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tif" ContentType="image/t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92" r:id="rId2"/>
    <p:sldId id="289" r:id="rId3"/>
    <p:sldId id="305" r:id="rId4"/>
    <p:sldId id="296" r:id="rId5"/>
    <p:sldId id="298" r:id="rId6"/>
    <p:sldId id="290" r:id="rId7"/>
    <p:sldId id="315" r:id="rId8"/>
    <p:sldId id="299" r:id="rId9"/>
    <p:sldId id="304" r:id="rId10"/>
    <p:sldId id="308" r:id="rId11"/>
    <p:sldId id="291" r:id="rId12"/>
    <p:sldId id="309" r:id="rId13"/>
    <p:sldId id="310" r:id="rId14"/>
    <p:sldId id="311" r:id="rId15"/>
    <p:sldId id="293" r:id="rId16"/>
    <p:sldId id="313" r:id="rId17"/>
    <p:sldId id="301" r:id="rId18"/>
    <p:sldId id="307" r:id="rId19"/>
    <p:sldId id="314" r:id="rId20"/>
    <p:sldId id="302" r:id="rId21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6"/>
    <p:restoredTop sz="94607"/>
  </p:normalViewPr>
  <p:slideViewPr>
    <p:cSldViewPr snapToGrid="0" snapToObjects="1">
      <p:cViewPr>
        <p:scale>
          <a:sx n="127" d="100"/>
          <a:sy n="127" d="100"/>
        </p:scale>
        <p:origin x="424" y="7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ofia:Documents:SFT:SC16:scalability_SC16Simple_TGeo_KNLonl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ofia:Documents:SFT:SC16:geant4_KN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000" b="0" i="0"/>
            </a:pPr>
            <a:r>
              <a:rPr lang="en-US" sz="1000" b="0" i="0" dirty="0"/>
              <a:t>Speedup</a:t>
            </a:r>
            <a:r>
              <a:rPr lang="en-US" sz="1000" b="0" i="0" baseline="0" dirty="0"/>
              <a:t> </a:t>
            </a:r>
            <a:r>
              <a:rPr lang="en-US" sz="1000" b="0" i="0" baseline="0" dirty="0" err="1"/>
              <a:t>wrt</a:t>
            </a:r>
            <a:r>
              <a:rPr lang="en-US" sz="1000" b="0" i="0" baseline="0" dirty="0"/>
              <a:t> multithreaded classical approach</a:t>
            </a:r>
            <a:endParaRPr lang="en-US" sz="1000" b="0" i="0" dirty="0"/>
          </a:p>
        </c:rich>
      </c:tx>
      <c:layout>
        <c:manualLayout>
          <c:xMode val="edge"/>
          <c:yMode val="edge"/>
          <c:x val="0.254074546485261"/>
          <c:y val="0.677947229873767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56763544178934"/>
          <c:y val="0.119122"/>
          <c:w val="0.78776123824699"/>
          <c:h val="0.664044168453485"/>
        </c:manualLayout>
      </c:layout>
      <c:scatterChart>
        <c:scatterStyle val="lineMarker"/>
        <c:varyColors val="0"/>
        <c:ser>
          <c:idx val="0"/>
          <c:order val="0"/>
          <c:tx>
            <c:v>ideal vector vs. classical</c:v>
          </c:tx>
          <c:spPr>
            <a:ln w="25400" cap="flat">
              <a:solidFill>
                <a:schemeClr val="accent2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25400" cap="flat">
                <a:solidFill>
                  <a:schemeClr val="accent2"/>
                </a:solidFill>
                <a:prstDash val="solid"/>
                <a:miter lim="400000"/>
              </a:ln>
              <a:effectLst/>
            </c:spPr>
          </c:marker>
          <c:xVal>
            <c:numRef>
              <c:f>SCALABILITIES!$B$22:$B$29</c:f>
              <c:numCache>
                <c:formatCode>General</c:formatCode>
                <c:ptCount val="8"/>
                <c:pt idx="0">
                  <c:v>1.0</c:v>
                </c:pt>
                <c:pt idx="1">
                  <c:v>8.0</c:v>
                </c:pt>
                <c:pt idx="2">
                  <c:v>16.0</c:v>
                </c:pt>
                <c:pt idx="3">
                  <c:v>36.0</c:v>
                </c:pt>
                <c:pt idx="4">
                  <c:v>64.0</c:v>
                </c:pt>
                <c:pt idx="5">
                  <c:v>128.0</c:v>
                </c:pt>
                <c:pt idx="6">
                  <c:v>192.0</c:v>
                </c:pt>
                <c:pt idx="7">
                  <c:v>256.0</c:v>
                </c:pt>
              </c:numCache>
            </c:numRef>
          </c:xVal>
          <c:yVal>
            <c:numRef>
              <c:f>SCALABILITIES!$C$22:$C$29</c:f>
              <c:numCache>
                <c:formatCode>0</c:formatCode>
                <c:ptCount val="8"/>
                <c:pt idx="0">
                  <c:v>21.0474513883332</c:v>
                </c:pt>
                <c:pt idx="1">
                  <c:v>27.05696202531646</c:v>
                </c:pt>
                <c:pt idx="2">
                  <c:v>41.49556400506971</c:v>
                </c:pt>
                <c:pt idx="3">
                  <c:v>79.06779661016948</c:v>
                </c:pt>
                <c:pt idx="4">
                  <c:v>130.9615384615385</c:v>
                </c:pt>
                <c:pt idx="5">
                  <c:v>139.0</c:v>
                </c:pt>
                <c:pt idx="6">
                  <c:v>130.13698630137</c:v>
                </c:pt>
                <c:pt idx="7">
                  <c:v>146.0</c:v>
                </c:pt>
              </c:numCache>
            </c:numRef>
          </c:yVal>
          <c:smooth val="0"/>
        </c:ser>
        <c:ser>
          <c:idx val="1"/>
          <c:order val="1"/>
          <c:tx>
            <c:v>basket vs. classical</c:v>
          </c:tx>
          <c:spPr>
            <a:ln w="25400" cap="flat">
              <a:solidFill>
                <a:schemeClr val="accent1">
                  <a:hueOff val="-53954"/>
                  <a:satOff val="-4348"/>
                  <a:lumOff val="-11375"/>
                </a:schemeClr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25400" cap="flat">
                <a:solidFill>
                  <a:schemeClr val="accent1">
                    <a:hueOff val="-53954"/>
                    <a:satOff val="-4348"/>
                    <a:lumOff val="-11375"/>
                  </a:schemeClr>
                </a:solidFill>
                <a:prstDash val="solid"/>
                <a:miter lim="400000"/>
              </a:ln>
              <a:effectLst/>
            </c:spPr>
          </c:marker>
          <c:xVal>
            <c:numRef>
              <c:f>SCALABILITIES!$B$22:$B$29</c:f>
              <c:numCache>
                <c:formatCode>General</c:formatCode>
                <c:ptCount val="8"/>
                <c:pt idx="0">
                  <c:v>1.0</c:v>
                </c:pt>
                <c:pt idx="1">
                  <c:v>8.0</c:v>
                </c:pt>
                <c:pt idx="2">
                  <c:v>16.0</c:v>
                </c:pt>
                <c:pt idx="3">
                  <c:v>36.0</c:v>
                </c:pt>
                <c:pt idx="4">
                  <c:v>64.0</c:v>
                </c:pt>
                <c:pt idx="5">
                  <c:v>128.0</c:v>
                </c:pt>
                <c:pt idx="6">
                  <c:v>192.0</c:v>
                </c:pt>
                <c:pt idx="7">
                  <c:v>256.0</c:v>
                </c:pt>
              </c:numCache>
            </c:numRef>
          </c:xVal>
          <c:yVal>
            <c:numRef>
              <c:f>SCALABILITIES!$D$22:$D$29</c:f>
              <c:numCache>
                <c:formatCode>0</c:formatCode>
                <c:ptCount val="8"/>
                <c:pt idx="0">
                  <c:v>12.96352883193692</c:v>
                </c:pt>
                <c:pt idx="1">
                  <c:v>16.83070866141732</c:v>
                </c:pt>
                <c:pt idx="2">
                  <c:v>25.77952755905512</c:v>
                </c:pt>
                <c:pt idx="3">
                  <c:v>35.16331658291457</c:v>
                </c:pt>
                <c:pt idx="4">
                  <c:v>83.55828220858822</c:v>
                </c:pt>
                <c:pt idx="5">
                  <c:v>89.0</c:v>
                </c:pt>
                <c:pt idx="6">
                  <c:v>77.55102040816326</c:v>
                </c:pt>
                <c:pt idx="7">
                  <c:v>72.0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458496"/>
        <c:axId val="-10515504"/>
      </c:scatterChart>
      <c:valAx>
        <c:axId val="111458496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1100" b="0" i="0" u="none" strike="noStrike">
                    <a:solidFill>
                      <a:srgbClr val="000000"/>
                    </a:solidFill>
                    <a:latin typeface="Helvetica"/>
                  </a:defRPr>
                </a:pPr>
                <a:r>
                  <a:rPr lang="en-US" sz="1100" b="0" i="0" u="none" strike="noStrike">
                    <a:solidFill>
                      <a:srgbClr val="000000"/>
                    </a:solidFill>
                    <a:latin typeface="Helvetica"/>
                  </a:rPr>
                  <a:t>NTHREADS</a:t>
                </a:r>
              </a:p>
            </c:rich>
          </c:tx>
          <c:layout/>
          <c:overlay val="1"/>
        </c:title>
        <c:numFmt formatCode="General" sourceLinked="1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Helvetica"/>
              </a:defRPr>
            </a:pPr>
            <a:endParaRPr lang="en-US"/>
          </a:p>
        </c:txPr>
        <c:crossAx val="-10515504"/>
        <c:crosses val="autoZero"/>
        <c:crossBetween val="between"/>
        <c:majorUnit val="75.0"/>
        <c:minorUnit val="37.5"/>
      </c:valAx>
      <c:valAx>
        <c:axId val="-10515504"/>
        <c:scaling>
          <c:orientation val="minMax"/>
        </c:scaling>
        <c:delete val="0"/>
        <c:axPos val="l"/>
        <c:majorGridlines>
          <c:spPr>
            <a:ln w="3175" cap="flat">
              <a:solidFill>
                <a:srgbClr val="B8B8B8"/>
              </a:solidFill>
              <a:prstDash val="solid"/>
              <a:miter lim="400000"/>
            </a:ln>
          </c:spPr>
        </c:majorGridlines>
        <c:title>
          <c:tx>
            <c:rich>
              <a:bodyPr rot="-5400000"/>
              <a:lstStyle/>
              <a:p>
                <a:pPr>
                  <a:defRPr sz="1100" b="0" i="0" u="none" strike="noStrike">
                    <a:solidFill>
                      <a:srgbClr val="000000"/>
                    </a:solidFill>
                    <a:latin typeface="Helvetica"/>
                  </a:defRPr>
                </a:pPr>
                <a:r>
                  <a:rPr lang="en-US" sz="1100" b="0" i="0" u="none" strike="noStrike" dirty="0" smtClean="0">
                    <a:solidFill>
                      <a:srgbClr val="000000"/>
                    </a:solidFill>
                    <a:latin typeface="Helvetica"/>
                  </a:rPr>
                  <a:t>T(</a:t>
                </a:r>
                <a:r>
                  <a:rPr lang="en-US" sz="1100" b="0" i="0" u="none" strike="noStrike" dirty="0" err="1" smtClean="0">
                    <a:solidFill>
                      <a:srgbClr val="000000"/>
                    </a:solidFill>
                    <a:latin typeface="Helvetica"/>
                  </a:rPr>
                  <a:t>GeantV</a:t>
                </a:r>
                <a:r>
                  <a:rPr lang="en-US" sz="1100" b="0" i="0" u="none" strike="noStrike" dirty="0" smtClean="0">
                    <a:solidFill>
                      <a:srgbClr val="000000"/>
                    </a:solidFill>
                    <a:latin typeface="Helvetica"/>
                  </a:rPr>
                  <a:t>)/T(Classical)</a:t>
                </a:r>
                <a:endParaRPr lang="en-US" sz="1100" b="0" i="0" u="none" strike="noStrike" dirty="0">
                  <a:solidFill>
                    <a:srgbClr val="000000"/>
                  </a:solidFill>
                  <a:latin typeface="Helvetica"/>
                </a:endParaRPr>
              </a:p>
            </c:rich>
          </c:tx>
          <c:layout/>
          <c:overlay val="1"/>
        </c:title>
        <c:numFmt formatCode="0" sourceLinked="1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Helvetica"/>
              </a:defRPr>
            </a:pPr>
            <a:endParaRPr lang="en-US"/>
          </a:p>
        </c:txPr>
        <c:crossAx val="111458496"/>
        <c:crosses val="autoZero"/>
        <c:crossBetween val="between"/>
        <c:majorUnit val="35.0"/>
        <c:minorUnit val="17.5"/>
      </c:valAx>
      <c:spPr>
        <a:noFill/>
        <a:ln w="12700" cap="flat">
          <a:noFill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.0974741"/>
          <c:y val="0.0"/>
          <c:w val="0.858164"/>
          <c:h val="0.0626176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000" b="0" i="0" u="none" strike="noStrike">
              <a:solidFill>
                <a:srgbClr val="000000"/>
              </a:solidFill>
              <a:latin typeface="Helvetica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746159970777"/>
          <c:y val="0.0641851948414166"/>
          <c:w val="0.792082798033418"/>
          <c:h val="0.754150890160833"/>
        </c:manualLayout>
      </c:layout>
      <c:scatterChart>
        <c:scatterStyle val="lineMarker"/>
        <c:varyColors val="0"/>
        <c:ser>
          <c:idx val="0"/>
          <c:order val="0"/>
          <c:tx>
            <c:v>GeantV  multithreads</c:v>
          </c:tx>
          <c:xVal>
            <c:numRef>
              <c:f>Sheet1!$D$59:$D$66</c:f>
              <c:numCache>
                <c:formatCode>General</c:formatCode>
                <c:ptCount val="8"/>
                <c:pt idx="0">
                  <c:v>1.0</c:v>
                </c:pt>
                <c:pt idx="1">
                  <c:v>4.0</c:v>
                </c:pt>
                <c:pt idx="2">
                  <c:v>8.0</c:v>
                </c:pt>
                <c:pt idx="3">
                  <c:v>16.0</c:v>
                </c:pt>
                <c:pt idx="4">
                  <c:v>32.0</c:v>
                </c:pt>
                <c:pt idx="5">
                  <c:v>64.0</c:v>
                </c:pt>
                <c:pt idx="6">
                  <c:v>128.0</c:v>
                </c:pt>
                <c:pt idx="7">
                  <c:v>256.0</c:v>
                </c:pt>
              </c:numCache>
            </c:numRef>
          </c:xVal>
          <c:yVal>
            <c:numRef>
              <c:f>Sheet1!$G$59:$G$66</c:f>
              <c:numCache>
                <c:formatCode>General</c:formatCode>
                <c:ptCount val="8"/>
                <c:pt idx="2">
                  <c:v>14.32748538011696</c:v>
                </c:pt>
                <c:pt idx="3">
                  <c:v>35.41392904073587</c:v>
                </c:pt>
                <c:pt idx="4">
                  <c:v>59.68992248062015</c:v>
                </c:pt>
                <c:pt idx="5">
                  <c:v>158.0645161290323</c:v>
                </c:pt>
                <c:pt idx="6">
                  <c:v>212.2047244094487</c:v>
                </c:pt>
                <c:pt idx="7">
                  <c:v>229.3617021276596</c:v>
                </c:pt>
              </c:numCache>
            </c:numRef>
          </c:yVal>
          <c:smooth val="0"/>
        </c:ser>
        <c:ser>
          <c:idx val="1"/>
          <c:order val="1"/>
          <c:tx>
            <c:v>Geant V single thread</c:v>
          </c:tx>
          <c:xVal>
            <c:numRef>
              <c:f>Sheet1!$D$59:$D$66</c:f>
              <c:numCache>
                <c:formatCode>General</c:formatCode>
                <c:ptCount val="8"/>
                <c:pt idx="0">
                  <c:v>1.0</c:v>
                </c:pt>
                <c:pt idx="1">
                  <c:v>4.0</c:v>
                </c:pt>
                <c:pt idx="2">
                  <c:v>8.0</c:v>
                </c:pt>
                <c:pt idx="3">
                  <c:v>16.0</c:v>
                </c:pt>
                <c:pt idx="4">
                  <c:v>32.0</c:v>
                </c:pt>
                <c:pt idx="5">
                  <c:v>64.0</c:v>
                </c:pt>
                <c:pt idx="6">
                  <c:v>128.0</c:v>
                </c:pt>
                <c:pt idx="7">
                  <c:v>256.0</c:v>
                </c:pt>
              </c:numCache>
            </c:numRef>
          </c:xVal>
          <c:yVal>
            <c:numRef>
              <c:f>Sheet1!$E$59:$E$66</c:f>
              <c:numCache>
                <c:formatCode>General</c:formatCode>
                <c:ptCount val="8"/>
                <c:pt idx="0">
                  <c:v>4.73429951690821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396272"/>
        <c:axId val="111565504"/>
      </c:scatterChart>
      <c:valAx>
        <c:axId val="187396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800" b="0" dirty="0" err="1"/>
                  <a:t>Nthreads</a:t>
                </a:r>
                <a:endParaRPr lang="en-US" sz="800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565504"/>
        <c:crosses val="autoZero"/>
        <c:crossBetween val="midCat"/>
      </c:valAx>
      <c:valAx>
        <c:axId val="1115655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800" b="0" dirty="0"/>
                  <a:t>T(1</a:t>
                </a:r>
                <a:r>
                  <a:rPr lang="en-US" sz="800" b="0" baseline="0" dirty="0"/>
                  <a:t> thread)/T(N threads)</a:t>
                </a:r>
                <a:endParaRPr lang="en-US" sz="800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73962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7" name="Shape 20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179054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542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053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735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511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Compared to</a:t>
            </a:r>
            <a:r>
              <a:rPr lang="en-US" baseline="0" dirty="0" smtClean="0"/>
              <a:t> the classical approach, </a:t>
            </a:r>
            <a:r>
              <a:rPr lang="en-US" baseline="0" dirty="0" err="1" smtClean="0"/>
              <a:t>GeantV</a:t>
            </a:r>
            <a:r>
              <a:rPr lang="en-US" baseline="0" dirty="0" smtClean="0"/>
              <a:t> transports vectors of tracks grouped by geometry/physics to get access to fine grain parallelism features like ILP/SIMD, with much better cache coherence.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FD4C593-DA59-E64B-B3B9-4FBC198F53E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23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1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FD4C593-DA59-E64B-B3B9-4FBC198F53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07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05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496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49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0" y="3769076"/>
            <a:ext cx="8915400" cy="6858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sz="quarter" idx="1"/>
          </p:nvPr>
        </p:nvSpPr>
        <p:spPr>
          <a:xfrm>
            <a:off x="914400" y="4457700"/>
            <a:ext cx="8001000" cy="685800"/>
          </a:xfrm>
          <a:prstGeom prst="rect">
            <a:avLst/>
          </a:prstGeom>
          <a:solidFill>
            <a:srgbClr val="F8F7F3"/>
          </a:solidFill>
        </p:spPr>
        <p:txBody>
          <a:bodyPr lIns="91439" tIns="91439" rIns="91439" bIns="91439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800"/>
            </a:lvl1pPr>
            <a:lvl2pPr marL="0" indent="457189">
              <a:spcBef>
                <a:spcPts val="300"/>
              </a:spcBef>
              <a:buClrTx/>
              <a:buSzTx/>
              <a:buFontTx/>
              <a:buNone/>
              <a:defRPr sz="1800"/>
            </a:lvl2pPr>
            <a:lvl3pPr marL="0" indent="914377">
              <a:spcBef>
                <a:spcPts val="300"/>
              </a:spcBef>
              <a:buClrTx/>
              <a:buSzTx/>
              <a:buFontTx/>
              <a:buNone/>
              <a:defRPr sz="1800"/>
            </a:lvl3pPr>
            <a:lvl4pPr marL="0" indent="1371565">
              <a:spcBef>
                <a:spcPts val="300"/>
              </a:spcBef>
              <a:buClrTx/>
              <a:buSzTx/>
              <a:buFontTx/>
              <a:buNone/>
              <a:defRPr sz="1800"/>
            </a:lvl4pPr>
            <a:lvl5pPr marL="0" indent="1828754">
              <a:spcBef>
                <a:spcPts val="300"/>
              </a:spcBef>
              <a:buClrTx/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Shape 36"/>
          <p:cNvSpPr>
            <a:spLocks noGrp="1"/>
          </p:cNvSpPr>
          <p:nvPr>
            <p:ph type="pic" idx="13"/>
          </p:nvPr>
        </p:nvSpPr>
        <p:spPr>
          <a:xfrm>
            <a:off x="927100" y="847164"/>
            <a:ext cx="7988300" cy="291465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xfrm>
            <a:off x="54864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title"/>
          </p:nvPr>
        </p:nvSpPr>
        <p:spPr>
          <a:xfrm>
            <a:off x="0" y="3086100"/>
            <a:ext cx="8915400" cy="658369"/>
          </a:xfrm>
          <a:prstGeom prst="rect">
            <a:avLst/>
          </a:prstGeom>
        </p:spPr>
        <p:txBody>
          <a:bodyPr lIns="137160" tIns="137160" rIns="137160" bIns="137160"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35" name="Shape 135"/>
          <p:cNvSpPr>
            <a:spLocks noGrp="1"/>
          </p:cNvSpPr>
          <p:nvPr>
            <p:ph type="body" sz="half" idx="1"/>
          </p:nvPr>
        </p:nvSpPr>
        <p:spPr>
          <a:xfrm>
            <a:off x="914400" y="3751729"/>
            <a:ext cx="8001000" cy="1391772"/>
          </a:xfrm>
          <a:prstGeom prst="rect">
            <a:avLst/>
          </a:prstGeom>
          <a:solidFill>
            <a:srgbClr val="F8F7F3"/>
          </a:solidFill>
        </p:spPr>
        <p:txBody>
          <a:bodyPr lIns="137160" tIns="137160" rIns="137160" bIns="137160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189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377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565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754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hape 136"/>
          <p:cNvSpPr>
            <a:spLocks noGrp="1"/>
          </p:cNvSpPr>
          <p:nvPr>
            <p:ph type="pic" sz="half" idx="13"/>
          </p:nvPr>
        </p:nvSpPr>
        <p:spPr>
          <a:xfrm>
            <a:off x="927100" y="847164"/>
            <a:ext cx="6601969" cy="2235709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pic" sz="quarter" idx="14"/>
          </p:nvPr>
        </p:nvSpPr>
        <p:spPr>
          <a:xfrm>
            <a:off x="7543800" y="847164"/>
            <a:ext cx="1371600" cy="111099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8" name="Shape 138"/>
          <p:cNvSpPr>
            <a:spLocks noGrp="1"/>
          </p:cNvSpPr>
          <p:nvPr>
            <p:ph type="pic" sz="quarter" idx="15"/>
          </p:nvPr>
        </p:nvSpPr>
        <p:spPr>
          <a:xfrm>
            <a:off x="7543800" y="1971876"/>
            <a:ext cx="1371600" cy="111099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9" name="Shape 139"/>
          <p:cNvSpPr>
            <a:spLocks noGrp="1"/>
          </p:cNvSpPr>
          <p:nvPr>
            <p:ph type="sldNum" sz="quarter" idx="2"/>
          </p:nvPr>
        </p:nvSpPr>
        <p:spPr>
          <a:xfrm>
            <a:off x="54864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xfrm>
            <a:off x="2" y="599477"/>
            <a:ext cx="8913815" cy="6858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Shape 147"/>
          <p:cNvSpPr>
            <a:spLocks noGrp="1"/>
          </p:cNvSpPr>
          <p:nvPr>
            <p:ph type="body" idx="1"/>
          </p:nvPr>
        </p:nvSpPr>
        <p:spPr>
          <a:xfrm>
            <a:off x="327262" y="1534585"/>
            <a:ext cx="8397641" cy="316516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 marL="753091" indent="-403850">
              <a:defRPr sz="2400"/>
            </a:lvl2pPr>
            <a:lvl3pPr marL="1104873" indent="-419090">
              <a:defRPr sz="2400"/>
            </a:lvl3pPr>
            <a:lvl4pPr marL="1438874" indent="-403850">
              <a:defRPr sz="2400"/>
            </a:lvl4pPr>
            <a:lvl5pPr marL="1790656" indent="-419090"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hape 1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title"/>
          </p:nvPr>
        </p:nvSpPr>
        <p:spPr>
          <a:xfrm>
            <a:off x="7987552" y="847166"/>
            <a:ext cx="914401" cy="4149960"/>
          </a:xfrm>
          <a:prstGeom prst="rect">
            <a:avLst/>
          </a:prstGeom>
        </p:spPr>
        <p:txBody>
          <a:bodyPr lIns="274320" tIns="274320" rIns="274320" bIns="274320"/>
          <a:lstStyle/>
          <a:p>
            <a:r>
              <a:t>Title Text</a:t>
            </a:r>
          </a:p>
        </p:txBody>
      </p:sp>
      <p:sp>
        <p:nvSpPr>
          <p:cNvPr id="156" name="Shape 156"/>
          <p:cNvSpPr>
            <a:spLocks noGrp="1"/>
          </p:cNvSpPr>
          <p:nvPr>
            <p:ph type="body" idx="1"/>
          </p:nvPr>
        </p:nvSpPr>
        <p:spPr>
          <a:xfrm>
            <a:off x="1117600" y="1301002"/>
            <a:ext cx="6426200" cy="340673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 marL="753091" indent="-403850">
              <a:defRPr sz="2400"/>
            </a:lvl2pPr>
            <a:lvl3pPr marL="1104873" indent="-419090">
              <a:defRPr sz="2400"/>
            </a:lvl3pPr>
            <a:lvl4pPr marL="1438874" indent="-403850">
              <a:defRPr sz="2400"/>
            </a:lvl4pPr>
            <a:lvl5pPr marL="1790656" indent="-419090"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hape 1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/>
          </p:cNvSpPr>
          <p:nvPr>
            <p:ph type="title"/>
          </p:nvPr>
        </p:nvSpPr>
        <p:spPr>
          <a:xfrm>
            <a:off x="2" y="599477"/>
            <a:ext cx="8913815" cy="6858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5" name="Shape 165"/>
          <p:cNvSpPr>
            <a:spLocks noGrp="1"/>
          </p:cNvSpPr>
          <p:nvPr>
            <p:ph type="body" idx="1"/>
          </p:nvPr>
        </p:nvSpPr>
        <p:spPr>
          <a:xfrm>
            <a:off x="327262" y="1534585"/>
            <a:ext cx="8397641" cy="316516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 marL="753091" indent="-403850">
              <a:defRPr sz="2400"/>
            </a:lvl2pPr>
            <a:lvl3pPr marL="1104873" indent="-419090">
              <a:defRPr sz="2400"/>
            </a:lvl3pPr>
            <a:lvl4pPr marL="1438874" indent="-403850">
              <a:defRPr sz="2400"/>
            </a:lvl4pPr>
            <a:lvl5pPr marL="1790656" indent="-419090"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" name="Shape 1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title"/>
          </p:nvPr>
        </p:nvSpPr>
        <p:spPr>
          <a:xfrm>
            <a:off x="455612" y="308848"/>
            <a:ext cx="8229601" cy="86868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1F497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Title Text</a:t>
            </a:r>
          </a:p>
        </p:txBody>
      </p:sp>
      <p:sp>
        <p:nvSpPr>
          <p:cNvPr id="175" name="Shape 175"/>
          <p:cNvSpPr>
            <a:spLocks noGrp="1"/>
          </p:cNvSpPr>
          <p:nvPr>
            <p:ph type="body" idx="1"/>
          </p:nvPr>
        </p:nvSpPr>
        <p:spPr>
          <a:xfrm>
            <a:off x="455612" y="1203327"/>
            <a:ext cx="8228013" cy="3425826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71C5"/>
                </a:solidFill>
              </a:defRPr>
            </a:lvl1pPr>
            <a:lvl2pPr marL="753091" indent="-403850">
              <a:defRPr sz="2400">
                <a:solidFill>
                  <a:srgbClr val="0071C5"/>
                </a:solidFill>
              </a:defRPr>
            </a:lvl2pPr>
            <a:lvl3pPr marL="1151439" indent="-465656">
              <a:defRPr sz="2400">
                <a:solidFill>
                  <a:srgbClr val="0071C5"/>
                </a:solidFill>
              </a:defRPr>
            </a:lvl3pPr>
            <a:lvl4pPr marL="1539837" indent="-504812">
              <a:defRPr sz="2400">
                <a:solidFill>
                  <a:srgbClr val="0071C5"/>
                </a:solidFill>
              </a:defRPr>
            </a:lvl4pPr>
            <a:lvl5pPr marL="1970266" indent="-598700">
              <a:defRPr sz="2400">
                <a:solidFill>
                  <a:srgbClr val="0071C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/>
          </p:cNvSpPr>
          <p:nvPr>
            <p:ph type="title"/>
          </p:nvPr>
        </p:nvSpPr>
        <p:spPr>
          <a:xfrm>
            <a:off x="1645294" y="234404"/>
            <a:ext cx="5853412" cy="1138536"/>
          </a:xfrm>
          <a:prstGeom prst="rect">
            <a:avLst/>
          </a:prstGeom>
          <a:noFill/>
        </p:spPr>
        <p:txBody>
          <a:bodyPr lIns="26789" tIns="26789" rIns="26789" bIns="26789"/>
          <a:lstStyle>
            <a:lvl1pPr algn="ctr" defTabSz="308074">
              <a:defRPr sz="4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83" name="Shape 183"/>
          <p:cNvSpPr>
            <a:spLocks noGrp="1"/>
          </p:cNvSpPr>
          <p:nvPr>
            <p:ph type="sldNum" sz="quarter" idx="2"/>
          </p:nvPr>
        </p:nvSpPr>
        <p:spPr>
          <a:xfrm>
            <a:off x="4471961" y="4878958"/>
            <a:ext cx="193381" cy="193279"/>
          </a:xfrm>
          <a:prstGeom prst="rect">
            <a:avLst/>
          </a:prstGeom>
        </p:spPr>
        <p:txBody>
          <a:bodyPr lIns="26789" tIns="26789" rIns="26789" bIns="26789" anchor="t"/>
          <a:lstStyle>
            <a:lvl1pPr defTabSz="308074">
              <a:defRPr sz="9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xfrm>
            <a:off x="1645294" y="234404"/>
            <a:ext cx="5853412" cy="1138536"/>
          </a:xfrm>
          <a:prstGeom prst="rect">
            <a:avLst/>
          </a:prstGeom>
          <a:noFill/>
        </p:spPr>
        <p:txBody>
          <a:bodyPr lIns="26789" tIns="26789" rIns="26789" bIns="26789"/>
          <a:lstStyle>
            <a:lvl1pPr algn="ctr" defTabSz="308074">
              <a:defRPr sz="4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91" name="Shape 191"/>
          <p:cNvSpPr>
            <a:spLocks noGrp="1"/>
          </p:cNvSpPr>
          <p:nvPr>
            <p:ph type="body" idx="1"/>
          </p:nvPr>
        </p:nvSpPr>
        <p:spPr>
          <a:xfrm>
            <a:off x="1645294" y="1372939"/>
            <a:ext cx="5853412" cy="3315147"/>
          </a:xfrm>
          <a:prstGeom prst="rect">
            <a:avLst/>
          </a:prstGeom>
        </p:spPr>
        <p:txBody>
          <a:bodyPr lIns="26789" tIns="26789" rIns="26789" bIns="26789" anchor="ctr"/>
          <a:lstStyle>
            <a:lvl1pPr marL="222250" indent="-222250" defTabSz="308074">
              <a:spcBef>
                <a:spcPts val="2200"/>
              </a:spcBef>
              <a:buClrTx/>
              <a:buSzPct val="75000"/>
              <a:buFontTx/>
              <a:buChar char="•"/>
              <a:defRPr sz="1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666750" indent="-222250" defTabSz="308074">
              <a:spcBef>
                <a:spcPts val="2200"/>
              </a:spcBef>
              <a:buClrTx/>
              <a:buSzPct val="75000"/>
              <a:buFontTx/>
              <a:buChar char="•"/>
              <a:defRPr sz="1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11250" indent="-222250" defTabSz="308074">
              <a:spcBef>
                <a:spcPts val="2200"/>
              </a:spcBef>
              <a:buClrTx/>
              <a:buSzPct val="75000"/>
              <a:buFontTx/>
              <a:buChar char="•"/>
              <a:defRPr sz="1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555750" indent="-222250" defTabSz="308074">
              <a:spcBef>
                <a:spcPts val="2200"/>
              </a:spcBef>
              <a:buClrTx/>
              <a:buSzPct val="75000"/>
              <a:buFontTx/>
              <a:buChar char="•"/>
              <a:defRPr sz="1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00250" indent="-222250" defTabSz="308074">
              <a:spcBef>
                <a:spcPts val="2200"/>
              </a:spcBef>
              <a:buClrTx/>
              <a:buSzPct val="75000"/>
              <a:buFontTx/>
              <a:buChar char="•"/>
              <a:defRPr sz="1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2" name="Shape 192"/>
          <p:cNvSpPr>
            <a:spLocks noGrp="1"/>
          </p:cNvSpPr>
          <p:nvPr>
            <p:ph type="sldNum" sz="quarter" idx="2"/>
          </p:nvPr>
        </p:nvSpPr>
        <p:spPr>
          <a:xfrm>
            <a:off x="4471961" y="4878958"/>
            <a:ext cx="193381" cy="193279"/>
          </a:xfrm>
          <a:prstGeom prst="rect">
            <a:avLst/>
          </a:prstGeom>
        </p:spPr>
        <p:txBody>
          <a:bodyPr lIns="26789" tIns="26789" rIns="26789" bIns="26789" anchor="t"/>
          <a:lstStyle>
            <a:lvl1pPr defTabSz="308074">
              <a:defRPr sz="9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/>
          </p:cNvSpPr>
          <p:nvPr>
            <p:ph type="title"/>
          </p:nvPr>
        </p:nvSpPr>
        <p:spPr>
          <a:xfrm>
            <a:off x="1812726" y="1701105"/>
            <a:ext cx="5518548" cy="1741290"/>
          </a:xfrm>
          <a:prstGeom prst="rect">
            <a:avLst/>
          </a:prstGeom>
          <a:noFill/>
        </p:spPr>
        <p:txBody>
          <a:bodyPr lIns="26789" tIns="26789" rIns="26789" bIns="26789"/>
          <a:lstStyle>
            <a:lvl1pPr algn="ctr" defTabSz="308074">
              <a:defRPr sz="4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00" name="Shape 200"/>
          <p:cNvSpPr>
            <a:spLocks noGrp="1"/>
          </p:cNvSpPr>
          <p:nvPr>
            <p:ph type="sldNum" sz="quarter" idx="2"/>
          </p:nvPr>
        </p:nvSpPr>
        <p:spPr>
          <a:xfrm>
            <a:off x="4471961" y="4878958"/>
            <a:ext cx="193381" cy="193279"/>
          </a:xfrm>
          <a:prstGeom prst="rect">
            <a:avLst/>
          </a:prstGeom>
        </p:spPr>
        <p:txBody>
          <a:bodyPr lIns="26789" tIns="26789" rIns="26789" bIns="26789" anchor="t"/>
          <a:lstStyle>
            <a:lvl1pPr defTabSz="308074">
              <a:defRPr sz="9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C32D-42F1-134B-A1AD-9507E135B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78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xfrm>
            <a:off x="0" y="2400299"/>
            <a:ext cx="8915400" cy="171450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45" name="Shape 45"/>
          <p:cNvSpPr>
            <a:spLocks noGrp="1"/>
          </p:cNvSpPr>
          <p:nvPr>
            <p:ph type="body" sz="quarter" idx="1"/>
          </p:nvPr>
        </p:nvSpPr>
        <p:spPr>
          <a:xfrm>
            <a:off x="914400" y="4113455"/>
            <a:ext cx="8001000" cy="582931"/>
          </a:xfrm>
          <a:prstGeom prst="rect">
            <a:avLst/>
          </a:prstGeom>
          <a:solidFill>
            <a:srgbClr val="F8F7F3"/>
          </a:solidFill>
        </p:spPr>
        <p:txBody>
          <a:bodyPr lIns="91439" tIns="91439" rIns="91439" bIns="91439" anchor="ctr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800"/>
            </a:lvl1pPr>
            <a:lvl2pPr marL="0" indent="457189">
              <a:spcBef>
                <a:spcPts val="300"/>
              </a:spcBef>
              <a:buClrTx/>
              <a:buSzTx/>
              <a:buFontTx/>
              <a:buNone/>
              <a:defRPr sz="1800"/>
            </a:lvl2pPr>
            <a:lvl3pPr marL="0" indent="914377">
              <a:spcBef>
                <a:spcPts val="300"/>
              </a:spcBef>
              <a:buClrTx/>
              <a:buSzTx/>
              <a:buFontTx/>
              <a:buNone/>
              <a:defRPr sz="1800"/>
            </a:lvl3pPr>
            <a:lvl4pPr marL="0" indent="1371565">
              <a:spcBef>
                <a:spcPts val="300"/>
              </a:spcBef>
              <a:buClrTx/>
              <a:buSzTx/>
              <a:buFontTx/>
              <a:buNone/>
              <a:defRPr sz="1800"/>
            </a:lvl4pPr>
            <a:lvl5pPr marL="0" indent="1828754">
              <a:spcBef>
                <a:spcPts val="300"/>
              </a:spcBef>
              <a:buClrTx/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xfrm>
            <a:off x="2" y="599477"/>
            <a:ext cx="8913815" cy="6858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sz="half" idx="1"/>
          </p:nvPr>
        </p:nvSpPr>
        <p:spPr>
          <a:xfrm>
            <a:off x="173258" y="1400476"/>
            <a:ext cx="4215866" cy="3436219"/>
          </a:xfrm>
          <a:prstGeom prst="rect">
            <a:avLst/>
          </a:prstGeom>
        </p:spPr>
        <p:txBody>
          <a:bodyPr/>
          <a:lstStyle>
            <a:lvl2pPr marL="685782" indent="-336542"/>
            <a:lvl3pPr marL="1035025" indent="-349242"/>
            <a:lvl4pPr marL="1371565" indent="-336541"/>
            <a:lvl5pPr marL="1720807" indent="-349242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xfrm>
            <a:off x="2" y="599477"/>
            <a:ext cx="8913815" cy="6858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sz="quarter" idx="1"/>
          </p:nvPr>
        </p:nvSpPr>
        <p:spPr>
          <a:xfrm>
            <a:off x="342309" y="1520010"/>
            <a:ext cx="4022606" cy="658416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FontTx/>
              <a:buNone/>
              <a:defRPr sz="2400"/>
            </a:lvl1pPr>
            <a:lvl2pPr marL="0" indent="457189">
              <a:buClrTx/>
              <a:buSzTx/>
              <a:buFontTx/>
              <a:buNone/>
              <a:defRPr sz="2400"/>
            </a:lvl2pPr>
            <a:lvl3pPr marL="0" indent="914377">
              <a:buClrTx/>
              <a:buSzTx/>
              <a:buFontTx/>
              <a:buNone/>
              <a:defRPr sz="2400"/>
            </a:lvl3pPr>
            <a:lvl4pPr marL="0" indent="1371565">
              <a:buClrTx/>
              <a:buSzTx/>
              <a:buFontTx/>
              <a:buNone/>
              <a:defRPr sz="2400"/>
            </a:lvl4pPr>
            <a:lvl5pPr marL="0" indent="1828754">
              <a:buClrTx/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Shape 64"/>
          <p:cNvSpPr>
            <a:spLocks noGrp="1"/>
          </p:cNvSpPr>
          <p:nvPr>
            <p:ph type="body" sz="quarter" idx="13"/>
          </p:nvPr>
        </p:nvSpPr>
        <p:spPr>
          <a:xfrm>
            <a:off x="4686748" y="1513286"/>
            <a:ext cx="4026947" cy="658416"/>
          </a:xfrm>
          <a:prstGeom prst="rect">
            <a:avLst/>
          </a:prstGeom>
        </p:spPr>
        <p:txBody>
          <a:bodyPr anchor="b"/>
          <a:lstStyle/>
          <a:p>
            <a:pPr marL="0" indent="0">
              <a:buClrTx/>
              <a:buSzTx/>
              <a:buFontTx/>
              <a:buNone/>
              <a:defRPr sz="2400"/>
            </a:pPr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Shape 66"/>
          <p:cNvSpPr/>
          <p:nvPr/>
        </p:nvSpPr>
        <p:spPr>
          <a:xfrm>
            <a:off x="1212027" y="2178424"/>
            <a:ext cx="3383282" cy="1193"/>
          </a:xfrm>
          <a:prstGeom prst="line">
            <a:avLst/>
          </a:prstGeom>
          <a:ln w="38100">
            <a:solidFill>
              <a:srgbClr val="F5F4ED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" name="Shape 67"/>
          <p:cNvSpPr/>
          <p:nvPr/>
        </p:nvSpPr>
        <p:spPr>
          <a:xfrm>
            <a:off x="5238974" y="2178424"/>
            <a:ext cx="3383281" cy="1193"/>
          </a:xfrm>
          <a:prstGeom prst="line">
            <a:avLst/>
          </a:prstGeom>
          <a:ln w="38100">
            <a:solidFill>
              <a:srgbClr val="F5F4ED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8" name="Shape 68"/>
          <p:cNvSpPr/>
          <p:nvPr/>
        </p:nvSpPr>
        <p:spPr>
          <a:xfrm>
            <a:off x="1212027" y="2178424"/>
            <a:ext cx="3383282" cy="1193"/>
          </a:xfrm>
          <a:prstGeom prst="line">
            <a:avLst/>
          </a:prstGeom>
          <a:ln w="38100">
            <a:solidFill>
              <a:srgbClr val="F5F4ED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5238974" y="2178424"/>
            <a:ext cx="3383281" cy="1193"/>
          </a:xfrm>
          <a:prstGeom prst="line">
            <a:avLst/>
          </a:prstGeom>
          <a:ln w="38100">
            <a:solidFill>
              <a:srgbClr val="F5F4ED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1212027" y="2178424"/>
            <a:ext cx="3383282" cy="1193"/>
          </a:xfrm>
          <a:prstGeom prst="line">
            <a:avLst/>
          </a:prstGeom>
          <a:ln w="38100">
            <a:solidFill>
              <a:srgbClr val="F5F4ED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5238974" y="2178424"/>
            <a:ext cx="3383281" cy="1193"/>
          </a:xfrm>
          <a:prstGeom prst="line">
            <a:avLst/>
          </a:prstGeom>
          <a:ln w="38100">
            <a:solidFill>
              <a:srgbClr val="F5F4ED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xfrm>
            <a:off x="0" y="843533"/>
            <a:ext cx="8915400" cy="685801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Title Text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half" idx="1"/>
          </p:nvPr>
        </p:nvSpPr>
        <p:spPr>
          <a:xfrm>
            <a:off x="4687506" y="1943101"/>
            <a:ext cx="4026192" cy="2764632"/>
          </a:xfrm>
          <a:prstGeom prst="rect">
            <a:avLst/>
          </a:prstGeom>
        </p:spPr>
        <p:txBody>
          <a:bodyPr/>
          <a:lstStyle>
            <a:lvl2pPr marL="685782" indent="-336542"/>
            <a:lvl3pPr marL="1035025" indent="-349242"/>
            <a:lvl4pPr marL="1371565" indent="-336541"/>
            <a:lvl5pPr marL="1720807" indent="-349242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hape 95"/>
          <p:cNvSpPr>
            <a:spLocks noGrp="1"/>
          </p:cNvSpPr>
          <p:nvPr>
            <p:ph type="body" sz="half" idx="13"/>
          </p:nvPr>
        </p:nvSpPr>
        <p:spPr>
          <a:xfrm>
            <a:off x="602568" y="1529333"/>
            <a:ext cx="3566161" cy="3168398"/>
          </a:xfrm>
          <a:prstGeom prst="rect">
            <a:avLst/>
          </a:prstGeom>
          <a:solidFill>
            <a:srgbClr val="F8F7F3"/>
          </a:solidFill>
        </p:spPr>
        <p:txBody>
          <a:bodyPr lIns="274320" tIns="274320" rIns="274320" bIns="274320"/>
          <a:lstStyle/>
          <a:p>
            <a:pPr marL="0" indent="0">
              <a:buClrTx/>
              <a:buSzTx/>
              <a:buFontTx/>
              <a:buNone/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96" name="Shape 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title"/>
          </p:nvPr>
        </p:nvSpPr>
        <p:spPr>
          <a:xfrm>
            <a:off x="0" y="843533"/>
            <a:ext cx="8915400" cy="6858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4" name="Shape 104"/>
          <p:cNvSpPr>
            <a:spLocks noGrp="1"/>
          </p:cNvSpPr>
          <p:nvPr>
            <p:ph type="pic" sz="half" idx="13"/>
          </p:nvPr>
        </p:nvSpPr>
        <p:spPr>
          <a:xfrm>
            <a:off x="5215287" y="1536191"/>
            <a:ext cx="3700113" cy="315468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body" sz="half" idx="1"/>
          </p:nvPr>
        </p:nvSpPr>
        <p:spPr>
          <a:xfrm>
            <a:off x="575914" y="1536191"/>
            <a:ext cx="4639377" cy="3168397"/>
          </a:xfrm>
          <a:prstGeom prst="rect">
            <a:avLst/>
          </a:prstGeom>
          <a:solidFill>
            <a:srgbClr val="F8F7F3"/>
          </a:solidFill>
        </p:spPr>
        <p:txBody>
          <a:bodyPr lIns="274320" tIns="274320" rIns="274320" bIns="274320"/>
          <a:lstStyle>
            <a:lvl1pPr marL="0" indent="0">
              <a:buClrTx/>
              <a:buSzTx/>
              <a:buFontTx/>
              <a:buNone/>
              <a:defRPr sz="1800"/>
            </a:lvl1pPr>
            <a:lvl2pPr marL="0" indent="457189">
              <a:buClrTx/>
              <a:buSzTx/>
              <a:buFontTx/>
              <a:buNone/>
              <a:defRPr sz="1800"/>
            </a:lvl2pPr>
            <a:lvl3pPr marL="0" indent="914377">
              <a:buClrTx/>
              <a:buSzTx/>
              <a:buFontTx/>
              <a:buNone/>
              <a:defRPr sz="1800"/>
            </a:lvl3pPr>
            <a:lvl4pPr marL="0" indent="1371565">
              <a:buClrTx/>
              <a:buSzTx/>
              <a:buFontTx/>
              <a:buNone/>
              <a:defRPr sz="1800"/>
            </a:lvl4pPr>
            <a:lvl5pPr marL="0" indent="1828754">
              <a:buClrTx/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/>
          </p:cNvSpPr>
          <p:nvPr>
            <p:ph type="title"/>
          </p:nvPr>
        </p:nvSpPr>
        <p:spPr>
          <a:xfrm>
            <a:off x="0" y="3086100"/>
            <a:ext cx="8915400" cy="658369"/>
          </a:xfrm>
          <a:prstGeom prst="rect">
            <a:avLst/>
          </a:prstGeom>
        </p:spPr>
        <p:txBody>
          <a:bodyPr lIns="137160" tIns="137160" rIns="137160" bIns="137160"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14" name="Shape 114"/>
          <p:cNvSpPr>
            <a:spLocks noGrp="1"/>
          </p:cNvSpPr>
          <p:nvPr>
            <p:ph type="body" sz="half" idx="1"/>
          </p:nvPr>
        </p:nvSpPr>
        <p:spPr>
          <a:xfrm>
            <a:off x="914400" y="3751729"/>
            <a:ext cx="8001000" cy="1391772"/>
          </a:xfrm>
          <a:prstGeom prst="rect">
            <a:avLst/>
          </a:prstGeom>
          <a:solidFill>
            <a:srgbClr val="F8F7F3"/>
          </a:solidFill>
        </p:spPr>
        <p:txBody>
          <a:bodyPr lIns="137160" tIns="137160" rIns="137160" bIns="137160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189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377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565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754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hape 115"/>
          <p:cNvSpPr>
            <a:spLocks noGrp="1"/>
          </p:cNvSpPr>
          <p:nvPr>
            <p:ph type="pic" sz="half" idx="13"/>
          </p:nvPr>
        </p:nvSpPr>
        <p:spPr>
          <a:xfrm>
            <a:off x="927100" y="847164"/>
            <a:ext cx="7988300" cy="2235709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sldNum" sz="quarter" idx="2"/>
          </p:nvPr>
        </p:nvSpPr>
        <p:spPr>
          <a:xfrm>
            <a:off x="54864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xfrm>
            <a:off x="0" y="3086100"/>
            <a:ext cx="8915400" cy="658369"/>
          </a:xfrm>
          <a:prstGeom prst="rect">
            <a:avLst/>
          </a:prstGeom>
        </p:spPr>
        <p:txBody>
          <a:bodyPr lIns="137160" tIns="137160" rIns="137160" bIns="137160"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sz="half" idx="1"/>
          </p:nvPr>
        </p:nvSpPr>
        <p:spPr>
          <a:xfrm>
            <a:off x="914400" y="3751729"/>
            <a:ext cx="8001000" cy="1391772"/>
          </a:xfrm>
          <a:prstGeom prst="rect">
            <a:avLst/>
          </a:prstGeom>
          <a:solidFill>
            <a:srgbClr val="F8F7F3"/>
          </a:solidFill>
        </p:spPr>
        <p:txBody>
          <a:bodyPr lIns="137160" tIns="137160" rIns="137160" bIns="137160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189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377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565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754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" name="Shape 125"/>
          <p:cNvSpPr>
            <a:spLocks noGrp="1"/>
          </p:cNvSpPr>
          <p:nvPr>
            <p:ph type="pic" sz="quarter" idx="13"/>
          </p:nvPr>
        </p:nvSpPr>
        <p:spPr>
          <a:xfrm>
            <a:off x="927100" y="847164"/>
            <a:ext cx="3986785" cy="2235709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quarter" idx="14"/>
          </p:nvPr>
        </p:nvSpPr>
        <p:spPr>
          <a:xfrm>
            <a:off x="4928615" y="847164"/>
            <a:ext cx="3986785" cy="2235709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sldNum" sz="quarter" idx="2"/>
          </p:nvPr>
        </p:nvSpPr>
        <p:spPr>
          <a:xfrm>
            <a:off x="54864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914402" y="5006340"/>
            <a:ext cx="7999415" cy="137161"/>
          </a:xfrm>
          <a:prstGeom prst="rect">
            <a:avLst/>
          </a:prstGeom>
          <a:solidFill>
            <a:srgbClr val="F8F7F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Shape 3"/>
          <p:cNvSpPr/>
          <p:nvPr/>
        </p:nvSpPr>
        <p:spPr>
          <a:xfrm>
            <a:off x="914402" y="-1"/>
            <a:ext cx="7999415" cy="137162"/>
          </a:xfrm>
          <a:prstGeom prst="rect">
            <a:avLst/>
          </a:prstGeom>
          <a:solidFill>
            <a:srgbClr val="F5F4E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910117" y="4954508"/>
            <a:ext cx="216754" cy="2184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ctr">
              <a:defRPr sz="800">
                <a:solidFill>
                  <a:srgbClr val="59595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1"/>
          </a:xfrm>
          <a:prstGeom prst="rect">
            <a:avLst/>
          </a:prstGeom>
          <a:solidFill>
            <a:srgbClr val="3176C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</p:sldLayoutIdLst>
  <p:transition spd="med"/>
  <p:hf hdr="0" ftr="0" dt="0"/>
  <p:txStyles>
    <p:title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Clear Sans"/>
          <a:ea typeface="Clear Sans"/>
          <a:cs typeface="Clear Sans"/>
          <a:sym typeface="Clear Sans"/>
        </a:defRPr>
      </a:lvl1pPr>
      <a:lvl2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Clear Sans"/>
          <a:ea typeface="Clear Sans"/>
          <a:cs typeface="Clear Sans"/>
          <a:sym typeface="Clear Sans"/>
        </a:defRPr>
      </a:lvl2pPr>
      <a:lvl3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Clear Sans"/>
          <a:ea typeface="Clear Sans"/>
          <a:cs typeface="Clear Sans"/>
          <a:sym typeface="Clear Sans"/>
        </a:defRPr>
      </a:lvl3pPr>
      <a:lvl4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Clear Sans"/>
          <a:ea typeface="Clear Sans"/>
          <a:cs typeface="Clear Sans"/>
          <a:sym typeface="Clear Sans"/>
        </a:defRPr>
      </a:lvl4pPr>
      <a:lvl5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Clear Sans"/>
          <a:ea typeface="Clear Sans"/>
          <a:cs typeface="Clear Sans"/>
          <a:sym typeface="Clear Sans"/>
        </a:defRPr>
      </a:lvl5pPr>
      <a:lvl6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Clear Sans"/>
          <a:ea typeface="Clear Sans"/>
          <a:cs typeface="Clear Sans"/>
          <a:sym typeface="Clear Sans"/>
        </a:defRPr>
      </a:lvl6pPr>
      <a:lvl7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Clear Sans"/>
          <a:ea typeface="Clear Sans"/>
          <a:cs typeface="Clear Sans"/>
          <a:sym typeface="Clear Sans"/>
        </a:defRPr>
      </a:lvl7pPr>
      <a:lvl8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Clear Sans"/>
          <a:ea typeface="Clear Sans"/>
          <a:cs typeface="Clear Sans"/>
          <a:sym typeface="Clear Sans"/>
        </a:defRPr>
      </a:lvl8pPr>
      <a:lvl9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Clear Sans"/>
          <a:ea typeface="Clear Sans"/>
          <a:cs typeface="Clear Sans"/>
          <a:sym typeface="Clear Sans"/>
        </a:defRPr>
      </a:lvl9pPr>
    </p:titleStyle>
    <p:bodyStyle>
      <a:lvl1pPr marL="342890" marR="0" indent="-342890" algn="l" defTabSz="914377" rtl="0" latinLnBrk="0">
        <a:lnSpc>
          <a:spcPct val="100000"/>
        </a:lnSpc>
        <a:spcBef>
          <a:spcPts val="2000"/>
        </a:spcBef>
        <a:spcAft>
          <a:spcPts val="0"/>
        </a:spcAft>
        <a:buClr>
          <a:schemeClr val="accent1"/>
        </a:buClr>
        <a:buSzPct val="100000"/>
        <a:buFont typeface="Wingdings 2"/>
        <a:buChar char=""/>
        <a:tabLst/>
        <a:defRPr sz="2000" b="0" i="0" u="none" strike="noStrike" cap="none" spc="0" baseline="0">
          <a:ln>
            <a:noFill/>
          </a:ln>
          <a:solidFill>
            <a:srgbClr val="595959"/>
          </a:solidFill>
          <a:uFillTx/>
          <a:latin typeface="Clear Sans"/>
          <a:ea typeface="Clear Sans"/>
          <a:cs typeface="Clear Sans"/>
          <a:sym typeface="Clear Sans"/>
        </a:defRPr>
      </a:lvl1pPr>
      <a:lvl2pPr marL="723176" marR="0" indent="-373935" algn="l" defTabSz="914377" rtl="0" latinLnBrk="0">
        <a:lnSpc>
          <a:spcPct val="100000"/>
        </a:lnSpc>
        <a:spcBef>
          <a:spcPts val="2000"/>
        </a:spcBef>
        <a:spcAft>
          <a:spcPts val="0"/>
        </a:spcAft>
        <a:buClr>
          <a:schemeClr val="accent1"/>
        </a:buClr>
        <a:buSzPct val="100000"/>
        <a:buFont typeface="Wingdings 2"/>
        <a:buChar char=""/>
        <a:tabLst/>
        <a:defRPr sz="2000" b="0" i="0" u="none" strike="noStrike" cap="none" spc="0" baseline="0">
          <a:ln>
            <a:noFill/>
          </a:ln>
          <a:solidFill>
            <a:srgbClr val="595959"/>
          </a:solidFill>
          <a:uFillTx/>
          <a:latin typeface="Clear Sans"/>
          <a:ea typeface="Clear Sans"/>
          <a:cs typeface="Clear Sans"/>
          <a:sym typeface="Clear Sans"/>
        </a:defRPr>
      </a:lvl2pPr>
      <a:lvl3pPr marL="1073829" marR="0" indent="-388046" algn="l" defTabSz="914377" rtl="0" latinLnBrk="0">
        <a:lnSpc>
          <a:spcPct val="100000"/>
        </a:lnSpc>
        <a:spcBef>
          <a:spcPts val="2000"/>
        </a:spcBef>
        <a:spcAft>
          <a:spcPts val="0"/>
        </a:spcAft>
        <a:buClr>
          <a:schemeClr val="accent1"/>
        </a:buClr>
        <a:buSzPct val="100000"/>
        <a:buFont typeface="Wingdings 2"/>
        <a:buChar char=""/>
        <a:tabLst/>
        <a:defRPr sz="2000" b="0" i="0" u="none" strike="noStrike" cap="none" spc="0" baseline="0">
          <a:ln>
            <a:noFill/>
          </a:ln>
          <a:solidFill>
            <a:srgbClr val="595959"/>
          </a:solidFill>
          <a:uFillTx/>
          <a:latin typeface="Clear Sans"/>
          <a:ea typeface="Clear Sans"/>
          <a:cs typeface="Clear Sans"/>
          <a:sym typeface="Clear Sans"/>
        </a:defRPr>
      </a:lvl3pPr>
      <a:lvl4pPr marL="1408959" marR="0" indent="-373935" algn="l" defTabSz="914377" rtl="0" latinLnBrk="0">
        <a:lnSpc>
          <a:spcPct val="100000"/>
        </a:lnSpc>
        <a:spcBef>
          <a:spcPts val="2000"/>
        </a:spcBef>
        <a:spcAft>
          <a:spcPts val="0"/>
        </a:spcAft>
        <a:buClr>
          <a:schemeClr val="accent1"/>
        </a:buClr>
        <a:buSzPct val="100000"/>
        <a:buFont typeface="Wingdings 2"/>
        <a:buChar char=""/>
        <a:tabLst/>
        <a:defRPr sz="2000" b="0" i="0" u="none" strike="noStrike" cap="none" spc="0" baseline="0">
          <a:ln>
            <a:noFill/>
          </a:ln>
          <a:solidFill>
            <a:srgbClr val="595959"/>
          </a:solidFill>
          <a:uFillTx/>
          <a:latin typeface="Clear Sans"/>
          <a:ea typeface="Clear Sans"/>
          <a:cs typeface="Clear Sans"/>
          <a:sym typeface="Clear Sans"/>
        </a:defRPr>
      </a:lvl4pPr>
      <a:lvl5pPr marL="1759612" marR="0" indent="-388046" algn="l" defTabSz="914377" rtl="0" latinLnBrk="0">
        <a:lnSpc>
          <a:spcPct val="100000"/>
        </a:lnSpc>
        <a:spcBef>
          <a:spcPts val="2000"/>
        </a:spcBef>
        <a:spcAft>
          <a:spcPts val="0"/>
        </a:spcAft>
        <a:buClr>
          <a:schemeClr val="accent1"/>
        </a:buClr>
        <a:buSzPct val="100000"/>
        <a:buFont typeface="Wingdings 2"/>
        <a:buChar char=""/>
        <a:tabLst/>
        <a:defRPr sz="2000" b="0" i="0" u="none" strike="noStrike" cap="none" spc="0" baseline="0">
          <a:ln>
            <a:noFill/>
          </a:ln>
          <a:solidFill>
            <a:srgbClr val="595959"/>
          </a:solidFill>
          <a:uFillTx/>
          <a:latin typeface="Clear Sans"/>
          <a:ea typeface="Clear Sans"/>
          <a:cs typeface="Clear Sans"/>
          <a:sym typeface="Clear Sans"/>
        </a:defRPr>
      </a:lvl5pPr>
      <a:lvl6pPr marL="2094037" marR="0" indent="-382754" algn="l" defTabSz="914377" rtl="0" latinLnBrk="0">
        <a:lnSpc>
          <a:spcPct val="100000"/>
        </a:lnSpc>
        <a:spcBef>
          <a:spcPts val="2000"/>
        </a:spcBef>
        <a:spcAft>
          <a:spcPts val="0"/>
        </a:spcAft>
        <a:buClr>
          <a:schemeClr val="accent1"/>
        </a:buClr>
        <a:buSzPct val="100000"/>
        <a:buFont typeface="Wingdings 2"/>
        <a:buChar char=""/>
        <a:tabLst/>
        <a:defRPr sz="2000" b="0" i="0" u="none" strike="noStrike" cap="none" spc="0" baseline="0">
          <a:ln>
            <a:noFill/>
          </a:ln>
          <a:solidFill>
            <a:srgbClr val="595959"/>
          </a:solidFill>
          <a:uFillTx/>
          <a:latin typeface="Clear Sans"/>
          <a:ea typeface="Clear Sans"/>
          <a:cs typeface="Clear Sans"/>
          <a:sym typeface="Clear Sans"/>
        </a:defRPr>
      </a:lvl6pPr>
      <a:lvl7pPr marL="2436928" marR="0" indent="-382754" algn="l" defTabSz="914377" rtl="0" latinLnBrk="0">
        <a:lnSpc>
          <a:spcPct val="100000"/>
        </a:lnSpc>
        <a:spcBef>
          <a:spcPts val="2000"/>
        </a:spcBef>
        <a:spcAft>
          <a:spcPts val="0"/>
        </a:spcAft>
        <a:buClr>
          <a:schemeClr val="accent1"/>
        </a:buClr>
        <a:buSzPct val="100000"/>
        <a:buFont typeface="Wingdings 2"/>
        <a:buChar char=""/>
        <a:tabLst/>
        <a:defRPr sz="2000" b="0" i="0" u="none" strike="noStrike" cap="none" spc="0" baseline="0">
          <a:ln>
            <a:noFill/>
          </a:ln>
          <a:solidFill>
            <a:srgbClr val="595959"/>
          </a:solidFill>
          <a:uFillTx/>
          <a:latin typeface="Clear Sans"/>
          <a:ea typeface="Clear Sans"/>
          <a:cs typeface="Clear Sans"/>
          <a:sym typeface="Clear Sans"/>
        </a:defRPr>
      </a:lvl7pPr>
      <a:lvl8pPr marL="2781406" marR="0" indent="-382754" algn="l" defTabSz="914377" rtl="0" latinLnBrk="0">
        <a:lnSpc>
          <a:spcPct val="100000"/>
        </a:lnSpc>
        <a:spcBef>
          <a:spcPts val="2000"/>
        </a:spcBef>
        <a:spcAft>
          <a:spcPts val="0"/>
        </a:spcAft>
        <a:buClr>
          <a:schemeClr val="accent1"/>
        </a:buClr>
        <a:buSzPct val="100000"/>
        <a:buFont typeface="Wingdings 2"/>
        <a:buChar char=""/>
        <a:tabLst/>
        <a:defRPr sz="2000" b="0" i="0" u="none" strike="noStrike" cap="none" spc="0" baseline="0">
          <a:ln>
            <a:noFill/>
          </a:ln>
          <a:solidFill>
            <a:srgbClr val="595959"/>
          </a:solidFill>
          <a:uFillTx/>
          <a:latin typeface="Clear Sans"/>
          <a:ea typeface="Clear Sans"/>
          <a:cs typeface="Clear Sans"/>
          <a:sym typeface="Clear Sans"/>
        </a:defRPr>
      </a:lvl8pPr>
      <a:lvl9pPr marL="3125886" marR="0" indent="-382754" algn="l" defTabSz="914377" rtl="0" latinLnBrk="0">
        <a:lnSpc>
          <a:spcPct val="100000"/>
        </a:lnSpc>
        <a:spcBef>
          <a:spcPts val="2000"/>
        </a:spcBef>
        <a:spcAft>
          <a:spcPts val="0"/>
        </a:spcAft>
        <a:buClr>
          <a:schemeClr val="accent1"/>
        </a:buClr>
        <a:buSzPct val="100000"/>
        <a:buFont typeface="Wingdings 2"/>
        <a:buChar char=""/>
        <a:tabLst/>
        <a:defRPr sz="2000" b="0" i="0" u="none" strike="noStrike" cap="none" spc="0" baseline="0">
          <a:ln>
            <a:noFill/>
          </a:ln>
          <a:solidFill>
            <a:srgbClr val="595959"/>
          </a:solidFill>
          <a:uFillTx/>
          <a:latin typeface="Clear Sans"/>
          <a:ea typeface="Clear Sans"/>
          <a:cs typeface="Clear Sans"/>
          <a:sym typeface="Clear Sans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4" Type="http://schemas.openxmlformats.org/officeDocument/2006/relationships/image" Target="../media/image9.tif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t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emf"/><Relationship Id="rId5" Type="http://schemas.openxmlformats.org/officeDocument/2006/relationships/image" Target="../media/image17.png"/><Relationship Id="rId6" Type="http://schemas.openxmlformats.org/officeDocument/2006/relationships/image" Target="../media/image18.emf"/><Relationship Id="rId7" Type="http://schemas.openxmlformats.org/officeDocument/2006/relationships/hyperlink" Target="https://indico.cern.ch/event/575212/contributions/2361407/attachments/1386217/2109575/MLchallengesForHEP_OpenLabDec2016.pdf" TargetMode="External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tiff"/><Relationship Id="rId3" Type="http://schemas.openxmlformats.org/officeDocument/2006/relationships/hyperlink" Target="http://www.cineca.it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chart" Target="../charts/chart1.xml"/><Relationship Id="rId5" Type="http://schemas.openxmlformats.org/officeDocument/2006/relationships/chart" Target="../charts/chart2.xm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t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4" Type="http://schemas.openxmlformats.org/officeDocument/2006/relationships/image" Target="../media/image9.tif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Machine Learning for (fast) simulation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Sofia </a:t>
            </a:r>
            <a:r>
              <a:rPr lang="en-US" dirty="0" err="1" smtClean="0">
                <a:latin typeface="Century Gothic" charset="0"/>
                <a:ea typeface="Century Gothic" charset="0"/>
                <a:cs typeface="Century Gothic" charset="0"/>
              </a:rPr>
              <a:t>Vallecorsa</a:t>
            </a: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 for the </a:t>
            </a:r>
            <a:r>
              <a:rPr lang="en-US" dirty="0" err="1" smtClean="0">
                <a:latin typeface="Century Gothic" charset="0"/>
                <a:ea typeface="Century Gothic" charset="0"/>
                <a:cs typeface="Century Gothic" charset="0"/>
              </a:rPr>
              <a:t>GeantV</a:t>
            </a: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 team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1</a:t>
            </a:fld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7607394" y="4952571"/>
            <a:ext cx="1100620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Century Gothic"/>
                <a:cs typeface="Century Gothic"/>
                <a:sym typeface="Century Gothic"/>
              </a:rPr>
              <a:t>CERN, April </a:t>
            </a:r>
            <a:r>
              <a:rPr kumimoji="0" lang="en-US" sz="1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Century Gothic"/>
                <a:cs typeface="Century Gothic"/>
                <a:sym typeface="Century Gothic"/>
              </a:rPr>
              <a:t>2017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49" y="4126385"/>
            <a:ext cx="589148" cy="101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210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xfrm>
            <a:off x="0" y="338159"/>
            <a:ext cx="8810786" cy="706373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>
            <a:normAutofit/>
          </a:bodyPr>
          <a:lstStyle>
            <a:lvl1pPr algn="l" defTabSz="457200">
              <a:defRPr sz="5100"/>
            </a:lvl1pPr>
          </a:lstStyle>
          <a:p>
            <a:r>
              <a:rPr sz="3600" dirty="0" smtClean="0">
                <a:latin typeface="Century Gothic" charset="0"/>
                <a:ea typeface="Century Gothic" charset="0"/>
                <a:cs typeface="Century Gothic" charset="0"/>
              </a:rPr>
              <a:t>ML </a:t>
            </a:r>
            <a:r>
              <a:rPr sz="3600" dirty="0">
                <a:latin typeface="Century Gothic" charset="0"/>
                <a:ea typeface="Century Gothic" charset="0"/>
                <a:cs typeface="Century Gothic" charset="0"/>
              </a:rPr>
              <a:t>engine for fast simulation</a:t>
            </a:r>
          </a:p>
        </p:txBody>
      </p:sp>
      <p:pic>
        <p:nvPicPr>
          <p:cNvPr id="140" name="pasted-image.tiff"/>
          <p:cNvPicPr>
            <a:picLocks noChangeAspect="1"/>
          </p:cNvPicPr>
          <p:nvPr/>
        </p:nvPicPr>
        <p:blipFill>
          <a:blip r:embed="rId2">
            <a:extLst/>
          </a:blip>
          <a:srcRect l="2661" t="49914" r="83282" b="16436"/>
          <a:stretch>
            <a:fillRect/>
          </a:stretch>
        </p:blipFill>
        <p:spPr>
          <a:xfrm>
            <a:off x="618480" y="1445313"/>
            <a:ext cx="1030944" cy="1389421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Shape 141"/>
          <p:cNvSpPr/>
          <p:nvPr/>
        </p:nvSpPr>
        <p:spPr>
          <a:xfrm>
            <a:off x="542996" y="1132688"/>
            <a:ext cx="1209867" cy="224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>
              <a:defRPr sz="2100"/>
            </a:lvl1pPr>
          </a:lstStyle>
          <a:p>
            <a:r>
              <a:rPr sz="1107" dirty="0"/>
              <a:t>Untrained Model</a:t>
            </a:r>
          </a:p>
        </p:txBody>
      </p:sp>
      <p:sp>
        <p:nvSpPr>
          <p:cNvPr id="142" name="Shape 142"/>
          <p:cNvSpPr/>
          <p:nvPr/>
        </p:nvSpPr>
        <p:spPr>
          <a:xfrm>
            <a:off x="3778359" y="1179243"/>
            <a:ext cx="581490" cy="224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>
              <a:defRPr sz="2100"/>
            </a:lvl1pPr>
          </a:lstStyle>
          <a:p>
            <a:r>
              <a:rPr sz="1107"/>
              <a:t>Training</a:t>
            </a:r>
          </a:p>
        </p:txBody>
      </p:sp>
      <p:sp>
        <p:nvSpPr>
          <p:cNvPr id="143" name="Shape 143"/>
          <p:cNvSpPr/>
          <p:nvPr/>
        </p:nvSpPr>
        <p:spPr>
          <a:xfrm>
            <a:off x="6419233" y="1251300"/>
            <a:ext cx="1043155" cy="224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>
              <a:defRPr sz="2100"/>
            </a:lvl1pPr>
          </a:lstStyle>
          <a:p>
            <a:r>
              <a:rPr sz="1107"/>
              <a:t>Trained Model</a:t>
            </a:r>
          </a:p>
        </p:txBody>
      </p:sp>
      <p:pic>
        <p:nvPicPr>
          <p:cNvPr id="144" name="pasted-image.tiff"/>
          <p:cNvPicPr>
            <a:picLocks noChangeAspect="1"/>
          </p:cNvPicPr>
          <p:nvPr/>
        </p:nvPicPr>
        <p:blipFill>
          <a:blip r:embed="rId3">
            <a:extLst/>
          </a:blip>
          <a:srcRect l="18499" t="7336" r="18499" b="7336"/>
          <a:stretch>
            <a:fillRect/>
          </a:stretch>
        </p:blipFill>
        <p:spPr>
          <a:xfrm>
            <a:off x="6141492" y="3665314"/>
            <a:ext cx="1260309" cy="1298218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</p:pic>
      <p:sp>
        <p:nvSpPr>
          <p:cNvPr id="145" name="Shape 145"/>
          <p:cNvSpPr/>
          <p:nvPr/>
        </p:nvSpPr>
        <p:spPr>
          <a:xfrm rot="5424968">
            <a:off x="6660988" y="3053620"/>
            <a:ext cx="470279" cy="380695"/>
          </a:xfrm>
          <a:prstGeom prst="rightArrow">
            <a:avLst>
              <a:gd name="adj1" fmla="val 39745"/>
              <a:gd name="adj2" fmla="val 64151"/>
            </a:avLst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26789" tIns="26789" rIns="26789" bIns="26789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  <p:sp>
        <p:nvSpPr>
          <p:cNvPr id="147" name="Shape 147"/>
          <p:cNvSpPr/>
          <p:nvPr/>
        </p:nvSpPr>
        <p:spPr>
          <a:xfrm rot="595">
            <a:off x="2343422" y="1821964"/>
            <a:ext cx="470279" cy="380695"/>
          </a:xfrm>
          <a:prstGeom prst="rightArrow">
            <a:avLst>
              <a:gd name="adj1" fmla="val 55673"/>
              <a:gd name="adj2" fmla="val 60585"/>
            </a:avLst>
          </a:prstGeom>
          <a:solidFill>
            <a:schemeClr val="accent1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6789" tIns="26789" rIns="26789" bIns="2678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  <p:pic>
        <p:nvPicPr>
          <p:cNvPr id="148" name="pasted-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79713" y="3665314"/>
            <a:ext cx="1151721" cy="111995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49" name="Shape 149"/>
          <p:cNvSpPr/>
          <p:nvPr/>
        </p:nvSpPr>
        <p:spPr>
          <a:xfrm rot="20476520">
            <a:off x="2402650" y="2760920"/>
            <a:ext cx="754437" cy="360344"/>
          </a:xfrm>
          <a:prstGeom prst="rightArrow">
            <a:avLst>
              <a:gd name="adj1" fmla="val 55673"/>
              <a:gd name="adj2" fmla="val 64007"/>
            </a:avLst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26789" tIns="26789" rIns="26789" bIns="26789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  <p:sp>
        <p:nvSpPr>
          <p:cNvPr id="150" name="Shape 150"/>
          <p:cNvSpPr/>
          <p:nvPr/>
        </p:nvSpPr>
        <p:spPr>
          <a:xfrm>
            <a:off x="592344" y="4774572"/>
            <a:ext cx="1812596" cy="135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numCol="1" anchor="ctr">
            <a:spAutoFit/>
          </a:bodyPr>
          <a:lstStyle>
            <a:lvl1pPr>
              <a:defRPr sz="1000"/>
            </a:lvl1pPr>
          </a:lstStyle>
          <a:p>
            <a:r>
              <a:rPr sz="527"/>
              <a:t>http://www.physics.umd.edu/rgroups/hep/LegoCMS/</a:t>
            </a:r>
          </a:p>
        </p:txBody>
      </p:sp>
      <p:sp>
        <p:nvSpPr>
          <p:cNvPr id="151" name="Shape 151"/>
          <p:cNvSpPr/>
          <p:nvPr/>
        </p:nvSpPr>
        <p:spPr>
          <a:xfrm>
            <a:off x="1067232" y="3440845"/>
            <a:ext cx="669654" cy="2244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numCol="1" anchor="ctr">
            <a:spAutoFit/>
          </a:bodyPr>
          <a:lstStyle>
            <a:lvl1pPr>
              <a:defRPr sz="2100"/>
            </a:lvl1pPr>
          </a:lstStyle>
          <a:p>
            <a:r>
              <a:rPr sz="1107" smtClean="0"/>
              <a:t>Detector</a:t>
            </a:r>
            <a:endParaRPr sz="1107"/>
          </a:p>
        </p:txBody>
      </p:sp>
      <p:sp>
        <p:nvSpPr>
          <p:cNvPr id="153" name="Shape 153"/>
          <p:cNvSpPr/>
          <p:nvPr/>
        </p:nvSpPr>
        <p:spPr>
          <a:xfrm rot="21587719">
            <a:off x="4900319" y="1933599"/>
            <a:ext cx="754436" cy="380695"/>
          </a:xfrm>
          <a:prstGeom prst="rightArrow">
            <a:avLst>
              <a:gd name="adj1" fmla="val 55673"/>
              <a:gd name="adj2" fmla="val 60585"/>
            </a:avLst>
          </a:prstGeom>
          <a:solidFill>
            <a:schemeClr val="accent1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6789" tIns="26789" rIns="26789" bIns="2678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  <p:pic>
        <p:nvPicPr>
          <p:cNvPr id="154" name="pasted-image.png"/>
          <p:cNvPicPr>
            <a:picLocks noChangeAspect="1"/>
          </p:cNvPicPr>
          <p:nvPr/>
        </p:nvPicPr>
        <p:blipFill>
          <a:blip r:embed="rId5">
            <a:extLst/>
          </a:blip>
          <a:srcRect l="16473" t="18594" r="19576" b="12624"/>
          <a:stretch>
            <a:fillRect/>
          </a:stretch>
        </p:blipFill>
        <p:spPr>
          <a:xfrm>
            <a:off x="3631028" y="3584628"/>
            <a:ext cx="1245098" cy="101745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55" name="Shape 155"/>
          <p:cNvSpPr/>
          <p:nvPr/>
        </p:nvSpPr>
        <p:spPr>
          <a:xfrm rot="16209467">
            <a:off x="3956534" y="2991847"/>
            <a:ext cx="411297" cy="386589"/>
          </a:xfrm>
          <a:prstGeom prst="rightArrow">
            <a:avLst>
              <a:gd name="adj1" fmla="val 39745"/>
              <a:gd name="adj2" fmla="val 63173"/>
            </a:avLst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26789" tIns="26789" rIns="26789" bIns="26789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  <p:sp>
        <p:nvSpPr>
          <p:cNvPr id="156" name="Shape 156"/>
          <p:cNvSpPr/>
          <p:nvPr/>
        </p:nvSpPr>
        <p:spPr>
          <a:xfrm>
            <a:off x="3345541" y="4644761"/>
            <a:ext cx="1363755" cy="3948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numCol="1" anchor="ctr">
            <a:spAutoFit/>
          </a:bodyPr>
          <a:lstStyle/>
          <a:p>
            <a:pPr>
              <a:defRPr sz="2100"/>
            </a:pPr>
            <a:r>
              <a:rPr sz="1107"/>
              <a:t>Physics (e</a:t>
            </a:r>
            <a:r>
              <a:rPr sz="1107" baseline="31999"/>
              <a:t>+</a:t>
            </a:r>
            <a:r>
              <a:rPr sz="1107"/>
              <a:t>, e</a:t>
            </a:r>
            <a:r>
              <a:rPr sz="1107" baseline="31999"/>
              <a:t>-</a:t>
            </a:r>
            <a:r>
              <a:rPr sz="1107"/>
              <a:t>,γ,π..)</a:t>
            </a:r>
          </a:p>
          <a:p>
            <a:pPr>
              <a:defRPr sz="2100"/>
            </a:pPr>
            <a:r>
              <a:rPr sz="1107" dirty="0"/>
              <a:t>Kinematics…  </a:t>
            </a:r>
          </a:p>
        </p:txBody>
      </p:sp>
      <p:grpSp>
        <p:nvGrpSpPr>
          <p:cNvPr id="160" name="Group 160"/>
          <p:cNvGrpSpPr/>
          <p:nvPr/>
        </p:nvGrpSpPr>
        <p:grpSpPr>
          <a:xfrm>
            <a:off x="3345541" y="1174322"/>
            <a:ext cx="4941478" cy="2441469"/>
            <a:chOff x="-444158" y="21787"/>
            <a:chExt cx="3741757" cy="5104840"/>
          </a:xfrm>
        </p:grpSpPr>
        <p:sp>
          <p:nvSpPr>
            <p:cNvPr id="158" name="Shape 158"/>
            <p:cNvSpPr/>
            <p:nvPr/>
          </p:nvSpPr>
          <p:spPr>
            <a:xfrm>
              <a:off x="-444158" y="21787"/>
              <a:ext cx="3741757" cy="5104840"/>
            </a:xfrm>
            <a:prstGeom prst="rect">
              <a:avLst/>
            </a:prstGeom>
            <a:noFill/>
            <a:ln w="88900" cap="rnd">
              <a:solidFill>
                <a:srgbClr val="000000"/>
              </a:solidFill>
              <a:custDash>
                <a:ds d="100000" sp="200000"/>
              </a:custDash>
              <a:round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26789" tIns="26789" rIns="26789" bIns="26789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266"/>
            </a:p>
          </p:txBody>
        </p:sp>
        <p:sp>
          <p:nvSpPr>
            <p:cNvPr id="159" name="Shape 159"/>
            <p:cNvSpPr/>
            <p:nvPr/>
          </p:nvSpPr>
          <p:spPr>
            <a:xfrm>
              <a:off x="1411277" y="21787"/>
              <a:ext cx="1683581" cy="6652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6789" tIns="26789" rIns="26789" bIns="26789" numCol="1" anchor="ctr">
              <a:noAutofit/>
            </a:bodyPr>
            <a:lstStyle/>
            <a:p>
              <a:pPr algn="r"/>
              <a:r>
                <a:rPr sz="949" dirty="0"/>
                <a:t>GeantV</a:t>
              </a:r>
            </a:p>
          </p:txBody>
        </p:sp>
      </p:grpSp>
      <p:sp>
        <p:nvSpPr>
          <p:cNvPr id="161" name="Shape 161"/>
          <p:cNvSpPr>
            <a:spLocks noGrp="1"/>
          </p:cNvSpPr>
          <p:nvPr>
            <p:ph type="sldNum" sz="quarter" idx="2"/>
          </p:nvPr>
        </p:nvSpPr>
        <p:spPr>
          <a:xfrm>
            <a:off x="4459969" y="4871695"/>
            <a:ext cx="217365" cy="2154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62" name="Shape 162"/>
          <p:cNvSpPr/>
          <p:nvPr/>
        </p:nvSpPr>
        <p:spPr>
          <a:xfrm>
            <a:off x="5277537" y="4992837"/>
            <a:ext cx="2905844" cy="127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>
              <a:defRPr sz="900"/>
            </a:lvl1pPr>
          </a:lstStyle>
          <a:p>
            <a:r>
              <a:rPr sz="475"/>
              <a:t>http://www.quantumdiaries.org/wp-content/uploads/2011/06/JetConeWithTracksAndECAL.png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579635" y="1484784"/>
            <a:ext cx="1030878" cy="1397524"/>
            <a:chOff x="3328529" y="1484582"/>
            <a:chExt cx="1030878" cy="1397524"/>
          </a:xfrm>
        </p:grpSpPr>
        <p:pic>
          <p:nvPicPr>
            <p:cNvPr id="139" name="pasted-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8205" t="48981" r="59351" b="21054"/>
            <a:stretch>
              <a:fillRect/>
            </a:stretch>
          </p:blipFill>
          <p:spPr>
            <a:xfrm>
              <a:off x="3328529" y="1484582"/>
              <a:ext cx="1030878" cy="1397524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" name="Oval 2"/>
            <p:cNvSpPr/>
            <p:nvPr/>
          </p:nvSpPr>
          <p:spPr>
            <a:xfrm flipH="1" flipV="1">
              <a:off x="3397219" y="1631169"/>
              <a:ext cx="120415" cy="116663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074030" y="1992481"/>
              <a:ext cx="88152" cy="85166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 flipH="1">
              <a:off x="3817998" y="2405568"/>
              <a:ext cx="51940" cy="45719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320332" y="1542032"/>
            <a:ext cx="1151813" cy="1397471"/>
            <a:chOff x="6320332" y="1542032"/>
            <a:chExt cx="1151813" cy="1397471"/>
          </a:xfrm>
        </p:grpSpPr>
        <p:pic>
          <p:nvPicPr>
            <p:cNvPr id="138" name="pasted-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8654" t="49008" r="35703" b="17281"/>
            <a:stretch>
              <a:fillRect/>
            </a:stretch>
          </p:blipFill>
          <p:spPr>
            <a:xfrm>
              <a:off x="6320332" y="1542032"/>
              <a:ext cx="1151813" cy="139747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3" name="Oval 32"/>
            <p:cNvSpPr/>
            <p:nvPr/>
          </p:nvSpPr>
          <p:spPr>
            <a:xfrm flipH="1" flipV="1">
              <a:off x="6459525" y="1630913"/>
              <a:ext cx="120415" cy="116663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 flipH="1" flipV="1">
              <a:off x="6593637" y="1993625"/>
              <a:ext cx="120415" cy="116663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 flipH="1" flipV="1">
              <a:off x="6572300" y="2319760"/>
              <a:ext cx="131776" cy="130860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 flipH="1" flipV="1">
              <a:off x="6932055" y="2672155"/>
              <a:ext cx="142956" cy="14433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 flipH="1" flipV="1">
              <a:off x="6814269" y="1998915"/>
              <a:ext cx="112354" cy="93551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7061062" y="2342607"/>
              <a:ext cx="88152" cy="85166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6714052" y="2686576"/>
              <a:ext cx="88152" cy="85166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6954998" y="1662410"/>
              <a:ext cx="88152" cy="85166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 flipH="1" flipV="1">
              <a:off x="7033660" y="1962308"/>
              <a:ext cx="142956" cy="14433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6845643" y="2340497"/>
              <a:ext cx="80980" cy="87275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6731157" y="1656523"/>
              <a:ext cx="80980" cy="87275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7198469" y="1672877"/>
              <a:ext cx="55977" cy="5548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45" name="Shape 155"/>
          <p:cNvSpPr/>
          <p:nvPr/>
        </p:nvSpPr>
        <p:spPr>
          <a:xfrm rot="16209467">
            <a:off x="1055444" y="2935775"/>
            <a:ext cx="411297" cy="386589"/>
          </a:xfrm>
          <a:prstGeom prst="rightArrow">
            <a:avLst>
              <a:gd name="adj1" fmla="val 39745"/>
              <a:gd name="adj2" fmla="val 63173"/>
            </a:avLst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26789" tIns="26789" rIns="26789" bIns="26789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</p:spTree>
    <p:extLst>
      <p:ext uri="{BB962C8B-B14F-4D97-AF65-F5344CB8AC3E}">
        <p14:creationId xmlns:p14="http://schemas.microsoft.com/office/powerpoint/2010/main" val="2077911799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 Gothic" charset="0"/>
                <a:ea typeface="Century Gothic" charset="0"/>
                <a:cs typeface="Century Gothic" charset="0"/>
              </a:rPr>
              <a:t>Phase 1: Proof of concept and interface in </a:t>
            </a:r>
            <a:r>
              <a:rPr lang="en-US" sz="2800" dirty="0" err="1" smtClean="0">
                <a:latin typeface="Century Gothic" charset="0"/>
                <a:ea typeface="Century Gothic" charset="0"/>
                <a:cs typeface="Century Gothic" charset="0"/>
              </a:rPr>
              <a:t>GeantV</a:t>
            </a:r>
            <a:endParaRPr lang="en-US" sz="28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915827" y="1381060"/>
            <a:ext cx="6775891" cy="3762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>
            <a:lvl1pPr marL="342890" marR="0" indent="-342890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1pPr>
            <a:lvl2pPr marL="685782" marR="0" indent="-3365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2pPr>
            <a:lvl3pPr marL="1035025" marR="0" indent="-3492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3pPr>
            <a:lvl4pPr marL="1371565" marR="0" indent="-336541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4pPr>
            <a:lvl5pPr marL="1720807" marR="0" indent="-3492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5pPr>
            <a:lvl6pPr marL="2094037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6pPr>
            <a:lvl7pPr marL="2436928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7pPr>
            <a:lvl8pPr marL="2781406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8pPr>
            <a:lvl9pPr marL="3125886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9pPr>
          </a:lstStyle>
          <a:p>
            <a:pPr hangingPunct="1">
              <a:spcBef>
                <a:spcPts val="800"/>
              </a:spcBef>
            </a:pPr>
            <a:r>
              <a:rPr lang="en-US" sz="1600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Identify significant variables (PCA analysis, variable </a:t>
            </a:r>
            <a:r>
              <a:rPr lang="en-US" sz="16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reduction)</a:t>
            </a:r>
          </a:p>
          <a:p>
            <a:pPr hangingPunct="1">
              <a:spcBef>
                <a:spcPts val="800"/>
              </a:spcBef>
            </a:pPr>
            <a:r>
              <a:rPr lang="en-US" sz="16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Test different ML and DL techniques</a:t>
            </a:r>
          </a:p>
          <a:p>
            <a:pPr lvl="1" hangingPunct="1">
              <a:spcBef>
                <a:spcPts val="800"/>
              </a:spcBef>
            </a:pPr>
            <a:r>
              <a:rPr lang="en-US" sz="1600" dirty="0">
                <a:latin typeface="Century Gothic" charset="0"/>
                <a:ea typeface="Century Gothic" charset="0"/>
                <a:cs typeface="Century Gothic" charset="0"/>
              </a:rPr>
              <a:t>G</a:t>
            </a: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enerative adversarial networks</a:t>
            </a:r>
          </a:p>
          <a:p>
            <a:pPr lvl="1" hangingPunct="1">
              <a:spcBef>
                <a:spcPts val="800"/>
              </a:spcBef>
            </a:pP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PCT and MP for MO regression </a:t>
            </a:r>
          </a:p>
          <a:p>
            <a:pPr>
              <a:spcBef>
                <a:spcPts val="800"/>
              </a:spcBef>
            </a:pPr>
            <a:r>
              <a:rPr lang="en-US" sz="1600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Focus on most time consuming detectors</a:t>
            </a:r>
          </a:p>
          <a:p>
            <a:pPr lvl="1">
              <a:spcBef>
                <a:spcPts val="800"/>
              </a:spcBef>
            </a:pPr>
            <a:r>
              <a:rPr lang="en-US" sz="1600" dirty="0">
                <a:latin typeface="Century Gothic" charset="0"/>
                <a:ea typeface="Century Gothic" charset="0"/>
                <a:cs typeface="Century Gothic" charset="0"/>
              </a:rPr>
              <a:t>Initially reproduce calorimeter showers </a:t>
            </a:r>
          </a:p>
          <a:p>
            <a:pPr marL="228600" indent="-228600" defTabSz="457200">
              <a:spcBef>
                <a:spcPts val="1100"/>
              </a:spcBef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Train networks on full simulation </a:t>
            </a:r>
          </a:p>
          <a:p>
            <a:pPr marL="457200" lvl="1" indent="-228600" defTabSz="457200">
              <a:spcBef>
                <a:spcPts val="1100"/>
              </a:spcBef>
              <a:buSzPct val="60000"/>
              <a:defRPr sz="2400"/>
            </a:pPr>
            <a:r>
              <a:rPr lang="en-US" sz="1600" dirty="0">
                <a:latin typeface="Century Gothic" charset="0"/>
                <a:ea typeface="Century Gothic" charset="0"/>
                <a:cs typeface="Century Gothic" charset="0"/>
              </a:rPr>
              <a:t>Eventually test possibility of training on real </a:t>
            </a: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data</a:t>
            </a:r>
            <a:endParaRPr lang="en-US" sz="16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spcBef>
                <a:spcPts val="800"/>
              </a:spcBef>
            </a:pPr>
            <a:r>
              <a:rPr lang="en-US" sz="16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Integrate </a:t>
            </a:r>
            <a:r>
              <a:rPr lang="en-US" sz="1600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a generic interface in </a:t>
            </a:r>
            <a:r>
              <a:rPr lang="en-US" sz="1600" dirty="0" err="1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GeantV</a:t>
            </a:r>
            <a:endParaRPr lang="en-US" sz="1600" dirty="0">
              <a:solidFill>
                <a:schemeClr val="accent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spcBef>
                <a:spcPts val="800"/>
              </a:spcBef>
            </a:pPr>
            <a:r>
              <a:rPr lang="en-US" sz="1600" dirty="0">
                <a:latin typeface="Century Gothic" charset="0"/>
                <a:ea typeface="Century Gothic" charset="0"/>
                <a:cs typeface="Century Gothic" charset="0"/>
              </a:rPr>
              <a:t>Automatic tool for </a:t>
            </a: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training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3919" y="24151392"/>
            <a:ext cx="13064779" cy="50013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6319" y="24303792"/>
            <a:ext cx="13064779" cy="50013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8719" y="24456192"/>
            <a:ext cx="13064779" cy="500136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5341030" y="28267726"/>
            <a:ext cx="6631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Single particle energy deposits in the Linear Collider </a:t>
            </a:r>
            <a:r>
              <a:rPr lang="en-US" sz="2400" smtClean="0">
                <a:solidFill>
                  <a:schemeClr val="bg2">
                    <a:lumMod val="25000"/>
                  </a:schemeClr>
                </a:solidFill>
              </a:rPr>
              <a:t>Detector calorimeters generated  by a GAN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07092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Ex: testing GANs for calorimeter showers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0749" y="1563208"/>
            <a:ext cx="4375039" cy="2999827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Simultaneously train two models: </a:t>
            </a:r>
          </a:p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Generative model G to capture the data distribution</a:t>
            </a:r>
          </a:p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Discriminative model D to estimate the probability that a sample came from training data rather than G</a:t>
            </a:r>
          </a:p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The training procedure for G is to maximize the probability of D making a </a:t>
            </a: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mistake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12</a:t>
            </a:fld>
            <a:endParaRPr lang="uk-UA"/>
          </a:p>
        </p:txBody>
      </p:sp>
      <p:pic>
        <p:nvPicPr>
          <p:cNvPr id="5" name="Screen Shot 2017-03-07 at 00.31.23.png"/>
          <p:cNvPicPr>
            <a:picLocks noChangeAspect="1"/>
          </p:cNvPicPr>
          <p:nvPr/>
        </p:nvPicPr>
        <p:blipFill>
          <a:blip r:embed="rId3">
            <a:extLst/>
          </a:blip>
          <a:srcRect l="1152" t="8293"/>
          <a:stretch>
            <a:fillRect/>
          </a:stretch>
        </p:blipFill>
        <p:spPr>
          <a:xfrm>
            <a:off x="4886127" y="1471043"/>
            <a:ext cx="4023990" cy="1288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8843" y="2825758"/>
            <a:ext cx="919334" cy="874952"/>
          </a:xfrm>
          <a:prstGeom prst="rect">
            <a:avLst/>
          </a:prstGeom>
        </p:spPr>
      </p:pic>
      <p:sp>
        <p:nvSpPr>
          <p:cNvPr id="7" name="Shape 218"/>
          <p:cNvSpPr/>
          <p:nvPr/>
        </p:nvSpPr>
        <p:spPr>
          <a:xfrm>
            <a:off x="7992973" y="927773"/>
            <a:ext cx="1025521" cy="7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l" defTabSz="457200">
              <a:lnSpc>
                <a:spcPts val="5100"/>
              </a:lnSpc>
              <a:spcBef>
                <a:spcPts val="1200"/>
              </a:spcBef>
              <a:defRPr sz="1666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878" dirty="0"/>
              <a:t>arXiv:1406.2661v1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529" y="3263234"/>
            <a:ext cx="3165342" cy="164232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78915" y="4848284"/>
            <a:ext cx="173957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Conditional: arXiv:1610.09585v3</a:t>
            </a: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5004638" y="2826610"/>
            <a:ext cx="578041" cy="18466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rPr>
              <a:t>Particle</a:t>
            </a:r>
            <a:r>
              <a:rPr kumimoji="0" lang="en-US" sz="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rPr>
              <a:t> label</a:t>
            </a:r>
            <a:endParaRPr kumimoji="0" lang="en-US" sz="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471712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8956" t="14051"/>
          <a:stretch/>
        </p:blipFill>
        <p:spPr>
          <a:xfrm>
            <a:off x="3451409" y="998697"/>
            <a:ext cx="5334000" cy="24669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54" y="2593035"/>
            <a:ext cx="1918384" cy="130937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7536" y="3854930"/>
            <a:ext cx="1932951" cy="11893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Ex: testing GANs for calorimeter showers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0749" y="1563208"/>
            <a:ext cx="4375039" cy="3283701"/>
          </a:xfrm>
        </p:spPr>
        <p:txBody>
          <a:bodyPr>
            <a:normAutofit fontScale="85000" lnSpcReduction="20000"/>
          </a:bodyPr>
          <a:lstStyle/>
          <a:p>
            <a:r>
              <a:rPr lang="en-US" sz="1900" dirty="0" smtClean="0">
                <a:latin typeface="Century Gothic" charset="0"/>
                <a:ea typeface="Century Gothic" charset="0"/>
                <a:cs typeface="Century Gothic" charset="0"/>
              </a:rPr>
              <a:t>High granularity LCD calorimeter single particle benchmark datasets  simulated with Geant4</a:t>
            </a:r>
            <a:r>
              <a:rPr lang="en-US" sz="1900" baseline="30000" dirty="0" smtClean="0">
                <a:latin typeface="Century Gothic" charset="0"/>
                <a:ea typeface="Century Gothic" charset="0"/>
                <a:cs typeface="Century Gothic" charset="0"/>
              </a:rPr>
              <a:t>(1)</a:t>
            </a:r>
          </a:p>
          <a:p>
            <a:r>
              <a:rPr lang="en-US" sz="1900" dirty="0" smtClean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3D </a:t>
            </a:r>
            <a:r>
              <a:rPr lang="en-US" sz="1900" dirty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convolutional models implemented using </a:t>
            </a:r>
            <a:r>
              <a:rPr lang="en-US" sz="1900" dirty="0" err="1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Keras</a:t>
            </a:r>
            <a:r>
              <a:rPr lang="en-US" sz="1900" dirty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 + </a:t>
            </a:r>
            <a:r>
              <a:rPr lang="en-US" sz="1900" dirty="0" err="1" smtClean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Tensorflow</a:t>
            </a:r>
            <a:endParaRPr lang="en-US" sz="1900" dirty="0" smtClean="0">
              <a:latin typeface="Century Gothic" charset="0"/>
              <a:ea typeface="Century Gothic" charset="0"/>
              <a:cs typeface="Century Gothic" charset="0"/>
              <a:sym typeface="Helvetica"/>
            </a:endParaRPr>
          </a:p>
          <a:p>
            <a:r>
              <a:rPr lang="en-US" sz="1900" dirty="0" smtClean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Batch training</a:t>
            </a:r>
          </a:p>
          <a:p>
            <a:r>
              <a:rPr lang="en-US" sz="1900" dirty="0" smtClean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Test </a:t>
            </a:r>
            <a:r>
              <a:rPr lang="en-US" sz="1900" dirty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different </a:t>
            </a:r>
            <a:r>
              <a:rPr lang="en-US" sz="1900" dirty="0" err="1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optimisers</a:t>
            </a:r>
            <a:r>
              <a:rPr lang="en-US" sz="1900" dirty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 (SGD, Adam, </a:t>
            </a:r>
            <a:r>
              <a:rPr lang="en-US" sz="1900" dirty="0" err="1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RMSprop</a:t>
            </a:r>
            <a:r>
              <a:rPr lang="en-US" sz="1900" dirty="0" smtClean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)</a:t>
            </a:r>
          </a:p>
          <a:p>
            <a:r>
              <a:rPr lang="en-US" sz="1900" dirty="0" smtClean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Working on model </a:t>
            </a:r>
            <a:r>
              <a:rPr lang="en-US" sz="1900" dirty="0" err="1" smtClean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optimisation</a:t>
            </a:r>
            <a:r>
              <a:rPr lang="en-US" sz="1900" dirty="0" smtClean="0">
                <a:latin typeface="Century Gothic" charset="0"/>
                <a:ea typeface="Century Gothic" charset="0"/>
                <a:cs typeface="Century Gothic" charset="0"/>
                <a:sym typeface="Helvetica"/>
              </a:rPr>
              <a:t> to improve physics description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13</a:t>
            </a:fld>
            <a:endParaRPr lang="uk-U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57" y="2515847"/>
            <a:ext cx="2254914" cy="153906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243022" y="3694492"/>
            <a:ext cx="18838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Shower longitudinal section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17478" y="1365743"/>
            <a:ext cx="42093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Geant4 </a:t>
            </a:r>
            <a:r>
              <a:rPr lang="el-GR" sz="1000" dirty="0" smtClean="0"/>
              <a:t>π </a:t>
            </a:r>
            <a:r>
              <a:rPr lang="en-US" sz="1000" dirty="0" smtClean="0"/>
              <a:t>shower in LCD calorimeter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5338876" y="2781339"/>
            <a:ext cx="1035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Geant4</a:t>
            </a:r>
          </a:p>
          <a:p>
            <a:r>
              <a:rPr lang="en-US" sz="600" dirty="0" smtClean="0">
                <a:solidFill>
                  <a:srgbClr val="002060"/>
                </a:solidFill>
              </a:rPr>
              <a:t>GAN generated</a:t>
            </a:r>
            <a:endParaRPr lang="en-US" sz="600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87536" y="2678057"/>
            <a:ext cx="1035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Geant4</a:t>
            </a:r>
          </a:p>
          <a:p>
            <a:r>
              <a:rPr lang="en-US" sz="600" dirty="0" smtClean="0">
                <a:solidFill>
                  <a:srgbClr val="002060"/>
                </a:solidFill>
              </a:rPr>
              <a:t>GAN generated</a:t>
            </a:r>
            <a:endParaRPr lang="en-US" sz="600" dirty="0">
              <a:solidFill>
                <a:srgbClr val="00206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-42037" y="4954508"/>
            <a:ext cx="48093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aseline="30000" dirty="0"/>
              <a:t>(1) </a:t>
            </a:r>
            <a:r>
              <a:rPr lang="en-US" sz="800" baseline="30000" dirty="0">
                <a:hlinkClick r:id="rId7"/>
              </a:rPr>
              <a:t>https://</a:t>
            </a:r>
            <a:r>
              <a:rPr lang="en-US" sz="800" baseline="30000" dirty="0" err="1">
                <a:hlinkClick r:id="rId7"/>
              </a:rPr>
              <a:t>indico.cern.ch</a:t>
            </a:r>
            <a:r>
              <a:rPr lang="en-US" sz="800" baseline="30000" dirty="0">
                <a:hlinkClick r:id="rId7"/>
              </a:rPr>
              <a:t>/event/575212/contributions/2361407/attachments/1386217/2109575/MLchallengesForHEP_OpenLabDec2016.pdf</a:t>
            </a:r>
            <a:endParaRPr lang="en-US" sz="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" t="6221"/>
          <a:stretch/>
        </p:blipFill>
        <p:spPr>
          <a:xfrm>
            <a:off x="5306247" y="3842253"/>
            <a:ext cx="1826347" cy="12084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88029" y="4269435"/>
            <a:ext cx="1829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Shower transverse section</a:t>
            </a:r>
            <a:endParaRPr lang="en-US" sz="1000" dirty="0"/>
          </a:p>
        </p:txBody>
      </p:sp>
      <p:sp>
        <p:nvSpPr>
          <p:cNvPr id="20" name="Rectangle 19"/>
          <p:cNvSpPr/>
          <p:nvPr/>
        </p:nvSpPr>
        <p:spPr>
          <a:xfrm>
            <a:off x="6987087" y="4816009"/>
            <a:ext cx="22720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GAN generated </a:t>
            </a:r>
            <a:r>
              <a:rPr lang="en-US" sz="1000" smtClean="0"/>
              <a:t>electron </a:t>
            </a:r>
            <a:r>
              <a:rPr lang="en-US" sz="1000" smtClean="0"/>
              <a:t>shower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 rot="19864625">
            <a:off x="6398275" y="3279701"/>
            <a:ext cx="134578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rPr>
              <a:t>preliminary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5239866" y="2870739"/>
            <a:ext cx="186909" cy="153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rPr>
              <a:t>a.u</a:t>
            </a:r>
            <a:r>
              <a:rPr kumimoji="0" lang="en-US" sz="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kumimoji="0" lang="en-US" sz="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5216559" y="3979581"/>
            <a:ext cx="186909" cy="153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rPr>
              <a:t>a.u</a:t>
            </a:r>
            <a:r>
              <a:rPr kumimoji="0" lang="en-US" sz="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kumimoji="0" lang="en-US" sz="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17903" y="4934400"/>
            <a:ext cx="122789" cy="153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rPr>
              <a:t>Y</a:t>
            </a:r>
            <a:endParaRPr kumimoji="0" lang="en-US" sz="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222530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98" y="612775"/>
            <a:ext cx="8913815" cy="685801"/>
          </a:xfrm>
        </p:spPr>
        <p:txBody>
          <a:bodyPr/>
          <a:lstStyle/>
          <a:p>
            <a:r>
              <a:rPr lang="en-US" dirty="0" err="1" smtClean="0">
                <a:latin typeface="Century Gothic" charset="0"/>
                <a:ea typeface="Century Gothic" charset="0"/>
                <a:cs typeface="Century Gothic" charset="0"/>
              </a:rPr>
              <a:t>Optimising</a:t>
            </a: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 training time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9798" y="1496113"/>
            <a:ext cx="8530672" cy="3437491"/>
          </a:xfrm>
        </p:spPr>
        <p:txBody>
          <a:bodyPr>
            <a:normAutofit lnSpcReduction="10000"/>
          </a:bodyPr>
          <a:lstStyle/>
          <a:p>
            <a:pPr>
              <a:spcBef>
                <a:spcPts val="1000"/>
              </a:spcBef>
            </a:pPr>
            <a:r>
              <a:rPr lang="en-US" sz="1600" dirty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Using DL techniques for fast simulation is profitable if </a:t>
            </a:r>
            <a:r>
              <a:rPr lang="en-US" sz="1600" dirty="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training </a:t>
            </a:r>
            <a:r>
              <a:rPr lang="en-US" sz="1600" dirty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time is not a bottleneck</a:t>
            </a:r>
          </a:p>
          <a:p>
            <a:pPr lvl="1">
              <a:spcBef>
                <a:spcPts val="1000"/>
              </a:spcBef>
            </a:pPr>
            <a:r>
              <a:rPr lang="en-US" sz="1600" dirty="0">
                <a:latin typeface="Century Gothic" charset="0"/>
                <a:ea typeface="Century Gothic" charset="0"/>
                <a:cs typeface="Century Gothic" charset="0"/>
              </a:rPr>
              <a:t>Currently adversarial training of the generative models </a:t>
            </a: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takes a few hours on </a:t>
            </a:r>
            <a:r>
              <a:rPr lang="en-US" sz="1600" dirty="0">
                <a:latin typeface="Century Gothic" charset="0"/>
                <a:ea typeface="Century Gothic" charset="0"/>
                <a:cs typeface="Century Gothic" charset="0"/>
              </a:rPr>
              <a:t>NVIDIA GTX1080 (Pascal) 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Study and </a:t>
            </a:r>
            <a:r>
              <a:rPr lang="en-US" sz="1600" dirty="0" err="1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optimise</a:t>
            </a:r>
            <a:r>
              <a:rPr lang="en-US" sz="16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algorithm</a:t>
            </a:r>
          </a:p>
          <a:p>
            <a:pPr>
              <a:spcBef>
                <a:spcPts val="1000"/>
              </a:spcBef>
            </a:pPr>
            <a:r>
              <a:rPr lang="en-US" sz="16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Test different hardware</a:t>
            </a:r>
            <a:endParaRPr lang="en-US" sz="1600" dirty="0">
              <a:solidFill>
                <a:schemeClr val="accent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lvl="1">
              <a:spcBef>
                <a:spcPts val="1000"/>
              </a:spcBef>
            </a:pPr>
            <a:r>
              <a:rPr lang="en-US" sz="1600" dirty="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Test </a:t>
            </a:r>
            <a:r>
              <a:rPr lang="en-US" sz="1600" dirty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on a single </a:t>
            </a:r>
            <a:r>
              <a:rPr lang="en-US" sz="1600" dirty="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KNL node and measure </a:t>
            </a:r>
            <a:r>
              <a:rPr lang="en-US" sz="1600" dirty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multi-threading </a:t>
            </a:r>
            <a:r>
              <a:rPr lang="en-US" sz="1600" dirty="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speedup, memory footprint </a:t>
            </a:r>
            <a:r>
              <a:rPr lang="mr-IN" sz="1600" dirty="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…</a:t>
            </a:r>
            <a:endParaRPr lang="en-US" sz="1600" dirty="0">
              <a:solidFill>
                <a:schemeClr val="bg2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spcBef>
                <a:spcPts val="1000"/>
              </a:spcBef>
            </a:pPr>
            <a:r>
              <a:rPr lang="en-US" sz="16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Test multi-node scaling 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Thanks </a:t>
            </a:r>
            <a:r>
              <a:rPr lang="en-US" sz="1600" dirty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to a collaboration with </a:t>
            </a:r>
            <a:r>
              <a:rPr lang="en-US" sz="1600" dirty="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n-US" sz="1600" dirty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CINECA </a:t>
            </a:r>
            <a:r>
              <a:rPr lang="en-US" sz="1600" dirty="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and Intel,  </a:t>
            </a:r>
            <a:r>
              <a:rPr lang="en-US" sz="1600" dirty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we have access to a cluster of KNL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14</a:t>
            </a:fld>
            <a:endParaRPr lang="uk-U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2287" t="19277" r="12342" b="20320"/>
          <a:stretch/>
        </p:blipFill>
        <p:spPr>
          <a:xfrm>
            <a:off x="8194823" y="141312"/>
            <a:ext cx="725342" cy="4413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14195" y="4966785"/>
            <a:ext cx="842536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 www.cineca.it</a:t>
            </a:r>
            <a:endParaRPr kumimoji="0" lang="en-US" sz="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133214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Century Gothic" charset="0"/>
                <a:ea typeface="Century Gothic" charset="0"/>
                <a:cs typeface="Century Gothic" charset="0"/>
              </a:rPr>
              <a:t>Phase 2: Optimization and training on clusters</a:t>
            </a:r>
            <a:endParaRPr lang="en-US" sz="3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3258" y="1400476"/>
            <a:ext cx="8376382" cy="343621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We want to provide a generic, fully configurable tool</a:t>
            </a:r>
          </a:p>
          <a:p>
            <a:pPr lvl="1"/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Optimal network design depends on the problem to solve</a:t>
            </a:r>
          </a:p>
          <a:p>
            <a:pPr lvl="2"/>
            <a:r>
              <a:rPr lang="en-US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Need embedded algorithms to perform hyper-parameters tuning and meta-optimization</a:t>
            </a:r>
          </a:p>
          <a:p>
            <a:pPr lvl="2"/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Scan large hyper-parameter space </a:t>
            </a:r>
          </a:p>
          <a:p>
            <a:pPr lvl="1"/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Need to improve training time by parallelization on large clusters</a:t>
            </a:r>
          </a:p>
          <a:p>
            <a:pPr lvl="2"/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Evaluate existing libraries and improve scaling of training process on distributed systems</a:t>
            </a:r>
          </a:p>
          <a:p>
            <a:pPr lvl="2"/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Optimize training strategy by reducing communication overheads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15</a:t>
            </a:fld>
            <a:endParaRPr lang="uk-U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2287" t="19277" r="12342" b="20320"/>
          <a:stretch/>
        </p:blipFill>
        <p:spPr>
          <a:xfrm>
            <a:off x="8194823" y="141312"/>
            <a:ext cx="725342" cy="44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6811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Summary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-276843" y="2384612"/>
            <a:ext cx="6202514" cy="2569896"/>
          </a:xfrm>
        </p:spPr>
        <p:txBody>
          <a:bodyPr>
            <a:normAutofit/>
          </a:bodyPr>
          <a:lstStyle/>
          <a:p>
            <a:pPr lvl="2"/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We are testing different models and techniques in order to achieve the best possible physics results</a:t>
            </a:r>
          </a:p>
          <a:p>
            <a:pPr lvl="2"/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We also keep in mind computing efficiency and insure optimal performance on modern hardware</a:t>
            </a:r>
          </a:p>
          <a:p>
            <a:pPr lvl="2"/>
            <a:r>
              <a:rPr lang="en-US" sz="16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Test inference step on dedicated hardware</a:t>
            </a:r>
          </a:p>
          <a:p>
            <a:pPr lvl="1"/>
            <a:r>
              <a:rPr lang="en-US" sz="1600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Even larger speedup </a:t>
            </a:r>
            <a:r>
              <a:rPr lang="en-US" sz="16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gained </a:t>
            </a:r>
            <a:r>
              <a:rPr lang="en-US" sz="1600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by replacing </a:t>
            </a:r>
            <a:r>
              <a:rPr lang="en-US" sz="16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digitization </a:t>
            </a:r>
            <a:r>
              <a:rPr lang="en-US" sz="1600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and </a:t>
            </a:r>
            <a:r>
              <a:rPr lang="en-US" sz="16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reconstruction steps</a:t>
            </a:r>
            <a:endParaRPr lang="en-US" sz="1600" dirty="0">
              <a:solidFill>
                <a:schemeClr val="accent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16</a:t>
            </a:fld>
            <a:endParaRPr lang="uk-UA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5681" y="1534948"/>
            <a:ext cx="8584459" cy="849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342890" marR="0" indent="-342890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1pPr>
            <a:lvl2pPr marL="685782" marR="0" indent="-3365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2pPr>
            <a:lvl3pPr marL="1035025" marR="0" indent="-3492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3pPr>
            <a:lvl4pPr marL="1371565" marR="0" indent="-336541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4pPr>
            <a:lvl5pPr marL="1720807" marR="0" indent="-3492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5pPr>
            <a:lvl6pPr marL="2094037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6pPr>
            <a:lvl7pPr marL="2436928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7pPr>
            <a:lvl8pPr marL="2781406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8pPr>
            <a:lvl9pPr marL="3125886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9pPr>
          </a:lstStyle>
          <a:p>
            <a:pPr hangingPunct="1"/>
            <a:r>
              <a:rPr lang="en-US" sz="1600" b="1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Ambition: to have the first ML prototype engine for fast simulation ready and fully integrated in </a:t>
            </a:r>
            <a:r>
              <a:rPr lang="en-US" sz="1600" b="1" dirty="0" err="1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GeantV</a:t>
            </a:r>
            <a:r>
              <a:rPr lang="en-US" sz="1600" b="1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 by the end of 2018 (</a:t>
            </a:r>
            <a:r>
              <a:rPr lang="en-US" sz="1600" b="1" dirty="0" err="1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GeantV</a:t>
            </a:r>
            <a:r>
              <a:rPr lang="en-US" sz="1600" b="1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 beta)</a:t>
            </a:r>
            <a:endParaRPr lang="fr-CH" sz="1600" b="1" dirty="0" smtClean="0">
              <a:solidFill>
                <a:schemeClr val="accent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12376" y="2509447"/>
            <a:ext cx="2658469" cy="2320226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6258165" y="3083859"/>
            <a:ext cx="1693970" cy="896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Arrow Connector 8"/>
          <p:cNvCxnSpPr/>
          <p:nvPr/>
        </p:nvCxnSpPr>
        <p:spPr>
          <a:xfrm>
            <a:off x="6258165" y="3092823"/>
            <a:ext cx="1693970" cy="487918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5592617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699" y="2135517"/>
            <a:ext cx="8229600" cy="857251"/>
          </a:xfrm>
        </p:spPr>
        <p:txBody>
          <a:bodyPr/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Thank you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C32D-42F1-134B-A1AD-9507E135B2A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1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3597615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framework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C32D-42F1-134B-A1AD-9507E135B2A8}" type="slidenum">
              <a:rPr lang="en-US" smtClean="0"/>
              <a:t>19</a:t>
            </a:fld>
            <a:endParaRPr lang="en-US"/>
          </a:p>
        </p:txBody>
      </p:sp>
      <p:pic>
        <p:nvPicPr>
          <p:cNvPr id="4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1716" y="1467826"/>
            <a:ext cx="6375797" cy="320799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264"/>
          <p:cNvSpPr/>
          <p:nvPr/>
        </p:nvSpPr>
        <p:spPr>
          <a:xfrm>
            <a:off x="2352728" y="3301189"/>
            <a:ext cx="1465576" cy="61282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5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>
              <a:defRPr sz="2400"/>
            </a:lvl1pPr>
          </a:lstStyle>
          <a:p>
            <a:r>
              <a:rPr sz="1266"/>
              <a:t>FastSim Stage</a:t>
            </a:r>
          </a:p>
        </p:txBody>
      </p:sp>
      <p:sp>
        <p:nvSpPr>
          <p:cNvPr id="6" name="Shape 265"/>
          <p:cNvSpPr/>
          <p:nvPr/>
        </p:nvSpPr>
        <p:spPr>
          <a:xfrm>
            <a:off x="5102060" y="3828612"/>
            <a:ext cx="1478971" cy="16073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6789" tIns="26789" rIns="26789" bIns="2678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  <p:grpSp>
        <p:nvGrpSpPr>
          <p:cNvPr id="7" name="Group 268"/>
          <p:cNvGrpSpPr/>
          <p:nvPr/>
        </p:nvGrpSpPr>
        <p:grpSpPr>
          <a:xfrm>
            <a:off x="5966220" y="3607602"/>
            <a:ext cx="599122" cy="343779"/>
            <a:chOff x="0" y="0"/>
            <a:chExt cx="1136110" cy="651905"/>
          </a:xfrm>
        </p:grpSpPr>
        <p:sp>
          <p:nvSpPr>
            <p:cNvPr id="8" name="Shape 266"/>
            <p:cNvSpPr/>
            <p:nvPr/>
          </p:nvSpPr>
          <p:spPr>
            <a:xfrm>
              <a:off x="0" y="287895"/>
              <a:ext cx="1136110" cy="3640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6789" tIns="26789" rIns="26789" bIns="26789" numCol="1" anchor="ctr">
              <a:spAutoFit/>
            </a:bodyPr>
            <a:lstStyle>
              <a:lvl1pPr>
                <a:defRPr sz="1700"/>
              </a:lvl1pPr>
            </a:lstStyle>
            <a:p>
              <a:r>
                <a:rPr sz="896"/>
                <a:t>StopTrack</a:t>
              </a:r>
            </a:p>
          </p:txBody>
        </p:sp>
        <p:sp>
          <p:nvSpPr>
            <p:cNvPr id="9" name="Shape 267"/>
            <p:cNvSpPr/>
            <p:nvPr/>
          </p:nvSpPr>
          <p:spPr>
            <a:xfrm>
              <a:off x="161266" y="0"/>
              <a:ext cx="295820" cy="29582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6789" tIns="26789" rIns="26789" bIns="26789" numCol="1" anchor="ctr">
              <a:noAutofit/>
            </a:bodyPr>
            <a:lstStyle/>
            <a:p>
              <a:pPr>
                <a:defRPr sz="2400"/>
              </a:pPr>
              <a:endParaRPr sz="1266"/>
            </a:p>
          </p:txBody>
        </p:sp>
      </p:grpSp>
      <p:grpSp>
        <p:nvGrpSpPr>
          <p:cNvPr id="10" name="Group 278"/>
          <p:cNvGrpSpPr/>
          <p:nvPr/>
        </p:nvGrpSpPr>
        <p:grpSpPr>
          <a:xfrm>
            <a:off x="3853357" y="2584412"/>
            <a:ext cx="2122671" cy="1231439"/>
            <a:chOff x="0" y="-1"/>
            <a:chExt cx="4025212" cy="2335172"/>
          </a:xfrm>
        </p:grpSpPr>
        <p:grpSp>
          <p:nvGrpSpPr>
            <p:cNvPr id="11" name="Group 272"/>
            <p:cNvGrpSpPr/>
            <p:nvPr/>
          </p:nvGrpSpPr>
          <p:grpSpPr>
            <a:xfrm>
              <a:off x="1853362" y="1140170"/>
              <a:ext cx="2171850" cy="1160414"/>
              <a:chOff x="0" y="0"/>
              <a:chExt cx="2171848" cy="1160412"/>
            </a:xfrm>
          </p:grpSpPr>
          <p:sp>
            <p:nvSpPr>
              <p:cNvPr id="17" name="Shape 270"/>
              <p:cNvSpPr/>
              <p:nvPr/>
            </p:nvSpPr>
            <p:spPr>
              <a:xfrm>
                <a:off x="0" y="0"/>
                <a:ext cx="2171849" cy="787400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26789" tIns="26789" rIns="26789" bIns="26789" numCol="1" anchor="ctr">
                <a:noAutofit/>
              </a:bodyPr>
              <a:lstStyle>
                <a:lvl1pPr>
                  <a:defRPr sz="2000"/>
                </a:lvl1pPr>
              </a:lstStyle>
              <a:p>
                <a:r>
                  <a:rPr sz="1055"/>
                  <a:t>(Vectorized) Inference handler</a:t>
                </a:r>
              </a:p>
            </p:txBody>
          </p:sp>
          <p:sp>
            <p:nvSpPr>
              <p:cNvPr id="18" name="Shape 271"/>
              <p:cNvSpPr/>
              <p:nvPr/>
            </p:nvSpPr>
            <p:spPr>
              <a:xfrm>
                <a:off x="0" y="774700"/>
                <a:ext cx="2171849" cy="385713"/>
              </a:xfrm>
              <a:prstGeom prst="rect">
                <a:avLst/>
              </a:prstGeom>
              <a:solidFill>
                <a:schemeClr val="accent2">
                  <a:hueOff val="-2473793"/>
                  <a:satOff val="-50209"/>
                  <a:lumOff val="23543"/>
                </a:schemeClr>
              </a:solidFill>
              <a:ln w="254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26789" tIns="26789" rIns="26789" bIns="26789" numCol="1" anchor="ctr">
                <a:noAutofit/>
              </a:bodyPr>
              <a:lstStyle>
                <a:lvl1pPr>
                  <a:defRPr sz="2000">
                    <a:solidFill>
                      <a:srgbClr val="FFFFFF"/>
                    </a:solidFill>
                  </a:defRPr>
                </a:lvl1pPr>
              </a:lstStyle>
              <a:p>
                <a:r>
                  <a:rPr sz="1055"/>
                  <a:t>Basketizer</a:t>
                </a:r>
              </a:p>
            </p:txBody>
          </p:sp>
        </p:grpSp>
        <p:grpSp>
          <p:nvGrpSpPr>
            <p:cNvPr id="12" name="Group 277"/>
            <p:cNvGrpSpPr/>
            <p:nvPr/>
          </p:nvGrpSpPr>
          <p:grpSpPr>
            <a:xfrm>
              <a:off x="0" y="-1"/>
              <a:ext cx="2201122" cy="2335172"/>
              <a:chOff x="0" y="0"/>
              <a:chExt cx="2201121" cy="2335170"/>
            </a:xfrm>
          </p:grpSpPr>
          <p:grpSp>
            <p:nvGrpSpPr>
              <p:cNvPr id="13" name="Group 275"/>
              <p:cNvGrpSpPr/>
              <p:nvPr/>
            </p:nvGrpSpPr>
            <p:grpSpPr>
              <a:xfrm>
                <a:off x="0" y="1940270"/>
                <a:ext cx="1710694" cy="394900"/>
                <a:chOff x="0" y="0"/>
                <a:chExt cx="1710693" cy="394898"/>
              </a:xfrm>
            </p:grpSpPr>
            <p:sp>
              <p:nvSpPr>
                <p:cNvPr id="15" name="Shape 273"/>
                <p:cNvSpPr/>
                <p:nvPr/>
              </p:nvSpPr>
              <p:spPr>
                <a:xfrm>
                  <a:off x="0" y="0"/>
                  <a:ext cx="1710693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400"/>
                  </a:pPr>
                  <a:endParaRPr sz="1266"/>
                </a:p>
              </p:txBody>
            </p:sp>
            <p:sp>
              <p:nvSpPr>
                <p:cNvPr id="16" name="Shape 274"/>
                <p:cNvSpPr/>
                <p:nvPr/>
              </p:nvSpPr>
              <p:spPr>
                <a:xfrm>
                  <a:off x="56494" y="92413"/>
                  <a:ext cx="1585998" cy="30248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26789" tIns="26789" rIns="26789" bIns="26789" numCol="1" anchor="ctr">
                  <a:spAutoFit/>
                </a:bodyPr>
                <a:lstStyle/>
                <a:p>
                  <a:pPr>
                    <a:defRPr sz="13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r>
                    <a:rPr sz="685"/>
                    <a:t>Virtual Select (</a:t>
                  </a:r>
                  <a:r>
                    <a:rPr sz="685">
                      <a:solidFill>
                        <a:schemeClr val="accent5"/>
                      </a:solidFill>
                    </a:rPr>
                    <a:t>track</a:t>
                  </a:r>
                  <a:r>
                    <a:rPr sz="685"/>
                    <a:t>)</a:t>
                  </a:r>
                </a:p>
              </p:txBody>
            </p:sp>
          </p:grpSp>
          <p:sp>
            <p:nvSpPr>
              <p:cNvPr id="14" name="Shape 276"/>
              <p:cNvSpPr/>
              <p:nvPr/>
            </p:nvSpPr>
            <p:spPr>
              <a:xfrm flipV="1">
                <a:off x="37262" y="0"/>
                <a:ext cx="2163859" cy="183867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ysDot"/>
                <a:miter lim="400000"/>
                <a:tailEnd type="triangle" w="med" len="med"/>
              </a:ln>
              <a:effectLst/>
            </p:spPr>
            <p:txBody>
              <a:bodyPr wrap="square" lIns="26789" tIns="26789" rIns="26789" bIns="26789" numCol="1" anchor="ctr">
                <a:noAutofit/>
              </a:bodyPr>
              <a:lstStyle/>
              <a:p>
                <a:pPr>
                  <a:defRPr sz="2400"/>
                </a:pPr>
                <a:endParaRPr sz="1266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53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dvAuto="0"/>
      <p:bldP spid="10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Monte Carlo Simulation: Why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360" y="1452282"/>
            <a:ext cx="6153146" cy="2707342"/>
          </a:xfrm>
        </p:spPr>
        <p:txBody>
          <a:bodyPr>
            <a:noAutofit/>
          </a:bodyPr>
          <a:lstStyle/>
          <a:p>
            <a:pPr marL="108000" indent="-397743" defTabSz="1060651">
              <a:spcBef>
                <a:spcPts val="1800"/>
              </a:spcBef>
              <a:defRPr sz="1740"/>
            </a:pPr>
            <a:r>
              <a:rPr lang="en-US" sz="1600" b="1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Detailed simulation of subatomic particles </a:t>
            </a:r>
            <a:r>
              <a:rPr lang="en-US" sz="1600" b="1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is essential </a:t>
            </a:r>
            <a:r>
              <a:rPr lang="en-US" sz="1600" b="1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for data analysis, detector </a:t>
            </a:r>
            <a:r>
              <a:rPr lang="en-US" sz="1600" b="1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design</a:t>
            </a:r>
          </a:p>
          <a:p>
            <a:pPr marL="793783" lvl="3" indent="-397743" defTabSz="1060651">
              <a:spcBef>
                <a:spcPts val="1800"/>
              </a:spcBef>
              <a:defRPr sz="1740"/>
            </a:pP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Understand how detector design affect measurements and physics</a:t>
            </a:r>
          </a:p>
          <a:p>
            <a:pPr marL="793783" lvl="3" indent="-397743" defTabSz="1060651">
              <a:spcBef>
                <a:spcPts val="1800"/>
              </a:spcBef>
              <a:defRPr sz="1740"/>
            </a:pP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Use simulation to correct </a:t>
            </a:r>
            <a:r>
              <a:rPr lang="en-US" sz="1600" dirty="0">
                <a:latin typeface="Century Gothic" charset="0"/>
                <a:ea typeface="Century Gothic" charset="0"/>
                <a:cs typeface="Century Gothic" charset="0"/>
              </a:rPr>
              <a:t>for inefficiencies, inaccuracies, </a:t>
            </a: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unknowns.</a:t>
            </a:r>
          </a:p>
          <a:p>
            <a:pPr marL="793783" lvl="3" indent="-397743" defTabSz="1060651">
              <a:spcBef>
                <a:spcPts val="1800"/>
              </a:spcBef>
              <a:defRPr sz="1740"/>
            </a:pP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The theory models to </a:t>
            </a:r>
            <a:r>
              <a:rPr lang="en-US" sz="1600" dirty="0">
                <a:latin typeface="Century Gothic" charset="0"/>
                <a:ea typeface="Century Gothic" charset="0"/>
                <a:cs typeface="Century Gothic" charset="0"/>
              </a:rPr>
              <a:t>compare </a:t>
            </a: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data against.</a:t>
            </a:r>
          </a:p>
        </p:txBody>
      </p:sp>
      <p:pic>
        <p:nvPicPr>
          <p:cNvPr id="5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89473" y="1311210"/>
            <a:ext cx="2424344" cy="2070105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36143" y="2888788"/>
            <a:ext cx="1186537" cy="1140649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sp>
        <p:nvSpPr>
          <p:cNvPr id="12" name="Rectangle 11"/>
          <p:cNvSpPr/>
          <p:nvPr/>
        </p:nvSpPr>
        <p:spPr>
          <a:xfrm>
            <a:off x="915784" y="4356961"/>
            <a:ext cx="7438603" cy="62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60651">
              <a:spcBef>
                <a:spcPts val="600"/>
              </a:spcBef>
              <a:defRPr sz="1740"/>
            </a:pP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A good simulation </a:t>
            </a: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demonstrates that </a:t>
            </a: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we understand the detectors and the physics we are studying</a:t>
            </a:r>
          </a:p>
        </p:txBody>
      </p:sp>
    </p:spTree>
    <p:extLst>
      <p:ext uri="{BB962C8B-B14F-4D97-AF65-F5344CB8AC3E}">
        <p14:creationId xmlns:p14="http://schemas.microsoft.com/office/powerpoint/2010/main" val="2876458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for HPC environments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20</a:t>
            </a:fld>
            <a:endParaRPr lang="uk-UA"/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180645"/>
            <a:ext cx="9144000" cy="3873043"/>
          </a:xfrm>
          <a:prstGeom prst="rect">
            <a:avLst/>
          </a:prstGeom>
        </p:spPr>
      </p:pic>
      <p:sp>
        <p:nvSpPr>
          <p:cNvPr id="102" name="Rectangle 101"/>
          <p:cNvSpPr/>
          <p:nvPr/>
        </p:nvSpPr>
        <p:spPr>
          <a:xfrm>
            <a:off x="17296" y="1285278"/>
            <a:ext cx="5393408" cy="1403678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3" name="Text Placeholder 2"/>
          <p:cNvSpPr txBox="1">
            <a:spLocks/>
          </p:cNvSpPr>
          <p:nvPr/>
        </p:nvSpPr>
        <p:spPr>
          <a:xfrm>
            <a:off x="173259" y="1400477"/>
            <a:ext cx="5254740" cy="1393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55000" lnSpcReduction="20000"/>
          </a:bodyPr>
          <a:lstStyle>
            <a:lvl1pPr marL="342890" marR="0" indent="-342890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1pPr>
            <a:lvl2pPr marL="753091" marR="0" indent="-403850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2pPr>
            <a:lvl3pPr marL="1104873" marR="0" indent="-419090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3pPr>
            <a:lvl4pPr marL="1438874" marR="0" indent="-403850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4pPr>
            <a:lvl5pPr marL="1790656" marR="0" indent="-419090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5pPr>
            <a:lvl6pPr marL="2094037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6pPr>
            <a:lvl7pPr marL="2436928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7pPr>
            <a:lvl8pPr marL="2781406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8pPr>
            <a:lvl9pPr marL="3125886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9pPr>
          </a:lstStyle>
          <a:p>
            <a:pPr marL="126890" indent="0" hangingPunct="1">
              <a:lnSpc>
                <a:spcPct val="150000"/>
              </a:lnSpc>
              <a:spcBef>
                <a:spcPts val="800"/>
              </a:spcBef>
            </a:pPr>
            <a:r>
              <a:rPr lang="en-GB" smtClean="0"/>
              <a:t> </a:t>
            </a:r>
            <a:r>
              <a:rPr lang="en-GB" dirty="0" err="1" smtClean="0"/>
              <a:t>GeantV</a:t>
            </a:r>
            <a:r>
              <a:rPr lang="en-GB" dirty="0" smtClean="0"/>
              <a:t> can run in many-nodes and multi-sockets modes</a:t>
            </a:r>
          </a:p>
          <a:p>
            <a:pPr marL="126890" indent="0" hangingPunct="1">
              <a:lnSpc>
                <a:spcPct val="150000"/>
              </a:lnSpc>
              <a:spcBef>
                <a:spcPts val="800"/>
              </a:spcBef>
            </a:pPr>
            <a:r>
              <a:rPr lang="en-GB" dirty="0" smtClean="0"/>
              <a:t> NUMA aware</a:t>
            </a:r>
          </a:p>
          <a:p>
            <a:pPr marL="126890" indent="0" hangingPunct="1">
              <a:lnSpc>
                <a:spcPct val="150000"/>
              </a:lnSpc>
              <a:spcBef>
                <a:spcPts val="800"/>
              </a:spcBef>
            </a:pPr>
            <a:r>
              <a:rPr lang="en-GB" dirty="0" smtClean="0"/>
              <a:t>  Standard 1 process per node or multi-event server mode for better work balancing available (MPI based) </a:t>
            </a:r>
          </a:p>
        </p:txBody>
      </p:sp>
    </p:spTree>
    <p:extLst>
      <p:ext uri="{BB962C8B-B14F-4D97-AF65-F5344CB8AC3E}">
        <p14:creationId xmlns:p14="http://schemas.microsoft.com/office/powerpoint/2010/main" val="4640680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The problem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665" y="1518078"/>
            <a:ext cx="7618875" cy="1199829"/>
          </a:xfrm>
        </p:spPr>
        <p:txBody>
          <a:bodyPr>
            <a:noAutofit/>
          </a:bodyPr>
          <a:lstStyle/>
          <a:p>
            <a:pPr marL="360000" lvl="1">
              <a:spcBef>
                <a:spcPts val="600"/>
              </a:spcBef>
            </a:pP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Complex </a:t>
            </a:r>
            <a:r>
              <a:rPr lang="en-US" sz="1600" dirty="0">
                <a:latin typeface="Century Gothic" charset="0"/>
                <a:ea typeface="Century Gothic" charset="0"/>
                <a:cs typeface="Century Gothic" charset="0"/>
              </a:rPr>
              <a:t>physics and geometry </a:t>
            </a: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modeling</a:t>
            </a:r>
          </a:p>
          <a:p>
            <a:pPr marL="709243" lvl="2">
              <a:spcBef>
                <a:spcPts val="600"/>
              </a:spcBef>
            </a:pP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Some physics process are extremely rare!</a:t>
            </a:r>
          </a:p>
          <a:p>
            <a:pPr marL="360000" lvl="1">
              <a:spcBef>
                <a:spcPts val="600"/>
              </a:spcBef>
            </a:pP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Heavy </a:t>
            </a:r>
            <a:r>
              <a:rPr lang="en-US" sz="1600" dirty="0">
                <a:latin typeface="Century Gothic" charset="0"/>
                <a:ea typeface="Century Gothic" charset="0"/>
                <a:cs typeface="Century Gothic" charset="0"/>
              </a:rPr>
              <a:t>computation requirements, massively </a:t>
            </a: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CPU-bound</a:t>
            </a:r>
          </a:p>
          <a:p>
            <a:pPr marL="360000" lvl="1">
              <a:spcBef>
                <a:spcPts val="600"/>
              </a:spcBef>
            </a:pPr>
            <a:r>
              <a:rPr lang="en-US" sz="16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Already now more </a:t>
            </a:r>
            <a:r>
              <a:rPr lang="en-US" sz="1600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than 50% of WLCG power </a:t>
            </a:r>
            <a:r>
              <a:rPr lang="en-US" sz="1600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is used for simulations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pic>
        <p:nvPicPr>
          <p:cNvPr id="13" name="0215E477-3742-4738-B227-C1B6419FDE54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54754" y="0"/>
            <a:ext cx="2989246" cy="1679253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Rectangle 14"/>
          <p:cNvSpPr/>
          <p:nvPr/>
        </p:nvSpPr>
        <p:spPr>
          <a:xfrm>
            <a:off x="6762189" y="3006877"/>
            <a:ext cx="2364682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0">
              <a:spcBef>
                <a:spcPts val="600"/>
              </a:spcBef>
            </a:pPr>
            <a:r>
              <a:rPr lang="en-US" sz="1600" b="1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@HL LHC we will need to simulate</a:t>
            </a:r>
          </a:p>
          <a:p>
            <a:pPr marL="2857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sz="1600" b="1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M</a:t>
            </a:r>
            <a:r>
              <a:rPr lang="en-US" sz="1600" b="1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ore data</a:t>
            </a:r>
          </a:p>
          <a:p>
            <a:pPr marL="2857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sz="1600" b="1" dirty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M</a:t>
            </a:r>
            <a:r>
              <a:rPr lang="en-US" sz="1600" b="1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ore complex events</a:t>
            </a:r>
          </a:p>
          <a:p>
            <a:pPr marL="2857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sz="1600" b="1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Faster!</a:t>
            </a:r>
            <a:endParaRPr lang="en-US" sz="1600" b="1" dirty="0">
              <a:solidFill>
                <a:schemeClr val="accent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t="25453"/>
          <a:stretch/>
        </p:blipFill>
        <p:spPr>
          <a:xfrm>
            <a:off x="0" y="2859741"/>
            <a:ext cx="6624681" cy="209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0296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5" y="130878"/>
            <a:ext cx="9126871" cy="979613"/>
          </a:xfrm>
        </p:spPr>
        <p:txBody>
          <a:bodyPr>
            <a:noAutofit/>
          </a:bodyPr>
          <a:lstStyle/>
          <a:p>
            <a:r>
              <a:rPr lang="en-US" sz="3000" dirty="0" err="1" smtClean="0">
                <a:latin typeface="Century Gothic" charset="0"/>
                <a:ea typeface="Century Gothic" charset="0"/>
                <a:cs typeface="Century Gothic" charset="0"/>
              </a:rPr>
              <a:t>GeantV</a:t>
            </a:r>
            <a:r>
              <a:rPr lang="en-US" sz="3000" dirty="0" smtClean="0">
                <a:latin typeface="Century Gothic" charset="0"/>
                <a:ea typeface="Century Gothic" charset="0"/>
                <a:cs typeface="Century Gothic" charset="0"/>
              </a:rPr>
              <a:t>: Adapting simulation to modern hardware</a:t>
            </a:r>
            <a:endParaRPr lang="en-US" sz="3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952955" y="638867"/>
            <a:ext cx="5210790" cy="4628686"/>
            <a:chOff x="4047817" y="203097"/>
            <a:chExt cx="6947720" cy="6171581"/>
          </a:xfrm>
        </p:grpSpPr>
        <p:sp>
          <p:nvSpPr>
            <p:cNvPr id="5" name="Pie 4"/>
            <p:cNvSpPr/>
            <p:nvPr/>
          </p:nvSpPr>
          <p:spPr>
            <a:xfrm>
              <a:off x="6327058" y="2094271"/>
              <a:ext cx="2389238" cy="2389238"/>
            </a:xfrm>
            <a:prstGeom prst="pie">
              <a:avLst>
                <a:gd name="adj1" fmla="val 19138061"/>
                <a:gd name="adj2" fmla="val 2598250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6" name="Pie 5"/>
            <p:cNvSpPr/>
            <p:nvPr/>
          </p:nvSpPr>
          <p:spPr>
            <a:xfrm>
              <a:off x="5244280" y="1265902"/>
              <a:ext cx="4554794" cy="4045972"/>
            </a:xfrm>
            <a:prstGeom prst="pie">
              <a:avLst>
                <a:gd name="adj1" fmla="val 19138061"/>
                <a:gd name="adj2" fmla="val 2598250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8" name="Pie 7"/>
            <p:cNvSpPr/>
            <p:nvPr/>
          </p:nvSpPr>
          <p:spPr>
            <a:xfrm>
              <a:off x="4047817" y="203097"/>
              <a:ext cx="6947720" cy="6171581"/>
            </a:xfrm>
            <a:prstGeom prst="pie">
              <a:avLst>
                <a:gd name="adj1" fmla="val 19138061"/>
                <a:gd name="adj2" fmla="val 2598250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sp>
        <p:nvSpPr>
          <p:cNvPr id="16" name="Freeform 15"/>
          <p:cNvSpPr/>
          <p:nvPr/>
        </p:nvSpPr>
        <p:spPr>
          <a:xfrm>
            <a:off x="1674566" y="2621093"/>
            <a:ext cx="2566219" cy="321210"/>
          </a:xfrm>
          <a:custGeom>
            <a:avLst/>
            <a:gdLst>
              <a:gd name="connsiteX0" fmla="*/ 0 w 3560516"/>
              <a:gd name="connsiteY0" fmla="*/ 428280 h 428280"/>
              <a:gd name="connsiteX1" fmla="*/ 575187 w 3560516"/>
              <a:gd name="connsiteY1" fmla="*/ 221803 h 428280"/>
              <a:gd name="connsiteX2" fmla="*/ 1386348 w 3560516"/>
              <a:gd name="connsiteY2" fmla="*/ 59571 h 428280"/>
              <a:gd name="connsiteX3" fmla="*/ 2433484 w 3560516"/>
              <a:gd name="connsiteY3" fmla="*/ 577 h 428280"/>
              <a:gd name="connsiteX4" fmla="*/ 3465871 w 3560516"/>
              <a:gd name="connsiteY4" fmla="*/ 89067 h 428280"/>
              <a:gd name="connsiteX5" fmla="*/ 3451123 w 3560516"/>
              <a:gd name="connsiteY5" fmla="*/ 89067 h 42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60516" h="428280">
                <a:moveTo>
                  <a:pt x="0" y="428280"/>
                </a:moveTo>
                <a:cubicBezTo>
                  <a:pt x="172064" y="355767"/>
                  <a:pt x="344129" y="283254"/>
                  <a:pt x="575187" y="221803"/>
                </a:cubicBezTo>
                <a:cubicBezTo>
                  <a:pt x="806245" y="160352"/>
                  <a:pt x="1076632" y="96442"/>
                  <a:pt x="1386348" y="59571"/>
                </a:cubicBezTo>
                <a:cubicBezTo>
                  <a:pt x="1696064" y="22700"/>
                  <a:pt x="2086897" y="-4339"/>
                  <a:pt x="2433484" y="577"/>
                </a:cubicBezTo>
                <a:cubicBezTo>
                  <a:pt x="2780071" y="5493"/>
                  <a:pt x="3296265" y="74319"/>
                  <a:pt x="3465871" y="89067"/>
                </a:cubicBezTo>
                <a:cubicBezTo>
                  <a:pt x="3635477" y="103815"/>
                  <a:pt x="3543300" y="96441"/>
                  <a:pt x="3451123" y="89067"/>
                </a:cubicBez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350"/>
          </a:p>
        </p:txBody>
      </p:sp>
      <p:sp>
        <p:nvSpPr>
          <p:cNvPr id="17" name="Freeform 16"/>
          <p:cNvSpPr/>
          <p:nvPr/>
        </p:nvSpPr>
        <p:spPr>
          <a:xfrm rot="1576329">
            <a:off x="1596061" y="3213000"/>
            <a:ext cx="2566219" cy="321210"/>
          </a:xfrm>
          <a:custGeom>
            <a:avLst/>
            <a:gdLst>
              <a:gd name="connsiteX0" fmla="*/ 0 w 3560516"/>
              <a:gd name="connsiteY0" fmla="*/ 428280 h 428280"/>
              <a:gd name="connsiteX1" fmla="*/ 575187 w 3560516"/>
              <a:gd name="connsiteY1" fmla="*/ 221803 h 428280"/>
              <a:gd name="connsiteX2" fmla="*/ 1386348 w 3560516"/>
              <a:gd name="connsiteY2" fmla="*/ 59571 h 428280"/>
              <a:gd name="connsiteX3" fmla="*/ 2433484 w 3560516"/>
              <a:gd name="connsiteY3" fmla="*/ 577 h 428280"/>
              <a:gd name="connsiteX4" fmla="*/ 3465871 w 3560516"/>
              <a:gd name="connsiteY4" fmla="*/ 89067 h 428280"/>
              <a:gd name="connsiteX5" fmla="*/ 3451123 w 3560516"/>
              <a:gd name="connsiteY5" fmla="*/ 89067 h 42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60516" h="428280">
                <a:moveTo>
                  <a:pt x="0" y="428280"/>
                </a:moveTo>
                <a:cubicBezTo>
                  <a:pt x="172064" y="355767"/>
                  <a:pt x="344129" y="283254"/>
                  <a:pt x="575187" y="221803"/>
                </a:cubicBezTo>
                <a:cubicBezTo>
                  <a:pt x="806245" y="160352"/>
                  <a:pt x="1076632" y="96442"/>
                  <a:pt x="1386348" y="59571"/>
                </a:cubicBezTo>
                <a:cubicBezTo>
                  <a:pt x="1696064" y="22700"/>
                  <a:pt x="2086897" y="-4339"/>
                  <a:pt x="2433484" y="577"/>
                </a:cubicBezTo>
                <a:cubicBezTo>
                  <a:pt x="2780071" y="5493"/>
                  <a:pt x="3296265" y="74319"/>
                  <a:pt x="3465871" y="89067"/>
                </a:cubicBezTo>
                <a:cubicBezTo>
                  <a:pt x="3635477" y="103815"/>
                  <a:pt x="3543300" y="96441"/>
                  <a:pt x="3451123" y="89067"/>
                </a:cubicBez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350"/>
          </a:p>
        </p:txBody>
      </p:sp>
      <p:sp>
        <p:nvSpPr>
          <p:cNvPr id="18" name="Freeform 17"/>
          <p:cNvSpPr/>
          <p:nvPr/>
        </p:nvSpPr>
        <p:spPr>
          <a:xfrm>
            <a:off x="1674566" y="1924667"/>
            <a:ext cx="2311810" cy="1006577"/>
          </a:xfrm>
          <a:custGeom>
            <a:avLst/>
            <a:gdLst>
              <a:gd name="connsiteX0" fmla="*/ 0 w 3082413"/>
              <a:gd name="connsiteY0" fmla="*/ 1342103 h 1342103"/>
              <a:gd name="connsiteX1" fmla="*/ 1017639 w 3082413"/>
              <a:gd name="connsiteY1" fmla="*/ 781664 h 1342103"/>
              <a:gd name="connsiteX2" fmla="*/ 1961535 w 3082413"/>
              <a:gd name="connsiteY2" fmla="*/ 368709 h 1342103"/>
              <a:gd name="connsiteX3" fmla="*/ 3082413 w 3082413"/>
              <a:gd name="connsiteY3" fmla="*/ 0 h 1342103"/>
              <a:gd name="connsiteX4" fmla="*/ 3082413 w 3082413"/>
              <a:gd name="connsiteY4" fmla="*/ 0 h 1342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2413" h="1342103">
                <a:moveTo>
                  <a:pt x="0" y="1342103"/>
                </a:moveTo>
                <a:cubicBezTo>
                  <a:pt x="345358" y="1142999"/>
                  <a:pt x="690717" y="943896"/>
                  <a:pt x="1017639" y="781664"/>
                </a:cubicBezTo>
                <a:cubicBezTo>
                  <a:pt x="1344561" y="619432"/>
                  <a:pt x="1617406" y="498986"/>
                  <a:pt x="1961535" y="368709"/>
                </a:cubicBezTo>
                <a:cubicBezTo>
                  <a:pt x="2305664" y="238432"/>
                  <a:pt x="3082413" y="0"/>
                  <a:pt x="3082413" y="0"/>
                </a:cubicBezTo>
                <a:lnTo>
                  <a:pt x="3082413" y="0"/>
                </a:ln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350"/>
          </a:p>
        </p:txBody>
      </p:sp>
      <p:sp>
        <p:nvSpPr>
          <p:cNvPr id="19" name="Freeform 18"/>
          <p:cNvSpPr/>
          <p:nvPr/>
        </p:nvSpPr>
        <p:spPr>
          <a:xfrm rot="3657780">
            <a:off x="1498551" y="3207224"/>
            <a:ext cx="2311810" cy="1006577"/>
          </a:xfrm>
          <a:custGeom>
            <a:avLst/>
            <a:gdLst>
              <a:gd name="connsiteX0" fmla="*/ 0 w 3082413"/>
              <a:gd name="connsiteY0" fmla="*/ 1342103 h 1342103"/>
              <a:gd name="connsiteX1" fmla="*/ 1017639 w 3082413"/>
              <a:gd name="connsiteY1" fmla="*/ 781664 h 1342103"/>
              <a:gd name="connsiteX2" fmla="*/ 1961535 w 3082413"/>
              <a:gd name="connsiteY2" fmla="*/ 368709 h 1342103"/>
              <a:gd name="connsiteX3" fmla="*/ 3082413 w 3082413"/>
              <a:gd name="connsiteY3" fmla="*/ 0 h 1342103"/>
              <a:gd name="connsiteX4" fmla="*/ 3082413 w 3082413"/>
              <a:gd name="connsiteY4" fmla="*/ 0 h 1342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2413" h="1342103">
                <a:moveTo>
                  <a:pt x="0" y="1342103"/>
                </a:moveTo>
                <a:cubicBezTo>
                  <a:pt x="345358" y="1142999"/>
                  <a:pt x="690717" y="943896"/>
                  <a:pt x="1017639" y="781664"/>
                </a:cubicBezTo>
                <a:cubicBezTo>
                  <a:pt x="1344561" y="619432"/>
                  <a:pt x="1617406" y="498986"/>
                  <a:pt x="1961535" y="368709"/>
                </a:cubicBezTo>
                <a:cubicBezTo>
                  <a:pt x="2305664" y="238432"/>
                  <a:pt x="3082413" y="0"/>
                  <a:pt x="3082413" y="0"/>
                </a:cubicBezTo>
                <a:lnTo>
                  <a:pt x="3082413" y="0"/>
                </a:ln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350"/>
          </a:p>
        </p:txBody>
      </p:sp>
      <p:sp>
        <p:nvSpPr>
          <p:cNvPr id="20" name="Freeform 19"/>
          <p:cNvSpPr/>
          <p:nvPr/>
        </p:nvSpPr>
        <p:spPr>
          <a:xfrm>
            <a:off x="1685627" y="1681316"/>
            <a:ext cx="2182275" cy="1494651"/>
          </a:xfrm>
          <a:custGeom>
            <a:avLst/>
            <a:gdLst>
              <a:gd name="connsiteX0" fmla="*/ 0 w 2909700"/>
              <a:gd name="connsiteY0" fmla="*/ 1696065 h 1992868"/>
              <a:gd name="connsiteX1" fmla="*/ 486697 w 2909700"/>
              <a:gd name="connsiteY1" fmla="*/ 1902542 h 1992868"/>
              <a:gd name="connsiteX2" fmla="*/ 1047136 w 2909700"/>
              <a:gd name="connsiteY2" fmla="*/ 1991032 h 1992868"/>
              <a:gd name="connsiteX3" fmla="*/ 1843549 w 2909700"/>
              <a:gd name="connsiteY3" fmla="*/ 1828800 h 1992868"/>
              <a:gd name="connsiteX4" fmla="*/ 2492478 w 2909700"/>
              <a:gd name="connsiteY4" fmla="*/ 1342103 h 1992868"/>
              <a:gd name="connsiteX5" fmla="*/ 2861187 w 2909700"/>
              <a:gd name="connsiteY5" fmla="*/ 678426 h 1992868"/>
              <a:gd name="connsiteX6" fmla="*/ 2905433 w 2909700"/>
              <a:gd name="connsiteY6" fmla="*/ 0 h 1992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9700" h="1992868">
                <a:moveTo>
                  <a:pt x="0" y="1696065"/>
                </a:moveTo>
                <a:cubicBezTo>
                  <a:pt x="156087" y="1774723"/>
                  <a:pt x="312174" y="1853381"/>
                  <a:pt x="486697" y="1902542"/>
                </a:cubicBezTo>
                <a:cubicBezTo>
                  <a:pt x="661220" y="1951703"/>
                  <a:pt x="820994" y="2003322"/>
                  <a:pt x="1047136" y="1991032"/>
                </a:cubicBezTo>
                <a:cubicBezTo>
                  <a:pt x="1273278" y="1978742"/>
                  <a:pt x="1602659" y="1936955"/>
                  <a:pt x="1843549" y="1828800"/>
                </a:cubicBezTo>
                <a:cubicBezTo>
                  <a:pt x="2084439" y="1720645"/>
                  <a:pt x="2322872" y="1533832"/>
                  <a:pt x="2492478" y="1342103"/>
                </a:cubicBezTo>
                <a:cubicBezTo>
                  <a:pt x="2662084" y="1150374"/>
                  <a:pt x="2792361" y="902110"/>
                  <a:pt x="2861187" y="678426"/>
                </a:cubicBezTo>
                <a:cubicBezTo>
                  <a:pt x="2930013" y="454742"/>
                  <a:pt x="2905433" y="0"/>
                  <a:pt x="2905433" y="0"/>
                </a:cubicBezTo>
              </a:path>
            </a:pathLst>
          </a:cu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350"/>
          </a:p>
        </p:txBody>
      </p:sp>
      <p:sp>
        <p:nvSpPr>
          <p:cNvPr id="21" name="Freeform 20"/>
          <p:cNvSpPr/>
          <p:nvPr/>
        </p:nvSpPr>
        <p:spPr>
          <a:xfrm>
            <a:off x="1674565" y="2444547"/>
            <a:ext cx="2521974" cy="497758"/>
          </a:xfrm>
          <a:custGeom>
            <a:avLst/>
            <a:gdLst>
              <a:gd name="connsiteX0" fmla="*/ 0 w 3362632"/>
              <a:gd name="connsiteY0" fmla="*/ 663677 h 663677"/>
              <a:gd name="connsiteX1" fmla="*/ 1179871 w 3362632"/>
              <a:gd name="connsiteY1" fmla="*/ 560439 h 663677"/>
              <a:gd name="connsiteX2" fmla="*/ 2227006 w 3362632"/>
              <a:gd name="connsiteY2" fmla="*/ 353961 h 663677"/>
              <a:gd name="connsiteX3" fmla="*/ 3362632 w 3362632"/>
              <a:gd name="connsiteY3" fmla="*/ 0 h 663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2632" h="663677">
                <a:moveTo>
                  <a:pt x="0" y="663677"/>
                </a:moveTo>
                <a:cubicBezTo>
                  <a:pt x="404351" y="637867"/>
                  <a:pt x="808703" y="612058"/>
                  <a:pt x="1179871" y="560439"/>
                </a:cubicBezTo>
                <a:cubicBezTo>
                  <a:pt x="1551039" y="508820"/>
                  <a:pt x="1863213" y="447367"/>
                  <a:pt x="2227006" y="353961"/>
                </a:cubicBezTo>
                <a:cubicBezTo>
                  <a:pt x="2590799" y="260555"/>
                  <a:pt x="3362632" y="0"/>
                  <a:pt x="3362632" y="0"/>
                </a:cubicBezTo>
              </a:path>
            </a:pathLst>
          </a:cu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350"/>
          </a:p>
        </p:txBody>
      </p:sp>
      <p:sp>
        <p:nvSpPr>
          <p:cNvPr id="22" name="Freeform 21"/>
          <p:cNvSpPr/>
          <p:nvPr/>
        </p:nvSpPr>
        <p:spPr>
          <a:xfrm>
            <a:off x="1674566" y="2953366"/>
            <a:ext cx="2433484" cy="873842"/>
          </a:xfrm>
          <a:custGeom>
            <a:avLst/>
            <a:gdLst>
              <a:gd name="connsiteX0" fmla="*/ 0 w 3244645"/>
              <a:gd name="connsiteY0" fmla="*/ 0 h 1165122"/>
              <a:gd name="connsiteX1" fmla="*/ 811161 w 3244645"/>
              <a:gd name="connsiteY1" fmla="*/ 412954 h 1165122"/>
              <a:gd name="connsiteX2" fmla="*/ 1578077 w 3244645"/>
              <a:gd name="connsiteY2" fmla="*/ 722671 h 1165122"/>
              <a:gd name="connsiteX3" fmla="*/ 2477729 w 3244645"/>
              <a:gd name="connsiteY3" fmla="*/ 1002890 h 1165122"/>
              <a:gd name="connsiteX4" fmla="*/ 3244645 w 3244645"/>
              <a:gd name="connsiteY4" fmla="*/ 1165122 h 1165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645" h="1165122">
                <a:moveTo>
                  <a:pt x="0" y="0"/>
                </a:moveTo>
                <a:cubicBezTo>
                  <a:pt x="274074" y="146254"/>
                  <a:pt x="548148" y="292509"/>
                  <a:pt x="811161" y="412954"/>
                </a:cubicBezTo>
                <a:cubicBezTo>
                  <a:pt x="1074174" y="533399"/>
                  <a:pt x="1300316" y="624348"/>
                  <a:pt x="1578077" y="722671"/>
                </a:cubicBezTo>
                <a:cubicBezTo>
                  <a:pt x="1855838" y="820994"/>
                  <a:pt x="2199968" y="929148"/>
                  <a:pt x="2477729" y="1002890"/>
                </a:cubicBezTo>
                <a:cubicBezTo>
                  <a:pt x="2755490" y="1076632"/>
                  <a:pt x="3244645" y="1165122"/>
                  <a:pt x="3244645" y="1165122"/>
                </a:cubicBezTo>
              </a:path>
            </a:pathLst>
          </a:cu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350"/>
          </a:p>
        </p:txBody>
      </p:sp>
      <p:sp>
        <p:nvSpPr>
          <p:cNvPr id="23" name="Freeform 22"/>
          <p:cNvSpPr/>
          <p:nvPr/>
        </p:nvSpPr>
        <p:spPr>
          <a:xfrm>
            <a:off x="1685627" y="1659193"/>
            <a:ext cx="1482213" cy="1294172"/>
          </a:xfrm>
          <a:custGeom>
            <a:avLst/>
            <a:gdLst>
              <a:gd name="connsiteX0" fmla="*/ 0 w 1976284"/>
              <a:gd name="connsiteY0" fmla="*/ 1725562 h 1725562"/>
              <a:gd name="connsiteX1" fmla="*/ 870155 w 1976284"/>
              <a:gd name="connsiteY1" fmla="*/ 1548581 h 1725562"/>
              <a:gd name="connsiteX2" fmla="*/ 1415846 w 1976284"/>
              <a:gd name="connsiteY2" fmla="*/ 1238865 h 1725562"/>
              <a:gd name="connsiteX3" fmla="*/ 1784555 w 1976284"/>
              <a:gd name="connsiteY3" fmla="*/ 752168 h 1725562"/>
              <a:gd name="connsiteX4" fmla="*/ 1976284 w 1976284"/>
              <a:gd name="connsiteY4" fmla="*/ 0 h 1725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6284" h="1725562">
                <a:moveTo>
                  <a:pt x="0" y="1725562"/>
                </a:moveTo>
                <a:cubicBezTo>
                  <a:pt x="317090" y="1677629"/>
                  <a:pt x="634181" y="1629697"/>
                  <a:pt x="870155" y="1548581"/>
                </a:cubicBezTo>
                <a:cubicBezTo>
                  <a:pt x="1106129" y="1467465"/>
                  <a:pt x="1263446" y="1371600"/>
                  <a:pt x="1415846" y="1238865"/>
                </a:cubicBezTo>
                <a:cubicBezTo>
                  <a:pt x="1568246" y="1106130"/>
                  <a:pt x="1691149" y="958645"/>
                  <a:pt x="1784555" y="752168"/>
                </a:cubicBezTo>
                <a:cubicBezTo>
                  <a:pt x="1877961" y="545691"/>
                  <a:pt x="1976284" y="0"/>
                  <a:pt x="1976284" y="0"/>
                </a:cubicBezTo>
              </a:path>
            </a:pathLst>
          </a:cu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350"/>
          </a:p>
        </p:txBody>
      </p:sp>
      <p:cxnSp>
        <p:nvCxnSpPr>
          <p:cNvPr id="25" name="Straight Connector 24"/>
          <p:cNvCxnSpPr>
            <a:stCxn id="22" idx="0"/>
          </p:cNvCxnSpPr>
          <p:nvPr/>
        </p:nvCxnSpPr>
        <p:spPr>
          <a:xfrm>
            <a:off x="1674566" y="2953365"/>
            <a:ext cx="2221449" cy="1172752"/>
          </a:xfrm>
          <a:prstGeom prst="line">
            <a:avLst/>
          </a:prstGeom>
          <a:ln w="254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9" idx="0"/>
          </p:cNvCxnSpPr>
          <p:nvPr/>
        </p:nvCxnSpPr>
        <p:spPr>
          <a:xfrm>
            <a:off x="1653381" y="2944181"/>
            <a:ext cx="2560211" cy="497259"/>
          </a:xfrm>
          <a:prstGeom prst="line">
            <a:avLst/>
          </a:prstGeom>
          <a:ln w="254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2" idx="0"/>
          </p:cNvCxnSpPr>
          <p:nvPr/>
        </p:nvCxnSpPr>
        <p:spPr>
          <a:xfrm>
            <a:off x="1674565" y="2953365"/>
            <a:ext cx="2582826" cy="221226"/>
          </a:xfrm>
          <a:prstGeom prst="line">
            <a:avLst/>
          </a:prstGeom>
          <a:ln w="254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2" idx="0"/>
          </p:cNvCxnSpPr>
          <p:nvPr/>
        </p:nvCxnSpPr>
        <p:spPr>
          <a:xfrm flipV="1">
            <a:off x="1674566" y="1647443"/>
            <a:ext cx="2112707" cy="1305923"/>
          </a:xfrm>
          <a:prstGeom prst="line">
            <a:avLst/>
          </a:prstGeom>
          <a:ln w="254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2745668" y="639022"/>
            <a:ext cx="5210790" cy="4628686"/>
            <a:chOff x="4047817" y="203097"/>
            <a:chExt cx="6947720" cy="6171581"/>
          </a:xfrm>
        </p:grpSpPr>
        <p:sp>
          <p:nvSpPr>
            <p:cNvPr id="36" name="Pie 35"/>
            <p:cNvSpPr/>
            <p:nvPr/>
          </p:nvSpPr>
          <p:spPr>
            <a:xfrm>
              <a:off x="6327058" y="2094271"/>
              <a:ext cx="2389238" cy="2389238"/>
            </a:xfrm>
            <a:prstGeom prst="pie">
              <a:avLst>
                <a:gd name="adj1" fmla="val 19138061"/>
                <a:gd name="adj2" fmla="val 2598250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37" name="Pie 36"/>
            <p:cNvSpPr/>
            <p:nvPr/>
          </p:nvSpPr>
          <p:spPr>
            <a:xfrm>
              <a:off x="5244280" y="1265902"/>
              <a:ext cx="4554794" cy="4045972"/>
            </a:xfrm>
            <a:prstGeom prst="pie">
              <a:avLst>
                <a:gd name="adj1" fmla="val 19138061"/>
                <a:gd name="adj2" fmla="val 2598250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38" name="Pie 37"/>
            <p:cNvSpPr/>
            <p:nvPr/>
          </p:nvSpPr>
          <p:spPr>
            <a:xfrm>
              <a:off x="4047817" y="203097"/>
              <a:ext cx="6947720" cy="6171581"/>
            </a:xfrm>
            <a:prstGeom prst="pie">
              <a:avLst>
                <a:gd name="adj1" fmla="val 19138061"/>
                <a:gd name="adj2" fmla="val 2598250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5357280" y="2743201"/>
            <a:ext cx="886872" cy="599627"/>
            <a:chOff x="7166790" y="3657600"/>
            <a:chExt cx="1182496" cy="799502"/>
          </a:xfrm>
        </p:grpSpPr>
        <p:sp>
          <p:nvSpPr>
            <p:cNvPr id="51" name="Freeform 50"/>
            <p:cNvSpPr/>
            <p:nvPr/>
          </p:nvSpPr>
          <p:spPr>
            <a:xfrm>
              <a:off x="7176364" y="3657600"/>
              <a:ext cx="1148985" cy="277671"/>
            </a:xfrm>
            <a:custGeom>
              <a:avLst/>
              <a:gdLst>
                <a:gd name="connsiteX0" fmla="*/ 0 w 1148985"/>
                <a:gd name="connsiteY0" fmla="*/ 277671 h 277671"/>
                <a:gd name="connsiteX1" fmla="*/ 722903 w 1148985"/>
                <a:gd name="connsiteY1" fmla="*/ 162773 h 277671"/>
                <a:gd name="connsiteX2" fmla="*/ 1148985 w 1148985"/>
                <a:gd name="connsiteY2" fmla="*/ 0 h 27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8985" h="277671">
                  <a:moveTo>
                    <a:pt x="0" y="277671"/>
                  </a:moveTo>
                  <a:cubicBezTo>
                    <a:pt x="265702" y="243361"/>
                    <a:pt x="531405" y="209052"/>
                    <a:pt x="722903" y="162773"/>
                  </a:cubicBezTo>
                  <a:cubicBezTo>
                    <a:pt x="914401" y="116494"/>
                    <a:pt x="1148985" y="0"/>
                    <a:pt x="1148985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7166790" y="3829948"/>
              <a:ext cx="1182496" cy="95748"/>
            </a:xfrm>
            <a:custGeom>
              <a:avLst/>
              <a:gdLst>
                <a:gd name="connsiteX0" fmla="*/ 0 w 1182496"/>
                <a:gd name="connsiteY0" fmla="*/ 95748 h 95748"/>
                <a:gd name="connsiteX1" fmla="*/ 679815 w 1182496"/>
                <a:gd name="connsiteY1" fmla="*/ 47874 h 95748"/>
                <a:gd name="connsiteX2" fmla="*/ 1182496 w 1182496"/>
                <a:gd name="connsiteY2" fmla="*/ 0 h 9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2496" h="95748">
                  <a:moveTo>
                    <a:pt x="0" y="95748"/>
                  </a:moveTo>
                  <a:lnTo>
                    <a:pt x="679815" y="47874"/>
                  </a:lnTo>
                  <a:cubicBezTo>
                    <a:pt x="876898" y="31916"/>
                    <a:pt x="1182496" y="0"/>
                    <a:pt x="1182496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7176364" y="3935271"/>
              <a:ext cx="1144197" cy="301865"/>
            </a:xfrm>
            <a:custGeom>
              <a:avLst/>
              <a:gdLst>
                <a:gd name="connsiteX0" fmla="*/ 0 w 1144197"/>
                <a:gd name="connsiteY0" fmla="*/ 0 h 301865"/>
                <a:gd name="connsiteX1" fmla="*/ 445232 w 1144197"/>
                <a:gd name="connsiteY1" fmla="*/ 191498 h 301865"/>
                <a:gd name="connsiteX2" fmla="*/ 794715 w 1144197"/>
                <a:gd name="connsiteY2" fmla="*/ 287246 h 301865"/>
                <a:gd name="connsiteX3" fmla="*/ 1043661 w 1144197"/>
                <a:gd name="connsiteY3" fmla="*/ 301609 h 301865"/>
                <a:gd name="connsiteX4" fmla="*/ 1144197 w 1144197"/>
                <a:gd name="connsiteY4" fmla="*/ 296821 h 301865"/>
                <a:gd name="connsiteX5" fmla="*/ 1144197 w 1144197"/>
                <a:gd name="connsiteY5" fmla="*/ 296821 h 30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4197" h="301865">
                  <a:moveTo>
                    <a:pt x="0" y="0"/>
                  </a:moveTo>
                  <a:cubicBezTo>
                    <a:pt x="156389" y="71812"/>
                    <a:pt x="312779" y="143624"/>
                    <a:pt x="445232" y="191498"/>
                  </a:cubicBezTo>
                  <a:cubicBezTo>
                    <a:pt x="577685" y="239372"/>
                    <a:pt x="694977" y="268894"/>
                    <a:pt x="794715" y="287246"/>
                  </a:cubicBezTo>
                  <a:cubicBezTo>
                    <a:pt x="894453" y="305598"/>
                    <a:pt x="985414" y="300013"/>
                    <a:pt x="1043661" y="301609"/>
                  </a:cubicBezTo>
                  <a:cubicBezTo>
                    <a:pt x="1101908" y="303205"/>
                    <a:pt x="1144197" y="296821"/>
                    <a:pt x="1144197" y="296821"/>
                  </a:cubicBezTo>
                  <a:lnTo>
                    <a:pt x="1144197" y="296821"/>
                  </a:ln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7176364" y="3940059"/>
              <a:ext cx="1062811" cy="517043"/>
            </a:xfrm>
            <a:custGeom>
              <a:avLst/>
              <a:gdLst>
                <a:gd name="connsiteX0" fmla="*/ 0 w 1062811"/>
                <a:gd name="connsiteY0" fmla="*/ 0 h 517043"/>
                <a:gd name="connsiteX1" fmla="*/ 574493 w 1062811"/>
                <a:gd name="connsiteY1" fmla="*/ 296821 h 517043"/>
                <a:gd name="connsiteX2" fmla="*/ 1062811 w 1062811"/>
                <a:gd name="connsiteY2" fmla="*/ 517043 h 5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2811" h="517043">
                  <a:moveTo>
                    <a:pt x="0" y="0"/>
                  </a:moveTo>
                  <a:cubicBezTo>
                    <a:pt x="198679" y="105323"/>
                    <a:pt x="397358" y="210647"/>
                    <a:pt x="574493" y="296821"/>
                  </a:cubicBezTo>
                  <a:cubicBezTo>
                    <a:pt x="751628" y="382995"/>
                    <a:pt x="1062811" y="517043"/>
                    <a:pt x="1062811" y="517043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161569" y="2107670"/>
            <a:ext cx="897644" cy="1504451"/>
            <a:chOff x="8239175" y="2810224"/>
            <a:chExt cx="1196859" cy="2005935"/>
          </a:xfrm>
        </p:grpSpPr>
        <p:sp>
          <p:nvSpPr>
            <p:cNvPr id="54" name="Freeform 53"/>
            <p:cNvSpPr/>
            <p:nvPr/>
          </p:nvSpPr>
          <p:spPr>
            <a:xfrm>
              <a:off x="8325349" y="2810224"/>
              <a:ext cx="722902" cy="847376"/>
            </a:xfrm>
            <a:custGeom>
              <a:avLst/>
              <a:gdLst>
                <a:gd name="connsiteX0" fmla="*/ 0 w 722902"/>
                <a:gd name="connsiteY0" fmla="*/ 847376 h 847376"/>
                <a:gd name="connsiteX1" fmla="*/ 277671 w 722902"/>
                <a:gd name="connsiteY1" fmla="*/ 651091 h 847376"/>
                <a:gd name="connsiteX2" fmla="*/ 536192 w 722902"/>
                <a:gd name="connsiteY2" fmla="*/ 387782 h 847376"/>
                <a:gd name="connsiteX3" fmla="*/ 722902 w 722902"/>
                <a:gd name="connsiteY3" fmla="*/ 0 h 847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2902" h="847376">
                  <a:moveTo>
                    <a:pt x="0" y="847376"/>
                  </a:moveTo>
                  <a:cubicBezTo>
                    <a:pt x="94153" y="787533"/>
                    <a:pt x="188306" y="727690"/>
                    <a:pt x="277671" y="651091"/>
                  </a:cubicBezTo>
                  <a:cubicBezTo>
                    <a:pt x="367036" y="574492"/>
                    <a:pt x="461987" y="496297"/>
                    <a:pt x="536192" y="387782"/>
                  </a:cubicBezTo>
                  <a:cubicBezTo>
                    <a:pt x="610397" y="279267"/>
                    <a:pt x="722902" y="0"/>
                    <a:pt x="722902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8354073" y="3614513"/>
              <a:ext cx="1053236" cy="205860"/>
            </a:xfrm>
            <a:custGeom>
              <a:avLst/>
              <a:gdLst>
                <a:gd name="connsiteX0" fmla="*/ 0 w 1053236"/>
                <a:gd name="connsiteY0" fmla="*/ 205860 h 205860"/>
                <a:gd name="connsiteX1" fmla="*/ 584067 w 1053236"/>
                <a:gd name="connsiteY1" fmla="*/ 110111 h 205860"/>
                <a:gd name="connsiteX2" fmla="*/ 1053236 w 1053236"/>
                <a:gd name="connsiteY2" fmla="*/ 0 h 20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3236" h="205860">
                  <a:moveTo>
                    <a:pt x="0" y="205860"/>
                  </a:moveTo>
                  <a:cubicBezTo>
                    <a:pt x="204264" y="175140"/>
                    <a:pt x="408528" y="144421"/>
                    <a:pt x="584067" y="110111"/>
                  </a:cubicBezTo>
                  <a:cubicBezTo>
                    <a:pt x="759606" y="75801"/>
                    <a:pt x="1053236" y="0"/>
                    <a:pt x="1053236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8325349" y="3834735"/>
              <a:ext cx="1110685" cy="397357"/>
            </a:xfrm>
            <a:custGeom>
              <a:avLst/>
              <a:gdLst>
                <a:gd name="connsiteX0" fmla="*/ 0 w 1110685"/>
                <a:gd name="connsiteY0" fmla="*/ 397357 h 397357"/>
                <a:gd name="connsiteX1" fmla="*/ 397357 w 1110685"/>
                <a:gd name="connsiteY1" fmla="*/ 339908 h 397357"/>
                <a:gd name="connsiteX2" fmla="*/ 804289 w 1110685"/>
                <a:gd name="connsiteY2" fmla="*/ 201072 h 397357"/>
                <a:gd name="connsiteX3" fmla="*/ 1110685 w 1110685"/>
                <a:gd name="connsiteY3" fmla="*/ 0 h 39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0685" h="397357">
                  <a:moveTo>
                    <a:pt x="0" y="397357"/>
                  </a:moveTo>
                  <a:cubicBezTo>
                    <a:pt x="131654" y="384989"/>
                    <a:pt x="263309" y="372622"/>
                    <a:pt x="397357" y="339908"/>
                  </a:cubicBezTo>
                  <a:cubicBezTo>
                    <a:pt x="531405" y="307194"/>
                    <a:pt x="685401" y="257723"/>
                    <a:pt x="804289" y="201072"/>
                  </a:cubicBezTo>
                  <a:cubicBezTo>
                    <a:pt x="923177" y="144421"/>
                    <a:pt x="1110685" y="0"/>
                    <a:pt x="1110685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Freeform 62"/>
            <p:cNvSpPr/>
            <p:nvPr/>
          </p:nvSpPr>
          <p:spPr>
            <a:xfrm>
              <a:off x="8239175" y="4452314"/>
              <a:ext cx="971849" cy="363845"/>
            </a:xfrm>
            <a:custGeom>
              <a:avLst/>
              <a:gdLst>
                <a:gd name="connsiteX0" fmla="*/ 0 w 971849"/>
                <a:gd name="connsiteY0" fmla="*/ 0 h 363845"/>
                <a:gd name="connsiteX1" fmla="*/ 483531 w 971849"/>
                <a:gd name="connsiteY1" fmla="*/ 201072 h 363845"/>
                <a:gd name="connsiteX2" fmla="*/ 971849 w 971849"/>
                <a:gd name="connsiteY2" fmla="*/ 363845 h 363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1849" h="363845">
                  <a:moveTo>
                    <a:pt x="0" y="0"/>
                  </a:moveTo>
                  <a:cubicBezTo>
                    <a:pt x="160778" y="70215"/>
                    <a:pt x="321556" y="140431"/>
                    <a:pt x="483531" y="201072"/>
                  </a:cubicBezTo>
                  <a:cubicBezTo>
                    <a:pt x="645506" y="261713"/>
                    <a:pt x="971849" y="363845"/>
                    <a:pt x="971849" y="363845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6764787" y="1630122"/>
            <a:ext cx="1123850" cy="2197433"/>
            <a:chOff x="9043464" y="2173495"/>
            <a:chExt cx="1498467" cy="2929910"/>
          </a:xfrm>
        </p:grpSpPr>
        <p:sp>
          <p:nvSpPr>
            <p:cNvPr id="55" name="Freeform 54"/>
            <p:cNvSpPr/>
            <p:nvPr/>
          </p:nvSpPr>
          <p:spPr>
            <a:xfrm>
              <a:off x="9043464" y="2173495"/>
              <a:ext cx="143623" cy="627154"/>
            </a:xfrm>
            <a:custGeom>
              <a:avLst/>
              <a:gdLst>
                <a:gd name="connsiteX0" fmla="*/ 0 w 143623"/>
                <a:gd name="connsiteY0" fmla="*/ 627154 h 627154"/>
                <a:gd name="connsiteX1" fmla="*/ 86174 w 143623"/>
                <a:gd name="connsiteY1" fmla="*/ 296821 h 627154"/>
                <a:gd name="connsiteX2" fmla="*/ 143623 w 143623"/>
                <a:gd name="connsiteY2" fmla="*/ 0 h 62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3623" h="627154">
                  <a:moveTo>
                    <a:pt x="0" y="627154"/>
                  </a:moveTo>
                  <a:cubicBezTo>
                    <a:pt x="31118" y="514250"/>
                    <a:pt x="62237" y="401347"/>
                    <a:pt x="86174" y="296821"/>
                  </a:cubicBezTo>
                  <a:cubicBezTo>
                    <a:pt x="110111" y="192295"/>
                    <a:pt x="143623" y="0"/>
                    <a:pt x="143623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9412096" y="3269818"/>
              <a:ext cx="1129835" cy="335120"/>
            </a:xfrm>
            <a:custGeom>
              <a:avLst/>
              <a:gdLst>
                <a:gd name="connsiteX0" fmla="*/ 0 w 1129835"/>
                <a:gd name="connsiteY0" fmla="*/ 335120 h 335120"/>
                <a:gd name="connsiteX1" fmla="*/ 684603 w 1129835"/>
                <a:gd name="connsiteY1" fmla="*/ 138835 h 335120"/>
                <a:gd name="connsiteX2" fmla="*/ 1129835 w 1129835"/>
                <a:gd name="connsiteY2" fmla="*/ 0 h 33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835" h="335120">
                  <a:moveTo>
                    <a:pt x="0" y="335120"/>
                  </a:moveTo>
                  <a:lnTo>
                    <a:pt x="684603" y="138835"/>
                  </a:lnTo>
                  <a:cubicBezTo>
                    <a:pt x="872909" y="82982"/>
                    <a:pt x="1129835" y="0"/>
                    <a:pt x="1129835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Freeform 60"/>
            <p:cNvSpPr/>
            <p:nvPr/>
          </p:nvSpPr>
          <p:spPr>
            <a:xfrm>
              <a:off x="9440821" y="2293181"/>
              <a:ext cx="671625" cy="1536767"/>
            </a:xfrm>
            <a:custGeom>
              <a:avLst/>
              <a:gdLst>
                <a:gd name="connsiteX0" fmla="*/ 0 w 671625"/>
                <a:gd name="connsiteY0" fmla="*/ 1536767 h 1536767"/>
                <a:gd name="connsiteX1" fmla="*/ 306396 w 671625"/>
                <a:gd name="connsiteY1" fmla="*/ 1235158 h 1536767"/>
                <a:gd name="connsiteX2" fmla="*/ 536193 w 671625"/>
                <a:gd name="connsiteY2" fmla="*/ 856951 h 1536767"/>
                <a:gd name="connsiteX3" fmla="*/ 655878 w 671625"/>
                <a:gd name="connsiteY3" fmla="*/ 478744 h 1536767"/>
                <a:gd name="connsiteX4" fmla="*/ 670241 w 671625"/>
                <a:gd name="connsiteY4" fmla="*/ 0 h 153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1625" h="1536767">
                  <a:moveTo>
                    <a:pt x="0" y="1536767"/>
                  </a:moveTo>
                  <a:cubicBezTo>
                    <a:pt x="108515" y="1442614"/>
                    <a:pt x="217031" y="1348461"/>
                    <a:pt x="306396" y="1235158"/>
                  </a:cubicBezTo>
                  <a:cubicBezTo>
                    <a:pt x="395762" y="1121855"/>
                    <a:pt x="477946" y="983020"/>
                    <a:pt x="536193" y="856951"/>
                  </a:cubicBezTo>
                  <a:cubicBezTo>
                    <a:pt x="594440" y="730882"/>
                    <a:pt x="633537" y="621569"/>
                    <a:pt x="655878" y="478744"/>
                  </a:cubicBezTo>
                  <a:cubicBezTo>
                    <a:pt x="678219" y="335919"/>
                    <a:pt x="670241" y="0"/>
                    <a:pt x="670241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9211024" y="4811372"/>
              <a:ext cx="1206434" cy="292033"/>
            </a:xfrm>
            <a:custGeom>
              <a:avLst/>
              <a:gdLst>
                <a:gd name="connsiteX0" fmla="*/ 0 w 1206434"/>
                <a:gd name="connsiteY0" fmla="*/ 0 h 292033"/>
                <a:gd name="connsiteX1" fmla="*/ 612792 w 1206434"/>
                <a:gd name="connsiteY1" fmla="*/ 172347 h 292033"/>
                <a:gd name="connsiteX2" fmla="*/ 1206434 w 1206434"/>
                <a:gd name="connsiteY2" fmla="*/ 292033 h 292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434" h="292033">
                  <a:moveTo>
                    <a:pt x="0" y="0"/>
                  </a:moveTo>
                  <a:cubicBezTo>
                    <a:pt x="205860" y="61837"/>
                    <a:pt x="411720" y="123675"/>
                    <a:pt x="612792" y="172347"/>
                  </a:cubicBezTo>
                  <a:cubicBezTo>
                    <a:pt x="813864" y="221019"/>
                    <a:pt x="1206434" y="292033"/>
                    <a:pt x="1206434" y="292033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5357281" y="2513403"/>
            <a:ext cx="883281" cy="908416"/>
            <a:chOff x="7166790" y="3351204"/>
            <a:chExt cx="1177708" cy="1211221"/>
          </a:xfrm>
        </p:grpSpPr>
        <p:sp>
          <p:nvSpPr>
            <p:cNvPr id="65" name="Freeform 64"/>
            <p:cNvSpPr/>
            <p:nvPr/>
          </p:nvSpPr>
          <p:spPr>
            <a:xfrm>
              <a:off x="7171577" y="3351204"/>
              <a:ext cx="1034086" cy="564917"/>
            </a:xfrm>
            <a:custGeom>
              <a:avLst/>
              <a:gdLst>
                <a:gd name="connsiteX0" fmla="*/ 0 w 1034086"/>
                <a:gd name="connsiteY0" fmla="*/ 564917 h 564917"/>
                <a:gd name="connsiteX1" fmla="*/ 593642 w 1034086"/>
                <a:gd name="connsiteY1" fmla="*/ 229797 h 564917"/>
                <a:gd name="connsiteX2" fmla="*/ 1034086 w 1034086"/>
                <a:gd name="connsiteY2" fmla="*/ 0 h 56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4086" h="564917">
                  <a:moveTo>
                    <a:pt x="0" y="564917"/>
                  </a:moveTo>
                  <a:lnTo>
                    <a:pt x="593642" y="229797"/>
                  </a:lnTo>
                  <a:cubicBezTo>
                    <a:pt x="765990" y="135644"/>
                    <a:pt x="1034086" y="0"/>
                    <a:pt x="1034086" y="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Freeform 67"/>
            <p:cNvSpPr/>
            <p:nvPr/>
          </p:nvSpPr>
          <p:spPr>
            <a:xfrm>
              <a:off x="7171577" y="3590576"/>
              <a:ext cx="1129835" cy="335120"/>
            </a:xfrm>
            <a:custGeom>
              <a:avLst/>
              <a:gdLst>
                <a:gd name="connsiteX0" fmla="*/ 0 w 1129835"/>
                <a:gd name="connsiteY0" fmla="*/ 335120 h 335120"/>
                <a:gd name="connsiteX1" fmla="*/ 378207 w 1129835"/>
                <a:gd name="connsiteY1" fmla="*/ 181922 h 335120"/>
                <a:gd name="connsiteX2" fmla="*/ 823439 w 1129835"/>
                <a:gd name="connsiteY2" fmla="*/ 57449 h 335120"/>
                <a:gd name="connsiteX3" fmla="*/ 1129835 w 1129835"/>
                <a:gd name="connsiteY3" fmla="*/ 0 h 33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9835" h="335120">
                  <a:moveTo>
                    <a:pt x="0" y="335120"/>
                  </a:moveTo>
                  <a:cubicBezTo>
                    <a:pt x="120483" y="281660"/>
                    <a:pt x="240967" y="228200"/>
                    <a:pt x="378207" y="181922"/>
                  </a:cubicBezTo>
                  <a:cubicBezTo>
                    <a:pt x="515447" y="135643"/>
                    <a:pt x="698168" y="87769"/>
                    <a:pt x="823439" y="57449"/>
                  </a:cubicBezTo>
                  <a:cubicBezTo>
                    <a:pt x="948710" y="27129"/>
                    <a:pt x="1129835" y="0"/>
                    <a:pt x="1129835" y="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7176364" y="3925696"/>
              <a:ext cx="1168134" cy="205860"/>
            </a:xfrm>
            <a:custGeom>
              <a:avLst/>
              <a:gdLst>
                <a:gd name="connsiteX0" fmla="*/ 0 w 1168134"/>
                <a:gd name="connsiteY0" fmla="*/ 0 h 205860"/>
                <a:gd name="connsiteX1" fmla="*/ 416507 w 1168134"/>
                <a:gd name="connsiteY1" fmla="*/ 43087 h 205860"/>
                <a:gd name="connsiteX2" fmla="*/ 818652 w 1168134"/>
                <a:gd name="connsiteY2" fmla="*/ 114899 h 205860"/>
                <a:gd name="connsiteX3" fmla="*/ 1168134 w 1168134"/>
                <a:gd name="connsiteY3" fmla="*/ 205860 h 20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8134" h="205860">
                  <a:moveTo>
                    <a:pt x="0" y="0"/>
                  </a:moveTo>
                  <a:cubicBezTo>
                    <a:pt x="140032" y="11968"/>
                    <a:pt x="280065" y="23937"/>
                    <a:pt x="416507" y="43087"/>
                  </a:cubicBezTo>
                  <a:cubicBezTo>
                    <a:pt x="552949" y="62237"/>
                    <a:pt x="693381" y="87770"/>
                    <a:pt x="818652" y="114899"/>
                  </a:cubicBezTo>
                  <a:cubicBezTo>
                    <a:pt x="943923" y="142028"/>
                    <a:pt x="1168134" y="205860"/>
                    <a:pt x="1168134" y="20586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7166790" y="3935271"/>
              <a:ext cx="1010148" cy="627154"/>
            </a:xfrm>
            <a:custGeom>
              <a:avLst/>
              <a:gdLst>
                <a:gd name="connsiteX0" fmla="*/ 0 w 1010148"/>
                <a:gd name="connsiteY0" fmla="*/ 0 h 627154"/>
                <a:gd name="connsiteX1" fmla="*/ 502680 w 1010148"/>
                <a:gd name="connsiteY1" fmla="*/ 301609 h 627154"/>
                <a:gd name="connsiteX2" fmla="*/ 1010148 w 1010148"/>
                <a:gd name="connsiteY2" fmla="*/ 627154 h 62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0148" h="627154">
                  <a:moveTo>
                    <a:pt x="0" y="0"/>
                  </a:moveTo>
                  <a:cubicBezTo>
                    <a:pt x="167161" y="98541"/>
                    <a:pt x="334322" y="197083"/>
                    <a:pt x="502680" y="301609"/>
                  </a:cubicBezTo>
                  <a:cubicBezTo>
                    <a:pt x="671038" y="406135"/>
                    <a:pt x="1010148" y="627154"/>
                    <a:pt x="1010148" y="627154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6118483" y="2201023"/>
            <a:ext cx="904825" cy="1680390"/>
            <a:chOff x="8181726" y="2934697"/>
            <a:chExt cx="1206433" cy="2240520"/>
          </a:xfrm>
        </p:grpSpPr>
        <p:sp>
          <p:nvSpPr>
            <p:cNvPr id="66" name="Freeform 65"/>
            <p:cNvSpPr/>
            <p:nvPr/>
          </p:nvSpPr>
          <p:spPr>
            <a:xfrm>
              <a:off x="8205663" y="2934697"/>
              <a:ext cx="938337" cy="411720"/>
            </a:xfrm>
            <a:custGeom>
              <a:avLst/>
              <a:gdLst>
                <a:gd name="connsiteX0" fmla="*/ 0 w 938337"/>
                <a:gd name="connsiteY0" fmla="*/ 411720 h 411720"/>
                <a:gd name="connsiteX1" fmla="*/ 493106 w 938337"/>
                <a:gd name="connsiteY1" fmla="*/ 181923 h 411720"/>
                <a:gd name="connsiteX2" fmla="*/ 938337 w 938337"/>
                <a:gd name="connsiteY2" fmla="*/ 0 h 411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38337" h="411720">
                  <a:moveTo>
                    <a:pt x="0" y="411720"/>
                  </a:moveTo>
                  <a:cubicBezTo>
                    <a:pt x="168358" y="331131"/>
                    <a:pt x="336717" y="250543"/>
                    <a:pt x="493106" y="181923"/>
                  </a:cubicBezTo>
                  <a:cubicBezTo>
                    <a:pt x="649495" y="113303"/>
                    <a:pt x="938337" y="0"/>
                    <a:pt x="938337" y="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8306199" y="3494827"/>
              <a:ext cx="1081960" cy="86174"/>
            </a:xfrm>
            <a:custGeom>
              <a:avLst/>
              <a:gdLst>
                <a:gd name="connsiteX0" fmla="*/ 0 w 1081960"/>
                <a:gd name="connsiteY0" fmla="*/ 86174 h 86174"/>
                <a:gd name="connsiteX1" fmla="*/ 354270 w 1081960"/>
                <a:gd name="connsiteY1" fmla="*/ 47875 h 86174"/>
                <a:gd name="connsiteX2" fmla="*/ 746840 w 1081960"/>
                <a:gd name="connsiteY2" fmla="*/ 9575 h 86174"/>
                <a:gd name="connsiteX3" fmla="*/ 1081960 w 1081960"/>
                <a:gd name="connsiteY3" fmla="*/ 0 h 86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960" h="86174">
                  <a:moveTo>
                    <a:pt x="0" y="86174"/>
                  </a:moveTo>
                  <a:lnTo>
                    <a:pt x="354270" y="47875"/>
                  </a:lnTo>
                  <a:cubicBezTo>
                    <a:pt x="478743" y="35109"/>
                    <a:pt x="625558" y="17554"/>
                    <a:pt x="746840" y="9575"/>
                  </a:cubicBezTo>
                  <a:cubicBezTo>
                    <a:pt x="868122" y="1596"/>
                    <a:pt x="1081960" y="0"/>
                    <a:pt x="1081960" y="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8349286" y="4131556"/>
              <a:ext cx="995786" cy="397357"/>
            </a:xfrm>
            <a:custGeom>
              <a:avLst/>
              <a:gdLst>
                <a:gd name="connsiteX0" fmla="*/ 0 w 995786"/>
                <a:gd name="connsiteY0" fmla="*/ 0 h 397357"/>
                <a:gd name="connsiteX1" fmla="*/ 507468 w 995786"/>
                <a:gd name="connsiteY1" fmla="*/ 186710 h 397357"/>
                <a:gd name="connsiteX2" fmla="*/ 995786 w 995786"/>
                <a:gd name="connsiteY2" fmla="*/ 397357 h 39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95786" h="397357">
                  <a:moveTo>
                    <a:pt x="0" y="0"/>
                  </a:moveTo>
                  <a:cubicBezTo>
                    <a:pt x="170752" y="60242"/>
                    <a:pt x="341504" y="120484"/>
                    <a:pt x="507468" y="186710"/>
                  </a:cubicBezTo>
                  <a:cubicBezTo>
                    <a:pt x="673432" y="252936"/>
                    <a:pt x="995786" y="397357"/>
                    <a:pt x="995786" y="397357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8181726" y="4562425"/>
              <a:ext cx="789926" cy="612792"/>
            </a:xfrm>
            <a:custGeom>
              <a:avLst/>
              <a:gdLst>
                <a:gd name="connsiteX0" fmla="*/ 0 w 789926"/>
                <a:gd name="connsiteY0" fmla="*/ 0 h 612792"/>
                <a:gd name="connsiteX1" fmla="*/ 382994 w 789926"/>
                <a:gd name="connsiteY1" fmla="*/ 282459 h 612792"/>
                <a:gd name="connsiteX2" fmla="*/ 789926 w 789926"/>
                <a:gd name="connsiteY2" fmla="*/ 612792 h 61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9926" h="612792">
                  <a:moveTo>
                    <a:pt x="0" y="0"/>
                  </a:moveTo>
                  <a:cubicBezTo>
                    <a:pt x="125670" y="90163"/>
                    <a:pt x="251340" y="180327"/>
                    <a:pt x="382994" y="282459"/>
                  </a:cubicBezTo>
                  <a:cubicBezTo>
                    <a:pt x="514648" y="384591"/>
                    <a:pt x="789926" y="612792"/>
                    <a:pt x="789926" y="612792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6714518" y="1924550"/>
            <a:ext cx="1227977" cy="2538537"/>
            <a:chOff x="8976440" y="2566065"/>
            <a:chExt cx="1637302" cy="3384716"/>
          </a:xfrm>
        </p:grpSpPr>
        <p:sp>
          <p:nvSpPr>
            <p:cNvPr id="67" name="Freeform 66"/>
            <p:cNvSpPr/>
            <p:nvPr/>
          </p:nvSpPr>
          <p:spPr>
            <a:xfrm>
              <a:off x="9144000" y="2566065"/>
              <a:ext cx="1129835" cy="368632"/>
            </a:xfrm>
            <a:custGeom>
              <a:avLst/>
              <a:gdLst>
                <a:gd name="connsiteX0" fmla="*/ 0 w 1129835"/>
                <a:gd name="connsiteY0" fmla="*/ 368632 h 368632"/>
                <a:gd name="connsiteX1" fmla="*/ 560130 w 1129835"/>
                <a:gd name="connsiteY1" fmla="*/ 181922 h 368632"/>
                <a:gd name="connsiteX2" fmla="*/ 1129835 w 1129835"/>
                <a:gd name="connsiteY2" fmla="*/ 0 h 36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835" h="368632">
                  <a:moveTo>
                    <a:pt x="0" y="368632"/>
                  </a:moveTo>
                  <a:lnTo>
                    <a:pt x="560130" y="181922"/>
                  </a:lnTo>
                  <a:lnTo>
                    <a:pt x="1129835" y="0"/>
                  </a:ln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9383372" y="3494827"/>
              <a:ext cx="1230370" cy="95749"/>
            </a:xfrm>
            <a:custGeom>
              <a:avLst/>
              <a:gdLst>
                <a:gd name="connsiteX0" fmla="*/ 0 w 1230370"/>
                <a:gd name="connsiteY0" fmla="*/ 0 h 95749"/>
                <a:gd name="connsiteX1" fmla="*/ 464381 w 1230370"/>
                <a:gd name="connsiteY1" fmla="*/ 23937 h 95749"/>
                <a:gd name="connsiteX2" fmla="*/ 885675 w 1230370"/>
                <a:gd name="connsiteY2" fmla="*/ 62237 h 95749"/>
                <a:gd name="connsiteX3" fmla="*/ 1230370 w 1230370"/>
                <a:gd name="connsiteY3" fmla="*/ 95749 h 9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0370" h="95749">
                  <a:moveTo>
                    <a:pt x="0" y="0"/>
                  </a:moveTo>
                  <a:lnTo>
                    <a:pt x="464381" y="23937"/>
                  </a:lnTo>
                  <a:cubicBezTo>
                    <a:pt x="611993" y="34310"/>
                    <a:pt x="885675" y="62237"/>
                    <a:pt x="885675" y="62237"/>
                  </a:cubicBezTo>
                  <a:lnTo>
                    <a:pt x="1230370" y="95749"/>
                  </a:ln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Freeform 72"/>
            <p:cNvSpPr/>
            <p:nvPr/>
          </p:nvSpPr>
          <p:spPr>
            <a:xfrm>
              <a:off x="9345072" y="4528913"/>
              <a:ext cx="1029299" cy="617579"/>
            </a:xfrm>
            <a:custGeom>
              <a:avLst/>
              <a:gdLst>
                <a:gd name="connsiteX0" fmla="*/ 0 w 1029299"/>
                <a:gd name="connsiteY0" fmla="*/ 0 h 617579"/>
                <a:gd name="connsiteX1" fmla="*/ 521831 w 1029299"/>
                <a:gd name="connsiteY1" fmla="*/ 292034 h 617579"/>
                <a:gd name="connsiteX2" fmla="*/ 1029299 w 1029299"/>
                <a:gd name="connsiteY2" fmla="*/ 617579 h 61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9299" h="617579">
                  <a:moveTo>
                    <a:pt x="0" y="0"/>
                  </a:moveTo>
                  <a:cubicBezTo>
                    <a:pt x="175140" y="94552"/>
                    <a:pt x="350281" y="189104"/>
                    <a:pt x="521831" y="292034"/>
                  </a:cubicBezTo>
                  <a:cubicBezTo>
                    <a:pt x="693381" y="394964"/>
                    <a:pt x="1029299" y="617579"/>
                    <a:pt x="1029299" y="617579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8976440" y="5175217"/>
              <a:ext cx="842588" cy="775564"/>
            </a:xfrm>
            <a:custGeom>
              <a:avLst/>
              <a:gdLst>
                <a:gd name="connsiteX0" fmla="*/ 0 w 842588"/>
                <a:gd name="connsiteY0" fmla="*/ 0 h 775564"/>
                <a:gd name="connsiteX1" fmla="*/ 435656 w 842588"/>
                <a:gd name="connsiteY1" fmla="*/ 402144 h 775564"/>
                <a:gd name="connsiteX2" fmla="*/ 842588 w 842588"/>
                <a:gd name="connsiteY2" fmla="*/ 775564 h 775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2588" h="775564">
                  <a:moveTo>
                    <a:pt x="0" y="0"/>
                  </a:moveTo>
                  <a:lnTo>
                    <a:pt x="435656" y="402144"/>
                  </a:lnTo>
                  <a:lnTo>
                    <a:pt x="842588" y="775564"/>
                  </a:ln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78" name="Straight Connector 77"/>
          <p:cNvCxnSpPr>
            <a:stCxn id="56" idx="0"/>
          </p:cNvCxnSpPr>
          <p:nvPr/>
        </p:nvCxnSpPr>
        <p:spPr>
          <a:xfrm>
            <a:off x="5360870" y="2942303"/>
            <a:ext cx="6858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5339468" y="2503685"/>
            <a:ext cx="907560" cy="861537"/>
            <a:chOff x="7143040" y="3338247"/>
            <a:chExt cx="1210080" cy="1148716"/>
          </a:xfrm>
        </p:grpSpPr>
        <p:cxnSp>
          <p:nvCxnSpPr>
            <p:cNvPr id="95" name="Straight Connector 94"/>
            <p:cNvCxnSpPr>
              <a:stCxn id="74" idx="0"/>
            </p:cNvCxnSpPr>
            <p:nvPr/>
          </p:nvCxnSpPr>
          <p:spPr>
            <a:xfrm>
              <a:off x="7143040" y="3935271"/>
              <a:ext cx="1176856" cy="218746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7166790" y="3338247"/>
              <a:ext cx="1017185" cy="597024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7157610" y="3937303"/>
              <a:ext cx="1195510" cy="102254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>
              <a:stCxn id="74" idx="0"/>
            </p:cNvCxnSpPr>
            <p:nvPr/>
          </p:nvCxnSpPr>
          <p:spPr>
            <a:xfrm>
              <a:off x="7143040" y="3935271"/>
              <a:ext cx="1063091" cy="551692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6118483" y="2098992"/>
            <a:ext cx="939991" cy="1621709"/>
            <a:chOff x="8181725" y="2798654"/>
            <a:chExt cx="1253321" cy="2162279"/>
          </a:xfrm>
        </p:grpSpPr>
        <p:cxnSp>
          <p:nvCxnSpPr>
            <p:cNvPr id="81" name="Straight Connector 80"/>
            <p:cNvCxnSpPr/>
            <p:nvPr/>
          </p:nvCxnSpPr>
          <p:spPr>
            <a:xfrm flipV="1">
              <a:off x="8181725" y="2798654"/>
              <a:ext cx="842953" cy="530018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8344498" y="4036787"/>
              <a:ext cx="1090548" cy="93276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8347822" y="4154330"/>
              <a:ext cx="1041037" cy="207958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8220025" y="4488613"/>
              <a:ext cx="910144" cy="472320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/>
          <p:cNvGrpSpPr/>
          <p:nvPr/>
        </p:nvGrpSpPr>
        <p:grpSpPr>
          <a:xfrm>
            <a:off x="6746974" y="1644009"/>
            <a:ext cx="1170655" cy="2482109"/>
            <a:chOff x="9019714" y="2192011"/>
            <a:chExt cx="1560873" cy="3309478"/>
          </a:xfrm>
        </p:grpSpPr>
        <p:cxnSp>
          <p:nvCxnSpPr>
            <p:cNvPr id="84" name="Straight Connector 83"/>
            <p:cNvCxnSpPr>
              <a:stCxn id="55" idx="0"/>
            </p:cNvCxnSpPr>
            <p:nvPr/>
          </p:nvCxnSpPr>
          <p:spPr>
            <a:xfrm flipV="1">
              <a:off x="9019714" y="2192011"/>
              <a:ext cx="973114" cy="608638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9422859" y="4129776"/>
              <a:ext cx="1157728" cy="99022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9381198" y="4365626"/>
              <a:ext cx="1149847" cy="229694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9123985" y="4960955"/>
              <a:ext cx="1041590" cy="540534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17"/>
          <p:cNvSpPr txBox="1"/>
          <p:nvPr/>
        </p:nvSpPr>
        <p:spPr>
          <a:xfrm>
            <a:off x="164129" y="1169526"/>
            <a:ext cx="1555065" cy="99257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Classical simulation</a:t>
            </a:r>
          </a:p>
          <a:p>
            <a:r>
              <a:rPr lang="en-US" sz="1050" b="1" dirty="0"/>
              <a:t>hard to approach the full machine potential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494068" y="1064215"/>
            <a:ext cx="1351060" cy="115416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350" b="1" dirty="0" err="1">
                <a:solidFill>
                  <a:schemeClr val="accent1"/>
                </a:solidFill>
              </a:rPr>
              <a:t>GeantV</a:t>
            </a:r>
            <a:r>
              <a:rPr lang="en-US" sz="1350" b="1" dirty="0">
                <a:solidFill>
                  <a:schemeClr val="accent1"/>
                </a:solidFill>
              </a:rPr>
              <a:t> simulation</a:t>
            </a:r>
          </a:p>
          <a:p>
            <a:r>
              <a:rPr lang="en-US" sz="1050" b="1" dirty="0"/>
              <a:t>needs to profit at best from all processing pipelines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1842" y="3249103"/>
            <a:ext cx="2416424" cy="175432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marL="214308" indent="-214308">
              <a:buFont typeface="Arial" charset="0"/>
              <a:buChar char="•"/>
            </a:pPr>
            <a:r>
              <a:rPr lang="en-US" sz="1350" b="1" dirty="0"/>
              <a:t>Single event </a:t>
            </a:r>
            <a:r>
              <a:rPr lang="en-US" sz="1350" dirty="0"/>
              <a:t>scalar transport</a:t>
            </a:r>
          </a:p>
          <a:p>
            <a:pPr marL="214308" indent="-214308">
              <a:buFont typeface="Arial" charset="0"/>
              <a:buChar char="•"/>
            </a:pPr>
            <a:r>
              <a:rPr lang="en-US" sz="1350" dirty="0"/>
              <a:t>Embarrassing parallelism</a:t>
            </a:r>
          </a:p>
          <a:p>
            <a:pPr marL="214308" indent="-214308">
              <a:buFont typeface="Arial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Cache coherence – low</a:t>
            </a:r>
          </a:p>
          <a:p>
            <a:pPr marL="214308" indent="-214308">
              <a:buFont typeface="Arial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Vectorization – low (scalar auto-vectorization)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163683" y="3505259"/>
            <a:ext cx="2516156" cy="15465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marL="214308" indent="-214308">
              <a:buFont typeface="Arial" charset="0"/>
              <a:buChar char="•"/>
            </a:pPr>
            <a:r>
              <a:rPr lang="en-US" sz="1350" b="1" dirty="0"/>
              <a:t>Multi-event</a:t>
            </a:r>
            <a:r>
              <a:rPr lang="en-US" sz="1350" dirty="0"/>
              <a:t> vector transport</a:t>
            </a:r>
          </a:p>
          <a:p>
            <a:pPr marL="214308" indent="-214308">
              <a:buFont typeface="Arial" charset="0"/>
              <a:buChar char="•"/>
            </a:pPr>
            <a:r>
              <a:rPr lang="en-US" sz="1350" dirty="0"/>
              <a:t>Fine grain parallelism</a:t>
            </a:r>
          </a:p>
          <a:p>
            <a:pPr marL="214308" indent="-214308">
              <a:buFont typeface="Arial" charset="0"/>
              <a:buChar char="•"/>
            </a:pPr>
            <a:r>
              <a:rPr lang="en-US" sz="1350" b="1" dirty="0">
                <a:solidFill>
                  <a:srgbClr val="4F81BD"/>
                </a:solidFill>
              </a:rPr>
              <a:t>Cache coherence – high</a:t>
            </a:r>
          </a:p>
          <a:p>
            <a:pPr marL="214308" indent="-214308">
              <a:buFont typeface="Arial" charset="0"/>
              <a:buChar char="•"/>
            </a:pPr>
            <a:r>
              <a:rPr lang="en-US" sz="1350" b="1" dirty="0">
                <a:solidFill>
                  <a:srgbClr val="4F81BD"/>
                </a:solidFill>
              </a:rPr>
              <a:t>Vectorization – high (explicit multi-particle interfaces)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2488" y="1382822"/>
            <a:ext cx="660328" cy="114000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C32D-42F1-134B-A1AD-9507E135B2A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6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6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1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6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9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3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3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8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1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4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7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3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30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800"/>
                            </p:stCondLst>
                            <p:childTnLst>
                              <p:par>
                                <p:cTn id="1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3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800"/>
                            </p:stCondLst>
                            <p:childTnLst>
                              <p:par>
                                <p:cTn id="1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120" grpId="0" build="p"/>
      <p:bldP spid="12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egin{figure}\centerline{\epsfig{file=cms.eps, width=16cm}} \protect \protect\end{figure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992" y="3375933"/>
            <a:ext cx="2505456" cy="16523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Century Gothic" charset="0"/>
                <a:ea typeface="Century Gothic" charset="0"/>
                <a:cs typeface="Century Gothic" charset="0"/>
              </a:rPr>
              <a:t> Some benchmarks on Intel Xeon Phi</a:t>
            </a:r>
            <a:endParaRPr lang="en-US" sz="32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3258" y="1460075"/>
            <a:ext cx="4855942" cy="149683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400"/>
              </a:spcBef>
            </a:pPr>
            <a:r>
              <a:rPr lang="en-US" dirty="0" err="1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GeantV</a:t>
            </a:r>
            <a:r>
              <a:rPr lang="en-US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delivers already a part of the expected performance</a:t>
            </a:r>
          </a:p>
          <a:p>
            <a:pPr>
              <a:spcBef>
                <a:spcPts val="1400"/>
              </a:spcBef>
            </a:pP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Testing new geometry navigation performance </a:t>
            </a:r>
            <a:r>
              <a:rPr lang="en-US" dirty="0" err="1" smtClean="0">
                <a:latin typeface="Century Gothic" charset="0"/>
                <a:ea typeface="Century Gothic" charset="0"/>
                <a:cs typeface="Century Gothic" charset="0"/>
              </a:rPr>
              <a:t>wrt</a:t>
            </a: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 ROOT (classical)</a:t>
            </a:r>
          </a:p>
          <a:p>
            <a:pPr>
              <a:spcBef>
                <a:spcPts val="1400"/>
              </a:spcBef>
            </a:pP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CMS detector simulation (tabulated physics) 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1499903"/>
              </p:ext>
            </p:extLst>
          </p:nvPr>
        </p:nvGraphicFramePr>
        <p:xfrm>
          <a:off x="5111496" y="1378515"/>
          <a:ext cx="3584448" cy="1997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919068"/>
              </p:ext>
            </p:extLst>
          </p:nvPr>
        </p:nvGraphicFramePr>
        <p:xfrm>
          <a:off x="273997" y="3110225"/>
          <a:ext cx="3977639" cy="1979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1633637" y="4180405"/>
            <a:ext cx="22669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109416">
              <a:spcBef>
                <a:spcPts val="2400"/>
              </a:spcBef>
              <a:buClr>
                <a:schemeClr val="accent1"/>
              </a:buClr>
              <a:buSzPct val="100000"/>
              <a:defRPr sz="1820">
                <a:solidFill>
                  <a:srgbClr val="595959"/>
                </a:solidFill>
                <a:latin typeface="Clear Sans"/>
                <a:ea typeface="Clear Sans"/>
                <a:cs typeface="Clear Sans"/>
                <a:sym typeface="Clear Sans"/>
              </a:defRPr>
            </a:pPr>
            <a:r>
              <a:rPr lang="fr-CH" sz="1200" b="1" dirty="0">
                <a:solidFill>
                  <a:srgbClr val="FF0000"/>
                </a:solidFill>
              </a:rPr>
              <a:t>Single thread: </a:t>
            </a:r>
            <a:r>
              <a:rPr lang="fr-CH" sz="1200" b="1" dirty="0" smtClean="0">
                <a:solidFill>
                  <a:srgbClr val="FF0000"/>
                </a:solidFill>
              </a:rPr>
              <a:t>T</a:t>
            </a:r>
            <a:r>
              <a:rPr lang="fr-CH" sz="1200" b="1" baseline="-25000" dirty="0" smtClean="0">
                <a:solidFill>
                  <a:srgbClr val="FF0000"/>
                </a:solidFill>
              </a:rPr>
              <a:t>GV</a:t>
            </a:r>
            <a:r>
              <a:rPr lang="fr-CH" sz="1200" b="1" dirty="0" smtClean="0">
                <a:solidFill>
                  <a:srgbClr val="FF0000"/>
                </a:solidFill>
              </a:rPr>
              <a:t>/</a:t>
            </a:r>
            <a:r>
              <a:rPr lang="fr-CH" sz="1200" b="1" dirty="0" err="1" smtClean="0">
                <a:solidFill>
                  <a:srgbClr val="FF0000"/>
                </a:solidFill>
              </a:rPr>
              <a:t>T</a:t>
            </a:r>
            <a:r>
              <a:rPr lang="fr-CH" sz="1200" b="1" baseline="-25000" dirty="0" err="1" smtClean="0">
                <a:solidFill>
                  <a:srgbClr val="FF0000"/>
                </a:solidFill>
              </a:rPr>
              <a:t>classical</a:t>
            </a:r>
            <a:r>
              <a:rPr lang="fr-CH" sz="1200" b="1" dirty="0" smtClean="0">
                <a:solidFill>
                  <a:srgbClr val="FF0000"/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≈ 4.7</a:t>
            </a:r>
          </a:p>
        </p:txBody>
      </p:sp>
      <p:sp>
        <p:nvSpPr>
          <p:cNvPr id="8" name="Rectangle 7"/>
          <p:cNvSpPr/>
          <p:nvPr/>
        </p:nvSpPr>
        <p:spPr>
          <a:xfrm>
            <a:off x="4074059" y="4079591"/>
            <a:ext cx="1557815" cy="478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109416">
              <a:spcBef>
                <a:spcPts val="2400"/>
              </a:spcBef>
              <a:buClr>
                <a:schemeClr val="accent1"/>
              </a:buClr>
              <a:buSzPct val="100000"/>
              <a:defRPr sz="1820">
                <a:solidFill>
                  <a:srgbClr val="595959"/>
                </a:solidFill>
                <a:latin typeface="Clear Sans"/>
                <a:ea typeface="Clear Sans"/>
                <a:cs typeface="Clear Sans"/>
                <a:sym typeface="Clear Sans"/>
              </a:defRPr>
            </a:pPr>
            <a:r>
              <a:rPr lang="fr-CH" sz="1200" dirty="0" smtClean="0"/>
              <a:t>Intel Xeon Phi 7210 @1.30 Hz </a:t>
            </a:r>
            <a:r>
              <a:rPr lang="mr-IN" sz="1200" dirty="0" smtClean="0"/>
              <a:t>–</a:t>
            </a:r>
            <a:r>
              <a:rPr lang="fr-CH" sz="1200" dirty="0" smtClean="0"/>
              <a:t> 64 </a:t>
            </a:r>
            <a:r>
              <a:rPr lang="fr-CH" sz="1200" dirty="0" err="1" smtClean="0"/>
              <a:t>cores</a:t>
            </a:r>
            <a:endParaRPr lang="fr-CH" sz="1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5</a:t>
            </a:fld>
            <a:endParaRPr lang="uk-UA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759031" y="2220611"/>
            <a:ext cx="352465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/>
          <p:cNvCxnSpPr/>
          <p:nvPr/>
        </p:nvCxnSpPr>
        <p:spPr>
          <a:xfrm>
            <a:off x="1457404" y="2904852"/>
            <a:ext cx="100176" cy="410746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769775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6869"/>
            <a:ext cx="8913815" cy="685801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Going beyond x10: fast 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6</a:t>
            </a:fld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7714521" y="4933673"/>
            <a:ext cx="1242648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" dirty="0"/>
              <a:t>http://</a:t>
            </a:r>
            <a:r>
              <a:rPr lang="en-US" sz="600" dirty="0" err="1"/>
              <a:t>hilumilhc.web.cern.ch</a:t>
            </a:r>
            <a:endParaRPr lang="en-US" sz="600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400613" y="1305525"/>
            <a:ext cx="8097928" cy="3720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85000" lnSpcReduction="10000"/>
          </a:bodyPr>
          <a:lstStyle>
            <a:lvl1pPr marL="342890" marR="0" indent="-342890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1pPr>
            <a:lvl2pPr marL="685782" marR="0" indent="-3365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2pPr>
            <a:lvl3pPr marL="1035025" marR="0" indent="-3492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3pPr>
            <a:lvl4pPr marL="1371565" marR="0" indent="-336541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4pPr>
            <a:lvl5pPr marL="1720807" marR="0" indent="-349242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5pPr>
            <a:lvl6pPr marL="2094037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6pPr>
            <a:lvl7pPr marL="2436928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7pPr>
            <a:lvl8pPr marL="2781406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8pPr>
            <a:lvl9pPr marL="3125886" marR="0" indent="-382754" algn="l" defTabSz="914377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"/>
              <a:tabLst/>
              <a:defRPr sz="20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Clear Sans"/>
                <a:ea typeface="Clear Sans"/>
                <a:cs typeface="Clear Sans"/>
                <a:sym typeface="Clear Sans"/>
              </a:defRPr>
            </a:lvl9pPr>
          </a:lstStyle>
          <a:p>
            <a:pPr hangingPunct="1">
              <a:lnSpc>
                <a:spcPct val="120000"/>
              </a:lnSpc>
              <a:spcBef>
                <a:spcPts val="844"/>
              </a:spcBef>
            </a:pP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In the best case scenario </a:t>
            </a:r>
            <a:r>
              <a:rPr lang="en-US" dirty="0" err="1" smtClean="0">
                <a:latin typeface="Century Gothic" charset="0"/>
                <a:ea typeface="Century Gothic" charset="0"/>
                <a:cs typeface="Century Gothic" charset="0"/>
              </a:rPr>
              <a:t>GeantV</a:t>
            </a: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 will give O(10) speedup</a:t>
            </a:r>
          </a:p>
          <a:p>
            <a:pPr lvl="1" hangingPunct="1">
              <a:lnSpc>
                <a:spcPct val="120000"/>
              </a:lnSpc>
              <a:spcBef>
                <a:spcPts val="844"/>
              </a:spcBef>
            </a:pP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It likely won’t be enough to cope with HL-LHC expected needs</a:t>
            </a:r>
          </a:p>
          <a:p>
            <a:pPr hangingPunct="1">
              <a:lnSpc>
                <a:spcPct val="120000"/>
              </a:lnSpc>
              <a:spcBef>
                <a:spcPts val="844"/>
              </a:spcBef>
            </a:pPr>
            <a:r>
              <a:rPr lang="en-US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Improved, efficient and accurate fast simulation</a:t>
            </a:r>
          </a:p>
          <a:p>
            <a:pPr lvl="1" hangingPunct="1">
              <a:lnSpc>
                <a:spcPct val="120000"/>
              </a:lnSpc>
              <a:spcBef>
                <a:spcPts val="844"/>
              </a:spcBef>
            </a:pPr>
            <a:r>
              <a:rPr lang="en-US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Currently available solutions are detector dependent</a:t>
            </a:r>
          </a:p>
          <a:p>
            <a:pPr lvl="1" hangingPunct="1">
              <a:lnSpc>
                <a:spcPct val="120000"/>
              </a:lnSpc>
              <a:spcBef>
                <a:spcPts val="844"/>
              </a:spcBef>
            </a:pP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Looking for a generic approach + user API</a:t>
            </a:r>
          </a:p>
          <a:p>
            <a:pPr hangingPunct="1">
              <a:lnSpc>
                <a:spcPct val="120000"/>
              </a:lnSpc>
              <a:spcBef>
                <a:spcPts val="844"/>
              </a:spcBef>
            </a:pPr>
            <a:r>
              <a:rPr lang="en-US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 general fast simulation tool based on Machine Learning techniques </a:t>
            </a:r>
          </a:p>
          <a:p>
            <a:pPr lvl="1" hangingPunct="1">
              <a:lnSpc>
                <a:spcPct val="120000"/>
              </a:lnSpc>
              <a:spcBef>
                <a:spcPts val="844"/>
              </a:spcBef>
            </a:pP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ML techniques are more and more performant in different HEP fields</a:t>
            </a:r>
          </a:p>
          <a:p>
            <a:pPr lvl="1" hangingPunct="1">
              <a:lnSpc>
                <a:spcPct val="120000"/>
              </a:lnSpc>
              <a:spcBef>
                <a:spcPts val="844"/>
              </a:spcBef>
            </a:pPr>
            <a:r>
              <a:rPr lang="en-US" dirty="0" smtClean="0">
                <a:solidFill>
                  <a:schemeClr val="accent1"/>
                </a:solidFill>
                <a:latin typeface="Century Gothic" charset="0"/>
                <a:ea typeface="Century Gothic" charset="0"/>
                <a:cs typeface="Century Gothic" charset="0"/>
              </a:rPr>
              <a:t>Optimizing training time becomes crucial</a:t>
            </a:r>
            <a:endParaRPr lang="en-US" dirty="0">
              <a:solidFill>
                <a:schemeClr val="accent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1000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5" y="130878"/>
            <a:ext cx="9126871" cy="97961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Going beyond x10: fast simulation</a:t>
            </a:r>
            <a:endParaRPr lang="en-US" sz="3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-1876574" y="514814"/>
            <a:ext cx="5210790" cy="4628686"/>
            <a:chOff x="4047817" y="203097"/>
            <a:chExt cx="6947720" cy="6171581"/>
          </a:xfrm>
        </p:grpSpPr>
        <p:sp>
          <p:nvSpPr>
            <p:cNvPr id="36" name="Pie 35"/>
            <p:cNvSpPr/>
            <p:nvPr/>
          </p:nvSpPr>
          <p:spPr>
            <a:xfrm>
              <a:off x="6327058" y="2094271"/>
              <a:ext cx="2389238" cy="2389238"/>
            </a:xfrm>
            <a:prstGeom prst="pie">
              <a:avLst>
                <a:gd name="adj1" fmla="val 19138061"/>
                <a:gd name="adj2" fmla="val 2598250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37" name="Pie 36"/>
            <p:cNvSpPr/>
            <p:nvPr/>
          </p:nvSpPr>
          <p:spPr>
            <a:xfrm>
              <a:off x="5244280" y="1265902"/>
              <a:ext cx="4554794" cy="4045972"/>
            </a:xfrm>
            <a:prstGeom prst="pie">
              <a:avLst>
                <a:gd name="adj1" fmla="val 19138061"/>
                <a:gd name="adj2" fmla="val 2598250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38" name="Pie 37"/>
            <p:cNvSpPr/>
            <p:nvPr/>
          </p:nvSpPr>
          <p:spPr>
            <a:xfrm>
              <a:off x="4047817" y="203097"/>
              <a:ext cx="6947720" cy="6171581"/>
            </a:xfrm>
            <a:prstGeom prst="pie">
              <a:avLst>
                <a:gd name="adj1" fmla="val 19138061"/>
                <a:gd name="adj2" fmla="val 2598250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735038" y="2618993"/>
            <a:ext cx="886872" cy="599627"/>
            <a:chOff x="7166790" y="3657600"/>
            <a:chExt cx="1182496" cy="799502"/>
          </a:xfrm>
        </p:grpSpPr>
        <p:sp>
          <p:nvSpPr>
            <p:cNvPr id="51" name="Freeform 50"/>
            <p:cNvSpPr/>
            <p:nvPr/>
          </p:nvSpPr>
          <p:spPr>
            <a:xfrm>
              <a:off x="7176364" y="3657600"/>
              <a:ext cx="1148985" cy="277671"/>
            </a:xfrm>
            <a:custGeom>
              <a:avLst/>
              <a:gdLst>
                <a:gd name="connsiteX0" fmla="*/ 0 w 1148985"/>
                <a:gd name="connsiteY0" fmla="*/ 277671 h 277671"/>
                <a:gd name="connsiteX1" fmla="*/ 722903 w 1148985"/>
                <a:gd name="connsiteY1" fmla="*/ 162773 h 277671"/>
                <a:gd name="connsiteX2" fmla="*/ 1148985 w 1148985"/>
                <a:gd name="connsiteY2" fmla="*/ 0 h 27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8985" h="277671">
                  <a:moveTo>
                    <a:pt x="0" y="277671"/>
                  </a:moveTo>
                  <a:cubicBezTo>
                    <a:pt x="265702" y="243361"/>
                    <a:pt x="531405" y="209052"/>
                    <a:pt x="722903" y="162773"/>
                  </a:cubicBezTo>
                  <a:cubicBezTo>
                    <a:pt x="914401" y="116494"/>
                    <a:pt x="1148985" y="0"/>
                    <a:pt x="1148985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7166790" y="3829948"/>
              <a:ext cx="1182496" cy="95748"/>
            </a:xfrm>
            <a:custGeom>
              <a:avLst/>
              <a:gdLst>
                <a:gd name="connsiteX0" fmla="*/ 0 w 1182496"/>
                <a:gd name="connsiteY0" fmla="*/ 95748 h 95748"/>
                <a:gd name="connsiteX1" fmla="*/ 679815 w 1182496"/>
                <a:gd name="connsiteY1" fmla="*/ 47874 h 95748"/>
                <a:gd name="connsiteX2" fmla="*/ 1182496 w 1182496"/>
                <a:gd name="connsiteY2" fmla="*/ 0 h 9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2496" h="95748">
                  <a:moveTo>
                    <a:pt x="0" y="95748"/>
                  </a:moveTo>
                  <a:lnTo>
                    <a:pt x="679815" y="47874"/>
                  </a:lnTo>
                  <a:cubicBezTo>
                    <a:pt x="876898" y="31916"/>
                    <a:pt x="1182496" y="0"/>
                    <a:pt x="1182496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7176364" y="3935271"/>
              <a:ext cx="1144197" cy="301865"/>
            </a:xfrm>
            <a:custGeom>
              <a:avLst/>
              <a:gdLst>
                <a:gd name="connsiteX0" fmla="*/ 0 w 1144197"/>
                <a:gd name="connsiteY0" fmla="*/ 0 h 301865"/>
                <a:gd name="connsiteX1" fmla="*/ 445232 w 1144197"/>
                <a:gd name="connsiteY1" fmla="*/ 191498 h 301865"/>
                <a:gd name="connsiteX2" fmla="*/ 794715 w 1144197"/>
                <a:gd name="connsiteY2" fmla="*/ 287246 h 301865"/>
                <a:gd name="connsiteX3" fmla="*/ 1043661 w 1144197"/>
                <a:gd name="connsiteY3" fmla="*/ 301609 h 301865"/>
                <a:gd name="connsiteX4" fmla="*/ 1144197 w 1144197"/>
                <a:gd name="connsiteY4" fmla="*/ 296821 h 301865"/>
                <a:gd name="connsiteX5" fmla="*/ 1144197 w 1144197"/>
                <a:gd name="connsiteY5" fmla="*/ 296821 h 30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4197" h="301865">
                  <a:moveTo>
                    <a:pt x="0" y="0"/>
                  </a:moveTo>
                  <a:cubicBezTo>
                    <a:pt x="156389" y="71812"/>
                    <a:pt x="312779" y="143624"/>
                    <a:pt x="445232" y="191498"/>
                  </a:cubicBezTo>
                  <a:cubicBezTo>
                    <a:pt x="577685" y="239372"/>
                    <a:pt x="694977" y="268894"/>
                    <a:pt x="794715" y="287246"/>
                  </a:cubicBezTo>
                  <a:cubicBezTo>
                    <a:pt x="894453" y="305598"/>
                    <a:pt x="985414" y="300013"/>
                    <a:pt x="1043661" y="301609"/>
                  </a:cubicBezTo>
                  <a:cubicBezTo>
                    <a:pt x="1101908" y="303205"/>
                    <a:pt x="1144197" y="296821"/>
                    <a:pt x="1144197" y="296821"/>
                  </a:cubicBezTo>
                  <a:lnTo>
                    <a:pt x="1144197" y="296821"/>
                  </a:ln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7176364" y="3940059"/>
              <a:ext cx="1062811" cy="517043"/>
            </a:xfrm>
            <a:custGeom>
              <a:avLst/>
              <a:gdLst>
                <a:gd name="connsiteX0" fmla="*/ 0 w 1062811"/>
                <a:gd name="connsiteY0" fmla="*/ 0 h 517043"/>
                <a:gd name="connsiteX1" fmla="*/ 574493 w 1062811"/>
                <a:gd name="connsiteY1" fmla="*/ 296821 h 517043"/>
                <a:gd name="connsiteX2" fmla="*/ 1062811 w 1062811"/>
                <a:gd name="connsiteY2" fmla="*/ 517043 h 5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2811" h="517043">
                  <a:moveTo>
                    <a:pt x="0" y="0"/>
                  </a:moveTo>
                  <a:cubicBezTo>
                    <a:pt x="198679" y="105323"/>
                    <a:pt x="397358" y="210647"/>
                    <a:pt x="574493" y="296821"/>
                  </a:cubicBezTo>
                  <a:cubicBezTo>
                    <a:pt x="751628" y="382995"/>
                    <a:pt x="1062811" y="517043"/>
                    <a:pt x="1062811" y="517043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1539327" y="1983462"/>
            <a:ext cx="897644" cy="1504451"/>
            <a:chOff x="8239175" y="2810224"/>
            <a:chExt cx="1196859" cy="2005935"/>
          </a:xfrm>
        </p:grpSpPr>
        <p:sp>
          <p:nvSpPr>
            <p:cNvPr id="54" name="Freeform 53"/>
            <p:cNvSpPr/>
            <p:nvPr/>
          </p:nvSpPr>
          <p:spPr>
            <a:xfrm>
              <a:off x="8325349" y="2810224"/>
              <a:ext cx="722902" cy="847376"/>
            </a:xfrm>
            <a:custGeom>
              <a:avLst/>
              <a:gdLst>
                <a:gd name="connsiteX0" fmla="*/ 0 w 722902"/>
                <a:gd name="connsiteY0" fmla="*/ 847376 h 847376"/>
                <a:gd name="connsiteX1" fmla="*/ 277671 w 722902"/>
                <a:gd name="connsiteY1" fmla="*/ 651091 h 847376"/>
                <a:gd name="connsiteX2" fmla="*/ 536192 w 722902"/>
                <a:gd name="connsiteY2" fmla="*/ 387782 h 847376"/>
                <a:gd name="connsiteX3" fmla="*/ 722902 w 722902"/>
                <a:gd name="connsiteY3" fmla="*/ 0 h 847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2902" h="847376">
                  <a:moveTo>
                    <a:pt x="0" y="847376"/>
                  </a:moveTo>
                  <a:cubicBezTo>
                    <a:pt x="94153" y="787533"/>
                    <a:pt x="188306" y="727690"/>
                    <a:pt x="277671" y="651091"/>
                  </a:cubicBezTo>
                  <a:cubicBezTo>
                    <a:pt x="367036" y="574492"/>
                    <a:pt x="461987" y="496297"/>
                    <a:pt x="536192" y="387782"/>
                  </a:cubicBezTo>
                  <a:cubicBezTo>
                    <a:pt x="610397" y="279267"/>
                    <a:pt x="722902" y="0"/>
                    <a:pt x="722902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8354073" y="3614513"/>
              <a:ext cx="1053236" cy="205860"/>
            </a:xfrm>
            <a:custGeom>
              <a:avLst/>
              <a:gdLst>
                <a:gd name="connsiteX0" fmla="*/ 0 w 1053236"/>
                <a:gd name="connsiteY0" fmla="*/ 205860 h 205860"/>
                <a:gd name="connsiteX1" fmla="*/ 584067 w 1053236"/>
                <a:gd name="connsiteY1" fmla="*/ 110111 h 205860"/>
                <a:gd name="connsiteX2" fmla="*/ 1053236 w 1053236"/>
                <a:gd name="connsiteY2" fmla="*/ 0 h 20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3236" h="205860">
                  <a:moveTo>
                    <a:pt x="0" y="205860"/>
                  </a:moveTo>
                  <a:cubicBezTo>
                    <a:pt x="204264" y="175140"/>
                    <a:pt x="408528" y="144421"/>
                    <a:pt x="584067" y="110111"/>
                  </a:cubicBezTo>
                  <a:cubicBezTo>
                    <a:pt x="759606" y="75801"/>
                    <a:pt x="1053236" y="0"/>
                    <a:pt x="1053236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8325349" y="3834735"/>
              <a:ext cx="1110685" cy="397357"/>
            </a:xfrm>
            <a:custGeom>
              <a:avLst/>
              <a:gdLst>
                <a:gd name="connsiteX0" fmla="*/ 0 w 1110685"/>
                <a:gd name="connsiteY0" fmla="*/ 397357 h 397357"/>
                <a:gd name="connsiteX1" fmla="*/ 397357 w 1110685"/>
                <a:gd name="connsiteY1" fmla="*/ 339908 h 397357"/>
                <a:gd name="connsiteX2" fmla="*/ 804289 w 1110685"/>
                <a:gd name="connsiteY2" fmla="*/ 201072 h 397357"/>
                <a:gd name="connsiteX3" fmla="*/ 1110685 w 1110685"/>
                <a:gd name="connsiteY3" fmla="*/ 0 h 39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0685" h="397357">
                  <a:moveTo>
                    <a:pt x="0" y="397357"/>
                  </a:moveTo>
                  <a:cubicBezTo>
                    <a:pt x="131654" y="384989"/>
                    <a:pt x="263309" y="372622"/>
                    <a:pt x="397357" y="339908"/>
                  </a:cubicBezTo>
                  <a:cubicBezTo>
                    <a:pt x="531405" y="307194"/>
                    <a:pt x="685401" y="257723"/>
                    <a:pt x="804289" y="201072"/>
                  </a:cubicBezTo>
                  <a:cubicBezTo>
                    <a:pt x="923177" y="144421"/>
                    <a:pt x="1110685" y="0"/>
                    <a:pt x="1110685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Freeform 62"/>
            <p:cNvSpPr/>
            <p:nvPr/>
          </p:nvSpPr>
          <p:spPr>
            <a:xfrm>
              <a:off x="8239175" y="4452314"/>
              <a:ext cx="971849" cy="363845"/>
            </a:xfrm>
            <a:custGeom>
              <a:avLst/>
              <a:gdLst>
                <a:gd name="connsiteX0" fmla="*/ 0 w 971849"/>
                <a:gd name="connsiteY0" fmla="*/ 0 h 363845"/>
                <a:gd name="connsiteX1" fmla="*/ 483531 w 971849"/>
                <a:gd name="connsiteY1" fmla="*/ 201072 h 363845"/>
                <a:gd name="connsiteX2" fmla="*/ 971849 w 971849"/>
                <a:gd name="connsiteY2" fmla="*/ 363845 h 363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1849" h="363845">
                  <a:moveTo>
                    <a:pt x="0" y="0"/>
                  </a:moveTo>
                  <a:cubicBezTo>
                    <a:pt x="160778" y="70215"/>
                    <a:pt x="321556" y="140431"/>
                    <a:pt x="483531" y="201072"/>
                  </a:cubicBezTo>
                  <a:cubicBezTo>
                    <a:pt x="645506" y="261713"/>
                    <a:pt x="971849" y="363845"/>
                    <a:pt x="971849" y="363845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2142545" y="1505914"/>
            <a:ext cx="1123850" cy="2197433"/>
            <a:chOff x="9043464" y="2173495"/>
            <a:chExt cx="1498467" cy="2929910"/>
          </a:xfrm>
        </p:grpSpPr>
        <p:sp>
          <p:nvSpPr>
            <p:cNvPr id="55" name="Freeform 54"/>
            <p:cNvSpPr/>
            <p:nvPr/>
          </p:nvSpPr>
          <p:spPr>
            <a:xfrm>
              <a:off x="9043464" y="2173495"/>
              <a:ext cx="143623" cy="627154"/>
            </a:xfrm>
            <a:custGeom>
              <a:avLst/>
              <a:gdLst>
                <a:gd name="connsiteX0" fmla="*/ 0 w 143623"/>
                <a:gd name="connsiteY0" fmla="*/ 627154 h 627154"/>
                <a:gd name="connsiteX1" fmla="*/ 86174 w 143623"/>
                <a:gd name="connsiteY1" fmla="*/ 296821 h 627154"/>
                <a:gd name="connsiteX2" fmla="*/ 143623 w 143623"/>
                <a:gd name="connsiteY2" fmla="*/ 0 h 62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3623" h="627154">
                  <a:moveTo>
                    <a:pt x="0" y="627154"/>
                  </a:moveTo>
                  <a:cubicBezTo>
                    <a:pt x="31118" y="514250"/>
                    <a:pt x="62237" y="401347"/>
                    <a:pt x="86174" y="296821"/>
                  </a:cubicBezTo>
                  <a:cubicBezTo>
                    <a:pt x="110111" y="192295"/>
                    <a:pt x="143623" y="0"/>
                    <a:pt x="143623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9412096" y="3269818"/>
              <a:ext cx="1129835" cy="335120"/>
            </a:xfrm>
            <a:custGeom>
              <a:avLst/>
              <a:gdLst>
                <a:gd name="connsiteX0" fmla="*/ 0 w 1129835"/>
                <a:gd name="connsiteY0" fmla="*/ 335120 h 335120"/>
                <a:gd name="connsiteX1" fmla="*/ 684603 w 1129835"/>
                <a:gd name="connsiteY1" fmla="*/ 138835 h 335120"/>
                <a:gd name="connsiteX2" fmla="*/ 1129835 w 1129835"/>
                <a:gd name="connsiteY2" fmla="*/ 0 h 33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835" h="335120">
                  <a:moveTo>
                    <a:pt x="0" y="335120"/>
                  </a:moveTo>
                  <a:lnTo>
                    <a:pt x="684603" y="138835"/>
                  </a:lnTo>
                  <a:cubicBezTo>
                    <a:pt x="872909" y="82982"/>
                    <a:pt x="1129835" y="0"/>
                    <a:pt x="1129835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Freeform 60"/>
            <p:cNvSpPr/>
            <p:nvPr/>
          </p:nvSpPr>
          <p:spPr>
            <a:xfrm>
              <a:off x="9440821" y="2293181"/>
              <a:ext cx="671625" cy="1536767"/>
            </a:xfrm>
            <a:custGeom>
              <a:avLst/>
              <a:gdLst>
                <a:gd name="connsiteX0" fmla="*/ 0 w 671625"/>
                <a:gd name="connsiteY0" fmla="*/ 1536767 h 1536767"/>
                <a:gd name="connsiteX1" fmla="*/ 306396 w 671625"/>
                <a:gd name="connsiteY1" fmla="*/ 1235158 h 1536767"/>
                <a:gd name="connsiteX2" fmla="*/ 536193 w 671625"/>
                <a:gd name="connsiteY2" fmla="*/ 856951 h 1536767"/>
                <a:gd name="connsiteX3" fmla="*/ 655878 w 671625"/>
                <a:gd name="connsiteY3" fmla="*/ 478744 h 1536767"/>
                <a:gd name="connsiteX4" fmla="*/ 670241 w 671625"/>
                <a:gd name="connsiteY4" fmla="*/ 0 h 153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1625" h="1536767">
                  <a:moveTo>
                    <a:pt x="0" y="1536767"/>
                  </a:moveTo>
                  <a:cubicBezTo>
                    <a:pt x="108515" y="1442614"/>
                    <a:pt x="217031" y="1348461"/>
                    <a:pt x="306396" y="1235158"/>
                  </a:cubicBezTo>
                  <a:cubicBezTo>
                    <a:pt x="395762" y="1121855"/>
                    <a:pt x="477946" y="983020"/>
                    <a:pt x="536193" y="856951"/>
                  </a:cubicBezTo>
                  <a:cubicBezTo>
                    <a:pt x="594440" y="730882"/>
                    <a:pt x="633537" y="621569"/>
                    <a:pt x="655878" y="478744"/>
                  </a:cubicBezTo>
                  <a:cubicBezTo>
                    <a:pt x="678219" y="335919"/>
                    <a:pt x="670241" y="0"/>
                    <a:pt x="670241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9211024" y="4811372"/>
              <a:ext cx="1206434" cy="292033"/>
            </a:xfrm>
            <a:custGeom>
              <a:avLst/>
              <a:gdLst>
                <a:gd name="connsiteX0" fmla="*/ 0 w 1206434"/>
                <a:gd name="connsiteY0" fmla="*/ 0 h 292033"/>
                <a:gd name="connsiteX1" fmla="*/ 612792 w 1206434"/>
                <a:gd name="connsiteY1" fmla="*/ 172347 h 292033"/>
                <a:gd name="connsiteX2" fmla="*/ 1206434 w 1206434"/>
                <a:gd name="connsiteY2" fmla="*/ 292033 h 292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434" h="292033">
                  <a:moveTo>
                    <a:pt x="0" y="0"/>
                  </a:moveTo>
                  <a:cubicBezTo>
                    <a:pt x="205860" y="61837"/>
                    <a:pt x="411720" y="123675"/>
                    <a:pt x="612792" y="172347"/>
                  </a:cubicBezTo>
                  <a:cubicBezTo>
                    <a:pt x="813864" y="221019"/>
                    <a:pt x="1206434" y="292033"/>
                    <a:pt x="1206434" y="292033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735039" y="2389195"/>
            <a:ext cx="883281" cy="908416"/>
            <a:chOff x="7166790" y="3351204"/>
            <a:chExt cx="1177708" cy="1211221"/>
          </a:xfrm>
        </p:grpSpPr>
        <p:sp>
          <p:nvSpPr>
            <p:cNvPr id="65" name="Freeform 64"/>
            <p:cNvSpPr/>
            <p:nvPr/>
          </p:nvSpPr>
          <p:spPr>
            <a:xfrm>
              <a:off x="7171577" y="3351204"/>
              <a:ext cx="1034086" cy="564917"/>
            </a:xfrm>
            <a:custGeom>
              <a:avLst/>
              <a:gdLst>
                <a:gd name="connsiteX0" fmla="*/ 0 w 1034086"/>
                <a:gd name="connsiteY0" fmla="*/ 564917 h 564917"/>
                <a:gd name="connsiteX1" fmla="*/ 593642 w 1034086"/>
                <a:gd name="connsiteY1" fmla="*/ 229797 h 564917"/>
                <a:gd name="connsiteX2" fmla="*/ 1034086 w 1034086"/>
                <a:gd name="connsiteY2" fmla="*/ 0 h 56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4086" h="564917">
                  <a:moveTo>
                    <a:pt x="0" y="564917"/>
                  </a:moveTo>
                  <a:lnTo>
                    <a:pt x="593642" y="229797"/>
                  </a:lnTo>
                  <a:cubicBezTo>
                    <a:pt x="765990" y="135644"/>
                    <a:pt x="1034086" y="0"/>
                    <a:pt x="1034086" y="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Freeform 67"/>
            <p:cNvSpPr/>
            <p:nvPr/>
          </p:nvSpPr>
          <p:spPr>
            <a:xfrm>
              <a:off x="7171577" y="3590576"/>
              <a:ext cx="1129835" cy="335120"/>
            </a:xfrm>
            <a:custGeom>
              <a:avLst/>
              <a:gdLst>
                <a:gd name="connsiteX0" fmla="*/ 0 w 1129835"/>
                <a:gd name="connsiteY0" fmla="*/ 335120 h 335120"/>
                <a:gd name="connsiteX1" fmla="*/ 378207 w 1129835"/>
                <a:gd name="connsiteY1" fmla="*/ 181922 h 335120"/>
                <a:gd name="connsiteX2" fmla="*/ 823439 w 1129835"/>
                <a:gd name="connsiteY2" fmla="*/ 57449 h 335120"/>
                <a:gd name="connsiteX3" fmla="*/ 1129835 w 1129835"/>
                <a:gd name="connsiteY3" fmla="*/ 0 h 33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9835" h="335120">
                  <a:moveTo>
                    <a:pt x="0" y="335120"/>
                  </a:moveTo>
                  <a:cubicBezTo>
                    <a:pt x="120483" y="281660"/>
                    <a:pt x="240967" y="228200"/>
                    <a:pt x="378207" y="181922"/>
                  </a:cubicBezTo>
                  <a:cubicBezTo>
                    <a:pt x="515447" y="135643"/>
                    <a:pt x="698168" y="87769"/>
                    <a:pt x="823439" y="57449"/>
                  </a:cubicBezTo>
                  <a:cubicBezTo>
                    <a:pt x="948710" y="27129"/>
                    <a:pt x="1129835" y="0"/>
                    <a:pt x="1129835" y="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7176364" y="3925696"/>
              <a:ext cx="1168134" cy="205860"/>
            </a:xfrm>
            <a:custGeom>
              <a:avLst/>
              <a:gdLst>
                <a:gd name="connsiteX0" fmla="*/ 0 w 1168134"/>
                <a:gd name="connsiteY0" fmla="*/ 0 h 205860"/>
                <a:gd name="connsiteX1" fmla="*/ 416507 w 1168134"/>
                <a:gd name="connsiteY1" fmla="*/ 43087 h 205860"/>
                <a:gd name="connsiteX2" fmla="*/ 818652 w 1168134"/>
                <a:gd name="connsiteY2" fmla="*/ 114899 h 205860"/>
                <a:gd name="connsiteX3" fmla="*/ 1168134 w 1168134"/>
                <a:gd name="connsiteY3" fmla="*/ 205860 h 20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8134" h="205860">
                  <a:moveTo>
                    <a:pt x="0" y="0"/>
                  </a:moveTo>
                  <a:cubicBezTo>
                    <a:pt x="140032" y="11968"/>
                    <a:pt x="280065" y="23937"/>
                    <a:pt x="416507" y="43087"/>
                  </a:cubicBezTo>
                  <a:cubicBezTo>
                    <a:pt x="552949" y="62237"/>
                    <a:pt x="693381" y="87770"/>
                    <a:pt x="818652" y="114899"/>
                  </a:cubicBezTo>
                  <a:cubicBezTo>
                    <a:pt x="943923" y="142028"/>
                    <a:pt x="1168134" y="205860"/>
                    <a:pt x="1168134" y="20586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7166790" y="3935271"/>
              <a:ext cx="1010148" cy="627154"/>
            </a:xfrm>
            <a:custGeom>
              <a:avLst/>
              <a:gdLst>
                <a:gd name="connsiteX0" fmla="*/ 0 w 1010148"/>
                <a:gd name="connsiteY0" fmla="*/ 0 h 627154"/>
                <a:gd name="connsiteX1" fmla="*/ 502680 w 1010148"/>
                <a:gd name="connsiteY1" fmla="*/ 301609 h 627154"/>
                <a:gd name="connsiteX2" fmla="*/ 1010148 w 1010148"/>
                <a:gd name="connsiteY2" fmla="*/ 627154 h 62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0148" h="627154">
                  <a:moveTo>
                    <a:pt x="0" y="0"/>
                  </a:moveTo>
                  <a:cubicBezTo>
                    <a:pt x="167161" y="98541"/>
                    <a:pt x="334322" y="197083"/>
                    <a:pt x="502680" y="301609"/>
                  </a:cubicBezTo>
                  <a:cubicBezTo>
                    <a:pt x="671038" y="406135"/>
                    <a:pt x="1010148" y="627154"/>
                    <a:pt x="1010148" y="627154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1496241" y="2076815"/>
            <a:ext cx="904825" cy="1680390"/>
            <a:chOff x="8181726" y="2934697"/>
            <a:chExt cx="1206433" cy="2240520"/>
          </a:xfrm>
        </p:grpSpPr>
        <p:sp>
          <p:nvSpPr>
            <p:cNvPr id="66" name="Freeform 65"/>
            <p:cNvSpPr/>
            <p:nvPr/>
          </p:nvSpPr>
          <p:spPr>
            <a:xfrm>
              <a:off x="8205663" y="2934697"/>
              <a:ext cx="938337" cy="411720"/>
            </a:xfrm>
            <a:custGeom>
              <a:avLst/>
              <a:gdLst>
                <a:gd name="connsiteX0" fmla="*/ 0 w 938337"/>
                <a:gd name="connsiteY0" fmla="*/ 411720 h 411720"/>
                <a:gd name="connsiteX1" fmla="*/ 493106 w 938337"/>
                <a:gd name="connsiteY1" fmla="*/ 181923 h 411720"/>
                <a:gd name="connsiteX2" fmla="*/ 938337 w 938337"/>
                <a:gd name="connsiteY2" fmla="*/ 0 h 411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38337" h="411720">
                  <a:moveTo>
                    <a:pt x="0" y="411720"/>
                  </a:moveTo>
                  <a:cubicBezTo>
                    <a:pt x="168358" y="331131"/>
                    <a:pt x="336717" y="250543"/>
                    <a:pt x="493106" y="181923"/>
                  </a:cubicBezTo>
                  <a:cubicBezTo>
                    <a:pt x="649495" y="113303"/>
                    <a:pt x="938337" y="0"/>
                    <a:pt x="938337" y="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8306199" y="3494827"/>
              <a:ext cx="1081960" cy="86174"/>
            </a:xfrm>
            <a:custGeom>
              <a:avLst/>
              <a:gdLst>
                <a:gd name="connsiteX0" fmla="*/ 0 w 1081960"/>
                <a:gd name="connsiteY0" fmla="*/ 86174 h 86174"/>
                <a:gd name="connsiteX1" fmla="*/ 354270 w 1081960"/>
                <a:gd name="connsiteY1" fmla="*/ 47875 h 86174"/>
                <a:gd name="connsiteX2" fmla="*/ 746840 w 1081960"/>
                <a:gd name="connsiteY2" fmla="*/ 9575 h 86174"/>
                <a:gd name="connsiteX3" fmla="*/ 1081960 w 1081960"/>
                <a:gd name="connsiteY3" fmla="*/ 0 h 86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1960" h="86174">
                  <a:moveTo>
                    <a:pt x="0" y="86174"/>
                  </a:moveTo>
                  <a:lnTo>
                    <a:pt x="354270" y="47875"/>
                  </a:lnTo>
                  <a:cubicBezTo>
                    <a:pt x="478743" y="35109"/>
                    <a:pt x="625558" y="17554"/>
                    <a:pt x="746840" y="9575"/>
                  </a:cubicBezTo>
                  <a:cubicBezTo>
                    <a:pt x="868122" y="1596"/>
                    <a:pt x="1081960" y="0"/>
                    <a:pt x="1081960" y="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8349286" y="4131556"/>
              <a:ext cx="995786" cy="397357"/>
            </a:xfrm>
            <a:custGeom>
              <a:avLst/>
              <a:gdLst>
                <a:gd name="connsiteX0" fmla="*/ 0 w 995786"/>
                <a:gd name="connsiteY0" fmla="*/ 0 h 397357"/>
                <a:gd name="connsiteX1" fmla="*/ 507468 w 995786"/>
                <a:gd name="connsiteY1" fmla="*/ 186710 h 397357"/>
                <a:gd name="connsiteX2" fmla="*/ 995786 w 995786"/>
                <a:gd name="connsiteY2" fmla="*/ 397357 h 39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95786" h="397357">
                  <a:moveTo>
                    <a:pt x="0" y="0"/>
                  </a:moveTo>
                  <a:cubicBezTo>
                    <a:pt x="170752" y="60242"/>
                    <a:pt x="341504" y="120484"/>
                    <a:pt x="507468" y="186710"/>
                  </a:cubicBezTo>
                  <a:cubicBezTo>
                    <a:pt x="673432" y="252936"/>
                    <a:pt x="995786" y="397357"/>
                    <a:pt x="995786" y="397357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8181726" y="4562425"/>
              <a:ext cx="789926" cy="612792"/>
            </a:xfrm>
            <a:custGeom>
              <a:avLst/>
              <a:gdLst>
                <a:gd name="connsiteX0" fmla="*/ 0 w 789926"/>
                <a:gd name="connsiteY0" fmla="*/ 0 h 612792"/>
                <a:gd name="connsiteX1" fmla="*/ 382994 w 789926"/>
                <a:gd name="connsiteY1" fmla="*/ 282459 h 612792"/>
                <a:gd name="connsiteX2" fmla="*/ 789926 w 789926"/>
                <a:gd name="connsiteY2" fmla="*/ 612792 h 61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9926" h="612792">
                  <a:moveTo>
                    <a:pt x="0" y="0"/>
                  </a:moveTo>
                  <a:cubicBezTo>
                    <a:pt x="125670" y="90163"/>
                    <a:pt x="251340" y="180327"/>
                    <a:pt x="382994" y="282459"/>
                  </a:cubicBezTo>
                  <a:cubicBezTo>
                    <a:pt x="514648" y="384591"/>
                    <a:pt x="789926" y="612792"/>
                    <a:pt x="789926" y="612792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2092276" y="1800342"/>
            <a:ext cx="1227977" cy="2538537"/>
            <a:chOff x="8976440" y="2566065"/>
            <a:chExt cx="1637302" cy="3384716"/>
          </a:xfrm>
        </p:grpSpPr>
        <p:sp>
          <p:nvSpPr>
            <p:cNvPr id="67" name="Freeform 66"/>
            <p:cNvSpPr/>
            <p:nvPr/>
          </p:nvSpPr>
          <p:spPr>
            <a:xfrm>
              <a:off x="9144000" y="2566065"/>
              <a:ext cx="1129835" cy="368632"/>
            </a:xfrm>
            <a:custGeom>
              <a:avLst/>
              <a:gdLst>
                <a:gd name="connsiteX0" fmla="*/ 0 w 1129835"/>
                <a:gd name="connsiteY0" fmla="*/ 368632 h 368632"/>
                <a:gd name="connsiteX1" fmla="*/ 560130 w 1129835"/>
                <a:gd name="connsiteY1" fmla="*/ 181922 h 368632"/>
                <a:gd name="connsiteX2" fmla="*/ 1129835 w 1129835"/>
                <a:gd name="connsiteY2" fmla="*/ 0 h 36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835" h="368632">
                  <a:moveTo>
                    <a:pt x="0" y="368632"/>
                  </a:moveTo>
                  <a:lnTo>
                    <a:pt x="560130" y="181922"/>
                  </a:lnTo>
                  <a:lnTo>
                    <a:pt x="1129835" y="0"/>
                  </a:ln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9383372" y="3494827"/>
              <a:ext cx="1230370" cy="95749"/>
            </a:xfrm>
            <a:custGeom>
              <a:avLst/>
              <a:gdLst>
                <a:gd name="connsiteX0" fmla="*/ 0 w 1230370"/>
                <a:gd name="connsiteY0" fmla="*/ 0 h 95749"/>
                <a:gd name="connsiteX1" fmla="*/ 464381 w 1230370"/>
                <a:gd name="connsiteY1" fmla="*/ 23937 h 95749"/>
                <a:gd name="connsiteX2" fmla="*/ 885675 w 1230370"/>
                <a:gd name="connsiteY2" fmla="*/ 62237 h 95749"/>
                <a:gd name="connsiteX3" fmla="*/ 1230370 w 1230370"/>
                <a:gd name="connsiteY3" fmla="*/ 95749 h 9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0370" h="95749">
                  <a:moveTo>
                    <a:pt x="0" y="0"/>
                  </a:moveTo>
                  <a:lnTo>
                    <a:pt x="464381" y="23937"/>
                  </a:lnTo>
                  <a:cubicBezTo>
                    <a:pt x="611993" y="34310"/>
                    <a:pt x="885675" y="62237"/>
                    <a:pt x="885675" y="62237"/>
                  </a:cubicBezTo>
                  <a:lnTo>
                    <a:pt x="1230370" y="95749"/>
                  </a:ln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Freeform 72"/>
            <p:cNvSpPr/>
            <p:nvPr/>
          </p:nvSpPr>
          <p:spPr>
            <a:xfrm>
              <a:off x="9345072" y="4528913"/>
              <a:ext cx="1029299" cy="617579"/>
            </a:xfrm>
            <a:custGeom>
              <a:avLst/>
              <a:gdLst>
                <a:gd name="connsiteX0" fmla="*/ 0 w 1029299"/>
                <a:gd name="connsiteY0" fmla="*/ 0 h 617579"/>
                <a:gd name="connsiteX1" fmla="*/ 521831 w 1029299"/>
                <a:gd name="connsiteY1" fmla="*/ 292034 h 617579"/>
                <a:gd name="connsiteX2" fmla="*/ 1029299 w 1029299"/>
                <a:gd name="connsiteY2" fmla="*/ 617579 h 61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9299" h="617579">
                  <a:moveTo>
                    <a:pt x="0" y="0"/>
                  </a:moveTo>
                  <a:cubicBezTo>
                    <a:pt x="175140" y="94552"/>
                    <a:pt x="350281" y="189104"/>
                    <a:pt x="521831" y="292034"/>
                  </a:cubicBezTo>
                  <a:cubicBezTo>
                    <a:pt x="693381" y="394964"/>
                    <a:pt x="1029299" y="617579"/>
                    <a:pt x="1029299" y="617579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8976440" y="5175217"/>
              <a:ext cx="842588" cy="775564"/>
            </a:xfrm>
            <a:custGeom>
              <a:avLst/>
              <a:gdLst>
                <a:gd name="connsiteX0" fmla="*/ 0 w 842588"/>
                <a:gd name="connsiteY0" fmla="*/ 0 h 775564"/>
                <a:gd name="connsiteX1" fmla="*/ 435656 w 842588"/>
                <a:gd name="connsiteY1" fmla="*/ 402144 h 775564"/>
                <a:gd name="connsiteX2" fmla="*/ 842588 w 842588"/>
                <a:gd name="connsiteY2" fmla="*/ 775564 h 775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2588" h="775564">
                  <a:moveTo>
                    <a:pt x="0" y="0"/>
                  </a:moveTo>
                  <a:lnTo>
                    <a:pt x="435656" y="402144"/>
                  </a:lnTo>
                  <a:lnTo>
                    <a:pt x="842588" y="775564"/>
                  </a:ln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78" name="Straight Connector 77"/>
          <p:cNvCxnSpPr>
            <a:stCxn id="56" idx="0"/>
          </p:cNvCxnSpPr>
          <p:nvPr/>
        </p:nvCxnSpPr>
        <p:spPr>
          <a:xfrm>
            <a:off x="738628" y="2818095"/>
            <a:ext cx="6858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-3905018" y="2379478"/>
            <a:ext cx="5529807" cy="737329"/>
            <a:chOff x="980048" y="3338247"/>
            <a:chExt cx="7373072" cy="983105"/>
          </a:xfrm>
        </p:grpSpPr>
        <p:cxnSp>
          <p:nvCxnSpPr>
            <p:cNvPr id="95" name="Straight Connector 94"/>
            <p:cNvCxnSpPr>
              <a:stCxn id="74" idx="0"/>
            </p:cNvCxnSpPr>
            <p:nvPr/>
          </p:nvCxnSpPr>
          <p:spPr>
            <a:xfrm>
              <a:off x="980048" y="3769660"/>
              <a:ext cx="1176855" cy="218747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7166790" y="3338247"/>
              <a:ext cx="1017185" cy="597024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7157610" y="3937303"/>
              <a:ext cx="1195510" cy="102254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>
              <a:stCxn id="74" idx="0"/>
            </p:cNvCxnSpPr>
            <p:nvPr/>
          </p:nvCxnSpPr>
          <p:spPr>
            <a:xfrm>
              <a:off x="980055" y="3769660"/>
              <a:ext cx="1063091" cy="551692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1496241" y="1974784"/>
            <a:ext cx="939991" cy="1621709"/>
            <a:chOff x="8181725" y="2798654"/>
            <a:chExt cx="1253321" cy="2162279"/>
          </a:xfrm>
        </p:grpSpPr>
        <p:cxnSp>
          <p:nvCxnSpPr>
            <p:cNvPr id="81" name="Straight Connector 80"/>
            <p:cNvCxnSpPr/>
            <p:nvPr/>
          </p:nvCxnSpPr>
          <p:spPr>
            <a:xfrm flipV="1">
              <a:off x="8181725" y="2798654"/>
              <a:ext cx="842953" cy="530018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8344498" y="4036787"/>
              <a:ext cx="1090548" cy="93276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8347822" y="4154330"/>
              <a:ext cx="1041037" cy="207958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8220025" y="4488613"/>
              <a:ext cx="910144" cy="472320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/>
          <p:cNvGrpSpPr/>
          <p:nvPr/>
        </p:nvGrpSpPr>
        <p:grpSpPr>
          <a:xfrm>
            <a:off x="-2497509" y="1395593"/>
            <a:ext cx="5792899" cy="2606317"/>
            <a:chOff x="2856727" y="2026400"/>
            <a:chExt cx="7723860" cy="3475089"/>
          </a:xfrm>
        </p:grpSpPr>
        <p:cxnSp>
          <p:nvCxnSpPr>
            <p:cNvPr id="84" name="Straight Connector 83"/>
            <p:cNvCxnSpPr>
              <a:stCxn id="55" idx="0"/>
            </p:cNvCxnSpPr>
            <p:nvPr/>
          </p:nvCxnSpPr>
          <p:spPr>
            <a:xfrm flipV="1">
              <a:off x="2856727" y="2026400"/>
              <a:ext cx="973114" cy="608639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9422859" y="4129776"/>
              <a:ext cx="1157728" cy="99022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9381198" y="4365626"/>
              <a:ext cx="1149847" cy="229694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9123985" y="4960955"/>
              <a:ext cx="1041590" cy="540534"/>
            </a:xfrm>
            <a:prstGeom prst="line">
              <a:avLst/>
            </a:prstGeom>
            <a:ln w="254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87875" y="4830300"/>
            <a:ext cx="216754" cy="218441"/>
          </a:xfrm>
        </p:spPr>
        <p:txBody>
          <a:bodyPr/>
          <a:lstStyle/>
          <a:p>
            <a:fld id="{7BBDC32D-42F1-134B-A1AD-9507E135B2A8}" type="slidenum">
              <a:rPr lang="en-US" smtClean="0"/>
              <a:t>7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4098772" y="1538087"/>
            <a:ext cx="3609688" cy="2578316"/>
            <a:chOff x="4098772" y="1538087"/>
            <a:chExt cx="3609688" cy="2578316"/>
          </a:xfrm>
        </p:grpSpPr>
        <p:grpSp>
          <p:nvGrpSpPr>
            <p:cNvPr id="82" name="Group 81"/>
            <p:cNvGrpSpPr/>
            <p:nvPr/>
          </p:nvGrpSpPr>
          <p:grpSpPr>
            <a:xfrm>
              <a:off x="5618397" y="1538087"/>
              <a:ext cx="2090063" cy="2578316"/>
              <a:chOff x="6320332" y="1542032"/>
              <a:chExt cx="1151813" cy="1397471"/>
            </a:xfrm>
          </p:grpSpPr>
          <p:pic>
            <p:nvPicPr>
              <p:cNvPr id="83" name="pasted-image.tif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48654" t="49008" r="35703" b="17281"/>
              <a:stretch>
                <a:fillRect/>
              </a:stretch>
            </p:blipFill>
            <p:spPr>
              <a:xfrm>
                <a:off x="6320332" y="1542032"/>
                <a:ext cx="1151813" cy="1397471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85" name="Oval 84"/>
              <p:cNvSpPr/>
              <p:nvPr/>
            </p:nvSpPr>
            <p:spPr>
              <a:xfrm flipH="1" flipV="1">
                <a:off x="6465063" y="1625467"/>
                <a:ext cx="134112" cy="139769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 flipH="1" flipV="1">
                <a:off x="6593637" y="1993625"/>
                <a:ext cx="120415" cy="116663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 flipH="1" flipV="1">
                <a:off x="6572300" y="2319760"/>
                <a:ext cx="131776" cy="130860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 flipH="1" flipV="1">
                <a:off x="6932055" y="2672155"/>
                <a:ext cx="142956" cy="144337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90" name="Oval 89"/>
              <p:cNvSpPr/>
              <p:nvPr/>
            </p:nvSpPr>
            <p:spPr>
              <a:xfrm flipH="1" flipV="1">
                <a:off x="6814269" y="1998915"/>
                <a:ext cx="112354" cy="93551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7061062" y="2342607"/>
                <a:ext cx="88152" cy="85166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6714052" y="2686576"/>
                <a:ext cx="88152" cy="85166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6937593" y="1630913"/>
                <a:ext cx="111095" cy="122109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 flipH="1" flipV="1">
                <a:off x="7033660" y="1962308"/>
                <a:ext cx="142956" cy="144337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6845643" y="2340497"/>
                <a:ext cx="80980" cy="87275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6731157" y="1656523"/>
                <a:ext cx="80980" cy="87275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7198469" y="1672877"/>
                <a:ext cx="55977" cy="55484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</p:grpSp>
        <p:sp>
          <p:nvSpPr>
            <p:cNvPr id="104" name="Shape 153"/>
            <p:cNvSpPr/>
            <p:nvPr/>
          </p:nvSpPr>
          <p:spPr>
            <a:xfrm rot="21587719">
              <a:off x="4098772" y="2665285"/>
              <a:ext cx="789676" cy="603347"/>
            </a:xfrm>
            <a:prstGeom prst="rightArrow">
              <a:avLst>
                <a:gd name="adj1" fmla="val 55673"/>
                <a:gd name="adj2" fmla="val 60585"/>
              </a:avLst>
            </a:prstGeom>
            <a:solidFill>
              <a:schemeClr val="accent1"/>
            </a:solidFill>
            <a:ln w="12700"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lIns="26789" tIns="26789" rIns="26789" bIns="26789" anchor="ctr"/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266"/>
            </a:p>
          </p:txBody>
        </p:sp>
      </p:grpSp>
    </p:spTree>
    <p:extLst>
      <p:ext uri="{BB962C8B-B14F-4D97-AF65-F5344CB8AC3E}">
        <p14:creationId xmlns:p14="http://schemas.microsoft.com/office/powerpoint/2010/main" val="54042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entury Gothic" charset="0"/>
                <a:ea typeface="Century Gothic" charset="0"/>
                <a:cs typeface="Century Gothic" charset="0"/>
              </a:rPr>
              <a:t>GeantV</a:t>
            </a: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 fast simulation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0749" y="1563208"/>
            <a:ext cx="8575535" cy="344274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 project in two steps: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Phase1: Proof of concept and generic </a:t>
            </a:r>
            <a:r>
              <a:rPr lang="en-US" dirty="0" err="1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fastsim</a:t>
            </a:r>
            <a:r>
              <a:rPr lang="en-US" dirty="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 interface in </a:t>
            </a:r>
            <a:r>
              <a:rPr lang="en-US" dirty="0" err="1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rPr>
              <a:t>GeantV</a:t>
            </a:r>
            <a:endParaRPr lang="en-US" dirty="0" smtClean="0">
              <a:solidFill>
                <a:schemeClr val="bg2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lvl="1"/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Phase2: Networks design and training </a:t>
            </a:r>
            <a:r>
              <a:rPr lang="en-US" dirty="0" err="1" smtClean="0">
                <a:latin typeface="Century Gothic" charset="0"/>
                <a:ea typeface="Century Gothic" charset="0"/>
                <a:cs typeface="Century Gothic" charset="0"/>
              </a:rPr>
              <a:t>optimisation</a:t>
            </a: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 on HPC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40716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xfrm>
            <a:off x="0" y="338159"/>
            <a:ext cx="8810786" cy="706373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>
            <a:normAutofit/>
          </a:bodyPr>
          <a:lstStyle>
            <a:lvl1pPr algn="l" defTabSz="457200">
              <a:defRPr sz="5100"/>
            </a:lvl1pPr>
          </a:lstStyle>
          <a:p>
            <a:r>
              <a:rPr sz="3600" dirty="0" smtClean="0">
                <a:latin typeface="Century Gothic" charset="0"/>
                <a:ea typeface="Century Gothic" charset="0"/>
                <a:cs typeface="Century Gothic" charset="0"/>
              </a:rPr>
              <a:t>M</a:t>
            </a:r>
            <a:r>
              <a:rPr lang="fr-CH" sz="3600" dirty="0" smtClean="0">
                <a:latin typeface="Century Gothic" charset="0"/>
                <a:ea typeface="Century Gothic" charset="0"/>
                <a:cs typeface="Century Gothic" charset="0"/>
              </a:rPr>
              <a:t>L</a:t>
            </a:r>
            <a:r>
              <a:rPr sz="3600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sz="3600" dirty="0">
                <a:latin typeface="Century Gothic" charset="0"/>
                <a:ea typeface="Century Gothic" charset="0"/>
                <a:cs typeface="Century Gothic" charset="0"/>
              </a:rPr>
              <a:t>engine for fast simulation</a:t>
            </a:r>
          </a:p>
        </p:txBody>
      </p:sp>
      <p:pic>
        <p:nvPicPr>
          <p:cNvPr id="140" name="pasted-image.tiff"/>
          <p:cNvPicPr>
            <a:picLocks noChangeAspect="1"/>
          </p:cNvPicPr>
          <p:nvPr/>
        </p:nvPicPr>
        <p:blipFill>
          <a:blip r:embed="rId2">
            <a:extLst/>
          </a:blip>
          <a:srcRect l="2661" t="49914" r="83282" b="16436"/>
          <a:stretch>
            <a:fillRect/>
          </a:stretch>
        </p:blipFill>
        <p:spPr>
          <a:xfrm>
            <a:off x="618480" y="1445313"/>
            <a:ext cx="1030944" cy="1389421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Shape 141"/>
          <p:cNvSpPr/>
          <p:nvPr/>
        </p:nvSpPr>
        <p:spPr>
          <a:xfrm>
            <a:off x="542996" y="1132688"/>
            <a:ext cx="1209867" cy="224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>
              <a:defRPr sz="2100"/>
            </a:lvl1pPr>
          </a:lstStyle>
          <a:p>
            <a:r>
              <a:rPr sz="1107" dirty="0"/>
              <a:t>Untrained Model</a:t>
            </a:r>
          </a:p>
        </p:txBody>
      </p:sp>
      <p:sp>
        <p:nvSpPr>
          <p:cNvPr id="142" name="Shape 142"/>
          <p:cNvSpPr/>
          <p:nvPr/>
        </p:nvSpPr>
        <p:spPr>
          <a:xfrm>
            <a:off x="3778359" y="1179243"/>
            <a:ext cx="581490" cy="224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>
              <a:defRPr sz="2100"/>
            </a:lvl1pPr>
          </a:lstStyle>
          <a:p>
            <a:r>
              <a:rPr sz="1107"/>
              <a:t>Training</a:t>
            </a:r>
          </a:p>
        </p:txBody>
      </p:sp>
      <p:sp>
        <p:nvSpPr>
          <p:cNvPr id="143" name="Shape 143"/>
          <p:cNvSpPr/>
          <p:nvPr/>
        </p:nvSpPr>
        <p:spPr>
          <a:xfrm>
            <a:off x="6419233" y="1251300"/>
            <a:ext cx="1043155" cy="224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>
              <a:defRPr sz="2100"/>
            </a:lvl1pPr>
          </a:lstStyle>
          <a:p>
            <a:r>
              <a:rPr sz="1107"/>
              <a:t>Trained Model</a:t>
            </a:r>
          </a:p>
        </p:txBody>
      </p:sp>
      <p:pic>
        <p:nvPicPr>
          <p:cNvPr id="144" name="pasted-image.tiff"/>
          <p:cNvPicPr>
            <a:picLocks noChangeAspect="1"/>
          </p:cNvPicPr>
          <p:nvPr/>
        </p:nvPicPr>
        <p:blipFill>
          <a:blip r:embed="rId3">
            <a:extLst/>
          </a:blip>
          <a:srcRect l="18499" t="7336" r="18499" b="7336"/>
          <a:stretch>
            <a:fillRect/>
          </a:stretch>
        </p:blipFill>
        <p:spPr>
          <a:xfrm>
            <a:off x="6141492" y="3665314"/>
            <a:ext cx="1260309" cy="1298218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</p:pic>
      <p:sp>
        <p:nvSpPr>
          <p:cNvPr id="145" name="Shape 145"/>
          <p:cNvSpPr/>
          <p:nvPr/>
        </p:nvSpPr>
        <p:spPr>
          <a:xfrm rot="5424968">
            <a:off x="6660988" y="3053620"/>
            <a:ext cx="470279" cy="380695"/>
          </a:xfrm>
          <a:prstGeom prst="rightArrow">
            <a:avLst>
              <a:gd name="adj1" fmla="val 39745"/>
              <a:gd name="adj2" fmla="val 64151"/>
            </a:avLst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26789" tIns="26789" rIns="26789" bIns="26789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  <p:sp>
        <p:nvSpPr>
          <p:cNvPr id="147" name="Shape 147"/>
          <p:cNvSpPr/>
          <p:nvPr/>
        </p:nvSpPr>
        <p:spPr>
          <a:xfrm rot="595">
            <a:off x="2343422" y="1821964"/>
            <a:ext cx="470279" cy="380695"/>
          </a:xfrm>
          <a:prstGeom prst="rightArrow">
            <a:avLst>
              <a:gd name="adj1" fmla="val 55673"/>
              <a:gd name="adj2" fmla="val 60585"/>
            </a:avLst>
          </a:prstGeom>
          <a:solidFill>
            <a:schemeClr val="accent1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6789" tIns="26789" rIns="26789" bIns="2678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  <p:pic>
        <p:nvPicPr>
          <p:cNvPr id="148" name="pasted-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79713" y="3665314"/>
            <a:ext cx="1151721" cy="111995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49" name="Shape 149"/>
          <p:cNvSpPr/>
          <p:nvPr/>
        </p:nvSpPr>
        <p:spPr>
          <a:xfrm rot="20476520">
            <a:off x="2402650" y="2760920"/>
            <a:ext cx="754437" cy="360344"/>
          </a:xfrm>
          <a:prstGeom prst="rightArrow">
            <a:avLst>
              <a:gd name="adj1" fmla="val 55673"/>
              <a:gd name="adj2" fmla="val 64007"/>
            </a:avLst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26789" tIns="26789" rIns="26789" bIns="26789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  <p:sp>
        <p:nvSpPr>
          <p:cNvPr id="150" name="Shape 150"/>
          <p:cNvSpPr/>
          <p:nvPr/>
        </p:nvSpPr>
        <p:spPr>
          <a:xfrm>
            <a:off x="592344" y="4774572"/>
            <a:ext cx="1812596" cy="135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numCol="1" anchor="ctr">
            <a:spAutoFit/>
          </a:bodyPr>
          <a:lstStyle>
            <a:lvl1pPr>
              <a:defRPr sz="1000"/>
            </a:lvl1pPr>
          </a:lstStyle>
          <a:p>
            <a:r>
              <a:rPr sz="527"/>
              <a:t>http://www.physics.umd.edu/rgroups/hep/LegoCMS/</a:t>
            </a:r>
          </a:p>
        </p:txBody>
      </p:sp>
      <p:sp>
        <p:nvSpPr>
          <p:cNvPr id="151" name="Shape 151"/>
          <p:cNvSpPr/>
          <p:nvPr/>
        </p:nvSpPr>
        <p:spPr>
          <a:xfrm>
            <a:off x="979770" y="3440845"/>
            <a:ext cx="669654" cy="2244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numCol="1" anchor="ctr">
            <a:spAutoFit/>
          </a:bodyPr>
          <a:lstStyle>
            <a:lvl1pPr>
              <a:defRPr sz="2100"/>
            </a:lvl1pPr>
          </a:lstStyle>
          <a:p>
            <a:r>
              <a:rPr sz="1107" smtClean="0"/>
              <a:t>Detector</a:t>
            </a:r>
            <a:endParaRPr sz="1107"/>
          </a:p>
        </p:txBody>
      </p:sp>
      <p:sp>
        <p:nvSpPr>
          <p:cNvPr id="153" name="Shape 153"/>
          <p:cNvSpPr/>
          <p:nvPr/>
        </p:nvSpPr>
        <p:spPr>
          <a:xfrm rot="21587719">
            <a:off x="4900319" y="1933599"/>
            <a:ext cx="754436" cy="380695"/>
          </a:xfrm>
          <a:prstGeom prst="rightArrow">
            <a:avLst>
              <a:gd name="adj1" fmla="val 55673"/>
              <a:gd name="adj2" fmla="val 60585"/>
            </a:avLst>
          </a:prstGeom>
          <a:solidFill>
            <a:schemeClr val="accent1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6789" tIns="26789" rIns="26789" bIns="2678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  <p:pic>
        <p:nvPicPr>
          <p:cNvPr id="154" name="pasted-image.png"/>
          <p:cNvPicPr>
            <a:picLocks noChangeAspect="1"/>
          </p:cNvPicPr>
          <p:nvPr/>
        </p:nvPicPr>
        <p:blipFill>
          <a:blip r:embed="rId5">
            <a:extLst/>
          </a:blip>
          <a:srcRect l="16473" t="18594" r="19576" b="12624"/>
          <a:stretch>
            <a:fillRect/>
          </a:stretch>
        </p:blipFill>
        <p:spPr>
          <a:xfrm>
            <a:off x="3631028" y="3584628"/>
            <a:ext cx="1245098" cy="101745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55" name="Shape 155"/>
          <p:cNvSpPr/>
          <p:nvPr/>
        </p:nvSpPr>
        <p:spPr>
          <a:xfrm rot="16209467">
            <a:off x="3956534" y="2991847"/>
            <a:ext cx="411297" cy="386589"/>
          </a:xfrm>
          <a:prstGeom prst="rightArrow">
            <a:avLst>
              <a:gd name="adj1" fmla="val 39745"/>
              <a:gd name="adj2" fmla="val 63173"/>
            </a:avLst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26789" tIns="26789" rIns="26789" bIns="26789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266"/>
          </a:p>
        </p:txBody>
      </p:sp>
      <p:sp>
        <p:nvSpPr>
          <p:cNvPr id="156" name="Shape 156"/>
          <p:cNvSpPr/>
          <p:nvPr/>
        </p:nvSpPr>
        <p:spPr>
          <a:xfrm>
            <a:off x="3345541" y="4644761"/>
            <a:ext cx="1363755" cy="3948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numCol="1" anchor="ctr">
            <a:spAutoFit/>
          </a:bodyPr>
          <a:lstStyle/>
          <a:p>
            <a:pPr>
              <a:defRPr sz="2100"/>
            </a:pPr>
            <a:r>
              <a:rPr sz="1107"/>
              <a:t>Physics (e</a:t>
            </a:r>
            <a:r>
              <a:rPr sz="1107" baseline="31999"/>
              <a:t>+</a:t>
            </a:r>
            <a:r>
              <a:rPr sz="1107"/>
              <a:t>, e</a:t>
            </a:r>
            <a:r>
              <a:rPr sz="1107" baseline="31999"/>
              <a:t>-</a:t>
            </a:r>
            <a:r>
              <a:rPr sz="1107"/>
              <a:t>,γ,π..)</a:t>
            </a:r>
          </a:p>
          <a:p>
            <a:pPr>
              <a:defRPr sz="2100"/>
            </a:pPr>
            <a:r>
              <a:rPr sz="1107" dirty="0"/>
              <a:t>Kinematics…  </a:t>
            </a:r>
          </a:p>
        </p:txBody>
      </p:sp>
      <p:grpSp>
        <p:nvGrpSpPr>
          <p:cNvPr id="160" name="Group 160"/>
          <p:cNvGrpSpPr/>
          <p:nvPr/>
        </p:nvGrpSpPr>
        <p:grpSpPr>
          <a:xfrm>
            <a:off x="5765986" y="1143159"/>
            <a:ext cx="2506718" cy="2441469"/>
            <a:chOff x="-444158" y="21787"/>
            <a:chExt cx="3741757" cy="5104840"/>
          </a:xfrm>
        </p:grpSpPr>
        <p:sp>
          <p:nvSpPr>
            <p:cNvPr id="158" name="Shape 158"/>
            <p:cNvSpPr/>
            <p:nvPr/>
          </p:nvSpPr>
          <p:spPr>
            <a:xfrm>
              <a:off x="-444158" y="21787"/>
              <a:ext cx="3741757" cy="5104840"/>
            </a:xfrm>
            <a:prstGeom prst="rect">
              <a:avLst/>
            </a:prstGeom>
            <a:noFill/>
            <a:ln w="88900" cap="rnd">
              <a:solidFill>
                <a:srgbClr val="000000"/>
              </a:solidFill>
              <a:custDash>
                <a:ds d="100000" sp="200000"/>
              </a:custDash>
              <a:round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26789" tIns="26789" rIns="26789" bIns="26789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266"/>
            </a:p>
          </p:txBody>
        </p:sp>
        <p:sp>
          <p:nvSpPr>
            <p:cNvPr id="159" name="Shape 159"/>
            <p:cNvSpPr/>
            <p:nvPr/>
          </p:nvSpPr>
          <p:spPr>
            <a:xfrm>
              <a:off x="1411277" y="21787"/>
              <a:ext cx="1683581" cy="6652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6789" tIns="26789" rIns="26789" bIns="26789" numCol="1" anchor="ctr">
              <a:noAutofit/>
            </a:bodyPr>
            <a:lstStyle/>
            <a:p>
              <a:pPr algn="r"/>
              <a:r>
                <a:rPr sz="949" dirty="0"/>
                <a:t>GeantV</a:t>
              </a:r>
            </a:p>
          </p:txBody>
        </p:sp>
      </p:grpSp>
      <p:sp>
        <p:nvSpPr>
          <p:cNvPr id="161" name="Shape 161"/>
          <p:cNvSpPr>
            <a:spLocks noGrp="1"/>
          </p:cNvSpPr>
          <p:nvPr>
            <p:ph type="sldNum" sz="quarter" idx="2"/>
          </p:nvPr>
        </p:nvSpPr>
        <p:spPr>
          <a:xfrm>
            <a:off x="4459969" y="4871695"/>
            <a:ext cx="217365" cy="2154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62" name="Shape 162"/>
          <p:cNvSpPr/>
          <p:nvPr/>
        </p:nvSpPr>
        <p:spPr>
          <a:xfrm>
            <a:off x="5277537" y="4992837"/>
            <a:ext cx="2905844" cy="127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>
              <a:defRPr sz="900"/>
            </a:lvl1pPr>
          </a:lstStyle>
          <a:p>
            <a:r>
              <a:rPr sz="475"/>
              <a:t>http://www.quantumdiaries.org/wp-content/uploads/2011/06/JetConeWithTracksAndECAL.png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579635" y="1484784"/>
            <a:ext cx="1030878" cy="1397524"/>
            <a:chOff x="3328529" y="1484582"/>
            <a:chExt cx="1030878" cy="1397524"/>
          </a:xfrm>
        </p:grpSpPr>
        <p:pic>
          <p:nvPicPr>
            <p:cNvPr id="139" name="pasted-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8205" t="48981" r="59351" b="21054"/>
            <a:stretch>
              <a:fillRect/>
            </a:stretch>
          </p:blipFill>
          <p:spPr>
            <a:xfrm>
              <a:off x="3328529" y="1484582"/>
              <a:ext cx="1030878" cy="1397524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" name="Oval 2"/>
            <p:cNvSpPr/>
            <p:nvPr/>
          </p:nvSpPr>
          <p:spPr>
            <a:xfrm flipH="1" flipV="1">
              <a:off x="3397219" y="1631169"/>
              <a:ext cx="120415" cy="116663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074030" y="1992481"/>
              <a:ext cx="88152" cy="85166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 flipH="1">
              <a:off x="3817998" y="2405568"/>
              <a:ext cx="51940" cy="45719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320332" y="1542032"/>
            <a:ext cx="1151813" cy="1397471"/>
            <a:chOff x="6320332" y="1542032"/>
            <a:chExt cx="1151813" cy="1397471"/>
          </a:xfrm>
        </p:grpSpPr>
        <p:pic>
          <p:nvPicPr>
            <p:cNvPr id="138" name="pasted-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8654" t="49008" r="35703" b="17281"/>
            <a:stretch>
              <a:fillRect/>
            </a:stretch>
          </p:blipFill>
          <p:spPr>
            <a:xfrm>
              <a:off x="6320332" y="1542032"/>
              <a:ext cx="1151813" cy="139747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3" name="Oval 32"/>
            <p:cNvSpPr/>
            <p:nvPr/>
          </p:nvSpPr>
          <p:spPr>
            <a:xfrm flipH="1" flipV="1">
              <a:off x="6459525" y="1630913"/>
              <a:ext cx="120415" cy="116663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 flipH="1" flipV="1">
              <a:off x="6593637" y="1993625"/>
              <a:ext cx="120415" cy="116663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 flipH="1" flipV="1">
              <a:off x="6572300" y="2319760"/>
              <a:ext cx="131776" cy="130860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 flipH="1" flipV="1">
              <a:off x="6932055" y="2672155"/>
              <a:ext cx="142956" cy="14433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 flipH="1" flipV="1">
              <a:off x="6814269" y="1998915"/>
              <a:ext cx="112354" cy="93551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7061062" y="2342607"/>
              <a:ext cx="88152" cy="85166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6714052" y="2686576"/>
              <a:ext cx="88152" cy="85166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6954998" y="1662410"/>
              <a:ext cx="88152" cy="85166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 flipH="1" flipV="1">
              <a:off x="7033660" y="1962308"/>
              <a:ext cx="142956" cy="14433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6845643" y="2340497"/>
              <a:ext cx="80980" cy="87275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6731157" y="1656523"/>
              <a:ext cx="80980" cy="87275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7198469" y="1672877"/>
              <a:ext cx="55977" cy="55484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161303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 animBg="1" advAuto="0"/>
    </p:bld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Perceptio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ercep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erception">
  <a:themeElements>
    <a:clrScheme name="Perceptio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Perceptio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ercep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5260</TotalTime>
  <Words>972</Words>
  <Application>Microsoft Macintosh PowerPoint</Application>
  <PresentationFormat>On-screen Show (16:9)</PresentationFormat>
  <Paragraphs>172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Calibri</vt:lpstr>
      <vt:lpstr>Century Gothic</vt:lpstr>
      <vt:lpstr>Clear Sans</vt:lpstr>
      <vt:lpstr>Helvetica</vt:lpstr>
      <vt:lpstr>Helvetica Light</vt:lpstr>
      <vt:lpstr>Wingdings 2</vt:lpstr>
      <vt:lpstr>Arial</vt:lpstr>
      <vt:lpstr>Perception</vt:lpstr>
      <vt:lpstr>Machine Learning for (fast) simulation</vt:lpstr>
      <vt:lpstr>Monte Carlo Simulation: Why</vt:lpstr>
      <vt:lpstr>The problem</vt:lpstr>
      <vt:lpstr>GeantV: Adapting simulation to modern hardware</vt:lpstr>
      <vt:lpstr> Some benchmarks on Intel Xeon Phi</vt:lpstr>
      <vt:lpstr>Going beyond x10: fast simulation</vt:lpstr>
      <vt:lpstr>Going beyond x10: fast simulation</vt:lpstr>
      <vt:lpstr>GeantV fast simulation</vt:lpstr>
      <vt:lpstr>ML engine for fast simulation</vt:lpstr>
      <vt:lpstr>ML engine for fast simulation</vt:lpstr>
      <vt:lpstr>Phase 1: Proof of concept and interface in GeantV</vt:lpstr>
      <vt:lpstr>Ex: testing GANs for calorimeter showers</vt:lpstr>
      <vt:lpstr>Ex: testing GANs for calorimeter showers</vt:lpstr>
      <vt:lpstr>Optimising training time</vt:lpstr>
      <vt:lpstr>Phase 2: Optimization and training on clusters</vt:lpstr>
      <vt:lpstr>Summary </vt:lpstr>
      <vt:lpstr>Thank you</vt:lpstr>
      <vt:lpstr>PowerPoint Presentation</vt:lpstr>
      <vt:lpstr>GeantV framework</vt:lpstr>
      <vt:lpstr>GeantV for HPC environments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GeantV on KNL</dc:title>
  <cp:lastModifiedBy>Microsoft Office User</cp:lastModifiedBy>
  <cp:revision>141</cp:revision>
  <cp:lastPrinted>2017-04-27T08:21:56Z</cp:lastPrinted>
  <dcterms:modified xsi:type="dcterms:W3CDTF">2017-04-27T08:24:13Z</dcterms:modified>
</cp:coreProperties>
</file>