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8.xml" ContentType="application/vnd.openxmlformats-officedocument.theme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9.xml" ContentType="application/vnd.openxmlformats-officedocument.theme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theme/theme10.xml" ContentType="application/vnd.openxmlformats-officedocument.theme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8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  <p:sldMasterId id="2147483653" r:id="rId5"/>
    <p:sldMasterId id="2147483654" r:id="rId6"/>
    <p:sldMasterId id="2147483655" r:id="rId7"/>
    <p:sldMasterId id="2147483733" r:id="rId8"/>
    <p:sldMasterId id="2147483745" r:id="rId9"/>
    <p:sldMasterId id="2147483757" r:id="rId10"/>
    <p:sldMasterId id="2147483773" r:id="rId11"/>
  </p:sldMasterIdLst>
  <p:notesMasterIdLst>
    <p:notesMasterId r:id="rId40"/>
  </p:notesMasterIdLst>
  <p:handoutMasterIdLst>
    <p:handoutMasterId r:id="rId41"/>
  </p:handoutMasterIdLst>
  <p:sldIdLst>
    <p:sldId id="257" r:id="rId12"/>
    <p:sldId id="737" r:id="rId13"/>
    <p:sldId id="770" r:id="rId14"/>
    <p:sldId id="771" r:id="rId15"/>
    <p:sldId id="768" r:id="rId16"/>
    <p:sldId id="772" r:id="rId17"/>
    <p:sldId id="773" r:id="rId18"/>
    <p:sldId id="774" r:id="rId19"/>
    <p:sldId id="775" r:id="rId20"/>
    <p:sldId id="777" r:id="rId21"/>
    <p:sldId id="778" r:id="rId22"/>
    <p:sldId id="776" r:id="rId23"/>
    <p:sldId id="779" r:id="rId24"/>
    <p:sldId id="760" r:id="rId25"/>
    <p:sldId id="707" r:id="rId26"/>
    <p:sldId id="759" r:id="rId27"/>
    <p:sldId id="757" r:id="rId28"/>
    <p:sldId id="765" r:id="rId29"/>
    <p:sldId id="753" r:id="rId30"/>
    <p:sldId id="756" r:id="rId31"/>
    <p:sldId id="754" r:id="rId32"/>
    <p:sldId id="755" r:id="rId33"/>
    <p:sldId id="763" r:id="rId34"/>
    <p:sldId id="764" r:id="rId35"/>
    <p:sldId id="767" r:id="rId36"/>
    <p:sldId id="762" r:id="rId37"/>
    <p:sldId id="769" r:id="rId38"/>
    <p:sldId id="681" r:id="rId39"/>
  </p:sldIdLst>
  <p:sldSz cx="9144000" cy="6858000" type="screen4x3"/>
  <p:notesSz cx="6811963" cy="99425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145C"/>
    <a:srgbClr val="0000FF"/>
    <a:srgbClr val="B6DF89"/>
    <a:srgbClr val="000066"/>
    <a:srgbClr val="ABE9FF"/>
    <a:srgbClr val="AD0F80"/>
    <a:srgbClr val="EC24B3"/>
    <a:srgbClr val="6B094F"/>
    <a:srgbClr val="451361"/>
    <a:srgbClr val="0226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49" autoAdjust="0"/>
    <p:restoredTop sz="94632" autoAdjust="0"/>
  </p:normalViewPr>
  <p:slideViewPr>
    <p:cSldViewPr showGuides="1">
      <p:cViewPr>
        <p:scale>
          <a:sx n="80" d="100"/>
          <a:sy n="80" d="100"/>
        </p:scale>
        <p:origin x="93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7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slide" Target="slides/slide2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0" dirty="0"/>
              <a:t>ELMAS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Sheet2!$D$1</c:f>
              <c:strCache>
                <c:ptCount val="1"/>
              </c:strCache>
            </c:strRef>
          </c:tx>
          <c:spPr>
            <a:ln w="19050" cap="rnd">
              <a:solidFill>
                <a:srgbClr val="33996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>
                  <a:alpha val="99000"/>
                </a:srgbClr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Sheet2!$C$2:$C$71</c:f>
              <c:numCache>
                <c:formatCode>General</c:formatCode>
                <c:ptCount val="70"/>
                <c:pt idx="0">
                  <c:v>0</c:v>
                </c:pt>
                <c:pt idx="1">
                  <c:v>3.3750843646787274</c:v>
                </c:pt>
                <c:pt idx="2">
                  <c:v>3.3750843646787274</c:v>
                </c:pt>
                <c:pt idx="3">
                  <c:v>5.3750843646787274</c:v>
                </c:pt>
                <c:pt idx="4">
                  <c:v>5.3750843646787274</c:v>
                </c:pt>
                <c:pt idx="5">
                  <c:v>7.1222422026207513</c:v>
                </c:pt>
                <c:pt idx="6">
                  <c:v>7.1222422026207513</c:v>
                </c:pt>
                <c:pt idx="7">
                  <c:v>7.1389088692874187</c:v>
                </c:pt>
                <c:pt idx="8">
                  <c:v>7.1389088692874187</c:v>
                </c:pt>
                <c:pt idx="9">
                  <c:v>7.780406922954838</c:v>
                </c:pt>
                <c:pt idx="10">
                  <c:v>7.780406922954838</c:v>
                </c:pt>
                <c:pt idx="11">
                  <c:v>7.7970735896215047</c:v>
                </c:pt>
                <c:pt idx="12">
                  <c:v>7.7970735896215047</c:v>
                </c:pt>
                <c:pt idx="13">
                  <c:v>11.668193638535532</c:v>
                </c:pt>
                <c:pt idx="14">
                  <c:v>11.668193638535532</c:v>
                </c:pt>
                <c:pt idx="15">
                  <c:v>11.675276971868866</c:v>
                </c:pt>
                <c:pt idx="16">
                  <c:v>11.675276971868866</c:v>
                </c:pt>
                <c:pt idx="17">
                  <c:v>13.327597751568634</c:v>
                </c:pt>
                <c:pt idx="18">
                  <c:v>13.327597751568634</c:v>
                </c:pt>
                <c:pt idx="19">
                  <c:v>13.452597751568634</c:v>
                </c:pt>
                <c:pt idx="20">
                  <c:v>13.452597751568634</c:v>
                </c:pt>
                <c:pt idx="21">
                  <c:v>16.619308418314468</c:v>
                </c:pt>
                <c:pt idx="22">
                  <c:v>16.619308418314468</c:v>
                </c:pt>
                <c:pt idx="23">
                  <c:v>16.633058418314466</c:v>
                </c:pt>
                <c:pt idx="24">
                  <c:v>16.633058418314466</c:v>
                </c:pt>
                <c:pt idx="25">
                  <c:v>17.789495554480673</c:v>
                </c:pt>
                <c:pt idx="26">
                  <c:v>17.789495554480673</c:v>
                </c:pt>
                <c:pt idx="27">
                  <c:v>17.831162221147341</c:v>
                </c:pt>
                <c:pt idx="28">
                  <c:v>17.831162221147341</c:v>
                </c:pt>
                <c:pt idx="29">
                  <c:v>22.796060042930325</c:v>
                </c:pt>
                <c:pt idx="30">
                  <c:v>22.796060042930325</c:v>
                </c:pt>
                <c:pt idx="31">
                  <c:v>22.811060042930325</c:v>
                </c:pt>
                <c:pt idx="32">
                  <c:v>22.811060042930325</c:v>
                </c:pt>
                <c:pt idx="33">
                  <c:v>24.611755092176967</c:v>
                </c:pt>
                <c:pt idx="34">
                  <c:v>24.611755092176967</c:v>
                </c:pt>
                <c:pt idx="35">
                  <c:v>24.622171758843635</c:v>
                </c:pt>
                <c:pt idx="36">
                  <c:v>24.622171758843635</c:v>
                </c:pt>
                <c:pt idx="37">
                  <c:v>28.164695987031251</c:v>
                </c:pt>
                <c:pt idx="38">
                  <c:v>28.164695987031251</c:v>
                </c:pt>
                <c:pt idx="39">
                  <c:v>28.248029320364584</c:v>
                </c:pt>
                <c:pt idx="40">
                  <c:v>28.248029320364584</c:v>
                </c:pt>
                <c:pt idx="41">
                  <c:v>31.176789097771415</c:v>
                </c:pt>
                <c:pt idx="42">
                  <c:v>31.176789097771415</c:v>
                </c:pt>
                <c:pt idx="43">
                  <c:v>31.301789097771415</c:v>
                </c:pt>
                <c:pt idx="44">
                  <c:v>31.301789097771415</c:v>
                </c:pt>
                <c:pt idx="45">
                  <c:v>32.40153050520324</c:v>
                </c:pt>
                <c:pt idx="46">
                  <c:v>32.40153050520324</c:v>
                </c:pt>
                <c:pt idx="47">
                  <c:v>32.52653050520324</c:v>
                </c:pt>
                <c:pt idx="48">
                  <c:v>32.52653050520324</c:v>
                </c:pt>
                <c:pt idx="49">
                  <c:v>40.79279835033298</c:v>
                </c:pt>
                <c:pt idx="50">
                  <c:v>40.79279835033298</c:v>
                </c:pt>
                <c:pt idx="51">
                  <c:v>40.834465016999651</c:v>
                </c:pt>
                <c:pt idx="52">
                  <c:v>40.834465016999651</c:v>
                </c:pt>
                <c:pt idx="53">
                  <c:v>49.695635942537386</c:v>
                </c:pt>
                <c:pt idx="54">
                  <c:v>49.695635942537386</c:v>
                </c:pt>
                <c:pt idx="55">
                  <c:v>49.73730260920405</c:v>
                </c:pt>
                <c:pt idx="56">
                  <c:v>49.73730260920405</c:v>
                </c:pt>
                <c:pt idx="57">
                  <c:v>53.467041350412615</c:v>
                </c:pt>
                <c:pt idx="58">
                  <c:v>53.467041350412615</c:v>
                </c:pt>
                <c:pt idx="59">
                  <c:v>53.717041350412615</c:v>
                </c:pt>
                <c:pt idx="60">
                  <c:v>53.717041350412615</c:v>
                </c:pt>
                <c:pt idx="61">
                  <c:v>53.774102326063314</c:v>
                </c:pt>
                <c:pt idx="62">
                  <c:v>53.774102326063314</c:v>
                </c:pt>
                <c:pt idx="63">
                  <c:v>53.789102326063308</c:v>
                </c:pt>
                <c:pt idx="64">
                  <c:v>53.789102326063308</c:v>
                </c:pt>
                <c:pt idx="65">
                  <c:v>57.264424976760068</c:v>
                </c:pt>
                <c:pt idx="66">
                  <c:v>57.264424976760068</c:v>
                </c:pt>
                <c:pt idx="67">
                  <c:v>60.264424976760068</c:v>
                </c:pt>
                <c:pt idx="68">
                  <c:v>60.264424976760068</c:v>
                </c:pt>
                <c:pt idx="69">
                  <c:v>61.747114502226395</c:v>
                </c:pt>
              </c:numCache>
            </c:numRef>
          </c:xVal>
          <c:yVal>
            <c:numRef>
              <c:f>Sheet2!$D$2:$D$71</c:f>
              <c:numCache>
                <c:formatCode>General</c:formatCode>
                <c:ptCount val="70"/>
                <c:pt idx="0">
                  <c:v>1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1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1</c:v>
                </c:pt>
                <c:pt idx="10">
                  <c:v>0</c:v>
                </c:pt>
                <c:pt idx="11">
                  <c:v>0</c:v>
                </c:pt>
                <c:pt idx="12">
                  <c:v>1</c:v>
                </c:pt>
                <c:pt idx="13">
                  <c:v>1</c:v>
                </c:pt>
                <c:pt idx="14">
                  <c:v>0</c:v>
                </c:pt>
                <c:pt idx="15">
                  <c:v>0</c:v>
                </c:pt>
                <c:pt idx="16">
                  <c:v>1</c:v>
                </c:pt>
                <c:pt idx="17">
                  <c:v>1</c:v>
                </c:pt>
                <c:pt idx="18">
                  <c:v>0</c:v>
                </c:pt>
                <c:pt idx="19">
                  <c:v>0</c:v>
                </c:pt>
                <c:pt idx="20">
                  <c:v>1</c:v>
                </c:pt>
                <c:pt idx="21">
                  <c:v>1</c:v>
                </c:pt>
                <c:pt idx="22">
                  <c:v>0</c:v>
                </c:pt>
                <c:pt idx="23">
                  <c:v>0</c:v>
                </c:pt>
                <c:pt idx="24">
                  <c:v>1</c:v>
                </c:pt>
                <c:pt idx="25">
                  <c:v>1</c:v>
                </c:pt>
                <c:pt idx="26">
                  <c:v>0</c:v>
                </c:pt>
                <c:pt idx="27">
                  <c:v>0</c:v>
                </c:pt>
                <c:pt idx="28">
                  <c:v>1</c:v>
                </c:pt>
                <c:pt idx="29">
                  <c:v>1</c:v>
                </c:pt>
                <c:pt idx="30">
                  <c:v>0</c:v>
                </c:pt>
                <c:pt idx="31">
                  <c:v>0</c:v>
                </c:pt>
                <c:pt idx="32">
                  <c:v>1</c:v>
                </c:pt>
                <c:pt idx="33">
                  <c:v>1</c:v>
                </c:pt>
                <c:pt idx="34">
                  <c:v>0</c:v>
                </c:pt>
                <c:pt idx="35">
                  <c:v>0</c:v>
                </c:pt>
                <c:pt idx="36">
                  <c:v>1</c:v>
                </c:pt>
                <c:pt idx="37">
                  <c:v>1</c:v>
                </c:pt>
                <c:pt idx="38">
                  <c:v>0</c:v>
                </c:pt>
                <c:pt idx="39">
                  <c:v>0</c:v>
                </c:pt>
                <c:pt idx="40">
                  <c:v>1</c:v>
                </c:pt>
                <c:pt idx="41">
                  <c:v>1</c:v>
                </c:pt>
                <c:pt idx="42">
                  <c:v>0</c:v>
                </c:pt>
                <c:pt idx="43">
                  <c:v>0</c:v>
                </c:pt>
                <c:pt idx="44">
                  <c:v>1</c:v>
                </c:pt>
                <c:pt idx="45">
                  <c:v>1</c:v>
                </c:pt>
                <c:pt idx="46">
                  <c:v>0</c:v>
                </c:pt>
                <c:pt idx="47">
                  <c:v>0</c:v>
                </c:pt>
                <c:pt idx="48">
                  <c:v>1</c:v>
                </c:pt>
                <c:pt idx="49">
                  <c:v>1</c:v>
                </c:pt>
                <c:pt idx="50">
                  <c:v>0</c:v>
                </c:pt>
                <c:pt idx="51">
                  <c:v>0</c:v>
                </c:pt>
                <c:pt idx="52">
                  <c:v>1</c:v>
                </c:pt>
                <c:pt idx="53">
                  <c:v>1</c:v>
                </c:pt>
                <c:pt idx="54">
                  <c:v>0</c:v>
                </c:pt>
                <c:pt idx="55">
                  <c:v>0</c:v>
                </c:pt>
                <c:pt idx="56">
                  <c:v>1</c:v>
                </c:pt>
                <c:pt idx="57">
                  <c:v>1</c:v>
                </c:pt>
                <c:pt idx="58">
                  <c:v>0</c:v>
                </c:pt>
                <c:pt idx="59">
                  <c:v>0</c:v>
                </c:pt>
                <c:pt idx="60">
                  <c:v>1</c:v>
                </c:pt>
                <c:pt idx="61">
                  <c:v>1</c:v>
                </c:pt>
                <c:pt idx="62">
                  <c:v>0</c:v>
                </c:pt>
                <c:pt idx="63">
                  <c:v>0</c:v>
                </c:pt>
                <c:pt idx="64">
                  <c:v>1</c:v>
                </c:pt>
                <c:pt idx="65">
                  <c:v>1</c:v>
                </c:pt>
                <c:pt idx="66">
                  <c:v>0</c:v>
                </c:pt>
                <c:pt idx="67">
                  <c:v>0</c:v>
                </c:pt>
                <c:pt idx="68">
                  <c:v>1</c:v>
                </c:pt>
                <c:pt idx="69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40E-4D4C-ADFD-8D210F6B53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4412264"/>
        <c:axId val="424411872"/>
      </c:scatterChart>
      <c:valAx>
        <c:axId val="424412264"/>
        <c:scaling>
          <c:orientation val="minMax"/>
          <c:max val="62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Time (days)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4411872"/>
        <c:crosses val="autoZero"/>
        <c:crossBetween val="midCat"/>
        <c:majorUnit val="7"/>
      </c:valAx>
      <c:valAx>
        <c:axId val="424411872"/>
        <c:scaling>
          <c:orientation val="minMax"/>
          <c:max val="1"/>
        </c:scaling>
        <c:delete val="1"/>
        <c:axPos val="l"/>
        <c:numFmt formatCode="General" sourceLinked="1"/>
        <c:majorTickMark val="out"/>
        <c:minorTickMark val="none"/>
        <c:tickLblPos val="nextTo"/>
        <c:crossAx val="424412264"/>
        <c:crosses val="autoZero"/>
        <c:crossBetween val="midCat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0456159034433793"/>
          <c:y val="0.15865384615384612"/>
          <c:w val="0.55502601745929148"/>
          <c:h val="0.77830203036801082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3391-4B88-B108-7AB06D6E313B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3391-4B88-B108-7AB06D6E313B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3391-4B88-B108-7AB06D6E313B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3391-4B88-B108-7AB06D6E313B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3391-4B88-B108-7AB06D6E313B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3391-4B88-B108-7AB06D6E313B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3391-4B88-B108-7AB06D6E313B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3391-4B88-B108-7AB06D6E313B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1-3391-4B88-B108-7AB06D6E313B}"/>
              </c:ext>
            </c:extLst>
          </c:dPt>
          <c:dPt>
            <c:idx val="9"/>
            <c:bubble3D val="0"/>
            <c:spPr>
              <a:gradFill rotWithShape="1">
                <a:gsLst>
                  <a:gs pos="0">
                    <a:schemeClr val="accent4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3-3391-4B88-B108-7AB06D6E313B}"/>
              </c:ext>
            </c:extLst>
          </c:dPt>
          <c:dPt>
            <c:idx val="10"/>
            <c:bubble3D val="0"/>
            <c:spPr>
              <a:gradFill rotWithShape="1">
                <a:gsLst>
                  <a:gs pos="0">
                    <a:schemeClr val="accent5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5-3391-4B88-B108-7AB06D6E313B}"/>
              </c:ext>
            </c:extLst>
          </c:dPt>
          <c:dLbls>
            <c:dLbl>
              <c:idx val="0"/>
              <c:layout>
                <c:manualLayout>
                  <c:x val="-0.17861870700667215"/>
                  <c:y val="4.428163195576884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391-4B88-B108-7AB06D6E313B}"/>
                </c:ext>
              </c:extLst>
            </c:dLbl>
            <c:dLbl>
              <c:idx val="1"/>
              <c:layout>
                <c:manualLayout>
                  <c:x val="0.17711650859936437"/>
                  <c:y val="-0.17859271381757755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84789481187056"/>
                      <c:h val="0.1215483234714003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3391-4B88-B108-7AB06D6E313B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3391-4B88-B108-7AB06D6E313B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3391-4B88-B108-7AB06D6E313B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3391-4B88-B108-7AB06D6E313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Sheet1!$A$2:$A$12</c:f>
              <c:strCache>
                <c:ptCount val="11"/>
                <c:pt idx="0">
                  <c:v>Source</c:v>
                </c:pt>
                <c:pt idx="1">
                  <c:v>RF System</c:v>
                </c:pt>
                <c:pt idx="2">
                  <c:v>Dump</c:v>
                </c:pt>
                <c:pt idx="3">
                  <c:v>MEBT</c:v>
                </c:pt>
                <c:pt idx="4">
                  <c:v>Electro Magnets</c:v>
                </c:pt>
                <c:pt idx="5">
                  <c:v>Vacuum System</c:v>
                </c:pt>
                <c:pt idx="6">
                  <c:v>Accelerator Controls</c:v>
                </c:pt>
                <c:pt idx="7">
                  <c:v>LEBT</c:v>
                </c:pt>
                <c:pt idx="8">
                  <c:v>Technical Network</c:v>
                </c:pt>
                <c:pt idx="9">
                  <c:v>Machine Interlocks</c:v>
                </c:pt>
                <c:pt idx="10">
                  <c:v>Beam Instrumentation</c:v>
                </c:pt>
              </c:strCache>
            </c:str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157.71958468699901</c:v>
                </c:pt>
                <c:pt idx="1">
                  <c:v>130.550218433</c:v>
                </c:pt>
                <c:pt idx="2">
                  <c:v>21.813396202</c:v>
                </c:pt>
                <c:pt idx="3">
                  <c:v>17.2879516</c:v>
                </c:pt>
                <c:pt idx="4">
                  <c:v>10.088474275999999</c:v>
                </c:pt>
                <c:pt idx="5">
                  <c:v>9.9917109509999893</c:v>
                </c:pt>
                <c:pt idx="6">
                  <c:v>2.28647597599999</c:v>
                </c:pt>
                <c:pt idx="7">
                  <c:v>2.0125628330000001</c:v>
                </c:pt>
                <c:pt idx="8">
                  <c:v>1.813300285</c:v>
                </c:pt>
                <c:pt idx="9">
                  <c:v>0.77402464800000004</c:v>
                </c:pt>
                <c:pt idx="10">
                  <c:v>0.13666874900000001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3391-4B88-B108-7AB06D6E313B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4716037946237115"/>
          <c:y val="0.23848763280497048"/>
          <c:w val="0.66373257920224771"/>
          <c:h val="0.74801608132316799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7D3-4E36-B2A7-75CA4CA9CF9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7D3-4E36-B2A7-75CA4CA9CF9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7D3-4E36-B2A7-75CA4CA9CF9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7D3-4E36-B2A7-75CA4CA9CF9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7D3-4E36-B2A7-75CA4CA9CF99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7D3-4E36-B2A7-75CA4CA9CF99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B7D3-4E36-B2A7-75CA4CA9CF99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B7D3-4E36-B2A7-75CA4CA9CF99}"/>
              </c:ext>
            </c:extLst>
          </c:dPt>
          <c:dPt>
            <c:idx val="8"/>
            <c:bubble3D val="0"/>
            <c:spPr>
              <a:solidFill>
                <a:srgbClr val="DADADA">
                  <a:lumMod val="7500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B7D3-4E36-B2A7-75CA4CA9CF99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B7D3-4E36-B2A7-75CA4CA9CF99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B7D3-4E36-B2A7-75CA4CA9CF99}"/>
              </c:ext>
            </c:extLst>
          </c:dPt>
          <c:dLbls>
            <c:dLbl>
              <c:idx val="0"/>
              <c:layout>
                <c:manualLayout>
                  <c:x val="-9.5623488240440521E-2"/>
                  <c:y val="0.1765352806951380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741838642718679"/>
                      <c:h val="0.1012578616352201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B7D3-4E36-B2A7-75CA4CA9CF99}"/>
                </c:ext>
              </c:extLst>
            </c:dLbl>
            <c:dLbl>
              <c:idx val="1"/>
              <c:layout>
                <c:manualLayout>
                  <c:x val="-0.17035801897311856"/>
                  <c:y val="-0.1831640058055153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7D3-4E36-B2A7-75CA4CA9CF99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F053E969-7E00-4E96-BFE8-8A805D62C563}" type="CATEGORYNAME">
                      <a:rPr lang="en-US"/>
                      <a:pPr/>
                      <a:t>[CATEGORY NAME]</a:t>
                    </a:fld>
                    <a:r>
                      <a:rPr lang="en-US" baseline="0"/>
                      <a:t>
0.1%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B7D3-4E36-B2A7-75CA4CA9CF99}"/>
                </c:ext>
              </c:extLst>
            </c:dLbl>
            <c:dLbl>
              <c:idx val="3"/>
              <c:layout>
                <c:manualLayout>
                  <c:x val="0.12157077179078106"/>
                  <c:y val="-3.677778666636191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7D3-4E36-B2A7-75CA4CA9CF99}"/>
                </c:ext>
              </c:extLst>
            </c:dLbl>
            <c:dLbl>
              <c:idx val="6"/>
              <c:layout>
                <c:manualLayout>
                  <c:x val="-2.2356962627084448E-2"/>
                  <c:y val="-2.791708973828055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B7D3-4E36-B2A7-75CA4CA9CF99}"/>
                </c:ext>
              </c:extLst>
            </c:dLbl>
            <c:dLbl>
              <c:idx val="9"/>
              <c:layout>
                <c:manualLayout>
                  <c:x val="5.3518432744926493E-3"/>
                  <c:y val="-2.5683690844885317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B7D3-4E36-B2A7-75CA4CA9CF99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B7D3-4E36-B2A7-75CA4CA9CF9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Sheet1!$A$2:$A$12</c:f>
              <c:strCache>
                <c:ptCount val="11"/>
                <c:pt idx="0">
                  <c:v>Source</c:v>
                </c:pt>
                <c:pt idx="1">
                  <c:v>RF System</c:v>
                </c:pt>
                <c:pt idx="2">
                  <c:v>Dump</c:v>
                </c:pt>
                <c:pt idx="3">
                  <c:v>MEBT</c:v>
                </c:pt>
                <c:pt idx="4">
                  <c:v>Electro Magnets</c:v>
                </c:pt>
                <c:pt idx="5">
                  <c:v>Vacuum System</c:v>
                </c:pt>
                <c:pt idx="6">
                  <c:v>Accelerator Controls</c:v>
                </c:pt>
                <c:pt idx="7">
                  <c:v>LEBT</c:v>
                </c:pt>
                <c:pt idx="8">
                  <c:v>Technical services</c:v>
                </c:pt>
                <c:pt idx="9">
                  <c:v>Machine Interlocks</c:v>
                </c:pt>
                <c:pt idx="10">
                  <c:v>Beam Instrumentation</c:v>
                </c:pt>
              </c:strCache>
            </c:strRef>
          </c:cat>
          <c:val>
            <c:numRef>
              <c:f>Sheet1!$C$2:$C$12</c:f>
              <c:numCache>
                <c:formatCode>General</c:formatCode>
                <c:ptCount val="11"/>
                <c:pt idx="0">
                  <c:v>17.841000000000001</c:v>
                </c:pt>
                <c:pt idx="1">
                  <c:v>46.041999999999902</c:v>
                </c:pt>
                <c:pt idx="2">
                  <c:v>0.13800000000000001</c:v>
                </c:pt>
                <c:pt idx="3">
                  <c:v>6.6790000000000003</c:v>
                </c:pt>
                <c:pt idx="4">
                  <c:v>9.56299999999999</c:v>
                </c:pt>
                <c:pt idx="5">
                  <c:v>2.2970000000000002</c:v>
                </c:pt>
                <c:pt idx="6">
                  <c:v>6.4979999999999896</c:v>
                </c:pt>
                <c:pt idx="7">
                  <c:v>0.71099999999999997</c:v>
                </c:pt>
                <c:pt idx="8">
                  <c:v>6.5220000000000002</c:v>
                </c:pt>
                <c:pt idx="9">
                  <c:v>0.69099999999999995</c:v>
                </c:pt>
                <c:pt idx="10">
                  <c:v>0.26100000000000001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B7D3-4E36-B2A7-75CA4CA9CF99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0" dirty="0"/>
              <a:t>ELMAS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9213" y="0"/>
            <a:ext cx="2951162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DE684A-6E41-46D2-B2AD-D9B53EA2F563}" type="datetimeFigureOut">
              <a:rPr lang="en-GB" smtClean="0"/>
              <a:t>28/03/2017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511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9213" y="9444038"/>
            <a:ext cx="2951162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11E0FE-4EA5-443D-9732-663E754FD1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4185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851" cy="49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8536" y="0"/>
            <a:ext cx="2951851" cy="49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70463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197" y="4722694"/>
            <a:ext cx="5449570" cy="4474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3662"/>
            <a:ext cx="2951851" cy="49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8536" y="9443662"/>
            <a:ext cx="2951851" cy="49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F599D62B-55E6-43F6-8EBF-7B7F7F2E14A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2849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B8DEE0-0E1C-45B7-A91C-8DA8645B2B2A}" type="slidenum">
              <a:rPr lang="en-GB"/>
              <a:pPr/>
              <a:t>1</a:t>
            </a:fld>
            <a:endParaRPr lang="en-GB"/>
          </a:p>
        </p:txBody>
      </p:sp>
      <p:sp>
        <p:nvSpPr>
          <p:cNvPr id="13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24143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24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41984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25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78710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26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12988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28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6929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4880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13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94858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14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77629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15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92929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8EBD1-284E-43AD-9D84-CA432E09316F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9650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17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2160" cy="432220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28839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>
                <a:solidFill>
                  <a:srgbClr val="FF0000"/>
                </a:solidFill>
              </a:rPr>
              <a:t>Important: stress that this is from the simulations … hopefully in one year we have a graph with data</a:t>
            </a:r>
          </a:p>
          <a:p>
            <a:endParaRPr lang="en-GB" dirty="0" smtClean="0"/>
          </a:p>
          <a:p>
            <a:r>
              <a:rPr lang="en-GB" dirty="0" smtClean="0"/>
              <a:t>Mention DUMP , why contributes to downtime?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9D62B-55E6-43F6-8EBF-7B7F7F2E14A2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78339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23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197" y="4720968"/>
            <a:ext cx="5449570" cy="4475856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316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video" Target="file:///\\cern.ch\dfs\Departments\AB\Projects\beaminterlocks\Individual_Folders\BTodd\presentations\TEMPLATE\BTODD_MOVIE_END_LOGO.wmv" TargetMode="External"/><Relationship Id="rId1" Type="http://schemas.microsoft.com/office/2007/relationships/media" Target="file:///\\cern.ch\dfs\Departments\AB\Projects\beaminterlocks\Individual_Folders\BTodd\presentations\TEMPLATE\BTODD_MOVIE_END_LOGO.wmv" TargetMode="External"/><Relationship Id="rId4" Type="http://schemas.openxmlformats.org/officeDocument/2006/relationships/image" Target="../media/image4.png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1.xml"/><Relationship Id="rId2" Type="http://schemas.openxmlformats.org/officeDocument/2006/relationships/video" Target="file:///\\cern.ch\dfs\Departments\AB\Projects\beaminterlocks\Individual_Folders\BTodd\presentations\TEMPLATE\BTODD_MOVIE_END_LOGO.wmv" TargetMode="External"/><Relationship Id="rId1" Type="http://schemas.microsoft.com/office/2007/relationships/media" Target="file:///\\cern.ch\dfs\Departments\AB\Projects\beaminterlocks\Individual_Folders\BTodd\presentations\TEMPLATE\BTODD_MOVIE_END_LOGO.wmv" TargetMode="External"/><Relationship Id="rId4" Type="http://schemas.openxmlformats.org/officeDocument/2006/relationships/image" Target="../media/image4.png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0104047"/>
      </p:ext>
    </p:extLst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421340"/>
      </p:ext>
    </p:extLst>
  </p:cSld>
  <p:clrMapOvr>
    <a:masterClrMapping/>
  </p:clrMapOvr>
  <p:transition spd="med">
    <p:fade thruBlk="1"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9857312"/>
      </p:ext>
    </p:extLst>
  </p:cSld>
  <p:clrMapOvr>
    <a:masterClrMapping/>
  </p:clrMapOvr>
  <p:transition spd="med">
    <p:fade thruBlk="1"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2374019"/>
      </p:ext>
    </p:extLst>
  </p:cSld>
  <p:clrMapOvr>
    <a:masterClrMapping/>
  </p:clrMapOvr>
  <p:transition spd="med">
    <p:fade thruBlk="1"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logue Linked Video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TODD_MOVIE_END_LOGO.wmv">
            <a:hlinkClick r:id="" action="ppaction://media"/>
          </p:cNvPr>
          <p:cNvPicPr>
            <a:picLocks noRot="1"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11753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9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4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video>
          </p:childTnLst>
        </p:cTn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logue Animated Gif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todd_animated_gif_delayed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56351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Aeri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6" name="Rectangle 47"/>
          <p:cNvSpPr>
            <a:spLocks noChangeArrowheads="1"/>
          </p:cNvSpPr>
          <p:nvPr userDrawn="1"/>
        </p:nvSpPr>
        <p:spPr bwMode="auto">
          <a:xfrm>
            <a:off x="1181100" y="2667000"/>
            <a:ext cx="6781800" cy="1524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1257300" y="3048000"/>
            <a:ext cx="670560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40" tIns="45720" rIns="91440" bIns="45720">
            <a:spAutoFit/>
          </a:bodyPr>
          <a:lstStyle/>
          <a:p>
            <a:pPr algn="ctr" eaLnBrk="0" hangingPunct="0"/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SMP @ MPP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1623105" y="3730079"/>
            <a:ext cx="1271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FFFFFF"/>
                </a:solidFill>
                <a:latin typeface="Calibri" pitchFamily="34" charset="0"/>
              </a:rPr>
              <a:t>TE/MPE/MI</a:t>
            </a:r>
            <a:endParaRPr lang="en-GB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6174765" y="3730079"/>
            <a:ext cx="13097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FFFFFF"/>
                </a:solidFill>
                <a:latin typeface="Calibri" pitchFamily="34" charset="0"/>
              </a:rPr>
              <a:t>March 2011</a:t>
            </a:r>
            <a:endParaRPr lang="en-GB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8458200" y="6581001"/>
            <a:ext cx="685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0v1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230768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/>
      <p:bldP spid="19" grpId="0"/>
      <p:bldP spid="20" grpId="0"/>
      <p:bldP spid="22" grpId="0"/>
    </p:bld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 Blank Titl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7239000" y="6581001"/>
            <a:ext cx="1905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200" dirty="0" smtClean="0">
                <a:solidFill>
                  <a:srgbClr val="FFFFFF">
                    <a:lumMod val="50000"/>
                  </a:srgbClr>
                </a:solidFill>
                <a:latin typeface="Calibri" pitchFamily="34" charset="0"/>
              </a:rPr>
              <a:t> 1v0</a:t>
            </a:r>
            <a:endParaRPr lang="en-US" sz="1200" dirty="0">
              <a:solidFill>
                <a:srgbClr val="FFFFFF">
                  <a:lumMod val="50000"/>
                </a:srgbClr>
              </a:solidFill>
              <a:latin typeface="Calibri" pitchFamily="34" charset="0"/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087135" y="2195900"/>
            <a:ext cx="6969730" cy="2466201"/>
            <a:chOff x="1087209" y="1981200"/>
            <a:chExt cx="6969730" cy="2466201"/>
          </a:xfrm>
        </p:grpSpPr>
        <p:sp>
          <p:nvSpPr>
            <p:cNvPr id="4" name="Rectangle 3"/>
            <p:cNvSpPr/>
            <p:nvPr userDrawn="1"/>
          </p:nvSpPr>
          <p:spPr>
            <a:xfrm>
              <a:off x="1255679" y="1981200"/>
              <a:ext cx="6632777" cy="1754326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 eaLnBrk="0" hangingPunct="0">
                <a:defRPr/>
              </a:pPr>
              <a:r>
                <a:rPr lang="en-US" sz="3600" b="1" dirty="0" smtClean="0">
                  <a:solidFill>
                    <a:srgbClr val="FFFFFF"/>
                  </a:solidFill>
                  <a:latin typeface="Calibri" pitchFamily="34" charset="0"/>
                </a:rPr>
                <a:t>Dependability Workshop</a:t>
              </a:r>
            </a:p>
            <a:p>
              <a:pPr algn="ctr" eaLnBrk="0" hangingPunct="0">
                <a:defRPr/>
              </a:pPr>
              <a:r>
                <a:rPr lang="en-US" sz="3600" b="1" dirty="0" smtClean="0">
                  <a:solidFill>
                    <a:srgbClr val="FFFFFF"/>
                  </a:solidFill>
                  <a:latin typeface="Calibri" pitchFamily="34" charset="0"/>
                </a:rPr>
                <a:t>&amp;</a:t>
              </a:r>
            </a:p>
            <a:p>
              <a:pPr algn="ctr" eaLnBrk="0" hangingPunct="0">
                <a:defRPr/>
              </a:pPr>
              <a:r>
                <a:rPr lang="en-US" sz="3600" b="1" dirty="0" smtClean="0">
                  <a:solidFill>
                    <a:srgbClr val="FFFFFF"/>
                  </a:solidFill>
                  <a:latin typeface="Calibri" pitchFamily="34" charset="0"/>
                </a:rPr>
                <a:t>Availability Working Group Status</a:t>
              </a:r>
            </a:p>
          </p:txBody>
        </p:sp>
        <p:sp>
          <p:nvSpPr>
            <p:cNvPr id="6" name="Rectangle 5"/>
            <p:cNvSpPr/>
            <p:nvPr userDrawn="1"/>
          </p:nvSpPr>
          <p:spPr>
            <a:xfrm>
              <a:off x="1087209" y="4078069"/>
              <a:ext cx="6969730" cy="36933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b="1" dirty="0" smtClean="0">
                  <a:solidFill>
                    <a:srgbClr val="FFFFFF"/>
                  </a:solidFill>
                  <a:latin typeface="Calibri" pitchFamily="34" charset="0"/>
                </a:rPr>
                <a:t>B. Todd, A. Apollonio, L. Ponce on behalf of the DWS </a:t>
              </a:r>
              <a:r>
                <a:rPr lang="en-US" b="1" dirty="0" err="1" smtClean="0">
                  <a:solidFill>
                    <a:srgbClr val="FFFFFF"/>
                  </a:solidFill>
                  <a:latin typeface="Calibri" pitchFamily="34" charset="0"/>
                </a:rPr>
                <a:t>organisers</a:t>
              </a:r>
              <a:r>
                <a:rPr lang="en-US" b="1" dirty="0" smtClean="0">
                  <a:solidFill>
                    <a:srgbClr val="FFFFFF"/>
                  </a:solidFill>
                  <a:latin typeface="Calibri" pitchFamily="34" charset="0"/>
                </a:rPr>
                <a:t> &amp; AWG.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1766471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to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" name="Rectangle 47"/>
          <p:cNvSpPr>
            <a:spLocks noChangeArrowheads="1"/>
          </p:cNvSpPr>
          <p:nvPr userDrawn="1"/>
        </p:nvSpPr>
        <p:spPr bwMode="auto">
          <a:xfrm>
            <a:off x="0" y="68580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 prstMaterial="matte">
            <a:bevelT w="0" h="0"/>
            <a:bevelB w="0" h="0"/>
            <a:extrusionClr>
              <a:srgbClr val="062F67"/>
            </a:extrusionClr>
            <a:contourClr>
              <a:srgbClr val="062F67"/>
            </a:contourClr>
          </a:sp3d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0" y="-838200"/>
            <a:ext cx="9144000" cy="8382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294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bis-smp-team@cern.ch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658" y="91440"/>
            <a:ext cx="62698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773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 userDrawn="1"/>
        </p:nvSpPr>
        <p:spPr>
          <a:xfrm>
            <a:off x="-12393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904568" y="0"/>
            <a:ext cx="82169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9" name="Rectangle 34"/>
          <p:cNvSpPr>
            <a:spLocks noChangeArrowheads="1"/>
          </p:cNvSpPr>
          <p:nvPr userDrawn="1"/>
        </p:nvSpPr>
        <p:spPr bwMode="auto">
          <a:xfrm>
            <a:off x="1819275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AWG – Kick-Off – 5</a:t>
            </a:r>
            <a:r>
              <a:rPr lang="en-US" sz="1200" baseline="30000" dirty="0" smtClean="0">
                <a:solidFill>
                  <a:srgbClr val="FFFFFF"/>
                </a:solidFill>
                <a:latin typeface="Calibri" pitchFamily="34" charset="0"/>
              </a:rPr>
              <a:t>th</a:t>
            </a:r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 July 2012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991475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93532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0 0.1111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33333E-6 L -1.66667E-6 -0.03264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11" grpId="0"/>
      <p:bldP spid="17" grpId="0"/>
      <p:bldP spid="18" grpId="0"/>
      <p:bldP spid="29" grpId="0"/>
      <p:bldP spid="3" grpId="0"/>
    </p:bld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f F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>
              <a:defRPr sz="1100" b="1"/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65119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atical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Line 5"/>
          <p:cNvSpPr>
            <a:spLocks noChangeShapeType="1"/>
          </p:cNvSpPr>
          <p:nvPr userDrawn="1"/>
        </p:nvSpPr>
        <p:spPr bwMode="auto">
          <a:xfrm>
            <a:off x="152400" y="3276600"/>
            <a:ext cx="8763000" cy="0"/>
          </a:xfrm>
          <a:prstGeom prst="line">
            <a:avLst/>
          </a:prstGeom>
          <a:noFill/>
          <a:ln w="57150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192333" y="838200"/>
            <a:ext cx="901209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sz="1600" dirty="0">
                <a:solidFill>
                  <a:srgbClr val="3366FF"/>
                </a:solidFill>
                <a:latin typeface="Calibri" pitchFamily="34" charset="0"/>
              </a:rPr>
              <a:t>SPS SMP</a:t>
            </a: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177907" y="6019800"/>
            <a:ext cx="930062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sz="1600" dirty="0">
                <a:solidFill>
                  <a:srgbClr val="3366FF"/>
                </a:solidFill>
                <a:latin typeface="Calibri" pitchFamily="34" charset="0"/>
              </a:rPr>
              <a:t>LHC SMP</a:t>
            </a:r>
          </a:p>
        </p:txBody>
      </p:sp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" y="1006475"/>
            <a:ext cx="8743950" cy="547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10"/>
          <p:cNvSpPr>
            <a:spLocks noChangeArrowheads="1"/>
          </p:cNvSpPr>
          <p:nvPr userDrawn="1"/>
        </p:nvSpPr>
        <p:spPr bwMode="auto">
          <a:xfrm>
            <a:off x="228600" y="1752600"/>
            <a:ext cx="9525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 userDrawn="1"/>
        </p:nvSpPr>
        <p:spPr bwMode="auto">
          <a:xfrm>
            <a:off x="1219200" y="2341563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219200" y="1219200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1" name="Rectangle 13"/>
          <p:cNvSpPr>
            <a:spLocks noChangeArrowheads="1"/>
          </p:cNvSpPr>
          <p:nvPr userDrawn="1"/>
        </p:nvSpPr>
        <p:spPr bwMode="auto">
          <a:xfrm>
            <a:off x="2209800" y="1676400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Rectangle 14"/>
          <p:cNvSpPr>
            <a:spLocks noChangeArrowheads="1"/>
          </p:cNvSpPr>
          <p:nvPr userDrawn="1"/>
        </p:nvSpPr>
        <p:spPr bwMode="auto">
          <a:xfrm>
            <a:off x="4098925" y="884238"/>
            <a:ext cx="1516063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3" name="Rectangle 15"/>
          <p:cNvSpPr>
            <a:spLocks noChangeArrowheads="1"/>
          </p:cNvSpPr>
          <p:nvPr userDrawn="1"/>
        </p:nvSpPr>
        <p:spPr bwMode="auto">
          <a:xfrm>
            <a:off x="5646738" y="884238"/>
            <a:ext cx="2125662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4" name="Rectangle 16"/>
          <p:cNvSpPr>
            <a:spLocks noChangeArrowheads="1"/>
          </p:cNvSpPr>
          <p:nvPr userDrawn="1"/>
        </p:nvSpPr>
        <p:spPr bwMode="auto">
          <a:xfrm>
            <a:off x="4633913" y="2043113"/>
            <a:ext cx="1684337" cy="623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5" name="Rectangle 17"/>
          <p:cNvSpPr>
            <a:spLocks noChangeArrowheads="1"/>
          </p:cNvSpPr>
          <p:nvPr userDrawn="1"/>
        </p:nvSpPr>
        <p:spPr bwMode="auto">
          <a:xfrm>
            <a:off x="6354763" y="2043113"/>
            <a:ext cx="19431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6" name="Rectangle 18"/>
          <p:cNvSpPr>
            <a:spLocks noChangeArrowheads="1"/>
          </p:cNvSpPr>
          <p:nvPr userDrawn="1"/>
        </p:nvSpPr>
        <p:spPr bwMode="auto">
          <a:xfrm>
            <a:off x="4098925" y="2043113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7" name="Rectangle 19"/>
          <p:cNvSpPr>
            <a:spLocks noChangeArrowheads="1"/>
          </p:cNvSpPr>
          <p:nvPr userDrawn="1"/>
        </p:nvSpPr>
        <p:spPr bwMode="auto">
          <a:xfrm>
            <a:off x="152400" y="3889375"/>
            <a:ext cx="10287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8" name="Rectangle 20"/>
          <p:cNvSpPr>
            <a:spLocks noChangeArrowheads="1"/>
          </p:cNvSpPr>
          <p:nvPr userDrawn="1"/>
        </p:nvSpPr>
        <p:spPr bwMode="auto">
          <a:xfrm>
            <a:off x="1219200" y="4478338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9" name="Rectangle 21"/>
          <p:cNvSpPr>
            <a:spLocks noChangeArrowheads="1"/>
          </p:cNvSpPr>
          <p:nvPr userDrawn="1"/>
        </p:nvSpPr>
        <p:spPr bwMode="auto">
          <a:xfrm>
            <a:off x="1219200" y="3355975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" name="Rectangle 22"/>
          <p:cNvSpPr>
            <a:spLocks noChangeArrowheads="1"/>
          </p:cNvSpPr>
          <p:nvPr userDrawn="1"/>
        </p:nvSpPr>
        <p:spPr bwMode="auto">
          <a:xfrm>
            <a:off x="2209800" y="3813175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1" name="Rectangle 23"/>
          <p:cNvSpPr>
            <a:spLocks noChangeArrowheads="1"/>
          </p:cNvSpPr>
          <p:nvPr userDrawn="1"/>
        </p:nvSpPr>
        <p:spPr bwMode="auto">
          <a:xfrm>
            <a:off x="1219200" y="5102225"/>
            <a:ext cx="95250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2" name="Rectangle 24"/>
          <p:cNvSpPr>
            <a:spLocks noChangeArrowheads="1"/>
          </p:cNvSpPr>
          <p:nvPr userDrawn="1"/>
        </p:nvSpPr>
        <p:spPr bwMode="auto">
          <a:xfrm>
            <a:off x="2235200" y="5102225"/>
            <a:ext cx="88265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3" name="Rectangle 25"/>
          <p:cNvSpPr>
            <a:spLocks noChangeArrowheads="1"/>
          </p:cNvSpPr>
          <p:nvPr userDrawn="1"/>
        </p:nvSpPr>
        <p:spPr bwMode="auto">
          <a:xfrm>
            <a:off x="4098925" y="3349625"/>
            <a:ext cx="1516063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4" name="Rectangle 26"/>
          <p:cNvSpPr>
            <a:spLocks noChangeArrowheads="1"/>
          </p:cNvSpPr>
          <p:nvPr userDrawn="1"/>
        </p:nvSpPr>
        <p:spPr bwMode="auto">
          <a:xfrm>
            <a:off x="4622800" y="4438650"/>
            <a:ext cx="17018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5" name="Rectangle 27"/>
          <p:cNvSpPr>
            <a:spLocks noChangeArrowheads="1"/>
          </p:cNvSpPr>
          <p:nvPr userDrawn="1"/>
        </p:nvSpPr>
        <p:spPr bwMode="auto">
          <a:xfrm>
            <a:off x="4622800" y="5414963"/>
            <a:ext cx="1930400" cy="10620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6" name="Rectangle 28"/>
          <p:cNvSpPr>
            <a:spLocks noChangeArrowheads="1"/>
          </p:cNvSpPr>
          <p:nvPr userDrawn="1"/>
        </p:nvSpPr>
        <p:spPr bwMode="auto">
          <a:xfrm>
            <a:off x="4098925" y="4446588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7" name="Rectangle 29"/>
          <p:cNvSpPr>
            <a:spLocks noChangeArrowheads="1"/>
          </p:cNvSpPr>
          <p:nvPr userDrawn="1"/>
        </p:nvSpPr>
        <p:spPr bwMode="auto">
          <a:xfrm>
            <a:off x="5641975" y="3771900"/>
            <a:ext cx="944563" cy="201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8" name="Rectangle 30"/>
          <p:cNvSpPr>
            <a:spLocks noChangeArrowheads="1"/>
          </p:cNvSpPr>
          <p:nvPr userDrawn="1"/>
        </p:nvSpPr>
        <p:spPr bwMode="auto">
          <a:xfrm>
            <a:off x="6605588" y="5334000"/>
            <a:ext cx="2441575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9" name="Rectangle 31"/>
          <p:cNvSpPr>
            <a:spLocks noChangeArrowheads="1"/>
          </p:cNvSpPr>
          <p:nvPr userDrawn="1"/>
        </p:nvSpPr>
        <p:spPr bwMode="auto">
          <a:xfrm>
            <a:off x="3136900" y="3702050"/>
            <a:ext cx="952500" cy="1689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0" name="Rectangle 32"/>
          <p:cNvSpPr>
            <a:spLocks noChangeArrowheads="1"/>
          </p:cNvSpPr>
          <p:nvPr userDrawn="1"/>
        </p:nvSpPr>
        <p:spPr bwMode="auto">
          <a:xfrm>
            <a:off x="4633913" y="2667000"/>
            <a:ext cx="1684337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1" name="Rectangle 33"/>
          <p:cNvSpPr>
            <a:spLocks noChangeArrowheads="1"/>
          </p:cNvSpPr>
          <p:nvPr userDrawn="1"/>
        </p:nvSpPr>
        <p:spPr bwMode="auto">
          <a:xfrm>
            <a:off x="6605588" y="5105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2" name="Rectangle 34"/>
          <p:cNvSpPr>
            <a:spLocks noChangeArrowheads="1"/>
          </p:cNvSpPr>
          <p:nvPr userDrawn="1"/>
        </p:nvSpPr>
        <p:spPr bwMode="auto">
          <a:xfrm>
            <a:off x="6605588" y="4876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3" name="Rectangle 35"/>
          <p:cNvSpPr>
            <a:spLocks noChangeArrowheads="1"/>
          </p:cNvSpPr>
          <p:nvPr userDrawn="1"/>
        </p:nvSpPr>
        <p:spPr bwMode="auto">
          <a:xfrm>
            <a:off x="6605588" y="4648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4" name="Rectangle 36"/>
          <p:cNvSpPr>
            <a:spLocks noChangeArrowheads="1"/>
          </p:cNvSpPr>
          <p:nvPr userDrawn="1"/>
        </p:nvSpPr>
        <p:spPr bwMode="auto">
          <a:xfrm>
            <a:off x="6605588" y="44196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5" name="Rectangle 37"/>
          <p:cNvSpPr>
            <a:spLocks noChangeArrowheads="1"/>
          </p:cNvSpPr>
          <p:nvPr userDrawn="1"/>
        </p:nvSpPr>
        <p:spPr bwMode="auto">
          <a:xfrm>
            <a:off x="6605588" y="41910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6" name="Rectangle 38"/>
          <p:cNvSpPr>
            <a:spLocks noChangeArrowheads="1"/>
          </p:cNvSpPr>
          <p:nvPr userDrawn="1"/>
        </p:nvSpPr>
        <p:spPr bwMode="auto">
          <a:xfrm>
            <a:off x="6605588" y="3962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7" name="Rectangle 39"/>
          <p:cNvSpPr>
            <a:spLocks noChangeArrowheads="1"/>
          </p:cNvSpPr>
          <p:nvPr userDrawn="1"/>
        </p:nvSpPr>
        <p:spPr bwMode="auto">
          <a:xfrm>
            <a:off x="6605588" y="3733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8" name="Rectangle 40"/>
          <p:cNvSpPr>
            <a:spLocks noChangeArrowheads="1"/>
          </p:cNvSpPr>
          <p:nvPr userDrawn="1"/>
        </p:nvSpPr>
        <p:spPr bwMode="auto">
          <a:xfrm>
            <a:off x="6605588" y="3505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412804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Out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39232"/>
            <a:ext cx="9144000" cy="225912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51932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39232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51932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LMC February 2014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514155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9387635"/>
      </p:ext>
    </p:extLst>
  </p:cSld>
  <p:clrMapOvr>
    <a:masterClrMapping/>
  </p:clrMapOvr>
  <p:transition spd="med">
    <p:fade thruBlk="1"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Blank Page 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0" name="TextBox 19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000" b="1" dirty="0" smtClean="0">
                <a:solidFill>
                  <a:srgbClr val="062F67"/>
                </a:solidFill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dirty="0">
              <a:solidFill>
                <a:srgbClr val="062F6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92979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 without spinning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000" b="1" dirty="0" smtClean="0">
                <a:solidFill>
                  <a:srgbClr val="062F67"/>
                </a:solidFill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dirty="0">
              <a:solidFill>
                <a:srgbClr val="062F67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93169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749057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6501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LMC February 2014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8072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49064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r>
              <a:rPr lang="en-US" dirty="0" smtClean="0">
                <a:solidFill>
                  <a:srgbClr val="FFFFFF"/>
                </a:solidFill>
              </a:rPr>
              <a:t> of 15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bis-smp-team@cern.ch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 userDrawn="1"/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algn="ctr">
              <a:defRPr/>
            </a:pPr>
            <a:fld id="{2C1C7F64-630B-4998-9764-685EC88B06E4}" type="slidenum">
              <a:rPr lang="en-US" smtClean="0">
                <a:solidFill>
                  <a:srgbClr val="FFFFFF"/>
                </a:solidFill>
              </a:rPr>
              <a:pPr algn="ctr"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Dependability Workshop 2013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4"/>
          <p:cNvSpPr txBox="1">
            <a:spLocks noChangeArrowheads="1"/>
          </p:cNvSpPr>
          <p:nvPr userDrawn="1"/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>
              <a:defRPr/>
            </a:pPr>
            <a:endParaRPr lang="en-US" sz="3800" kern="0" dirty="0" smtClea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6" name="Rectangle 15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 userDrawn="1"/>
        </p:nvSpPr>
        <p:spPr bwMode="auto">
          <a:xfrm>
            <a:off x="3200400" y="2833469"/>
            <a:ext cx="2743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fin</a:t>
            </a:r>
          </a:p>
        </p:txBody>
      </p:sp>
      <p:sp>
        <p:nvSpPr>
          <p:cNvPr id="19" name="Text Box 5"/>
          <p:cNvSpPr txBox="1">
            <a:spLocks noChangeArrowheads="1"/>
          </p:cNvSpPr>
          <p:nvPr userDrawn="1"/>
        </p:nvSpPr>
        <p:spPr bwMode="auto">
          <a:xfrm>
            <a:off x="1828800" y="3366869"/>
            <a:ext cx="5486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29360976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19" grpId="0"/>
    </p:bld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logue Linked Video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TODD_MOVIE_END_LOGO.wmv">
            <a:hlinkClick r:id="" action="ppaction://media"/>
          </p:cNvPr>
          <p:cNvPicPr>
            <a:picLocks noRot="1"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86645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9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4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video>
          </p:childTnLst>
        </p:cTn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logue Animated Gif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todd_animated_gif_delayed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04465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Aeri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6" name="Rectangle 47"/>
          <p:cNvSpPr>
            <a:spLocks noChangeArrowheads="1"/>
          </p:cNvSpPr>
          <p:nvPr userDrawn="1"/>
        </p:nvSpPr>
        <p:spPr bwMode="auto">
          <a:xfrm>
            <a:off x="1181100" y="2667000"/>
            <a:ext cx="6781800" cy="1524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1257300" y="3048000"/>
            <a:ext cx="6705600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40" tIns="45720" rIns="91440" bIns="45720">
            <a:spAutoFit/>
          </a:bodyPr>
          <a:lstStyle/>
          <a:p>
            <a:pPr algn="ctr" eaLnBrk="0" hangingPunct="0"/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SMP @ MPP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1623105" y="3730079"/>
            <a:ext cx="1271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FFFFFF"/>
                </a:solidFill>
                <a:latin typeface="Calibri" pitchFamily="34" charset="0"/>
              </a:rPr>
              <a:t>TE/MPE/MI</a:t>
            </a:r>
            <a:endParaRPr lang="en-GB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6174765" y="3730079"/>
            <a:ext cx="13097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FFFFFF"/>
                </a:solidFill>
                <a:latin typeface="Calibri" pitchFamily="34" charset="0"/>
              </a:rPr>
              <a:t>March 2011</a:t>
            </a:r>
            <a:endParaRPr lang="en-GB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8458200" y="6581001"/>
            <a:ext cx="685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0v1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5580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/>
      <p:bldP spid="19" grpId="0"/>
      <p:bldP spid="20" grpId="0"/>
      <p:bldP spid="22" grpId="0"/>
    </p:bld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 Blank Titl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7239000" y="6581001"/>
            <a:ext cx="1905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200" dirty="0" smtClean="0">
                <a:solidFill>
                  <a:srgbClr val="FFFFFF">
                    <a:lumMod val="50000"/>
                  </a:srgbClr>
                </a:solidFill>
                <a:latin typeface="Calibri" pitchFamily="34" charset="0"/>
              </a:rPr>
              <a:t>18</a:t>
            </a:r>
            <a:r>
              <a:rPr lang="en-US" sz="1200" baseline="30000" dirty="0" smtClean="0">
                <a:solidFill>
                  <a:srgbClr val="FFFFFF">
                    <a:lumMod val="50000"/>
                  </a:srgbClr>
                </a:solidFill>
                <a:latin typeface="Calibri" pitchFamily="34" charset="0"/>
              </a:rPr>
              <a:t>th  </a:t>
            </a:r>
            <a:r>
              <a:rPr lang="en-US" sz="1200" dirty="0" smtClean="0">
                <a:solidFill>
                  <a:srgbClr val="FFFFFF">
                    <a:lumMod val="50000"/>
                  </a:srgbClr>
                </a:solidFill>
                <a:latin typeface="Calibri" pitchFamily="34" charset="0"/>
              </a:rPr>
              <a:t>June 2012 – 0v3</a:t>
            </a:r>
            <a:endParaRPr lang="en-US" sz="1200" dirty="0">
              <a:solidFill>
                <a:srgbClr val="FFFFFF">
                  <a:lumMod val="50000"/>
                </a:srgbClr>
              </a:solidFill>
              <a:latin typeface="Calibri" pitchFamily="34" charset="0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902872" y="2828836"/>
            <a:ext cx="5338321" cy="120032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Availability Working Group</a:t>
            </a:r>
          </a:p>
          <a:p>
            <a:pPr algn="ctr" eaLnBrk="0" hangingPunct="0"/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Proposal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3491261" y="4452086"/>
            <a:ext cx="2161554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b="1" dirty="0" smtClean="0">
                <a:solidFill>
                  <a:srgbClr val="FFFFFF">
                    <a:lumMod val="65000"/>
                  </a:srgbClr>
                </a:solidFill>
                <a:latin typeface="Calibri" pitchFamily="34" charset="0"/>
              </a:rPr>
              <a:t>B. Todd   &amp;  L. Ponce</a:t>
            </a:r>
          </a:p>
        </p:txBody>
      </p:sp>
    </p:spTree>
    <p:extLst>
      <p:ext uri="{BB962C8B-B14F-4D97-AF65-F5344CB8AC3E}">
        <p14:creationId xmlns:p14="http://schemas.microsoft.com/office/powerpoint/2010/main" val="90776756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5" grpId="0"/>
      <p:bldP spid="4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7972409"/>
      </p:ext>
    </p:extLst>
  </p:cSld>
  <p:clrMapOvr>
    <a:masterClrMapping/>
  </p:clrMapOvr>
  <p:transition spd="med">
    <p:fade thruBlk="1"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to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" name="Rectangle 47"/>
          <p:cNvSpPr>
            <a:spLocks noChangeArrowheads="1"/>
          </p:cNvSpPr>
          <p:nvPr userDrawn="1"/>
        </p:nvSpPr>
        <p:spPr bwMode="auto">
          <a:xfrm>
            <a:off x="0" y="68580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 prstMaterial="matte">
            <a:bevelT w="0" h="0"/>
            <a:bevelB w="0" h="0"/>
            <a:extrusionClr>
              <a:srgbClr val="062F67"/>
            </a:extrusionClr>
            <a:contourClr>
              <a:srgbClr val="062F67"/>
            </a:contourClr>
          </a:sp3d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0" y="-838200"/>
            <a:ext cx="9144000" cy="8382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294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bis-smp-team@cern.ch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658" y="91440"/>
            <a:ext cx="62698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773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 userDrawn="1"/>
        </p:nvSpPr>
        <p:spPr>
          <a:xfrm>
            <a:off x="-12393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904568" y="0"/>
            <a:ext cx="82169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9" name="Rectangle 34"/>
          <p:cNvSpPr>
            <a:spLocks noChangeArrowheads="1"/>
          </p:cNvSpPr>
          <p:nvPr userDrawn="1"/>
        </p:nvSpPr>
        <p:spPr bwMode="auto">
          <a:xfrm>
            <a:off x="1819275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Evian Preparation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991475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63840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0 0.1111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33333E-6 L -1.66667E-6 -0.03264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11" grpId="0"/>
      <p:bldP spid="17" grpId="0"/>
      <p:bldP spid="18" grpId="0"/>
      <p:bldP spid="29" grpId="0"/>
      <p:bldP spid="3" grpId="0"/>
    </p:bld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f F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>
              <a:defRPr sz="1100" b="1"/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55431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atical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Line 5"/>
          <p:cNvSpPr>
            <a:spLocks noChangeShapeType="1"/>
          </p:cNvSpPr>
          <p:nvPr userDrawn="1"/>
        </p:nvSpPr>
        <p:spPr bwMode="auto">
          <a:xfrm>
            <a:off x="152400" y="3276600"/>
            <a:ext cx="8763000" cy="0"/>
          </a:xfrm>
          <a:prstGeom prst="line">
            <a:avLst/>
          </a:prstGeom>
          <a:noFill/>
          <a:ln w="57150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192333" y="838200"/>
            <a:ext cx="901209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sz="1600" dirty="0">
                <a:solidFill>
                  <a:srgbClr val="3366FF"/>
                </a:solidFill>
                <a:latin typeface="Calibri" pitchFamily="34" charset="0"/>
              </a:rPr>
              <a:t>SPS SMP</a:t>
            </a: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177907" y="6019800"/>
            <a:ext cx="930062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sz="1600" dirty="0">
                <a:solidFill>
                  <a:srgbClr val="3366FF"/>
                </a:solidFill>
                <a:latin typeface="Calibri" pitchFamily="34" charset="0"/>
              </a:rPr>
              <a:t>LHC SMP</a:t>
            </a:r>
          </a:p>
        </p:txBody>
      </p:sp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" y="1006475"/>
            <a:ext cx="8743950" cy="547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10"/>
          <p:cNvSpPr>
            <a:spLocks noChangeArrowheads="1"/>
          </p:cNvSpPr>
          <p:nvPr userDrawn="1"/>
        </p:nvSpPr>
        <p:spPr bwMode="auto">
          <a:xfrm>
            <a:off x="228600" y="1752600"/>
            <a:ext cx="9525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 userDrawn="1"/>
        </p:nvSpPr>
        <p:spPr bwMode="auto">
          <a:xfrm>
            <a:off x="1219200" y="2341563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1219200" y="1219200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1" name="Rectangle 13"/>
          <p:cNvSpPr>
            <a:spLocks noChangeArrowheads="1"/>
          </p:cNvSpPr>
          <p:nvPr userDrawn="1"/>
        </p:nvSpPr>
        <p:spPr bwMode="auto">
          <a:xfrm>
            <a:off x="2209800" y="1676400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Rectangle 14"/>
          <p:cNvSpPr>
            <a:spLocks noChangeArrowheads="1"/>
          </p:cNvSpPr>
          <p:nvPr userDrawn="1"/>
        </p:nvSpPr>
        <p:spPr bwMode="auto">
          <a:xfrm>
            <a:off x="4098925" y="884238"/>
            <a:ext cx="1516063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3" name="Rectangle 15"/>
          <p:cNvSpPr>
            <a:spLocks noChangeArrowheads="1"/>
          </p:cNvSpPr>
          <p:nvPr userDrawn="1"/>
        </p:nvSpPr>
        <p:spPr bwMode="auto">
          <a:xfrm>
            <a:off x="5646738" y="884238"/>
            <a:ext cx="2125662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4" name="Rectangle 16"/>
          <p:cNvSpPr>
            <a:spLocks noChangeArrowheads="1"/>
          </p:cNvSpPr>
          <p:nvPr userDrawn="1"/>
        </p:nvSpPr>
        <p:spPr bwMode="auto">
          <a:xfrm>
            <a:off x="4633913" y="2043113"/>
            <a:ext cx="1684337" cy="623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5" name="Rectangle 17"/>
          <p:cNvSpPr>
            <a:spLocks noChangeArrowheads="1"/>
          </p:cNvSpPr>
          <p:nvPr userDrawn="1"/>
        </p:nvSpPr>
        <p:spPr bwMode="auto">
          <a:xfrm>
            <a:off x="6354763" y="2043113"/>
            <a:ext cx="19431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6" name="Rectangle 18"/>
          <p:cNvSpPr>
            <a:spLocks noChangeArrowheads="1"/>
          </p:cNvSpPr>
          <p:nvPr userDrawn="1"/>
        </p:nvSpPr>
        <p:spPr bwMode="auto">
          <a:xfrm>
            <a:off x="4098925" y="2043113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7" name="Rectangle 19"/>
          <p:cNvSpPr>
            <a:spLocks noChangeArrowheads="1"/>
          </p:cNvSpPr>
          <p:nvPr userDrawn="1"/>
        </p:nvSpPr>
        <p:spPr bwMode="auto">
          <a:xfrm>
            <a:off x="152400" y="3889375"/>
            <a:ext cx="1028700" cy="124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8" name="Rectangle 20"/>
          <p:cNvSpPr>
            <a:spLocks noChangeArrowheads="1"/>
          </p:cNvSpPr>
          <p:nvPr userDrawn="1"/>
        </p:nvSpPr>
        <p:spPr bwMode="auto">
          <a:xfrm>
            <a:off x="1219200" y="4478338"/>
            <a:ext cx="1905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9" name="Rectangle 21"/>
          <p:cNvSpPr>
            <a:spLocks noChangeArrowheads="1"/>
          </p:cNvSpPr>
          <p:nvPr userDrawn="1"/>
        </p:nvSpPr>
        <p:spPr bwMode="auto">
          <a:xfrm>
            <a:off x="1219200" y="3355975"/>
            <a:ext cx="952500" cy="1130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" name="Rectangle 22"/>
          <p:cNvSpPr>
            <a:spLocks noChangeArrowheads="1"/>
          </p:cNvSpPr>
          <p:nvPr userDrawn="1"/>
        </p:nvSpPr>
        <p:spPr bwMode="auto">
          <a:xfrm>
            <a:off x="2209800" y="3813175"/>
            <a:ext cx="914400" cy="16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1" name="Rectangle 23"/>
          <p:cNvSpPr>
            <a:spLocks noChangeArrowheads="1"/>
          </p:cNvSpPr>
          <p:nvPr userDrawn="1"/>
        </p:nvSpPr>
        <p:spPr bwMode="auto">
          <a:xfrm>
            <a:off x="1219200" y="5102225"/>
            <a:ext cx="95250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2" name="Rectangle 24"/>
          <p:cNvSpPr>
            <a:spLocks noChangeArrowheads="1"/>
          </p:cNvSpPr>
          <p:nvPr userDrawn="1"/>
        </p:nvSpPr>
        <p:spPr bwMode="auto">
          <a:xfrm>
            <a:off x="2235200" y="5102225"/>
            <a:ext cx="882650" cy="266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3" name="Rectangle 25"/>
          <p:cNvSpPr>
            <a:spLocks noChangeArrowheads="1"/>
          </p:cNvSpPr>
          <p:nvPr userDrawn="1"/>
        </p:nvSpPr>
        <p:spPr bwMode="auto">
          <a:xfrm>
            <a:off x="4098925" y="3349625"/>
            <a:ext cx="1516063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4" name="Rectangle 26"/>
          <p:cNvSpPr>
            <a:spLocks noChangeArrowheads="1"/>
          </p:cNvSpPr>
          <p:nvPr userDrawn="1"/>
        </p:nvSpPr>
        <p:spPr bwMode="auto">
          <a:xfrm>
            <a:off x="4622800" y="4438650"/>
            <a:ext cx="1701800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5" name="Rectangle 27"/>
          <p:cNvSpPr>
            <a:spLocks noChangeArrowheads="1"/>
          </p:cNvSpPr>
          <p:nvPr userDrawn="1"/>
        </p:nvSpPr>
        <p:spPr bwMode="auto">
          <a:xfrm>
            <a:off x="4622800" y="5414963"/>
            <a:ext cx="1930400" cy="10620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6" name="Rectangle 28"/>
          <p:cNvSpPr>
            <a:spLocks noChangeArrowheads="1"/>
          </p:cNvSpPr>
          <p:nvPr userDrawn="1"/>
        </p:nvSpPr>
        <p:spPr bwMode="auto">
          <a:xfrm>
            <a:off x="4098925" y="4446588"/>
            <a:ext cx="503238" cy="917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7" name="Rectangle 29"/>
          <p:cNvSpPr>
            <a:spLocks noChangeArrowheads="1"/>
          </p:cNvSpPr>
          <p:nvPr userDrawn="1"/>
        </p:nvSpPr>
        <p:spPr bwMode="auto">
          <a:xfrm>
            <a:off x="5641975" y="3771900"/>
            <a:ext cx="944563" cy="201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8" name="Rectangle 30"/>
          <p:cNvSpPr>
            <a:spLocks noChangeArrowheads="1"/>
          </p:cNvSpPr>
          <p:nvPr userDrawn="1"/>
        </p:nvSpPr>
        <p:spPr bwMode="auto">
          <a:xfrm>
            <a:off x="6605588" y="5334000"/>
            <a:ext cx="2441575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9" name="Rectangle 31"/>
          <p:cNvSpPr>
            <a:spLocks noChangeArrowheads="1"/>
          </p:cNvSpPr>
          <p:nvPr userDrawn="1"/>
        </p:nvSpPr>
        <p:spPr bwMode="auto">
          <a:xfrm>
            <a:off x="3136900" y="3702050"/>
            <a:ext cx="952500" cy="1689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0" name="Rectangle 32"/>
          <p:cNvSpPr>
            <a:spLocks noChangeArrowheads="1"/>
          </p:cNvSpPr>
          <p:nvPr userDrawn="1"/>
        </p:nvSpPr>
        <p:spPr bwMode="auto">
          <a:xfrm>
            <a:off x="4633913" y="2667000"/>
            <a:ext cx="1684337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1" name="Rectangle 33"/>
          <p:cNvSpPr>
            <a:spLocks noChangeArrowheads="1"/>
          </p:cNvSpPr>
          <p:nvPr userDrawn="1"/>
        </p:nvSpPr>
        <p:spPr bwMode="auto">
          <a:xfrm>
            <a:off x="6605588" y="5105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2" name="Rectangle 34"/>
          <p:cNvSpPr>
            <a:spLocks noChangeArrowheads="1"/>
          </p:cNvSpPr>
          <p:nvPr userDrawn="1"/>
        </p:nvSpPr>
        <p:spPr bwMode="auto">
          <a:xfrm>
            <a:off x="6605588" y="4876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3" name="Rectangle 35"/>
          <p:cNvSpPr>
            <a:spLocks noChangeArrowheads="1"/>
          </p:cNvSpPr>
          <p:nvPr userDrawn="1"/>
        </p:nvSpPr>
        <p:spPr bwMode="auto">
          <a:xfrm>
            <a:off x="6605588" y="4648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4" name="Rectangle 36"/>
          <p:cNvSpPr>
            <a:spLocks noChangeArrowheads="1"/>
          </p:cNvSpPr>
          <p:nvPr userDrawn="1"/>
        </p:nvSpPr>
        <p:spPr bwMode="auto">
          <a:xfrm>
            <a:off x="6605588" y="44196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5" name="Rectangle 37"/>
          <p:cNvSpPr>
            <a:spLocks noChangeArrowheads="1"/>
          </p:cNvSpPr>
          <p:nvPr userDrawn="1"/>
        </p:nvSpPr>
        <p:spPr bwMode="auto">
          <a:xfrm>
            <a:off x="6605588" y="41910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6" name="Rectangle 38"/>
          <p:cNvSpPr>
            <a:spLocks noChangeArrowheads="1"/>
          </p:cNvSpPr>
          <p:nvPr userDrawn="1"/>
        </p:nvSpPr>
        <p:spPr bwMode="auto">
          <a:xfrm>
            <a:off x="6605588" y="39624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7" name="Rectangle 39"/>
          <p:cNvSpPr>
            <a:spLocks noChangeArrowheads="1"/>
          </p:cNvSpPr>
          <p:nvPr userDrawn="1"/>
        </p:nvSpPr>
        <p:spPr bwMode="auto">
          <a:xfrm>
            <a:off x="6605588" y="37338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8" name="Rectangle 40"/>
          <p:cNvSpPr>
            <a:spLocks noChangeArrowheads="1"/>
          </p:cNvSpPr>
          <p:nvPr userDrawn="1"/>
        </p:nvSpPr>
        <p:spPr bwMode="auto">
          <a:xfrm>
            <a:off x="6605588" y="3505200"/>
            <a:ext cx="2441575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 sz="1600" dirty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771061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Out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39232"/>
            <a:ext cx="9144000" cy="225912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51932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39232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51932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Operations Workshop – Evian – December 2012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135739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Blank Page 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0" name="TextBox 19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000" b="1" dirty="0" smtClean="0">
                <a:solidFill>
                  <a:srgbClr val="062F67"/>
                </a:solidFill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dirty="0">
              <a:solidFill>
                <a:srgbClr val="062F6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08899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 without spinning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000" b="1" dirty="0" smtClean="0">
                <a:solidFill>
                  <a:srgbClr val="062F67"/>
                </a:solidFill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dirty="0">
              <a:solidFill>
                <a:srgbClr val="062F67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60565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97161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234133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Operations Workshop – Evian – December 2012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15389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1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1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2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8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1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2" dur="1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49064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r>
              <a:rPr lang="en-US" dirty="0" smtClean="0">
                <a:solidFill>
                  <a:srgbClr val="FFFFFF"/>
                </a:solidFill>
              </a:rPr>
              <a:t> of 15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bis-smp-team@cern.ch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 userDrawn="1"/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algn="ctr">
              <a:defRPr/>
            </a:pPr>
            <a:fld id="{2C1C7F64-630B-4998-9764-685EC88B06E4}" type="slidenum">
              <a:rPr lang="en-US" smtClean="0">
                <a:solidFill>
                  <a:srgbClr val="FFFFFF"/>
                </a:solidFill>
              </a:rPr>
              <a:pPr algn="ctr"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SMP @ MPP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4"/>
          <p:cNvSpPr txBox="1">
            <a:spLocks noChangeArrowheads="1"/>
          </p:cNvSpPr>
          <p:nvPr userDrawn="1"/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>
              <a:defRPr/>
            </a:pPr>
            <a:endParaRPr lang="en-US" sz="3800" kern="0" dirty="0" smtClean="0">
              <a:solidFill>
                <a:srgbClr val="FFFFFF"/>
              </a:solidFill>
              <a:latin typeface="Calibri"/>
              <a:ea typeface="+mj-ea"/>
              <a:cs typeface="+mj-cs"/>
            </a:endParaRPr>
          </a:p>
        </p:txBody>
      </p:sp>
      <p:sp>
        <p:nvSpPr>
          <p:cNvPr id="16" name="Rectangle 15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 userDrawn="1"/>
        </p:nvSpPr>
        <p:spPr bwMode="auto">
          <a:xfrm>
            <a:off x="3200400" y="2833469"/>
            <a:ext cx="2743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fin</a:t>
            </a:r>
          </a:p>
        </p:txBody>
      </p:sp>
      <p:sp>
        <p:nvSpPr>
          <p:cNvPr id="19" name="Text Box 5"/>
          <p:cNvSpPr txBox="1">
            <a:spLocks noChangeArrowheads="1"/>
          </p:cNvSpPr>
          <p:nvPr userDrawn="1"/>
        </p:nvSpPr>
        <p:spPr bwMode="auto">
          <a:xfrm>
            <a:off x="1828800" y="3366869"/>
            <a:ext cx="5486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3600" b="1" dirty="0" smtClean="0">
                <a:solidFill>
                  <a:srgbClr val="FFFFFF"/>
                </a:solidFill>
                <a:latin typeface="Calibri" pitchFamily="34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58307312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19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4782823"/>
      </p:ext>
    </p:extLst>
  </p:cSld>
  <p:clrMapOvr>
    <a:masterClrMapping/>
  </p:clrMapOvr>
  <p:transition spd="med"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47126994"/>
      </p:ext>
    </p:extLst>
  </p:cSld>
  <p:clrMapOvr>
    <a:masterClrMapping/>
  </p:clrMapOvr>
  <p:transition spd="med"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4714855"/>
      </p:ext>
    </p:extLst>
  </p:cSld>
  <p:clrMapOvr>
    <a:masterClrMapping/>
  </p:clrMapOvr>
  <p:transition spd="med"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8641629"/>
      </p:ext>
    </p:extLst>
  </p:cSld>
  <p:clrMapOvr>
    <a:masterClrMapping/>
  </p:clrMapOvr>
  <p:transition spd="med"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5016555"/>
      </p:ext>
    </p:extLst>
  </p:cSld>
  <p:clrMapOvr>
    <a:masterClrMapping/>
  </p:clrMapOvr>
  <p:transition spd="med"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3747516"/>
      </p:ext>
    </p:extLst>
  </p:cSld>
  <p:clrMapOvr>
    <a:masterClrMapping/>
  </p:clrMapOvr>
  <p:transition spd="med"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60022511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642006"/>
      </p:ext>
    </p:extLst>
  </p:cSld>
  <p:clrMapOvr>
    <a:masterClrMapping/>
  </p:clrMapOvr>
  <p:transition spd="med"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60261088"/>
      </p:ext>
    </p:extLst>
  </p:cSld>
  <p:clrMapOvr>
    <a:masterClrMapping/>
  </p:clrMapOvr>
  <p:transition spd="med"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3440656"/>
      </p:ext>
    </p:extLst>
  </p:cSld>
  <p:clrMapOvr>
    <a:masterClrMapping/>
  </p:clrMapOvr>
  <p:transition spd="med"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5415237"/>
      </p:ext>
    </p:extLst>
  </p:cSld>
  <p:clrMapOvr>
    <a:masterClrMapping/>
  </p:clrMapOvr>
  <p:transition spd="med">
    <p:fade thruBlk="1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2497213"/>
      </p:ext>
    </p:extLst>
  </p:cSld>
  <p:clrMapOvr>
    <a:masterClrMapping/>
  </p:clrMapOvr>
  <p:transition spd="med">
    <p:fade thruBlk="1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4083024"/>
      </p:ext>
    </p:extLst>
  </p:cSld>
  <p:clrMapOvr>
    <a:masterClrMapping/>
  </p:clrMapOvr>
  <p:transition spd="med">
    <p:fade thruBlk="1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5235556"/>
      </p:ext>
    </p:extLst>
  </p:cSld>
  <p:clrMapOvr>
    <a:masterClrMapping/>
  </p:clrMapOvr>
  <p:transition spd="med">
    <p:fade thruBlk="1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2311448"/>
      </p:ext>
    </p:extLst>
  </p:cSld>
  <p:clrMapOvr>
    <a:masterClrMapping/>
  </p:clrMapOvr>
  <p:transition spd="med">
    <p:fade thruBlk="1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38866462"/>
      </p:ext>
    </p:extLst>
  </p:cSld>
  <p:clrMapOvr>
    <a:masterClrMapping/>
  </p:clrMapOvr>
  <p:transition spd="med">
    <p:fade thruBlk="1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8384336"/>
      </p:ext>
    </p:extLst>
  </p:cSld>
  <p:clrMapOvr>
    <a:masterClrMapping/>
  </p:clrMapOvr>
  <p:transition spd="med">
    <p:fade thruBlk="1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8457826"/>
      </p:ext>
    </p:extLst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2648084"/>
      </p:ext>
    </p:extLst>
  </p:cSld>
  <p:clrMapOvr>
    <a:masterClrMapping/>
  </p:clrMapOvr>
  <p:transition spd="med">
    <p:fade thruBlk="1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153324"/>
      </p:ext>
    </p:extLst>
  </p:cSld>
  <p:clrMapOvr>
    <a:masterClrMapping/>
  </p:clrMapOvr>
  <p:transition spd="med">
    <p:fade thruBlk="1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305659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903462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96683548"/>
      </p:ext>
    </p:extLst>
  </p:cSld>
  <p:clrMapOvr>
    <a:masterClrMapping/>
  </p:clrMapOvr>
  <p:transition spd="med">
    <p:fade thruBlk="1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43281"/>
      </p:ext>
    </p:extLst>
  </p:cSld>
  <p:clrMapOvr>
    <a:masterClrMapping/>
  </p:clrMapOvr>
  <p:transition spd="med">
    <p:fade thruBlk="1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8060209"/>
      </p:ext>
    </p:extLst>
  </p:cSld>
  <p:clrMapOvr>
    <a:masterClrMapping/>
  </p:clrMapOvr>
  <p:transition spd="med">
    <p:fade thruBlk="1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02E10D6-A28B-45D9-8670-0A0BB3941D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90821"/>
      </p:ext>
    </p:extLst>
  </p:cSld>
  <p:clrMapOvr>
    <a:masterClrMapping/>
  </p:clrMapOvr>
  <p:transition spd="med">
    <p:fade thruBlk="1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4F4D829-4600-4B15-961C-D4B8EEFB2F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329173"/>
      </p:ext>
    </p:extLst>
  </p:cSld>
  <p:clrMapOvr>
    <a:masterClrMapping/>
  </p:clrMapOvr>
  <p:transition spd="med">
    <p:fade thruBlk="1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5735297-2076-400D-B417-69045C4D72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786226"/>
      </p:ext>
    </p:extLst>
  </p:cSld>
  <p:clrMapOvr>
    <a:masterClrMapping/>
  </p:clrMapOvr>
  <p:transition spd="med">
    <p:fade thruBlk="1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1B66F62-4A11-4252-A2A6-FF0786AD30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942909"/>
      </p:ext>
    </p:extLst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7012018"/>
      </p:ext>
    </p:extLst>
  </p:cSld>
  <p:clrMapOvr>
    <a:masterClrMapping/>
  </p:clrMapOvr>
  <p:transition spd="med">
    <p:fade thruBlk="1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EDF4237-3DE3-429B-A489-56E63CF6A1D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702891"/>
      </p:ext>
    </p:extLst>
  </p:cSld>
  <p:clrMapOvr>
    <a:masterClrMapping/>
  </p:clrMapOvr>
  <p:transition spd="med">
    <p:fade thruBlk="1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C477991-E496-4970-BE58-5E09971198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38028"/>
      </p:ext>
    </p:extLst>
  </p:cSld>
  <p:clrMapOvr>
    <a:masterClrMapping/>
  </p:clrMapOvr>
  <p:transition spd="med">
    <p:fade thruBlk="1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75223FD-39E8-4D93-A3D4-985A72E971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055626"/>
      </p:ext>
    </p:extLst>
  </p:cSld>
  <p:clrMapOvr>
    <a:masterClrMapping/>
  </p:clrMapOvr>
  <p:transition spd="med">
    <p:fade thruBlk="1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73EBA7F-AB46-48EA-AF4B-5E936A9B34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870323"/>
      </p:ext>
    </p:extLst>
  </p:cSld>
  <p:clrMapOvr>
    <a:masterClrMapping/>
  </p:clrMapOvr>
  <p:transition spd="med">
    <p:fade thruBlk="1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9BEAFD3-878A-4564-879B-6C2F59D9DA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240101"/>
      </p:ext>
    </p:extLst>
  </p:cSld>
  <p:clrMapOvr>
    <a:masterClrMapping/>
  </p:clrMapOvr>
  <p:transition spd="med">
    <p:fade thruBlk="1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37F2A01-EF02-4099-A7C7-56C772BE78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761413"/>
      </p:ext>
    </p:extLst>
  </p:cSld>
  <p:clrMapOvr>
    <a:masterClrMapping/>
  </p:clrMapOvr>
  <p:transition spd="med">
    <p:fade thruBlk="1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623897F-B80A-433A-BF72-5B7947619EE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026695"/>
      </p:ext>
    </p:extLst>
  </p:cSld>
  <p:clrMapOvr>
    <a:masterClrMapping/>
  </p:clrMapOvr>
  <p:transition spd="med">
    <p:fade thruBlk="1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E17FD22-A032-4CAA-9712-43BEDD6C3B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702941"/>
      </p:ext>
    </p:extLst>
  </p:cSld>
  <p:clrMapOvr>
    <a:masterClrMapping/>
  </p:clrMapOvr>
  <p:transition spd="med">
    <p:fade thruBlk="1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5A5486C-12F0-4D99-AA99-FE5A82CBF8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647015"/>
      </p:ext>
    </p:extLst>
  </p:cSld>
  <p:clrMapOvr>
    <a:masterClrMapping/>
  </p:clrMapOvr>
  <p:transition spd="med">
    <p:fade thruBlk="1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EFEFA3F-8E71-4AB1-91C0-8209F608B9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330581"/>
      </p:ext>
    </p:extLst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9447628"/>
      </p:ext>
    </p:extLst>
  </p:cSld>
  <p:clrMapOvr>
    <a:masterClrMapping/>
  </p:clrMapOvr>
  <p:transition spd="med">
    <p:fade thruBlk="1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79C5107-F609-40D1-86D5-7E1F4F07361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123402"/>
      </p:ext>
    </p:extLst>
  </p:cSld>
  <p:clrMapOvr>
    <a:masterClrMapping/>
  </p:clrMapOvr>
  <p:transition spd="med">
    <p:fade thruBlk="1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11EE2F8-264D-4936-A54B-F5E0763DBC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095493"/>
      </p:ext>
    </p:extLst>
  </p:cSld>
  <p:clrMapOvr>
    <a:masterClrMapping/>
  </p:clrMapOvr>
  <p:transition spd="med">
    <p:fade thruBlk="1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4130540-2887-4FC3-95BF-9ACC79FC67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558218"/>
      </p:ext>
    </p:extLst>
  </p:cSld>
  <p:clrMapOvr>
    <a:masterClrMapping/>
  </p:clrMapOvr>
  <p:transition spd="med">
    <p:fade thruBlk="1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C8FD3D0-C004-4437-AF58-115542DCDC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086155"/>
      </p:ext>
    </p:extLst>
  </p:cSld>
  <p:clrMapOvr>
    <a:masterClrMapping/>
  </p:clrMapOvr>
  <p:transition spd="med">
    <p:fade thruBlk="1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939B254-C7DF-43B0-9E7C-26FB0ED3FC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664955"/>
      </p:ext>
    </p:extLst>
  </p:cSld>
  <p:clrMapOvr>
    <a:masterClrMapping/>
  </p:clrMapOvr>
  <p:transition spd="med">
    <p:fade thruBlk="1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444CA8C-B558-4184-A5D3-A695E1D28F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016905"/>
      </p:ext>
    </p:extLst>
  </p:cSld>
  <p:clrMapOvr>
    <a:masterClrMapping/>
  </p:clrMapOvr>
  <p:transition spd="med">
    <p:fade thruBlk="1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BA57473-259D-47D2-BEA9-1153A24A88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670866"/>
      </p:ext>
    </p:extLst>
  </p:cSld>
  <p:clrMapOvr>
    <a:masterClrMapping/>
  </p:clrMapOvr>
  <p:transition spd="med">
    <p:fade thruBlk="1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9392D9B-075B-4B41-96DB-7C11760A14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390123"/>
      </p:ext>
    </p:extLst>
  </p:cSld>
  <p:clrMapOvr>
    <a:masterClrMapping/>
  </p:clrMapOvr>
  <p:transition spd="med">
    <p:fade thruBlk="1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A7BC73B-B0A3-4258-89A0-D71331054D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324121"/>
      </p:ext>
    </p:extLst>
  </p:cSld>
  <p:clrMapOvr>
    <a:masterClrMapping/>
  </p:clrMapOvr>
  <p:transition spd="med">
    <p:fade thruBlk="1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9DB9520-DE40-4569-BD99-D99A8F4342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233583"/>
      </p:ext>
    </p:extLst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6473781"/>
      </p:ext>
    </p:extLst>
  </p:cSld>
  <p:clrMapOvr>
    <a:masterClrMapping/>
  </p:clrMapOvr>
  <p:transition spd="med">
    <p:fade thruBlk="1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DCAB4D4-0520-44EE-8345-5500473E0A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347562"/>
      </p:ext>
    </p:extLst>
  </p:cSld>
  <p:clrMapOvr>
    <a:masterClrMapping/>
  </p:clrMapOvr>
  <p:transition spd="med">
    <p:fade thruBlk="1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773362A-61F8-4067-B056-990AFC5942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081600"/>
      </p:ext>
    </p:extLst>
  </p:cSld>
  <p:clrMapOvr>
    <a:masterClrMapping/>
  </p:clrMapOvr>
  <p:transition spd="med">
    <p:fade thruBlk="1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BB79C84-2F42-4EF7-909E-7D72751A1C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633887"/>
      </p:ext>
    </p:extLst>
  </p:cSld>
  <p:clrMapOvr>
    <a:masterClrMapping/>
  </p:clrMapOvr>
  <p:transition spd="med">
    <p:fade thruBlk="1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0675450-6F81-4F8A-B343-90242AF292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058255"/>
      </p:ext>
    </p:extLst>
  </p:cSld>
  <p:clrMapOvr>
    <a:masterClrMapping/>
  </p:clrMapOvr>
  <p:transition spd="med">
    <p:fade thruBlk="1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6CB246C-8E57-4BB4-A045-72479ACCF67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732116"/>
      </p:ext>
    </p:extLst>
  </p:cSld>
  <p:clrMapOvr>
    <a:masterClrMapping/>
  </p:clrMapOvr>
  <p:transition spd="med">
    <p:fade thruBlk="1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B17837A-0272-411C-8129-8B602F193BA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344074"/>
      </p:ext>
    </p:extLst>
  </p:cSld>
  <p:clrMapOvr>
    <a:masterClrMapping/>
  </p:clrMapOvr>
  <p:transition spd="med">
    <p:fade thruBlk="1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6596658-F987-4170-86B7-2B004B09ED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772426"/>
      </p:ext>
    </p:extLst>
  </p:cSld>
  <p:clrMapOvr>
    <a:masterClrMapping/>
  </p:clrMapOvr>
  <p:transition spd="med">
    <p:fade thruBlk="1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20D9B2-9EBE-453D-8A55-2E52FB6BB1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963942"/>
      </p:ext>
    </p:extLst>
  </p:cSld>
  <p:clrMapOvr>
    <a:masterClrMapping/>
  </p:clrMapOvr>
  <p:transition spd="med">
    <p:fade thruBlk="1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0D9ED54-11E4-414C-A204-AF11DD6724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565030"/>
      </p:ext>
    </p:extLst>
  </p:cSld>
  <p:clrMapOvr>
    <a:masterClrMapping/>
  </p:clrMapOvr>
  <p:transition spd="med">
    <p:fade thruBlk="1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1731997"/>
      </p:ext>
    </p:extLst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7825176"/>
      </p:ext>
    </p:extLst>
  </p:cSld>
  <p:clrMapOvr>
    <a:masterClrMapping/>
  </p:clrMapOvr>
  <p:transition spd="med">
    <p:fade thruBlk="1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7017146"/>
      </p:ext>
    </p:extLst>
  </p:cSld>
  <p:clrMapOvr>
    <a:masterClrMapping/>
  </p:clrMapOvr>
  <p:transition spd="med">
    <p:fade thruBlk="1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826261"/>
      </p:ext>
    </p:extLst>
  </p:cSld>
  <p:clrMapOvr>
    <a:masterClrMapping/>
  </p:clrMapOvr>
  <p:transition spd="med">
    <p:fade thruBlk="1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4824186"/>
      </p:ext>
    </p:extLst>
  </p:cSld>
  <p:clrMapOvr>
    <a:masterClrMapping/>
  </p:clrMapOvr>
  <p:transition spd="med">
    <p:fade thruBlk="1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6537728"/>
      </p:ext>
    </p:extLst>
  </p:cSld>
  <p:clrMapOvr>
    <a:masterClrMapping/>
  </p:clrMapOvr>
  <p:transition spd="med">
    <p:fade thruBlk="1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6477693"/>
      </p:ext>
    </p:extLst>
  </p:cSld>
  <p:clrMapOvr>
    <a:masterClrMapping/>
  </p:clrMapOvr>
  <p:transition spd="med">
    <p:fade thruBlk="1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3583591"/>
      </p:ext>
    </p:extLst>
  </p:cSld>
  <p:clrMapOvr>
    <a:masterClrMapping/>
  </p:clrMapOvr>
  <p:transition spd="med">
    <p:fade thruBlk="1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1352420"/>
      </p:ext>
    </p:extLst>
  </p:cSld>
  <p:clrMapOvr>
    <a:masterClrMapping/>
  </p:clrMapOvr>
  <p:transition spd="med">
    <p:fade thruBlk="1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52819374"/>
      </p:ext>
    </p:extLst>
  </p:cSld>
  <p:clrMapOvr>
    <a:masterClrMapping/>
  </p:clrMapOvr>
  <p:transition spd="med">
    <p:fade thruBlk="1"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1603452"/>
      </p:ext>
    </p:extLst>
  </p:cSld>
  <p:clrMapOvr>
    <a:masterClrMapping/>
  </p:clrMapOvr>
  <p:transition spd="med">
    <p:fade thruBlk="1"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0467097"/>
      </p:ext>
    </p:extLst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7064412"/>
      </p:ext>
    </p:extLst>
  </p:cSld>
  <p:clrMapOvr>
    <a:masterClrMapping/>
  </p:clrMapOvr>
  <p:transition spd="med">
    <p:fade thruBlk="1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8388719"/>
      </p:ext>
    </p:extLst>
  </p:cSld>
  <p:clrMapOvr>
    <a:masterClrMapping/>
  </p:clrMapOvr>
  <p:transition spd="med">
    <p:fade thruBlk="1"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4476196"/>
      </p:ext>
    </p:extLst>
  </p:cSld>
  <p:clrMapOvr>
    <a:masterClrMapping/>
  </p:clrMapOvr>
  <p:transition spd="med">
    <p:fade thruBlk="1"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15545759"/>
      </p:ext>
    </p:extLst>
  </p:cSld>
  <p:clrMapOvr>
    <a:masterClrMapping/>
  </p:clrMapOvr>
  <p:transition spd="med">
    <p:fade thruBlk="1"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4142059"/>
      </p:ext>
    </p:extLst>
  </p:cSld>
  <p:clrMapOvr>
    <a:masterClrMapping/>
  </p:clrMapOvr>
  <p:transition spd="med">
    <p:fade thruBlk="1"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9744181"/>
      </p:ext>
    </p:extLst>
  </p:cSld>
  <p:clrMapOvr>
    <a:masterClrMapping/>
  </p:clrMapOvr>
  <p:transition spd="med">
    <p:fade thruBlk="1"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2203734"/>
      </p:ext>
    </p:extLst>
  </p:cSld>
  <p:clrMapOvr>
    <a:masterClrMapping/>
  </p:clrMapOvr>
  <p:transition spd="med">
    <p:fade thruBlk="1"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6778966"/>
      </p:ext>
    </p:extLst>
  </p:cSld>
  <p:clrMapOvr>
    <a:masterClrMapping/>
  </p:clrMapOvr>
  <p:transition spd="med">
    <p:fade thruBlk="1"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81221135"/>
      </p:ext>
    </p:extLst>
  </p:cSld>
  <p:clrMapOvr>
    <a:masterClrMapping/>
  </p:clrMapOvr>
  <p:transition spd="med">
    <p:fade thruBlk="1"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45777051"/>
      </p:ext>
    </p:extLst>
  </p:cSld>
  <p:clrMapOvr>
    <a:masterClrMapping/>
  </p:clrMapOvr>
  <p:transition spd="med">
    <p:fade thruBlk="1"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2159187"/>
      </p:ext>
    </p:extLst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425075"/>
      </p:ext>
    </p:extLst>
  </p:cSld>
  <p:clrMapOvr>
    <a:masterClrMapping/>
  </p:clrMapOvr>
  <p:transition spd="med">
    <p:fade thruBlk="1"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9088183"/>
      </p:ext>
    </p:extLst>
  </p:cSld>
  <p:clrMapOvr>
    <a:masterClrMapping/>
  </p:clrMapOvr>
  <p:transition spd="med">
    <p:fade thruBlk="1"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8542941"/>
      </p:ext>
    </p:extLst>
  </p:cSld>
  <p:clrMapOvr>
    <a:masterClrMapping/>
  </p:clrMapOvr>
  <p:transition spd="med">
    <p:fade thruBlk="1"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595555"/>
      </p:ext>
    </p:extLst>
  </p:cSld>
  <p:clrMapOvr>
    <a:masterClrMapping/>
  </p:clrMapOvr>
  <p:transition spd="med">
    <p:fade thruBlk="1"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7347046"/>
      </p:ext>
    </p:extLst>
  </p:cSld>
  <p:clrMapOvr>
    <a:masterClrMapping/>
  </p:clrMapOvr>
  <p:transition spd="med">
    <p:fade thruBlk="1"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3779093"/>
      </p:ext>
    </p:extLst>
  </p:cSld>
  <p:clrMapOvr>
    <a:masterClrMapping/>
  </p:clrMapOvr>
  <p:transition spd="med">
    <p:fade thruBlk="1"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5170520"/>
      </p:ext>
    </p:extLst>
  </p:cSld>
  <p:clrMapOvr>
    <a:masterClrMapping/>
  </p:clrMapOvr>
  <p:transition spd="med">
    <p:fade thruBlk="1"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0863866"/>
      </p:ext>
    </p:extLst>
  </p:cSld>
  <p:clrMapOvr>
    <a:masterClrMapping/>
  </p:clrMapOvr>
  <p:transition spd="med">
    <p:fade thruBlk="1"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1004372"/>
      </p:ext>
    </p:extLst>
  </p:cSld>
  <p:clrMapOvr>
    <a:masterClrMapping/>
  </p:clrMapOvr>
  <p:transition spd="med">
    <p:fade thruBlk="1"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6447917"/>
      </p:ext>
    </p:extLst>
  </p:cSld>
  <p:clrMapOvr>
    <a:masterClrMapping/>
  </p:clrMapOvr>
  <p:transition spd="med">
    <p:fade thruBlk="1"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5282884"/>
      </p:ext>
    </p:extLst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9.xml"/><Relationship Id="rId13" Type="http://schemas.openxmlformats.org/officeDocument/2006/relationships/slideLayout" Target="../slideLayouts/slideLayout114.xml"/><Relationship Id="rId3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8.xml"/><Relationship Id="rId12" Type="http://schemas.openxmlformats.org/officeDocument/2006/relationships/slideLayout" Target="../slideLayouts/slideLayout113.xml"/><Relationship Id="rId17" Type="http://schemas.openxmlformats.org/officeDocument/2006/relationships/image" Target="../media/image3.wmf"/><Relationship Id="rId2" Type="http://schemas.openxmlformats.org/officeDocument/2006/relationships/slideLayout" Target="../slideLayouts/slideLayout103.xml"/><Relationship Id="rId16" Type="http://schemas.openxmlformats.org/officeDocument/2006/relationships/image" Target="../media/image2.emf"/><Relationship Id="rId1" Type="http://schemas.openxmlformats.org/officeDocument/2006/relationships/slideLayout" Target="../slideLayouts/slideLayout102.xml"/><Relationship Id="rId6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06.xml"/><Relationship Id="rId15" Type="http://schemas.openxmlformats.org/officeDocument/2006/relationships/theme" Target="../theme/theme10.xml"/><Relationship Id="rId10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05.xml"/><Relationship Id="rId9" Type="http://schemas.openxmlformats.org/officeDocument/2006/relationships/slideLayout" Target="../slideLayouts/slideLayout110.xml"/><Relationship Id="rId14" Type="http://schemas.openxmlformats.org/officeDocument/2006/relationships/slideLayout" Target="../slideLayouts/slideLayout115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3.xml"/><Relationship Id="rId13" Type="http://schemas.openxmlformats.org/officeDocument/2006/relationships/slideLayout" Target="../slideLayouts/slideLayout128.xml"/><Relationship Id="rId3" Type="http://schemas.openxmlformats.org/officeDocument/2006/relationships/slideLayout" Target="../slideLayouts/slideLayout118.xml"/><Relationship Id="rId7" Type="http://schemas.openxmlformats.org/officeDocument/2006/relationships/slideLayout" Target="../slideLayouts/slideLayout122.xml"/><Relationship Id="rId12" Type="http://schemas.openxmlformats.org/officeDocument/2006/relationships/slideLayout" Target="../slideLayouts/slideLayout127.xml"/><Relationship Id="rId17" Type="http://schemas.openxmlformats.org/officeDocument/2006/relationships/image" Target="../media/image3.wmf"/><Relationship Id="rId2" Type="http://schemas.openxmlformats.org/officeDocument/2006/relationships/slideLayout" Target="../slideLayouts/slideLayout117.xml"/><Relationship Id="rId16" Type="http://schemas.openxmlformats.org/officeDocument/2006/relationships/image" Target="../media/image2.emf"/><Relationship Id="rId1" Type="http://schemas.openxmlformats.org/officeDocument/2006/relationships/slideLayout" Target="../slideLayouts/slideLayout116.xml"/><Relationship Id="rId6" Type="http://schemas.openxmlformats.org/officeDocument/2006/relationships/slideLayout" Target="../slideLayouts/slideLayout121.xml"/><Relationship Id="rId11" Type="http://schemas.openxmlformats.org/officeDocument/2006/relationships/slideLayout" Target="../slideLayouts/slideLayout126.xml"/><Relationship Id="rId5" Type="http://schemas.openxmlformats.org/officeDocument/2006/relationships/slideLayout" Target="../slideLayouts/slideLayout120.xml"/><Relationship Id="rId15" Type="http://schemas.openxmlformats.org/officeDocument/2006/relationships/theme" Target="../theme/theme11.xml"/><Relationship Id="rId10" Type="http://schemas.openxmlformats.org/officeDocument/2006/relationships/slideLayout" Target="../slideLayouts/slideLayout125.xml"/><Relationship Id="rId4" Type="http://schemas.openxmlformats.org/officeDocument/2006/relationships/slideLayout" Target="../slideLayouts/slideLayout119.xml"/><Relationship Id="rId9" Type="http://schemas.openxmlformats.org/officeDocument/2006/relationships/slideLayout" Target="../slideLayouts/slideLayout124.xml"/><Relationship Id="rId14" Type="http://schemas.openxmlformats.org/officeDocument/2006/relationships/slideLayout" Target="../slideLayouts/slideLayout12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w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3.wmf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wmf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image" Target="../media/image3.wmf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image" Target="../media/image3.wmf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image" Target="../media/image3.wmf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Relationship Id="rId14" Type="http://schemas.openxmlformats.org/officeDocument/2006/relationships/image" Target="../media/image3.wmf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8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7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2.xml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Relationship Id="rId14" Type="http://schemas.openxmlformats.org/officeDocument/2006/relationships/image" Target="../media/image3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2" name="Picture 3" descr="Aerial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2060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GB" sz="1600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Rectangle 4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6" name="Picture 1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025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algn="ctr"/>
            <a:fld id="{2C1C7F64-630B-4998-9764-685EC88B06E4}" type="slidenum">
              <a:rPr lang="en-US" smtClean="0">
                <a:solidFill>
                  <a:srgbClr val="FFFFFF"/>
                </a:solidFill>
              </a:rPr>
              <a:pPr algn="ctr"/>
              <a:t>‹#›</a:t>
            </a:fld>
            <a:r>
              <a:rPr lang="en-US" dirty="0" smtClean="0">
                <a:solidFill>
                  <a:srgbClr val="FFFFFF"/>
                </a:solidFill>
              </a:rPr>
              <a:t>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0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LMC February 2014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6504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  <p:sldLayoutId id="2147483771" r:id="rId14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buNone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None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Rectangle 47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6" name="Picture 1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 userDrawn="1"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 userDrawn="1"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benjamin.todd@cern.ch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025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algn="ctr"/>
            <a:fld id="{2C1C7F64-630B-4998-9764-685EC88B06E4}" type="slidenum">
              <a:rPr lang="en-US" smtClean="0">
                <a:solidFill>
                  <a:srgbClr val="FFFFFF"/>
                </a:solidFill>
              </a:rPr>
              <a:pPr algn="ctr"/>
              <a:t>‹#›</a:t>
            </a:fld>
            <a:r>
              <a:rPr lang="en-US" dirty="0" smtClean="0">
                <a:solidFill>
                  <a:srgbClr val="FFFFFF"/>
                </a:solidFill>
              </a:rPr>
              <a:t>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0" name="Rectangle 34"/>
          <p:cNvSpPr>
            <a:spLocks noChangeArrowheads="1"/>
          </p:cNvSpPr>
          <p:nvPr userDrawn="1"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Operations Workshop – Evian – December 2012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149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  <p:sldLayoutId id="2147483786" r:id="rId13"/>
    <p:sldLayoutId id="2147483787" r:id="rId14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buNone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None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33124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25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29400"/>
            <a:ext cx="8991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         Odei Rey Orozco,</a:t>
            </a:r>
            <a:r>
              <a:rPr lang="en-US" sz="1200" baseline="0" dirty="0" smtClean="0">
                <a:solidFill>
                  <a:schemeClr val="bg1"/>
                </a:solidFill>
                <a:latin typeface="Calibri" pitchFamily="34" charset="0"/>
              </a:rPr>
              <a:t> Jan Uythoven                         MYRTE4th WP2 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 Meeting</a:t>
            </a:r>
            <a:r>
              <a:rPr lang="en-US" sz="1200" baseline="0" dirty="0" smtClean="0">
                <a:solidFill>
                  <a:schemeClr val="bg1"/>
                </a:solidFill>
                <a:latin typeface="Calibri" pitchFamily="34" charset="0"/>
              </a:rPr>
              <a:t>    27-28/03/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 2017</a:t>
            </a:r>
            <a:r>
              <a:rPr lang="en-US" sz="1200" baseline="0" dirty="0" smtClean="0">
                <a:solidFill>
                  <a:schemeClr val="bg1"/>
                </a:solidFill>
                <a:latin typeface="Calibri" pitchFamily="34" charset="0"/>
              </a:rPr>
              <a:t>   Madrid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                                                  page </a:t>
            </a:r>
            <a:fld id="{CA10588F-E863-4252-93DD-A449825AC83B}" type="slidenum">
              <a:rPr lang="en-US" sz="1200" smtClean="0">
                <a:solidFill>
                  <a:schemeClr val="bg1"/>
                </a:solidFill>
                <a:latin typeface="Calibri" pitchFamily="34" charset="0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0" y="6642100"/>
            <a:ext cx="7315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endParaRPr lang="de-DE" sz="12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312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31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SzPct val="80000"/>
        <a:buFont typeface="Arial Unicode MS" pitchFamily="34" charset="-128"/>
        <a:buChar char="●"/>
        <a:defRPr sz="24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SzPct val="80000"/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38244" name="Picture 1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45" name="Picture 2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29400"/>
            <a:ext cx="8991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 Odei Rey Orozco,</a:t>
            </a:r>
            <a:r>
              <a:rPr lang="en-US" sz="1200" baseline="0" dirty="0" smtClean="0">
                <a:solidFill>
                  <a:schemeClr val="bg1"/>
                </a:solidFill>
                <a:latin typeface="Calibri" pitchFamily="34" charset="0"/>
              </a:rPr>
              <a:t> Jan Uythoven                         MYRTE4th WP2 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 Meeting</a:t>
            </a:r>
            <a:r>
              <a:rPr lang="en-US" sz="1200" baseline="0" dirty="0" smtClean="0">
                <a:solidFill>
                  <a:schemeClr val="bg1"/>
                </a:solidFill>
                <a:latin typeface="Calibri" pitchFamily="34" charset="0"/>
              </a:rPr>
              <a:t>    27-28/03/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 2017</a:t>
            </a:r>
            <a:r>
              <a:rPr lang="en-US" sz="1200" baseline="0" dirty="0" smtClean="0">
                <a:solidFill>
                  <a:schemeClr val="bg1"/>
                </a:solidFill>
                <a:latin typeface="Calibri" pitchFamily="34" charset="0"/>
              </a:rPr>
              <a:t>   Madrid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                                                  page </a:t>
            </a:r>
            <a:fld id="{CA10588F-E863-4252-93DD-A449825AC83B}" type="slidenum">
              <a:rPr lang="en-US" sz="1200" smtClean="0">
                <a:solidFill>
                  <a:schemeClr val="bg1"/>
                </a:solidFill>
                <a:latin typeface="Calibri" pitchFamily="34" charset="0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0" y="6642100"/>
            <a:ext cx="7315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endParaRPr lang="de-DE" sz="12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824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825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788" r:id="rId3"/>
    <p:sldLayoutId id="214748378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80000"/>
        <a:buFont typeface="Arial Unicode MS" pitchFamily="34" charset="-128"/>
        <a:buChar char="●"/>
        <a:defRPr sz="24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SzPct val="80000"/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43364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65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rudiger.schmidt@cern.ch</a:t>
            </a: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CERN,</a:t>
            </a:r>
            <a:r>
              <a:rPr lang="en-US" sz="1200" baseline="0" dirty="0" smtClean="0">
                <a:solidFill>
                  <a:schemeClr val="bg1"/>
                </a:solidFill>
                <a:latin typeface="Calibri" pitchFamily="34" charset="0"/>
              </a:rPr>
              <a:t> the LHC collider and studies its d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ependability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4336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337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22EC3D2A-BCD9-468F-BF05-1ACB42DF36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SzPct val="80000"/>
        <a:buFont typeface="Arial Unicode MS" pitchFamily="34" charset="-128"/>
        <a:buChar char="●"/>
        <a:defRPr sz="24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SzPct val="80000"/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46436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6437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benjamin.todd@cern.ch</a:t>
            </a: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Machine Protection – A Future Safety System?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GB" sz="1600">
              <a:latin typeface="Arial" charset="0"/>
            </a:endParaRPr>
          </a:p>
        </p:txBody>
      </p:sp>
      <p:sp>
        <p:nvSpPr>
          <p:cNvPr id="146442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4644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100">
                <a:solidFill>
                  <a:srgbClr val="062F67"/>
                </a:solidFill>
                <a:latin typeface="+mn-lt"/>
              </a:defRPr>
            </a:lvl1pPr>
          </a:lstStyle>
          <a:p>
            <a:pPr>
              <a:defRPr/>
            </a:pPr>
            <a:fld id="{661C32F4-3ACB-405E-80F8-D41BE39265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51556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1557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421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benjamin.todd@cern.ch</a:t>
            </a: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Machine Protection – A Future Safety System?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GB" sz="1600">
              <a:latin typeface="Arial" charset="0"/>
            </a:endParaRPr>
          </a:p>
        </p:txBody>
      </p:sp>
      <p:sp>
        <p:nvSpPr>
          <p:cNvPr id="151562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5156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100">
                <a:solidFill>
                  <a:srgbClr val="062F67"/>
                </a:solidFill>
                <a:latin typeface="+mn-lt"/>
              </a:defRPr>
            </a:lvl1pPr>
          </a:lstStyle>
          <a:p>
            <a:pPr>
              <a:defRPr/>
            </a:pPr>
            <a:fld id="{0081EB5E-4A5F-4625-A0C8-27F7A5B5370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89444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445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16700"/>
            <a:ext cx="20574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Andrea </a:t>
            </a:r>
            <a:r>
              <a:rPr lang="en-US" sz="1200" dirty="0" err="1" smtClean="0">
                <a:solidFill>
                  <a:schemeClr val="bg1"/>
                </a:solidFill>
                <a:latin typeface="Calibri" pitchFamily="34" charset="0"/>
              </a:rPr>
              <a:t>Apollonio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   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8944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8945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" name="Rectangle 34"/>
          <p:cNvSpPr>
            <a:spLocks noChangeArrowheads="1"/>
          </p:cNvSpPr>
          <p:nvPr userDrawn="1"/>
        </p:nvSpPr>
        <p:spPr bwMode="auto">
          <a:xfrm>
            <a:off x="7086600" y="6616700"/>
            <a:ext cx="20574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	page    </a:t>
            </a:r>
            <a:fld id="{B8392614-24A7-404E-891B-36E2199827B5}" type="slidenum">
              <a:rPr lang="en-US" sz="1200">
                <a:solidFill>
                  <a:schemeClr val="bg1"/>
                </a:solidFill>
                <a:latin typeface="Calibri" pitchFamily="34" charset="0"/>
              </a:rPr>
              <a:pPr/>
              <a:t>‹#›</a:t>
            </a:fld>
            <a:endParaRPr lang="en-US" sz="120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4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38244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45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29400"/>
            <a:ext cx="8991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>
                <a:solidFill>
                  <a:srgbClr val="FFFFFF"/>
                </a:solidFill>
                <a:latin typeface="Calibri" pitchFamily="34" charset="0"/>
              </a:rPr>
              <a:t>         </a:t>
            </a:r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Andrea </a:t>
            </a:r>
            <a:r>
              <a:rPr lang="en-US" sz="1200" dirty="0" err="1" smtClean="0">
                <a:solidFill>
                  <a:srgbClr val="FFFFFF"/>
                </a:solidFill>
                <a:latin typeface="Calibri" pitchFamily="34" charset="0"/>
              </a:rPr>
              <a:t>Apollonio</a:t>
            </a:r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                                                                                                                                                                                                  page </a:t>
            </a:r>
            <a:fld id="{20038FFA-3A97-494A-BECD-4DC9B4D1BD4C}" type="slidenum">
              <a:rPr lang="en-US" sz="1200">
                <a:solidFill>
                  <a:srgbClr val="FFFFFF"/>
                </a:solidFill>
                <a:latin typeface="Calibri" pitchFamily="34" charset="0"/>
              </a:rPr>
              <a:pPr/>
              <a:t>‹#›</a:t>
            </a:fld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0" y="6642100"/>
            <a:ext cx="7315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endParaRPr lang="de-DE" sz="12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3824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3825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84423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80000"/>
        <a:buFont typeface="Arial Unicode MS" pitchFamily="34" charset="-128"/>
        <a:buChar char="●"/>
        <a:defRPr sz="24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SzPct val="80000"/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89444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445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16700"/>
            <a:ext cx="20574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>
                <a:solidFill>
                  <a:srgbClr val="FFFFFF"/>
                </a:solidFill>
                <a:latin typeface="Calibri" pitchFamily="34" charset="0"/>
              </a:rPr>
              <a:t> </a:t>
            </a:r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Andrea </a:t>
            </a:r>
            <a:r>
              <a:rPr lang="en-US" sz="1200" dirty="0" err="1" smtClean="0">
                <a:solidFill>
                  <a:srgbClr val="FFFFFF"/>
                </a:solidFill>
                <a:latin typeface="Calibri" pitchFamily="34" charset="0"/>
              </a:rPr>
              <a:t>Apollonio</a:t>
            </a:r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   </a:t>
            </a:r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8944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8945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" name="Rectangle 34"/>
          <p:cNvSpPr>
            <a:spLocks noChangeArrowheads="1"/>
          </p:cNvSpPr>
          <p:nvPr userDrawn="1"/>
        </p:nvSpPr>
        <p:spPr bwMode="auto">
          <a:xfrm>
            <a:off x="7086600" y="6616700"/>
            <a:ext cx="20574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>
                <a:solidFill>
                  <a:srgbClr val="FFFFFF"/>
                </a:solidFill>
                <a:latin typeface="Calibri" pitchFamily="34" charset="0"/>
              </a:rPr>
              <a:t>	page    </a:t>
            </a:r>
            <a:fld id="{B8392614-24A7-404E-891B-36E2199827B5}" type="slidenum">
              <a:rPr lang="en-US" sz="1200">
                <a:solidFill>
                  <a:srgbClr val="FFFFFF"/>
                </a:solidFill>
                <a:latin typeface="Calibri" pitchFamily="34" charset="0"/>
              </a:rPr>
              <a:pPr/>
              <a:t>‹#›</a:t>
            </a:fld>
            <a:endParaRPr lang="en-US" sz="120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760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4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6" name="Picture 3" descr="Aeria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2060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GB" sz="1600">
              <a:latin typeface="Arial" charset="0"/>
            </a:endParaRPr>
          </a:p>
        </p:txBody>
      </p:sp>
      <p:sp>
        <p:nvSpPr>
          <p:cNvPr id="16" name="Rectangle 47"/>
          <p:cNvSpPr>
            <a:spLocks noChangeArrowheads="1"/>
          </p:cNvSpPr>
          <p:nvPr/>
        </p:nvSpPr>
        <p:spPr bwMode="auto">
          <a:xfrm>
            <a:off x="899592" y="1052737"/>
            <a:ext cx="7272808" cy="216024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129030" name="Text Box 6"/>
          <p:cNvSpPr txBox="1">
            <a:spLocks noChangeArrowheads="1"/>
          </p:cNvSpPr>
          <p:nvPr/>
        </p:nvSpPr>
        <p:spPr bwMode="auto">
          <a:xfrm>
            <a:off x="1002754" y="1268760"/>
            <a:ext cx="706648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GB" sz="3600" b="1" dirty="0">
                <a:solidFill>
                  <a:srgbClr val="FFFF00"/>
                </a:solidFill>
              </a:rPr>
              <a:t>Update on Linac4 </a:t>
            </a:r>
            <a:r>
              <a:rPr lang="en-GB" sz="3600" b="1" dirty="0" smtClean="0">
                <a:solidFill>
                  <a:srgbClr val="FFFF00"/>
                </a:solidFill>
              </a:rPr>
              <a:t>Status</a:t>
            </a:r>
            <a:r>
              <a:rPr lang="en-GB" sz="3600" b="1" dirty="0">
                <a:solidFill>
                  <a:srgbClr val="FFFF00"/>
                </a:solidFill>
              </a:rPr>
              <a:t>, </a:t>
            </a:r>
            <a:r>
              <a:rPr lang="en-GB" sz="3600" b="1" dirty="0" smtClean="0">
                <a:solidFill>
                  <a:srgbClr val="FFFF00"/>
                </a:solidFill>
              </a:rPr>
              <a:t>Reliability Run </a:t>
            </a:r>
            <a:r>
              <a:rPr lang="en-GB" sz="3600" b="1" dirty="0">
                <a:solidFill>
                  <a:srgbClr val="FFFF00"/>
                </a:solidFill>
              </a:rPr>
              <a:t>and </a:t>
            </a:r>
            <a:r>
              <a:rPr lang="en-GB" sz="3600" b="1" dirty="0" smtClean="0">
                <a:solidFill>
                  <a:srgbClr val="FFFF00"/>
                </a:solidFill>
              </a:rPr>
              <a:t>Modelling</a:t>
            </a:r>
            <a:endParaRPr lang="en-GB" sz="3600" b="1" dirty="0">
              <a:solidFill>
                <a:srgbClr val="FFFF00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23528" y="3501008"/>
            <a:ext cx="8640959" cy="2431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800" dirty="0" smtClean="0">
                <a:solidFill>
                  <a:srgbClr val="FFFF00"/>
                </a:solidFill>
                <a:latin typeface="+mj-lt"/>
              </a:rPr>
              <a:t>J. Uythoven, O. Rey Orozco, </a:t>
            </a:r>
            <a:r>
              <a:rPr lang="en-GB" sz="2800" dirty="0">
                <a:solidFill>
                  <a:srgbClr val="FFFF00"/>
                </a:solidFill>
                <a:latin typeface="+mj-lt"/>
              </a:rPr>
              <a:t>A. Apollonio and R. Schmidt </a:t>
            </a:r>
          </a:p>
          <a:p>
            <a:pPr algn="ctr" eaLnBrk="0" hangingPunct="0"/>
            <a:r>
              <a:rPr lang="en-GB" sz="2800" dirty="0" smtClean="0">
                <a:solidFill>
                  <a:srgbClr val="FFFF00"/>
                </a:solidFill>
                <a:latin typeface="+mj-lt"/>
              </a:rPr>
              <a:t>CERN</a:t>
            </a:r>
            <a:endParaRPr lang="en-GB" sz="2800" dirty="0">
              <a:solidFill>
                <a:srgbClr val="FFFF00"/>
              </a:solidFill>
              <a:latin typeface="+mj-lt"/>
            </a:endParaRPr>
          </a:p>
          <a:p>
            <a:pPr algn="ctr" eaLnBrk="0" hangingPunct="0"/>
            <a:endParaRPr lang="en-GB" sz="2400" dirty="0" smtClean="0">
              <a:latin typeface="+mj-lt"/>
            </a:endParaRPr>
          </a:p>
          <a:p>
            <a:pPr algn="ctr" eaLnBrk="0" hangingPunct="0"/>
            <a:r>
              <a:rPr lang="en-GB" sz="2400" dirty="0" smtClean="0">
                <a:solidFill>
                  <a:srgbClr val="FFFF00"/>
                </a:solidFill>
                <a:latin typeface="+mj-lt"/>
              </a:rPr>
              <a:t>Acknowledgements: </a:t>
            </a:r>
            <a:br>
              <a:rPr lang="en-GB" sz="2400" dirty="0" smtClean="0">
                <a:solidFill>
                  <a:srgbClr val="FFFF00"/>
                </a:solidFill>
                <a:latin typeface="+mj-lt"/>
              </a:rPr>
            </a:br>
            <a:r>
              <a:rPr lang="en-GB" sz="2400" dirty="0" smtClean="0">
                <a:solidFill>
                  <a:srgbClr val="FFFF00"/>
                </a:solidFill>
                <a:latin typeface="+mj-lt"/>
              </a:rPr>
              <a:t>colleagues </a:t>
            </a:r>
            <a:r>
              <a:rPr lang="en-GB" sz="2400" dirty="0">
                <a:solidFill>
                  <a:srgbClr val="FFFF00"/>
                </a:solidFill>
                <a:latin typeface="+mj-lt"/>
              </a:rPr>
              <a:t>from </a:t>
            </a:r>
            <a:r>
              <a:rPr lang="en-GB" sz="2400" dirty="0" err="1" smtClean="0">
                <a:solidFill>
                  <a:srgbClr val="FFFF00"/>
                </a:solidFill>
                <a:latin typeface="+mj-lt"/>
              </a:rPr>
              <a:t>Empresarios</a:t>
            </a:r>
            <a:r>
              <a:rPr lang="en-GB" sz="2400" dirty="0" smtClean="0">
                <a:solidFill>
                  <a:srgbClr val="FFFF00"/>
                </a:solidFill>
                <a:latin typeface="+mj-lt"/>
              </a:rPr>
              <a:t> </a:t>
            </a:r>
            <a:r>
              <a:rPr lang="en-GB" sz="2400" dirty="0" err="1" smtClean="0">
                <a:solidFill>
                  <a:srgbClr val="FFFF00"/>
                </a:solidFill>
                <a:latin typeface="+mj-lt"/>
              </a:rPr>
              <a:t>Agrupados</a:t>
            </a:r>
            <a:endParaRPr lang="en-GB" sz="2400" dirty="0" smtClean="0">
              <a:solidFill>
                <a:srgbClr val="FFFF00"/>
              </a:solidFill>
              <a:latin typeface="+mj-lt"/>
            </a:endParaRPr>
          </a:p>
          <a:p>
            <a:pPr algn="ctr" eaLnBrk="0" hangingPunct="0"/>
            <a:r>
              <a:rPr lang="en-GB" sz="2400" dirty="0" smtClean="0">
                <a:solidFill>
                  <a:srgbClr val="FFFF00"/>
                </a:solidFill>
                <a:latin typeface="+mj-lt"/>
              </a:rPr>
              <a:t>and the LINAC4 team @ CERN</a:t>
            </a:r>
            <a:endParaRPr lang="en-GB" sz="2400" dirty="0">
              <a:solidFill>
                <a:srgbClr val="FFFF00"/>
              </a:solidFill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55575" y="6195279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GB" b="1" i="1" dirty="0" smtClean="0">
                <a:solidFill>
                  <a:srgbClr val="FFFF00"/>
                </a:solidFill>
              </a:rPr>
              <a:t>MYRTE </a:t>
            </a:r>
            <a:r>
              <a:rPr lang="en-GB" b="1" i="1" dirty="0">
                <a:solidFill>
                  <a:srgbClr val="FFFF00"/>
                </a:solidFill>
              </a:rPr>
              <a:t>4th WP2 Meeting, </a:t>
            </a:r>
            <a:r>
              <a:rPr lang="en-US" b="1" i="1" dirty="0" smtClean="0">
                <a:solidFill>
                  <a:srgbClr val="FFFF00"/>
                </a:solidFill>
              </a:rPr>
              <a:t>27-28/03/2017, </a:t>
            </a:r>
            <a:r>
              <a:rPr lang="en-GB" b="1" i="1" dirty="0" smtClean="0">
                <a:solidFill>
                  <a:srgbClr val="FFFF00"/>
                </a:solidFill>
              </a:rPr>
              <a:t>Madrid</a:t>
            </a:r>
            <a:endParaRPr lang="en-GB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62000" y="0"/>
            <a:ext cx="8382000" cy="762000"/>
          </a:xfrm>
        </p:spPr>
        <p:txBody>
          <a:bodyPr/>
          <a:lstStyle/>
          <a:p>
            <a:pPr algn="ctr"/>
            <a:r>
              <a:rPr lang="en-GB" dirty="0" smtClean="0"/>
              <a:t>Fault editing in AFT</a:t>
            </a:r>
            <a:endParaRPr lang="en-GB" dirty="0"/>
          </a:p>
        </p:txBody>
      </p:sp>
      <p:sp>
        <p:nvSpPr>
          <p:cNvPr id="4" name="Content Placeholder 7"/>
          <p:cNvSpPr>
            <a:spLocks noGrp="1"/>
          </p:cNvSpPr>
          <p:nvPr>
            <p:ph idx="1"/>
          </p:nvPr>
        </p:nvSpPr>
        <p:spPr>
          <a:xfrm>
            <a:off x="457200" y="5514167"/>
            <a:ext cx="7728176" cy="840818"/>
          </a:xfrm>
        </p:spPr>
        <p:txBody>
          <a:bodyPr>
            <a:normAutofit fontScale="92500"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Recording potential fault overheads</a:t>
            </a: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n-GB" dirty="0" smtClean="0">
                <a:sym typeface="Wingdings" panose="05000000000000000000" pitchFamily="2" charset="2"/>
              </a:rPr>
              <a:t>(access, RP, transport)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Link faults to their root cause (‘parent’), …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68901"/>
            <a:ext cx="9144000" cy="441343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90514" y="1616423"/>
            <a:ext cx="8105713" cy="29496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860324" y="1911391"/>
            <a:ext cx="7469566" cy="54752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98328" y="2523938"/>
            <a:ext cx="5152098" cy="100977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5415608" y="2523938"/>
            <a:ext cx="3604506" cy="92128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40601" y="3913950"/>
            <a:ext cx="3947652" cy="96976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-14375" y="1548464"/>
            <a:ext cx="89866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solidFill>
                  <a:srgbClr val="FF0000"/>
                </a:solidFill>
              </a:rPr>
              <a:t>Fault Duration</a:t>
            </a:r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-38339" y="1973228"/>
            <a:ext cx="89866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solidFill>
                  <a:srgbClr val="FF0000"/>
                </a:solidFill>
              </a:rPr>
              <a:t>Detailed Description</a:t>
            </a:r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72374" y="3533714"/>
            <a:ext cx="23967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solidFill>
                  <a:srgbClr val="FF0000"/>
                </a:solidFill>
              </a:rPr>
              <a:t>Fault Relations</a:t>
            </a:r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20950" y="3445223"/>
            <a:ext cx="23967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solidFill>
                  <a:srgbClr val="FF0000"/>
                </a:solidFill>
              </a:rPr>
              <a:t>Fault State</a:t>
            </a:r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24213" y="4265515"/>
            <a:ext cx="23967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solidFill>
                  <a:srgbClr val="FF0000"/>
                </a:solidFill>
              </a:rPr>
              <a:t>Additional Information</a:t>
            </a:r>
            <a:endParaRPr lang="en-GB" sz="1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44464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709"/>
          <a:stretch/>
        </p:blipFill>
        <p:spPr>
          <a:xfrm>
            <a:off x="179512" y="1131134"/>
            <a:ext cx="8800167" cy="45301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62000" y="0"/>
            <a:ext cx="8382000" cy="762000"/>
          </a:xfrm>
        </p:spPr>
        <p:txBody>
          <a:bodyPr/>
          <a:lstStyle/>
          <a:p>
            <a:pPr algn="ctr"/>
            <a:r>
              <a:rPr lang="en-GB" dirty="0" smtClean="0"/>
              <a:t>Failure Analysis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47864" y="1052736"/>
            <a:ext cx="345638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i="1" dirty="0" smtClean="0">
                <a:solidFill>
                  <a:srgbClr val="0070C0"/>
                </a:solidFill>
              </a:rPr>
              <a:t>Fault vs. Fault Duration</a:t>
            </a:r>
            <a:endParaRPr lang="en-GB" i="1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6378" y="2348880"/>
            <a:ext cx="5528378" cy="47251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0140" y="2014977"/>
            <a:ext cx="5121389" cy="43857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3888" y="1712804"/>
            <a:ext cx="5490868" cy="369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26533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62000" y="0"/>
            <a:ext cx="8382000" cy="762000"/>
          </a:xfrm>
        </p:spPr>
        <p:txBody>
          <a:bodyPr/>
          <a:lstStyle/>
          <a:p>
            <a:pPr algn="ctr"/>
            <a:r>
              <a:rPr lang="en-GB" dirty="0" smtClean="0"/>
              <a:t>Fault Classification</a:t>
            </a:r>
            <a:endParaRPr lang="en-GB" dirty="0"/>
          </a:p>
        </p:txBody>
      </p:sp>
      <p:sp>
        <p:nvSpPr>
          <p:cNvPr id="4" name="Content Placeholder 7"/>
          <p:cNvSpPr>
            <a:spLocks noGrp="1"/>
          </p:cNvSpPr>
          <p:nvPr>
            <p:ph idx="1"/>
          </p:nvPr>
        </p:nvSpPr>
        <p:spPr>
          <a:xfrm>
            <a:off x="4486459" y="1901044"/>
            <a:ext cx="4262488" cy="2790507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Predefined Fault Tree used to classify faults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Several Layers, with increasing level of detail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Possibility to make visible to OP only some layers of the Fault Tree to facilitate data-capture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System experts can then refine fault classification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087" y="1057440"/>
            <a:ext cx="3937636" cy="57635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44008" y="4941168"/>
            <a:ext cx="4248472" cy="923330"/>
          </a:xfrm>
          <a:prstGeom prst="rect">
            <a:avLst/>
          </a:prstGeom>
          <a:noFill/>
          <a:ln w="158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LINAC4: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Fault Classification = Faults in the LINAC4 availability study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32980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Goal of the Linac4 Availability Study</a:t>
            </a:r>
            <a:endParaRPr lang="en-GB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51520" y="1556792"/>
            <a:ext cx="9001000" cy="496855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Pct val="80000"/>
              <a:buFont typeface="+mj-lt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marL="0" indent="0" eaLnBrk="1" hangingPunct="1">
              <a:buNone/>
            </a:pPr>
            <a:endParaRPr lang="en-GB" sz="1400" kern="0" dirty="0" smtClean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sz="2800" kern="0" dirty="0" smtClean="0">
                <a:solidFill>
                  <a:srgbClr val="002060"/>
                </a:solidFill>
              </a:rPr>
              <a:t>Predict the </a:t>
            </a:r>
            <a:r>
              <a:rPr lang="en-GB" sz="2800" kern="0" dirty="0">
                <a:solidFill>
                  <a:srgbClr val="002060"/>
                </a:solidFill>
              </a:rPr>
              <a:t>expected availability / future </a:t>
            </a:r>
            <a:r>
              <a:rPr lang="en-GB" sz="2800" kern="0" dirty="0" smtClean="0">
                <a:solidFill>
                  <a:srgbClr val="002060"/>
                </a:solidFill>
              </a:rPr>
              <a:t>operation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endParaRPr lang="en-GB" sz="1400" kern="0" dirty="0" smtClean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sz="2800" kern="0" dirty="0" smtClean="0">
                <a:solidFill>
                  <a:srgbClr val="002060"/>
                </a:solidFill>
              </a:rPr>
              <a:t>Refine and validate models with the Reliability Run data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endParaRPr lang="en-GB" sz="1400" kern="0" dirty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sz="2800" kern="0" dirty="0" smtClean="0">
                <a:solidFill>
                  <a:srgbClr val="002060"/>
                </a:solidFill>
              </a:rPr>
              <a:t>Provide guidelines for Linac4 performance improvement</a:t>
            </a:r>
          </a:p>
          <a:p>
            <a:pPr marL="457200" lvl="1" indent="0" eaLnBrk="1" hangingPunct="1"/>
            <a:endParaRPr lang="en-GB" kern="0" dirty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sz="2800" kern="0" dirty="0" smtClean="0">
                <a:solidFill>
                  <a:srgbClr val="002060"/>
                </a:solidFill>
              </a:rPr>
              <a:t>Contribute to better understanding of MYRRHA availability</a:t>
            </a:r>
            <a:endParaRPr lang="en-GB" sz="2800" kern="0" dirty="0">
              <a:solidFill>
                <a:srgbClr val="002060"/>
              </a:solidFill>
            </a:endParaRPr>
          </a:p>
          <a:p>
            <a:pPr marL="0" indent="0" eaLnBrk="1" hangingPunct="1">
              <a:buNone/>
            </a:pPr>
            <a:endParaRPr lang="en-GB" sz="1400" b="1" kern="0" dirty="0">
              <a:solidFill>
                <a:srgbClr val="002060"/>
              </a:solidFill>
            </a:endParaRPr>
          </a:p>
          <a:p>
            <a:pPr marL="0" indent="0" eaLnBrk="1" hangingPunct="1">
              <a:buNone/>
            </a:pPr>
            <a:endParaRPr lang="en-GB" sz="2800" b="1" kern="0" dirty="0" smtClean="0">
              <a:solidFill>
                <a:srgbClr val="002060"/>
              </a:solidFill>
            </a:endParaRPr>
          </a:p>
          <a:p>
            <a:pPr marL="0" indent="0" eaLnBrk="1" hangingPunct="1">
              <a:buNone/>
            </a:pPr>
            <a:endParaRPr lang="en-GB" sz="2800" b="1" kern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34993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56918" y="980728"/>
            <a:ext cx="2878978" cy="5410504"/>
          </a:xfrm>
          <a:prstGeom prst="rect">
            <a:avLst/>
          </a:prstGeom>
          <a:solidFill>
            <a:schemeClr val="tx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Gathering data for the Availability Model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1624839" y="1274300"/>
            <a:ext cx="1753304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Hardware description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08875" y="2063020"/>
            <a:ext cx="1728192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002060"/>
                </a:solidFill>
              </a:rPr>
              <a:t>Failure modes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627543" y="2851740"/>
            <a:ext cx="1728192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002060"/>
                </a:solidFill>
              </a:rPr>
              <a:t>Failure data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608875" y="3640460"/>
            <a:ext cx="1728192" cy="874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Repair / Maintenance </a:t>
            </a:r>
            <a:r>
              <a:rPr lang="en-GB" b="1" dirty="0" smtClean="0">
                <a:solidFill>
                  <a:srgbClr val="002060"/>
                </a:solidFill>
              </a:rPr>
              <a:t>assumptions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2394875" y="5437292"/>
            <a:ext cx="72008" cy="72008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2394911" y="5717112"/>
            <a:ext cx="65544" cy="570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2388447" y="5976544"/>
            <a:ext cx="72008" cy="72008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1608875" y="4673804"/>
            <a:ext cx="1728192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Simulation parameters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55556" y="1058276"/>
            <a:ext cx="738664" cy="5332956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pPr lvl="1" algn="ctr"/>
            <a:r>
              <a:rPr lang="en-GB" sz="36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Linac4 availability </a:t>
            </a:r>
            <a:r>
              <a:rPr lang="en-GB" sz="3600" dirty="0">
                <a:solidFill>
                  <a:srgbClr val="000066"/>
                </a:solidFill>
                <a:latin typeface="Calibri" panose="020F0502020204030204" pitchFamily="34" charset="0"/>
              </a:rPr>
              <a:t>model</a:t>
            </a:r>
          </a:p>
        </p:txBody>
      </p:sp>
      <p:sp>
        <p:nvSpPr>
          <p:cNvPr id="2" name="Rectangle 1"/>
          <p:cNvSpPr/>
          <p:nvPr/>
        </p:nvSpPr>
        <p:spPr>
          <a:xfrm>
            <a:off x="3788296" y="4329994"/>
            <a:ext cx="46474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en-GB" b="1" kern="0" dirty="0" smtClean="0">
                <a:solidFill>
                  <a:srgbClr val="00B050"/>
                </a:solidFill>
              </a:rPr>
              <a:t>Assumptions and simulation parameters</a:t>
            </a:r>
            <a:endParaRPr lang="en-GB" b="1" kern="0" dirty="0">
              <a:solidFill>
                <a:srgbClr val="00B050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788296" y="2696414"/>
            <a:ext cx="2595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en-GB" b="1" kern="0" dirty="0" smtClean="0">
                <a:solidFill>
                  <a:srgbClr val="00B050"/>
                </a:solidFill>
              </a:rPr>
              <a:t>Failure mode analysis</a:t>
            </a:r>
            <a:endParaRPr lang="en-GB" b="1" kern="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76815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Gathering Data for Availability Models</a:t>
            </a:r>
            <a:endParaRPr lang="en-GB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45588" y="980728"/>
            <a:ext cx="8605568" cy="496855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Pct val="80000"/>
              <a:buFont typeface="+mj-lt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marL="0" indent="0" eaLnBrk="1" hangingPunct="1">
              <a:buNone/>
            </a:pPr>
            <a:r>
              <a:rPr lang="en-GB" sz="2000" b="1" kern="0" dirty="0" smtClean="0">
                <a:solidFill>
                  <a:srgbClr val="002060"/>
                </a:solidFill>
              </a:rPr>
              <a:t>FAILURE MODE ANALYSIS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endParaRPr lang="en-GB" sz="1100" kern="0" dirty="0" smtClean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sz="2000" kern="0" dirty="0" smtClean="0">
                <a:solidFill>
                  <a:srgbClr val="002060"/>
                </a:solidFill>
              </a:rPr>
              <a:t>Failure catalogue based on </a:t>
            </a:r>
          </a:p>
          <a:p>
            <a:pPr lvl="1" eaLnBrk="1" hangingPunct="1">
              <a:buFont typeface="Wingdings" panose="05000000000000000000" pitchFamily="2" charset="2"/>
              <a:buChar char="q"/>
            </a:pPr>
            <a:r>
              <a:rPr lang="en-GB" sz="1800" kern="0" dirty="0" smtClean="0">
                <a:solidFill>
                  <a:srgbClr val="002060"/>
                </a:solidFill>
              </a:rPr>
              <a:t>Outcome of meetings with </a:t>
            </a:r>
          </a:p>
          <a:p>
            <a:pPr marL="457200" lvl="1" indent="0" eaLnBrk="1" hangingPunct="1"/>
            <a:r>
              <a:rPr lang="en-GB" sz="1800" b="1" kern="0" dirty="0" smtClean="0">
                <a:solidFill>
                  <a:srgbClr val="002060"/>
                </a:solidFill>
              </a:rPr>
              <a:t>	system experts</a:t>
            </a:r>
          </a:p>
          <a:p>
            <a:pPr lvl="1" eaLnBrk="1" hangingPunct="1">
              <a:buFont typeface="Wingdings" panose="05000000000000000000" pitchFamily="2" charset="2"/>
              <a:buChar char="q"/>
            </a:pPr>
            <a:r>
              <a:rPr lang="en-GB" sz="1800" kern="0" dirty="0" smtClean="0">
                <a:solidFill>
                  <a:srgbClr val="002060"/>
                </a:solidFill>
              </a:rPr>
              <a:t>Failure data from Linac2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endParaRPr lang="en-GB" sz="1100" kern="0" dirty="0" smtClean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sz="2000" kern="0" dirty="0" smtClean="0">
                <a:solidFill>
                  <a:srgbClr val="002060"/>
                </a:solidFill>
              </a:rPr>
              <a:t>Identification of system failure modes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endParaRPr lang="en-GB" sz="1100" kern="0" dirty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sz="2000" kern="0" dirty="0" smtClean="0">
                <a:solidFill>
                  <a:srgbClr val="002060"/>
                </a:solidFill>
              </a:rPr>
              <a:t>Quantification of failure effects (mainly in terms of </a:t>
            </a:r>
            <a:r>
              <a:rPr lang="en-GB" sz="2000" b="1" kern="0" dirty="0" smtClean="0">
                <a:solidFill>
                  <a:srgbClr val="002060"/>
                </a:solidFill>
              </a:rPr>
              <a:t>downtime</a:t>
            </a:r>
            <a:r>
              <a:rPr lang="en-GB" sz="2000" kern="0" dirty="0" smtClean="0">
                <a:solidFill>
                  <a:srgbClr val="002060"/>
                </a:solidFill>
              </a:rPr>
              <a:t>)</a:t>
            </a:r>
            <a:endParaRPr lang="en-GB" sz="2000" kern="0" dirty="0">
              <a:solidFill>
                <a:srgbClr val="002060"/>
              </a:solidFill>
            </a:endParaRPr>
          </a:p>
          <a:p>
            <a:pPr marL="0" indent="0" eaLnBrk="1" hangingPunct="1">
              <a:buNone/>
            </a:pPr>
            <a:endParaRPr lang="en-GB" sz="1100" b="1" kern="0" dirty="0" smtClean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sz="2000" kern="0" dirty="0">
                <a:solidFill>
                  <a:srgbClr val="002060"/>
                </a:solidFill>
              </a:rPr>
              <a:t>Continuously updated (Started in 2012 and followed-up in the commissioning</a:t>
            </a:r>
            <a:r>
              <a:rPr lang="en-GB" sz="2000" kern="0" dirty="0" smtClean="0">
                <a:solidFill>
                  <a:srgbClr val="002060"/>
                </a:solidFill>
              </a:rPr>
              <a:t>)</a:t>
            </a:r>
          </a:p>
          <a:p>
            <a:pPr lvl="1" eaLnBrk="1" hangingPunct="1">
              <a:buFont typeface="Wingdings" panose="05000000000000000000" pitchFamily="2" charset="2"/>
              <a:buChar char="q"/>
            </a:pPr>
            <a:endParaRPr lang="en-GB" sz="1600" kern="0" dirty="0" smtClean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sz="2000" kern="0" dirty="0" smtClean="0">
                <a:solidFill>
                  <a:srgbClr val="002060"/>
                </a:solidFill>
              </a:rPr>
              <a:t>Link information with </a:t>
            </a:r>
            <a:r>
              <a:rPr lang="en-GB" sz="2000" b="1" kern="0" dirty="0" smtClean="0">
                <a:solidFill>
                  <a:srgbClr val="002060"/>
                </a:solidFill>
              </a:rPr>
              <a:t>SNS Failure Catalogue (</a:t>
            </a:r>
            <a:r>
              <a:rPr lang="en-GB" sz="2000" b="1" kern="0" dirty="0" err="1" smtClean="0">
                <a:solidFill>
                  <a:srgbClr val="002060"/>
                </a:solidFill>
              </a:rPr>
              <a:t>Empresarios</a:t>
            </a:r>
            <a:r>
              <a:rPr lang="en-GB" sz="2000" b="1" kern="0" dirty="0" smtClean="0">
                <a:solidFill>
                  <a:srgbClr val="002060"/>
                </a:solidFill>
              </a:rPr>
              <a:t> </a:t>
            </a:r>
            <a:r>
              <a:rPr lang="en-GB" sz="2000" b="1" kern="0" dirty="0" err="1" smtClean="0">
                <a:solidFill>
                  <a:srgbClr val="002060"/>
                </a:solidFill>
              </a:rPr>
              <a:t>Agrupados</a:t>
            </a:r>
            <a:r>
              <a:rPr lang="en-GB" sz="2000" b="1" kern="0" dirty="0" smtClean="0">
                <a:solidFill>
                  <a:srgbClr val="002060"/>
                </a:solidFill>
              </a:rPr>
              <a:t>)</a:t>
            </a:r>
          </a:p>
          <a:p>
            <a:pPr lvl="1" eaLnBrk="1" hangingPunct="1">
              <a:buFont typeface="Wingdings" panose="05000000000000000000" pitchFamily="2" charset="2"/>
              <a:buChar char="q"/>
            </a:pPr>
            <a:endParaRPr lang="en-GB" sz="1600" b="1" kern="0" dirty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sz="2000" b="1" kern="0" dirty="0">
                <a:solidFill>
                  <a:srgbClr val="002060"/>
                </a:solidFill>
              </a:rPr>
              <a:t>Development of a common database for MYRRHA (CERN + EA)</a:t>
            </a:r>
          </a:p>
          <a:p>
            <a:pPr marL="0" indent="0" eaLnBrk="1" hangingPunct="1">
              <a:buNone/>
            </a:pPr>
            <a:endParaRPr lang="en-GB" sz="2000" b="1" kern="0" dirty="0" smtClean="0">
              <a:solidFill>
                <a:srgbClr val="002060"/>
              </a:solidFill>
            </a:endParaRPr>
          </a:p>
          <a:p>
            <a:pPr marL="0" indent="0" eaLnBrk="1" hangingPunct="1">
              <a:buNone/>
            </a:pPr>
            <a:endParaRPr lang="en-GB" sz="1400" kern="0" dirty="0">
              <a:solidFill>
                <a:srgbClr val="002060"/>
              </a:solidFill>
            </a:endParaRPr>
          </a:p>
          <a:p>
            <a:pPr marL="0" indent="0" eaLnBrk="1" hangingPunct="1">
              <a:buNone/>
            </a:pPr>
            <a:endParaRPr lang="en-GB" sz="2000" b="1" kern="0" dirty="0" smtClean="0">
              <a:solidFill>
                <a:srgbClr val="002060"/>
              </a:solidFill>
            </a:endParaRPr>
          </a:p>
          <a:p>
            <a:pPr marL="0" indent="0" eaLnBrk="1" hangingPunct="1">
              <a:buNone/>
            </a:pPr>
            <a:endParaRPr lang="en-GB" sz="2000" b="1" kern="0" dirty="0" smtClean="0">
              <a:solidFill>
                <a:srgbClr val="002060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953000" y="1052736"/>
            <a:ext cx="3960440" cy="2313774"/>
            <a:chOff x="24525" y="1478541"/>
            <a:chExt cx="6374506" cy="382641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525" y="1478541"/>
              <a:ext cx="6199670" cy="3679149"/>
            </a:xfrm>
            <a:prstGeom prst="rect">
              <a:avLst/>
            </a:prstGeom>
            <a:ln w="19050">
              <a:solidFill>
                <a:srgbClr val="4F81BD"/>
              </a:solidFill>
            </a:ln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943" y="1544306"/>
              <a:ext cx="6199670" cy="3679149"/>
            </a:xfrm>
            <a:prstGeom prst="rect">
              <a:avLst/>
            </a:prstGeom>
            <a:ln w="19050">
              <a:solidFill>
                <a:srgbClr val="4F81BD"/>
              </a:solidFill>
            </a:ln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9360" y="1625811"/>
              <a:ext cx="6199671" cy="3679149"/>
            </a:xfrm>
            <a:prstGeom prst="rect">
              <a:avLst/>
            </a:prstGeom>
            <a:ln w="19050">
              <a:solidFill>
                <a:srgbClr val="4F81BD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82356158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9021512" y="6430808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16</a:t>
            </a:fld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95532" y="447769"/>
            <a:ext cx="89484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600" dirty="0">
              <a:latin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600" dirty="0" smtClean="0">
              <a:latin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GB" sz="1600" dirty="0" smtClean="0">
              <a:latin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GB" sz="1600" dirty="0" smtClean="0">
              <a:latin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GB" sz="1600" dirty="0" smtClean="0">
              <a:latin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GB" sz="1600" dirty="0">
              <a:latin typeface="Calibri" panose="020F050202020403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45337" y="66769"/>
            <a:ext cx="89293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Gathering data for the Availability Model</a:t>
            </a:r>
            <a:endParaRPr lang="en-GB" sz="3200" dirty="0" smtClean="0">
              <a:latin typeface="Calibri" panose="020F050202020403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-180528" y="1049901"/>
            <a:ext cx="842243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ct val="150000"/>
              </a:lnSpc>
            </a:pPr>
            <a:r>
              <a:rPr lang="en-GB" sz="2000" b="1" kern="0" dirty="0" smtClean="0">
                <a:solidFill>
                  <a:srgbClr val="002060"/>
                </a:solidFill>
              </a:rPr>
              <a:t>ASSUMPTIONS AND SIMULATION PARAMETERS</a:t>
            </a:r>
            <a:endParaRPr lang="en-GB" sz="2000" b="1" kern="0" dirty="0">
              <a:solidFill>
                <a:srgbClr val="002060"/>
              </a:solidFill>
            </a:endParaRPr>
          </a:p>
          <a:p>
            <a:pPr lvl="1">
              <a:lnSpc>
                <a:spcPct val="150000"/>
              </a:lnSpc>
            </a:pPr>
            <a:endParaRPr lang="en-GB" sz="2000" dirty="0" smtClean="0">
              <a:solidFill>
                <a:srgbClr val="000066"/>
              </a:solidFill>
              <a:latin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Simulation </a:t>
            </a:r>
            <a:r>
              <a:rPr lang="en-GB" sz="2000" dirty="0">
                <a:solidFill>
                  <a:srgbClr val="000066"/>
                </a:solidFill>
                <a:latin typeface="Calibri" panose="020F0502020204030204" pitchFamily="34" charset="0"/>
              </a:rPr>
              <a:t>period: 1 </a:t>
            </a:r>
            <a:r>
              <a:rPr lang="en-GB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year (operation 24/7)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Components failure behaviour follow an </a:t>
            </a:r>
            <a:r>
              <a:rPr lang="en-GB" sz="2000" u="sng" dirty="0" smtClean="0">
                <a:solidFill>
                  <a:srgbClr val="000066"/>
                </a:solidFill>
                <a:latin typeface="Calibri" panose="020F0502020204030204" pitchFamily="34" charset="0"/>
              </a:rPr>
              <a:t>exponential distribution</a:t>
            </a:r>
            <a:endParaRPr lang="en-GB" sz="2000" u="sng" dirty="0">
              <a:solidFill>
                <a:srgbClr val="000066"/>
              </a:solidFill>
              <a:latin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Maintenance/repairs: 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Only </a:t>
            </a:r>
            <a:r>
              <a:rPr lang="en-GB" sz="2000" u="sng" dirty="0" smtClean="0">
                <a:solidFill>
                  <a:srgbClr val="000066"/>
                </a:solidFill>
                <a:latin typeface="Calibri" panose="020F0502020204030204" pitchFamily="34" charset="0"/>
              </a:rPr>
              <a:t>repairs </a:t>
            </a:r>
            <a:r>
              <a:rPr lang="en-GB" sz="2000" u="sng" dirty="0">
                <a:solidFill>
                  <a:srgbClr val="000066"/>
                </a:solidFill>
                <a:latin typeface="Calibri" panose="020F0502020204030204" pitchFamily="34" charset="0"/>
              </a:rPr>
              <a:t>when the system is down </a:t>
            </a:r>
            <a:r>
              <a:rPr lang="en-GB" sz="2000" dirty="0">
                <a:solidFill>
                  <a:srgbClr val="000066"/>
                </a:solidFill>
                <a:latin typeface="Calibri" panose="020F0502020204030204" pitchFamily="34" charset="0"/>
              </a:rPr>
              <a:t>due to components </a:t>
            </a:r>
            <a:r>
              <a:rPr lang="en-GB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failures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Repairs of different systems can be done simultaneously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000" b="1" dirty="0" smtClean="0">
                <a:solidFill>
                  <a:srgbClr val="000066"/>
                </a:solidFill>
                <a:latin typeface="Calibri" panose="020F0502020204030204" pitchFamily="34" charset="0"/>
              </a:rPr>
              <a:t>All repairs must finished before restarting the Linac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2000" dirty="0">
                <a:solidFill>
                  <a:srgbClr val="000066"/>
                </a:solidFill>
                <a:latin typeface="Calibri" panose="020F0502020204030204" pitchFamily="34" charset="0"/>
              </a:rPr>
              <a:t>The system is </a:t>
            </a:r>
            <a:r>
              <a:rPr lang="en-GB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down </a:t>
            </a:r>
            <a:r>
              <a:rPr lang="en-GB" sz="2000" dirty="0">
                <a:solidFill>
                  <a:srgbClr val="000066"/>
                </a:solidFill>
                <a:latin typeface="Calibri" panose="020F0502020204030204" pitchFamily="34" charset="0"/>
              </a:rPr>
              <a:t>after failure -&gt; </a:t>
            </a:r>
            <a:r>
              <a:rPr lang="en-GB" sz="2000" u="sng" dirty="0">
                <a:solidFill>
                  <a:srgbClr val="000066"/>
                </a:solidFill>
                <a:latin typeface="Calibri" panose="020F0502020204030204" pitchFamily="34" charset="0"/>
              </a:rPr>
              <a:t>No components failure during </a:t>
            </a:r>
            <a:r>
              <a:rPr lang="en-GB" sz="2000" u="sng" dirty="0" smtClean="0">
                <a:solidFill>
                  <a:srgbClr val="000066"/>
                </a:solidFill>
                <a:latin typeface="Calibri" panose="020F0502020204030204" pitchFamily="34" charset="0"/>
              </a:rPr>
              <a:t>repair</a:t>
            </a:r>
            <a:endParaRPr lang="en-GB" sz="2000" dirty="0">
              <a:solidFill>
                <a:srgbClr val="000066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78544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178" b="51924"/>
          <a:stretch/>
        </p:blipFill>
        <p:spPr>
          <a:xfrm>
            <a:off x="6303164" y="2392608"/>
            <a:ext cx="2180080" cy="1290892"/>
          </a:xfrm>
          <a:prstGeom prst="rect">
            <a:avLst/>
          </a:prstGeom>
          <a:noFill/>
          <a:ln>
            <a:noFill/>
          </a:ln>
        </p:spPr>
      </p:pic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sz="3200" dirty="0" smtClean="0"/>
              <a:t>Availability Model Implementation in Isograph</a:t>
            </a:r>
            <a:r>
              <a:rPr lang="en-GB" sz="3200" b="1" dirty="0" smtClean="0">
                <a:solidFill>
                  <a:schemeClr val="tx2"/>
                </a:solidFill>
                <a:cs typeface="Arial" panose="020B0604020202020204" pitchFamily="34" charset="0"/>
              </a:rPr>
              <a:t>®</a:t>
            </a:r>
            <a:endParaRPr lang="en-GB" sz="3200" dirty="0">
              <a:solidFill>
                <a:schemeClr val="tx2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459468" y="3933056"/>
            <a:ext cx="38674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0066"/>
                </a:solidFill>
                <a:cs typeface="Arial" panose="020B0604020202020204" pitchFamily="34" charset="0"/>
              </a:rPr>
              <a:t>Linac4 failure behaviour modelled by Reliability Block diagrams in </a:t>
            </a:r>
            <a:r>
              <a:rPr lang="en-GB" sz="1400" b="1" dirty="0" smtClean="0">
                <a:solidFill>
                  <a:srgbClr val="000066"/>
                </a:solidFill>
                <a:cs typeface="Arial" panose="020B0604020202020204" pitchFamily="34" charset="0"/>
              </a:rPr>
              <a:t>Isograph®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784868"/>
            <a:ext cx="8784976" cy="152218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18" y="2674224"/>
            <a:ext cx="1665629" cy="339011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459468" y="4591764"/>
            <a:ext cx="3388648" cy="1298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66"/>
                </a:solidFill>
              </a:rPr>
              <a:t>Each block can be assigned a failure mode…</a:t>
            </a:r>
          </a:p>
          <a:p>
            <a:pPr marL="914400" lvl="1" indent="-457200" eaLnBrk="0" hangingPunct="0">
              <a:spcBef>
                <a:spcPct val="20000"/>
              </a:spcBef>
              <a:buClr>
                <a:srgbClr val="6699FF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sz="1400" kern="0" dirty="0">
                <a:solidFill>
                  <a:srgbClr val="008000"/>
                </a:solidFill>
              </a:rPr>
              <a:t>Failure distribution</a:t>
            </a:r>
          </a:p>
          <a:p>
            <a:pPr marL="914400" lvl="1" indent="-457200" eaLnBrk="0" hangingPunct="0">
              <a:spcBef>
                <a:spcPct val="20000"/>
              </a:spcBef>
              <a:buClr>
                <a:srgbClr val="6699FF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sz="1400" kern="0" dirty="0">
                <a:solidFill>
                  <a:srgbClr val="008000"/>
                </a:solidFill>
              </a:rPr>
              <a:t>MTTF</a:t>
            </a:r>
          </a:p>
          <a:p>
            <a:pPr marL="914400" lvl="1" indent="-457200" eaLnBrk="0" hangingPunct="0">
              <a:spcBef>
                <a:spcPct val="20000"/>
              </a:spcBef>
              <a:buClr>
                <a:srgbClr val="6699FF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sz="1400" kern="0" dirty="0" smtClean="0">
                <a:solidFill>
                  <a:srgbClr val="008000"/>
                </a:solidFill>
              </a:rPr>
              <a:t>Consequences</a:t>
            </a:r>
            <a:endParaRPr lang="en-GB" sz="1400" dirty="0">
              <a:solidFill>
                <a:srgbClr val="000066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459468" y="6064338"/>
            <a:ext cx="29177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66"/>
                </a:solidFill>
              </a:rPr>
              <a:t>…and a maintenance strategy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1721" y="2415522"/>
            <a:ext cx="3371861" cy="25359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2347" y="3683500"/>
            <a:ext cx="3446379" cy="2586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62225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45337" y="66769"/>
            <a:ext cx="89293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Calibri" panose="020F0502020204030204" pitchFamily="34" charset="0"/>
              </a:rPr>
              <a:t>L</a:t>
            </a:r>
            <a:r>
              <a:rPr lang="en-GB" sz="3200" dirty="0" smtClean="0">
                <a:latin typeface="Calibri" panose="020F0502020204030204" pitchFamily="34" charset="0"/>
              </a:rPr>
              <a:t>inac4 </a:t>
            </a:r>
            <a:r>
              <a:rPr lang="en-GB" sz="3200" dirty="0">
                <a:latin typeface="Calibri" panose="020F0502020204030204" pitchFamily="34" charset="0"/>
              </a:rPr>
              <a:t>A</a:t>
            </a:r>
            <a:r>
              <a:rPr lang="en-GB" sz="3200" dirty="0" smtClean="0">
                <a:latin typeface="Calibri" panose="020F0502020204030204" pitchFamily="34" charset="0"/>
              </a:rPr>
              <a:t>vailability model results</a:t>
            </a: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1643399"/>
              </p:ext>
            </p:extLst>
          </p:nvPr>
        </p:nvGraphicFramePr>
        <p:xfrm>
          <a:off x="4713954" y="3569215"/>
          <a:ext cx="4235328" cy="2954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7809956"/>
              </p:ext>
            </p:extLst>
          </p:nvPr>
        </p:nvGraphicFramePr>
        <p:xfrm>
          <a:off x="179121" y="864840"/>
          <a:ext cx="8569342" cy="1083572"/>
        </p:xfrm>
        <a:graphic>
          <a:graphicData uri="http://schemas.openxmlformats.org/drawingml/2006/table">
            <a:tbl>
              <a:tblPr firstRow="1" bandRow="1"/>
              <a:tblGrid>
                <a:gridCol w="12456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397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562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138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138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79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100" dirty="0" smtClean="0"/>
                        <a:t>Availability</a:t>
                      </a:r>
                      <a:endParaRPr lang="en-GB" sz="11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100" dirty="0" smtClean="0"/>
                        <a:t>Mean down time</a:t>
                      </a:r>
                      <a:endParaRPr lang="en-GB" sz="11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100" dirty="0" smtClean="0"/>
                        <a:t>Failures</a:t>
                      </a:r>
                      <a:endParaRPr lang="en-GB" sz="11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100" dirty="0" smtClean="0"/>
                        <a:t>Mean time to repair (MTTR)</a:t>
                      </a:r>
                      <a:endParaRPr lang="en-GB" sz="11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100" dirty="0" smtClean="0"/>
                        <a:t>Mean Time</a:t>
                      </a:r>
                      <a:r>
                        <a:rPr lang="en-GB" sz="1100" baseline="0" dirty="0" smtClean="0"/>
                        <a:t> to Fail (MTTF)</a:t>
                      </a:r>
                      <a:endParaRPr lang="en-GB" sz="11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56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600" b="1" dirty="0" smtClean="0">
                          <a:solidFill>
                            <a:srgbClr val="002060"/>
                          </a:solidFill>
                        </a:rPr>
                        <a:t>96%</a:t>
                      </a:r>
                      <a:endParaRPr lang="en-GB" sz="16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600" b="1" dirty="0" smtClean="0">
                          <a:solidFill>
                            <a:srgbClr val="002060"/>
                          </a:solidFill>
                        </a:rPr>
                        <a:t>14 d 18.5 h / 1 year</a:t>
                      </a:r>
                      <a:endParaRPr lang="en-GB" sz="16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600" b="1" dirty="0" smtClean="0">
                          <a:solidFill>
                            <a:srgbClr val="002060"/>
                          </a:solidFill>
                        </a:rPr>
                        <a:t>97</a:t>
                      </a:r>
                      <a:endParaRPr lang="en-GB" sz="16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600" b="1" dirty="0" smtClean="0">
                          <a:solidFill>
                            <a:srgbClr val="002060"/>
                          </a:solidFill>
                        </a:rPr>
                        <a:t>3.64h</a:t>
                      </a:r>
                      <a:endParaRPr lang="en-GB" sz="16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600" b="1" dirty="0" smtClean="0">
                          <a:solidFill>
                            <a:srgbClr val="002060"/>
                          </a:solidFill>
                        </a:rPr>
                        <a:t>3 d 18 h</a:t>
                      </a:r>
                      <a:endParaRPr lang="en-GB" sz="16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4355956"/>
              </p:ext>
            </p:extLst>
          </p:nvPr>
        </p:nvGraphicFramePr>
        <p:xfrm>
          <a:off x="649331" y="2492896"/>
          <a:ext cx="8170919" cy="32576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ctangle 1"/>
          <p:cNvSpPr/>
          <p:nvPr/>
        </p:nvSpPr>
        <p:spPr>
          <a:xfrm>
            <a:off x="313350" y="2798190"/>
            <a:ext cx="3946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solidFill>
                  <a:srgbClr val="002060"/>
                </a:solidFill>
                <a:latin typeface="+mn-lt"/>
              </a:rPr>
              <a:t>Up</a:t>
            </a:r>
            <a:endParaRPr lang="en-GB" sz="1400" b="1" dirty="0">
              <a:latin typeface="+mn-lt"/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>
            <a:off x="1259410" y="5174454"/>
            <a:ext cx="216024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8028162" y="5174454"/>
            <a:ext cx="36004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198735" y="5003372"/>
            <a:ext cx="6235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solidFill>
                  <a:srgbClr val="002060"/>
                </a:solidFill>
                <a:latin typeface="+mn-lt"/>
              </a:rPr>
              <a:t>Down</a:t>
            </a:r>
            <a:endParaRPr lang="en-GB" sz="1400" b="1" dirty="0">
              <a:latin typeface="+mn-lt"/>
            </a:endParaRPr>
          </a:p>
        </p:txBody>
      </p:sp>
      <p:sp>
        <p:nvSpPr>
          <p:cNvPr id="50" name="Oval 49"/>
          <p:cNvSpPr/>
          <p:nvPr/>
        </p:nvSpPr>
        <p:spPr>
          <a:xfrm flipV="1">
            <a:off x="7165549" y="6286513"/>
            <a:ext cx="72008" cy="4571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1" name="Straight Connector 50"/>
          <p:cNvCxnSpPr/>
          <p:nvPr/>
        </p:nvCxnSpPr>
        <p:spPr>
          <a:xfrm>
            <a:off x="7309565" y="6309372"/>
            <a:ext cx="252028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7300274" y="6093235"/>
            <a:ext cx="25202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7552302" y="5842190"/>
            <a:ext cx="13851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dirty="0" smtClean="0">
                <a:solidFill>
                  <a:srgbClr val="002060"/>
                </a:solidFill>
                <a:latin typeface="+mn-lt"/>
              </a:rPr>
              <a:t>Operation</a:t>
            </a:r>
          </a:p>
          <a:p>
            <a:pPr>
              <a:lnSpc>
                <a:spcPct val="150000"/>
              </a:lnSpc>
            </a:pPr>
            <a:r>
              <a:rPr lang="en-GB" sz="1200" dirty="0" smtClean="0">
                <a:solidFill>
                  <a:srgbClr val="002060"/>
                </a:solidFill>
                <a:latin typeface="+mn-lt"/>
              </a:rPr>
              <a:t>Failure / Downtime</a:t>
            </a:r>
            <a:endParaRPr lang="en-GB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5149478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45337" y="66769"/>
            <a:ext cx="89293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latin typeface="Calibri" panose="020F0502020204030204" pitchFamily="34" charset="0"/>
              </a:rPr>
              <a:t>Focus: Top Contributors to Downtime/Failures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827584" y="3429000"/>
            <a:ext cx="7128792" cy="0"/>
          </a:xfrm>
          <a:prstGeom prst="straightConnector1">
            <a:avLst/>
          </a:prstGeom>
          <a:ln w="38100">
            <a:solidFill>
              <a:schemeClr val="accent4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1331640" y="3212976"/>
            <a:ext cx="604867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699792" y="3212976"/>
            <a:ext cx="1584176" cy="43204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699792" y="2620311"/>
            <a:ext cx="0" cy="520657"/>
          </a:xfrm>
          <a:prstGeom prst="straightConnector1">
            <a:avLst/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979712" y="2250979"/>
            <a:ext cx="29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2060"/>
                </a:solidFill>
              </a:rPr>
              <a:t>Failure Root Causes</a:t>
            </a:r>
            <a:endParaRPr lang="en-GB" sz="2000" b="1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68344" y="3437013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accent4">
                    <a:lumMod val="10000"/>
                  </a:schemeClr>
                </a:solidFill>
              </a:rPr>
              <a:t>t</a:t>
            </a:r>
            <a:endParaRPr lang="en-GB" sz="2800" dirty="0">
              <a:solidFill>
                <a:schemeClr val="accent4">
                  <a:lumMod val="10000"/>
                </a:schemeClr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2699792" y="3789040"/>
            <a:ext cx="1584176" cy="0"/>
          </a:xfrm>
          <a:prstGeom prst="straightConnector1">
            <a:avLst/>
          </a:prstGeom>
          <a:ln w="1905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555776" y="3995772"/>
            <a:ext cx="2520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2060"/>
                </a:solidFill>
              </a:rPr>
              <a:t>Failure Downtime</a:t>
            </a:r>
            <a:endParaRPr lang="en-GB" sz="2000" b="1" dirty="0">
              <a:solidFill>
                <a:srgbClr val="00206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555776" y="4384946"/>
            <a:ext cx="72927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i="1" dirty="0" smtClean="0">
                <a:solidFill>
                  <a:srgbClr val="002060"/>
                </a:solidFill>
                <a:latin typeface="Arial"/>
              </a:rPr>
              <a:t>Which </a:t>
            </a:r>
            <a:r>
              <a:rPr lang="en-GB" i="1" dirty="0">
                <a:solidFill>
                  <a:srgbClr val="002060"/>
                </a:solidFill>
                <a:latin typeface="Arial"/>
              </a:rPr>
              <a:t>system failure contributed more to Linac4 downtime?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dirty="0" smtClean="0">
              <a:solidFill>
                <a:srgbClr val="002060"/>
              </a:solidFill>
              <a:latin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981130" y="1865921"/>
            <a:ext cx="56703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i="1" dirty="0">
                <a:solidFill>
                  <a:srgbClr val="002060"/>
                </a:solidFill>
                <a:latin typeface="Arial"/>
              </a:rPr>
              <a:t>Which system failure caused the Linac4 to fail? 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</a:pPr>
            <a:endParaRPr lang="en-GB" sz="1400" dirty="0">
              <a:solidFill>
                <a:srgbClr val="00206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9347806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/>
      <p:bldP spid="16" grpId="0"/>
      <p:bldP spid="17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475656" y="1052736"/>
            <a:ext cx="4824536" cy="496855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Pct val="80000"/>
              <a:buFont typeface="+mj-lt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Introduction and Linac4 Status</a:t>
            </a:r>
          </a:p>
          <a:p>
            <a:pPr marL="0" indent="0" eaLnBrk="1" hangingPunct="1">
              <a:buNone/>
            </a:pPr>
            <a:endParaRPr lang="en-GB" sz="1200" kern="0" dirty="0" smtClean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>
                <a:solidFill>
                  <a:srgbClr val="002060"/>
                </a:solidFill>
              </a:rPr>
              <a:t>Plans for Linac4 Reliability Run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endParaRPr lang="en-GB" sz="1200" kern="0" dirty="0" smtClean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Linac4 Fault Tracking</a:t>
            </a:r>
          </a:p>
          <a:p>
            <a:pPr marL="0" indent="0" eaLnBrk="1" hangingPunct="1">
              <a:buNone/>
            </a:pPr>
            <a:endParaRPr lang="en-GB" kern="0" dirty="0" smtClean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>
                <a:solidFill>
                  <a:srgbClr val="002060"/>
                </a:solidFill>
              </a:rPr>
              <a:t>Linac4 Failure Catalogue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endParaRPr lang="en-GB" sz="1200" kern="0" dirty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>
                <a:solidFill>
                  <a:srgbClr val="002060"/>
                </a:solidFill>
              </a:rPr>
              <a:t>Availability Modelling</a:t>
            </a:r>
          </a:p>
          <a:p>
            <a:pPr lvl="1" eaLnBrk="1" hangingPunct="1">
              <a:buClr>
                <a:srgbClr val="002060"/>
              </a:buClr>
              <a:buFont typeface="Wingdings" panose="05000000000000000000" pitchFamily="2" charset="2"/>
              <a:buChar char="q"/>
            </a:pPr>
            <a:r>
              <a:rPr lang="en-GB" kern="0" dirty="0">
                <a:solidFill>
                  <a:srgbClr val="002060"/>
                </a:solidFill>
              </a:rPr>
              <a:t>Common Input Format</a:t>
            </a:r>
          </a:p>
          <a:p>
            <a:pPr lvl="1" eaLnBrk="1" hangingPunct="1">
              <a:buClr>
                <a:srgbClr val="002060"/>
              </a:buClr>
              <a:buFont typeface="Wingdings" panose="05000000000000000000" pitchFamily="2" charset="2"/>
              <a:buChar char="q"/>
            </a:pPr>
            <a:r>
              <a:rPr lang="en-GB" kern="0" dirty="0">
                <a:solidFill>
                  <a:srgbClr val="002060"/>
                </a:solidFill>
              </a:rPr>
              <a:t>Linac4 Model</a:t>
            </a:r>
          </a:p>
          <a:p>
            <a:pPr marL="0" indent="0" eaLnBrk="1" hangingPunct="1">
              <a:buNone/>
            </a:pPr>
            <a:endParaRPr lang="en-GB" sz="1200" kern="0" dirty="0">
              <a:solidFill>
                <a:srgbClr val="002060"/>
              </a:solidFill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2060"/>
                </a:solidFill>
              </a:rPr>
              <a:t>Milestones</a:t>
            </a:r>
          </a:p>
        </p:txBody>
      </p:sp>
    </p:spTree>
    <p:extLst>
      <p:ext uri="{BB962C8B-B14F-4D97-AF65-F5344CB8AC3E}">
        <p14:creationId xmlns:p14="http://schemas.microsoft.com/office/powerpoint/2010/main" val="426353291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51520" y="121275"/>
            <a:ext cx="89293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Calibri" panose="020F0502020204030204" pitchFamily="34" charset="0"/>
              </a:rPr>
              <a:t>Simulation results: </a:t>
            </a:r>
            <a:r>
              <a:rPr lang="en-GB" sz="2800" b="1" dirty="0" smtClean="0">
                <a:latin typeface="Calibri" panose="020F0502020204030204" pitchFamily="34" charset="0"/>
              </a:rPr>
              <a:t>Contributors to Linac Downtime </a:t>
            </a:r>
          </a:p>
        </p:txBody>
      </p:sp>
      <p:sp>
        <p:nvSpPr>
          <p:cNvPr id="2" name="Rectangle 1"/>
          <p:cNvSpPr/>
          <p:nvPr/>
        </p:nvSpPr>
        <p:spPr>
          <a:xfrm>
            <a:off x="5148064" y="2420888"/>
            <a:ext cx="3858074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i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Which component contributed more to repair time (DT) after system failure?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  <a:latin typeface="Calibri" panose="020F0502020204030204" pitchFamily="34" charset="0"/>
              </a:rPr>
              <a:t>H- Source 44%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  <a:latin typeface="Calibri" panose="020F0502020204030204" pitchFamily="34" charset="0"/>
              </a:rPr>
              <a:t>RF Syste</a:t>
            </a:r>
            <a:r>
              <a:rPr lang="en-GB" dirty="0">
                <a:solidFill>
                  <a:srgbClr val="002060"/>
                </a:solidFill>
                <a:latin typeface="Calibri" panose="020F0502020204030204" pitchFamily="34" charset="0"/>
              </a:rPr>
              <a:t>m</a:t>
            </a:r>
            <a:r>
              <a:rPr lang="en-GB" dirty="0" smtClean="0">
                <a:solidFill>
                  <a:srgbClr val="002060"/>
                </a:solidFill>
                <a:latin typeface="Calibri" panose="020F0502020204030204" pitchFamily="34" charset="0"/>
              </a:rPr>
              <a:t> 37%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  <a:latin typeface="Calibri" panose="020F0502020204030204" pitchFamily="34" charset="0"/>
              </a:rPr>
              <a:t>Dump 6%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2060"/>
                </a:solidFill>
                <a:latin typeface="Calibri" panose="020F0502020204030204" pitchFamily="34" charset="0"/>
              </a:rPr>
              <a:t>MEBT 5%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6891641"/>
              </p:ext>
            </p:extLst>
          </p:nvPr>
        </p:nvGraphicFramePr>
        <p:xfrm>
          <a:off x="-684584" y="1124744"/>
          <a:ext cx="7371204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/>
          <p:cNvSpPr/>
          <p:nvPr/>
        </p:nvSpPr>
        <p:spPr>
          <a:xfrm>
            <a:off x="4211960" y="1844824"/>
            <a:ext cx="4756430" cy="5062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GB" sz="2000" b="1" dirty="0">
                <a:solidFill>
                  <a:srgbClr val="002060"/>
                </a:solidFill>
                <a:latin typeface="Calibri" panose="020F0502020204030204" pitchFamily="34" charset="0"/>
              </a:rPr>
              <a:t>TOTAL  </a:t>
            </a:r>
            <a:r>
              <a:rPr lang="en-GB" sz="20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DOWNTIME: 14 </a:t>
            </a:r>
            <a:r>
              <a:rPr lang="en-GB" sz="2000" b="1" dirty="0">
                <a:solidFill>
                  <a:srgbClr val="002060"/>
                </a:solidFill>
                <a:latin typeface="Calibri" panose="020F0502020204030204" pitchFamily="34" charset="0"/>
              </a:rPr>
              <a:t>days 18.5 h / 1 year</a:t>
            </a:r>
          </a:p>
        </p:txBody>
      </p:sp>
    </p:spTree>
    <p:extLst>
      <p:ext uri="{BB962C8B-B14F-4D97-AF65-F5344CB8AC3E}">
        <p14:creationId xmlns:p14="http://schemas.microsoft.com/office/powerpoint/2010/main" val="178926881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5302527"/>
              </p:ext>
            </p:extLst>
          </p:nvPr>
        </p:nvGraphicFramePr>
        <p:xfrm>
          <a:off x="-1" y="836712"/>
          <a:ext cx="5969751" cy="5322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14685" y="142610"/>
            <a:ext cx="89293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Calibri" panose="020F0502020204030204" pitchFamily="34" charset="0"/>
              </a:rPr>
              <a:t>Simulation results: </a:t>
            </a:r>
            <a:r>
              <a:rPr lang="en-GB" sz="2800" b="1" dirty="0" smtClean="0">
                <a:latin typeface="Calibri" panose="020F0502020204030204" pitchFamily="34" charset="0"/>
              </a:rPr>
              <a:t>Contributors </a:t>
            </a:r>
            <a:r>
              <a:rPr lang="en-GB" sz="2800" b="1" dirty="0">
                <a:latin typeface="Calibri" panose="020F0502020204030204" pitchFamily="34" charset="0"/>
              </a:rPr>
              <a:t>to Linac </a:t>
            </a:r>
            <a:r>
              <a:rPr lang="en-GB" sz="2800" b="1" dirty="0" smtClean="0">
                <a:latin typeface="Calibri" panose="020F0502020204030204" pitchFamily="34" charset="0"/>
              </a:rPr>
              <a:t>Failures </a:t>
            </a:r>
            <a:endParaRPr lang="en-GB" sz="2800" b="1" dirty="0">
              <a:latin typeface="Calibri" panose="020F0502020204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788024" y="2420888"/>
            <a:ext cx="46838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600" i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Which component caused the system to go down?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RF System 47%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Source 18%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Electro Magnets 10%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MEBT 7%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Technical Services 7%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Accelerator Controls 7%</a:t>
            </a:r>
            <a:endParaRPr lang="en-GB" sz="16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283968" y="1696008"/>
            <a:ext cx="236968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NO. OF FAILURES: 97</a:t>
            </a:r>
            <a:endParaRPr lang="en-GB" sz="2000" b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63363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45337" y="66769"/>
            <a:ext cx="89293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Calibri" panose="020F0502020204030204" pitchFamily="34" charset="0"/>
              </a:rPr>
              <a:t>L</a:t>
            </a:r>
            <a:r>
              <a:rPr lang="en-GB" sz="3200" dirty="0" smtClean="0">
                <a:latin typeface="Calibri" panose="020F0502020204030204" pitchFamily="34" charset="0"/>
              </a:rPr>
              <a:t>inac4 </a:t>
            </a:r>
            <a:r>
              <a:rPr lang="en-GB" sz="3200" dirty="0">
                <a:latin typeface="Calibri" panose="020F0502020204030204" pitchFamily="34" charset="0"/>
              </a:rPr>
              <a:t>A</a:t>
            </a:r>
            <a:r>
              <a:rPr lang="en-GB" sz="3200" dirty="0" smtClean="0">
                <a:latin typeface="Calibri" panose="020F0502020204030204" pitchFamily="34" charset="0"/>
              </a:rPr>
              <a:t>vailability model results</a:t>
            </a: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4454080"/>
              </p:ext>
            </p:extLst>
          </p:nvPr>
        </p:nvGraphicFramePr>
        <p:xfrm>
          <a:off x="4675693" y="3335929"/>
          <a:ext cx="4235328" cy="2954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1537823"/>
              </p:ext>
            </p:extLst>
          </p:nvPr>
        </p:nvGraphicFramePr>
        <p:xfrm>
          <a:off x="3813437" y="908720"/>
          <a:ext cx="4930240" cy="1888976"/>
        </p:xfrm>
        <a:graphic>
          <a:graphicData uri="http://schemas.openxmlformats.org/drawingml/2006/table">
            <a:tbl>
              <a:tblPr firstRow="1" bandRow="1"/>
              <a:tblGrid>
                <a:gridCol w="25010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91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4638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300" dirty="0" smtClean="0"/>
                        <a:t>Linac4 availability estimations</a:t>
                      </a:r>
                      <a:endParaRPr lang="en-GB" sz="13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0055A0"/>
                      </a:solidFill>
                    </a:lnT>
                    <a:lnB w="254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3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0055A0"/>
                      </a:solidFill>
                    </a:lnT>
                    <a:lnB w="25400" cmpd="sng">
                      <a:solidFill>
                        <a:srgbClr val="0055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0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300" dirty="0" smtClean="0">
                          <a:solidFill>
                            <a:srgbClr val="002060"/>
                          </a:solidFill>
                        </a:rPr>
                        <a:t>Availability</a:t>
                      </a:r>
                      <a:endParaRPr lang="en-GB" sz="130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0055A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b="1" dirty="0" smtClean="0">
                          <a:solidFill>
                            <a:srgbClr val="002060"/>
                          </a:solidFill>
                        </a:rPr>
                        <a:t>96 %</a:t>
                      </a:r>
                      <a:endParaRPr lang="en-GB" sz="14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0055A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0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300" dirty="0" smtClean="0">
                          <a:solidFill>
                            <a:srgbClr val="002060"/>
                          </a:solidFill>
                        </a:rPr>
                        <a:t>No. of </a:t>
                      </a:r>
                      <a:r>
                        <a:rPr lang="en-GB" sz="1300" baseline="0" dirty="0" smtClean="0">
                          <a:solidFill>
                            <a:srgbClr val="002060"/>
                          </a:solidFill>
                        </a:rPr>
                        <a:t>failures</a:t>
                      </a:r>
                      <a:endParaRPr lang="en-GB" sz="130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b="1" dirty="0" smtClean="0">
                          <a:solidFill>
                            <a:srgbClr val="002060"/>
                          </a:solidFill>
                        </a:rPr>
                        <a:t>97</a:t>
                      </a:r>
                      <a:endParaRPr lang="en-GB" sz="14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0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300" dirty="0" smtClean="0">
                          <a:solidFill>
                            <a:srgbClr val="002060"/>
                          </a:solidFill>
                        </a:rPr>
                        <a:t>Mean Down time</a:t>
                      </a:r>
                      <a:endParaRPr lang="en-GB" sz="130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b="1" dirty="0" smtClean="0">
                          <a:solidFill>
                            <a:srgbClr val="002060"/>
                          </a:solidFill>
                        </a:rPr>
                        <a:t>14 d 18.5 h / 1 year</a:t>
                      </a:r>
                      <a:endParaRPr lang="en-GB" sz="14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02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300" dirty="0" smtClean="0">
                          <a:solidFill>
                            <a:srgbClr val="002060"/>
                          </a:solidFill>
                        </a:rPr>
                        <a:t>MTTR</a:t>
                      </a:r>
                      <a:endParaRPr lang="en-GB" sz="130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b="1" dirty="0" smtClean="0">
                          <a:solidFill>
                            <a:srgbClr val="002060"/>
                          </a:solidFill>
                        </a:rPr>
                        <a:t>3.64h</a:t>
                      </a:r>
                      <a:endParaRPr lang="en-GB" sz="14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80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300" dirty="0" smtClean="0">
                          <a:solidFill>
                            <a:srgbClr val="002060"/>
                          </a:solidFill>
                        </a:rPr>
                        <a:t>Mean Available time</a:t>
                      </a:r>
                      <a:endParaRPr lang="en-GB" sz="130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b="1" dirty="0" smtClean="0">
                          <a:solidFill>
                            <a:srgbClr val="002060"/>
                          </a:solidFill>
                        </a:rPr>
                        <a:t>3 d 18 h</a:t>
                      </a:r>
                      <a:endParaRPr lang="en-GB" sz="14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5459423"/>
              </p:ext>
            </p:extLst>
          </p:nvPr>
        </p:nvGraphicFramePr>
        <p:xfrm>
          <a:off x="3813437" y="3217044"/>
          <a:ext cx="4930240" cy="3171327"/>
        </p:xfrm>
        <a:graphic>
          <a:graphicData uri="http://schemas.openxmlformats.org/drawingml/2006/table">
            <a:tbl>
              <a:tblPr firstRow="1" bandRow="1"/>
              <a:tblGrid>
                <a:gridCol w="24657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645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69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tx2"/>
                          </a:solidFill>
                          <a:latin typeface="+mn-lt"/>
                        </a:rPr>
                        <a:t>Downtime</a:t>
                      </a:r>
                      <a:endParaRPr lang="en-GB" sz="14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tx2"/>
                          </a:solidFill>
                          <a:latin typeface="+mn-lt"/>
                        </a:rPr>
                        <a:t>Failures</a:t>
                      </a:r>
                      <a:endParaRPr lang="en-GB" sz="14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23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457200" lvl="1" indent="0" algn="l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GB" sz="12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H- Source </a:t>
                      </a:r>
                      <a:r>
                        <a:rPr lang="en-GB" sz="1200" dirty="0" smtClean="0">
                          <a:solidFill>
                            <a:srgbClr val="002060"/>
                          </a:solidFill>
                          <a:latin typeface="+mn-lt"/>
                        </a:rPr>
                        <a:t>( 44%)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457200" lvl="1" indent="0" algn="l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GB" sz="12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RF</a:t>
                      </a:r>
                      <a:r>
                        <a:rPr lang="en-GB" sz="1200" b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System</a:t>
                      </a:r>
                      <a:r>
                        <a:rPr lang="en-GB" sz="1200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</a:t>
                      </a:r>
                      <a:r>
                        <a:rPr lang="en-GB" sz="1200" dirty="0" smtClean="0">
                          <a:solidFill>
                            <a:srgbClr val="002060"/>
                          </a:solidFill>
                          <a:latin typeface="+mn-lt"/>
                        </a:rPr>
                        <a:t>( 21%)</a:t>
                      </a:r>
                      <a:endParaRPr lang="en-GB" sz="120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23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457200" lvl="1" indent="0" algn="l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GB" sz="12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RF System </a:t>
                      </a:r>
                      <a:r>
                        <a:rPr lang="en-GB" sz="1200" dirty="0" smtClean="0">
                          <a:solidFill>
                            <a:srgbClr val="002060"/>
                          </a:solidFill>
                          <a:latin typeface="+mn-lt"/>
                        </a:rPr>
                        <a:t>( 37%)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H-Source</a:t>
                      </a:r>
                      <a:r>
                        <a:rPr lang="en-GB" sz="120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( 20%)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23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457200" lvl="1" indent="0" algn="l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GB" sz="1200" dirty="0" smtClean="0">
                          <a:solidFill>
                            <a:srgbClr val="002060"/>
                          </a:solidFill>
                          <a:latin typeface="+mn-lt"/>
                        </a:rPr>
                        <a:t>Dump ( 6%)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Electro Magnets </a:t>
                      </a:r>
                      <a:r>
                        <a:rPr lang="en-GB" sz="1200" dirty="0" smtClean="0">
                          <a:solidFill>
                            <a:srgbClr val="002060"/>
                          </a:solidFill>
                          <a:latin typeface="+mn-lt"/>
                        </a:rPr>
                        <a:t>( 13%)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23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457200" lvl="1" indent="0" algn="l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GB" sz="12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MEBT</a:t>
                      </a:r>
                      <a:r>
                        <a:rPr lang="en-GB" sz="120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( 5%)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MEBT</a:t>
                      </a:r>
                      <a:r>
                        <a:rPr lang="en-GB" sz="120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( 7%)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23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457200" lvl="1" indent="0" algn="l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GB" sz="12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Electro</a:t>
                      </a:r>
                      <a:r>
                        <a:rPr lang="en-GB" sz="1200" b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Magnets</a:t>
                      </a:r>
                      <a:r>
                        <a:rPr lang="en-GB" sz="120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( 3%)</a:t>
                      </a:r>
                      <a:endParaRPr lang="en-GB" sz="120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rgbClr val="002060"/>
                          </a:solidFill>
                          <a:latin typeface="+mn-lt"/>
                        </a:rPr>
                        <a:t>Technical</a:t>
                      </a:r>
                      <a:r>
                        <a:rPr lang="en-GB" sz="1200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Services</a:t>
                      </a:r>
                      <a:r>
                        <a:rPr lang="en-GB" sz="120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( 7%)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424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rgbClr val="002060"/>
                          </a:solidFill>
                          <a:latin typeface="+mn-lt"/>
                        </a:rPr>
                        <a:t>Vacuum System ( 3%)</a:t>
                      </a:r>
                      <a:endParaRPr lang="en-GB" sz="120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rgbClr val="002060"/>
                          </a:solidFill>
                          <a:latin typeface="+mn-lt"/>
                        </a:rPr>
                        <a:t>Accelerator Controls ( 7%)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424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lvl="1" algn="l"/>
                      <a:r>
                        <a:rPr lang="en-GB" sz="1200" dirty="0" smtClean="0">
                          <a:solidFill>
                            <a:srgbClr val="002060"/>
                          </a:solidFill>
                          <a:latin typeface="+mn-lt"/>
                        </a:rPr>
                        <a:t>Accelerator</a:t>
                      </a:r>
                      <a:r>
                        <a:rPr lang="en-GB" sz="1200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Controls</a:t>
                      </a:r>
                      <a:r>
                        <a:rPr lang="en-GB" sz="1200" dirty="0" smtClean="0">
                          <a:solidFill>
                            <a:srgbClr val="002060"/>
                          </a:solidFill>
                          <a:latin typeface="+mn-lt"/>
                        </a:rPr>
                        <a:t>( 1%)</a:t>
                      </a:r>
                      <a:endParaRPr lang="en-GB" sz="120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rgbClr val="002060"/>
                          </a:solidFill>
                          <a:latin typeface="+mn-lt"/>
                        </a:rPr>
                        <a:t>Vacuum System ( 2%)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424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lvl="1" algn="l"/>
                      <a:r>
                        <a:rPr lang="en-GB" sz="1200" dirty="0" smtClean="0">
                          <a:solidFill>
                            <a:srgbClr val="002060"/>
                          </a:solidFill>
                          <a:latin typeface="+mn-lt"/>
                        </a:rPr>
                        <a:t>LEBT ( 1%)</a:t>
                      </a:r>
                      <a:endParaRPr lang="en-GB" sz="120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rgbClr val="002060"/>
                          </a:solidFill>
                          <a:latin typeface="+mn-lt"/>
                        </a:rPr>
                        <a:t>Machine Interlocks ( 1%)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266" y="836712"/>
            <a:ext cx="4044430" cy="288458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 rot="20204526">
            <a:off x="2989197" y="3229673"/>
            <a:ext cx="1872208" cy="3389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accent2"/>
                </a:solidFill>
              </a:rPr>
              <a:t>Important for Linac4</a:t>
            </a:r>
            <a:endParaRPr lang="en-GB" sz="1600" dirty="0">
              <a:solidFill>
                <a:schemeClr val="accent2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 rot="20204526">
            <a:off x="5648147" y="3154442"/>
            <a:ext cx="2119905" cy="3389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accent2"/>
                </a:solidFill>
              </a:rPr>
              <a:t>Important for MYRRHA</a:t>
            </a:r>
            <a:endParaRPr lang="en-GB" sz="1600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794" y="3217044"/>
            <a:ext cx="3752843" cy="3343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26277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56918" y="980728"/>
            <a:ext cx="2436826" cy="5360420"/>
          </a:xfrm>
          <a:prstGeom prst="rect">
            <a:avLst/>
          </a:prstGeom>
          <a:solidFill>
            <a:schemeClr val="tx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Isosceles Triangle 15"/>
          <p:cNvSpPr/>
          <p:nvPr/>
        </p:nvSpPr>
        <p:spPr>
          <a:xfrm rot="5400000">
            <a:off x="1854687" y="2317240"/>
            <a:ext cx="5328592" cy="2664296"/>
          </a:xfrm>
          <a:prstGeom prst="triangle">
            <a:avLst/>
          </a:prstGeom>
          <a:solidFill>
            <a:schemeClr val="tx2">
              <a:lumMod val="9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Gathering data for Availability Models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1624839" y="1274300"/>
            <a:ext cx="1753304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Hardware description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08875" y="2063020"/>
            <a:ext cx="1728192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002060"/>
                </a:solidFill>
              </a:rPr>
              <a:t>Failure modes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627543" y="2851740"/>
            <a:ext cx="1728192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002060"/>
                </a:solidFill>
              </a:rPr>
              <a:t>Failure data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608875" y="3640460"/>
            <a:ext cx="1728192" cy="874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Repair / Maintenance </a:t>
            </a:r>
            <a:r>
              <a:rPr lang="en-GB" b="1" dirty="0" smtClean="0">
                <a:solidFill>
                  <a:srgbClr val="002060"/>
                </a:solidFill>
              </a:rPr>
              <a:t>assumptions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2394875" y="5437292"/>
            <a:ext cx="72008" cy="72008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2394911" y="5717112"/>
            <a:ext cx="65544" cy="570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2388447" y="5976544"/>
            <a:ext cx="72008" cy="72008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1608875" y="4673804"/>
            <a:ext cx="1728192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Simulation parameters</a:t>
            </a:r>
            <a:endParaRPr lang="en-GB" dirty="0">
              <a:solidFill>
                <a:srgbClr val="002060"/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5720883" y="2341140"/>
            <a:ext cx="2230638" cy="2448272"/>
            <a:chOff x="365122" y="1535480"/>
            <a:chExt cx="1631774" cy="1818816"/>
          </a:xfrm>
        </p:grpSpPr>
        <p:sp>
          <p:nvSpPr>
            <p:cNvPr id="27" name="Vertical Scroll 26"/>
            <p:cNvSpPr/>
            <p:nvPr/>
          </p:nvSpPr>
          <p:spPr>
            <a:xfrm>
              <a:off x="365122" y="1535480"/>
              <a:ext cx="1486856" cy="1697645"/>
            </a:xfrm>
            <a:prstGeom prst="verticalScroll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Common</a:t>
              </a:r>
            </a:p>
            <a:p>
              <a:pPr algn="ctr"/>
              <a:r>
                <a:rPr lang="en-GB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input</a:t>
              </a:r>
              <a:r>
                <a:rPr lang="en-GB" dirty="0" smtClean="0">
                  <a:solidFill>
                    <a:srgbClr val="000000"/>
                  </a:solidFill>
                </a:rPr>
                <a:t> format</a:t>
              </a:r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8" name="Vertical Scroll 27"/>
            <p:cNvSpPr/>
            <p:nvPr/>
          </p:nvSpPr>
          <p:spPr>
            <a:xfrm>
              <a:off x="404744" y="1574548"/>
              <a:ext cx="1486856" cy="1697645"/>
            </a:xfrm>
            <a:prstGeom prst="verticalScroll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Common</a:t>
              </a:r>
            </a:p>
            <a:p>
              <a:pPr algn="ctr"/>
              <a:r>
                <a:rPr lang="en-GB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input</a:t>
              </a:r>
              <a:r>
                <a:rPr lang="en-GB" dirty="0" smtClean="0">
                  <a:solidFill>
                    <a:srgbClr val="000000"/>
                  </a:solidFill>
                </a:rPr>
                <a:t> format</a:t>
              </a:r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29" name="Vertical Scroll 28"/>
            <p:cNvSpPr/>
            <p:nvPr/>
          </p:nvSpPr>
          <p:spPr>
            <a:xfrm>
              <a:off x="457392" y="1617603"/>
              <a:ext cx="1486856" cy="1697645"/>
            </a:xfrm>
            <a:prstGeom prst="verticalScroll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Common</a:t>
              </a:r>
            </a:p>
            <a:p>
              <a:pPr algn="ctr"/>
              <a:r>
                <a:rPr lang="en-GB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input</a:t>
              </a:r>
              <a:r>
                <a:rPr lang="en-GB" dirty="0" smtClean="0">
                  <a:solidFill>
                    <a:srgbClr val="000000"/>
                  </a:solidFill>
                </a:rPr>
                <a:t> format</a:t>
              </a:r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30" name="Vertical Scroll 29"/>
            <p:cNvSpPr/>
            <p:nvPr/>
          </p:nvSpPr>
          <p:spPr>
            <a:xfrm>
              <a:off x="510040" y="1656651"/>
              <a:ext cx="1486856" cy="1697645"/>
            </a:xfrm>
            <a:prstGeom prst="verticalScroll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000" b="1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Common</a:t>
              </a:r>
            </a:p>
            <a:p>
              <a:pPr algn="ctr"/>
              <a:r>
                <a:rPr lang="en-GB" sz="2000" b="1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input</a:t>
              </a:r>
              <a:r>
                <a:rPr lang="en-GB" sz="2000" b="1" dirty="0" smtClean="0">
                  <a:solidFill>
                    <a:srgbClr val="000000"/>
                  </a:solidFill>
                </a:rPr>
                <a:t> format</a:t>
              </a:r>
              <a:endParaRPr lang="en-GB" sz="2000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4886359" y="1500486"/>
            <a:ext cx="3630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en-GB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Set of tables that fully define </a:t>
            </a:r>
            <a:r>
              <a:rPr lang="en-GB" sz="2000" dirty="0">
                <a:solidFill>
                  <a:srgbClr val="000066"/>
                </a:solidFill>
                <a:latin typeface="Calibri" panose="020F0502020204030204" pitchFamily="34" charset="0"/>
              </a:rPr>
              <a:t>the availability </a:t>
            </a:r>
            <a:r>
              <a:rPr lang="en-GB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model</a:t>
            </a:r>
            <a:endParaRPr lang="en-GB" sz="2000" dirty="0">
              <a:solidFill>
                <a:srgbClr val="000066"/>
              </a:solidFill>
              <a:latin typeface="Calibri" panose="020F050202020403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55556" y="1058276"/>
            <a:ext cx="738664" cy="5332956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pPr lvl="1" algn="ctr"/>
            <a:r>
              <a:rPr lang="en-GB" sz="36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Linac4 availability </a:t>
            </a:r>
            <a:r>
              <a:rPr lang="en-GB" sz="3600" dirty="0">
                <a:solidFill>
                  <a:srgbClr val="000066"/>
                </a:solidFill>
                <a:latin typeface="Calibri" panose="020F0502020204030204" pitchFamily="34" charset="0"/>
              </a:rPr>
              <a:t>model</a:t>
            </a:r>
          </a:p>
        </p:txBody>
      </p:sp>
    </p:spTree>
    <p:extLst>
      <p:ext uri="{BB962C8B-B14F-4D97-AF65-F5344CB8AC3E}">
        <p14:creationId xmlns:p14="http://schemas.microsoft.com/office/powerpoint/2010/main" val="244127078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Gathering data for Availability Models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2555776" y="4723510"/>
            <a:ext cx="64087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150000"/>
              </a:lnSpc>
            </a:pPr>
            <a:r>
              <a:rPr lang="en-GB" sz="2400" b="1" kern="0" dirty="0" smtClean="0">
                <a:solidFill>
                  <a:srgbClr val="00B050"/>
                </a:solidFill>
              </a:rPr>
              <a:t>Merge all the </a:t>
            </a:r>
            <a:r>
              <a:rPr lang="en-GB" sz="2400" b="1" kern="0" dirty="0">
                <a:solidFill>
                  <a:srgbClr val="00B050"/>
                </a:solidFill>
              </a:rPr>
              <a:t>relevant information to </a:t>
            </a:r>
            <a:r>
              <a:rPr lang="en-GB" sz="2400" b="1" kern="0" dirty="0" smtClean="0">
                <a:solidFill>
                  <a:srgbClr val="00B050"/>
                </a:solidFill>
              </a:rPr>
              <a:t>define the </a:t>
            </a:r>
            <a:r>
              <a:rPr lang="en-GB" sz="2400" b="1" kern="0" dirty="0">
                <a:solidFill>
                  <a:srgbClr val="00B050"/>
                </a:solidFill>
              </a:rPr>
              <a:t>MYRRHA </a:t>
            </a:r>
            <a:r>
              <a:rPr lang="en-GB" sz="2400" b="1" kern="0" dirty="0" smtClean="0">
                <a:solidFill>
                  <a:srgbClr val="00B050"/>
                </a:solidFill>
              </a:rPr>
              <a:t>Availability Model  (CERN + EA)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754613"/>
            <a:ext cx="4539410" cy="31683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1960" y="2280184"/>
            <a:ext cx="4527570" cy="230425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699792" y="1268759"/>
            <a:ext cx="6264696" cy="3454751"/>
          </a:xfrm>
          <a:prstGeom prst="rect">
            <a:avLst/>
          </a:prstGeom>
          <a:noFill/>
          <a:ln w="6350">
            <a:solidFill>
              <a:srgbClr val="002060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419872" y="1451170"/>
            <a:ext cx="5173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kern="0" dirty="0" smtClean="0">
                <a:solidFill>
                  <a:srgbClr val="002060"/>
                </a:solidFill>
              </a:rPr>
              <a:t>CONCEPT OF THE COMMON INPUT FORMAT</a:t>
            </a: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08209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Gathering data for Availability Models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-180528" y="1049901"/>
            <a:ext cx="8928992" cy="4501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ct val="150000"/>
              </a:lnSpc>
            </a:pPr>
            <a:r>
              <a:rPr lang="en-GB" sz="2000" b="1" kern="0" dirty="0" smtClean="0">
                <a:solidFill>
                  <a:srgbClr val="002060"/>
                </a:solidFill>
              </a:rPr>
              <a:t>FEEDBACK FROM EA ON THE COMMON INPUT FORMAT</a:t>
            </a:r>
            <a:endParaRPr lang="en-GB" sz="2000" b="1" kern="0" dirty="0">
              <a:solidFill>
                <a:srgbClr val="002060"/>
              </a:solidFill>
            </a:endParaRPr>
          </a:p>
          <a:p>
            <a:pPr lvl="1">
              <a:lnSpc>
                <a:spcPct val="150000"/>
              </a:lnSpc>
            </a:pPr>
            <a:endParaRPr lang="en-GB" sz="2000" dirty="0" smtClean="0">
              <a:solidFill>
                <a:srgbClr val="000066"/>
              </a:solidFill>
              <a:latin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Well elaborated, provides </a:t>
            </a:r>
            <a:r>
              <a:rPr lang="en-GB" sz="2000" b="1" dirty="0" smtClean="0">
                <a:solidFill>
                  <a:srgbClr val="000066"/>
                </a:solidFill>
                <a:latin typeface="Calibri" panose="020F0502020204030204" pitchFamily="34" charset="0"/>
              </a:rPr>
              <a:t>complete information </a:t>
            </a:r>
            <a:r>
              <a:rPr lang="en-GB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about the Linac4 system reliability/maintainability.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n-GB" sz="1000" dirty="0" smtClean="0">
              <a:solidFill>
                <a:srgbClr val="000066"/>
              </a:solidFill>
              <a:latin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Some misleading terminology: </a:t>
            </a:r>
            <a:r>
              <a:rPr lang="en-GB" sz="2000" b="1" dirty="0" smtClean="0">
                <a:solidFill>
                  <a:srgbClr val="000066"/>
                </a:solidFill>
                <a:latin typeface="Calibri" panose="020F0502020204030204" pitchFamily="34" charset="0"/>
              </a:rPr>
              <a:t>Some concepts need to be reviewed</a:t>
            </a:r>
            <a:r>
              <a:rPr lang="en-GB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. 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n-GB" sz="1000" dirty="0" smtClean="0">
              <a:solidFill>
                <a:srgbClr val="000066"/>
              </a:solidFill>
              <a:latin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Some of the attributes will not be relevant for MYRRHA</a:t>
            </a:r>
          </a:p>
          <a:p>
            <a:pPr lvl="2">
              <a:lnSpc>
                <a:spcPct val="150000"/>
              </a:lnSpc>
            </a:pPr>
            <a:endParaRPr lang="en-GB" sz="1100" dirty="0">
              <a:solidFill>
                <a:srgbClr val="000066"/>
              </a:solidFill>
              <a:latin typeface="Calibri" panose="020F0502020204030204" pitchFamily="34" charset="0"/>
            </a:endParaRPr>
          </a:p>
          <a:p>
            <a:pPr marL="628650" lvl="1" indent="-1714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 Overall, </a:t>
            </a:r>
            <a:r>
              <a:rPr lang="en-GB" sz="2000" b="1" dirty="0" smtClean="0">
                <a:solidFill>
                  <a:srgbClr val="000066"/>
                </a:solidFill>
                <a:latin typeface="Calibri" panose="020F0502020204030204" pitchFamily="34" charset="0"/>
              </a:rPr>
              <a:t>good format to define the MYRRHA model and inputs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n-GB" sz="2000" dirty="0" smtClean="0">
              <a:solidFill>
                <a:srgbClr val="000066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13361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Next steps CERN + EA</a:t>
            </a:r>
            <a:endParaRPr lang="en-GB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77413" y="2348880"/>
            <a:ext cx="8856984" cy="3686634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Pct val="80000"/>
              <a:buFont typeface="+mj-lt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marL="0" indent="0" eaLnBrk="1" hangingPunct="1">
              <a:buNone/>
            </a:pPr>
            <a:r>
              <a:rPr lang="en-GB" sz="2000" kern="0" dirty="0" smtClean="0">
                <a:solidFill>
                  <a:srgbClr val="00B050"/>
                </a:solidFill>
                <a:latin typeface="Calibri" panose="020F0502020204030204" pitchFamily="34" charset="0"/>
              </a:rPr>
              <a:t>Under study…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sz="2000" u="sng" kern="0" dirty="0" smtClean="0">
                <a:solidFill>
                  <a:srgbClr val="002060"/>
                </a:solidFill>
                <a:latin typeface="Calibri" panose="020F0502020204030204" pitchFamily="34" charset="0"/>
              </a:rPr>
              <a:t>Application and extension of Linac4 data</a:t>
            </a:r>
            <a:r>
              <a:rPr lang="en-GB" sz="2000" b="1" kern="0" dirty="0" smtClean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en-GB" sz="2000" kern="0" dirty="0">
                <a:solidFill>
                  <a:srgbClr val="002060"/>
                </a:solidFill>
                <a:latin typeface="Calibri" panose="020F0502020204030204" pitchFamily="34" charset="0"/>
              </a:rPr>
              <a:t>in the common failures database (Failure </a:t>
            </a:r>
            <a:r>
              <a:rPr lang="en-GB" sz="2000" kern="0" dirty="0" smtClean="0">
                <a:solidFill>
                  <a:srgbClr val="002060"/>
                </a:solidFill>
                <a:latin typeface="Calibri" panose="020F0502020204030204" pitchFamily="34" charset="0"/>
              </a:rPr>
              <a:t>Catalogue) </a:t>
            </a:r>
            <a:r>
              <a:rPr lang="en-GB" sz="2000" kern="0" dirty="0">
                <a:solidFill>
                  <a:srgbClr val="002060"/>
                </a:solidFill>
                <a:latin typeface="Calibri" panose="020F0502020204030204" pitchFamily="34" charset="0"/>
              </a:rPr>
              <a:t>and the </a:t>
            </a:r>
            <a:r>
              <a:rPr lang="en-GB" sz="2000" kern="0" dirty="0" smtClean="0">
                <a:solidFill>
                  <a:srgbClr val="002060"/>
                </a:solidFill>
                <a:latin typeface="Calibri" panose="020F0502020204030204" pitchFamily="34" charset="0"/>
              </a:rPr>
              <a:t>common input format </a:t>
            </a:r>
            <a:r>
              <a:rPr lang="en-GB" sz="2000" u="sng" kern="0" dirty="0" smtClean="0">
                <a:solidFill>
                  <a:srgbClr val="002060"/>
                </a:solidFill>
                <a:latin typeface="Calibri" panose="020F0502020204030204" pitchFamily="34" charset="0"/>
              </a:rPr>
              <a:t>to </a:t>
            </a:r>
            <a:r>
              <a:rPr lang="en-GB" sz="2000" u="sng" kern="0" dirty="0" smtClean="0">
                <a:solidFill>
                  <a:srgbClr val="002060"/>
                </a:solidFill>
                <a:latin typeface="Calibri" panose="020F0502020204030204" pitchFamily="34" charset="0"/>
              </a:rPr>
              <a:t>MYRRHA</a:t>
            </a:r>
          </a:p>
          <a:p>
            <a:pPr marL="457200" lvl="1" indent="0" eaLnBrk="1" hangingPunct="1"/>
            <a:endParaRPr lang="en-GB" sz="1600" u="sng" kern="0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None/>
            </a:pPr>
            <a:r>
              <a:rPr lang="en-GB" sz="2000" kern="0" dirty="0" smtClean="0">
                <a:solidFill>
                  <a:srgbClr val="00B050"/>
                </a:solidFill>
                <a:latin typeface="Calibri" panose="020F0502020204030204" pitchFamily="34" charset="0"/>
              </a:rPr>
              <a:t>For </a:t>
            </a:r>
            <a:r>
              <a:rPr lang="en-GB" sz="2000" kern="0" dirty="0" smtClean="0">
                <a:solidFill>
                  <a:srgbClr val="00B050"/>
                </a:solidFill>
                <a:latin typeface="Calibri" panose="020F0502020204030204" pitchFamily="34" charset="0"/>
              </a:rPr>
              <a:t>2017…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sz="2000" u="sng" kern="0" dirty="0" smtClean="0">
                <a:solidFill>
                  <a:srgbClr val="002060"/>
                </a:solidFill>
                <a:latin typeface="Calibri" panose="020F0502020204030204" pitchFamily="34" charset="0"/>
              </a:rPr>
              <a:t>Refine and validate the Linac4 availability model </a:t>
            </a:r>
            <a:r>
              <a:rPr lang="en-GB" sz="2000" kern="0" dirty="0" smtClean="0">
                <a:solidFill>
                  <a:srgbClr val="002060"/>
                </a:solidFill>
                <a:latin typeface="Calibri" panose="020F0502020204030204" pitchFamily="34" charset="0"/>
              </a:rPr>
              <a:t>with the Reliability Run </a:t>
            </a:r>
            <a:r>
              <a:rPr lang="en-GB" sz="2000" kern="0" dirty="0" smtClean="0">
                <a:solidFill>
                  <a:srgbClr val="002060"/>
                </a:solidFill>
                <a:latin typeface="Calibri" panose="020F0502020204030204" pitchFamily="34" charset="0"/>
              </a:rPr>
              <a:t>data</a:t>
            </a:r>
            <a:endParaRPr lang="en-GB" kern="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sz="2000" kern="0" dirty="0" smtClean="0">
                <a:solidFill>
                  <a:srgbClr val="002060"/>
                </a:solidFill>
                <a:latin typeface="Calibri" panose="020F0502020204030204" pitchFamily="34" charset="0"/>
              </a:rPr>
              <a:t>Provide </a:t>
            </a:r>
            <a:r>
              <a:rPr lang="en-GB" sz="2000" u="sng" kern="0" dirty="0" smtClean="0">
                <a:solidFill>
                  <a:srgbClr val="002060"/>
                </a:solidFill>
                <a:latin typeface="Calibri" panose="020F0502020204030204" pitchFamily="34" charset="0"/>
              </a:rPr>
              <a:t>guidelines for Linac4 performance </a:t>
            </a:r>
            <a:r>
              <a:rPr lang="en-GB" sz="2000" u="sng" kern="0" dirty="0" smtClean="0">
                <a:solidFill>
                  <a:srgbClr val="002060"/>
                </a:solidFill>
                <a:latin typeface="Calibri" panose="020F0502020204030204" pitchFamily="34" charset="0"/>
              </a:rPr>
              <a:t>improvement</a:t>
            </a:r>
          </a:p>
          <a:p>
            <a:pPr marL="0" indent="0" eaLnBrk="1" hangingPunct="1">
              <a:buNone/>
            </a:pPr>
            <a:endParaRPr lang="en-GB" sz="2000" u="sng" kern="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None/>
            </a:pPr>
            <a:r>
              <a:rPr lang="en-GB" sz="2000" kern="0" dirty="0" smtClean="0">
                <a:solidFill>
                  <a:srgbClr val="00B050"/>
                </a:solidFill>
                <a:latin typeface="Calibri" panose="020F0502020204030204" pitchFamily="34" charset="0"/>
              </a:rPr>
              <a:t>For 2018…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en-GB" sz="2000" u="sng" kern="0" dirty="0" smtClean="0">
                <a:solidFill>
                  <a:srgbClr val="002060"/>
                </a:solidFill>
                <a:latin typeface="Calibri" panose="020F0502020204030204" pitchFamily="34" charset="0"/>
              </a:rPr>
              <a:t>Evaluate </a:t>
            </a:r>
            <a:r>
              <a:rPr lang="en-GB" sz="2000" u="sng" kern="0" dirty="0" smtClean="0">
                <a:solidFill>
                  <a:srgbClr val="002060"/>
                </a:solidFill>
                <a:latin typeface="Calibri" panose="020F0502020204030204" pitchFamily="34" charset="0"/>
              </a:rPr>
              <a:t>applicability of Linac4 enhancement conclusion to MYRRHA </a:t>
            </a:r>
            <a:r>
              <a:rPr lang="en-GB" sz="2000" kern="0" dirty="0" smtClean="0">
                <a:solidFill>
                  <a:srgbClr val="002060"/>
                </a:solidFill>
                <a:latin typeface="Calibri" panose="020F0502020204030204" pitchFamily="34" charset="0"/>
              </a:rPr>
              <a:t>in consideration of the previous recommendation of D4.4 (MAX) reliability report.</a:t>
            </a:r>
            <a:endParaRPr lang="en-GB" sz="2000" kern="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None/>
            </a:pPr>
            <a:endParaRPr lang="en-GB" sz="2000" kern="0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None/>
            </a:pPr>
            <a:endParaRPr lang="en-GB" sz="2000" kern="0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None/>
            </a:pPr>
            <a:endParaRPr lang="en-GB" sz="2000" kern="0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7" y="805711"/>
            <a:ext cx="9076190" cy="149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34870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62000" y="0"/>
            <a:ext cx="8382000" cy="762000"/>
          </a:xfrm>
        </p:spPr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LINAC4 reached nominal energy, tests of PSB injection system</a:t>
            </a:r>
          </a:p>
          <a:p>
            <a:r>
              <a:rPr lang="en-GB" dirty="0" smtClean="0"/>
              <a:t>Reliability Run to start summer 2017</a:t>
            </a:r>
          </a:p>
          <a:p>
            <a:r>
              <a:rPr lang="en-GB" dirty="0" smtClean="0"/>
              <a:t>Fault Tracking ready to be deployed</a:t>
            </a:r>
          </a:p>
          <a:p>
            <a:r>
              <a:rPr lang="en-GB" dirty="0" smtClean="0"/>
              <a:t>Detailed availability modelling LINAC4 done</a:t>
            </a:r>
          </a:p>
          <a:p>
            <a:pPr lvl="1"/>
            <a:r>
              <a:rPr lang="en-GB" dirty="0" smtClean="0"/>
              <a:t>Simulations seem to show a realistic prediction, to be proven with the RR</a:t>
            </a:r>
          </a:p>
          <a:p>
            <a:pPr lvl="1"/>
            <a:r>
              <a:rPr lang="en-GB" dirty="0" smtClean="0"/>
              <a:t>Synchronisation </a:t>
            </a:r>
            <a:r>
              <a:rPr lang="en-GB" dirty="0"/>
              <a:t>of failure catalogue and Fault </a:t>
            </a:r>
            <a:r>
              <a:rPr lang="en-GB" dirty="0" smtClean="0"/>
              <a:t>Tracking</a:t>
            </a:r>
          </a:p>
          <a:p>
            <a:r>
              <a:rPr lang="en-GB" dirty="0" smtClean="0"/>
              <a:t>Collaboration between CERN and EA on modelling</a:t>
            </a:r>
          </a:p>
          <a:p>
            <a:pPr lvl="1"/>
            <a:r>
              <a:rPr lang="en-GB" dirty="0" smtClean="0"/>
              <a:t>Development of common input format to compare tools</a:t>
            </a:r>
          </a:p>
          <a:p>
            <a:pPr lvl="1"/>
            <a:r>
              <a:rPr lang="en-GB" dirty="0" smtClean="0"/>
              <a:t>LINAC4 Reliability Run results to be folded into Myrrha model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380310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en-GB" sz="3600" b="1" dirty="0">
                <a:solidFill>
                  <a:srgbClr val="FFFFFF"/>
                </a:solidFill>
              </a:rPr>
              <a:t>THANKS A LOT FOR YOUR ATTENTION</a:t>
            </a:r>
            <a:r>
              <a:rPr lang="en-GB" sz="3600" b="1" dirty="0" smtClean="0">
                <a:solidFill>
                  <a:srgbClr val="FFFFFF"/>
                </a:solidFill>
              </a:rPr>
              <a:t>!</a:t>
            </a:r>
            <a:endParaRPr lang="en-GB" sz="3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21887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62000" y="0"/>
            <a:ext cx="8382000" cy="762000"/>
          </a:xfrm>
        </p:spPr>
        <p:txBody>
          <a:bodyPr/>
          <a:lstStyle/>
          <a:p>
            <a:pPr algn="ctr"/>
            <a:r>
              <a:rPr lang="en-GB" dirty="0" smtClean="0"/>
              <a:t>LINAC4 made it to the final energy !</a:t>
            </a:r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196752"/>
            <a:ext cx="8083252" cy="4973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10730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62000" y="0"/>
            <a:ext cx="8382000" cy="762000"/>
          </a:xfrm>
        </p:spPr>
        <p:txBody>
          <a:bodyPr/>
          <a:lstStyle/>
          <a:p>
            <a:pPr algn="ctr"/>
            <a:r>
              <a:rPr lang="en-GB" dirty="0" smtClean="0"/>
              <a:t>A word on the Source</a:t>
            </a:r>
            <a:endParaRPr lang="en-GB" dirty="0"/>
          </a:p>
        </p:txBody>
      </p:sp>
      <p:pic>
        <p:nvPicPr>
          <p:cNvPr id="13" name="Content Placeholder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4794" y="1048867"/>
            <a:ext cx="3982006" cy="209579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5507" y="1269008"/>
            <a:ext cx="487043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b="1" dirty="0" smtClean="0">
                <a:solidFill>
                  <a:srgbClr val="0055A0"/>
                </a:solidFill>
                <a:latin typeface="Arial"/>
              </a:rPr>
              <a:t>Many improvement since march 2015</a:t>
            </a:r>
            <a:endParaRPr lang="en-GB" sz="1600" dirty="0">
              <a:solidFill>
                <a:srgbClr val="0055A0"/>
              </a:solidFill>
              <a:latin typeface="Arial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</a:pPr>
            <a:r>
              <a:rPr lang="en-GB" sz="1600" dirty="0" smtClean="0">
                <a:solidFill>
                  <a:srgbClr val="0055A0"/>
                </a:solidFill>
                <a:latin typeface="Arial"/>
              </a:rPr>
              <a:t>Intensity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</a:pPr>
            <a:r>
              <a:rPr lang="en-GB" sz="1600" dirty="0" smtClean="0">
                <a:solidFill>
                  <a:srgbClr val="0055A0"/>
                </a:solidFill>
                <a:latin typeface="Arial"/>
              </a:rPr>
              <a:t>Stability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</a:pPr>
            <a:r>
              <a:rPr lang="en-GB" sz="1600" dirty="0" smtClean="0">
                <a:solidFill>
                  <a:srgbClr val="0055A0"/>
                </a:solidFill>
                <a:latin typeface="Arial"/>
              </a:rPr>
              <a:t>Auto-Pilot (automatic regulation of critical source parameters for increased stability)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</a:pPr>
            <a:r>
              <a:rPr lang="en-GB" sz="1600" dirty="0" err="1" smtClean="0">
                <a:solidFill>
                  <a:srgbClr val="0055A0"/>
                </a:solidFill>
                <a:latin typeface="Arial"/>
              </a:rPr>
              <a:t>Ceasiation</a:t>
            </a:r>
            <a:r>
              <a:rPr lang="en-GB" sz="1600" dirty="0" smtClean="0">
                <a:solidFill>
                  <a:srgbClr val="0055A0"/>
                </a:solidFill>
                <a:latin typeface="Arial"/>
              </a:rPr>
              <a:t> with autopilot , time needed went from half day w/o beam to few hours in degraded beam conditions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</a:pPr>
            <a:endParaRPr lang="en-GB" sz="1600" dirty="0">
              <a:solidFill>
                <a:srgbClr val="0055A0"/>
              </a:solidFill>
              <a:latin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b="1" dirty="0" smtClean="0">
                <a:solidFill>
                  <a:srgbClr val="0055A0"/>
                </a:solidFill>
                <a:latin typeface="Arial"/>
              </a:rPr>
              <a:t>Still needs attention </a:t>
            </a:r>
            <a:endParaRPr lang="en-GB" sz="1600" dirty="0">
              <a:solidFill>
                <a:srgbClr val="0055A0"/>
              </a:solidFill>
              <a:latin typeface="Arial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</a:pPr>
            <a:r>
              <a:rPr lang="en-GB" sz="1600" dirty="0" smtClean="0">
                <a:solidFill>
                  <a:srgbClr val="0055A0"/>
                </a:solidFill>
                <a:latin typeface="Arial"/>
              </a:rPr>
              <a:t>Control of the emittance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</a:pPr>
            <a:r>
              <a:rPr lang="en-GB" sz="1600" dirty="0" smtClean="0">
                <a:solidFill>
                  <a:srgbClr val="0055A0"/>
                </a:solidFill>
                <a:latin typeface="Arial"/>
              </a:rPr>
              <a:t>Optimised electrode shape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</a:pPr>
            <a:r>
              <a:rPr lang="en-GB" sz="1600" dirty="0" smtClean="0">
                <a:solidFill>
                  <a:srgbClr val="0055A0"/>
                </a:solidFill>
                <a:latin typeface="Arial"/>
              </a:rPr>
              <a:t>Matching into the LEBT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</a:pPr>
            <a:r>
              <a:rPr lang="en-GB" sz="1600" dirty="0" smtClean="0">
                <a:solidFill>
                  <a:srgbClr val="0055A0"/>
                </a:solidFill>
                <a:latin typeface="Arial"/>
              </a:rPr>
              <a:t>Mastering neutralisation?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z="1600" dirty="0" smtClean="0">
              <a:solidFill>
                <a:srgbClr val="0055A0"/>
              </a:solidFill>
              <a:latin typeface="Aria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srgbClr val="0055A0"/>
              </a:solidFill>
              <a:latin typeface="Arial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5767" y="3300333"/>
            <a:ext cx="3981033" cy="30848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04794" y="3364800"/>
            <a:ext cx="3938746" cy="369332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00FF"/>
                </a:solidFill>
              </a:rPr>
              <a:t>Current at 3 MeV before chopping</a:t>
            </a:r>
            <a:endParaRPr lang="en-GB" b="1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88024" y="5300058"/>
            <a:ext cx="3855516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00FF"/>
                </a:solidFill>
              </a:rPr>
              <a:t>Studies show that the reduced current can be compensated by more injection from the LINAC into the PSB.</a:t>
            </a:r>
          </a:p>
          <a:p>
            <a:endParaRPr lang="en-GB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81286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62000" y="0"/>
            <a:ext cx="8382000" cy="762000"/>
          </a:xfrm>
        </p:spPr>
        <p:txBody>
          <a:bodyPr/>
          <a:lstStyle/>
          <a:p>
            <a:pPr algn="ctr"/>
            <a:r>
              <a:rPr lang="en-GB" dirty="0" smtClean="0"/>
              <a:t>LINAC4  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852936"/>
            <a:ext cx="8686800" cy="3547864"/>
          </a:xfrm>
        </p:spPr>
        <p:txBody>
          <a:bodyPr/>
          <a:lstStyle/>
          <a:p>
            <a:r>
              <a:rPr lang="en-GB" dirty="0" smtClean="0"/>
              <a:t>Operational without major problems for over 10 weeks since November 2016</a:t>
            </a:r>
          </a:p>
          <a:p>
            <a:pPr lvl="1"/>
            <a:r>
              <a:rPr lang="en-GB" dirty="0"/>
              <a:t>About 10 days of total down time due to </a:t>
            </a:r>
            <a:r>
              <a:rPr lang="en-GB" dirty="0" smtClean="0"/>
              <a:t>3 water leaks (DTL)</a:t>
            </a:r>
          </a:p>
          <a:p>
            <a:pPr lvl="1"/>
            <a:r>
              <a:rPr lang="en-GB" dirty="0" smtClean="0"/>
              <a:t>Re-alignment not fully successful, impacting the chopping efficiency</a:t>
            </a:r>
          </a:p>
          <a:p>
            <a:r>
              <a:rPr lang="en-GB" dirty="0" smtClean="0"/>
              <a:t>Half Sector Test first phase successful = test stand of injection system with stripping foil into the next accelerator (PSB)</a:t>
            </a:r>
          </a:p>
          <a:p>
            <a:pPr lvl="1"/>
            <a:r>
              <a:rPr lang="en-GB" dirty="0" smtClean="0"/>
              <a:t>Beam delivered over the last four weeks</a:t>
            </a:r>
          </a:p>
          <a:p>
            <a:r>
              <a:rPr lang="en-GB" dirty="0" smtClean="0"/>
              <a:t>The Linac4 can be run from the CERN Control Centre CCC in preparation of the Reliability Run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03" y="1052736"/>
            <a:ext cx="8728997" cy="1476376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>
            <a:off x="7884368" y="4797152"/>
            <a:ext cx="93610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591952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62000" y="0"/>
            <a:ext cx="8382000" cy="762000"/>
          </a:xfrm>
        </p:spPr>
        <p:txBody>
          <a:bodyPr/>
          <a:lstStyle/>
          <a:p>
            <a:pPr algn="ctr"/>
            <a:r>
              <a:rPr lang="en-GB" dirty="0" smtClean="0"/>
              <a:t>The LINAC4  Half Sector Test</a:t>
            </a:r>
            <a:endParaRPr lang="en-GB" dirty="0"/>
          </a:p>
        </p:txBody>
      </p:sp>
      <p:pic>
        <p:nvPicPr>
          <p:cNvPr id="23" name="Picture 22" descr="img1C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22" y="1139704"/>
            <a:ext cx="8862800" cy="57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24" name="Straight Arrow Connector 23"/>
          <p:cNvCxnSpPr>
            <a:stCxn id="30" idx="1"/>
          </p:cNvCxnSpPr>
          <p:nvPr/>
        </p:nvCxnSpPr>
        <p:spPr>
          <a:xfrm flipH="1">
            <a:off x="966020" y="2921422"/>
            <a:ext cx="823280" cy="204037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3411834" y="1042409"/>
            <a:ext cx="11978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HST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227"/>
          <a:stretch/>
        </p:blipFill>
        <p:spPr>
          <a:xfrm>
            <a:off x="6723079" y="2647033"/>
            <a:ext cx="2202587" cy="1971917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6833536" y="2086191"/>
            <a:ext cx="194579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600" b="1" dirty="0" smtClean="0">
                <a:solidFill>
                  <a:srgbClr val="FF0000"/>
                </a:solidFill>
                <a:latin typeface="Arial"/>
              </a:rPr>
              <a:t>Stripping Foil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600" b="1" dirty="0" smtClean="0">
                <a:solidFill>
                  <a:srgbClr val="FF0000"/>
                </a:solidFill>
                <a:latin typeface="Arial"/>
              </a:rPr>
              <a:t> </a:t>
            </a:r>
            <a:r>
              <a:rPr lang="en-GB" sz="1600" b="1" dirty="0">
                <a:solidFill>
                  <a:srgbClr val="FF0000"/>
                </a:solidFill>
                <a:latin typeface="Arial"/>
              </a:rPr>
              <a:t>T</a:t>
            </a:r>
            <a:r>
              <a:rPr lang="en-GB" sz="1600" b="1" dirty="0" smtClean="0">
                <a:solidFill>
                  <a:srgbClr val="FF0000"/>
                </a:solidFill>
                <a:latin typeface="Arial"/>
              </a:rPr>
              <a:t>est Stand</a:t>
            </a:r>
            <a:endParaRPr lang="en-GB" sz="1600" b="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918211" y="1465006"/>
            <a:ext cx="1209744" cy="560439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1789300" y="1380963"/>
            <a:ext cx="4933778" cy="3080918"/>
            <a:chOff x="757959" y="3056407"/>
            <a:chExt cx="5618715" cy="4073757"/>
          </a:xfrm>
        </p:grpSpPr>
        <p:pic>
          <p:nvPicPr>
            <p:cNvPr id="30" name="Picture 29" descr="P1020184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959" y="3056407"/>
              <a:ext cx="5431676" cy="4073757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5017684" y="4144677"/>
              <a:ext cx="1358990" cy="691830"/>
            </a:xfrm>
            <a:prstGeom prst="rect">
              <a:avLst/>
            </a:prstGeom>
            <a:solidFill>
              <a:srgbClr val="F8F8F8"/>
            </a:solidFill>
            <a:ln>
              <a:solidFill>
                <a:srgbClr val="0055A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</a:rPr>
                <a:t>Stripping foil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</a:rPr>
                <a:t>system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726331" y="3696637"/>
              <a:ext cx="1242887" cy="976702"/>
            </a:xfrm>
            <a:prstGeom prst="rect">
              <a:avLst/>
            </a:prstGeom>
            <a:solidFill>
              <a:srgbClr val="F8F8F8"/>
            </a:solidFill>
            <a:ln>
              <a:solidFill>
                <a:srgbClr val="0055A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</a:rPr>
                <a:t>Chicane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</a:rPr>
                <a:t>magnets +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</a:rPr>
                <a:t>H</a:t>
              </a:r>
              <a:r>
                <a:rPr kumimoji="0" lang="en-US" sz="1400" b="0" i="0" u="none" strike="noStrike" kern="0" cap="none" spc="0" normalizeH="0" baseline="30000" noProof="0" dirty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</a:rPr>
                <a:t>0</a:t>
              </a: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</a:rPr>
                <a:t>/H</a:t>
              </a:r>
              <a:r>
                <a:rPr kumimoji="0" lang="en-US" sz="1400" b="0" i="0" u="none" strike="noStrike" kern="0" cap="none" spc="0" normalizeH="0" baseline="30000" noProof="0" dirty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</a:rPr>
                <a:t>-</a:t>
              </a: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</a:rPr>
                <a:t> dump</a:t>
              </a:r>
            </a:p>
          </p:txBody>
        </p:sp>
        <p:cxnSp>
          <p:nvCxnSpPr>
            <p:cNvPr id="33" name="Straight Arrow Connector 32"/>
            <p:cNvCxnSpPr>
              <a:stCxn id="31" idx="2"/>
            </p:cNvCxnSpPr>
            <p:nvPr/>
          </p:nvCxnSpPr>
          <p:spPr>
            <a:xfrm flipH="1">
              <a:off x="5522159" y="4836506"/>
              <a:ext cx="175020" cy="804512"/>
            </a:xfrm>
            <a:prstGeom prst="straightConnector1">
              <a:avLst/>
            </a:prstGeom>
            <a:noFill/>
            <a:ln w="19050" cap="flat" cmpd="sng" algn="ctr">
              <a:solidFill>
                <a:srgbClr val="0055A0"/>
              </a:solidFill>
              <a:prstDash val="solid"/>
              <a:tailEnd type="arrow"/>
            </a:ln>
            <a:effectLst>
              <a:glow rad="63500">
                <a:srgbClr val="DDDDD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4" name="Straight Arrow Connector 33"/>
            <p:cNvCxnSpPr>
              <a:stCxn id="32" idx="2"/>
            </p:cNvCxnSpPr>
            <p:nvPr/>
          </p:nvCxnSpPr>
          <p:spPr>
            <a:xfrm flipH="1">
              <a:off x="3869955" y="4673339"/>
              <a:ext cx="477820" cy="260489"/>
            </a:xfrm>
            <a:prstGeom prst="straightConnector1">
              <a:avLst/>
            </a:prstGeom>
            <a:noFill/>
            <a:ln w="19050" cap="flat" cmpd="sng" algn="ctr">
              <a:solidFill>
                <a:srgbClr val="0055A0"/>
              </a:solidFill>
              <a:prstDash val="solid"/>
              <a:tailEnd type="arrow"/>
            </a:ln>
            <a:effectLst>
              <a:glow rad="63500">
                <a:srgbClr val="DDDDD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5" name="Straight Arrow Connector 34"/>
            <p:cNvCxnSpPr>
              <a:stCxn id="32" idx="2"/>
            </p:cNvCxnSpPr>
            <p:nvPr/>
          </p:nvCxnSpPr>
          <p:spPr>
            <a:xfrm>
              <a:off x="4347775" y="4673339"/>
              <a:ext cx="521546" cy="689735"/>
            </a:xfrm>
            <a:prstGeom prst="straightConnector1">
              <a:avLst/>
            </a:prstGeom>
            <a:noFill/>
            <a:ln w="19050" cap="flat" cmpd="sng" algn="ctr">
              <a:solidFill>
                <a:srgbClr val="0055A0"/>
              </a:solidFill>
              <a:prstDash val="solid"/>
              <a:tailEnd type="arrow"/>
            </a:ln>
            <a:effectLst>
              <a:glow rad="63500">
                <a:srgbClr val="DDDDD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sp>
          <p:nvSpPr>
            <p:cNvPr id="36" name="TextBox 35"/>
            <p:cNvSpPr txBox="1"/>
            <p:nvPr/>
          </p:nvSpPr>
          <p:spPr>
            <a:xfrm>
              <a:off x="2243919" y="3125882"/>
              <a:ext cx="1212243" cy="691830"/>
            </a:xfrm>
            <a:prstGeom prst="rect">
              <a:avLst/>
            </a:prstGeom>
            <a:solidFill>
              <a:srgbClr val="F8F8F8"/>
            </a:solidFill>
            <a:ln>
              <a:solidFill>
                <a:srgbClr val="0055A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</a:rPr>
                <a:t>Temporary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</a:rPr>
                <a:t>dump</a:t>
              </a:r>
            </a:p>
          </p:txBody>
        </p:sp>
        <p:cxnSp>
          <p:nvCxnSpPr>
            <p:cNvPr id="37" name="Straight Arrow Connector 36"/>
            <p:cNvCxnSpPr>
              <a:stCxn id="36" idx="2"/>
            </p:cNvCxnSpPr>
            <p:nvPr/>
          </p:nvCxnSpPr>
          <p:spPr>
            <a:xfrm flipH="1">
              <a:off x="1884447" y="3817712"/>
              <a:ext cx="965594" cy="715600"/>
            </a:xfrm>
            <a:prstGeom prst="straightConnector1">
              <a:avLst/>
            </a:prstGeom>
            <a:noFill/>
            <a:ln w="19050" cap="flat" cmpd="sng" algn="ctr">
              <a:solidFill>
                <a:srgbClr val="0055A0"/>
              </a:solidFill>
              <a:prstDash val="solid"/>
              <a:tailEnd type="arrow"/>
            </a:ln>
            <a:effectLst>
              <a:glow rad="63500">
                <a:srgbClr val="DDDDDD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</p:grpSp>
      <p:sp>
        <p:nvSpPr>
          <p:cNvPr id="38" name="TextBox 37"/>
          <p:cNvSpPr txBox="1"/>
          <p:nvPr/>
        </p:nvSpPr>
        <p:spPr>
          <a:xfrm>
            <a:off x="4483539" y="5087759"/>
            <a:ext cx="91593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FF0000"/>
                </a:solidFill>
                <a:latin typeface="Arial"/>
                <a:cs typeface="Adobe Caslon Pro"/>
              </a:rPr>
              <a:t>Linac4</a:t>
            </a:r>
            <a:endParaRPr lang="en-US" b="1" dirty="0">
              <a:solidFill>
                <a:srgbClr val="FF0000"/>
              </a:solidFill>
              <a:latin typeface="Arial"/>
              <a:cs typeface="Adobe Caslon Pro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845120" y="3876741"/>
            <a:ext cx="1406390" cy="523220"/>
          </a:xfrm>
          <a:prstGeom prst="rect">
            <a:avLst/>
          </a:prstGeom>
          <a:solidFill>
            <a:srgbClr val="F8F8F8"/>
          </a:solidFill>
          <a:ln>
            <a:solidFill>
              <a:srgbClr val="0055A0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  <a:t>+ diagnostics, vacuum eq. …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701504" y="1093215"/>
            <a:ext cx="24424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u="sng" dirty="0" smtClean="0">
                <a:solidFill>
                  <a:srgbClr val="0055A0"/>
                </a:solidFill>
                <a:latin typeface="Arial"/>
              </a:rPr>
              <a:t>Installed in Linac4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u="sng" dirty="0">
                <a:solidFill>
                  <a:srgbClr val="0055A0"/>
                </a:solidFill>
                <a:latin typeface="Arial"/>
              </a:rPr>
              <a:t>d</a:t>
            </a:r>
            <a:r>
              <a:rPr lang="en-US" b="1" u="sng" dirty="0" smtClean="0">
                <a:solidFill>
                  <a:srgbClr val="0055A0"/>
                </a:solidFill>
                <a:latin typeface="Arial"/>
              </a:rPr>
              <a:t>uring summer 2016</a:t>
            </a:r>
            <a:endParaRPr lang="en-US" b="1" u="sng" dirty="0">
              <a:solidFill>
                <a:srgbClr val="0055A0"/>
              </a:solidFill>
              <a:latin typeface="Arial"/>
            </a:endParaRPr>
          </a:p>
        </p:txBody>
      </p:sp>
      <p:cxnSp>
        <p:nvCxnSpPr>
          <p:cNvPr id="41" name="Straight Arrow Connector 40"/>
          <p:cNvCxnSpPr>
            <a:stCxn id="26" idx="1"/>
          </p:cNvCxnSpPr>
          <p:nvPr/>
        </p:nvCxnSpPr>
        <p:spPr>
          <a:xfrm flipH="1">
            <a:off x="2112075" y="3632992"/>
            <a:ext cx="4611004" cy="2388493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60244203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62000" y="0"/>
            <a:ext cx="8382000" cy="762000"/>
          </a:xfrm>
        </p:spPr>
        <p:txBody>
          <a:bodyPr/>
          <a:lstStyle/>
          <a:p>
            <a:pPr algn="ctr"/>
            <a:r>
              <a:rPr lang="en-GB" dirty="0" smtClean="0"/>
              <a:t>LINAC4 Reliability Run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015" y="2097064"/>
            <a:ext cx="8686800" cy="4150589"/>
          </a:xfrm>
        </p:spPr>
        <p:txBody>
          <a:bodyPr/>
          <a:lstStyle/>
          <a:p>
            <a:r>
              <a:rPr lang="en-GB" dirty="0" smtClean="0"/>
              <a:t>RR Foreseen to start summer 2017, most likely continue in 2018</a:t>
            </a:r>
          </a:p>
          <a:p>
            <a:pPr lvl="1"/>
            <a:r>
              <a:rPr lang="en-GB" dirty="0" smtClean="0"/>
              <a:t>Smooth transition from commissioning to operation: train operators, software development, finish tweaking the machine</a:t>
            </a:r>
          </a:p>
          <a:p>
            <a:pPr lvl="1"/>
            <a:r>
              <a:rPr lang="en-GB" dirty="0" smtClean="0"/>
              <a:t>Find the weak points and improve on them in time</a:t>
            </a:r>
          </a:p>
          <a:p>
            <a:pPr lvl="1"/>
            <a:r>
              <a:rPr lang="en-GB" dirty="0" smtClean="0"/>
              <a:t>Achieve beam availability above 90 % (spec. is 95 %)</a:t>
            </a:r>
          </a:p>
          <a:p>
            <a:pPr lvl="1"/>
            <a:r>
              <a:rPr lang="en-GB" dirty="0" smtClean="0"/>
              <a:t>Verify the LINAC4 availability modelling</a:t>
            </a:r>
          </a:p>
          <a:p>
            <a:pPr lvl="1"/>
            <a:r>
              <a:rPr lang="en-GB" dirty="0" smtClean="0"/>
              <a:t>Short runs followed by repairs &amp; optimisation </a:t>
            </a:r>
            <a:r>
              <a:rPr lang="en-GB" dirty="0" smtClean="0">
                <a:sym typeface="Wingdings" panose="05000000000000000000" pitchFamily="2" charset="2"/>
              </a:rPr>
              <a:t> longer runs towards the end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Regular measurement of Beam Quality (Current, emittance, T-o-F)</a:t>
            </a:r>
            <a:endParaRPr lang="en-GB" dirty="0" smtClean="0"/>
          </a:p>
          <a:p>
            <a:r>
              <a:rPr lang="en-GB" dirty="0" smtClean="0"/>
              <a:t>Routine operation from the CCC by operators</a:t>
            </a:r>
          </a:p>
          <a:p>
            <a:r>
              <a:rPr lang="en-GB" dirty="0" smtClean="0"/>
              <a:t>Registration of the faults with standard tool which left its marks at the LHC: </a:t>
            </a:r>
            <a:r>
              <a:rPr lang="en-GB" b="1" i="1" dirty="0" smtClean="0">
                <a:solidFill>
                  <a:srgbClr val="FF0000"/>
                </a:solidFill>
              </a:rPr>
              <a:t>Accelerator Fault Tracking</a:t>
            </a:r>
            <a:endParaRPr lang="en-GB" b="1" i="1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818" y="620688"/>
            <a:ext cx="8728997" cy="1476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54450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62000" y="0"/>
            <a:ext cx="8382000" cy="762000"/>
          </a:xfrm>
        </p:spPr>
        <p:txBody>
          <a:bodyPr/>
          <a:lstStyle/>
          <a:p>
            <a:pPr algn="ctr"/>
            <a:r>
              <a:rPr lang="en-GB" dirty="0" smtClean="0"/>
              <a:t>Accelerator Fault Tracker</a:t>
            </a:r>
            <a:endParaRPr lang="en-GB" dirty="0"/>
          </a:p>
        </p:txBody>
      </p:sp>
      <p:sp>
        <p:nvSpPr>
          <p:cNvPr id="4" name="Content Placeholder 7"/>
          <p:cNvSpPr>
            <a:spLocks noGrp="1"/>
          </p:cNvSpPr>
          <p:nvPr>
            <p:ph idx="1"/>
          </p:nvPr>
        </p:nvSpPr>
        <p:spPr>
          <a:xfrm>
            <a:off x="457200" y="1052736"/>
            <a:ext cx="7728176" cy="833558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b="1" dirty="0" smtClean="0">
                <a:sym typeface="Wingdings" panose="05000000000000000000" pitchFamily="2" charset="2"/>
              </a:rPr>
              <a:t>LHC Accelerator Fault Tracker (AFT) in operation from beginning of 2015 – excellent experience</a:t>
            </a:r>
            <a:endParaRPr lang="en-GB" b="1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93" y="1903682"/>
            <a:ext cx="9144793" cy="423708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495800" y="6158157"/>
            <a:ext cx="4648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solidFill>
                  <a:srgbClr val="0055A0"/>
                </a:solidFill>
                <a:latin typeface="Arial"/>
              </a:rPr>
              <a:t>“Cardiogram of LHC Operation”</a:t>
            </a:r>
            <a:endParaRPr lang="en-US" sz="1600" b="1" dirty="0">
              <a:solidFill>
                <a:srgbClr val="0055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6916858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62000" y="0"/>
            <a:ext cx="8382000" cy="762000"/>
          </a:xfrm>
        </p:spPr>
        <p:txBody>
          <a:bodyPr/>
          <a:lstStyle/>
          <a:p>
            <a:pPr algn="ctr"/>
            <a:r>
              <a:rPr lang="en-GB" dirty="0" smtClean="0"/>
              <a:t>AFT implementation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384" y="874955"/>
            <a:ext cx="8178238" cy="55863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2996952"/>
            <a:ext cx="3216520" cy="116955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1">
                    <a:lumMod val="50000"/>
                  </a:schemeClr>
                </a:solidFill>
              </a:rPr>
              <a:t>Web interface allowing to browse, edit and analyse fault data. Collaboration between operators, system experts and availability experts.</a:t>
            </a:r>
          </a:p>
          <a:p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84422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3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_BTODD primary master">
  <a:themeElements>
    <a:clrScheme name="BTODD Theme Colour Set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800080"/>
      </a:accent3>
      <a:accent4>
        <a:srgbClr val="FF6600"/>
      </a:accent4>
      <a:accent5>
        <a:srgbClr val="062F67"/>
      </a:accent5>
      <a:accent6>
        <a:srgbClr val="000000"/>
      </a:accent6>
      <a:hlink>
        <a:srgbClr val="1717FF"/>
      </a:hlink>
      <a:folHlink>
        <a:srgbClr val="0000CC"/>
      </a:folHlink>
    </a:clrScheme>
    <a:fontScheme name="BTODD Theme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BTODD primary master">
  <a:themeElements>
    <a:clrScheme name="BTODD Theme Colour Set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800080"/>
      </a:accent3>
      <a:accent4>
        <a:srgbClr val="FF6600"/>
      </a:accent4>
      <a:accent5>
        <a:srgbClr val="062F67"/>
      </a:accent5>
      <a:accent6>
        <a:srgbClr val="000000"/>
      </a:accent6>
      <a:hlink>
        <a:srgbClr val="1717FF"/>
      </a:hlink>
      <a:folHlink>
        <a:srgbClr val="0000CC"/>
      </a:folHlink>
    </a:clrScheme>
    <a:fontScheme name="BTODD Theme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6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6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4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5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4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14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4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3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13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3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8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4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9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8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Custom 1">
    <a:dk1>
      <a:srgbClr val="0055A0"/>
    </a:dk1>
    <a:lt1>
      <a:sysClr val="window" lastClr="FFFFFF"/>
    </a:lt1>
    <a:dk2>
      <a:srgbClr val="0055A0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 Classique 2">
    <a:maj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Technic">
    <a:fillStyleLst>
      <a:solidFill>
        <a:schemeClr val="phClr"/>
      </a:solidFill>
      <a:gradFill rotWithShape="1">
        <a:gsLst>
          <a:gs pos="0">
            <a:schemeClr val="phClr">
              <a:tint val="1000"/>
            </a:schemeClr>
          </a:gs>
          <a:gs pos="68000">
            <a:schemeClr val="phClr">
              <a:tint val="77000"/>
            </a:schemeClr>
          </a:gs>
          <a:gs pos="81000">
            <a:schemeClr val="phClr">
              <a:tint val="79000"/>
            </a:schemeClr>
          </a:gs>
          <a:gs pos="86000">
            <a:schemeClr val="phClr">
              <a:tint val="73000"/>
            </a:schemeClr>
          </a:gs>
          <a:gs pos="100000">
            <a:schemeClr val="phClr">
              <a:tint val="35000"/>
            </a:schemeClr>
          </a:gs>
        </a:gsLst>
        <a:lin ang="5400000" scaled="1"/>
      </a:gradFill>
      <a:gradFill rotWithShape="1">
        <a:gsLst>
          <a:gs pos="0">
            <a:schemeClr val="phClr">
              <a:tint val="73000"/>
              <a:satMod val="150000"/>
            </a:schemeClr>
          </a:gs>
          <a:gs pos="25000">
            <a:schemeClr val="phClr">
              <a:tint val="96000"/>
              <a:shade val="80000"/>
              <a:satMod val="105000"/>
            </a:schemeClr>
          </a:gs>
          <a:gs pos="38000">
            <a:schemeClr val="phClr">
              <a:tint val="96000"/>
              <a:shade val="59000"/>
              <a:satMod val="120000"/>
            </a:schemeClr>
          </a:gs>
          <a:gs pos="55000">
            <a:schemeClr val="phClr">
              <a:shade val="57000"/>
              <a:satMod val="120000"/>
            </a:schemeClr>
          </a:gs>
          <a:gs pos="80000">
            <a:schemeClr val="phClr">
              <a:shade val="56000"/>
              <a:satMod val="145000"/>
            </a:schemeClr>
          </a:gs>
          <a:gs pos="88000">
            <a:schemeClr val="phClr">
              <a:shade val="63000"/>
              <a:satMod val="160000"/>
            </a:schemeClr>
          </a:gs>
          <a:gs pos="100000">
            <a:schemeClr val="phClr">
              <a:tint val="99555"/>
              <a:satMod val="155000"/>
            </a:schemeClr>
          </a:gs>
        </a:gsLst>
        <a:lin ang="5400000" scaled="1"/>
      </a:gradFill>
    </a:fillStyleLst>
    <a:lnStyleLst>
      <a:ln w="9525" cap="flat" cmpd="sng" algn="ctr">
        <a:solidFill>
          <a:schemeClr val="phClr">
            <a:shade val="60000"/>
            <a:satMod val="300000"/>
          </a:schemeClr>
        </a:solidFill>
        <a:prstDash val="solid"/>
      </a:ln>
      <a:ln w="1905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</a:lnStyleLst>
    <a:effectStyleLst>
      <a:effectStyle>
        <a:effectLst>
          <a:glow rad="635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00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6200">
            <a:schemeClr val="phClr"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phClr">
              <a:shade val="30000"/>
              <a:satMod val="2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50000"/>
            </a:schemeClr>
          </a:gs>
          <a:gs pos="30000">
            <a:schemeClr val="phClr">
              <a:shade val="60000"/>
              <a:satMod val="150000"/>
            </a:schemeClr>
          </a:gs>
          <a:gs pos="100000">
            <a:schemeClr val="phClr">
              <a:tint val="83000"/>
              <a:satMod val="200000"/>
            </a:schemeClr>
          </a:gs>
        </a:gsLst>
        <a:lin ang="13000000" scaled="0"/>
      </a:gradFill>
      <a:gradFill rotWithShape="1">
        <a:gsLst>
          <a:gs pos="0">
            <a:schemeClr val="phClr">
              <a:tint val="78000"/>
              <a:satMod val="220000"/>
            </a:schemeClr>
          </a:gs>
          <a:gs pos="100000">
            <a:schemeClr val="phClr">
              <a:shade val="35000"/>
              <a:satMod val="155000"/>
            </a:schemeClr>
          </a:gs>
        </a:gsLst>
        <a:path path="circle">
          <a:fillToRect l="60000" t="50000" r="4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Custom 1">
    <a:dk1>
      <a:srgbClr val="0055A0"/>
    </a:dk1>
    <a:lt1>
      <a:sysClr val="window" lastClr="FFFFFF"/>
    </a:lt1>
    <a:dk2>
      <a:srgbClr val="0055A0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 Classique 2">
    <a:maj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Technic">
    <a:fillStyleLst>
      <a:solidFill>
        <a:schemeClr val="phClr"/>
      </a:solidFill>
      <a:gradFill rotWithShape="1">
        <a:gsLst>
          <a:gs pos="0">
            <a:schemeClr val="phClr">
              <a:tint val="1000"/>
            </a:schemeClr>
          </a:gs>
          <a:gs pos="68000">
            <a:schemeClr val="phClr">
              <a:tint val="77000"/>
            </a:schemeClr>
          </a:gs>
          <a:gs pos="81000">
            <a:schemeClr val="phClr">
              <a:tint val="79000"/>
            </a:schemeClr>
          </a:gs>
          <a:gs pos="86000">
            <a:schemeClr val="phClr">
              <a:tint val="73000"/>
            </a:schemeClr>
          </a:gs>
          <a:gs pos="100000">
            <a:schemeClr val="phClr">
              <a:tint val="35000"/>
            </a:schemeClr>
          </a:gs>
        </a:gsLst>
        <a:lin ang="5400000" scaled="1"/>
      </a:gradFill>
      <a:gradFill rotWithShape="1">
        <a:gsLst>
          <a:gs pos="0">
            <a:schemeClr val="phClr">
              <a:tint val="73000"/>
              <a:satMod val="150000"/>
            </a:schemeClr>
          </a:gs>
          <a:gs pos="25000">
            <a:schemeClr val="phClr">
              <a:tint val="96000"/>
              <a:shade val="80000"/>
              <a:satMod val="105000"/>
            </a:schemeClr>
          </a:gs>
          <a:gs pos="38000">
            <a:schemeClr val="phClr">
              <a:tint val="96000"/>
              <a:shade val="59000"/>
              <a:satMod val="120000"/>
            </a:schemeClr>
          </a:gs>
          <a:gs pos="55000">
            <a:schemeClr val="phClr">
              <a:shade val="57000"/>
              <a:satMod val="120000"/>
            </a:schemeClr>
          </a:gs>
          <a:gs pos="80000">
            <a:schemeClr val="phClr">
              <a:shade val="56000"/>
              <a:satMod val="145000"/>
            </a:schemeClr>
          </a:gs>
          <a:gs pos="88000">
            <a:schemeClr val="phClr">
              <a:shade val="63000"/>
              <a:satMod val="160000"/>
            </a:schemeClr>
          </a:gs>
          <a:gs pos="100000">
            <a:schemeClr val="phClr">
              <a:tint val="99555"/>
              <a:satMod val="155000"/>
            </a:schemeClr>
          </a:gs>
        </a:gsLst>
        <a:lin ang="5400000" scaled="1"/>
      </a:gradFill>
    </a:fillStyleLst>
    <a:lnStyleLst>
      <a:ln w="9525" cap="flat" cmpd="sng" algn="ctr">
        <a:solidFill>
          <a:schemeClr val="phClr">
            <a:shade val="60000"/>
            <a:satMod val="300000"/>
          </a:schemeClr>
        </a:solidFill>
        <a:prstDash val="solid"/>
      </a:ln>
      <a:ln w="1905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</a:lnStyleLst>
    <a:effectStyleLst>
      <a:effectStyle>
        <a:effectLst>
          <a:glow rad="635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00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6200">
            <a:schemeClr val="phClr"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phClr">
              <a:shade val="30000"/>
              <a:satMod val="2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50000"/>
            </a:schemeClr>
          </a:gs>
          <a:gs pos="30000">
            <a:schemeClr val="phClr">
              <a:shade val="60000"/>
              <a:satMod val="150000"/>
            </a:schemeClr>
          </a:gs>
          <a:gs pos="100000">
            <a:schemeClr val="phClr">
              <a:tint val="83000"/>
              <a:satMod val="200000"/>
            </a:schemeClr>
          </a:gs>
        </a:gsLst>
        <a:lin ang="13000000" scaled="0"/>
      </a:gradFill>
      <a:gradFill rotWithShape="1">
        <a:gsLst>
          <a:gs pos="0">
            <a:schemeClr val="phClr">
              <a:tint val="78000"/>
              <a:satMod val="220000"/>
            </a:schemeClr>
          </a:gs>
          <a:gs pos="100000">
            <a:schemeClr val="phClr">
              <a:shade val="35000"/>
              <a:satMod val="155000"/>
            </a:schemeClr>
          </a:gs>
        </a:gsLst>
        <a:path path="circle">
          <a:fillToRect l="60000" t="50000" r="4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35368</TotalTime>
  <Words>1317</Words>
  <Application>Microsoft Office PowerPoint</Application>
  <PresentationFormat>On-screen Show (4:3)</PresentationFormat>
  <Paragraphs>291</Paragraphs>
  <Slides>28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28</vt:i4>
      </vt:variant>
    </vt:vector>
  </HeadingPairs>
  <TitlesOfParts>
    <vt:vector size="46" baseType="lpstr">
      <vt:lpstr>Adobe Caslon Pro</vt:lpstr>
      <vt:lpstr>Arial</vt:lpstr>
      <vt:lpstr>Arial Unicode MS</vt:lpstr>
      <vt:lpstr>Calibri</vt:lpstr>
      <vt:lpstr>Franklin Gothic Medium</vt:lpstr>
      <vt:lpstr>Times New Roman</vt:lpstr>
      <vt:lpstr>Wingdings</vt:lpstr>
      <vt:lpstr>3_BTODD primary master</vt:lpstr>
      <vt:lpstr>6_BTODD primary master</vt:lpstr>
      <vt:lpstr>4_BTODD primary master</vt:lpstr>
      <vt:lpstr>5_BTODD primary master</vt:lpstr>
      <vt:lpstr>14_BTODD primary master</vt:lpstr>
      <vt:lpstr>13_BTODD primary master</vt:lpstr>
      <vt:lpstr>8_BTODD primary master</vt:lpstr>
      <vt:lpstr>7_BTODD primary master</vt:lpstr>
      <vt:lpstr>9_BTODD primary master</vt:lpstr>
      <vt:lpstr>1_BTODD primary master</vt:lpstr>
      <vt:lpstr>BTODD primary master</vt:lpstr>
      <vt:lpstr>PowerPoint Presentation</vt:lpstr>
      <vt:lpstr>Outline</vt:lpstr>
      <vt:lpstr>LINAC4 made it to the final energy !</vt:lpstr>
      <vt:lpstr>A word on the Source</vt:lpstr>
      <vt:lpstr>LINAC4  Status</vt:lpstr>
      <vt:lpstr>The LINAC4  Half Sector Test</vt:lpstr>
      <vt:lpstr>LINAC4 Reliability Run</vt:lpstr>
      <vt:lpstr>Accelerator Fault Tracker</vt:lpstr>
      <vt:lpstr>AFT implementation</vt:lpstr>
      <vt:lpstr>Fault editing in AFT</vt:lpstr>
      <vt:lpstr>Failure Analysis</vt:lpstr>
      <vt:lpstr>Fault Classification</vt:lpstr>
      <vt:lpstr>Goal of the Linac4 Availability Study</vt:lpstr>
      <vt:lpstr>Gathering data for the Availability Model</vt:lpstr>
      <vt:lpstr>Gathering Data for Availability Models</vt:lpstr>
      <vt:lpstr>PowerPoint Presentation</vt:lpstr>
      <vt:lpstr>Availability Model Implementation in Isograph®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Gathering data for Availability Models</vt:lpstr>
      <vt:lpstr>Gathering data for Availability Models</vt:lpstr>
      <vt:lpstr>Gathering data for Availability Models</vt:lpstr>
      <vt:lpstr>Next steps CERN + EA</vt:lpstr>
      <vt:lpstr>Summary</vt:lpstr>
      <vt:lpstr>THANKS A LOT FOR YOUR ATTENTION!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rudi</dc:creator>
  <cp:lastModifiedBy>Odei Rey Orozco</cp:lastModifiedBy>
  <cp:revision>1184</cp:revision>
  <cp:lastPrinted>2016-10-03T13:51:51Z</cp:lastPrinted>
  <dcterms:created xsi:type="dcterms:W3CDTF">2010-10-07T08:40:58Z</dcterms:created>
  <dcterms:modified xsi:type="dcterms:W3CDTF">2017-03-28T07:16:53Z</dcterms:modified>
</cp:coreProperties>
</file>