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7"/>
  </p:notesMasterIdLst>
  <p:handoutMasterIdLst>
    <p:handoutMasterId r:id="rId8"/>
  </p:handoutMasterIdLst>
  <p:sldIdLst>
    <p:sldId id="265" r:id="rId3"/>
    <p:sldId id="274" r:id="rId4"/>
    <p:sldId id="277" r:id="rId5"/>
    <p:sldId id="275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404040"/>
    <a:srgbClr val="505050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53" autoAdjust="0"/>
  </p:normalViewPr>
  <p:slideViewPr>
    <p:cSldViewPr snapToGrid="0" snapToObjects="1">
      <p:cViewPr varScale="1">
        <p:scale>
          <a:sx n="85" d="100"/>
          <a:sy n="85" d="100"/>
        </p:scale>
        <p:origin x="106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4/3/2017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4/3/2017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20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CM and </a:t>
            </a:r>
            <a:r>
              <a:rPr lang="en-US" altLang="en-US" dirty="0" err="1"/>
              <a:t>Cryo</a:t>
            </a:r>
            <a:r>
              <a:rPr lang="en-US" altLang="en-US" dirty="0"/>
              <a:t> meeting #2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S. 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Feher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4/3/2017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86800" cy="4987867"/>
          </a:xfrm>
        </p:spPr>
        <p:txBody>
          <a:bodyPr/>
          <a:lstStyle/>
          <a:p>
            <a:pPr marL="0" lvl="0" indent="0">
              <a:buNone/>
            </a:pPr>
            <a:r>
              <a:rPr lang="en-US" sz="1800"/>
              <a:t>1.   CM </a:t>
            </a:r>
            <a:r>
              <a:rPr lang="en-US" sz="1800" dirty="0"/>
              <a:t>FRS                                                                           S. Feher</a:t>
            </a:r>
          </a:p>
          <a:p>
            <a:pPr marL="0" indent="0">
              <a:buNone/>
            </a:pPr>
            <a:r>
              <a:rPr lang="en-US" sz="1800" dirty="0"/>
              <a:t>2.   Electrical circuit Review summary                                   H. Prin/D. Ramos Duarte</a:t>
            </a:r>
          </a:p>
          <a:p>
            <a:pPr marL="0" indent="0">
              <a:buNone/>
            </a:pPr>
            <a:r>
              <a:rPr lang="en-US" sz="1800" dirty="0"/>
              <a:t>3.    AOB </a:t>
            </a:r>
            <a:endParaRPr lang="en-US" sz="18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87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Couple of Reviews:</a:t>
            </a:r>
          </a:p>
          <a:p>
            <a:pPr lvl="1"/>
            <a:r>
              <a:rPr lang="en-US" sz="1600" dirty="0"/>
              <a:t>CD1 director’s Review in June 13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CD1 DOE Review August 1</a:t>
            </a:r>
            <a:r>
              <a:rPr lang="en-US" sz="1600" baseline="30000" dirty="0"/>
              <a:t>st</a:t>
            </a:r>
            <a:r>
              <a:rPr lang="en-US" sz="1600" dirty="0"/>
              <a:t> </a:t>
            </a:r>
            <a:endParaRPr lang="en-US" sz="1800" dirty="0"/>
          </a:p>
          <a:p>
            <a:r>
              <a:rPr lang="en-US" sz="1800" dirty="0"/>
              <a:t>Prototype </a:t>
            </a:r>
            <a:r>
              <a:rPr lang="en-US" sz="1800" dirty="0" err="1"/>
              <a:t>Cryo</a:t>
            </a:r>
            <a:r>
              <a:rPr lang="en-US" sz="1800" dirty="0"/>
              <a:t>-assembly (Full magnet) ready for testing: </a:t>
            </a:r>
            <a:r>
              <a:rPr lang="en-US" sz="1800" b="1" dirty="0">
                <a:solidFill>
                  <a:srgbClr val="FF0000"/>
                </a:solidFill>
              </a:rPr>
              <a:t>June 16, 2019</a:t>
            </a:r>
          </a:p>
          <a:p>
            <a:r>
              <a:rPr lang="en-US" sz="1800" dirty="0"/>
              <a:t>Prototype </a:t>
            </a:r>
            <a:r>
              <a:rPr lang="en-US" sz="1800" dirty="0" err="1"/>
              <a:t>Cryo</a:t>
            </a:r>
            <a:r>
              <a:rPr lang="en-US" sz="1800" dirty="0"/>
              <a:t> assembly Fabrication start date: </a:t>
            </a:r>
            <a:r>
              <a:rPr lang="en-US" sz="1800" b="1" dirty="0">
                <a:solidFill>
                  <a:srgbClr val="FF0000"/>
                </a:solidFill>
              </a:rPr>
              <a:t>October 23, 2018</a:t>
            </a:r>
            <a:r>
              <a:rPr lang="en-US" sz="1800" dirty="0"/>
              <a:t>	 </a:t>
            </a:r>
          </a:p>
          <a:p>
            <a:r>
              <a:rPr lang="en-US" sz="1800" dirty="0"/>
              <a:t>Important Milestones for CM prototype:</a:t>
            </a:r>
          </a:p>
          <a:p>
            <a:pPr lvl="1"/>
            <a:r>
              <a:rPr lang="en-US" sz="1800" dirty="0"/>
              <a:t>Interface specifications need to be completed ~ January, 2018 </a:t>
            </a:r>
          </a:p>
          <a:p>
            <a:pPr lvl="1"/>
            <a:r>
              <a:rPr lang="en-US" sz="1800" dirty="0"/>
              <a:t>Parts need to be received by </a:t>
            </a:r>
            <a:r>
              <a:rPr lang="en-US" sz="1800" dirty="0" err="1"/>
              <a:t>Fermilab</a:t>
            </a:r>
            <a:r>
              <a:rPr lang="en-US" sz="1800" dirty="0"/>
              <a:t>: some of them June, 2018</a:t>
            </a:r>
          </a:p>
          <a:p>
            <a:r>
              <a:rPr lang="en-US" sz="1800" dirty="0"/>
              <a:t>Important Milestones for Cryostat prototype: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Tooling design </a:t>
            </a:r>
            <a:r>
              <a:rPr lang="en-US" sz="1800" dirty="0"/>
              <a:t>– to prepare the tables and floor space: September, </a:t>
            </a:r>
            <a:r>
              <a:rPr lang="en-US" sz="1800" dirty="0">
                <a:solidFill>
                  <a:srgbClr val="FF0000"/>
                </a:solidFill>
              </a:rPr>
              <a:t>2018</a:t>
            </a:r>
          </a:p>
          <a:p>
            <a:pPr lvl="1"/>
            <a:r>
              <a:rPr lang="en-US" sz="1800" dirty="0"/>
              <a:t>Start of the Cryostat work at FNAL: April 16</a:t>
            </a:r>
            <a:r>
              <a:rPr lang="en-US" sz="1800" baseline="30000" dirty="0"/>
              <a:t>th</a:t>
            </a:r>
            <a:r>
              <a:rPr lang="en-US" sz="1800" dirty="0"/>
              <a:t>, 2019</a:t>
            </a:r>
          </a:p>
          <a:p>
            <a:pPr lvl="2"/>
            <a:r>
              <a:rPr lang="en-US" sz="1600" dirty="0"/>
              <a:t>Means the Cryostat Kit should be shipped from CERN to FNAL around December, 2018</a:t>
            </a:r>
          </a:p>
          <a:p>
            <a:r>
              <a:rPr lang="en-US" sz="1800" dirty="0"/>
              <a:t>Important Milestones for Stand for Test facility:</a:t>
            </a:r>
          </a:p>
          <a:p>
            <a:pPr lvl="1"/>
            <a:r>
              <a:rPr lang="en-US" sz="1800" dirty="0"/>
              <a:t>Interface specifications – to be able to make the relevant shuffling unit:             January, 2018 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95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8823" y="944449"/>
            <a:ext cx="5439409" cy="545635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Mass Functional Requirement Specifications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4/3/2017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-1" y="1052945"/>
            <a:ext cx="33888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New version is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Attached to </a:t>
            </a:r>
            <a:r>
              <a:rPr lang="en-US" sz="1800" dirty="0" err="1"/>
              <a:t>indico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Needs to be signed of by CERN and FNAL at NAPA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Alignment has been worked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Clarity – more description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Distinguish between: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Measurement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Actual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Proposed electrical </a:t>
            </a:r>
            <a:r>
              <a:rPr lang="en-US" sz="1800" dirty="0" err="1"/>
              <a:t>reqs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Part-list to be provided by CERN is proposed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8" name="Oval 7"/>
          <p:cNvSpPr/>
          <p:nvPr/>
        </p:nvSpPr>
        <p:spPr>
          <a:xfrm>
            <a:off x="3657600" y="2701636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93294" y="3450952"/>
            <a:ext cx="3422073" cy="2355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0" y="5559585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0" y="5360539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6635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25472</TotalTime>
  <Words>123</Words>
  <Application>Microsoft Office PowerPoint</Application>
  <PresentationFormat>On-screen Show (4:3)</PresentationFormat>
  <Paragraphs>40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MS PGothic</vt:lpstr>
      <vt:lpstr>MS PGothic</vt:lpstr>
      <vt:lpstr>Arial</vt:lpstr>
      <vt:lpstr>Calibri</vt:lpstr>
      <vt:lpstr>Geneva</vt:lpstr>
      <vt:lpstr>Helvetica</vt:lpstr>
      <vt:lpstr>FNAL_TemplateMac_060514</vt:lpstr>
      <vt:lpstr>Fermilab: Footer Only</vt:lpstr>
      <vt:lpstr>CM and Cryo meeting #2</vt:lpstr>
      <vt:lpstr>Agenda</vt:lpstr>
      <vt:lpstr>Schedule</vt:lpstr>
      <vt:lpstr>Cold Mass Functional Requirement Specifications 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CISOX Upgrade Status</dc:title>
  <dc:creator>Andrzej M. Makulski x3766 12727N</dc:creator>
  <cp:lastModifiedBy>Sandor Feher</cp:lastModifiedBy>
  <cp:revision>92</cp:revision>
  <cp:lastPrinted>2014-01-20T19:40:21Z</cp:lastPrinted>
  <dcterms:created xsi:type="dcterms:W3CDTF">2015-05-05T23:44:08Z</dcterms:created>
  <dcterms:modified xsi:type="dcterms:W3CDTF">2017-04-03T13:21:10Z</dcterms:modified>
</cp:coreProperties>
</file>