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wmf" ContentType="image/x-wm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913" r:id="rId2"/>
    <p:sldId id="956" r:id="rId3"/>
    <p:sldId id="957" r:id="rId4"/>
    <p:sldId id="958" r:id="rId5"/>
    <p:sldId id="962" r:id="rId6"/>
    <p:sldId id="963" r:id="rId7"/>
    <p:sldId id="993" r:id="rId8"/>
    <p:sldId id="981" r:id="rId9"/>
    <p:sldId id="865" r:id="rId10"/>
    <p:sldId id="972" r:id="rId11"/>
    <p:sldId id="986" r:id="rId12"/>
    <p:sldId id="987" r:id="rId13"/>
    <p:sldId id="977" r:id="rId14"/>
    <p:sldId id="1002" r:id="rId15"/>
    <p:sldId id="941" r:id="rId16"/>
    <p:sldId id="999" r:id="rId17"/>
    <p:sldId id="992" r:id="rId18"/>
    <p:sldId id="1005" r:id="rId19"/>
    <p:sldId id="1000" r:id="rId20"/>
    <p:sldId id="1001" r:id="rId21"/>
    <p:sldId id="996" r:id="rId22"/>
    <p:sldId id="991" r:id="rId23"/>
    <p:sldId id="979" r:id="rId24"/>
    <p:sldId id="982" r:id="rId25"/>
    <p:sldId id="966" r:id="rId26"/>
    <p:sldId id="95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0F0F1"/>
    <a:srgbClr val="0051A7"/>
    <a:srgbClr val="0C2590"/>
    <a:srgbClr val="616161"/>
    <a:srgbClr val="FE0100"/>
    <a:srgbClr val="FBB9F1"/>
    <a:srgbClr val="F500FB"/>
    <a:srgbClr val="E68A28"/>
    <a:srgbClr val="CD2649"/>
    <a:srgbClr val="C635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34" autoAdjust="0"/>
    <p:restoredTop sz="81782" autoAdjust="0"/>
  </p:normalViewPr>
  <p:slideViewPr>
    <p:cSldViewPr>
      <p:cViewPr>
        <p:scale>
          <a:sx n="100" d="100"/>
          <a:sy n="100" d="100"/>
        </p:scale>
        <p:origin x="448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>
      <p:cViewPr>
        <p:scale>
          <a:sx n="200" d="100"/>
          <a:sy n="200" d="100"/>
        </p:scale>
        <p:origin x="-80" y="392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Relationship Id="rId2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10/18/17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59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0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Calibri" charset="0"/>
            </a:endParaRPr>
          </a:p>
        </p:txBody>
      </p:sp>
      <p:sp>
        <p:nvSpPr>
          <p:cNvPr id="7171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08ADA13-7F70-864B-9940-ED5FA18B1395}" type="slidenum">
              <a:rPr lang="en-US" sz="1200">
                <a:latin typeface="Calibri" charset="0"/>
                <a:cs typeface="Arial" charset="0"/>
              </a:rPr>
              <a:pPr eaLnBrk="1" hangingPunct="1"/>
              <a:t>1</a:t>
            </a:fld>
            <a:endParaRPr lang="en-US" sz="120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Study</a:t>
            </a:r>
            <a:r>
              <a:rPr lang="es-ES" dirty="0" smtClean="0"/>
              <a:t> done </a:t>
            </a:r>
            <a:r>
              <a:rPr lang="es-ES" dirty="0" err="1" smtClean="0"/>
              <a:t>with</a:t>
            </a:r>
            <a:r>
              <a:rPr lang="es-ES" dirty="0" smtClean="0"/>
              <a:t> 211At as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most</a:t>
            </a:r>
            <a:r>
              <a:rPr lang="es-ES" dirty="0" smtClean="0"/>
              <a:t> </a:t>
            </a:r>
            <a:r>
              <a:rPr lang="es-ES" dirty="0" err="1" smtClean="0"/>
              <a:t>suitable</a:t>
            </a:r>
            <a:r>
              <a:rPr lang="es-ES" dirty="0" smtClean="0"/>
              <a:t> </a:t>
            </a:r>
            <a:r>
              <a:rPr lang="es-ES" dirty="0" err="1" smtClean="0"/>
              <a:t>isotope</a:t>
            </a:r>
            <a:r>
              <a:rPr lang="es-ES" dirty="0" smtClean="0"/>
              <a:t> ideal </a:t>
            </a:r>
            <a:r>
              <a:rPr lang="es-ES" dirty="0" err="1" smtClean="0"/>
              <a:t>for</a:t>
            </a:r>
            <a:r>
              <a:rPr lang="es-ES" dirty="0" smtClean="0"/>
              <a:t> short </a:t>
            </a:r>
            <a:r>
              <a:rPr lang="es-ES" dirty="0" err="1" smtClean="0"/>
              <a:t>range</a:t>
            </a:r>
            <a:r>
              <a:rPr lang="es-ES" dirty="0" smtClean="0"/>
              <a:t> </a:t>
            </a:r>
            <a:r>
              <a:rPr lang="es-ES" dirty="0" err="1" smtClean="0"/>
              <a:t>radiation</a:t>
            </a:r>
            <a:r>
              <a:rPr lang="es-ES" dirty="0" smtClean="0"/>
              <a:t> </a:t>
            </a:r>
            <a:r>
              <a:rPr lang="es-ES" dirty="0" err="1" smtClean="0"/>
              <a:t>source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targeted</a:t>
            </a:r>
            <a:r>
              <a:rPr lang="es-ES" dirty="0" smtClean="0"/>
              <a:t> </a:t>
            </a:r>
            <a:r>
              <a:rPr lang="es-ES" dirty="0" err="1" smtClean="0"/>
              <a:t>alpha</a:t>
            </a:r>
            <a:r>
              <a:rPr lang="es-ES" dirty="0" smtClean="0"/>
              <a:t> </a:t>
            </a:r>
            <a:r>
              <a:rPr lang="es-ES" dirty="0" err="1" smtClean="0"/>
              <a:t>therapy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Determination</a:t>
            </a:r>
            <a:r>
              <a:rPr lang="es-ES" dirty="0" smtClean="0"/>
              <a:t> of IP of At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important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test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atomic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models</a:t>
            </a:r>
            <a:r>
              <a:rPr lang="es-ES" baseline="0" dirty="0" smtClean="0"/>
              <a:t> at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level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relativisticand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coorelation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effects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tuning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model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help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precdition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superheavies</a:t>
            </a:r>
            <a:r>
              <a:rPr lang="es-ES" baseline="0" dirty="0" smtClean="0"/>
              <a:t> in particular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Z = 117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shoul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dhave</a:t>
            </a:r>
            <a:r>
              <a:rPr lang="es-ES" baseline="0" dirty="0" smtClean="0"/>
              <a:t> similar </a:t>
            </a:r>
            <a:r>
              <a:rPr lang="es-ES" baseline="0" dirty="0" err="1" smtClean="0"/>
              <a:t>chemical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properties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identification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3 </a:t>
            </a:r>
            <a:r>
              <a:rPr lang="es-ES" baseline="0" dirty="0" err="1" smtClean="0"/>
              <a:t>intermediate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states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was</a:t>
            </a:r>
            <a:r>
              <a:rPr lang="es-ES" baseline="0" dirty="0" smtClean="0"/>
              <a:t> done at TRIUMF-TRILIS</a:t>
            </a:r>
          </a:p>
          <a:p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most</a:t>
            </a:r>
            <a:r>
              <a:rPr lang="es-ES" baseline="0" dirty="0" smtClean="0"/>
              <a:t> precise </a:t>
            </a:r>
            <a:r>
              <a:rPr lang="es-ES" baseline="0" dirty="0" err="1" smtClean="0"/>
              <a:t>method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determine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IP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analisis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converging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levels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rydberg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states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Excitation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scheme</a:t>
            </a:r>
            <a:r>
              <a:rPr lang="es-ES" baseline="0" dirty="0" smtClean="0"/>
              <a:t>:</a:t>
            </a:r>
          </a:p>
          <a:p>
            <a:r>
              <a:rPr lang="es-ES" baseline="0" dirty="0" smtClean="0"/>
              <a:t>(a): </a:t>
            </a:r>
            <a:r>
              <a:rPr lang="es-ES" baseline="0" dirty="0" err="1" smtClean="0"/>
              <a:t>verification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lowest</a:t>
            </a:r>
            <a:r>
              <a:rPr lang="es-ES" baseline="0" dirty="0" smtClean="0"/>
              <a:t> 2 </a:t>
            </a:r>
            <a:r>
              <a:rPr lang="es-ES" baseline="0" dirty="0" err="1" smtClean="0"/>
              <a:t>transition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from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ground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state</a:t>
            </a:r>
            <a:r>
              <a:rPr lang="es-ES" baseline="0" dirty="0" smtClean="0"/>
              <a:t>.</a:t>
            </a:r>
          </a:p>
          <a:p>
            <a:r>
              <a:rPr lang="es-ES" baseline="0" dirty="0" smtClean="0"/>
              <a:t>(b)</a:t>
            </a:r>
            <a:r>
              <a:rPr lang="es-ES" baseline="0" dirty="0" err="1" smtClean="0"/>
              <a:t>Ionization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threshold</a:t>
            </a:r>
            <a:r>
              <a:rPr lang="es-ES" baseline="0" dirty="0" smtClean="0"/>
              <a:t>.</a:t>
            </a:r>
          </a:p>
          <a:p>
            <a:r>
              <a:rPr lang="es-ES" baseline="0" dirty="0" smtClean="0"/>
              <a:t>(c) </a:t>
            </a:r>
            <a:r>
              <a:rPr lang="es-ES" baseline="0" dirty="0" err="1" smtClean="0"/>
              <a:t>Develop</a:t>
            </a:r>
            <a:r>
              <a:rPr lang="es-ES" baseline="0" dirty="0" smtClean="0"/>
              <a:t> 3 </a:t>
            </a:r>
            <a:r>
              <a:rPr lang="es-ES" baseline="0" dirty="0" err="1" smtClean="0"/>
              <a:t>colour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scheme.Verfication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levels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found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transition</a:t>
            </a:r>
            <a:r>
              <a:rPr lang="es-ES" baseline="0" dirty="0" smtClean="0"/>
              <a:t> 224 </a:t>
            </a:r>
            <a:r>
              <a:rPr lang="es-ES" baseline="0" dirty="0" err="1" smtClean="0"/>
              <a:t>nm</a:t>
            </a:r>
            <a:endParaRPr lang="es-ES" baseline="0" dirty="0" smtClean="0"/>
          </a:p>
          <a:p>
            <a:r>
              <a:rPr lang="es-ES" baseline="0" dirty="0" smtClean="0"/>
              <a:t>(d)</a:t>
            </a:r>
            <a:r>
              <a:rPr lang="es-ES" baseline="0" dirty="0" err="1" smtClean="0"/>
              <a:t>Scann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over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rydberg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states</a:t>
            </a:r>
            <a:endParaRPr lang="es-ES" baseline="0" dirty="0" smtClean="0"/>
          </a:p>
          <a:p>
            <a:r>
              <a:rPr lang="es-ES" baseline="0" dirty="0" smtClean="0"/>
              <a:t>Ion </a:t>
            </a:r>
            <a:r>
              <a:rPr lang="es-ES" baseline="0" dirty="0" err="1" smtClean="0"/>
              <a:t>detection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from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alpha-decay</a:t>
            </a:r>
            <a:r>
              <a:rPr lang="es-ES" baseline="0" dirty="0" smtClean="0"/>
              <a:t> of 119At </a:t>
            </a:r>
            <a:r>
              <a:rPr lang="es-ES" baseline="0" dirty="0" err="1" smtClean="0"/>
              <a:t>measured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wind-mill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system</a:t>
            </a:r>
            <a:r>
              <a:rPr lang="es-ES" baseline="0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194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HIE-ISOLDE (High</a:t>
            </a:r>
          </a:p>
          <a:p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Intensity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project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provide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major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improvements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</a:t>
            </a:r>
            <a:endParaRPr lang="es-E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range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beam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intensity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beam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major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element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project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</a:t>
            </a:r>
            <a:endParaRPr lang="es-E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increase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nal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post-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accelerated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beams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MeV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/u</a:t>
            </a:r>
          </a:p>
          <a:p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throughout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periodic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table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rst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stage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boost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endParaRPr lang="es-E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REX LINAC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5.5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MeV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/u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multistep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Coulomb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excitation</a:t>
            </a:r>
            <a:endParaRPr lang="es-E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cross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sections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strongly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increased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MeV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/u</a:t>
            </a:r>
          </a:p>
          <a:p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transfer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reaction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channels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opened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construction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</a:t>
            </a:r>
          </a:p>
          <a:p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Linac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underway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full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physics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post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accelerated</a:t>
            </a:r>
            <a:endParaRPr lang="es-E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beams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up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5.5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MeV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/u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start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2016.</a:t>
            </a:r>
          </a:p>
          <a:p>
            <a:endParaRPr lang="es-E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TSR</a:t>
            </a:r>
          </a:p>
          <a:p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TSR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storage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ring.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Recently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low-energy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storage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ring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got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proposed</a:t>
            </a:r>
            <a:endParaRPr lang="es-E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installed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at HIE-ISOLDE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endParaRPr lang="es-ES" dirty="0" smtClean="0"/>
          </a:p>
          <a:p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Reaction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decay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studies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can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benet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recycling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of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endParaRPr lang="es-E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rare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exotic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nuclei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stored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ring and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background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conditions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addition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experiments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performed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</a:t>
            </a:r>
            <a:endParaRPr lang="es-E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beams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recirculating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within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ring,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cooled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beams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can be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extracted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</a:t>
            </a:r>
          </a:p>
          <a:p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exploited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by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external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spectrometers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high-precision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measurements</a:t>
            </a:r>
            <a:r>
              <a:rPr lang="es-E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04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eaLnBrk="1" hangingPunct="1">
              <a:buFont typeface="Arial"/>
              <a:buChar char="•"/>
            </a:pPr>
            <a:r>
              <a:rPr lang="en-US" sz="1200" dirty="0" smtClean="0">
                <a:latin typeface="Calibri" charset="0"/>
              </a:rPr>
              <a:t>¿</a:t>
            </a:r>
            <a:r>
              <a:rPr lang="en-US" sz="1200" dirty="0" err="1" smtClean="0">
                <a:latin typeface="Calibri" charset="0"/>
              </a:rPr>
              <a:t>Cómo</a:t>
            </a:r>
            <a:r>
              <a:rPr lang="en-US" sz="1200" dirty="0" smtClean="0">
                <a:latin typeface="Calibri" charset="0"/>
              </a:rPr>
              <a:t> se forma un </a:t>
            </a:r>
            <a:r>
              <a:rPr lang="en-US" sz="1200" dirty="0" err="1" smtClean="0">
                <a:latin typeface="Calibri" charset="0"/>
              </a:rPr>
              <a:t>núcleo</a:t>
            </a:r>
            <a:r>
              <a:rPr lang="en-US" sz="1200" dirty="0" smtClean="0">
                <a:latin typeface="Calibri" charset="0"/>
              </a:rPr>
              <a:t> a </a:t>
            </a:r>
            <a:r>
              <a:rPr lang="en-US" sz="1200" dirty="0" err="1" smtClean="0">
                <a:latin typeface="Calibri" charset="0"/>
              </a:rPr>
              <a:t>partir</a:t>
            </a:r>
            <a:r>
              <a:rPr lang="en-US" sz="1200" dirty="0" smtClean="0">
                <a:latin typeface="Calibri" charset="0"/>
              </a:rPr>
              <a:t> de </a:t>
            </a:r>
            <a:r>
              <a:rPr lang="en-US" sz="1200" dirty="0" err="1" smtClean="0">
                <a:latin typeface="Calibri" charset="0"/>
              </a:rPr>
              <a:t>sus</a:t>
            </a:r>
            <a:r>
              <a:rPr lang="en-US" sz="1200" dirty="0" smtClean="0">
                <a:latin typeface="Calibri" charset="0"/>
              </a:rPr>
              <a:t> </a:t>
            </a:r>
            <a:r>
              <a:rPr lang="en-US" sz="1200" dirty="0" err="1" smtClean="0">
                <a:latin typeface="Calibri" charset="0"/>
              </a:rPr>
              <a:t>contituyentes</a:t>
            </a:r>
            <a:r>
              <a:rPr lang="en-US" sz="1200" dirty="0" smtClean="0">
                <a:latin typeface="Calibri" charset="0"/>
              </a:rPr>
              <a:t>? </a:t>
            </a:r>
            <a:r>
              <a:rPr lang="en-US" sz="1200" dirty="0" err="1" smtClean="0">
                <a:latin typeface="Calibri" charset="0"/>
              </a:rPr>
              <a:t>Fuerza</a:t>
            </a:r>
            <a:r>
              <a:rPr lang="en-US" sz="1200" dirty="0" smtClean="0">
                <a:latin typeface="Calibri" charset="0"/>
              </a:rPr>
              <a:t> </a:t>
            </a:r>
            <a:r>
              <a:rPr lang="en-US" sz="1200" dirty="0" err="1" smtClean="0">
                <a:latin typeface="Calibri" charset="0"/>
              </a:rPr>
              <a:t>fuerete</a:t>
            </a:r>
            <a:r>
              <a:rPr lang="en-US" sz="1200" dirty="0" smtClean="0">
                <a:latin typeface="Calibri" charset="0"/>
              </a:rPr>
              <a:t> </a:t>
            </a:r>
            <a:r>
              <a:rPr lang="en-US" sz="1200" dirty="0" err="1" smtClean="0">
                <a:latin typeface="Calibri" charset="0"/>
              </a:rPr>
              <a:t>dentro</a:t>
            </a:r>
            <a:r>
              <a:rPr lang="en-US" sz="1200" dirty="0" smtClean="0">
                <a:latin typeface="Calibri" charset="0"/>
              </a:rPr>
              <a:t> del </a:t>
            </a:r>
            <a:r>
              <a:rPr lang="en-US" sz="1200" dirty="0" err="1" smtClean="0">
                <a:latin typeface="Calibri" charset="0"/>
              </a:rPr>
              <a:t>nucleo</a:t>
            </a:r>
            <a:endParaRPr lang="en-US" sz="1200" dirty="0" smtClean="0">
              <a:latin typeface="Calibri" charset="0"/>
            </a:endParaRPr>
          </a:p>
          <a:p>
            <a:pPr eaLnBrk="1" hangingPunct="1"/>
            <a:r>
              <a:rPr lang="en-US" sz="1200" dirty="0" smtClean="0">
                <a:latin typeface="Calibri" charset="0"/>
              </a:rPr>
              <a:t>• ¿</a:t>
            </a:r>
            <a:r>
              <a:rPr lang="en-US" sz="1200" dirty="0" err="1" smtClean="0">
                <a:latin typeface="Calibri" charset="0"/>
              </a:rPr>
              <a:t>Cómo</a:t>
            </a:r>
            <a:r>
              <a:rPr lang="en-US" sz="1200" dirty="0" smtClean="0">
                <a:latin typeface="Calibri" charset="0"/>
              </a:rPr>
              <a:t> </a:t>
            </a:r>
            <a:r>
              <a:rPr lang="en-US" sz="1200" dirty="0" err="1" smtClean="0">
                <a:latin typeface="Calibri" charset="0"/>
              </a:rPr>
              <a:t>explicar</a:t>
            </a:r>
            <a:r>
              <a:rPr lang="en-US" sz="1200" dirty="0" smtClean="0">
                <a:latin typeface="Calibri" charset="0"/>
              </a:rPr>
              <a:t> </a:t>
            </a:r>
            <a:r>
              <a:rPr lang="en-US" sz="1200" dirty="0" err="1" smtClean="0">
                <a:latin typeface="Calibri" charset="0"/>
              </a:rPr>
              <a:t>las</a:t>
            </a:r>
            <a:r>
              <a:rPr lang="en-US" sz="1200" dirty="0" smtClean="0">
                <a:latin typeface="Calibri" charset="0"/>
              </a:rPr>
              <a:t> </a:t>
            </a:r>
            <a:r>
              <a:rPr lang="en-US" sz="1200" dirty="0" err="1" smtClean="0">
                <a:latin typeface="Calibri" charset="0"/>
              </a:rPr>
              <a:t>propiedades</a:t>
            </a:r>
            <a:r>
              <a:rPr lang="en-US" sz="1200" dirty="0" smtClean="0">
                <a:latin typeface="Calibri" charset="0"/>
              </a:rPr>
              <a:t> </a:t>
            </a:r>
            <a:r>
              <a:rPr lang="en-US" sz="1200" dirty="0" err="1" smtClean="0">
                <a:latin typeface="Calibri" charset="0"/>
              </a:rPr>
              <a:t>colectivas</a:t>
            </a:r>
            <a:r>
              <a:rPr lang="en-US" sz="1200" dirty="0" smtClean="0">
                <a:latin typeface="Calibri" charset="0"/>
              </a:rPr>
              <a:t> a </a:t>
            </a:r>
            <a:r>
              <a:rPr lang="en-US" sz="1200" dirty="0" err="1" smtClean="0">
                <a:latin typeface="Calibri" charset="0"/>
              </a:rPr>
              <a:t>partir</a:t>
            </a:r>
            <a:r>
              <a:rPr lang="en-US" sz="1200" dirty="0" smtClean="0">
                <a:latin typeface="Calibri" charset="0"/>
              </a:rPr>
              <a:t> del </a:t>
            </a:r>
            <a:r>
              <a:rPr lang="en-US" sz="1200" dirty="0" err="1" smtClean="0">
                <a:latin typeface="Calibri" charset="0"/>
              </a:rPr>
              <a:t>comportamiento</a:t>
            </a:r>
            <a:r>
              <a:rPr lang="en-US" sz="1200" dirty="0" smtClean="0">
                <a:latin typeface="Calibri" charset="0"/>
              </a:rPr>
              <a:t> individual? </a:t>
            </a:r>
          </a:p>
          <a:p>
            <a:pPr eaLnBrk="1" hangingPunct="1">
              <a:buFont typeface="Wingdings" charset="0"/>
              <a:buChar char="Ø"/>
            </a:pPr>
            <a:r>
              <a:rPr lang="en-US" sz="1200" dirty="0" smtClean="0">
                <a:solidFill>
                  <a:srgbClr val="FF0000"/>
                </a:solidFill>
                <a:latin typeface="Calibri" charset="0"/>
              </a:rPr>
              <a:t>Prop. </a:t>
            </a:r>
            <a:r>
              <a:rPr lang="en-US" sz="1200" dirty="0" err="1" smtClean="0">
                <a:solidFill>
                  <a:srgbClr val="FF0000"/>
                </a:solidFill>
                <a:latin typeface="Calibri" charset="0"/>
              </a:rPr>
              <a:t>colectivas</a:t>
            </a:r>
            <a:r>
              <a:rPr lang="en-US" sz="1200" dirty="0" smtClean="0">
                <a:solidFill>
                  <a:srgbClr val="FF0000"/>
                </a:solidFill>
                <a:latin typeface="Calibri" charset="0"/>
              </a:rPr>
              <a:t> versus </a:t>
            </a:r>
            <a:r>
              <a:rPr lang="en-US" sz="1200" dirty="0" err="1" smtClean="0">
                <a:solidFill>
                  <a:srgbClr val="FF0000"/>
                </a:solidFill>
                <a:latin typeface="Calibri" charset="0"/>
              </a:rPr>
              <a:t>individuales</a:t>
            </a:r>
            <a:r>
              <a:rPr lang="en-US" sz="1200" dirty="0" smtClean="0">
                <a:solidFill>
                  <a:srgbClr val="FF0000"/>
                </a:solidFill>
                <a:latin typeface="Calibri" charset="0"/>
              </a:rPr>
              <a:t> </a:t>
            </a:r>
          </a:p>
          <a:p>
            <a:pPr eaLnBrk="1" hangingPunct="1"/>
            <a:r>
              <a:rPr lang="en-US" sz="1200" dirty="0" smtClean="0">
                <a:latin typeface="Calibri" charset="0"/>
              </a:rPr>
              <a:t>• ¿</a:t>
            </a:r>
            <a:r>
              <a:rPr lang="en-US" sz="1200" dirty="0" err="1" smtClean="0">
                <a:latin typeface="Calibri" charset="0"/>
              </a:rPr>
              <a:t>Por</a:t>
            </a:r>
            <a:r>
              <a:rPr lang="en-US" sz="1200" dirty="0" smtClean="0">
                <a:latin typeface="Calibri" charset="0"/>
              </a:rPr>
              <a:t> </a:t>
            </a:r>
            <a:r>
              <a:rPr lang="en-US" sz="1200" dirty="0" err="1" smtClean="0">
                <a:latin typeface="Calibri" charset="0"/>
              </a:rPr>
              <a:t>qué</a:t>
            </a:r>
            <a:r>
              <a:rPr lang="en-US" sz="1200" dirty="0" smtClean="0">
                <a:latin typeface="Calibri" charset="0"/>
              </a:rPr>
              <a:t> </a:t>
            </a:r>
            <a:r>
              <a:rPr lang="en-US" sz="1200" dirty="0" err="1" smtClean="0">
                <a:latin typeface="Calibri" charset="0"/>
              </a:rPr>
              <a:t>aparecen</a:t>
            </a:r>
            <a:r>
              <a:rPr lang="en-US" sz="1200" dirty="0" smtClean="0">
                <a:latin typeface="Calibri" charset="0"/>
              </a:rPr>
              <a:t> </a:t>
            </a:r>
            <a:r>
              <a:rPr lang="en-US" sz="1200" dirty="0" err="1" smtClean="0">
                <a:latin typeface="Calibri" charset="0"/>
              </a:rPr>
              <a:t>regularidades</a:t>
            </a:r>
            <a:r>
              <a:rPr lang="en-US" sz="1200" dirty="0" smtClean="0">
                <a:latin typeface="Calibri" charset="0"/>
              </a:rPr>
              <a:t> en </a:t>
            </a:r>
            <a:r>
              <a:rPr lang="en-US" sz="1200" dirty="0" err="1" smtClean="0">
                <a:latin typeface="Calibri" charset="0"/>
              </a:rPr>
              <a:t>sistemas</a:t>
            </a:r>
            <a:r>
              <a:rPr lang="en-US" sz="1200" dirty="0" smtClean="0">
                <a:latin typeface="Calibri" charset="0"/>
              </a:rPr>
              <a:t>                   tan </a:t>
            </a:r>
            <a:r>
              <a:rPr lang="en-US" sz="1200" dirty="0" err="1" smtClean="0">
                <a:latin typeface="Calibri" charset="0"/>
              </a:rPr>
              <a:t>complejos</a:t>
            </a:r>
            <a:r>
              <a:rPr lang="en-US" sz="1200" dirty="0" smtClean="0">
                <a:latin typeface="Calibri" charset="0"/>
              </a:rPr>
              <a:t>? </a:t>
            </a:r>
          </a:p>
          <a:p>
            <a:pPr eaLnBrk="1" hangingPunct="1">
              <a:buFont typeface="Wingdings" charset="0"/>
              <a:buChar char="Ø"/>
            </a:pPr>
            <a:r>
              <a:rPr lang="en-US" sz="1200" dirty="0" err="1" smtClean="0">
                <a:solidFill>
                  <a:srgbClr val="FF0000"/>
                </a:solidFill>
                <a:latin typeface="Calibri" charset="0"/>
              </a:rPr>
              <a:t>Identificación</a:t>
            </a:r>
            <a:r>
              <a:rPr lang="en-US" sz="1200" dirty="0" smtClean="0">
                <a:solidFill>
                  <a:srgbClr val="FF0000"/>
                </a:solidFill>
                <a:latin typeface="Calibri" charset="0"/>
              </a:rPr>
              <a:t> de </a:t>
            </a:r>
            <a:r>
              <a:rPr lang="en-US" sz="1200" dirty="0" err="1" smtClean="0">
                <a:solidFill>
                  <a:srgbClr val="FF0000"/>
                </a:solidFill>
                <a:latin typeface="Calibri" charset="0"/>
              </a:rPr>
              <a:t>simetrías</a:t>
            </a:r>
            <a:endParaRPr lang="en-US" sz="1200" dirty="0" smtClean="0">
              <a:solidFill>
                <a:srgbClr val="FF0000"/>
              </a:solidFill>
              <a:latin typeface="Calibri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lang="es-ES" baseline="0" dirty="0" err="1" smtClean="0"/>
              <a:t>This</a:t>
            </a:r>
            <a:r>
              <a:rPr lang="es-ES" baseline="0" dirty="0" smtClean="0"/>
              <a:t> single-</a:t>
            </a:r>
            <a:r>
              <a:rPr lang="es-ES" baseline="0" dirty="0" err="1" smtClean="0"/>
              <a:t>particle</a:t>
            </a:r>
            <a:r>
              <a:rPr lang="es-ES" baseline="0" dirty="0" smtClean="0"/>
              <a:t> versus </a:t>
            </a:r>
            <a:r>
              <a:rPr lang="es-ES" baseline="0" dirty="0" err="1" smtClean="0"/>
              <a:t>collective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quatum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behaviour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key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feature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atomic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nuclei</a:t>
            </a:r>
            <a:r>
              <a:rPr lang="es-ES" baseline="0" dirty="0" smtClean="0"/>
              <a:t>.</a:t>
            </a:r>
          </a:p>
          <a:p>
            <a:pPr eaLnBrk="1" hangingPunct="1">
              <a:buFont typeface="Wingdings" charset="0"/>
              <a:buChar char="Ø"/>
            </a:pPr>
            <a:endParaRPr lang="en-US" sz="1200" dirty="0" smtClean="0">
              <a:solidFill>
                <a:srgbClr val="FF0000"/>
              </a:solidFill>
              <a:latin typeface="Calibri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DFC49-9ADA-DE4F-B696-F42383714A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524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forces</a:t>
            </a:r>
            <a:r>
              <a:rPr lang="es-ES" dirty="0" smtClean="0"/>
              <a:t> </a:t>
            </a:r>
            <a:r>
              <a:rPr lang="es-ES" dirty="0" err="1" smtClean="0"/>
              <a:t>binding</a:t>
            </a:r>
            <a:r>
              <a:rPr lang="es-ES" dirty="0" smtClean="0"/>
              <a:t> </a:t>
            </a:r>
            <a:r>
              <a:rPr lang="es-ES" dirty="0" err="1" smtClean="0"/>
              <a:t>nucleons</a:t>
            </a:r>
            <a:r>
              <a:rPr lang="es-ES" dirty="0" smtClean="0"/>
              <a:t> </a:t>
            </a:r>
            <a:r>
              <a:rPr lang="es-ES" dirty="0" err="1" smtClean="0"/>
              <a:t>interact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produce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extraordinary</a:t>
            </a:r>
            <a:r>
              <a:rPr lang="es-ES" dirty="0" smtClean="0"/>
              <a:t> </a:t>
            </a:r>
            <a:r>
              <a:rPr lang="es-ES" dirty="0" err="1" smtClean="0"/>
              <a:t>range</a:t>
            </a:r>
            <a:r>
              <a:rPr lang="es-ES" dirty="0" smtClean="0"/>
              <a:t> of </a:t>
            </a:r>
            <a:r>
              <a:rPr lang="es-ES" dirty="0" err="1" smtClean="0"/>
              <a:t>structures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Protons</a:t>
            </a:r>
            <a:r>
              <a:rPr lang="es-ES" dirty="0" smtClean="0"/>
              <a:t> and </a:t>
            </a:r>
            <a:r>
              <a:rPr lang="es-ES" dirty="0" err="1" smtClean="0"/>
              <a:t>neutron</a:t>
            </a:r>
            <a:r>
              <a:rPr lang="es-ES" dirty="0" smtClean="0"/>
              <a:t> </a:t>
            </a:r>
            <a:r>
              <a:rPr lang="es-ES" dirty="0" err="1" smtClean="0"/>
              <a:t>arrange</a:t>
            </a:r>
            <a:r>
              <a:rPr lang="es-ES" dirty="0" smtClean="0"/>
              <a:t> in </a:t>
            </a:r>
            <a:r>
              <a:rPr lang="es-ES" dirty="0" err="1" smtClean="0"/>
              <a:t>shells</a:t>
            </a:r>
            <a:r>
              <a:rPr lang="es-ES" dirty="0" smtClean="0"/>
              <a:t> </a:t>
            </a:r>
            <a:r>
              <a:rPr lang="es-ES" dirty="0" err="1" smtClean="0"/>
              <a:t>such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nuclei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a </a:t>
            </a:r>
            <a:r>
              <a:rPr lang="es-ES" dirty="0" err="1" smtClean="0"/>
              <a:t>fully</a:t>
            </a:r>
            <a:r>
              <a:rPr lang="es-ES" dirty="0" smtClean="0"/>
              <a:t> </a:t>
            </a:r>
            <a:r>
              <a:rPr lang="es-ES" dirty="0" err="1" smtClean="0"/>
              <a:t>filled</a:t>
            </a:r>
            <a:r>
              <a:rPr lang="es-ES" dirty="0" smtClean="0"/>
              <a:t> </a:t>
            </a:r>
            <a:r>
              <a:rPr lang="es-ES" dirty="0" err="1" smtClean="0"/>
              <a:t>outer</a:t>
            </a:r>
            <a:r>
              <a:rPr lang="es-ES" dirty="0" smtClean="0"/>
              <a:t> </a:t>
            </a:r>
            <a:r>
              <a:rPr lang="es-ES" dirty="0" err="1" smtClean="0"/>
              <a:t>shell</a:t>
            </a:r>
            <a:r>
              <a:rPr lang="es-ES" dirty="0" smtClean="0"/>
              <a:t>  are </a:t>
            </a:r>
            <a:r>
              <a:rPr lang="es-ES" dirty="0" err="1" smtClean="0"/>
              <a:t>specially</a:t>
            </a:r>
            <a:r>
              <a:rPr lang="es-ES" dirty="0" smtClean="0"/>
              <a:t> </a:t>
            </a:r>
            <a:r>
              <a:rPr lang="es-ES" dirty="0" err="1" smtClean="0"/>
              <a:t>stable</a:t>
            </a:r>
            <a:r>
              <a:rPr lang="es-ES" dirty="0" smtClean="0"/>
              <a:t>, and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call</a:t>
            </a:r>
            <a:r>
              <a:rPr lang="es-ES" dirty="0" smtClean="0"/>
              <a:t> </a:t>
            </a:r>
            <a:r>
              <a:rPr lang="es-ES" dirty="0" err="1" smtClean="0"/>
              <a:t>them</a:t>
            </a:r>
            <a:r>
              <a:rPr lang="es-ES" dirty="0" smtClean="0"/>
              <a:t> </a:t>
            </a:r>
            <a:r>
              <a:rPr lang="es-ES" dirty="0" err="1" smtClean="0"/>
              <a:t>magic</a:t>
            </a:r>
            <a:r>
              <a:rPr lang="es-ES" dirty="0" smtClean="0"/>
              <a:t>.</a:t>
            </a:r>
          </a:p>
          <a:p>
            <a:r>
              <a:rPr lang="es-ES" dirty="0" smtClean="0"/>
              <a:t>In </a:t>
            </a:r>
            <a:r>
              <a:rPr lang="es-ES" dirty="0" err="1" smtClean="0"/>
              <a:t>lightweight</a:t>
            </a:r>
            <a:r>
              <a:rPr lang="es-ES" dirty="0" smtClean="0"/>
              <a:t> </a:t>
            </a:r>
            <a:r>
              <a:rPr lang="es-ES" dirty="0" err="1" smtClean="0"/>
              <a:t>nuclei</a:t>
            </a:r>
            <a:r>
              <a:rPr lang="es-ES" dirty="0" smtClean="0"/>
              <a:t> </a:t>
            </a:r>
            <a:r>
              <a:rPr lang="es-ES" dirty="0" err="1" smtClean="0"/>
              <a:t>cluster</a:t>
            </a:r>
            <a:r>
              <a:rPr lang="es-ES" dirty="0" smtClean="0"/>
              <a:t> of </a:t>
            </a:r>
            <a:r>
              <a:rPr lang="es-ES" dirty="0" err="1" smtClean="0"/>
              <a:t>simpler</a:t>
            </a:r>
            <a:r>
              <a:rPr lang="es-ES" dirty="0" smtClean="0"/>
              <a:t> nuclear </a:t>
            </a:r>
            <a:r>
              <a:rPr lang="es-ES" dirty="0" err="1" smtClean="0"/>
              <a:t>species</a:t>
            </a:r>
            <a:r>
              <a:rPr lang="es-ES" dirty="0" smtClean="0"/>
              <a:t> </a:t>
            </a:r>
            <a:r>
              <a:rPr lang="es-ES" dirty="0" err="1" smtClean="0"/>
              <a:t>appear</a:t>
            </a:r>
            <a:r>
              <a:rPr lang="es-ES" dirty="0" smtClean="0"/>
              <a:t> </a:t>
            </a:r>
            <a:r>
              <a:rPr lang="es-ES" dirty="0" err="1" smtClean="0"/>
              <a:t>while</a:t>
            </a:r>
            <a:r>
              <a:rPr lang="es-ES" dirty="0" smtClean="0"/>
              <a:t> </a:t>
            </a:r>
            <a:r>
              <a:rPr lang="es-ES" dirty="0" err="1" smtClean="0"/>
              <a:t>heavier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nuclei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display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collective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behaviour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This</a:t>
            </a:r>
            <a:r>
              <a:rPr lang="es-ES" baseline="0" dirty="0" smtClean="0"/>
              <a:t> single-</a:t>
            </a:r>
            <a:r>
              <a:rPr lang="es-ES" baseline="0" dirty="0" err="1" smtClean="0"/>
              <a:t>particle</a:t>
            </a:r>
            <a:r>
              <a:rPr lang="es-ES" baseline="0" dirty="0" smtClean="0"/>
              <a:t> versus </a:t>
            </a:r>
            <a:r>
              <a:rPr lang="es-ES" baseline="0" dirty="0" err="1" smtClean="0"/>
              <a:t>collective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quatum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behaviour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key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feature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atomic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nuclei</a:t>
            </a:r>
            <a:r>
              <a:rPr lang="es-ES" baseline="0" dirty="0" smtClean="0"/>
              <a:t>.</a:t>
            </a:r>
          </a:p>
          <a:p>
            <a:r>
              <a:rPr lang="es-ES" baseline="0" dirty="0" smtClean="0"/>
              <a:t>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extreme </a:t>
            </a:r>
            <a:r>
              <a:rPr lang="es-ES" baseline="0" dirty="0" err="1" smtClean="0"/>
              <a:t>regions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nuclear </a:t>
            </a:r>
            <a:r>
              <a:rPr lang="es-ES" baseline="0" dirty="0" err="1" smtClean="0"/>
              <a:t>landscape</a:t>
            </a:r>
            <a:r>
              <a:rPr lang="es-ES" baseline="0" dirty="0" smtClean="0"/>
              <a:t> </a:t>
            </a:r>
          </a:p>
          <a:p>
            <a:r>
              <a:rPr lang="es-ES" baseline="0" dirty="0" smtClean="0"/>
              <a:t>More </a:t>
            </a:r>
            <a:r>
              <a:rPr lang="es-ES" baseline="0" dirty="0" err="1" smtClean="0"/>
              <a:t>exotic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structures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appear</a:t>
            </a:r>
            <a:r>
              <a:rPr lang="es-ES" baseline="0" dirty="0" smtClean="0"/>
              <a:t> : </a:t>
            </a:r>
            <a:r>
              <a:rPr lang="es-ES" baseline="0" dirty="0" err="1" smtClean="0"/>
              <a:t>unusual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shapes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shape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coexistence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different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magic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numbers</a:t>
            </a:r>
            <a:r>
              <a:rPr lang="es-ES" baseline="0" dirty="0" smtClean="0"/>
              <a:t> .</a:t>
            </a:r>
          </a:p>
          <a:p>
            <a:r>
              <a:rPr lang="es-ES" baseline="0" dirty="0" err="1" smtClean="0"/>
              <a:t>Those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a extreme ratio of </a:t>
            </a:r>
            <a:r>
              <a:rPr lang="es-ES" baseline="0" dirty="0" err="1" smtClean="0"/>
              <a:t>neutron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protons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or</a:t>
            </a:r>
            <a:r>
              <a:rPr lang="es-ES" baseline="0" dirty="0" smtClean="0"/>
              <a:t> viceversa, </a:t>
            </a:r>
            <a:r>
              <a:rPr lang="es-ES" baseline="0" dirty="0" err="1" smtClean="0"/>
              <a:t>may</a:t>
            </a:r>
            <a:r>
              <a:rPr lang="es-ES" baseline="0" dirty="0" smtClean="0"/>
              <a:t> halo </a:t>
            </a:r>
            <a:r>
              <a:rPr lang="es-ES" baseline="0" dirty="0" err="1" smtClean="0"/>
              <a:t>structure</a:t>
            </a:r>
            <a:r>
              <a:rPr lang="es-ES" baseline="0" dirty="0" smtClean="0"/>
              <a:t> , </a:t>
            </a:r>
            <a:r>
              <a:rPr lang="es-ES" baseline="0" dirty="0" err="1" smtClean="0"/>
              <a:t>loosely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bound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nucleons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around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inert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core</a:t>
            </a:r>
            <a:r>
              <a:rPr lang="es-ES" baseline="0" dirty="0" smtClean="0"/>
              <a:t>. </a:t>
            </a:r>
          </a:p>
          <a:p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structure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was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first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proposed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Bjoen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Jonson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hear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audience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quest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superheavies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hunting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heaviest</a:t>
            </a:r>
            <a:r>
              <a:rPr lang="es-ES" baseline="0" dirty="0" smtClean="0"/>
              <a:t> Z </a:t>
            </a:r>
            <a:r>
              <a:rPr lang="es-ES" baseline="0" dirty="0" err="1" smtClean="0"/>
              <a:t>atom</a:t>
            </a:r>
            <a:r>
              <a:rPr lang="es-ES" baseline="0" dirty="0" smtClean="0"/>
              <a:t> has </a:t>
            </a:r>
            <a:r>
              <a:rPr lang="es-ES" baseline="0" dirty="0" err="1" smtClean="0"/>
              <a:t>take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us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Z=118 </a:t>
            </a:r>
            <a:r>
              <a:rPr lang="es-ES" baseline="0" dirty="0" err="1" smtClean="0"/>
              <a:t>discovered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Dubna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most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exotic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nuclei</a:t>
            </a:r>
            <a:r>
              <a:rPr lang="es-ES" baseline="0" dirty="0" smtClean="0"/>
              <a:t> can </a:t>
            </a:r>
            <a:r>
              <a:rPr lang="es-ES" baseline="0" dirty="0" err="1" smtClean="0"/>
              <a:t>also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decay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unusual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ways</a:t>
            </a:r>
            <a:r>
              <a:rPr lang="es-ES" baseline="0" dirty="0" smtClean="0"/>
              <a:t>,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picture</a:t>
            </a:r>
            <a:r>
              <a:rPr lang="es-ES" baseline="0" dirty="0" smtClean="0"/>
              <a:t> 45Fe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decay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mainly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emitting</a:t>
            </a:r>
            <a:r>
              <a:rPr lang="es-ES" baseline="0" dirty="0" smtClean="0"/>
              <a:t> 2 </a:t>
            </a:r>
            <a:r>
              <a:rPr lang="es-ES" baseline="0" dirty="0" err="1" smtClean="0"/>
              <a:t>proton</a:t>
            </a:r>
            <a:r>
              <a:rPr lang="es-ES" baseline="0" dirty="0" smtClean="0"/>
              <a:t> as </a:t>
            </a:r>
            <a:r>
              <a:rPr lang="es-ES" baseline="0" dirty="0" err="1" smtClean="0"/>
              <a:t>shown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picture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photo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taken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optical</a:t>
            </a:r>
            <a:r>
              <a:rPr lang="es-ES" baseline="0" dirty="0" smtClean="0"/>
              <a:t> Time </a:t>
            </a:r>
            <a:r>
              <a:rPr lang="es-ES" baseline="0" dirty="0" err="1" smtClean="0"/>
              <a:t>projection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chamber</a:t>
            </a:r>
            <a:r>
              <a:rPr lang="es-ES" baseline="0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DFC49-9ADA-DE4F-B696-F42383714A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501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kumimoji="1" lang="en-US" altLang="ja-JP">
                <a:solidFill>
                  <a:srgbClr val="3333FF"/>
                </a:solidFill>
                <a:latin typeface="Calibri" charset="0"/>
                <a:cs typeface="MS Gothic" charset="0"/>
              </a:rPr>
              <a:t>Robust structure based on</a:t>
            </a:r>
          </a:p>
          <a:p>
            <a:pPr eaLnBrk="1" hangingPunct="1">
              <a:spcBef>
                <a:spcPct val="0"/>
              </a:spcBef>
            </a:pPr>
            <a:endParaRPr kumimoji="1" lang="en-US" altLang="ja-JP" sz="300">
              <a:solidFill>
                <a:srgbClr val="3333FF"/>
              </a:solidFill>
              <a:latin typeface="Calibri" charset="0"/>
              <a:cs typeface="MS Gothic" charset="0"/>
            </a:endParaRPr>
          </a:p>
          <a:p>
            <a:pPr eaLnBrk="1" hangingPunct="1">
              <a:spcBef>
                <a:spcPct val="0"/>
              </a:spcBef>
            </a:pPr>
            <a:r>
              <a:rPr kumimoji="1" lang="en-US" altLang="ja-JP">
                <a:solidFill>
                  <a:srgbClr val="3333FF"/>
                </a:solidFill>
                <a:latin typeface="Calibri" charset="0"/>
                <a:cs typeface="MS Gothic" charset="0"/>
              </a:rPr>
              <a:t>   1. constant density (saturation)</a:t>
            </a:r>
          </a:p>
          <a:p>
            <a:pPr eaLnBrk="1" hangingPunct="1">
              <a:spcBef>
                <a:spcPct val="0"/>
              </a:spcBef>
            </a:pPr>
            <a:endParaRPr kumimoji="1" lang="en-US" altLang="ja-JP" sz="300">
              <a:solidFill>
                <a:srgbClr val="3333FF"/>
              </a:solidFill>
              <a:latin typeface="Calibri" charset="0"/>
              <a:cs typeface="MS Gothic" charset="0"/>
            </a:endParaRPr>
          </a:p>
          <a:p>
            <a:pPr eaLnBrk="1" hangingPunct="1">
              <a:spcBef>
                <a:spcPct val="0"/>
              </a:spcBef>
            </a:pPr>
            <a:r>
              <a:rPr kumimoji="1" lang="en-US" altLang="ja-JP">
                <a:solidFill>
                  <a:srgbClr val="3333FF"/>
                </a:solidFill>
                <a:latin typeface="Calibri" charset="0"/>
                <a:cs typeface="MS Gothic" charset="0"/>
              </a:rPr>
              <a:t>   2. short-range central force</a:t>
            </a:r>
          </a:p>
          <a:p>
            <a:pPr eaLnBrk="1" hangingPunct="1">
              <a:spcBef>
                <a:spcPct val="0"/>
              </a:spcBef>
            </a:pPr>
            <a:endParaRPr kumimoji="1" lang="en-US" altLang="ja-JP" sz="300">
              <a:solidFill>
                <a:srgbClr val="3333FF"/>
              </a:solidFill>
              <a:latin typeface="Calibri" charset="0"/>
              <a:cs typeface="MS Gothic" charset="0"/>
            </a:endParaRPr>
          </a:p>
          <a:p>
            <a:pPr eaLnBrk="1" hangingPunct="1">
              <a:spcBef>
                <a:spcPct val="0"/>
              </a:spcBef>
            </a:pPr>
            <a:r>
              <a:rPr kumimoji="1" lang="en-US" altLang="ja-JP">
                <a:solidFill>
                  <a:srgbClr val="3333FF"/>
                </a:solidFill>
                <a:latin typeface="Calibri" charset="0"/>
                <a:cs typeface="MS Gothic" charset="0"/>
              </a:rPr>
              <a:t>   </a:t>
            </a:r>
            <a:r>
              <a:rPr kumimoji="1" lang="en-US" altLang="ja-JP">
                <a:solidFill>
                  <a:srgbClr val="3333FF"/>
                </a:solidFill>
                <a:latin typeface="Calibri" charset="0"/>
                <a:cs typeface="MS Gothic" charset="0"/>
                <a:sym typeface="Wingdings" charset="0"/>
              </a:rPr>
              <a:t> Harmonic Oscillator Potential</a:t>
            </a:r>
            <a:endParaRPr kumimoji="1" lang="en-US" altLang="ja-JP">
              <a:solidFill>
                <a:srgbClr val="3333FF"/>
              </a:solidFill>
              <a:latin typeface="Calibri" charset="0"/>
              <a:cs typeface="MS Gothic" charset="0"/>
            </a:endParaRPr>
          </a:p>
          <a:p>
            <a:pPr eaLnBrk="1" hangingPunct="1">
              <a:spcBef>
                <a:spcPct val="0"/>
              </a:spcBef>
            </a:pPr>
            <a:endParaRPr kumimoji="1" lang="en-US" altLang="ja-JP" sz="300">
              <a:solidFill>
                <a:srgbClr val="3333FF"/>
              </a:solidFill>
              <a:latin typeface="Calibri" charset="0"/>
              <a:cs typeface="MS Gothic" charset="0"/>
            </a:endParaRPr>
          </a:p>
          <a:p>
            <a:pPr eaLnBrk="1" hangingPunct="1">
              <a:spcBef>
                <a:spcPct val="0"/>
              </a:spcBef>
            </a:pPr>
            <a:r>
              <a:rPr kumimoji="1" lang="en-US" altLang="ja-JP">
                <a:solidFill>
                  <a:srgbClr val="3333FF"/>
                </a:solidFill>
                <a:latin typeface="Calibri" charset="0"/>
                <a:cs typeface="MS Gothic" charset="0"/>
              </a:rPr>
              <a:t>   3. (one-body) spin-orbit force</a:t>
            </a:r>
          </a:p>
          <a:p>
            <a:pPr eaLnBrk="1" hangingPunct="1">
              <a:spcBef>
                <a:spcPct val="0"/>
              </a:spcBef>
            </a:pPr>
            <a:endParaRPr kumimoji="1" lang="en-US" altLang="ja-JP">
              <a:solidFill>
                <a:srgbClr val="3333FF"/>
              </a:solidFill>
              <a:latin typeface="Calibri" charset="0"/>
              <a:cs typeface="MS Gothic" charset="0"/>
            </a:endParaRPr>
          </a:p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C28231B-C857-F84A-A148-0E3AAC185A8F}" type="slidenum">
              <a:rPr lang="en-US" sz="1200">
                <a:latin typeface="Calibri" charset="0"/>
              </a:rPr>
              <a:pPr eaLnBrk="1" hangingPunct="1"/>
              <a:t>4</a:t>
            </a:fld>
            <a:endParaRPr lang="en-US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492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 fontScale="85000" lnSpcReduction="20000"/>
          </a:bodyPr>
          <a:lstStyle/>
          <a:p>
            <a:r>
              <a:rPr lang="es-ES" dirty="0" err="1" smtClean="0"/>
              <a:t>One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most</a:t>
            </a:r>
            <a:r>
              <a:rPr lang="es-ES" dirty="0" smtClean="0"/>
              <a:t> </a:t>
            </a:r>
            <a:r>
              <a:rPr lang="es-ES" dirty="0" err="1" smtClean="0"/>
              <a:t>intriguing</a:t>
            </a:r>
            <a:r>
              <a:rPr lang="es-ES" dirty="0" smtClean="0"/>
              <a:t> </a:t>
            </a:r>
            <a:r>
              <a:rPr lang="es-ES" dirty="0" err="1" smtClean="0"/>
              <a:t>question</a:t>
            </a:r>
            <a:r>
              <a:rPr lang="es-ES" dirty="0" smtClean="0"/>
              <a:t> in </a:t>
            </a:r>
            <a:r>
              <a:rPr lang="es-ES" dirty="0" err="1" smtClean="0"/>
              <a:t>Science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origin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92 natural </a:t>
            </a:r>
            <a:r>
              <a:rPr lang="es-ES" dirty="0" err="1" smtClean="0"/>
              <a:t>elements</a:t>
            </a:r>
            <a:r>
              <a:rPr lang="es-ES" dirty="0" smtClean="0"/>
              <a:t> 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make</a:t>
            </a:r>
            <a:r>
              <a:rPr lang="es-ES" dirty="0" smtClean="0"/>
              <a:t> up </a:t>
            </a:r>
            <a:r>
              <a:rPr lang="es-ES" dirty="0" err="1" smtClean="0"/>
              <a:t>our</a:t>
            </a:r>
            <a:r>
              <a:rPr lang="es-ES" dirty="0" smtClean="0"/>
              <a:t> </a:t>
            </a:r>
            <a:r>
              <a:rPr lang="es-ES" dirty="0" err="1" smtClean="0"/>
              <a:t>world</a:t>
            </a:r>
            <a:r>
              <a:rPr lang="es-ES" dirty="0" smtClean="0"/>
              <a:t> and </a:t>
            </a:r>
            <a:r>
              <a:rPr lang="es-ES" dirty="0" err="1" smtClean="0"/>
              <a:t>all</a:t>
            </a:r>
            <a:r>
              <a:rPr lang="es-ES" dirty="0" smtClean="0"/>
              <a:t> living </a:t>
            </a:r>
            <a:r>
              <a:rPr lang="es-ES" dirty="0" err="1" smtClean="0"/>
              <a:t>organims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While</a:t>
            </a:r>
            <a:r>
              <a:rPr lang="es-ES" dirty="0" smtClean="0"/>
              <a:t> light </a:t>
            </a:r>
            <a:r>
              <a:rPr lang="es-ES" dirty="0" err="1" smtClean="0"/>
              <a:t>elements</a:t>
            </a:r>
            <a:r>
              <a:rPr lang="es-ES" dirty="0" smtClean="0"/>
              <a:t>: H, He, Li and Be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produced</a:t>
            </a:r>
            <a:r>
              <a:rPr lang="es-ES" dirty="0" smtClean="0"/>
              <a:t> in primordial  </a:t>
            </a:r>
            <a:r>
              <a:rPr lang="es-ES" dirty="0" err="1" smtClean="0"/>
              <a:t>processes</a:t>
            </a:r>
            <a:r>
              <a:rPr lang="es-ES" dirty="0" smtClean="0"/>
              <a:t> </a:t>
            </a:r>
            <a:r>
              <a:rPr lang="es-ES" dirty="0" err="1" smtClean="0"/>
              <a:t>just</a:t>
            </a:r>
            <a:r>
              <a:rPr lang="es-ES" dirty="0" smtClean="0"/>
              <a:t> </a:t>
            </a:r>
            <a:r>
              <a:rPr lang="es-ES" dirty="0" err="1" smtClean="0"/>
              <a:t>after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bing-bang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heavier</a:t>
            </a:r>
            <a:r>
              <a:rPr lang="es-ES" dirty="0" smtClean="0"/>
              <a:t> </a:t>
            </a:r>
            <a:r>
              <a:rPr lang="es-ES" dirty="0" err="1" smtClean="0"/>
              <a:t>elements</a:t>
            </a:r>
            <a:r>
              <a:rPr lang="es-ES" dirty="0" smtClean="0"/>
              <a:t>  are </a:t>
            </a:r>
            <a:r>
              <a:rPr lang="es-ES" dirty="0" err="1" smtClean="0"/>
              <a:t>continously</a:t>
            </a:r>
            <a:r>
              <a:rPr lang="es-ES" dirty="0" smtClean="0"/>
              <a:t> </a:t>
            </a:r>
            <a:r>
              <a:rPr lang="es-ES" dirty="0" err="1" smtClean="0"/>
              <a:t>produced</a:t>
            </a:r>
            <a:r>
              <a:rPr lang="es-ES" dirty="0" smtClean="0"/>
              <a:t> </a:t>
            </a:r>
            <a:r>
              <a:rPr lang="es-ES" dirty="0" err="1" smtClean="0"/>
              <a:t>during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life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star</a:t>
            </a:r>
            <a:r>
              <a:rPr lang="es-ES" dirty="0" smtClean="0"/>
              <a:t>.</a:t>
            </a:r>
          </a:p>
          <a:p>
            <a:r>
              <a:rPr lang="es-ES" dirty="0" smtClean="0"/>
              <a:t>Nuclear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physicist</a:t>
            </a:r>
            <a:r>
              <a:rPr lang="es-ES" baseline="0" dirty="0" smtClean="0"/>
              <a:t> try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untangle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complex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reaction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paths.ocurring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their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lives</a:t>
            </a:r>
            <a:r>
              <a:rPr lang="es-ES" baseline="0" dirty="0" smtClean="0"/>
              <a:t>. And match </a:t>
            </a:r>
            <a:r>
              <a:rPr lang="es-ES" baseline="0" dirty="0" err="1" smtClean="0"/>
              <a:t>their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findings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abundances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observed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Earth</a:t>
            </a:r>
            <a:r>
              <a:rPr lang="es-ES" baseline="0" dirty="0" smtClean="0"/>
              <a:t>.</a:t>
            </a:r>
          </a:p>
          <a:p>
            <a:endParaRPr lang="es-ES" baseline="0" dirty="0" smtClean="0"/>
          </a:p>
          <a:p>
            <a:r>
              <a:rPr lang="es-ES" baseline="0" dirty="0" err="1" smtClean="0"/>
              <a:t>Process</a:t>
            </a:r>
            <a:r>
              <a:rPr lang="es-ES" baseline="0" dirty="0" smtClean="0"/>
              <a:t>:</a:t>
            </a:r>
          </a:p>
          <a:p>
            <a:pPr marL="228600" indent="-228600">
              <a:buAutoNum type="arabicPeriod"/>
            </a:pPr>
            <a:r>
              <a:rPr lang="es-ES" dirty="0" err="1" smtClean="0"/>
              <a:t>Fusing</a:t>
            </a:r>
            <a:r>
              <a:rPr lang="es-ES" dirty="0" smtClean="0"/>
              <a:t> H </a:t>
            </a:r>
            <a:r>
              <a:rPr lang="es-ES" dirty="0" err="1" smtClean="0"/>
              <a:t>into</a:t>
            </a:r>
            <a:r>
              <a:rPr lang="es-ES" dirty="0" smtClean="0"/>
              <a:t> </a:t>
            </a:r>
            <a:r>
              <a:rPr lang="es-ES" dirty="0" err="1" smtClean="0"/>
              <a:t>helium</a:t>
            </a:r>
            <a:r>
              <a:rPr lang="es-ES" dirty="0" smtClean="0"/>
              <a:t>: </a:t>
            </a:r>
            <a:r>
              <a:rPr lang="es-ES" dirty="0" err="1" smtClean="0"/>
              <a:t>pp-cycle</a:t>
            </a:r>
            <a:r>
              <a:rPr lang="es-ES" dirty="0" smtClean="0"/>
              <a:t> </a:t>
            </a:r>
            <a:r>
              <a:rPr lang="es-ES" dirty="0" err="1" smtClean="0"/>
              <a:t>dominated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Sun-type</a:t>
            </a:r>
            <a:r>
              <a:rPr lang="es-ES" dirty="0" smtClean="0"/>
              <a:t> </a:t>
            </a:r>
            <a:r>
              <a:rPr lang="es-ES" dirty="0" err="1" smtClean="0"/>
              <a:t>stars</a:t>
            </a:r>
            <a:r>
              <a:rPr lang="es-ES" dirty="0" smtClean="0"/>
              <a:t> . </a:t>
            </a:r>
            <a:r>
              <a:rPr lang="es-ES" dirty="0" err="1" smtClean="0"/>
              <a:t>Massive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stars</a:t>
            </a:r>
            <a:r>
              <a:rPr lang="es-ES" baseline="0" dirty="0" smtClean="0"/>
              <a:t> </a:t>
            </a:r>
            <a:r>
              <a:rPr lang="es-ES" dirty="0" err="1" smtClean="0"/>
              <a:t>catalysed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Carbon</a:t>
            </a:r>
            <a:r>
              <a:rPr lang="es-ES" dirty="0" smtClean="0"/>
              <a:t>: CNO </a:t>
            </a:r>
            <a:r>
              <a:rPr lang="es-ES" dirty="0" err="1" smtClean="0"/>
              <a:t>cycle</a:t>
            </a:r>
            <a:r>
              <a:rPr lang="es-ES" dirty="0" smtClean="0"/>
              <a:t>.</a:t>
            </a:r>
          </a:p>
          <a:p>
            <a:pPr marL="228600" indent="-228600">
              <a:buAutoNum type="arabicPeriod"/>
            </a:pPr>
            <a:r>
              <a:rPr lang="es-ES" dirty="0" err="1" smtClean="0"/>
              <a:t>When</a:t>
            </a:r>
            <a:r>
              <a:rPr lang="es-ES" dirty="0" smtClean="0"/>
              <a:t> </a:t>
            </a:r>
            <a:r>
              <a:rPr lang="es-ES" dirty="0" err="1" smtClean="0"/>
              <a:t>Hidrogen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burnt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He  </a:t>
            </a:r>
            <a:r>
              <a:rPr lang="es-ES" dirty="0" err="1" smtClean="0"/>
              <a:t>undergoes</a:t>
            </a:r>
            <a:r>
              <a:rPr lang="es-ES" dirty="0" smtClean="0"/>
              <a:t> </a:t>
            </a:r>
            <a:r>
              <a:rPr lang="es-ES" dirty="0" err="1" smtClean="0"/>
              <a:t>fusion</a:t>
            </a:r>
            <a:r>
              <a:rPr lang="es-ES" dirty="0" smtClean="0"/>
              <a:t> </a:t>
            </a:r>
            <a:r>
              <a:rPr lang="es-ES" dirty="0" err="1" smtClean="0"/>
              <a:t>reactions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produce </a:t>
            </a:r>
            <a:r>
              <a:rPr lang="es-ES" dirty="0" err="1" smtClean="0"/>
              <a:t>oxigen</a:t>
            </a:r>
            <a:r>
              <a:rPr lang="es-ES" dirty="0" smtClean="0"/>
              <a:t> and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further</a:t>
            </a:r>
            <a:r>
              <a:rPr lang="es-ES" dirty="0" smtClean="0"/>
              <a:t> </a:t>
            </a:r>
            <a:r>
              <a:rPr lang="es-ES" dirty="0" err="1" smtClean="0"/>
              <a:t>element</a:t>
            </a:r>
            <a:r>
              <a:rPr lang="es-ES" dirty="0" smtClean="0"/>
              <a:t>  </a:t>
            </a:r>
            <a:r>
              <a:rPr lang="es-ES" dirty="0" err="1" smtClean="0"/>
              <a:t>processes</a:t>
            </a:r>
            <a:r>
              <a:rPr lang="es-ES" dirty="0" smtClean="0"/>
              <a:t> </a:t>
            </a:r>
            <a:r>
              <a:rPr lang="es-ES" dirty="0" err="1" smtClean="0"/>
              <a:t>neon</a:t>
            </a:r>
            <a:r>
              <a:rPr lang="es-ES" dirty="0" smtClean="0"/>
              <a:t>, </a:t>
            </a:r>
            <a:r>
              <a:rPr lang="es-ES" dirty="0" err="1" smtClean="0"/>
              <a:t>silicon</a:t>
            </a:r>
            <a:r>
              <a:rPr lang="es-ES" dirty="0" smtClean="0"/>
              <a:t> up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iron</a:t>
            </a:r>
            <a:r>
              <a:rPr lang="es-ES" dirty="0" smtClean="0"/>
              <a:t>.</a:t>
            </a:r>
          </a:p>
          <a:p>
            <a:pPr marL="228600" indent="-228600">
              <a:buAutoNum type="arabicPeriod"/>
            </a:pPr>
            <a:r>
              <a:rPr lang="es-ES" dirty="0" smtClean="0"/>
              <a:t>At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same</a:t>
            </a:r>
            <a:r>
              <a:rPr lang="es-ES" dirty="0" smtClean="0"/>
              <a:t> time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neutron</a:t>
            </a:r>
            <a:r>
              <a:rPr lang="es-ES" dirty="0" smtClean="0"/>
              <a:t> </a:t>
            </a:r>
            <a:r>
              <a:rPr lang="es-ES" dirty="0" err="1" smtClean="0"/>
              <a:t>collide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stick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existing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elements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building</a:t>
            </a:r>
            <a:r>
              <a:rPr lang="es-ES" baseline="0" dirty="0" smtClean="0"/>
              <a:t> up </a:t>
            </a:r>
            <a:r>
              <a:rPr lang="es-ES" baseline="0" dirty="0" err="1" smtClean="0"/>
              <a:t>heavier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element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probability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low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therefore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process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very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slow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Producing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elements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beyond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iron</a:t>
            </a:r>
            <a:r>
              <a:rPr lang="es-ES" baseline="0" dirty="0" smtClean="0"/>
              <a:t>.</a:t>
            </a:r>
          </a:p>
          <a:p>
            <a:pPr marL="228600" indent="-228600">
              <a:buAutoNum type="arabicPeriod"/>
            </a:pPr>
            <a:r>
              <a:rPr lang="es-ES" baseline="0" dirty="0" err="1" smtClean="0"/>
              <a:t>Many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stars</a:t>
            </a:r>
            <a:r>
              <a:rPr lang="es-ES" baseline="0" dirty="0" smtClean="0"/>
              <a:t> die </a:t>
            </a:r>
            <a:r>
              <a:rPr lang="es-ES" baseline="0" dirty="0" err="1" smtClean="0"/>
              <a:t>quietly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continuing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making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elements</a:t>
            </a:r>
            <a:r>
              <a:rPr lang="es-ES" baseline="0" dirty="0" smtClean="0"/>
              <a:t>  as </a:t>
            </a:r>
            <a:r>
              <a:rPr lang="es-ES" baseline="0" dirty="0" err="1" smtClean="0"/>
              <a:t>they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puff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out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read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giants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then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contract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into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white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dwarf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However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very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massif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stars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end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their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lives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spectacurlarly</a:t>
            </a:r>
            <a:r>
              <a:rPr lang="es-ES" baseline="0" dirty="0" smtClean="0"/>
              <a:t>  in a supernova </a:t>
            </a:r>
            <a:r>
              <a:rPr lang="es-ES" baseline="0" dirty="0" err="1" smtClean="0"/>
              <a:t>explosion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sudden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collapse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neutron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black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hole</a:t>
            </a:r>
            <a:r>
              <a:rPr lang="es-ES" baseline="0" dirty="0" smtClean="0"/>
              <a:t> 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thought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trigger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cascades</a:t>
            </a:r>
            <a:r>
              <a:rPr lang="es-ES" baseline="0" dirty="0" smtClean="0"/>
              <a:t> of ultra </a:t>
            </a:r>
            <a:r>
              <a:rPr lang="es-ES" baseline="0" dirty="0" err="1" smtClean="0"/>
              <a:t>rapid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reactions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involving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unstable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neutron-rich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nuclei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r-</a:t>
            </a:r>
            <a:r>
              <a:rPr lang="es-ES" baseline="0" dirty="0" err="1" smtClean="0"/>
              <a:t>process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generates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elements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like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uranium</a:t>
            </a:r>
            <a:r>
              <a:rPr lang="es-ES" baseline="0" dirty="0" smtClean="0"/>
              <a:t>.</a:t>
            </a:r>
          </a:p>
          <a:p>
            <a:pPr marL="228600" indent="-228600">
              <a:buAutoNum type="arabicPeriod"/>
            </a:pPr>
            <a:r>
              <a:rPr lang="es-ES" baseline="0" dirty="0" err="1" smtClean="0"/>
              <a:t>Neutron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stars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when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part</a:t>
            </a:r>
            <a:r>
              <a:rPr lang="es-ES" baseline="0" dirty="0" smtClean="0"/>
              <a:t> of a </a:t>
            </a:r>
            <a:r>
              <a:rPr lang="es-ES" baseline="0" dirty="0" err="1" smtClean="0"/>
              <a:t>binary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system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may</a:t>
            </a:r>
            <a:r>
              <a:rPr lang="es-ES" baseline="0" dirty="0" smtClean="0"/>
              <a:t> be </a:t>
            </a:r>
            <a:r>
              <a:rPr lang="es-ES" baseline="0" dirty="0" err="1" smtClean="0"/>
              <a:t>resurrected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nuclear </a:t>
            </a:r>
            <a:r>
              <a:rPr lang="es-ES" baseline="0" dirty="0" err="1" smtClean="0"/>
              <a:t>life</a:t>
            </a:r>
            <a:r>
              <a:rPr lang="es-ES" baseline="0" dirty="0" smtClean="0"/>
              <a:t> 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sucking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hidrogen</a:t>
            </a:r>
            <a:r>
              <a:rPr lang="es-ES" baseline="0" dirty="0" smtClean="0"/>
              <a:t> and He </a:t>
            </a:r>
            <a:r>
              <a:rPr lang="es-ES" baseline="0" dirty="0" err="1" smtClean="0"/>
              <a:t>from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companion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acreted</a:t>
            </a:r>
            <a:r>
              <a:rPr lang="es-ES" baseline="0" dirty="0" smtClean="0"/>
              <a:t> material can </a:t>
            </a:r>
            <a:r>
              <a:rPr lang="es-ES" baseline="0" dirty="0" err="1" smtClean="0"/>
              <a:t>ignite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exotic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reactions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which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protons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captured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creating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unstable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nuclei</a:t>
            </a:r>
            <a:r>
              <a:rPr lang="es-ES" baseline="0" dirty="0" smtClean="0"/>
              <a:t>: </a:t>
            </a:r>
            <a:r>
              <a:rPr lang="es-ES" baseline="0" dirty="0" err="1" smtClean="0"/>
              <a:t>rp-process</a:t>
            </a:r>
            <a:r>
              <a:rPr lang="es-ES" baseline="0" dirty="0" smtClean="0"/>
              <a:t>.</a:t>
            </a:r>
          </a:p>
          <a:p>
            <a:pPr marL="228600" indent="-228600">
              <a:buAutoNum type="arabicPeriod"/>
            </a:pP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called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responsible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producing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half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heavier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Iron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requires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environment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extreme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densities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permitting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captures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nuclei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much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faster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beta-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decays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„</a:t>
            </a:r>
            <a:endParaRPr lang="es-ES" baseline="0" dirty="0" smtClean="0"/>
          </a:p>
          <a:p>
            <a:pPr marL="228600" indent="-228600">
              <a:buAutoNum type="arabicPeriod"/>
            </a:pPr>
            <a:endParaRPr lang="es-ES" baseline="0" dirty="0" smtClean="0"/>
          </a:p>
          <a:p>
            <a:pPr marL="228600" indent="-228600">
              <a:buAutoNum type="arabicPeriod"/>
            </a:pP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October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16 a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team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scientists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including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members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LIGO and Virgo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collaborations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several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astronomical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announced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detection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gravitational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electromagnetic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waves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originating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merger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mergers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been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speculated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unknown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site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heavy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including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Gold,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Platinum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Uranium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2010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international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collaboration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led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Gabriel Martínez-Pinedo (GSI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Helmholtzzentrum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für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Schwerionenforschung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Technische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Universität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Darmstadt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Brian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Metzger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(Columbia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pointed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heavy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merger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leads to a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unique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electromagnetic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wave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emission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indent="-228600">
              <a:buAutoNum type="arabicPeriod"/>
            </a:pP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electromagnetic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merging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indeed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shows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confirms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site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heavy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finally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Thielemann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Professor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1999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nucleosynthesis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showing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r-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material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ejected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coalescence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merging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Almost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simultaneously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suggested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decay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freshly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synthesized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nuclei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trigger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electromagnetic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transient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realistic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modeling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electromagnetic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2010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international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team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led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Gabriel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Martinez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-Pinedo and Brian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Metzger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s-E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such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 a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thousand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times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brighter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nova and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reach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maximum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timescales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kilonova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".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has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been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confirmed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recent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observation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optical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infrared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counterpart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associated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GW170817. </a:t>
            </a:r>
          </a:p>
          <a:p>
            <a:pPr marL="228600" indent="-228600">
              <a:buAutoNum type="arabicPeriod"/>
            </a:pPr>
            <a:endParaRPr lang="es-ES" dirty="0" smtClean="0"/>
          </a:p>
          <a:p>
            <a:endParaRPr lang="en-US" dirty="0"/>
          </a:p>
        </p:txBody>
      </p:sp>
      <p:sp>
        <p:nvSpPr>
          <p:cNvPr id="3072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CF2010-5249-DC40-BF2F-EE91B4F0D62C}" type="slidenum">
              <a:rPr lang="de-DE">
                <a:solidFill>
                  <a:prstClr val="black"/>
                </a:solidFill>
              </a:rPr>
              <a:pPr/>
              <a:t>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919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center the observable we</a:t>
            </a:r>
            <a:r>
              <a:rPr lang="en-US" baseline="0" dirty="0" smtClean="0"/>
              <a:t> measure and the fields of impact.</a:t>
            </a:r>
          </a:p>
          <a:p>
            <a:r>
              <a:rPr lang="en-US" baseline="0" dirty="0" smtClean="0"/>
              <a:t>The intermediate ring describe the techniques used in the measurements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8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sz="1200" dirty="0" smtClean="0">
                <a:ea typeface="+mn-ea"/>
                <a:cs typeface="+mn-cs"/>
              </a:rPr>
              <a:t>The </a:t>
            </a:r>
            <a:r>
              <a:rPr lang="de-DE" sz="1200" dirty="0" err="1" smtClean="0">
                <a:ea typeface="+mn-ea"/>
                <a:cs typeface="+mn-cs"/>
              </a:rPr>
              <a:t>free</a:t>
            </a:r>
            <a:r>
              <a:rPr lang="de-DE" sz="1200" dirty="0" smtClean="0">
                <a:ea typeface="+mn-ea"/>
                <a:cs typeface="+mn-cs"/>
              </a:rPr>
              <a:t> </a:t>
            </a:r>
            <a:r>
              <a:rPr lang="de-DE" sz="1200" dirty="0" err="1" smtClean="0">
                <a:ea typeface="+mn-ea"/>
                <a:cs typeface="+mn-cs"/>
              </a:rPr>
              <a:t>cyclotron</a:t>
            </a:r>
            <a:r>
              <a:rPr lang="de-DE" sz="1200" dirty="0" smtClean="0">
                <a:ea typeface="+mn-ea"/>
                <a:cs typeface="+mn-cs"/>
              </a:rPr>
              <a:t> </a:t>
            </a:r>
            <a:r>
              <a:rPr lang="de-DE" sz="1200" dirty="0" err="1" smtClean="0">
                <a:ea typeface="+mn-ea"/>
                <a:cs typeface="+mn-cs"/>
              </a:rPr>
              <a:t>frequency</a:t>
            </a:r>
            <a:r>
              <a:rPr lang="de-DE" sz="1200" dirty="0" smtClean="0">
                <a:ea typeface="+mn-ea"/>
                <a:cs typeface="+mn-cs"/>
              </a:rPr>
              <a:t> </a:t>
            </a:r>
            <a:r>
              <a:rPr lang="de-DE" sz="1200" dirty="0" err="1" smtClean="0">
                <a:ea typeface="+mn-ea"/>
                <a:cs typeface="+mn-cs"/>
              </a:rPr>
              <a:t>is</a:t>
            </a:r>
            <a:r>
              <a:rPr lang="de-DE" sz="1200" dirty="0" smtClean="0">
                <a:ea typeface="+mn-ea"/>
                <a:cs typeface="+mn-cs"/>
              </a:rPr>
              <a:t> inverse</a:t>
            </a:r>
            <a:r>
              <a:rPr lang="de-DE" sz="1200" baseline="0" dirty="0" smtClean="0">
                <a:ea typeface="+mn-ea"/>
                <a:cs typeface="+mn-cs"/>
              </a:rPr>
              <a:t> </a:t>
            </a:r>
            <a:r>
              <a:rPr lang="de-DE" sz="1200" dirty="0" smtClean="0">
                <a:ea typeface="+mn-ea"/>
                <a:cs typeface="+mn-cs"/>
              </a:rPr>
              <a:t>proportional </a:t>
            </a:r>
            <a:r>
              <a:rPr lang="de-DE" sz="1200" dirty="0" err="1" smtClean="0">
                <a:ea typeface="+mn-ea"/>
                <a:cs typeface="+mn-cs"/>
              </a:rPr>
              <a:t>to</a:t>
            </a:r>
            <a:r>
              <a:rPr lang="de-DE" sz="1200" dirty="0" smtClean="0">
                <a:ea typeface="+mn-ea"/>
                <a:cs typeface="+mn-cs"/>
              </a:rPr>
              <a:t> </a:t>
            </a:r>
            <a:r>
              <a:rPr lang="de-DE" sz="1200" dirty="0" err="1" smtClean="0">
                <a:ea typeface="+mn-ea"/>
                <a:cs typeface="+mn-cs"/>
              </a:rPr>
              <a:t>the</a:t>
            </a:r>
            <a:r>
              <a:rPr lang="de-DE" sz="1200" dirty="0" smtClean="0">
                <a:ea typeface="+mn-ea"/>
                <a:cs typeface="+mn-cs"/>
              </a:rPr>
              <a:t> </a:t>
            </a:r>
            <a:r>
              <a:rPr lang="de-DE" sz="1200" dirty="0" err="1" smtClean="0">
                <a:ea typeface="+mn-ea"/>
                <a:cs typeface="+mn-cs"/>
              </a:rPr>
              <a:t>mass</a:t>
            </a:r>
            <a:r>
              <a:rPr lang="de-DE" sz="1200" dirty="0" smtClean="0">
                <a:ea typeface="+mn-ea"/>
                <a:cs typeface="+mn-cs"/>
              </a:rPr>
              <a:t> </a:t>
            </a:r>
            <a:r>
              <a:rPr lang="de-DE" sz="1200" dirty="0" err="1" smtClean="0">
                <a:ea typeface="+mn-ea"/>
                <a:cs typeface="+mn-cs"/>
              </a:rPr>
              <a:t>of</a:t>
            </a:r>
            <a:r>
              <a:rPr lang="de-DE" sz="1200" dirty="0" smtClean="0">
                <a:ea typeface="+mn-ea"/>
                <a:cs typeface="+mn-cs"/>
              </a:rPr>
              <a:t> </a:t>
            </a:r>
            <a:r>
              <a:rPr lang="de-DE" sz="1200" dirty="0" err="1" smtClean="0">
                <a:ea typeface="+mn-ea"/>
                <a:cs typeface="+mn-cs"/>
              </a:rPr>
              <a:t>the</a:t>
            </a:r>
            <a:r>
              <a:rPr lang="de-DE" sz="1200" dirty="0" smtClean="0">
                <a:ea typeface="+mn-ea"/>
                <a:cs typeface="+mn-cs"/>
              </a:rPr>
              <a:t> </a:t>
            </a:r>
            <a:r>
              <a:rPr lang="de-DE" sz="1200" dirty="0" err="1" smtClean="0">
                <a:ea typeface="+mn-ea"/>
                <a:cs typeface="+mn-cs"/>
              </a:rPr>
              <a:t>ions</a:t>
            </a:r>
            <a:r>
              <a:rPr lang="de-DE" sz="1200" dirty="0" smtClean="0">
                <a:ea typeface="+mn-ea"/>
                <a:cs typeface="+mn-cs"/>
              </a:rPr>
              <a:t>!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DFC49-9ADA-DE4F-B696-F42383714AD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85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1/3  of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nuclei</a:t>
            </a:r>
            <a:r>
              <a:rPr lang="es-ES" dirty="0" smtClean="0"/>
              <a:t> are </a:t>
            </a:r>
            <a:r>
              <a:rPr lang="es-ES" dirty="0" err="1" smtClean="0"/>
              <a:t>bound</a:t>
            </a:r>
            <a:r>
              <a:rPr lang="es-ES" dirty="0" smtClean="0"/>
              <a:t> </a:t>
            </a:r>
            <a:r>
              <a:rPr lang="es-ES" dirty="0" err="1" smtClean="0"/>
              <a:t>mostly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if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they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settle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away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sphericity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deformed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elongated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quadrupole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shape</a:t>
            </a:r>
            <a:r>
              <a:rPr lang="es-ES" baseline="0" dirty="0" smtClean="0"/>
              <a:t>.</a:t>
            </a:r>
          </a:p>
          <a:p>
            <a:r>
              <a:rPr lang="es-ES" baseline="0" dirty="0" smtClean="0"/>
              <a:t>Quantum </a:t>
            </a:r>
            <a:r>
              <a:rPr lang="es-ES" baseline="0" dirty="0" err="1" smtClean="0"/>
              <a:t>correlations</a:t>
            </a:r>
            <a:r>
              <a:rPr lang="es-ES" baseline="0" dirty="0" smtClean="0"/>
              <a:t>  </a:t>
            </a:r>
            <a:r>
              <a:rPr lang="es-ES" baseline="0" dirty="0" err="1" smtClean="0"/>
              <a:t>between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nucleons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expected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occasionally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favour</a:t>
            </a:r>
            <a:r>
              <a:rPr lang="es-ES" baseline="0" dirty="0" smtClean="0"/>
              <a:t> more </a:t>
            </a:r>
            <a:r>
              <a:rPr lang="es-ES" baseline="0" dirty="0" err="1" smtClean="0"/>
              <a:t>exotic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shapes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These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special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nuclei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serve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test </a:t>
            </a:r>
            <a:r>
              <a:rPr lang="es-ES" baseline="0" dirty="0" err="1" smtClean="0"/>
              <a:t>these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specific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correlations</a:t>
            </a:r>
            <a:r>
              <a:rPr lang="es-ES" baseline="0" dirty="0" smtClean="0"/>
              <a:t>.</a:t>
            </a:r>
          </a:p>
          <a:p>
            <a:r>
              <a:rPr lang="es-ES" baseline="0" dirty="0" smtClean="0"/>
              <a:t>In </a:t>
            </a:r>
            <a:r>
              <a:rPr lang="es-ES" baseline="0" dirty="0" err="1" smtClean="0"/>
              <a:t>quadrupole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deofrmed</a:t>
            </a:r>
            <a:r>
              <a:rPr lang="es-ES" baseline="0" dirty="0" smtClean="0"/>
              <a:t> experimental observables are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E2 </a:t>
            </a:r>
            <a:r>
              <a:rPr lang="es-ES" baseline="0" dirty="0" err="1" smtClean="0"/>
              <a:t>transitions</a:t>
            </a:r>
            <a:r>
              <a:rPr lang="es-ES" baseline="0" dirty="0" smtClean="0"/>
              <a:t> and Q-</a:t>
            </a:r>
            <a:r>
              <a:rPr lang="es-ES" baseline="0" dirty="0" err="1" smtClean="0"/>
              <a:t>moments</a:t>
            </a:r>
            <a:r>
              <a:rPr lang="es-ES" baseline="0" dirty="0" smtClean="0"/>
              <a:t> </a:t>
            </a:r>
          </a:p>
          <a:p>
            <a:r>
              <a:rPr lang="es-ES" baseline="0" dirty="0" smtClean="0"/>
              <a:t>In case of </a:t>
            </a:r>
            <a:r>
              <a:rPr lang="es-ES" baseline="0" dirty="0" err="1" smtClean="0"/>
              <a:t>pear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shapè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there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additional</a:t>
            </a:r>
            <a:r>
              <a:rPr lang="es-ES" baseline="0" dirty="0" smtClean="0"/>
              <a:t> E1 and E3 </a:t>
            </a:r>
            <a:r>
              <a:rPr lang="es-ES" baseline="0" dirty="0" err="1" smtClean="0"/>
              <a:t>moments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While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first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very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small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E3 are </a:t>
            </a:r>
            <a:r>
              <a:rPr lang="es-ES" baseline="0" dirty="0" err="1" smtClean="0"/>
              <a:t>collective</a:t>
            </a:r>
            <a:r>
              <a:rPr lang="es-ES" baseline="0" dirty="0" smtClean="0"/>
              <a:t> &gt; 10 single </a:t>
            </a:r>
            <a:r>
              <a:rPr lang="es-ES" baseline="0" dirty="0" err="1" smtClean="0"/>
              <a:t>particle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units</a:t>
            </a:r>
            <a:r>
              <a:rPr lang="es-ES" baseline="0" dirty="0" smtClean="0"/>
              <a:t>.</a:t>
            </a:r>
          </a:p>
          <a:p>
            <a:r>
              <a:rPr lang="es-ES" baseline="0" dirty="0" smtClean="0"/>
              <a:t>So </a:t>
            </a:r>
            <a:r>
              <a:rPr lang="es-ES" baseline="0" dirty="0" err="1" smtClean="0"/>
              <a:t>far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E3 </a:t>
            </a:r>
            <a:r>
              <a:rPr lang="es-ES" baseline="0" dirty="0" err="1" smtClean="0"/>
              <a:t>moment</a:t>
            </a:r>
            <a:r>
              <a:rPr lang="es-ES" baseline="0" dirty="0" smtClean="0"/>
              <a:t> has </a:t>
            </a:r>
            <a:r>
              <a:rPr lang="es-ES" baseline="0" dirty="0" err="1" smtClean="0"/>
              <a:t>only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determined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226Ra.</a:t>
            </a:r>
          </a:p>
          <a:p>
            <a:r>
              <a:rPr lang="es-ES" baseline="0" dirty="0" smtClean="0"/>
              <a:t>Particular </a:t>
            </a:r>
            <a:r>
              <a:rPr lang="es-ES" baseline="0" dirty="0" err="1" smtClean="0"/>
              <a:t>correlations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arise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when</a:t>
            </a:r>
            <a:r>
              <a:rPr lang="es-ES" baseline="0" dirty="0" smtClean="0"/>
              <a:t> particular </a:t>
            </a:r>
            <a:r>
              <a:rPr lang="es-ES" baseline="0" dirty="0" err="1" smtClean="0"/>
              <a:t>momentum</a:t>
            </a:r>
            <a:r>
              <a:rPr lang="es-ES" baseline="0" dirty="0" smtClean="0"/>
              <a:t> J are </a:t>
            </a:r>
            <a:r>
              <a:rPr lang="es-ES" baseline="0" dirty="0" err="1" smtClean="0"/>
              <a:t>near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Fermi </a:t>
            </a:r>
            <a:r>
              <a:rPr lang="es-ES" baseline="0" dirty="0" err="1" smtClean="0"/>
              <a:t>surface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Excitation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coherent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correlated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pairs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nucleons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between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states</a:t>
            </a:r>
            <a:r>
              <a:rPr lang="es-ES" baseline="0" dirty="0" smtClean="0"/>
              <a:t> drives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whole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nucleus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into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pear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shape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Strong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octupole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correlation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leading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shapes</a:t>
            </a:r>
            <a:r>
              <a:rPr lang="es-ES" baseline="0" dirty="0" smtClean="0"/>
              <a:t> can </a:t>
            </a:r>
            <a:r>
              <a:rPr lang="es-ES" baseline="0" dirty="0" err="1" smtClean="0"/>
              <a:t>arise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when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nucleons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near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Fermi </a:t>
            </a:r>
            <a:r>
              <a:rPr lang="es-ES" baseline="0" dirty="0" err="1" smtClean="0"/>
              <a:t>surface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occupy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states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opposite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parity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orbital and total </a:t>
            </a:r>
            <a:r>
              <a:rPr lang="es-ES" baseline="0" dirty="0" err="1" smtClean="0"/>
              <a:t>momentum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differeing</a:t>
            </a:r>
            <a:r>
              <a:rPr lang="es-ES" baseline="0" dirty="0" smtClean="0"/>
              <a:t> in 3h.</a:t>
            </a:r>
          </a:p>
          <a:p>
            <a:r>
              <a:rPr lang="es-ES" dirty="0" smtClean="0"/>
              <a:t>In </a:t>
            </a:r>
            <a:r>
              <a:rPr lang="es-ES" dirty="0" err="1" smtClean="0"/>
              <a:t>these</a:t>
            </a:r>
            <a:r>
              <a:rPr lang="es-ES" dirty="0" smtClean="0"/>
              <a:t> </a:t>
            </a:r>
            <a:r>
              <a:rPr lang="es-ES" dirty="0" err="1" smtClean="0"/>
              <a:t>cercunstances</a:t>
            </a:r>
            <a:r>
              <a:rPr lang="es-ES" dirty="0" smtClean="0"/>
              <a:t> </a:t>
            </a:r>
            <a:r>
              <a:rPr lang="es-ES" dirty="0" err="1" smtClean="0"/>
              <a:t>interleave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parity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bands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enhanced</a:t>
            </a:r>
            <a:r>
              <a:rPr lang="es-ES" baseline="0" dirty="0" smtClean="0"/>
              <a:t> E1 </a:t>
            </a:r>
            <a:r>
              <a:rPr lang="es-ES" baseline="0" dirty="0" err="1" smtClean="0"/>
              <a:t>transitions</a:t>
            </a:r>
            <a:r>
              <a:rPr lang="es-ES" baseline="0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46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The nuclear physics community is expecting that CERN will provide this facility on time.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36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60" y="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36712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mgb@cern.ch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486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26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67944" y="6428358"/>
            <a:ext cx="18002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36712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27584" y="6448251"/>
            <a:ext cx="3024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NuPECC</a:t>
            </a:r>
            <a:r>
              <a:rPr lang="en-US" dirty="0" smtClean="0"/>
              <a:t> meeting @ CERN, March 10-11,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087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36712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965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36712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463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0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5576" y="-27384"/>
            <a:ext cx="7931224" cy="908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600200"/>
            <a:ext cx="79928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611561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-69561" y="83580"/>
            <a:ext cx="761107" cy="60113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7" r:id="rId3"/>
    <p:sldLayoutId id="2147483680" r:id="rId4"/>
    <p:sldLayoutId id="2147483682" r:id="rId5"/>
    <p:sldLayoutId id="2147483683" r:id="rId6"/>
    <p:sldLayoutId id="2147483684" r:id="rId7"/>
    <p:sldLayoutId id="2147483685" r:id="rId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0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6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39.gif"/><Relationship Id="rId5" Type="http://schemas.openxmlformats.org/officeDocument/2006/relationships/image" Target="../media/image40.jpeg"/><Relationship Id="rId6" Type="http://schemas.openxmlformats.org/officeDocument/2006/relationships/oleObject" Target="../embeddings/oleObject1.bin"/><Relationship Id="rId7" Type="http://schemas.openxmlformats.org/officeDocument/2006/relationships/image" Target="../media/image37.wmf"/><Relationship Id="rId8" Type="http://schemas.openxmlformats.org/officeDocument/2006/relationships/image" Target="../media/image41.png"/><Relationship Id="rId9" Type="http://schemas.openxmlformats.org/officeDocument/2006/relationships/oleObject" Target="../embeddings/oleObject2.bin"/><Relationship Id="rId10" Type="http://schemas.openxmlformats.org/officeDocument/2006/relationships/image" Target="../media/image38.wmf"/><Relationship Id="rId11" Type="http://schemas.openxmlformats.org/officeDocument/2006/relationships/image" Target="../media/image4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tiff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6.gif"/><Relationship Id="rId1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8.emf"/><Relationship Id="rId4" Type="http://schemas.openxmlformats.org/officeDocument/2006/relationships/image" Target="../media/image49.emf"/><Relationship Id="rId5" Type="http://schemas.openxmlformats.org/officeDocument/2006/relationships/image" Target="../media/image50.emf"/><Relationship Id="rId6" Type="http://schemas.openxmlformats.org/officeDocument/2006/relationships/image" Target="../media/image51.emf"/><Relationship Id="rId7" Type="http://schemas.openxmlformats.org/officeDocument/2006/relationships/image" Target="../media/image52.jpeg"/><Relationship Id="rId8" Type="http://schemas.openxmlformats.org/officeDocument/2006/relationships/image" Target="../media/image53.jpg"/><Relationship Id="rId9" Type="http://schemas.openxmlformats.org/officeDocument/2006/relationships/image" Target="../media/image54.jpg"/><Relationship Id="rId10" Type="http://schemas.openxmlformats.org/officeDocument/2006/relationships/image" Target="../media/image5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3.jpg"/><Relationship Id="rId3" Type="http://schemas.openxmlformats.org/officeDocument/2006/relationships/image" Target="../media/image6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68.emf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png"/><Relationship Id="rId5" Type="http://schemas.openxmlformats.org/officeDocument/2006/relationships/image" Target="../media/image11.w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69.wmf"/><Relationship Id="rId5" Type="http://schemas.openxmlformats.org/officeDocument/2006/relationships/image" Target="../media/image70.png"/><Relationship Id="rId6" Type="http://schemas.openxmlformats.org/officeDocument/2006/relationships/image" Target="../media/image71.jp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4" Type="http://schemas.openxmlformats.org/officeDocument/2006/relationships/image" Target="../media/image74.jpe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4" Type="http://schemas.openxmlformats.org/officeDocument/2006/relationships/image" Target="../media/image1.png"/><Relationship Id="rId5" Type="http://schemas.openxmlformats.org/officeDocument/2006/relationships/image" Target="../media/image79.jpg"/><Relationship Id="rId6" Type="http://schemas.openxmlformats.org/officeDocument/2006/relationships/image" Target="../media/image80.jpeg"/><Relationship Id="rId7" Type="http://schemas.openxmlformats.org/officeDocument/2006/relationships/image" Target="../media/image81.jpeg"/><Relationship Id="rId8" Type="http://schemas.openxmlformats.org/officeDocument/2006/relationships/image" Target="../media/image82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6" Type="http://schemas.openxmlformats.org/officeDocument/2006/relationships/image" Target="../media/image87.png"/><Relationship Id="rId7" Type="http://schemas.openxmlformats.org/officeDocument/2006/relationships/image" Target="../media/image88.png"/><Relationship Id="rId8" Type="http://schemas.openxmlformats.org/officeDocument/2006/relationships/image" Target="../media/image89.png"/><Relationship Id="rId9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4" Type="http://schemas.openxmlformats.org/officeDocument/2006/relationships/image" Target="../media/image93.png"/><Relationship Id="rId5" Type="http://schemas.openxmlformats.org/officeDocument/2006/relationships/image" Target="../media/image94.png"/><Relationship Id="rId6" Type="http://schemas.openxmlformats.org/officeDocument/2006/relationships/image" Target="../media/image95.jpeg"/><Relationship Id="rId7" Type="http://schemas.openxmlformats.org/officeDocument/2006/relationships/image" Target="../media/image9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jpeg"/><Relationship Id="rId3" Type="http://schemas.openxmlformats.org/officeDocument/2006/relationships/image" Target="../media/image9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png"/><Relationship Id="rId5" Type="http://schemas.openxmlformats.org/officeDocument/2006/relationships/image" Target="../media/image14.jpg"/><Relationship Id="rId6" Type="http://schemas.openxmlformats.org/officeDocument/2006/relationships/image" Target="../media/image15.gif"/><Relationship Id="rId7" Type="http://schemas.openxmlformats.org/officeDocument/2006/relationships/image" Target="../media/image16.png"/><Relationship Id="rId8" Type="http://schemas.openxmlformats.org/officeDocument/2006/relationships/image" Target="../media/image17.gif"/><Relationship Id="rId9" Type="http://schemas.openxmlformats.org/officeDocument/2006/relationships/image" Target="../media/image18.png"/><Relationship Id="rId10" Type="http://schemas.openxmlformats.org/officeDocument/2006/relationships/image" Target="../media/image19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jpeg"/><Relationship Id="rId7" Type="http://schemas.openxmlformats.org/officeDocument/2006/relationships/image" Target="../media/image23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png"/><Relationship Id="rId7" Type="http://schemas.openxmlformats.org/officeDocument/2006/relationships/image" Target="../media/image27.tif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4" Type="http://schemas.openxmlformats.org/officeDocument/2006/relationships/image" Target="../media/image19.jpg"/><Relationship Id="rId5" Type="http://schemas.openxmlformats.org/officeDocument/2006/relationships/image" Target="../media/image34.jpeg"/><Relationship Id="rId6" Type="http://schemas.openxmlformats.org/officeDocument/2006/relationships/image" Target="../media/image35.jpeg"/><Relationship Id="rId7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ubtitle 2"/>
          <p:cNvSpPr>
            <a:spLocks noGrp="1"/>
          </p:cNvSpPr>
          <p:nvPr>
            <p:ph type="subTitle" idx="1"/>
          </p:nvPr>
        </p:nvSpPr>
        <p:spPr>
          <a:xfrm>
            <a:off x="1476375" y="6378575"/>
            <a:ext cx="6400800" cy="482600"/>
          </a:xfrm>
        </p:spPr>
        <p:txBody>
          <a:bodyPr/>
          <a:lstStyle/>
          <a:p>
            <a:r>
              <a:rPr lang="de-DE" dirty="0">
                <a:latin typeface="Calibri" charset="0"/>
              </a:rPr>
              <a:t>Maria J. G. Borge , CERN, PH-</a:t>
            </a:r>
            <a:r>
              <a:rPr lang="de-DE" dirty="0" err="1">
                <a:latin typeface="Calibri" charset="0"/>
              </a:rPr>
              <a:t>Dept</a:t>
            </a:r>
            <a:endParaRPr lang="de-DE">
              <a:latin typeface="Calibri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0"/>
            <a:ext cx="9114585" cy="6858000"/>
          </a:xfrm>
          <a:prstGeom prst="rect">
            <a:avLst/>
          </a:prstGeom>
        </p:spPr>
      </p:pic>
      <p:sp>
        <p:nvSpPr>
          <p:cNvPr id="6148" name="TextBox 11"/>
          <p:cNvSpPr txBox="1">
            <a:spLocks noChangeArrowheads="1"/>
          </p:cNvSpPr>
          <p:nvPr/>
        </p:nvSpPr>
        <p:spPr bwMode="auto">
          <a:xfrm>
            <a:off x="5621621" y="5916910"/>
            <a:ext cx="36004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FFF00"/>
                </a:solidFill>
              </a:rPr>
              <a:t>Maria J. G. </a:t>
            </a:r>
            <a:r>
              <a:rPr lang="en-US" sz="1800" dirty="0" err="1">
                <a:solidFill>
                  <a:srgbClr val="FFFF00"/>
                </a:solidFill>
              </a:rPr>
              <a:t>Borge</a:t>
            </a:r>
            <a:endParaRPr lang="en-US" sz="1800" dirty="0">
              <a:solidFill>
                <a:srgbClr val="FFFF00"/>
              </a:solidFill>
            </a:endParaRPr>
          </a:p>
          <a:p>
            <a:pPr eaLnBrk="1" hangingPunct="1"/>
            <a:r>
              <a:rPr lang="en-US" sz="1800" dirty="0">
                <a:solidFill>
                  <a:srgbClr val="FFFF00"/>
                </a:solidFill>
              </a:rPr>
              <a:t>ISOLDE-</a:t>
            </a:r>
            <a:r>
              <a:rPr lang="en-US" sz="1800" dirty="0" smtClean="0">
                <a:solidFill>
                  <a:srgbClr val="FFFF00"/>
                </a:solidFill>
              </a:rPr>
              <a:t>PH, CERN</a:t>
            </a:r>
            <a:endParaRPr lang="en-US" sz="1800" dirty="0">
              <a:solidFill>
                <a:srgbClr val="FFFF00"/>
              </a:solidFill>
            </a:endParaRPr>
          </a:p>
          <a:p>
            <a:pPr eaLnBrk="1" hangingPunct="1"/>
            <a:r>
              <a:rPr lang="en-US" sz="1800" dirty="0">
                <a:solidFill>
                  <a:srgbClr val="FFFF00"/>
                </a:solidFill>
              </a:rPr>
              <a:t>(Isotope Separator On-Line</a:t>
            </a:r>
            <a:r>
              <a:rPr lang="en-US" sz="1800" dirty="0" smtClean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4" name="CuadroTexto 3"/>
          <p:cNvSpPr txBox="1"/>
          <p:nvPr/>
        </p:nvSpPr>
        <p:spPr>
          <a:xfrm rot="19860000">
            <a:off x="4932040" y="363495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3366FF"/>
                </a:solidFill>
              </a:rPr>
              <a:t>1992</a:t>
            </a:r>
            <a:endParaRPr lang="es-ES" dirty="0">
              <a:solidFill>
                <a:srgbClr val="3366FF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 rot="360000">
            <a:off x="3651648" y="349573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0090"/>
                </a:solidFill>
              </a:rPr>
              <a:t>ISOL</a:t>
            </a:r>
            <a:r>
              <a:rPr lang="es-ES" dirty="0" smtClean="0">
                <a:solidFill>
                  <a:srgbClr val="800080"/>
                </a:solidFill>
              </a:rPr>
              <a:t>DE</a:t>
            </a:r>
            <a:endParaRPr lang="es-ES" dirty="0">
              <a:solidFill>
                <a:srgbClr val="800080"/>
              </a:solidFill>
            </a:endParaRPr>
          </a:p>
        </p:txBody>
      </p:sp>
      <p:pic>
        <p:nvPicPr>
          <p:cNvPr id="9" name="Picture 2" descr="C:\Hie-Isolde\Hie-Isolde pictures\HIE_ISOLDE_service_buildings_1509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609928" cy="26430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51" y="526368"/>
            <a:ext cx="8262937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1"/>
          <p:cNvSpPr txBox="1"/>
          <p:nvPr/>
        </p:nvSpPr>
        <p:spPr>
          <a:xfrm>
            <a:off x="483792" y="404664"/>
            <a:ext cx="817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chemeClr val="bg1"/>
                </a:solidFill>
              </a:rPr>
              <a:t>ISOLDE: </a:t>
            </a:r>
          </a:p>
          <a:p>
            <a:pPr algn="ctr"/>
            <a:r>
              <a:rPr lang="es-ES" sz="4000" b="1" dirty="0" err="1" smtClean="0">
                <a:solidFill>
                  <a:schemeClr val="bg1"/>
                </a:solidFill>
              </a:rPr>
              <a:t>Focus</a:t>
            </a:r>
            <a:r>
              <a:rPr lang="es-ES" sz="4000" b="1" dirty="0" smtClean="0">
                <a:solidFill>
                  <a:schemeClr val="bg1"/>
                </a:solidFill>
              </a:rPr>
              <a:t> </a:t>
            </a:r>
            <a:r>
              <a:rPr lang="es-ES" sz="4000" b="1" dirty="0" err="1" smtClean="0">
                <a:solidFill>
                  <a:schemeClr val="bg1"/>
                </a:solidFill>
              </a:rPr>
              <a:t>on</a:t>
            </a:r>
            <a:r>
              <a:rPr lang="es-ES" sz="4000" b="1" dirty="0" smtClean="0">
                <a:solidFill>
                  <a:schemeClr val="bg1"/>
                </a:solidFill>
              </a:rPr>
              <a:t> </a:t>
            </a:r>
            <a:r>
              <a:rPr lang="es-ES" sz="4000" b="1" dirty="0" err="1" smtClean="0">
                <a:solidFill>
                  <a:schemeClr val="bg1"/>
                </a:solidFill>
              </a:rPr>
              <a:t>Exotic</a:t>
            </a:r>
            <a:r>
              <a:rPr lang="es-ES" sz="4000" b="1" dirty="0" smtClean="0">
                <a:solidFill>
                  <a:schemeClr val="bg1"/>
                </a:solidFill>
              </a:rPr>
              <a:t> </a:t>
            </a:r>
            <a:r>
              <a:rPr lang="es-ES" sz="4000" b="1" dirty="0" err="1" smtClean="0">
                <a:solidFill>
                  <a:schemeClr val="bg1"/>
                </a:solidFill>
              </a:rPr>
              <a:t>Beams</a:t>
            </a:r>
            <a:endParaRPr lang="es-ES" sz="4000" b="1" dirty="0" smtClean="0">
              <a:solidFill>
                <a:schemeClr val="bg1"/>
              </a:solidFill>
            </a:endParaRPr>
          </a:p>
          <a:p>
            <a:pPr algn="ctr"/>
            <a:r>
              <a:rPr lang="es-ES" sz="4000" b="1" dirty="0">
                <a:solidFill>
                  <a:schemeClr val="bg1"/>
                </a:solidFill>
              </a:rPr>
              <a:t> </a:t>
            </a:r>
            <a:endParaRPr lang="es-ES" sz="3200" b="1" dirty="0" smtClean="0">
              <a:solidFill>
                <a:schemeClr val="bg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-295225" y="4593322"/>
            <a:ext cx="81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err="1" smtClean="0">
                <a:solidFill>
                  <a:schemeClr val="bg1"/>
                </a:solidFill>
              </a:rPr>
              <a:t>n_ToF</a:t>
            </a:r>
            <a:r>
              <a:rPr lang="es-ES" sz="4000" b="1" dirty="0">
                <a:solidFill>
                  <a:schemeClr val="bg1"/>
                </a:solidFill>
              </a:rPr>
              <a:t> </a:t>
            </a:r>
            <a:r>
              <a:rPr lang="es-ES" sz="4000" b="1" dirty="0" err="1" smtClean="0">
                <a:solidFill>
                  <a:schemeClr val="bg1"/>
                </a:solidFill>
              </a:rPr>
              <a:t>Physics</a:t>
            </a:r>
            <a:r>
              <a:rPr lang="es-ES" sz="4000" b="1" dirty="0" smtClean="0">
                <a:solidFill>
                  <a:schemeClr val="bg1"/>
                </a:solidFill>
              </a:rPr>
              <a:t> </a:t>
            </a:r>
            <a:endParaRPr lang="es-ES" sz="3200" b="1" dirty="0" smtClean="0">
              <a:solidFill>
                <a:schemeClr val="bg1"/>
              </a:solidFill>
            </a:endParaRPr>
          </a:p>
        </p:txBody>
      </p:sp>
      <p:pic>
        <p:nvPicPr>
          <p:cNvPr id="13" name="Picture 6" descr="ntof-logo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261" y="4474814"/>
            <a:ext cx="965651" cy="68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412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5" descr="axial-oscillation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84" y="1753832"/>
            <a:ext cx="3960813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Masas &amp; Números mágicos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3"/>
          </p:nvPr>
        </p:nvSpPr>
        <p:spPr>
          <a:xfrm>
            <a:off x="3547652" y="6400800"/>
            <a:ext cx="1888436" cy="365125"/>
          </a:xfrm>
        </p:spPr>
        <p:txBody>
          <a:bodyPr/>
          <a:lstStyle/>
          <a:p>
            <a:r>
              <a:rPr lang="en-US" smtClean="0"/>
              <a:t>mgb@cern.ch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294967295"/>
          </p:nvPr>
        </p:nvSpPr>
        <p:spPr>
          <a:xfrm>
            <a:off x="7945115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8" name="Gruppieren 10"/>
          <p:cNvGrpSpPr>
            <a:grpSpLocks/>
          </p:cNvGrpSpPr>
          <p:nvPr/>
        </p:nvGrpSpPr>
        <p:grpSpPr bwMode="auto">
          <a:xfrm>
            <a:off x="4614778" y="1643804"/>
            <a:ext cx="1907426" cy="433517"/>
            <a:chOff x="2244283" y="6147302"/>
            <a:chExt cx="2562011" cy="609806"/>
          </a:xfrm>
        </p:grpSpPr>
        <p:sp>
          <p:nvSpPr>
            <p:cNvPr id="9" name="Textfeld 6"/>
            <p:cNvSpPr txBox="1"/>
            <p:nvPr/>
          </p:nvSpPr>
          <p:spPr>
            <a:xfrm>
              <a:off x="2244283" y="6237588"/>
              <a:ext cx="2039812" cy="5195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dirty="0" err="1" smtClean="0">
                  <a:latin typeface="Calibri" charset="0"/>
                  <a:cs typeface="Arial" charset="0"/>
                  <a:sym typeface="Symbol" charset="0"/>
                </a:rPr>
                <a:t>δ</a:t>
              </a:r>
              <a:r>
                <a:rPr lang="en-US" i="1" dirty="0" err="1" smtClean="0">
                  <a:latin typeface="Calibri" charset="0"/>
                  <a:cs typeface="Arial" charset="0"/>
                  <a:sym typeface="Symbol" charset="0"/>
                </a:rPr>
                <a:t>m</a:t>
              </a:r>
              <a:r>
                <a:rPr lang="en-US" dirty="0" smtClean="0">
                  <a:latin typeface="Calibri" charset="0"/>
                  <a:cs typeface="Arial" charset="0"/>
                  <a:sym typeface="Symbol" charset="0"/>
                </a:rPr>
                <a:t>/</a:t>
              </a:r>
              <a:r>
                <a:rPr lang="en-US" i="1" dirty="0" smtClean="0">
                  <a:latin typeface="Calibri" charset="0"/>
                  <a:cs typeface="Arial" charset="0"/>
                  <a:sym typeface="Symbol" charset="0"/>
                </a:rPr>
                <a:t>m</a:t>
              </a:r>
              <a:r>
                <a:rPr lang="de-DE" dirty="0" smtClean="0">
                  <a:cs typeface="+mn-cs"/>
                  <a:sym typeface="Symbol" charset="0"/>
                </a:rPr>
                <a:t> &lt; 10</a:t>
              </a:r>
              <a:r>
                <a:rPr lang="de-DE" baseline="30000" dirty="0" smtClean="0">
                  <a:cs typeface="+mn-cs"/>
                  <a:sym typeface="Symbol" charset="0"/>
                </a:rPr>
                <a:t>-10</a:t>
              </a:r>
              <a:r>
                <a:rPr lang="de-DE" dirty="0" smtClean="0">
                  <a:cs typeface="+mn-cs"/>
                  <a:sym typeface="Symbol" charset="0"/>
                </a:rPr>
                <a:t> </a:t>
              </a:r>
              <a:endParaRPr lang="en-US" dirty="0" smtClean="0">
                <a:latin typeface="Calibri" charset="0"/>
                <a:cs typeface="Arial" charset="0"/>
                <a:sym typeface="Symbol" charset="0"/>
              </a:endParaRPr>
            </a:p>
          </p:txBody>
        </p:sp>
        <p:sp>
          <p:nvSpPr>
            <p:cNvPr id="10" name="Pfeil nach links und oben 7"/>
            <p:cNvSpPr/>
            <p:nvPr/>
          </p:nvSpPr>
          <p:spPr>
            <a:xfrm>
              <a:off x="4404725" y="6147302"/>
              <a:ext cx="401569" cy="395984"/>
            </a:xfrm>
            <a:prstGeom prst="leftUp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12" name="Textfeld 1"/>
          <p:cNvSpPr txBox="1"/>
          <p:nvPr/>
        </p:nvSpPr>
        <p:spPr bwMode="auto">
          <a:xfrm>
            <a:off x="6883115" y="1753832"/>
            <a:ext cx="2124000" cy="466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dirty="0" err="1" smtClean="0">
                <a:latin typeface="Calibri" charset="0"/>
                <a:cs typeface="Arial" charset="0"/>
                <a:sym typeface="Symbol" charset="0"/>
              </a:rPr>
              <a:t>δ</a:t>
            </a:r>
            <a:r>
              <a:rPr lang="en-US" i="1" dirty="0" err="1" smtClean="0">
                <a:latin typeface="Calibri" charset="0"/>
                <a:cs typeface="Arial" charset="0"/>
                <a:sym typeface="Symbol" charset="0"/>
              </a:rPr>
              <a:t>m</a:t>
            </a:r>
            <a:r>
              <a:rPr lang="en-US" dirty="0" smtClean="0">
                <a:latin typeface="Calibri" charset="0"/>
                <a:cs typeface="Arial" charset="0"/>
                <a:sym typeface="Symbol" charset="0"/>
              </a:rPr>
              <a:t>/</a:t>
            </a:r>
            <a:r>
              <a:rPr lang="en-US" i="1" dirty="0" smtClean="0">
                <a:latin typeface="Calibri" charset="0"/>
                <a:cs typeface="Arial" charset="0"/>
                <a:sym typeface="Symbol" charset="0"/>
              </a:rPr>
              <a:t>m</a:t>
            </a:r>
            <a:r>
              <a:rPr lang="de-DE" dirty="0" smtClean="0">
                <a:cs typeface="+mn-cs"/>
                <a:sym typeface="Symbol" charset="0"/>
              </a:rPr>
              <a:t> = 10</a:t>
            </a:r>
            <a:r>
              <a:rPr lang="de-DE" baseline="30000" dirty="0" smtClean="0">
                <a:cs typeface="+mn-cs"/>
                <a:sym typeface="Symbol" charset="0"/>
              </a:rPr>
              <a:t>-6</a:t>
            </a:r>
            <a:r>
              <a:rPr lang="de-DE" dirty="0" smtClean="0">
                <a:cs typeface="+mn-cs"/>
                <a:sym typeface="Symbol" charset="0"/>
              </a:rPr>
              <a:t> – 10</a:t>
            </a:r>
            <a:r>
              <a:rPr lang="de-DE" baseline="30000" dirty="0" smtClean="0">
                <a:cs typeface="+mn-cs"/>
                <a:sym typeface="Symbol" charset="0"/>
              </a:rPr>
              <a:t>-8</a:t>
            </a:r>
            <a:r>
              <a:rPr lang="de-DE" dirty="0" smtClean="0">
                <a:cs typeface="+mn-cs"/>
                <a:sym typeface="Symbol" charset="0"/>
              </a:rPr>
              <a:t> </a:t>
            </a:r>
            <a:endParaRPr lang="en-US" dirty="0" smtClean="0">
              <a:latin typeface="Calibri" charset="0"/>
              <a:cs typeface="Arial" charset="0"/>
              <a:sym typeface="Symbo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817013" y="1101725"/>
            <a:ext cx="7794625" cy="400110"/>
          </a:xfrm>
          <a:prstGeom prst="rect">
            <a:avLst/>
          </a:prstGeom>
          <a:solidFill>
            <a:srgbClr val="EB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DE" sz="2000" b="1" i="1" dirty="0" err="1">
                <a:solidFill>
                  <a:srgbClr val="4D4D4D"/>
                </a:solidFill>
              </a:rPr>
              <a:t>M</a:t>
            </a:r>
            <a:r>
              <a:rPr lang="de-DE" sz="2000" b="1" baseline="-25000" dirty="0" err="1">
                <a:solidFill>
                  <a:srgbClr val="4D4D4D"/>
                </a:solidFill>
              </a:rPr>
              <a:t>Atom</a:t>
            </a:r>
            <a:r>
              <a:rPr lang="de-DE" sz="2000" b="1" dirty="0">
                <a:solidFill>
                  <a:srgbClr val="4D4D4D"/>
                </a:solidFill>
              </a:rPr>
              <a:t> = </a:t>
            </a:r>
            <a:r>
              <a:rPr lang="de-DE" sz="2000" b="1" i="1" dirty="0" err="1">
                <a:solidFill>
                  <a:srgbClr val="4D4D4D"/>
                </a:solidFill>
              </a:rPr>
              <a:t>N</a:t>
            </a:r>
            <a:r>
              <a:rPr lang="de-DE" sz="2000" b="1" dirty="0" err="1">
                <a:solidFill>
                  <a:srgbClr val="4D4D4D"/>
                </a:solidFill>
              </a:rPr>
              <a:t>•</a:t>
            </a:r>
            <a:r>
              <a:rPr lang="de-DE" sz="2000" b="1" i="1" dirty="0" err="1">
                <a:solidFill>
                  <a:srgbClr val="4D4D4D"/>
                </a:solidFill>
              </a:rPr>
              <a:t>m</a:t>
            </a:r>
            <a:r>
              <a:rPr lang="de-DE" sz="2000" b="1" baseline="-25000" dirty="0" err="1">
                <a:solidFill>
                  <a:srgbClr val="4D4D4D"/>
                </a:solidFill>
              </a:rPr>
              <a:t>neutron</a:t>
            </a:r>
            <a:r>
              <a:rPr lang="de-DE" sz="2000" b="1" dirty="0">
                <a:solidFill>
                  <a:srgbClr val="4D4D4D"/>
                </a:solidFill>
              </a:rPr>
              <a:t> + </a:t>
            </a:r>
            <a:r>
              <a:rPr lang="de-DE" sz="2000" b="1" i="1" dirty="0" err="1">
                <a:solidFill>
                  <a:srgbClr val="4D4D4D"/>
                </a:solidFill>
              </a:rPr>
              <a:t>Z</a:t>
            </a:r>
            <a:r>
              <a:rPr lang="de-DE" sz="2000" b="1" dirty="0" err="1">
                <a:solidFill>
                  <a:srgbClr val="4D4D4D"/>
                </a:solidFill>
              </a:rPr>
              <a:t>•</a:t>
            </a:r>
            <a:r>
              <a:rPr lang="de-DE" sz="2000" b="1" i="1" dirty="0" err="1">
                <a:solidFill>
                  <a:srgbClr val="4D4D4D"/>
                </a:solidFill>
              </a:rPr>
              <a:t>m</a:t>
            </a:r>
            <a:r>
              <a:rPr lang="de-DE" sz="2000" b="1" baseline="-25000" dirty="0" err="1">
                <a:solidFill>
                  <a:srgbClr val="4D4D4D"/>
                </a:solidFill>
              </a:rPr>
              <a:t>proton</a:t>
            </a:r>
            <a:r>
              <a:rPr lang="de-DE" sz="2000" b="1" dirty="0">
                <a:solidFill>
                  <a:srgbClr val="4D4D4D"/>
                </a:solidFill>
              </a:rPr>
              <a:t> + </a:t>
            </a:r>
            <a:r>
              <a:rPr lang="de-DE" sz="2000" b="1" i="1" dirty="0" err="1" smtClean="0">
                <a:solidFill>
                  <a:srgbClr val="4D4D4D"/>
                </a:solidFill>
              </a:rPr>
              <a:t>Z</a:t>
            </a:r>
            <a:r>
              <a:rPr lang="de-DE" sz="2000" b="1" dirty="0" err="1" smtClean="0">
                <a:solidFill>
                  <a:srgbClr val="4D4D4D"/>
                </a:solidFill>
              </a:rPr>
              <a:t>•</a:t>
            </a:r>
            <a:r>
              <a:rPr lang="de-DE" sz="2000" b="1" i="1" dirty="0" err="1" smtClean="0">
                <a:solidFill>
                  <a:srgbClr val="4D4D4D"/>
                </a:solidFill>
              </a:rPr>
              <a:t>m</a:t>
            </a:r>
            <a:r>
              <a:rPr lang="de-DE" sz="2000" b="1" baseline="-25000" dirty="0" err="1" smtClean="0">
                <a:solidFill>
                  <a:srgbClr val="4D4D4D"/>
                </a:solidFill>
              </a:rPr>
              <a:t>electron</a:t>
            </a:r>
            <a:r>
              <a:rPr lang="de-DE" sz="2000" b="1" dirty="0" smtClean="0">
                <a:solidFill>
                  <a:srgbClr val="4D4D4D"/>
                </a:solidFill>
              </a:rPr>
              <a:t> - </a:t>
            </a:r>
            <a:r>
              <a:rPr lang="de-DE" sz="2000" b="1" dirty="0">
                <a:solidFill>
                  <a:srgbClr val="4D4D4D"/>
                </a:solidFill>
              </a:rPr>
              <a:t>(</a:t>
            </a:r>
            <a:r>
              <a:rPr lang="de-DE" sz="2000" b="1" i="1" dirty="0" err="1">
                <a:solidFill>
                  <a:srgbClr val="4D4D4D"/>
                </a:solidFill>
              </a:rPr>
              <a:t>B</a:t>
            </a:r>
            <a:r>
              <a:rPr lang="de-DE" sz="2000" b="1" baseline="-25000" dirty="0" err="1">
                <a:solidFill>
                  <a:srgbClr val="4D4D4D"/>
                </a:solidFill>
              </a:rPr>
              <a:t>atom</a:t>
            </a:r>
            <a:r>
              <a:rPr lang="de-DE" sz="2000" b="1" dirty="0">
                <a:solidFill>
                  <a:srgbClr val="4D4D4D"/>
                </a:solidFill>
              </a:rPr>
              <a:t> + </a:t>
            </a:r>
            <a:r>
              <a:rPr lang="de-DE" sz="2000" b="1" i="1" dirty="0" err="1">
                <a:solidFill>
                  <a:srgbClr val="4D4D4D"/>
                </a:solidFill>
              </a:rPr>
              <a:t>B</a:t>
            </a:r>
            <a:r>
              <a:rPr lang="de-DE" sz="2000" b="1" baseline="-25000" dirty="0" err="1">
                <a:solidFill>
                  <a:srgbClr val="4D4D4D"/>
                </a:solidFill>
              </a:rPr>
              <a:t>nucleus</a:t>
            </a:r>
            <a:r>
              <a:rPr lang="de-DE" sz="2000" b="1" dirty="0">
                <a:solidFill>
                  <a:srgbClr val="4D4D4D"/>
                </a:solidFill>
              </a:rPr>
              <a:t>)/</a:t>
            </a:r>
            <a:r>
              <a:rPr lang="de-DE" sz="2000" b="1" i="1" dirty="0">
                <a:solidFill>
                  <a:srgbClr val="4D4D4D"/>
                </a:solidFill>
              </a:rPr>
              <a:t>c</a:t>
            </a:r>
            <a:r>
              <a:rPr lang="de-DE" sz="2000" b="1" baseline="30000" dirty="0">
                <a:solidFill>
                  <a:srgbClr val="4D4D4D"/>
                </a:solidFill>
              </a:rPr>
              <a:t>2</a:t>
            </a:r>
            <a:endParaRPr lang="tr-TR" sz="2000" b="1" baseline="30000" dirty="0">
              <a:solidFill>
                <a:srgbClr val="4D4D4D"/>
              </a:solidFill>
            </a:endParaRPr>
          </a:p>
        </p:txBody>
      </p:sp>
      <p:grpSp>
        <p:nvGrpSpPr>
          <p:cNvPr id="15" name="Gruppieren 2"/>
          <p:cNvGrpSpPr>
            <a:grpSpLocks/>
          </p:cNvGrpSpPr>
          <p:nvPr/>
        </p:nvGrpSpPr>
        <p:grpSpPr bwMode="auto">
          <a:xfrm>
            <a:off x="483639" y="1925313"/>
            <a:ext cx="3540125" cy="3336925"/>
            <a:chOff x="5424488" y="2090738"/>
            <a:chExt cx="3540125" cy="3336925"/>
          </a:xfrm>
        </p:grpSpPr>
        <p:sp>
          <p:nvSpPr>
            <p:cNvPr id="16" name="Rechteck 1"/>
            <p:cNvSpPr/>
            <p:nvPr/>
          </p:nvSpPr>
          <p:spPr>
            <a:xfrm>
              <a:off x="5424488" y="2090738"/>
              <a:ext cx="3540125" cy="3336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grpSp>
          <p:nvGrpSpPr>
            <p:cNvPr id="17" name="Gruppieren 20"/>
            <p:cNvGrpSpPr>
              <a:grpSpLocks/>
            </p:cNvGrpSpPr>
            <p:nvPr/>
          </p:nvGrpSpPr>
          <p:grpSpPr bwMode="auto">
            <a:xfrm>
              <a:off x="5926532" y="2178051"/>
              <a:ext cx="2605908" cy="3249612"/>
              <a:chOff x="755650" y="3254375"/>
              <a:chExt cx="2543175" cy="3270250"/>
            </a:xfrm>
          </p:grpSpPr>
          <p:sp>
            <p:nvSpPr>
              <p:cNvPr id="18" name="Up Arrow 8"/>
              <p:cNvSpPr/>
              <p:nvPr/>
            </p:nvSpPr>
            <p:spPr bwMode="auto">
              <a:xfrm>
                <a:off x="1278923" y="3275143"/>
                <a:ext cx="189013" cy="584715"/>
              </a:xfrm>
              <a:prstGeom prst="upArrow">
                <a:avLst>
                  <a:gd name="adj1" fmla="val 27778"/>
                  <a:gd name="adj2" fmla="val 101613"/>
                </a:avLst>
              </a:prstGeom>
              <a:solidFill>
                <a:srgbClr val="4BFFFB"/>
              </a:solidFill>
              <a:ln>
                <a:solidFill>
                  <a:srgbClr val="0006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9" tIns="45725" rIns="91449" bIns="45725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9" name="Up Arrow 10"/>
              <p:cNvSpPr/>
              <p:nvPr/>
            </p:nvSpPr>
            <p:spPr bwMode="auto">
              <a:xfrm>
                <a:off x="1920327" y="3254374"/>
                <a:ext cx="189013" cy="583118"/>
              </a:xfrm>
              <a:prstGeom prst="upArrow">
                <a:avLst>
                  <a:gd name="adj1" fmla="val 27778"/>
                  <a:gd name="adj2" fmla="val 101613"/>
                </a:avLst>
              </a:prstGeom>
              <a:solidFill>
                <a:srgbClr val="4BFFFB"/>
              </a:solidFill>
              <a:ln>
                <a:solidFill>
                  <a:srgbClr val="0006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9" tIns="45725" rIns="91449" bIns="45725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" name="Up Arrow 11"/>
              <p:cNvSpPr/>
              <p:nvPr/>
            </p:nvSpPr>
            <p:spPr bwMode="auto">
              <a:xfrm>
                <a:off x="2535392" y="3254374"/>
                <a:ext cx="189013" cy="583118"/>
              </a:xfrm>
              <a:prstGeom prst="upArrow">
                <a:avLst>
                  <a:gd name="adj1" fmla="val 27778"/>
                  <a:gd name="adj2" fmla="val 101613"/>
                </a:avLst>
              </a:prstGeom>
              <a:solidFill>
                <a:srgbClr val="4BFFFB"/>
              </a:solidFill>
              <a:ln>
                <a:solidFill>
                  <a:srgbClr val="0006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9" tIns="45725" rIns="91449" bIns="45725" anchor="ctr"/>
              <a:lstStyle/>
              <a:p>
                <a:pPr algn="ctr">
                  <a:defRPr/>
                </a:pPr>
                <a:endParaRPr lang="en-US"/>
              </a:p>
            </p:txBody>
          </p:sp>
          <p:pic>
            <p:nvPicPr>
              <p:cNvPr id="21" name="Picture 16" descr="trap.jp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159" r="20409"/>
              <a:stretch>
                <a:fillRect/>
              </a:stretch>
            </p:blipFill>
            <p:spPr bwMode="auto">
              <a:xfrm>
                <a:off x="755650" y="3865563"/>
                <a:ext cx="2543175" cy="2659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TextBox 14"/>
              <p:cNvSpPr txBox="1"/>
              <p:nvPr/>
            </p:nvSpPr>
            <p:spPr bwMode="auto">
              <a:xfrm>
                <a:off x="2760038" y="3383779"/>
                <a:ext cx="337744" cy="36904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dirty="0">
                    <a:solidFill>
                      <a:schemeClr val="accent1">
                        <a:lumMod val="50000"/>
                      </a:schemeClr>
                    </a:solidFill>
                    <a:ea typeface="+mn-ea"/>
                    <a:cs typeface="Arial" charset="0"/>
                  </a:rPr>
                  <a:t>B</a:t>
                </a:r>
                <a:endParaRPr lang="en-US" dirty="0">
                  <a:solidFill>
                    <a:schemeClr val="accent1">
                      <a:lumMod val="50000"/>
                    </a:schemeClr>
                  </a:solidFill>
                  <a:ea typeface="+mn-ea"/>
                  <a:cs typeface="Arial" charset="0"/>
                </a:endParaRPr>
              </a:p>
            </p:txBody>
          </p:sp>
          <p:cxnSp>
            <p:nvCxnSpPr>
              <p:cNvPr id="23" name="Straight Arrow Connector 17"/>
              <p:cNvCxnSpPr/>
              <p:nvPr/>
            </p:nvCxnSpPr>
            <p:spPr bwMode="auto">
              <a:xfrm>
                <a:off x="2862291" y="3415730"/>
                <a:ext cx="154928" cy="1597"/>
              </a:xfrm>
              <a:prstGeom prst="straightConnector1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27" name="Object 8"/>
          <p:cNvGraphicFramePr>
            <a:graphicFrameLocks noChangeAspect="1"/>
          </p:cNvGraphicFramePr>
          <p:nvPr>
            <p:extLst/>
          </p:nvPr>
        </p:nvGraphicFramePr>
        <p:xfrm>
          <a:off x="1165470" y="5275263"/>
          <a:ext cx="2027238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2" name="EcuaciÛn" r:id="rId6" imgW="736600" imgH="228600" progId="Equation.3">
                  <p:embed/>
                </p:oleObj>
              </mc:Choice>
              <mc:Fallback>
                <p:oleObj name="EcuaciÛn" r:id="rId6" imgW="736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470" y="5275263"/>
                        <a:ext cx="2027238" cy="628650"/>
                      </a:xfrm>
                      <a:prstGeom prst="rect">
                        <a:avLst/>
                      </a:prstGeom>
                      <a:solidFill>
                        <a:srgbClr val="EBD7D7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lecha arriba y abajo 2"/>
          <p:cNvSpPr/>
          <p:nvPr/>
        </p:nvSpPr>
        <p:spPr>
          <a:xfrm>
            <a:off x="7684538" y="1501835"/>
            <a:ext cx="180000" cy="251997"/>
          </a:xfrm>
          <a:prstGeom prst="upDown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" name="Conector recto de flecha 6"/>
          <p:cNvCxnSpPr/>
          <p:nvPr/>
        </p:nvCxnSpPr>
        <p:spPr>
          <a:xfrm flipV="1">
            <a:off x="985683" y="3021721"/>
            <a:ext cx="0" cy="198000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 rot="16200000">
            <a:off x="284672" y="3640134"/>
            <a:ext cx="880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</a:rPr>
              <a:t>5 cm</a:t>
            </a:r>
            <a:endParaRPr lang="es-ES" sz="2000" b="1" dirty="0">
              <a:solidFill>
                <a:srgbClr val="FF0000"/>
              </a:solidFill>
            </a:endParaRPr>
          </a:p>
        </p:txBody>
      </p:sp>
      <p:grpSp>
        <p:nvGrpSpPr>
          <p:cNvPr id="32" name="Agrupar 31"/>
          <p:cNvGrpSpPr/>
          <p:nvPr/>
        </p:nvGrpSpPr>
        <p:grpSpPr>
          <a:xfrm>
            <a:off x="3938873" y="3068960"/>
            <a:ext cx="4976973" cy="2880320"/>
            <a:chOff x="4179134" y="2564904"/>
            <a:chExt cx="4976973" cy="2880320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79134" y="2564904"/>
              <a:ext cx="4976973" cy="2880320"/>
            </a:xfrm>
            <a:prstGeom prst="rect">
              <a:avLst/>
            </a:prstGeom>
          </p:spPr>
        </p:pic>
        <p:sp>
          <p:nvSpPr>
            <p:cNvPr id="13" name="Elipse 12"/>
            <p:cNvSpPr/>
            <p:nvPr/>
          </p:nvSpPr>
          <p:spPr>
            <a:xfrm>
              <a:off x="6156176" y="2852936"/>
              <a:ext cx="360040" cy="2376264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6372200" y="270892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rgbClr val="FF0000"/>
                  </a:solidFill>
                </a:rPr>
                <a:t>N=82</a:t>
              </a:r>
              <a:endParaRPr lang="es-ES" dirty="0">
                <a:solidFill>
                  <a:srgbClr val="FF0000"/>
                </a:solidFill>
              </a:endParaRPr>
            </a:p>
          </p:txBody>
        </p:sp>
        <p:sp>
          <p:nvSpPr>
            <p:cNvPr id="26" name="Elipse 25"/>
            <p:cNvSpPr/>
            <p:nvPr/>
          </p:nvSpPr>
          <p:spPr>
            <a:xfrm>
              <a:off x="8604448" y="3717032"/>
              <a:ext cx="288032" cy="1152128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8" name="CuadroTexto 427"/>
            <p:cNvSpPr txBox="1"/>
            <p:nvPr/>
          </p:nvSpPr>
          <p:spPr>
            <a:xfrm>
              <a:off x="8244407" y="3284984"/>
              <a:ext cx="9116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rgbClr val="FF0000"/>
                  </a:solidFill>
                </a:rPr>
                <a:t>N=126</a:t>
              </a:r>
              <a:endParaRPr lang="es-ES" dirty="0">
                <a:solidFill>
                  <a:srgbClr val="FF0000"/>
                </a:solidFill>
              </a:endParaRPr>
            </a:p>
          </p:txBody>
        </p:sp>
        <p:sp>
          <p:nvSpPr>
            <p:cNvPr id="28" name="Elipse 27"/>
            <p:cNvSpPr/>
            <p:nvPr/>
          </p:nvSpPr>
          <p:spPr>
            <a:xfrm>
              <a:off x="6516216" y="3645024"/>
              <a:ext cx="504056" cy="648072"/>
            </a:xfrm>
            <a:prstGeom prst="ellipse">
              <a:avLst/>
            </a:prstGeom>
            <a:noFill/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0" name="Conector recto de flecha 29"/>
            <p:cNvCxnSpPr/>
            <p:nvPr/>
          </p:nvCxnSpPr>
          <p:spPr>
            <a:xfrm flipH="1" flipV="1">
              <a:off x="6948264" y="4221088"/>
              <a:ext cx="360040" cy="432048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uadroTexto 30"/>
            <p:cNvSpPr txBox="1"/>
            <p:nvPr/>
          </p:nvSpPr>
          <p:spPr>
            <a:xfrm>
              <a:off x="7164288" y="4509120"/>
              <a:ext cx="12547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err="1" smtClean="0">
                  <a:solidFill>
                    <a:srgbClr val="008000"/>
                  </a:solidFill>
                </a:rPr>
                <a:t>Change</a:t>
              </a:r>
              <a:r>
                <a:rPr lang="es-ES" b="1" dirty="0" smtClean="0">
                  <a:solidFill>
                    <a:srgbClr val="008000"/>
                  </a:solidFill>
                </a:rPr>
                <a:t> in </a:t>
              </a:r>
              <a:r>
                <a:rPr lang="es-ES" b="1" dirty="0" err="1" smtClean="0">
                  <a:solidFill>
                    <a:srgbClr val="008000"/>
                  </a:solidFill>
                </a:rPr>
                <a:t>shape</a:t>
              </a:r>
              <a:endParaRPr lang="es-ES" b="1" dirty="0">
                <a:solidFill>
                  <a:srgbClr val="008000"/>
                </a:solidFill>
              </a:endParaRPr>
            </a:p>
          </p:txBody>
        </p:sp>
      </p:grpSp>
      <p:graphicFrame>
        <p:nvGraphicFramePr>
          <p:cNvPr id="429" name="Object 3"/>
          <p:cNvGraphicFramePr>
            <a:graphicFrameLocks noChangeAspect="1"/>
          </p:cNvGraphicFramePr>
          <p:nvPr>
            <p:extLst/>
          </p:nvPr>
        </p:nvGraphicFramePr>
        <p:xfrm>
          <a:off x="3971699" y="2564904"/>
          <a:ext cx="4680520" cy="3468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3" name="EcuaciÛn" r:id="rId9" imgW="3085920" imgH="228600" progId="Equation.3">
                  <p:embed/>
                </p:oleObj>
              </mc:Choice>
              <mc:Fallback>
                <p:oleObj name="EcuaciÛn" r:id="rId9" imgW="3085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1699" y="2564904"/>
                        <a:ext cx="4680520" cy="34682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" name="Picture 4" descr="C:\Users\blaum\AppData\Local\Microsoft\Windows\Temporary Internet Files\Content.IE5\SRLCCXEG\MC900383556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773" y="71772"/>
            <a:ext cx="1214378" cy="120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334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755576" y="-27384"/>
            <a:ext cx="7931224" cy="908728"/>
          </a:xfrm>
        </p:spPr>
        <p:txBody>
          <a:bodyPr/>
          <a:lstStyle/>
          <a:p>
            <a:r>
              <a:rPr lang="es-ES" dirty="0" err="1" smtClean="0">
                <a:solidFill>
                  <a:srgbClr val="000090"/>
                </a:solidFill>
              </a:rPr>
              <a:t>Exploring</a:t>
            </a:r>
            <a:r>
              <a:rPr lang="es-ES" dirty="0" smtClean="0">
                <a:solidFill>
                  <a:srgbClr val="000090"/>
                </a:solidFill>
              </a:rPr>
              <a:t> </a:t>
            </a:r>
            <a:r>
              <a:rPr lang="es-ES" dirty="0" err="1" smtClean="0">
                <a:solidFill>
                  <a:srgbClr val="000090"/>
                </a:solidFill>
              </a:rPr>
              <a:t>the</a:t>
            </a:r>
            <a:r>
              <a:rPr lang="es-ES" dirty="0" smtClean="0">
                <a:solidFill>
                  <a:srgbClr val="000090"/>
                </a:solidFill>
              </a:rPr>
              <a:t> </a:t>
            </a:r>
            <a:r>
              <a:rPr lang="es-ES" dirty="0" err="1" smtClean="0">
                <a:solidFill>
                  <a:srgbClr val="000090"/>
                </a:solidFill>
              </a:rPr>
              <a:t>nature</a:t>
            </a:r>
            <a:r>
              <a:rPr lang="es-ES" dirty="0" smtClean="0">
                <a:solidFill>
                  <a:srgbClr val="000090"/>
                </a:solidFill>
              </a:rPr>
              <a:t> of N=32</a:t>
            </a:r>
            <a:endParaRPr lang="es-ES" dirty="0">
              <a:solidFill>
                <a:srgbClr val="000090"/>
              </a:solidFill>
            </a:endParaRPr>
          </a:p>
        </p:txBody>
      </p:sp>
      <p:sp>
        <p:nvSpPr>
          <p:cNvPr id="7" name="Marcador de número de diapositiva 3"/>
          <p:cNvSpPr txBox="1">
            <a:spLocks/>
          </p:cNvSpPr>
          <p:nvPr/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0538349-A619-4744-B65A-FD1521DF530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Imagen 7" descr="CERN_courier2b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602"/>
          <a:stretch/>
        </p:blipFill>
        <p:spPr>
          <a:xfrm>
            <a:off x="683568" y="1052736"/>
            <a:ext cx="5124648" cy="2702845"/>
          </a:xfrm>
          <a:prstGeom prst="rect">
            <a:avLst/>
          </a:prstGeom>
        </p:spPr>
      </p:pic>
      <p:pic>
        <p:nvPicPr>
          <p:cNvPr id="9" name="Imagen 8" descr="CERN_courier2b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75"/>
          <a:stretch/>
        </p:blipFill>
        <p:spPr>
          <a:xfrm>
            <a:off x="899592" y="3717032"/>
            <a:ext cx="3714167" cy="2702845"/>
          </a:xfrm>
          <a:prstGeom prst="rect">
            <a:avLst/>
          </a:prstGeom>
        </p:spPr>
      </p:pic>
      <p:pic>
        <p:nvPicPr>
          <p:cNvPr id="10" name="Imagen 9" descr="48_52Cac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89"/>
          <a:stretch/>
        </p:blipFill>
        <p:spPr>
          <a:xfrm>
            <a:off x="4644008" y="3937000"/>
            <a:ext cx="4499991" cy="2660352"/>
          </a:xfrm>
          <a:prstGeom prst="rect">
            <a:avLst/>
          </a:prstGeom>
        </p:spPr>
      </p:pic>
      <p:sp>
        <p:nvSpPr>
          <p:cNvPr id="12" name="Marcador de contenido 2"/>
          <p:cNvSpPr>
            <a:spLocks noGrp="1"/>
          </p:cNvSpPr>
          <p:nvPr>
            <p:ph idx="1"/>
          </p:nvPr>
        </p:nvSpPr>
        <p:spPr>
          <a:xfrm>
            <a:off x="5975648" y="1484784"/>
            <a:ext cx="3168352" cy="1728192"/>
          </a:xfrm>
        </p:spPr>
        <p:txBody>
          <a:bodyPr/>
          <a:lstStyle/>
          <a:p>
            <a:r>
              <a:rPr lang="en-GB" dirty="0" smtClean="0"/>
              <a:t>Collinear laser Spectroscopy study of </a:t>
            </a:r>
            <a:r>
              <a:rPr lang="en-GB" dirty="0" err="1" smtClean="0"/>
              <a:t>Ca</a:t>
            </a:r>
            <a:r>
              <a:rPr lang="en-GB" dirty="0" smtClean="0"/>
              <a:t>-isotopes: </a:t>
            </a:r>
            <a:r>
              <a:rPr lang="en-GB" baseline="30000" dirty="0" smtClean="0"/>
              <a:t>40-52</a:t>
            </a:r>
            <a:r>
              <a:rPr lang="en-GB" dirty="0" smtClean="0"/>
              <a:t>Ca</a:t>
            </a:r>
          </a:p>
          <a:p>
            <a:r>
              <a:rPr lang="en-GB" dirty="0" smtClean="0"/>
              <a:t>Change in nuclear size produces a shift in the </a:t>
            </a:r>
            <a:r>
              <a:rPr lang="en-GB" dirty="0" err="1" smtClean="0"/>
              <a:t>hfs</a:t>
            </a:r>
            <a:r>
              <a:rPr lang="en-GB" dirty="0" smtClean="0"/>
              <a:t>.</a:t>
            </a:r>
          </a:p>
        </p:txBody>
      </p:sp>
      <p:cxnSp>
        <p:nvCxnSpPr>
          <p:cNvPr id="14" name="Conector recto de flecha 13"/>
          <p:cNvCxnSpPr/>
          <p:nvPr/>
        </p:nvCxnSpPr>
        <p:spPr>
          <a:xfrm>
            <a:off x="4139952" y="4293096"/>
            <a:ext cx="0" cy="1296144"/>
          </a:xfrm>
          <a:prstGeom prst="straightConnector1">
            <a:avLst/>
          </a:prstGeom>
          <a:ln w="57150" cmpd="sng"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brir llave 14"/>
          <p:cNvSpPr/>
          <p:nvPr/>
        </p:nvSpPr>
        <p:spPr>
          <a:xfrm>
            <a:off x="4355976" y="4221090"/>
            <a:ext cx="504056" cy="1512189"/>
          </a:xfrm>
          <a:prstGeom prst="leftBrac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7784" y="3761656"/>
            <a:ext cx="3246926" cy="3096344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547664" y="6444044"/>
            <a:ext cx="5328592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i="1" dirty="0" smtClean="0"/>
              <a:t>R. F Garcia Ruiz et al., </a:t>
            </a:r>
            <a:r>
              <a:rPr lang="es-ES" b="1" dirty="0" err="1" smtClean="0"/>
              <a:t>Nature</a:t>
            </a:r>
            <a:r>
              <a:rPr lang="es-ES" b="1" dirty="0" smtClean="0"/>
              <a:t> </a:t>
            </a:r>
            <a:r>
              <a:rPr lang="es-ES" b="1" dirty="0" err="1"/>
              <a:t>Physics</a:t>
            </a:r>
            <a:r>
              <a:rPr lang="es-ES" b="1" dirty="0"/>
              <a:t> 12 (2016) 594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936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5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astrophysical</a:t>
            </a:r>
            <a:r>
              <a:rPr lang="es-ES_tradnl" dirty="0" smtClean="0"/>
              <a:t> r-</a:t>
            </a:r>
            <a:r>
              <a:rPr lang="es-ES_tradnl" dirty="0" err="1" smtClean="0"/>
              <a:t>process</a:t>
            </a:r>
            <a:endParaRPr lang="es-ES_tradnl" dirty="0"/>
          </a:p>
        </p:txBody>
      </p:sp>
      <p:grpSp>
        <p:nvGrpSpPr>
          <p:cNvPr id="6" name="Group 3"/>
          <p:cNvGrpSpPr/>
          <p:nvPr/>
        </p:nvGrpSpPr>
        <p:grpSpPr>
          <a:xfrm>
            <a:off x="656795" y="2159941"/>
            <a:ext cx="5472608" cy="4576342"/>
            <a:chOff x="-35723" y="1323612"/>
            <a:chExt cx="6440495" cy="5166777"/>
          </a:xfrm>
        </p:grpSpPr>
        <p:grpSp>
          <p:nvGrpSpPr>
            <p:cNvPr id="7" name="Group 14"/>
            <p:cNvGrpSpPr/>
            <p:nvPr/>
          </p:nvGrpSpPr>
          <p:grpSpPr>
            <a:xfrm>
              <a:off x="-35723" y="1323612"/>
              <a:ext cx="6440495" cy="5166777"/>
              <a:chOff x="36503" y="1600200"/>
              <a:chExt cx="6440495" cy="5166777"/>
            </a:xfrm>
          </p:grpSpPr>
          <p:grpSp>
            <p:nvGrpSpPr>
              <p:cNvPr id="9" name="Group 7"/>
              <p:cNvGrpSpPr/>
              <p:nvPr/>
            </p:nvGrpSpPr>
            <p:grpSpPr>
              <a:xfrm>
                <a:off x="36503" y="1600200"/>
                <a:ext cx="6440495" cy="5166777"/>
                <a:chOff x="439797" y="1600199"/>
                <a:chExt cx="6290612" cy="4865132"/>
              </a:xfrm>
            </p:grpSpPr>
            <p:pic>
              <p:nvPicPr>
                <p:cNvPr id="13" name="Picture 4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3118" b="7676"/>
                <a:stretch/>
              </p:blipFill>
              <p:spPr>
                <a:xfrm>
                  <a:off x="685800" y="1600199"/>
                  <a:ext cx="6044609" cy="4495800"/>
                </a:xfrm>
                <a:prstGeom prst="rect">
                  <a:avLst/>
                </a:prstGeom>
              </p:spPr>
            </p:pic>
            <p:sp>
              <p:nvSpPr>
                <p:cNvPr id="14" name="TextBox 5"/>
                <p:cNvSpPr txBox="1"/>
                <p:nvPr/>
              </p:nvSpPr>
              <p:spPr>
                <a:xfrm>
                  <a:off x="2762974" y="6095999"/>
                  <a:ext cx="189026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Neutron Number</a:t>
                  </a:r>
                  <a:endParaRPr lang="en-US" dirty="0"/>
                </a:p>
              </p:txBody>
            </p:sp>
            <p:sp>
              <p:nvSpPr>
                <p:cNvPr id="15" name="TextBox 6"/>
                <p:cNvSpPr txBox="1"/>
                <p:nvPr/>
              </p:nvSpPr>
              <p:spPr>
                <a:xfrm rot="16200000">
                  <a:off x="-250136" y="3655351"/>
                  <a:ext cx="174919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Proton Number</a:t>
                  </a:r>
                  <a:endParaRPr lang="en-US" dirty="0"/>
                </a:p>
              </p:txBody>
            </p:sp>
          </p:grpSp>
          <p:sp>
            <p:nvSpPr>
              <p:cNvPr id="10" name="TextBox 10"/>
              <p:cNvSpPr txBox="1"/>
              <p:nvPr/>
            </p:nvSpPr>
            <p:spPr>
              <a:xfrm rot="19621276">
                <a:off x="3008183" y="3605963"/>
                <a:ext cx="994034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Mass number A</a:t>
                </a:r>
                <a:endParaRPr lang="en-US" sz="800"/>
              </a:p>
            </p:txBody>
          </p:sp>
          <p:sp>
            <p:nvSpPr>
              <p:cNvPr id="11" name="Rectangle 13"/>
              <p:cNvSpPr/>
              <p:nvPr/>
            </p:nvSpPr>
            <p:spPr>
              <a:xfrm rot="3387330" flipV="1">
                <a:off x="853372" y="3887159"/>
                <a:ext cx="838200" cy="1834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 rot="14242467">
                <a:off x="717793" y="3947633"/>
                <a:ext cx="116570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/>
                  <a:t>Solar </a:t>
                </a:r>
                <a:r>
                  <a:rPr lang="en-US" sz="1000" dirty="0" smtClean="0"/>
                  <a:t>abundance</a:t>
                </a:r>
                <a:endParaRPr lang="en-US" sz="1050" dirty="0"/>
              </a:p>
            </p:txBody>
          </p:sp>
        </p:grpSp>
        <p:sp>
          <p:nvSpPr>
            <p:cNvPr id="8" name="Rectangle 2"/>
            <p:cNvSpPr/>
            <p:nvPr/>
          </p:nvSpPr>
          <p:spPr>
            <a:xfrm>
              <a:off x="3810000" y="50292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350806" y="911983"/>
            <a:ext cx="423267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charset="2"/>
              <a:buChar char="Ø"/>
            </a:pPr>
            <a:r>
              <a:rPr lang="en-US" dirty="0" smtClean="0"/>
              <a:t>The r-process is a two </a:t>
            </a:r>
            <a:r>
              <a:rPr lang="en-US" dirty="0" smtClean="0"/>
              <a:t>step process: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/>
              <a:t>Neutron capture until n-</a:t>
            </a:r>
            <a:r>
              <a:rPr lang="en-US" sz="1600" dirty="0" smtClean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1600" dirty="0" smtClean="0"/>
              <a:t> equilibrium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beta-decay</a:t>
            </a:r>
          </a:p>
        </p:txBody>
      </p:sp>
      <p:sp>
        <p:nvSpPr>
          <p:cNvPr id="17" name="TextBox 21"/>
          <p:cNvSpPr txBox="1"/>
          <p:nvPr/>
        </p:nvSpPr>
        <p:spPr>
          <a:xfrm rot="19630848">
            <a:off x="1791921" y="2658540"/>
            <a:ext cx="1864613" cy="307777"/>
          </a:xfrm>
          <a:prstGeom prst="rect">
            <a:avLst/>
          </a:prstGeom>
          <a:solidFill>
            <a:srgbClr val="FFE5C4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r-process abundance</a:t>
            </a:r>
            <a:endParaRPr lang="en-US" sz="14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555776" y="2944837"/>
            <a:ext cx="1492234" cy="23160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0"/>
          <p:cNvCxnSpPr/>
          <p:nvPr/>
        </p:nvCxnSpPr>
        <p:spPr>
          <a:xfrm>
            <a:off x="2915816" y="2691046"/>
            <a:ext cx="1656494" cy="2239072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2"/>
          <p:cNvSpPr txBox="1"/>
          <p:nvPr/>
        </p:nvSpPr>
        <p:spPr>
          <a:xfrm>
            <a:off x="1355946" y="1999873"/>
            <a:ext cx="44401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http://</a:t>
            </a:r>
            <a:r>
              <a:rPr lang="en-US" sz="1200" i="1" dirty="0" err="1"/>
              <a:t>www.nupecc.org</a:t>
            </a:r>
            <a:r>
              <a:rPr lang="en-US" sz="1200" i="1" dirty="0"/>
              <a:t>/report97/report97_astrobib/node17.html</a:t>
            </a:r>
          </a:p>
        </p:txBody>
      </p:sp>
      <p:sp>
        <p:nvSpPr>
          <p:cNvPr id="21" name="Marcador de contenido 2"/>
          <p:cNvSpPr>
            <a:spLocks noGrp="1"/>
          </p:cNvSpPr>
          <p:nvPr>
            <p:ph idx="1"/>
          </p:nvPr>
        </p:nvSpPr>
        <p:spPr>
          <a:xfrm>
            <a:off x="6148527" y="4693445"/>
            <a:ext cx="2570818" cy="792088"/>
          </a:xfrm>
        </p:spPr>
        <p:txBody>
          <a:bodyPr>
            <a:noAutofit/>
          </a:bodyPr>
          <a:lstStyle/>
          <a:p>
            <a:r>
              <a:rPr lang="en-GB" dirty="0" smtClean="0"/>
              <a:t>UC-target </a:t>
            </a:r>
            <a:r>
              <a:rPr lang="en-GB" dirty="0"/>
              <a:t>with neutron converter and cold quartz line, and ionized with </a:t>
            </a:r>
            <a:r>
              <a:rPr lang="en-GB" dirty="0" smtClean="0"/>
              <a:t>RILIS.</a:t>
            </a:r>
          </a:p>
        </p:txBody>
      </p:sp>
      <p:sp>
        <p:nvSpPr>
          <p:cNvPr id="22" name="Marcador de contenido 2"/>
          <p:cNvSpPr txBox="1">
            <a:spLocks/>
          </p:cNvSpPr>
          <p:nvPr/>
        </p:nvSpPr>
        <p:spPr>
          <a:xfrm>
            <a:off x="6068613" y="1601100"/>
            <a:ext cx="2882468" cy="19972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N-</a:t>
            </a:r>
            <a:r>
              <a:rPr lang="es-ES" dirty="0" err="1" smtClean="0"/>
              <a:t>rich</a:t>
            </a:r>
            <a:r>
              <a:rPr lang="es-ES" dirty="0" smtClean="0"/>
              <a:t> Cd </a:t>
            </a:r>
            <a:r>
              <a:rPr lang="es-ES" dirty="0" err="1" smtClean="0"/>
              <a:t>isotopes</a:t>
            </a:r>
            <a:r>
              <a:rPr lang="es-ES" dirty="0" smtClean="0"/>
              <a:t>  </a:t>
            </a:r>
            <a:r>
              <a:rPr lang="es-ES" dirty="0" err="1" smtClean="0"/>
              <a:t>important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r-</a:t>
            </a:r>
            <a:r>
              <a:rPr lang="es-ES" dirty="0" err="1" smtClean="0"/>
              <a:t>process</a:t>
            </a:r>
            <a:r>
              <a:rPr lang="es-ES" dirty="0" smtClean="0"/>
              <a:t>:</a:t>
            </a:r>
          </a:p>
          <a:p>
            <a:r>
              <a:rPr lang="es-ES" sz="1800" baseline="30000" dirty="0" smtClean="0"/>
              <a:t>129-131</a:t>
            </a:r>
            <a:r>
              <a:rPr lang="es-ES" sz="1800" dirty="0" smtClean="0"/>
              <a:t>Cd </a:t>
            </a:r>
            <a:r>
              <a:rPr lang="es-ES" sz="1800" dirty="0" err="1" smtClean="0"/>
              <a:t>masses</a:t>
            </a:r>
            <a:r>
              <a:rPr lang="es-ES" sz="1800" dirty="0" smtClean="0"/>
              <a:t> @ISOLTRAP</a:t>
            </a:r>
          </a:p>
          <a:p>
            <a:r>
              <a:rPr lang="es-ES" sz="1800" dirty="0" err="1" smtClean="0">
                <a:latin typeface="Symbol" charset="2"/>
                <a:cs typeface="Symbol" charset="2"/>
                <a:sym typeface="Wingdings"/>
              </a:rPr>
              <a:t>b</a:t>
            </a:r>
            <a:r>
              <a:rPr lang="es-ES" sz="1800" dirty="0" err="1" smtClean="0">
                <a:sym typeface="Wingdings"/>
              </a:rPr>
              <a:t>n</a:t>
            </a:r>
            <a:r>
              <a:rPr lang="es-ES" sz="1800" dirty="0" smtClean="0">
                <a:sym typeface="Wingdings"/>
              </a:rPr>
              <a:t> </a:t>
            </a:r>
            <a:r>
              <a:rPr lang="es-ES" sz="1800" dirty="0" err="1" smtClean="0">
                <a:sym typeface="Wingdings"/>
              </a:rPr>
              <a:t>with</a:t>
            </a:r>
            <a:r>
              <a:rPr lang="es-ES" sz="1800" dirty="0" smtClean="0">
                <a:sym typeface="Wingdings"/>
              </a:rPr>
              <a:t> VANDLE @ IDS </a:t>
            </a:r>
          </a:p>
          <a:p>
            <a:r>
              <a:rPr lang="es-ES" sz="1800" dirty="0" err="1" smtClean="0">
                <a:sym typeface="Wingdings"/>
              </a:rPr>
              <a:t>Radii</a:t>
            </a:r>
            <a:r>
              <a:rPr lang="es-ES" sz="1800" dirty="0" smtClean="0">
                <a:sym typeface="Wingdings"/>
              </a:rPr>
              <a:t> and Q-</a:t>
            </a:r>
            <a:r>
              <a:rPr lang="es-ES" sz="1800" dirty="0" err="1" smtClean="0">
                <a:sym typeface="Wingdings"/>
              </a:rPr>
              <a:t>moments</a:t>
            </a:r>
            <a:r>
              <a:rPr lang="es-ES" sz="1800" dirty="0" smtClean="0">
                <a:sym typeface="Wingdings"/>
              </a:rPr>
              <a:t> @ COLLAPS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6087737" y="4281324"/>
            <a:ext cx="2556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FF0000"/>
                </a:solidFill>
              </a:rPr>
              <a:t>Pure</a:t>
            </a:r>
            <a:r>
              <a:rPr lang="es-ES_tradnl" b="1" dirty="0" smtClean="0">
                <a:solidFill>
                  <a:srgbClr val="FF0000"/>
                </a:solidFill>
              </a:rPr>
              <a:t> Cd-</a:t>
            </a:r>
            <a:r>
              <a:rPr lang="es-ES_tradnl" b="1" dirty="0" err="1" smtClean="0">
                <a:solidFill>
                  <a:srgbClr val="FF0000"/>
                </a:solidFill>
              </a:rPr>
              <a:t>beams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err="1" smtClean="0">
                <a:solidFill>
                  <a:srgbClr val="FF0000"/>
                </a:solidFill>
              </a:rPr>
              <a:t>thanks</a:t>
            </a:r>
            <a:r>
              <a:rPr lang="es-ES_tradnl" b="1" dirty="0" smtClean="0">
                <a:solidFill>
                  <a:srgbClr val="FF0000"/>
                </a:solidFill>
              </a:rPr>
              <a:t> to</a:t>
            </a:r>
            <a:endParaRPr lang="es-ES_trad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5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2836863" y="772964"/>
            <a:ext cx="6307137" cy="4240212"/>
            <a:chOff x="2836333" y="649111"/>
            <a:chExt cx="6307667" cy="4240448"/>
          </a:xfrm>
        </p:grpSpPr>
        <p:pic>
          <p:nvPicPr>
            <p:cNvPr id="7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333" y="649111"/>
              <a:ext cx="6307667" cy="424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5628036" y="3593343"/>
              <a:ext cx="3515964" cy="923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err="1"/>
                <a:t>Octupole</a:t>
              </a:r>
              <a:r>
                <a:rPr lang="en-US" b="1" dirty="0"/>
                <a:t> correlations enhanced at </a:t>
              </a:r>
              <a:r>
                <a:rPr lang="en-US" b="1" dirty="0" smtClean="0"/>
                <a:t>numbers</a:t>
              </a:r>
              <a:r>
                <a:rPr lang="en-US" b="1" dirty="0"/>
                <a:t>:   </a:t>
              </a:r>
              <a:r>
                <a:rPr lang="en-US" b="1" dirty="0" smtClean="0"/>
                <a:t>Z or N=</a:t>
              </a:r>
              <a:r>
                <a:rPr lang="en-US" b="1" i="1" dirty="0" smtClean="0">
                  <a:solidFill>
                    <a:srgbClr val="FF0000"/>
                  </a:solidFill>
                </a:rPr>
                <a:t>34</a:t>
              </a:r>
              <a:r>
                <a:rPr lang="en-US" b="1" i="1" dirty="0">
                  <a:solidFill>
                    <a:srgbClr val="FF0000"/>
                  </a:solidFill>
                </a:rPr>
                <a:t>, 56, 88</a:t>
              </a:r>
              <a:r>
                <a:rPr lang="en-US" b="1" i="1" dirty="0" smtClean="0">
                  <a:solidFill>
                    <a:srgbClr val="FF0000"/>
                  </a:solidFill>
                </a:rPr>
                <a:t>, and</a:t>
              </a:r>
            </a:p>
            <a:p>
              <a:r>
                <a:rPr lang="en-US" b="1" i="1" dirty="0" smtClean="0">
                  <a:solidFill>
                    <a:srgbClr val="FF0000"/>
                  </a:solidFill>
                </a:rPr>
                <a:t>N= 134. </a:t>
              </a:r>
              <a:r>
                <a:rPr lang="en-US" b="1" i="1" dirty="0" smtClean="0">
                  <a:solidFill>
                    <a:srgbClr val="FF0000"/>
                  </a:solidFill>
                  <a:sym typeface="Wingdings"/>
                </a:rPr>
                <a:t> Observed Z≈88 </a:t>
              </a:r>
              <a:r>
                <a:rPr lang="en-US" b="1" i="1" dirty="0">
                  <a:solidFill>
                    <a:srgbClr val="FF0000"/>
                  </a:solidFill>
                  <a:sym typeface="Wingdings"/>
                </a:rPr>
                <a:t>&amp; N</a:t>
              </a:r>
              <a:r>
                <a:rPr lang="en-US" b="1" i="1" dirty="0" smtClean="0">
                  <a:solidFill>
                    <a:srgbClr val="FF0000"/>
                  </a:solidFill>
                  <a:sym typeface="Wingdings"/>
                </a:rPr>
                <a:t>≈134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TextBox 4"/>
          <p:cNvSpPr txBox="1">
            <a:spLocks noGrp="1"/>
          </p:cNvSpPr>
          <p:nvPr>
            <p:ph type="title"/>
          </p:nvPr>
        </p:nvSpPr>
        <p:spPr>
          <a:xfrm>
            <a:off x="461392" y="197972"/>
            <a:ext cx="751148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0070C0"/>
                </a:solidFill>
                <a:latin typeface="+mj-lt"/>
                <a:ea typeface="+mn-ea"/>
                <a:cs typeface="Helvetica CY"/>
              </a:rPr>
              <a:t>Searching for pear-shaped nuclei </a:t>
            </a:r>
            <a:r>
              <a:rPr lang="en-US" sz="3200" dirty="0">
                <a:solidFill>
                  <a:srgbClr val="0070C0"/>
                </a:solidFill>
                <a:ea typeface="+mn-ea"/>
                <a:cs typeface="Helvetica CY"/>
              </a:rPr>
              <a:t>@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ea typeface="+mn-ea"/>
                <a:cs typeface="Helvetica CY"/>
              </a:rPr>
              <a:t> </a:t>
            </a:r>
            <a:r>
              <a:rPr lang="en-US" sz="3200" b="1" dirty="0">
                <a:solidFill>
                  <a:srgbClr val="0070C0"/>
                </a:solidFill>
                <a:latin typeface="+mj-lt"/>
                <a:ea typeface="+mn-ea"/>
                <a:cs typeface="Helvetica CY"/>
              </a:rPr>
              <a:t>ISOLDE</a:t>
            </a:r>
          </a:p>
        </p:txBody>
      </p:sp>
      <p:grpSp>
        <p:nvGrpSpPr>
          <p:cNvPr id="20" name="Group 13"/>
          <p:cNvGrpSpPr>
            <a:grpSpLocks/>
          </p:cNvGrpSpPr>
          <p:nvPr/>
        </p:nvGrpSpPr>
        <p:grpSpPr bwMode="auto">
          <a:xfrm>
            <a:off x="323528" y="849452"/>
            <a:ext cx="3449638" cy="3149600"/>
            <a:chOff x="-183414" y="582827"/>
            <a:chExt cx="3450332" cy="3149508"/>
          </a:xfrm>
        </p:grpSpPr>
        <p:pic>
          <p:nvPicPr>
            <p:cNvPr id="21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560" y="582827"/>
              <a:ext cx="1980358" cy="1980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oup 11"/>
            <p:cNvGrpSpPr>
              <a:grpSpLocks/>
            </p:cNvGrpSpPr>
            <p:nvPr/>
          </p:nvGrpSpPr>
          <p:grpSpPr bwMode="auto">
            <a:xfrm>
              <a:off x="-183414" y="649111"/>
              <a:ext cx="2140043" cy="2996060"/>
              <a:chOff x="387047" y="1133142"/>
              <a:chExt cx="2140043" cy="2996060"/>
            </a:xfrm>
          </p:grpSpPr>
          <p:pic>
            <p:nvPicPr>
              <p:cNvPr id="24" name="Picture 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7047" y="1133142"/>
                <a:ext cx="2140043" cy="2996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ectangle 9"/>
              <p:cNvSpPr>
                <a:spLocks noChangeArrowheads="1"/>
              </p:cNvSpPr>
              <p:nvPr/>
            </p:nvSpPr>
            <p:spPr bwMode="auto">
              <a:xfrm>
                <a:off x="1210690" y="3047216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l-GR">
                    <a:solidFill>
                      <a:schemeClr val="bg1"/>
                    </a:solidFill>
                  </a:rPr>
                  <a:t>λ = </a:t>
                </a:r>
                <a:r>
                  <a:rPr lang="en-GB">
                    <a:solidFill>
                      <a:schemeClr val="bg1"/>
                    </a:solidFill>
                  </a:rPr>
                  <a:t>2</a:t>
                </a:r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10"/>
              <p:cNvSpPr>
                <a:spLocks noChangeArrowheads="1"/>
              </p:cNvSpPr>
              <p:nvPr/>
            </p:nvSpPr>
            <p:spPr bwMode="auto">
              <a:xfrm>
                <a:off x="1210690" y="1842336"/>
                <a:ext cx="6463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l-GR">
                    <a:solidFill>
                      <a:schemeClr val="bg1"/>
                    </a:solidFill>
                  </a:rPr>
                  <a:t>λ = </a:t>
                </a:r>
                <a:r>
                  <a:rPr lang="en-GB">
                    <a:solidFill>
                      <a:schemeClr val="bg1"/>
                    </a:solidFill>
                  </a:rPr>
                  <a:t>2</a:t>
                </a:r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3" name="Picture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5893" y="1866179"/>
              <a:ext cx="1866156" cy="1866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" name="Picture 6" descr="http://isolde.web.cern.ch/sites/isolde.web.cern.ch/files/Minibal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92" y="3893354"/>
            <a:ext cx="4545853" cy="296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Imagen 27" descr="PearShapeCover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828" y="-631"/>
            <a:ext cx="1356867" cy="1773448"/>
          </a:xfrm>
          <a:prstGeom prst="rect">
            <a:avLst/>
          </a:prstGeom>
        </p:spPr>
      </p:pic>
      <p:grpSp>
        <p:nvGrpSpPr>
          <p:cNvPr id="29" name="Agrupar 28"/>
          <p:cNvGrpSpPr/>
          <p:nvPr/>
        </p:nvGrpSpPr>
        <p:grpSpPr>
          <a:xfrm>
            <a:off x="443415" y="764704"/>
            <a:ext cx="2943252" cy="2875646"/>
            <a:chOff x="443415" y="983435"/>
            <a:chExt cx="2943252" cy="2875646"/>
          </a:xfrm>
        </p:grpSpPr>
        <p:grpSp>
          <p:nvGrpSpPr>
            <p:cNvPr id="30" name="Agrupar 29"/>
            <p:cNvGrpSpPr/>
            <p:nvPr/>
          </p:nvGrpSpPr>
          <p:grpSpPr>
            <a:xfrm>
              <a:off x="443415" y="983435"/>
              <a:ext cx="2943252" cy="2875646"/>
              <a:chOff x="443415" y="983435"/>
              <a:chExt cx="2943252" cy="2875646"/>
            </a:xfrm>
          </p:grpSpPr>
          <p:pic>
            <p:nvPicPr>
              <p:cNvPr id="32" name="Imagen 31" descr="melon'galia.jpg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286" t="5294" r="19426" b="8353"/>
              <a:stretch/>
            </p:blipFill>
            <p:spPr>
              <a:xfrm>
                <a:off x="483049" y="1253071"/>
                <a:ext cx="1597893" cy="1457077"/>
              </a:xfrm>
              <a:prstGeom prst="rect">
                <a:avLst/>
              </a:prstGeom>
            </p:spPr>
          </p:pic>
          <p:pic>
            <p:nvPicPr>
              <p:cNvPr id="33" name="Imagen 32" descr="melon.jpg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67" t="14476" r="12083" b="8841"/>
              <a:stretch/>
            </p:blipFill>
            <p:spPr>
              <a:xfrm>
                <a:off x="443415" y="2531425"/>
                <a:ext cx="1983355" cy="1327656"/>
              </a:xfrm>
              <a:prstGeom prst="rect">
                <a:avLst/>
              </a:prstGeom>
            </p:spPr>
          </p:pic>
          <p:pic>
            <p:nvPicPr>
              <p:cNvPr id="34" name="Imagen 33" descr="pera.gif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80942" y="983435"/>
                <a:ext cx="1305725" cy="1971142"/>
              </a:xfrm>
              <a:prstGeom prst="rect">
                <a:avLst/>
              </a:prstGeom>
            </p:spPr>
          </p:pic>
        </p:grpSp>
        <p:sp>
          <p:nvSpPr>
            <p:cNvPr id="31" name="Rectángulo 30"/>
            <p:cNvSpPr/>
            <p:nvPr/>
          </p:nvSpPr>
          <p:spPr>
            <a:xfrm>
              <a:off x="2426770" y="2869912"/>
              <a:ext cx="959897" cy="863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>
                <a:schemeClr val="accent1">
                  <a:tint val="30000"/>
                  <a:shade val="95000"/>
                  <a:satMod val="30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5" name="Agrupar 34"/>
          <p:cNvGrpSpPr/>
          <p:nvPr/>
        </p:nvGrpSpPr>
        <p:grpSpPr>
          <a:xfrm>
            <a:off x="3902158" y="2874771"/>
            <a:ext cx="5384854" cy="3980641"/>
            <a:chOff x="3872001" y="2531425"/>
            <a:chExt cx="5384854" cy="3980641"/>
          </a:xfrm>
        </p:grpSpPr>
        <p:grpSp>
          <p:nvGrpSpPr>
            <p:cNvPr id="36" name="Group 2"/>
            <p:cNvGrpSpPr/>
            <p:nvPr/>
          </p:nvGrpSpPr>
          <p:grpSpPr>
            <a:xfrm>
              <a:off x="3878560" y="2531425"/>
              <a:ext cx="5378295" cy="3980641"/>
              <a:chOff x="1835696" y="1268760"/>
              <a:chExt cx="6048671" cy="4545796"/>
            </a:xfrm>
          </p:grpSpPr>
          <p:pic>
            <p:nvPicPr>
              <p:cNvPr id="38" name="Picture 28"/>
              <p:cNvPicPr/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35696" y="1268760"/>
                <a:ext cx="6048671" cy="4176464"/>
              </a:xfrm>
              <a:prstGeom prst="rect">
                <a:avLst/>
              </a:prstGeom>
            </p:spPr>
          </p:pic>
          <p:sp>
            <p:nvSpPr>
              <p:cNvPr id="39" name="Rectangle 1"/>
              <p:cNvSpPr/>
              <p:nvPr/>
            </p:nvSpPr>
            <p:spPr>
              <a:xfrm>
                <a:off x="1907704" y="5445224"/>
                <a:ext cx="5904656" cy="369332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L. P. Gaffney, et al. (2013). Nature, </a:t>
                </a:r>
                <a:r>
                  <a:rPr lang="en-US" b="1" dirty="0"/>
                  <a:t>497</a:t>
                </a:r>
                <a:r>
                  <a:rPr lang="en-US" dirty="0"/>
                  <a:t>(7448), 199–204. </a:t>
                </a:r>
              </a:p>
            </p:txBody>
          </p:sp>
        </p:grpSp>
        <p:pic>
          <p:nvPicPr>
            <p:cNvPr id="37" name="Imagen 36" descr="pera.gi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093243" y="2450897"/>
              <a:ext cx="868271" cy="13107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096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8798" y="42992"/>
            <a:ext cx="8725329" cy="940443"/>
          </a:xfrm>
        </p:spPr>
        <p:txBody>
          <a:bodyPr>
            <a:noAutofit/>
          </a:bodyPr>
          <a:lstStyle/>
          <a:p>
            <a:r>
              <a:rPr lang="es-ES" sz="3000" dirty="0" err="1" smtClean="0"/>
              <a:t>Multidisciplinary</a:t>
            </a:r>
            <a:r>
              <a:rPr lang="es-ES" sz="3000" dirty="0" smtClean="0"/>
              <a:t> </a:t>
            </a:r>
            <a:r>
              <a:rPr lang="es-ES" sz="3000" dirty="0" err="1" smtClean="0"/>
              <a:t>Efforts</a:t>
            </a:r>
            <a:r>
              <a:rPr lang="es-ES" sz="3000" dirty="0" smtClean="0"/>
              <a:t> to </a:t>
            </a:r>
            <a:r>
              <a:rPr lang="es-ES" sz="3000" dirty="0" err="1" smtClean="0"/>
              <a:t>fight</a:t>
            </a:r>
            <a:r>
              <a:rPr lang="es-ES" sz="3000" dirty="0" smtClean="0"/>
              <a:t> </a:t>
            </a:r>
            <a:r>
              <a:rPr lang="es-ES" sz="3000" dirty="0" err="1" smtClean="0"/>
              <a:t>the</a:t>
            </a:r>
            <a:r>
              <a:rPr lang="es-ES" sz="3000" dirty="0" smtClean="0"/>
              <a:t> </a:t>
            </a:r>
            <a:r>
              <a:rPr lang="es-ES" sz="3000" dirty="0" err="1" smtClean="0"/>
              <a:t>cancer</a:t>
            </a:r>
            <a:endParaRPr lang="es-ES" sz="30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mgb@cern.ch</a:t>
            </a:r>
            <a:endParaRPr lang="en-US" dirty="0"/>
          </a:p>
        </p:txBody>
      </p:sp>
      <p:sp>
        <p:nvSpPr>
          <p:cNvPr id="25" name="TextBox 4"/>
          <p:cNvSpPr txBox="1">
            <a:spLocks noChangeArrowheads="1"/>
          </p:cNvSpPr>
          <p:nvPr/>
        </p:nvSpPr>
        <p:spPr bwMode="auto">
          <a:xfrm>
            <a:off x="996424" y="4711734"/>
            <a:ext cx="2857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GB" sz="2400" dirty="0" smtClean="0"/>
              <a:t>Immunology</a:t>
            </a:r>
            <a:endParaRPr lang="en-GB" sz="2400" dirty="0" smtClean="0"/>
          </a:p>
        </p:txBody>
      </p:sp>
      <p:sp>
        <p:nvSpPr>
          <p:cNvPr id="26" name="TextBox 5"/>
          <p:cNvSpPr txBox="1">
            <a:spLocks noChangeArrowheads="1"/>
          </p:cNvSpPr>
          <p:nvPr/>
        </p:nvSpPr>
        <p:spPr bwMode="auto">
          <a:xfrm>
            <a:off x="3907899" y="4727653"/>
            <a:ext cx="2428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GB" sz="2400" dirty="0" smtClean="0"/>
              <a:t>Biochemistry</a:t>
            </a:r>
            <a:endParaRPr lang="en-US" sz="2400" dirty="0"/>
          </a:p>
        </p:txBody>
      </p:sp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6187156" y="5180286"/>
            <a:ext cx="27146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en-GB" sz="2400" dirty="0" smtClean="0"/>
              <a:t>Nuclear Physics &amp; radio-Chemistry </a:t>
            </a:r>
            <a:endParaRPr lang="en-US" sz="2400" dirty="0"/>
          </a:p>
        </p:txBody>
      </p:sp>
      <p:sp>
        <p:nvSpPr>
          <p:cNvPr id="28" name="AutoShape 2"/>
          <p:cNvSpPr>
            <a:spLocks noChangeArrowheads="1"/>
          </p:cNvSpPr>
          <p:nvPr/>
        </p:nvSpPr>
        <p:spPr bwMode="auto">
          <a:xfrm rot="16200000">
            <a:off x="6228022" y="3164194"/>
            <a:ext cx="304800" cy="1062038"/>
          </a:xfrm>
          <a:prstGeom prst="can">
            <a:avLst>
              <a:gd name="adj" fmla="val 87109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9" name="AutoShape 3"/>
          <p:cNvSpPr>
            <a:spLocks noChangeArrowheads="1"/>
          </p:cNvSpPr>
          <p:nvPr/>
        </p:nvSpPr>
        <p:spPr bwMode="auto">
          <a:xfrm rot="16200000">
            <a:off x="5753360" y="3164194"/>
            <a:ext cx="304800" cy="1087437"/>
          </a:xfrm>
          <a:prstGeom prst="can">
            <a:avLst>
              <a:gd name="adj" fmla="val 89193"/>
            </a:avLst>
          </a:prstGeom>
          <a:gradFill rotWithShape="1">
            <a:gsLst>
              <a:gs pos="0">
                <a:srgbClr val="66CCFF"/>
              </a:gs>
              <a:gs pos="50000">
                <a:srgbClr val="CCFFFF"/>
              </a:gs>
              <a:gs pos="100000">
                <a:srgbClr val="66CC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" name="AutoShape 4"/>
          <p:cNvSpPr>
            <a:spLocks noChangeArrowheads="1"/>
          </p:cNvSpPr>
          <p:nvPr/>
        </p:nvSpPr>
        <p:spPr bwMode="auto">
          <a:xfrm rot="16200000">
            <a:off x="5184241" y="3172925"/>
            <a:ext cx="665162" cy="1087438"/>
          </a:xfrm>
          <a:prstGeom prst="can">
            <a:avLst>
              <a:gd name="adj" fmla="val 27043"/>
            </a:avLst>
          </a:prstGeom>
          <a:gradFill rotWithShape="1">
            <a:gsLst>
              <a:gs pos="0">
                <a:srgbClr val="66CCFF"/>
              </a:gs>
              <a:gs pos="50000">
                <a:srgbClr val="CCFFFF"/>
              </a:gs>
              <a:gs pos="100000">
                <a:srgbClr val="66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 rot="16200000">
            <a:off x="4468278" y="3174513"/>
            <a:ext cx="284163" cy="1087437"/>
          </a:xfrm>
          <a:prstGeom prst="can">
            <a:avLst>
              <a:gd name="adj" fmla="val 95670"/>
            </a:avLst>
          </a:prstGeom>
          <a:gradFill rotWithShape="1">
            <a:gsLst>
              <a:gs pos="0">
                <a:srgbClr val="66CCFF"/>
              </a:gs>
              <a:gs pos="50000">
                <a:schemeClr val="accent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 rot="16200000">
            <a:off x="4014253" y="3174513"/>
            <a:ext cx="284163" cy="1087437"/>
          </a:xfrm>
          <a:prstGeom prst="can">
            <a:avLst>
              <a:gd name="adj" fmla="val 95670"/>
            </a:avLst>
          </a:prstGeom>
          <a:gradFill rotWithShape="1">
            <a:gsLst>
              <a:gs pos="0">
                <a:srgbClr val="FF0000"/>
              </a:gs>
              <a:gs pos="50000">
                <a:srgbClr val="FF4747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3" name="AutoShape 7"/>
          <p:cNvSpPr>
            <a:spLocks noChangeArrowheads="1"/>
          </p:cNvSpPr>
          <p:nvPr/>
        </p:nvSpPr>
        <p:spPr bwMode="auto">
          <a:xfrm flipH="1">
            <a:off x="1550461" y="3098313"/>
            <a:ext cx="1089025" cy="1141412"/>
          </a:xfrm>
          <a:prstGeom prst="chevron">
            <a:avLst>
              <a:gd name="adj" fmla="val 40444"/>
            </a:avLst>
          </a:prstGeom>
          <a:gradFill rotWithShape="1">
            <a:gsLst>
              <a:gs pos="0">
                <a:srgbClr val="00CC00"/>
              </a:gs>
              <a:gs pos="50000">
                <a:srgbClr val="66FF33"/>
              </a:gs>
              <a:gs pos="100000">
                <a:srgbClr val="00CC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4" name="AutoShape 8"/>
          <p:cNvSpPr>
            <a:spLocks noChangeArrowheads="1"/>
          </p:cNvSpPr>
          <p:nvPr/>
        </p:nvSpPr>
        <p:spPr bwMode="auto">
          <a:xfrm rot="16200000">
            <a:off x="846406" y="2899081"/>
            <a:ext cx="1141412" cy="1539875"/>
          </a:xfrm>
          <a:prstGeom prst="can">
            <a:avLst>
              <a:gd name="adj" fmla="val 26944"/>
            </a:avLst>
          </a:prstGeom>
          <a:gradFill rotWithShape="1">
            <a:gsLst>
              <a:gs pos="0">
                <a:srgbClr val="00CC00"/>
              </a:gs>
              <a:gs pos="50000">
                <a:srgbClr val="66FF33"/>
              </a:gs>
              <a:gs pos="100000">
                <a:srgbClr val="00CC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5" name="AutoShape 9"/>
          <p:cNvSpPr>
            <a:spLocks noChangeArrowheads="1"/>
          </p:cNvSpPr>
          <p:nvPr/>
        </p:nvSpPr>
        <p:spPr bwMode="auto">
          <a:xfrm flipH="1">
            <a:off x="2618841" y="3098313"/>
            <a:ext cx="1085850" cy="1141412"/>
          </a:xfrm>
          <a:prstGeom prst="chevron">
            <a:avLst>
              <a:gd name="adj" fmla="val 40444"/>
            </a:avLst>
          </a:prstGeom>
          <a:gradFill rotWithShape="1">
            <a:gsLst>
              <a:gs pos="0">
                <a:srgbClr val="FF0000"/>
              </a:gs>
              <a:gs pos="50000">
                <a:srgbClr val="FF4747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6" name="AutoShape 10"/>
          <p:cNvSpPr>
            <a:spLocks noChangeArrowheads="1"/>
          </p:cNvSpPr>
          <p:nvPr/>
        </p:nvSpPr>
        <p:spPr bwMode="auto">
          <a:xfrm>
            <a:off x="3250666" y="3098313"/>
            <a:ext cx="904875" cy="1141412"/>
          </a:xfrm>
          <a:prstGeom prst="flowChartMagneticDrum">
            <a:avLst/>
          </a:prstGeom>
          <a:gradFill rotWithShape="1">
            <a:gsLst>
              <a:gs pos="0">
                <a:srgbClr val="FF0000"/>
              </a:gs>
              <a:gs pos="50000">
                <a:srgbClr val="FF4747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7" name="AutoShape 11"/>
          <p:cNvSpPr>
            <a:spLocks noChangeArrowheads="1"/>
          </p:cNvSpPr>
          <p:nvPr/>
        </p:nvSpPr>
        <p:spPr bwMode="auto">
          <a:xfrm>
            <a:off x="6732053" y="2844313"/>
            <a:ext cx="1449388" cy="151923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056" y="10800"/>
                </a:moveTo>
                <a:cubicBezTo>
                  <a:pt x="2056" y="15629"/>
                  <a:pt x="5971" y="19544"/>
                  <a:pt x="10800" y="19544"/>
                </a:cubicBezTo>
                <a:cubicBezTo>
                  <a:pt x="15629" y="19544"/>
                  <a:pt x="19544" y="15629"/>
                  <a:pt x="19544" y="10800"/>
                </a:cubicBezTo>
                <a:cubicBezTo>
                  <a:pt x="19544" y="5971"/>
                  <a:pt x="15629" y="2056"/>
                  <a:pt x="10800" y="2056"/>
                </a:cubicBezTo>
                <a:cubicBezTo>
                  <a:pt x="5971" y="2056"/>
                  <a:pt x="2056" y="5971"/>
                  <a:pt x="2056" y="1080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8" name="AutoShape 12"/>
          <p:cNvSpPr>
            <a:spLocks noChangeArrowheads="1"/>
          </p:cNvSpPr>
          <p:nvPr/>
        </p:nvSpPr>
        <p:spPr bwMode="auto">
          <a:xfrm>
            <a:off x="6732053" y="3322150"/>
            <a:ext cx="1449388" cy="6619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056" y="10800"/>
                </a:moveTo>
                <a:cubicBezTo>
                  <a:pt x="2056" y="15629"/>
                  <a:pt x="5971" y="19544"/>
                  <a:pt x="10800" y="19544"/>
                </a:cubicBezTo>
                <a:cubicBezTo>
                  <a:pt x="15629" y="19544"/>
                  <a:pt x="19544" y="15629"/>
                  <a:pt x="19544" y="10800"/>
                </a:cubicBezTo>
                <a:cubicBezTo>
                  <a:pt x="19544" y="5971"/>
                  <a:pt x="15629" y="2056"/>
                  <a:pt x="10800" y="2056"/>
                </a:cubicBezTo>
                <a:cubicBezTo>
                  <a:pt x="5971" y="2056"/>
                  <a:pt x="2056" y="5971"/>
                  <a:pt x="2056" y="1080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9" name="Text Box 13"/>
          <p:cNvSpPr txBox="1">
            <a:spLocks noChangeArrowheads="1"/>
          </p:cNvSpPr>
          <p:nvPr/>
        </p:nvSpPr>
        <p:spPr bwMode="auto">
          <a:xfrm>
            <a:off x="996424" y="3310329"/>
            <a:ext cx="2347912" cy="13675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000" tIns="118800" rIns="90000" bIns="46800">
            <a:spAutoFit/>
          </a:bodyPr>
          <a:lstStyle/>
          <a:p>
            <a:pPr>
              <a:defRPr/>
            </a:pPr>
            <a:r>
              <a:rPr lang="es-ES_tradnl" b="1" dirty="0" smtClean="0">
                <a:latin typeface="Helvetica" pitchFamily="34" charset="0"/>
                <a:ea typeface="+mn-ea"/>
                <a:cs typeface="Arial" charset="0"/>
              </a:rPr>
              <a:t>Tumor</a:t>
            </a:r>
            <a:endParaRPr lang="en-GB" b="1" dirty="0">
              <a:latin typeface="Helvetica" pitchFamily="34" charset="0"/>
              <a:ea typeface="+mn-ea"/>
              <a:cs typeface="Arial" charset="0"/>
            </a:endParaRPr>
          </a:p>
          <a:p>
            <a:pPr>
              <a:defRPr/>
            </a:pPr>
            <a:endParaRPr lang="en-GB" b="1" dirty="0">
              <a:latin typeface="Helvetica" pitchFamily="34" charset="0"/>
              <a:ea typeface="+mn-ea"/>
              <a:cs typeface="Arial" charset="0"/>
            </a:endParaRPr>
          </a:p>
          <a:p>
            <a:pPr>
              <a:defRPr/>
            </a:pPr>
            <a:endParaRPr lang="en-GB" b="1" dirty="0">
              <a:solidFill>
                <a:schemeClr val="folHlink"/>
              </a:solidFill>
              <a:latin typeface="Helvetica" pitchFamily="34" charset="0"/>
              <a:ea typeface="+mn-ea"/>
              <a:cs typeface="Arial" charset="0"/>
            </a:endParaRPr>
          </a:p>
          <a:p>
            <a:pPr>
              <a:lnSpc>
                <a:spcPct val="140000"/>
              </a:lnSpc>
              <a:defRPr/>
            </a:pPr>
            <a:r>
              <a:rPr lang="en-US" b="1" dirty="0">
                <a:solidFill>
                  <a:schemeClr val="accent6"/>
                </a:solidFill>
                <a:latin typeface="Helvetica" pitchFamily="34" charset="0"/>
                <a:ea typeface="+mn-ea"/>
                <a:cs typeface="Arial" charset="0"/>
              </a:rPr>
              <a:t>Receptor</a:t>
            </a:r>
            <a:endParaRPr lang="en-GB" b="1" dirty="0">
              <a:solidFill>
                <a:schemeClr val="accent6"/>
              </a:solidFill>
              <a:latin typeface="Helvetica" pitchFamily="34" charset="0"/>
              <a:ea typeface="+mn-ea"/>
              <a:cs typeface="Arial" charset="0"/>
            </a:endParaRPr>
          </a:p>
        </p:txBody>
      </p:sp>
      <p:sp>
        <p:nvSpPr>
          <p:cNvPr id="41" name="Text Box 16"/>
          <p:cNvSpPr txBox="1">
            <a:spLocks noChangeArrowheads="1"/>
          </p:cNvSpPr>
          <p:nvPr/>
        </p:nvSpPr>
        <p:spPr bwMode="auto">
          <a:xfrm>
            <a:off x="5196028" y="3352039"/>
            <a:ext cx="146420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1" dirty="0" err="1" smtClean="0">
                <a:cs typeface="Arial" charset="0"/>
              </a:rPr>
              <a:t>Proteín</a:t>
            </a:r>
            <a:r>
              <a:rPr lang="en-US" sz="1800" b="1" dirty="0" smtClean="0">
                <a:cs typeface="Arial" charset="0"/>
              </a:rPr>
              <a:t>/</a:t>
            </a:r>
            <a:endParaRPr lang="en-US" sz="1800" b="1" dirty="0" smtClean="0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 b="1" dirty="0" smtClean="0">
                <a:cs typeface="Arial" charset="0"/>
              </a:rPr>
              <a:t>ligand</a:t>
            </a:r>
            <a:endParaRPr lang="de-DE" sz="1800" b="1" dirty="0">
              <a:cs typeface="Arial" charset="0"/>
            </a:endParaRPr>
          </a:p>
        </p:txBody>
      </p:sp>
      <p:pic>
        <p:nvPicPr>
          <p:cNvPr id="42" name="Picture 19" descr="CoolCLIPS_wb027047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953" y="3458675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 Box 16"/>
          <p:cNvSpPr txBox="1">
            <a:spLocks noChangeArrowheads="1"/>
          </p:cNvSpPr>
          <p:nvPr/>
        </p:nvSpPr>
        <p:spPr bwMode="auto">
          <a:xfrm>
            <a:off x="2741087" y="3182450"/>
            <a:ext cx="1572536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 smtClean="0">
                <a:cs typeface="Arial" charset="0"/>
              </a:rPr>
              <a:t>Peptides</a:t>
            </a:r>
            <a:r>
              <a:rPr lang="en-US" b="1" smtClean="0">
                <a:cs typeface="Arial" charset="0"/>
              </a:rPr>
              <a:t>, </a:t>
            </a:r>
            <a:r>
              <a:rPr lang="en-US" b="1" smtClean="0">
                <a:cs typeface="Arial" charset="0"/>
              </a:rPr>
              <a:t>antibodies, </a:t>
            </a:r>
            <a:r>
              <a:rPr lang="en-US" b="1" dirty="0">
                <a:cs typeface="Arial" charset="0"/>
              </a:rPr>
              <a:t>etc.</a:t>
            </a:r>
            <a:endParaRPr lang="de-DE" b="1" dirty="0">
              <a:cs typeface="Arial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28185" y="1162599"/>
            <a:ext cx="6876911" cy="1164413"/>
            <a:chOff x="1303867" y="1077930"/>
            <a:chExt cx="6876911" cy="1164413"/>
          </a:xfrm>
        </p:grpSpPr>
        <p:sp>
          <p:nvSpPr>
            <p:cNvPr id="40" name="Text Box 15"/>
            <p:cNvSpPr txBox="1">
              <a:spLocks noChangeArrowheads="1"/>
            </p:cNvSpPr>
            <p:nvPr/>
          </p:nvSpPr>
          <p:spPr bwMode="auto">
            <a:xfrm>
              <a:off x="1303867" y="1077930"/>
              <a:ext cx="6876911" cy="11644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90000" tIns="118800" rIns="90000" bIns="4680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s-ES" dirty="0" err="1" smtClean="0"/>
                <a:t>Personalised</a:t>
              </a:r>
              <a:r>
                <a:rPr lang="es-ES" dirty="0" smtClean="0"/>
                <a:t> </a:t>
              </a:r>
              <a:r>
                <a:rPr lang="es-ES" dirty="0" err="1" smtClean="0"/>
                <a:t>Treatment</a:t>
              </a:r>
              <a:r>
                <a:rPr lang="es-ES" dirty="0" smtClean="0"/>
                <a:t>            </a:t>
              </a:r>
              <a:r>
                <a:rPr lang="es-ES" dirty="0" err="1" smtClean="0"/>
                <a:t>Different</a:t>
              </a:r>
              <a:r>
                <a:rPr lang="es-ES" dirty="0" smtClean="0"/>
                <a:t> responses to </a:t>
              </a:r>
              <a:r>
                <a:rPr lang="es-ES" dirty="0" err="1" smtClean="0"/>
                <a:t>the</a:t>
              </a:r>
              <a:r>
                <a:rPr lang="es-ES" dirty="0" smtClean="0"/>
                <a:t> </a:t>
              </a:r>
              <a:r>
                <a:rPr lang="es-ES" dirty="0" err="1" smtClean="0"/>
                <a:t>same</a:t>
              </a:r>
              <a:r>
                <a:rPr lang="es-ES" dirty="0" smtClean="0"/>
                <a:t> </a:t>
              </a:r>
              <a:r>
                <a:rPr lang="es-ES" dirty="0" err="1" smtClean="0"/>
                <a:t>drug</a:t>
              </a:r>
              <a:endParaRPr lang="es-ES" dirty="0" smtClean="0"/>
            </a:p>
            <a:p>
              <a:pPr algn="ctr">
                <a:lnSpc>
                  <a:spcPct val="130000"/>
                </a:lnSpc>
              </a:pPr>
              <a:r>
                <a:rPr lang="es-ES" dirty="0" err="1" smtClean="0"/>
                <a:t>Same</a:t>
              </a:r>
              <a:r>
                <a:rPr lang="es-ES" dirty="0" smtClean="0"/>
                <a:t> </a:t>
              </a:r>
              <a:r>
                <a:rPr lang="es-ES" dirty="0" err="1" smtClean="0"/>
                <a:t>Chemical</a:t>
              </a:r>
              <a:r>
                <a:rPr lang="es-ES" dirty="0" smtClean="0"/>
                <a:t> </a:t>
              </a:r>
              <a:r>
                <a:rPr lang="es-ES" dirty="0" err="1" smtClean="0"/>
                <a:t>elements</a:t>
              </a:r>
              <a:r>
                <a:rPr lang="es-ES" dirty="0" smtClean="0"/>
                <a:t> of Diagnosis and </a:t>
              </a:r>
              <a:r>
                <a:rPr lang="es-ES" dirty="0" err="1" smtClean="0"/>
                <a:t>Treatment</a:t>
              </a:r>
              <a:r>
                <a:rPr lang="es-ES" dirty="0" smtClean="0"/>
                <a:t> : </a:t>
              </a:r>
              <a:r>
                <a:rPr lang="es-ES" dirty="0" err="1" smtClean="0"/>
                <a:t>Theranostics</a:t>
              </a:r>
              <a:endParaRPr lang="es-ES" dirty="0" smtClean="0"/>
            </a:p>
            <a:p>
              <a:endParaRPr lang="es-ES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3951288" y="1399649"/>
              <a:ext cx="393700" cy="0"/>
            </a:xfrm>
            <a:prstGeom prst="straightConnector1">
              <a:avLst/>
            </a:prstGeom>
            <a:ln w="38100" cmpd="sng">
              <a:solidFill>
                <a:srgbClr val="00CC99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43" descr="398px-PET-MIPS-anim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687" y="983435"/>
            <a:ext cx="1330313" cy="2006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aptura de pantalla 2016-10-24 a las 19.29.4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490" y="5085478"/>
            <a:ext cx="3453428" cy="1564536"/>
          </a:xfrm>
          <a:prstGeom prst="rect">
            <a:avLst/>
          </a:prstGeom>
        </p:spPr>
      </p:pic>
      <p:sp>
        <p:nvSpPr>
          <p:cNvPr id="45" name="TextBox 4"/>
          <p:cNvSpPr txBox="1">
            <a:spLocks noChangeArrowheads="1"/>
          </p:cNvSpPr>
          <p:nvPr/>
        </p:nvSpPr>
        <p:spPr bwMode="auto">
          <a:xfrm>
            <a:off x="809097" y="5401053"/>
            <a:ext cx="4552944" cy="1015663"/>
          </a:xfrm>
          <a:prstGeom prst="rect">
            <a:avLst/>
          </a:prstGeom>
          <a:solidFill>
            <a:srgbClr val="4BFFFB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GB" dirty="0" err="1" smtClean="0"/>
              <a:t>Bombesin</a:t>
            </a:r>
            <a:r>
              <a:rPr lang="en-GB" dirty="0" smtClean="0"/>
              <a:t> </a:t>
            </a:r>
            <a:r>
              <a:rPr lang="en-GB" dirty="0" smtClean="0"/>
              <a:t>is a ligand successfully used with </a:t>
            </a:r>
            <a:r>
              <a:rPr lang="en-GB" baseline="30000" dirty="0" smtClean="0"/>
              <a:t>155</a:t>
            </a:r>
            <a:r>
              <a:rPr lang="en-GB" dirty="0" smtClean="0"/>
              <a:t>Tb </a:t>
            </a:r>
            <a:r>
              <a:rPr lang="en-GB" dirty="0" smtClean="0"/>
              <a:t>(5 d) </a:t>
            </a:r>
            <a:r>
              <a:rPr lang="en-GB" dirty="0" smtClean="0"/>
              <a:t>and </a:t>
            </a:r>
            <a:r>
              <a:rPr lang="en-GB" baseline="30000" dirty="0" smtClean="0"/>
              <a:t>125</a:t>
            </a:r>
            <a:r>
              <a:rPr lang="en-GB" dirty="0" smtClean="0"/>
              <a:t>I (59 d) </a:t>
            </a:r>
            <a:r>
              <a:rPr lang="en-GB" dirty="0" smtClean="0"/>
              <a:t>for prostate, mama and stomach cancers</a:t>
            </a:r>
            <a:endParaRPr lang="en-GB" dirty="0" smtClean="0"/>
          </a:p>
        </p:txBody>
      </p:sp>
      <p:sp>
        <p:nvSpPr>
          <p:cNvPr id="9" name="Up Arrow 8"/>
          <p:cNvSpPr/>
          <p:nvPr/>
        </p:nvSpPr>
        <p:spPr>
          <a:xfrm>
            <a:off x="7375204" y="4335789"/>
            <a:ext cx="338528" cy="1011195"/>
          </a:xfrm>
          <a:prstGeom prst="upArrow">
            <a:avLst/>
          </a:prstGeom>
          <a:solidFill>
            <a:srgbClr val="4BFFF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5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repeatCount="indefinit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5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1A7"/>
                </a:solidFill>
              </a:rPr>
              <a:t>The HIE-ISOLDE project: </a:t>
            </a:r>
            <a:r>
              <a:rPr lang="en-US" dirty="0">
                <a:solidFill>
                  <a:srgbClr val="0051A7"/>
                </a:solidFill>
              </a:rPr>
              <a:t>I   , 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956388" y="6392770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21436" y="6417425"/>
            <a:ext cx="2519362" cy="360363"/>
          </a:xfrm>
        </p:spPr>
        <p:txBody>
          <a:bodyPr/>
          <a:lstStyle/>
          <a:p>
            <a:endParaRPr lang="en-US"/>
          </a:p>
        </p:txBody>
      </p:sp>
      <p:sp>
        <p:nvSpPr>
          <p:cNvPr id="6" name="Marcador de pie de página 3"/>
          <p:cNvSpPr txBox="1">
            <a:spLocks/>
          </p:cNvSpPr>
          <p:nvPr/>
        </p:nvSpPr>
        <p:spPr>
          <a:xfrm>
            <a:off x="5260584" y="6320762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mgb@cern.ch</a:t>
            </a:r>
            <a:endParaRPr lang="en-US" dirty="0"/>
          </a:p>
        </p:txBody>
      </p:sp>
      <p:sp>
        <p:nvSpPr>
          <p:cNvPr id="7" name="Marcador de número de diapositiva 4"/>
          <p:cNvSpPr txBox="1">
            <a:spLocks/>
          </p:cNvSpPr>
          <p:nvPr/>
        </p:nvSpPr>
        <p:spPr>
          <a:xfrm>
            <a:off x="8263204" y="632076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Imagen 5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65410" y="870578"/>
            <a:ext cx="8887110" cy="6048664"/>
          </a:xfrm>
          <a:prstGeom prst="rect">
            <a:avLst/>
          </a:prstGeom>
        </p:spPr>
      </p:pic>
      <p:sp>
        <p:nvSpPr>
          <p:cNvPr id="9" name="Elipse 6"/>
          <p:cNvSpPr/>
          <p:nvPr/>
        </p:nvSpPr>
        <p:spPr>
          <a:xfrm>
            <a:off x="5242044" y="2956850"/>
            <a:ext cx="2370666" cy="1036108"/>
          </a:xfrm>
          <a:prstGeom prst="ellipse">
            <a:avLst/>
          </a:prstGeom>
          <a:noFill/>
          <a:ln w="38100" cmpd="sng">
            <a:solidFill>
              <a:srgbClr val="FFFF00"/>
            </a:solidFill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Elipse 7"/>
          <p:cNvSpPr/>
          <p:nvPr/>
        </p:nvSpPr>
        <p:spPr>
          <a:xfrm rot="20307450">
            <a:off x="5568102" y="1537002"/>
            <a:ext cx="3021816" cy="925524"/>
          </a:xfrm>
          <a:prstGeom prst="ellipse">
            <a:avLst/>
          </a:prstGeom>
          <a:noFill/>
          <a:ln w="38100" cmpd="sng">
            <a:solidFill>
              <a:srgbClr val="00C500"/>
            </a:solidFill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lipse 8"/>
          <p:cNvSpPr/>
          <p:nvPr/>
        </p:nvSpPr>
        <p:spPr>
          <a:xfrm rot="20078304">
            <a:off x="900858" y="5401493"/>
            <a:ext cx="1947333" cy="961165"/>
          </a:xfrm>
          <a:prstGeom prst="ellipse">
            <a:avLst/>
          </a:prstGeom>
          <a:noFill/>
          <a:ln w="38100" cmpd="sng">
            <a:solidFill>
              <a:srgbClr val="FF303D"/>
            </a:solidFill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9"/>
          <p:cNvSpPr txBox="1"/>
          <p:nvPr/>
        </p:nvSpPr>
        <p:spPr>
          <a:xfrm>
            <a:off x="6999328" y="6133153"/>
            <a:ext cx="1852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ISOLDE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13" name="CuadroTexto 11"/>
          <p:cNvSpPr txBox="1"/>
          <p:nvPr/>
        </p:nvSpPr>
        <p:spPr>
          <a:xfrm>
            <a:off x="611228" y="1069312"/>
            <a:ext cx="406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 smtClean="0">
                <a:solidFill>
                  <a:srgbClr val="FFFFFF"/>
                </a:solidFill>
              </a:rPr>
              <a:t>Energy</a:t>
            </a:r>
            <a:r>
              <a:rPr lang="es-ES" sz="2800" dirty="0">
                <a:solidFill>
                  <a:srgbClr val="FFFFFF"/>
                </a:solidFill>
              </a:rPr>
              <a:t>:</a:t>
            </a:r>
            <a:r>
              <a:rPr lang="es-ES" sz="2800" dirty="0" smtClean="0">
                <a:solidFill>
                  <a:srgbClr val="FFFFFF"/>
                </a:solidFill>
              </a:rPr>
              <a:t> 4.5 – 10 </a:t>
            </a:r>
            <a:r>
              <a:rPr lang="es-ES" sz="2800" dirty="0" err="1" smtClean="0">
                <a:solidFill>
                  <a:srgbClr val="FFFFFF"/>
                </a:solidFill>
              </a:rPr>
              <a:t>MeV</a:t>
            </a:r>
            <a:r>
              <a:rPr lang="es-ES" sz="2800" dirty="0" smtClean="0">
                <a:solidFill>
                  <a:srgbClr val="FFFFFF"/>
                </a:solidFill>
              </a:rPr>
              <a:t>/u </a:t>
            </a:r>
          </a:p>
          <a:p>
            <a:r>
              <a:rPr lang="es-ES" sz="2800" dirty="0" err="1" smtClean="0">
                <a:solidFill>
                  <a:srgbClr val="FFFFFF"/>
                </a:solidFill>
              </a:rPr>
              <a:t>Intensity</a:t>
            </a:r>
            <a:r>
              <a:rPr lang="es-ES" sz="2800" dirty="0" smtClean="0">
                <a:solidFill>
                  <a:srgbClr val="FFFFFF"/>
                </a:solidFill>
              </a:rPr>
              <a:t>: x10 in </a:t>
            </a:r>
            <a:r>
              <a:rPr lang="es-ES" sz="2800" dirty="0" err="1" smtClean="0">
                <a:solidFill>
                  <a:srgbClr val="FFFFFF"/>
                </a:solidFill>
              </a:rPr>
              <a:t>power</a:t>
            </a:r>
            <a:endParaRPr lang="es-ES" sz="2800" dirty="0" smtClean="0">
              <a:solidFill>
                <a:srgbClr val="FFFFFF"/>
              </a:solidFill>
            </a:endParaRPr>
          </a:p>
          <a:p>
            <a:r>
              <a:rPr lang="es-ES" sz="2800" dirty="0" err="1" smtClean="0">
                <a:solidFill>
                  <a:srgbClr val="FFFFFF"/>
                </a:solidFill>
              </a:rPr>
              <a:t>Beam</a:t>
            </a:r>
            <a:r>
              <a:rPr lang="es-ES" sz="2800" dirty="0" smtClean="0">
                <a:solidFill>
                  <a:srgbClr val="FFFFFF"/>
                </a:solidFill>
              </a:rPr>
              <a:t> </a:t>
            </a:r>
            <a:r>
              <a:rPr lang="es-ES" sz="2800" dirty="0" err="1" smtClean="0">
                <a:solidFill>
                  <a:srgbClr val="FFFFFF"/>
                </a:solidFill>
              </a:rPr>
              <a:t>Quality</a:t>
            </a:r>
            <a:endParaRPr lang="es-ES" sz="2800" dirty="0" smtClean="0">
              <a:solidFill>
                <a:srgbClr val="FFFFFF"/>
              </a:solidFill>
            </a:endParaRPr>
          </a:p>
          <a:p>
            <a:endParaRPr lang="es-ES" sz="2800" dirty="0">
              <a:solidFill>
                <a:srgbClr val="FFFFFF"/>
              </a:solidFill>
            </a:endParaRPr>
          </a:p>
        </p:txBody>
      </p:sp>
      <p:sp>
        <p:nvSpPr>
          <p:cNvPr id="14" name="CuadroTexto 1"/>
          <p:cNvSpPr txBox="1"/>
          <p:nvPr/>
        </p:nvSpPr>
        <p:spPr>
          <a:xfrm rot="20181936">
            <a:off x="7050224" y="2040634"/>
            <a:ext cx="210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solidFill>
                  <a:srgbClr val="00C500"/>
                </a:solidFill>
              </a:rPr>
              <a:t>Higher</a:t>
            </a:r>
            <a:r>
              <a:rPr lang="es-ES" sz="2000" b="1" dirty="0" smtClean="0">
                <a:solidFill>
                  <a:srgbClr val="00C500"/>
                </a:solidFill>
              </a:rPr>
              <a:t>  </a:t>
            </a:r>
            <a:r>
              <a:rPr lang="es-ES" sz="2000" b="1" dirty="0" err="1" smtClean="0">
                <a:solidFill>
                  <a:srgbClr val="00C500"/>
                </a:solidFill>
              </a:rPr>
              <a:t>Energy</a:t>
            </a:r>
            <a:endParaRPr lang="es-ES" sz="2000" b="1" dirty="0" smtClean="0">
              <a:solidFill>
                <a:srgbClr val="00C500"/>
              </a:solidFill>
            </a:endParaRPr>
          </a:p>
          <a:p>
            <a:r>
              <a:rPr lang="es-ES" sz="2000" b="1" dirty="0" smtClean="0">
                <a:solidFill>
                  <a:srgbClr val="00C500"/>
                </a:solidFill>
              </a:rPr>
              <a:t>2015 </a:t>
            </a:r>
            <a:r>
              <a:rPr lang="es-ES" sz="2000" b="1" dirty="0" smtClean="0">
                <a:solidFill>
                  <a:srgbClr val="00C500"/>
                </a:solidFill>
              </a:rPr>
              <a:t>- </a:t>
            </a:r>
            <a:r>
              <a:rPr lang="es-ES" sz="2000" b="1" dirty="0" smtClean="0">
                <a:solidFill>
                  <a:srgbClr val="00C500"/>
                </a:solidFill>
              </a:rPr>
              <a:t>2018</a:t>
            </a:r>
            <a:endParaRPr lang="es-ES" sz="2000" b="1" dirty="0">
              <a:solidFill>
                <a:srgbClr val="00C500"/>
              </a:solidFill>
            </a:endParaRPr>
          </a:p>
        </p:txBody>
      </p:sp>
      <p:sp>
        <p:nvSpPr>
          <p:cNvPr id="15" name="CuadroTexto 2"/>
          <p:cNvSpPr txBox="1"/>
          <p:nvPr/>
        </p:nvSpPr>
        <p:spPr>
          <a:xfrm rot="20212811">
            <a:off x="928728" y="4369824"/>
            <a:ext cx="1485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solidFill>
                  <a:srgbClr val="FF303D"/>
                </a:solidFill>
              </a:rPr>
              <a:t>Higher</a:t>
            </a:r>
            <a:r>
              <a:rPr lang="es-ES" sz="2000" b="1" dirty="0" smtClean="0">
                <a:solidFill>
                  <a:srgbClr val="FF303D"/>
                </a:solidFill>
              </a:rPr>
              <a:t> </a:t>
            </a:r>
            <a:r>
              <a:rPr lang="es-ES" sz="2000" b="1" dirty="0" err="1" smtClean="0">
                <a:solidFill>
                  <a:srgbClr val="FF303D"/>
                </a:solidFill>
              </a:rPr>
              <a:t>Intensity</a:t>
            </a:r>
            <a:endParaRPr lang="es-ES" sz="2000" b="1" dirty="0" smtClean="0">
              <a:solidFill>
                <a:srgbClr val="FF303D"/>
              </a:solidFill>
            </a:endParaRPr>
          </a:p>
          <a:p>
            <a:r>
              <a:rPr lang="es-ES" sz="2000" b="1" dirty="0" smtClean="0">
                <a:solidFill>
                  <a:srgbClr val="FF303D"/>
                </a:solidFill>
              </a:rPr>
              <a:t>2021</a:t>
            </a:r>
            <a:endParaRPr lang="es-ES" sz="2000" b="1" dirty="0">
              <a:solidFill>
                <a:srgbClr val="FF303D"/>
              </a:solidFill>
            </a:endParaRPr>
          </a:p>
        </p:txBody>
      </p:sp>
      <p:sp>
        <p:nvSpPr>
          <p:cNvPr id="16" name="CuadroTexto 12"/>
          <p:cNvSpPr txBox="1"/>
          <p:nvPr/>
        </p:nvSpPr>
        <p:spPr>
          <a:xfrm>
            <a:off x="5653128" y="3979186"/>
            <a:ext cx="238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solidFill>
                  <a:srgbClr val="FFFF00"/>
                </a:solidFill>
              </a:rPr>
              <a:t>Purity</a:t>
            </a:r>
            <a:r>
              <a:rPr lang="es-ES" sz="2000" b="1" dirty="0" smtClean="0">
                <a:solidFill>
                  <a:srgbClr val="FFFF00"/>
                </a:solidFill>
              </a:rPr>
              <a:t> &amp; </a:t>
            </a:r>
            <a:r>
              <a:rPr lang="es-ES" sz="2000" b="1" dirty="0" err="1">
                <a:solidFill>
                  <a:srgbClr val="FFFF00"/>
                </a:solidFill>
              </a:rPr>
              <a:t>B</a:t>
            </a:r>
            <a:r>
              <a:rPr lang="es-ES" sz="2000" b="1" dirty="0" err="1" smtClean="0">
                <a:solidFill>
                  <a:srgbClr val="FFFF00"/>
                </a:solidFill>
              </a:rPr>
              <a:t>eam</a:t>
            </a:r>
            <a:r>
              <a:rPr lang="es-ES" sz="2000" b="1" dirty="0" smtClean="0">
                <a:solidFill>
                  <a:srgbClr val="FFFF00"/>
                </a:solidFill>
              </a:rPr>
              <a:t> </a:t>
            </a:r>
            <a:r>
              <a:rPr lang="es-ES" sz="2000" b="1" dirty="0" err="1" smtClean="0">
                <a:solidFill>
                  <a:srgbClr val="FFFF00"/>
                </a:solidFill>
              </a:rPr>
              <a:t>Quality</a:t>
            </a:r>
            <a:endParaRPr lang="es-ES" sz="2000" b="1" dirty="0">
              <a:solidFill>
                <a:srgbClr val="FFFF00"/>
              </a:solidFill>
            </a:endParaRPr>
          </a:p>
        </p:txBody>
      </p:sp>
      <p:cxnSp>
        <p:nvCxnSpPr>
          <p:cNvPr id="18" name="Conector recto de flecha 17"/>
          <p:cNvCxnSpPr/>
          <p:nvPr/>
        </p:nvCxnSpPr>
        <p:spPr>
          <a:xfrm flipV="1">
            <a:off x="7431807" y="260648"/>
            <a:ext cx="236537" cy="368300"/>
          </a:xfrm>
          <a:prstGeom prst="straightConnector1">
            <a:avLst/>
          </a:prstGeom>
          <a:ln w="57150" cmpd="sng">
            <a:solidFill>
              <a:srgbClr val="0051A7"/>
            </a:solidFill>
            <a:tailEnd type="arrow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 flipV="1">
            <a:off x="8316416" y="260648"/>
            <a:ext cx="236537" cy="368300"/>
          </a:xfrm>
          <a:prstGeom prst="straightConnector1">
            <a:avLst/>
          </a:prstGeom>
          <a:ln w="57150" cmpd="sng">
            <a:solidFill>
              <a:srgbClr val="0051A7"/>
            </a:solidFill>
            <a:tailEnd type="arrow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9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-8"/>
            <a:ext cx="7643192" cy="980736"/>
          </a:xfrm>
        </p:spPr>
        <p:txBody>
          <a:bodyPr/>
          <a:lstStyle/>
          <a:p>
            <a:r>
              <a:rPr lang="en-US" dirty="0" smtClean="0"/>
              <a:t>Physics at HIE-ISOLDE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 descr="proposed-nuclei-MB-v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91" y="975035"/>
            <a:ext cx="8777813" cy="5915096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31995" y="1988840"/>
            <a:ext cx="4095989" cy="2376264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r>
              <a:rPr lang="en-US" sz="8000" dirty="0" err="1">
                <a:solidFill>
                  <a:srgbClr val="000090"/>
                </a:solidFill>
              </a:rPr>
              <a:t>Isospin</a:t>
            </a:r>
            <a:r>
              <a:rPr lang="en-US" sz="8000" dirty="0">
                <a:solidFill>
                  <a:srgbClr val="000090"/>
                </a:solidFill>
              </a:rPr>
              <a:t> </a:t>
            </a:r>
            <a:r>
              <a:rPr lang="en-US" sz="8000" dirty="0" smtClean="0">
                <a:solidFill>
                  <a:srgbClr val="000090"/>
                </a:solidFill>
              </a:rPr>
              <a:t>symmetry</a:t>
            </a:r>
          </a:p>
          <a:p>
            <a:r>
              <a:rPr lang="en-US" sz="8000" dirty="0">
                <a:solidFill>
                  <a:srgbClr val="000090"/>
                </a:solidFill>
              </a:rPr>
              <a:t>Magic numbers far from </a:t>
            </a:r>
            <a:r>
              <a:rPr lang="en-US" sz="8000" dirty="0" smtClean="0">
                <a:solidFill>
                  <a:srgbClr val="000090"/>
                </a:solidFill>
              </a:rPr>
              <a:t>stability</a:t>
            </a:r>
          </a:p>
          <a:p>
            <a:r>
              <a:rPr lang="en-US" sz="8000" dirty="0">
                <a:solidFill>
                  <a:srgbClr val="000090"/>
                </a:solidFill>
              </a:rPr>
              <a:t>Collectivity versus Single </a:t>
            </a:r>
            <a:r>
              <a:rPr lang="en-US" sz="8000" dirty="0" smtClean="0">
                <a:solidFill>
                  <a:srgbClr val="000090"/>
                </a:solidFill>
              </a:rPr>
              <a:t>Particle</a:t>
            </a:r>
          </a:p>
          <a:p>
            <a:r>
              <a:rPr lang="en-US" sz="8000" dirty="0" smtClean="0">
                <a:solidFill>
                  <a:srgbClr val="000090"/>
                </a:solidFill>
              </a:rPr>
              <a:t>Shape Coexistence</a:t>
            </a:r>
          </a:p>
          <a:p>
            <a:r>
              <a:rPr lang="en-US" sz="8000" dirty="0" err="1" smtClean="0">
                <a:solidFill>
                  <a:srgbClr val="000090"/>
                </a:solidFill>
              </a:rPr>
              <a:t>Quadrupole</a:t>
            </a:r>
            <a:r>
              <a:rPr lang="en-US" sz="8000" dirty="0" smtClean="0">
                <a:solidFill>
                  <a:srgbClr val="000090"/>
                </a:solidFill>
              </a:rPr>
              <a:t> and </a:t>
            </a:r>
            <a:r>
              <a:rPr lang="en-US" sz="8000" dirty="0" err="1" smtClean="0">
                <a:solidFill>
                  <a:srgbClr val="000090"/>
                </a:solidFill>
              </a:rPr>
              <a:t>Octupole</a:t>
            </a:r>
            <a:r>
              <a:rPr lang="en-US" sz="8000" dirty="0" smtClean="0">
                <a:solidFill>
                  <a:srgbClr val="000090"/>
                </a:solidFill>
              </a:rPr>
              <a:t> degrees of freedom</a:t>
            </a:r>
            <a:endParaRPr lang="en-US" sz="8000" dirty="0">
              <a:solidFill>
                <a:srgbClr val="000090"/>
              </a:solidFill>
            </a:endParaRPr>
          </a:p>
          <a:p>
            <a:r>
              <a:rPr lang="en-US" sz="8000" dirty="0" smtClean="0">
                <a:solidFill>
                  <a:srgbClr val="000090"/>
                </a:solidFill>
              </a:rPr>
              <a:t>Reaction for </a:t>
            </a:r>
            <a:r>
              <a:rPr lang="en-US" sz="8000" dirty="0" err="1" smtClean="0">
                <a:solidFill>
                  <a:srgbClr val="000090"/>
                </a:solidFill>
              </a:rPr>
              <a:t>nucleo</a:t>
            </a:r>
            <a:r>
              <a:rPr lang="en-US" sz="8000" dirty="0" smtClean="0">
                <a:solidFill>
                  <a:srgbClr val="000090"/>
                </a:solidFill>
              </a:rPr>
              <a:t>-synthesis studies</a:t>
            </a:r>
            <a:endParaRPr lang="en-US" sz="8000" dirty="0">
              <a:solidFill>
                <a:srgbClr val="00009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51920" y="1484784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0"/>
              <a:buChar char="Ø"/>
            </a:pPr>
            <a:r>
              <a:rPr lang="en-US" sz="2400" dirty="0" smtClean="0">
                <a:solidFill>
                  <a:srgbClr val="000090"/>
                </a:solidFill>
              </a:rPr>
              <a:t>35 Experiments approved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	&gt; 700 shifts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052736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The new energy window gives the opportunity to address new physics questions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07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-8"/>
            <a:ext cx="7643192" cy="980736"/>
          </a:xfrm>
        </p:spPr>
        <p:txBody>
          <a:bodyPr/>
          <a:lstStyle/>
          <a:p>
            <a:r>
              <a:rPr lang="en-US" dirty="0" smtClean="0">
                <a:solidFill>
                  <a:srgbClr val="29348C"/>
                </a:solidFill>
              </a:rPr>
              <a:t>Summary &amp; Outlook</a:t>
            </a:r>
            <a:endParaRPr lang="en-US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836712"/>
            <a:ext cx="8388424" cy="2304256"/>
          </a:xfrm>
        </p:spPr>
        <p:txBody>
          <a:bodyPr>
            <a:noAutofit/>
          </a:bodyPr>
          <a:lstStyle/>
          <a:p>
            <a:pPr>
              <a:spcBef>
                <a:spcPts val="1000"/>
              </a:spcBef>
            </a:pPr>
            <a:r>
              <a:rPr lang="en-US" sz="2400" dirty="0" smtClean="0">
                <a:solidFill>
                  <a:srgbClr val="002060"/>
                </a:solidFill>
              </a:rPr>
              <a:t>ISOLDE offers </a:t>
            </a:r>
            <a:r>
              <a:rPr lang="en-US" sz="2400" b="1" dirty="0" smtClean="0">
                <a:solidFill>
                  <a:srgbClr val="002060"/>
                </a:solidFill>
              </a:rPr>
              <a:t>largest variety </a:t>
            </a:r>
            <a:r>
              <a:rPr lang="en-US" sz="2400" dirty="0" smtClean="0">
                <a:solidFill>
                  <a:srgbClr val="002060"/>
                </a:solidFill>
              </a:rPr>
              <a:t>of radioactive and post-accelerated beams in the World. Plenty of challenging physics</a:t>
            </a:r>
          </a:p>
          <a:p>
            <a:pPr>
              <a:spcBef>
                <a:spcPts val="1000"/>
              </a:spcBef>
            </a:pPr>
            <a:r>
              <a:rPr lang="en-US" sz="2400" dirty="0" smtClean="0">
                <a:solidFill>
                  <a:srgbClr val="002060"/>
                </a:solidFill>
              </a:rPr>
              <a:t>ISOLDE, operative </a:t>
            </a:r>
            <a:r>
              <a:rPr lang="en-US" sz="2400" dirty="0" smtClean="0">
                <a:solidFill>
                  <a:srgbClr val="002060"/>
                </a:solidFill>
              </a:rPr>
              <a:t>since 50 years (first radioactive  beam October 16, 1967</a:t>
            </a:r>
            <a:r>
              <a:rPr lang="en-US" sz="2400" dirty="0" smtClean="0">
                <a:solidFill>
                  <a:srgbClr val="002060"/>
                </a:solidFill>
              </a:rPr>
              <a:t>), </a:t>
            </a:r>
            <a:r>
              <a:rPr lang="en-US" sz="2400" dirty="0" smtClean="0">
                <a:solidFill>
                  <a:srgbClr val="002060"/>
                </a:solidFill>
              </a:rPr>
              <a:t>is </a:t>
            </a:r>
            <a:r>
              <a:rPr lang="en-US" sz="2400" dirty="0">
                <a:solidFill>
                  <a:srgbClr val="002060"/>
                </a:solidFill>
              </a:rPr>
              <a:t>in continuous transformation to stay at the forefront of nuclear physics </a:t>
            </a:r>
            <a:r>
              <a:rPr lang="en-US" sz="2400" dirty="0" smtClean="0">
                <a:solidFill>
                  <a:srgbClr val="002060"/>
                </a:solidFill>
              </a:rPr>
              <a:t>research.</a:t>
            </a:r>
          </a:p>
          <a:p>
            <a:pPr>
              <a:spcBef>
                <a:spcPts val="1000"/>
              </a:spcBef>
            </a:pPr>
            <a:r>
              <a:rPr lang="en-US" sz="2400" dirty="0" smtClean="0">
                <a:solidFill>
                  <a:srgbClr val="002060"/>
                </a:solidFill>
              </a:rPr>
              <a:t>The </a:t>
            </a:r>
            <a:r>
              <a:rPr lang="en-US" sz="2400" dirty="0" smtClean="0">
                <a:solidFill>
                  <a:srgbClr val="002060"/>
                </a:solidFill>
              </a:rPr>
              <a:t>energy upgrade,  up  10 </a:t>
            </a:r>
            <a:r>
              <a:rPr lang="en-US" sz="2400" dirty="0" smtClean="0">
                <a:solidFill>
                  <a:srgbClr val="002060"/>
                </a:solidFill>
              </a:rPr>
              <a:t>MeV/u </a:t>
            </a:r>
            <a:r>
              <a:rPr lang="en-US" sz="2400" dirty="0">
                <a:solidFill>
                  <a:srgbClr val="002060"/>
                </a:solidFill>
              </a:rPr>
              <a:t>in 2018. Many new devices and groups have been attracted by the increase of energy of the post-accelerated beams.</a:t>
            </a:r>
          </a:p>
          <a:p>
            <a:pPr>
              <a:spcBef>
                <a:spcPts val="1000"/>
              </a:spcBef>
            </a:pPr>
            <a:endParaRPr lang="en-US" sz="2400" dirty="0" smtClean="0"/>
          </a:p>
          <a:p>
            <a:pPr>
              <a:spcBef>
                <a:spcPts val="1000"/>
              </a:spcBef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96838" y="4077072"/>
            <a:ext cx="8048700" cy="2304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Main features </a:t>
            </a:r>
            <a:r>
              <a:rPr lang="en-GB" sz="2400" dirty="0"/>
              <a:t>of </a:t>
            </a:r>
            <a:r>
              <a:rPr lang="en-GB" sz="2400" dirty="0" err="1"/>
              <a:t>n_TOF</a:t>
            </a:r>
            <a:r>
              <a:rPr lang="en-GB" sz="2400" dirty="0"/>
              <a:t> is the </a:t>
            </a:r>
            <a:r>
              <a:rPr lang="en-GB" sz="2400" b="1" dirty="0"/>
              <a:t>high instantaneous neutron flux</a:t>
            </a:r>
            <a:r>
              <a:rPr lang="en-GB" sz="2400" dirty="0"/>
              <a:t>, </a:t>
            </a:r>
            <a:r>
              <a:rPr lang="en-GB" sz="2400" b="1" dirty="0" smtClean="0"/>
              <a:t>high </a:t>
            </a:r>
            <a:r>
              <a:rPr lang="en-GB" sz="2400" b="1" dirty="0"/>
              <a:t>resolution in energy </a:t>
            </a:r>
            <a:r>
              <a:rPr lang="en-GB" sz="2400" b="1" dirty="0" smtClean="0"/>
              <a:t>and</a:t>
            </a:r>
            <a:r>
              <a:rPr lang="en-GB" sz="2400" b="1" dirty="0" smtClean="0">
                <a:sym typeface="Wingdings" pitchFamily="2" charset="2"/>
              </a:rPr>
              <a:t> </a:t>
            </a:r>
            <a:r>
              <a:rPr lang="en-GB" sz="2400" b="1" dirty="0">
                <a:sym typeface="Wingdings" pitchFamily="2" charset="2"/>
              </a:rPr>
              <a:t>large energy range </a:t>
            </a:r>
            <a:endParaRPr lang="en-GB" sz="2400" b="1" dirty="0" smtClean="0">
              <a:sym typeface="Wingdings" pitchFamily="2" charset="2"/>
            </a:endParaRPr>
          </a:p>
          <a:p>
            <a:r>
              <a:rPr lang="en-GB" sz="2400" dirty="0"/>
              <a:t>Since 2001, </a:t>
            </a:r>
            <a:r>
              <a:rPr lang="en-GB" sz="2400" dirty="0" err="1"/>
              <a:t>n_TOF</a:t>
            </a:r>
            <a:r>
              <a:rPr lang="en-GB" sz="2400" dirty="0"/>
              <a:t> is contributing to the </a:t>
            </a:r>
            <a:r>
              <a:rPr lang="en-GB" sz="2400" b="1" dirty="0"/>
              <a:t>world efforts </a:t>
            </a:r>
            <a:r>
              <a:rPr lang="en-GB" sz="2400" dirty="0"/>
              <a:t>aimed at collecting high quality data, mostly on capture and </a:t>
            </a:r>
            <a:r>
              <a:rPr lang="en-GB" sz="2400" dirty="0" smtClean="0"/>
              <a:t>fission</a:t>
            </a:r>
            <a:endParaRPr lang="en-GB" sz="2400" b="1" dirty="0" smtClean="0">
              <a:sym typeface="Wingdings" pitchFamily="2" charset="2"/>
            </a:endParaRPr>
          </a:p>
          <a:p>
            <a:r>
              <a:rPr lang="en-US" sz="2400" b="1" dirty="0"/>
              <a:t>The new </a:t>
            </a:r>
            <a:r>
              <a:rPr lang="en-US" sz="2400" b="1" dirty="0" smtClean="0"/>
              <a:t>EAR2 (since 2014) </a:t>
            </a:r>
            <a:r>
              <a:rPr lang="en-US" sz="2400" dirty="0"/>
              <a:t>offers the unique opportunity  to perform challenging measurements involving short-lived radioisotopes or sub-mg samples</a:t>
            </a:r>
            <a:endParaRPr lang="en-US" sz="2400" dirty="0" smtClean="0"/>
          </a:p>
        </p:txBody>
      </p:sp>
      <p:pic>
        <p:nvPicPr>
          <p:cNvPr id="7" name="Picture 17" descr="ntof-logo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555" y="94478"/>
            <a:ext cx="1053503" cy="71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24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295v26n05-90020352fig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359" y="709544"/>
            <a:ext cx="5381945" cy="5067300"/>
          </a:xfrm>
          <a:prstGeom prst="rect">
            <a:avLst/>
          </a:prstGeom>
        </p:spPr>
      </p:pic>
      <p:pic>
        <p:nvPicPr>
          <p:cNvPr id="5" name="Picture 1" descr="LogoOutline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304" y="991224"/>
            <a:ext cx="853600" cy="8536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CuadroTexto 5"/>
          <p:cNvSpPr txBox="1"/>
          <p:nvPr/>
        </p:nvSpPr>
        <p:spPr>
          <a:xfrm>
            <a:off x="1323715" y="5776844"/>
            <a:ext cx="629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solidFill>
                  <a:srgbClr val="000090"/>
                </a:solidFill>
              </a:rPr>
              <a:t>¡</a:t>
            </a:r>
            <a:r>
              <a:rPr lang="es-ES" sz="4000" dirty="0" err="1" smtClean="0">
                <a:solidFill>
                  <a:srgbClr val="000090"/>
                </a:solidFill>
              </a:rPr>
              <a:t>Thanks</a:t>
            </a:r>
            <a:r>
              <a:rPr lang="es-ES" sz="4000" dirty="0" smtClean="0">
                <a:solidFill>
                  <a:srgbClr val="000090"/>
                </a:solidFill>
              </a:rPr>
              <a:t> </a:t>
            </a:r>
            <a:r>
              <a:rPr lang="es-ES" sz="4000" dirty="0" err="1" smtClean="0">
                <a:solidFill>
                  <a:srgbClr val="000090"/>
                </a:solidFill>
              </a:rPr>
              <a:t>for</a:t>
            </a:r>
            <a:r>
              <a:rPr lang="es-ES" sz="4000" dirty="0" smtClean="0">
                <a:solidFill>
                  <a:srgbClr val="000090"/>
                </a:solidFill>
              </a:rPr>
              <a:t> </a:t>
            </a:r>
            <a:r>
              <a:rPr lang="es-ES" sz="4000" dirty="0" err="1" smtClean="0">
                <a:solidFill>
                  <a:srgbClr val="000090"/>
                </a:solidFill>
              </a:rPr>
              <a:t>your</a:t>
            </a:r>
            <a:r>
              <a:rPr lang="es-ES" sz="4000" dirty="0" smtClean="0">
                <a:solidFill>
                  <a:srgbClr val="000090"/>
                </a:solidFill>
              </a:rPr>
              <a:t> </a:t>
            </a:r>
            <a:r>
              <a:rPr lang="es-ES" sz="4000" dirty="0" err="1" smtClean="0">
                <a:solidFill>
                  <a:srgbClr val="000090"/>
                </a:solidFill>
              </a:rPr>
              <a:t>attention</a:t>
            </a:r>
            <a:r>
              <a:rPr lang="es-ES" sz="4000" dirty="0" smtClean="0">
                <a:solidFill>
                  <a:srgbClr val="000090"/>
                </a:solidFill>
              </a:rPr>
              <a:t>!</a:t>
            </a:r>
            <a:endParaRPr lang="es-ES" sz="4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25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ítulo 1"/>
          <p:cNvSpPr>
            <a:spLocks noGrp="1"/>
          </p:cNvSpPr>
          <p:nvPr>
            <p:ph type="title"/>
          </p:nvPr>
        </p:nvSpPr>
        <p:spPr>
          <a:xfrm>
            <a:off x="683568" y="0"/>
            <a:ext cx="8003232" cy="981075"/>
          </a:xfrm>
        </p:spPr>
        <p:txBody>
          <a:bodyPr>
            <a:normAutofit/>
          </a:bodyPr>
          <a:lstStyle/>
          <a:p>
            <a:r>
              <a:rPr lang="es-ES" dirty="0" err="1">
                <a:latin typeface="Calibri" charset="0"/>
              </a:rPr>
              <a:t>A</a:t>
            </a:r>
            <a:r>
              <a:rPr lang="es-ES" dirty="0" err="1" smtClean="0">
                <a:latin typeface="Calibri" charset="0"/>
              </a:rPr>
              <a:t>tomic</a:t>
            </a:r>
            <a:r>
              <a:rPr lang="es-ES" dirty="0" smtClean="0">
                <a:latin typeface="Calibri" charset="0"/>
              </a:rPr>
              <a:t> </a:t>
            </a:r>
            <a:r>
              <a:rPr lang="es-ES" dirty="0" err="1">
                <a:latin typeface="Calibri" charset="0"/>
              </a:rPr>
              <a:t>properties</a:t>
            </a:r>
            <a:r>
              <a:rPr lang="es-ES" dirty="0">
                <a:latin typeface="Calibri" charset="0"/>
              </a:rPr>
              <a:t> of </a:t>
            </a:r>
            <a:r>
              <a:rPr lang="es-ES" dirty="0" err="1">
                <a:latin typeface="Calibri" charset="0"/>
              </a:rPr>
              <a:t>Astatine</a:t>
            </a:r>
            <a:endParaRPr lang="es-ES" dirty="0">
              <a:latin typeface="Calibri" charset="0"/>
            </a:endParaRPr>
          </a:p>
        </p:txBody>
      </p:sp>
      <p:pic>
        <p:nvPicPr>
          <p:cNvPr id="17410" name="Marcador de contenido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93" r="-2621"/>
          <a:stretch>
            <a:fillRect/>
          </a:stretch>
        </p:blipFill>
        <p:spPr>
          <a:xfrm>
            <a:off x="549275" y="981075"/>
            <a:ext cx="3878263" cy="5543550"/>
          </a:xfrm>
        </p:spPr>
      </p:pic>
      <p:sp>
        <p:nvSpPr>
          <p:cNvPr id="17411" name="Marcador de número de diapositiva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78263" y="64277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1FE244F-C863-8646-963D-D6F4D1CDA5DF}" type="slidenum">
              <a:rPr lang="en-US" sz="1200">
                <a:solidFill>
                  <a:srgbClr val="898989"/>
                </a:solidFill>
                <a:latin typeface="Calibri" charset="0"/>
                <a:cs typeface="Arial" charset="0"/>
              </a:rPr>
              <a:pPr eaLnBrk="1" hangingPunct="1"/>
              <a:t>19</a:t>
            </a:fld>
            <a:endParaRPr lang="en-US" sz="1200">
              <a:solidFill>
                <a:srgbClr val="898989"/>
              </a:solidFill>
              <a:latin typeface="Calibri" charset="0"/>
              <a:cs typeface="Arial" charset="0"/>
            </a:endParaRPr>
          </a:p>
        </p:txBody>
      </p:sp>
      <p:pic>
        <p:nvPicPr>
          <p:cNvPr id="17412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991100"/>
            <a:ext cx="249872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799013"/>
            <a:ext cx="2506662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2" descr="S:\Talks\2011_ISOLDEWorkshop\pictures\nuclear chart\rydbergplot_slowscan.em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150" y="2641600"/>
            <a:ext cx="4870450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Content Placeholder 2"/>
          <p:cNvSpPr txBox="1">
            <a:spLocks/>
          </p:cNvSpPr>
          <p:nvPr/>
        </p:nvSpPr>
        <p:spPr bwMode="auto">
          <a:xfrm>
            <a:off x="4140200" y="981075"/>
            <a:ext cx="4557713" cy="16557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Tx/>
              <a:buBlip>
                <a:blip r:embed="rId7"/>
              </a:buBlip>
            </a:pPr>
            <a:r>
              <a:rPr lang="en-GB" sz="1800" dirty="0">
                <a:latin typeface="Calibri" charset="0"/>
              </a:rPr>
              <a:t>Determination of ionising potential</a:t>
            </a:r>
          </a:p>
          <a:p>
            <a:pPr>
              <a:spcBef>
                <a:spcPct val="20000"/>
              </a:spcBef>
              <a:buFontTx/>
              <a:buBlip>
                <a:blip r:embed="rId7"/>
              </a:buBlip>
            </a:pPr>
            <a:r>
              <a:rPr lang="en-GB" sz="1800" dirty="0">
                <a:latin typeface="Calibri" charset="0"/>
              </a:rPr>
              <a:t>Identification of new atomic transitions</a:t>
            </a:r>
          </a:p>
          <a:p>
            <a:pPr>
              <a:spcBef>
                <a:spcPct val="20000"/>
              </a:spcBef>
              <a:buFontTx/>
              <a:buBlip>
                <a:blip r:embed="rId7"/>
              </a:buBlip>
            </a:pPr>
            <a:r>
              <a:rPr lang="en-GB" sz="1800" dirty="0">
                <a:latin typeface="Calibri" charset="0"/>
              </a:rPr>
              <a:t>Comparison with atomic theory</a:t>
            </a:r>
          </a:p>
          <a:p>
            <a:pPr>
              <a:spcBef>
                <a:spcPct val="20000"/>
              </a:spcBef>
              <a:buFontTx/>
              <a:buBlip>
                <a:blip r:embed="rId7"/>
              </a:buBlip>
            </a:pPr>
            <a:r>
              <a:rPr lang="en-US" sz="1800" dirty="0">
                <a:solidFill>
                  <a:srgbClr val="002060"/>
                </a:solidFill>
                <a:latin typeface="Calibri" charset="0"/>
              </a:rPr>
              <a:t>Scan of ionizing laser: converging Rydberg levels allow precise determination of the IP</a:t>
            </a:r>
            <a:endParaRPr lang="en-GB" sz="1800" baseline="30000" dirty="0">
              <a:solidFill>
                <a:srgbClr val="002060"/>
              </a:solidFill>
              <a:latin typeface="Calibri" charset="0"/>
            </a:endParaRPr>
          </a:p>
          <a:p>
            <a:pPr>
              <a:spcBef>
                <a:spcPct val="20000"/>
              </a:spcBef>
              <a:buFontTx/>
              <a:buBlip>
                <a:blip r:embed="rId7"/>
              </a:buBlip>
            </a:pPr>
            <a:endParaRPr lang="en-GB" sz="1800" dirty="0">
              <a:latin typeface="Calibri" charset="0"/>
            </a:endParaRPr>
          </a:p>
        </p:txBody>
      </p:sp>
      <p:sp>
        <p:nvSpPr>
          <p:cNvPr id="17416" name="CuadroTexto 14"/>
          <p:cNvSpPr txBox="1">
            <a:spLocks noChangeArrowheads="1"/>
          </p:cNvSpPr>
          <p:nvPr/>
        </p:nvSpPr>
        <p:spPr bwMode="auto">
          <a:xfrm>
            <a:off x="1619250" y="5805488"/>
            <a:ext cx="28087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600" b="1" dirty="0" smtClean="0">
                <a:solidFill>
                  <a:srgbClr val="800000"/>
                </a:solidFill>
              </a:rPr>
              <a:t>IP(At) = 9.31751(8) eV</a:t>
            </a:r>
          </a:p>
          <a:p>
            <a:pPr eaLnBrk="1" hangingPunct="1"/>
            <a:r>
              <a:rPr lang="es-ES" sz="1600" b="1" dirty="0" err="1" smtClean="0">
                <a:solidFill>
                  <a:srgbClr val="800000"/>
                </a:solidFill>
              </a:rPr>
              <a:t>Nature</a:t>
            </a:r>
            <a:r>
              <a:rPr lang="es-ES" sz="1600" b="1" dirty="0" smtClean="0">
                <a:solidFill>
                  <a:srgbClr val="800000"/>
                </a:solidFill>
              </a:rPr>
              <a:t> Com. 14May2013</a:t>
            </a:r>
          </a:p>
          <a:p>
            <a:pPr eaLnBrk="1" hangingPunct="1"/>
            <a:r>
              <a:rPr lang="es-ES" sz="1600" b="1" dirty="0" smtClean="0">
                <a:solidFill>
                  <a:srgbClr val="800000"/>
                </a:solidFill>
              </a:rPr>
              <a:t>DOI 10.1038</a:t>
            </a:r>
            <a:endParaRPr lang="es-ES" sz="1600" b="1" dirty="0">
              <a:solidFill>
                <a:srgbClr val="80000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 rot="16200000">
            <a:off x="904238" y="428845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TRIUMF</a:t>
            </a:r>
            <a:endParaRPr lang="es-E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2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33" descr="nucleus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6575" y="2639019"/>
            <a:ext cx="2631289" cy="2373833"/>
          </a:xfrm>
          <a:prstGeom prst="rect">
            <a:avLst/>
          </a:prstGeom>
          <a:effectLst>
            <a:outerShdw blurRad="123825" dist="88900" dir="18180000" sx="15000" sy="15000" kx="2700000" rotWithShape="0">
              <a:srgbClr val="000000"/>
            </a:outerShdw>
          </a:effectLst>
        </p:spPr>
      </p:pic>
      <p:grpSp>
        <p:nvGrpSpPr>
          <p:cNvPr id="6" name="Group 5"/>
          <p:cNvGrpSpPr/>
          <p:nvPr/>
        </p:nvGrpSpPr>
        <p:grpSpPr>
          <a:xfrm>
            <a:off x="3910251" y="1196752"/>
            <a:ext cx="2348681" cy="1406661"/>
            <a:chOff x="3910251" y="942090"/>
            <a:chExt cx="2348681" cy="1661323"/>
          </a:xfrm>
          <a:solidFill>
            <a:srgbClr val="FFFF00"/>
          </a:solidFill>
        </p:grpSpPr>
        <p:sp>
          <p:nvSpPr>
            <p:cNvPr id="3" name="Oval Callout 2"/>
            <p:cNvSpPr/>
            <p:nvPr/>
          </p:nvSpPr>
          <p:spPr>
            <a:xfrm rot="400481">
              <a:off x="3910251" y="942090"/>
              <a:ext cx="2348681" cy="1661323"/>
            </a:xfrm>
            <a:prstGeom prst="wedgeEllipseCallou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66410" y="1486525"/>
              <a:ext cx="2087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err="1"/>
                <a:t>What</a:t>
              </a:r>
              <a:r>
                <a:rPr lang="es-ES_tradnl" dirty="0"/>
                <a:t> are </a:t>
              </a:r>
              <a:r>
                <a:rPr lang="es-ES_tradnl" dirty="0" err="1"/>
                <a:t>the</a:t>
              </a:r>
              <a:r>
                <a:rPr lang="es-ES_tradnl" dirty="0"/>
                <a:t> </a:t>
              </a:r>
              <a:r>
                <a:rPr lang="es-ES_tradnl" dirty="0" err="1"/>
                <a:t>limits</a:t>
              </a:r>
              <a:r>
                <a:rPr lang="es-ES_tradnl" dirty="0"/>
                <a:t> of nuclear </a:t>
              </a:r>
              <a:r>
                <a:rPr lang="es-ES_tradnl" dirty="0" err="1"/>
                <a:t>stability</a:t>
              </a:r>
              <a:r>
                <a:rPr lang="es-ES_tradnl" dirty="0"/>
                <a:t>? </a:t>
              </a:r>
            </a:p>
          </p:txBody>
        </p:sp>
      </p:grpSp>
      <p:sp>
        <p:nvSpPr>
          <p:cNvPr id="14" name="Line Callout 1 13"/>
          <p:cNvSpPr/>
          <p:nvPr/>
        </p:nvSpPr>
        <p:spPr>
          <a:xfrm>
            <a:off x="6153443" y="2748338"/>
            <a:ext cx="2381254" cy="1329237"/>
          </a:xfrm>
          <a:prstGeom prst="borderCallout1">
            <a:avLst>
              <a:gd name="adj1" fmla="val 20661"/>
              <a:gd name="adj2" fmla="val 5"/>
              <a:gd name="adj3" fmla="val 65684"/>
              <a:gd name="adj4" fmla="val -26753"/>
            </a:avLst>
          </a:prstGeom>
          <a:solidFill>
            <a:srgbClr val="FFFF00"/>
          </a:solidFill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153443" y="2852936"/>
            <a:ext cx="27417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How</a:t>
            </a:r>
            <a:r>
              <a:rPr lang="es-ES_tradnl" dirty="0"/>
              <a:t> and </a:t>
            </a:r>
            <a:r>
              <a:rPr lang="es-ES_tradnl" dirty="0" err="1"/>
              <a:t>where</a:t>
            </a:r>
            <a:r>
              <a:rPr lang="es-ES_tradnl" dirty="0"/>
              <a:t> in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U</a:t>
            </a:r>
            <a:r>
              <a:rPr lang="es-ES_tradnl" dirty="0" err="1" smtClean="0"/>
              <a:t>niverse</a:t>
            </a:r>
            <a:r>
              <a:rPr lang="es-ES_tradnl" dirty="0" smtClean="0"/>
              <a:t> </a:t>
            </a:r>
            <a:r>
              <a:rPr lang="es-ES_tradnl" dirty="0"/>
              <a:t>are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</a:p>
          <a:p>
            <a:r>
              <a:rPr lang="es-ES_tradnl" dirty="0" err="1"/>
              <a:t>chemical</a:t>
            </a:r>
            <a:r>
              <a:rPr lang="es-ES_tradnl" dirty="0"/>
              <a:t> </a:t>
            </a:r>
            <a:r>
              <a:rPr lang="es-ES_tradnl" dirty="0" err="1"/>
              <a:t>elements</a:t>
            </a:r>
            <a:r>
              <a:rPr lang="es-ES_tradnl" dirty="0"/>
              <a:t> </a:t>
            </a:r>
            <a:r>
              <a:rPr lang="es-ES_tradnl" dirty="0" err="1"/>
              <a:t>produced</a:t>
            </a:r>
            <a:r>
              <a:rPr lang="es-ES_tradnl" dirty="0"/>
              <a:t>? 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672564" y="1829784"/>
            <a:ext cx="2236791" cy="1531016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ightning Bolt 18"/>
          <p:cNvSpPr/>
          <p:nvPr/>
        </p:nvSpPr>
        <p:spPr>
          <a:xfrm>
            <a:off x="2401358" y="3173201"/>
            <a:ext cx="1058333" cy="698130"/>
          </a:xfrm>
          <a:prstGeom prst="lightningBol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17827" y="1844824"/>
            <a:ext cx="23294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charset="0"/>
              </a:rPr>
              <a:t>¿</a:t>
            </a:r>
            <a:r>
              <a:rPr lang="en-US" dirty="0"/>
              <a:t> How does the complexity of nuclear structure arise from the interaction between nucleons? </a:t>
            </a:r>
          </a:p>
          <a:p>
            <a:endParaRPr lang="en-US" dirty="0"/>
          </a:p>
        </p:txBody>
      </p:sp>
      <p:pic>
        <p:nvPicPr>
          <p:cNvPr id="20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313" y="0"/>
            <a:ext cx="1754162" cy="2477032"/>
          </a:xfrm>
          <a:prstGeom prst="rect">
            <a:avLst/>
          </a:prstGeom>
        </p:spPr>
      </p:pic>
      <p:sp>
        <p:nvSpPr>
          <p:cNvPr id="21" name="TextBox 8"/>
          <p:cNvSpPr txBox="1"/>
          <p:nvPr/>
        </p:nvSpPr>
        <p:spPr>
          <a:xfrm>
            <a:off x="683568" y="4987041"/>
            <a:ext cx="2970212" cy="175432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latin typeface="+mj-lt"/>
                <a:ea typeface="+mn-ea"/>
                <a:cs typeface="+mn-cs"/>
              </a:rPr>
              <a:t>Observables</a:t>
            </a:r>
            <a:r>
              <a:rPr lang="en-US" b="1" dirty="0">
                <a:latin typeface="+mj-lt"/>
                <a:ea typeface="+mn-ea"/>
                <a:cs typeface="+mn-cs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j-lt"/>
                <a:ea typeface="+mn-ea"/>
                <a:cs typeface="+mn-cs"/>
              </a:rPr>
              <a:t>Basic ground state properties: mass, radius, moments J</a:t>
            </a:r>
            <a:r>
              <a:rPr lang="en-US" dirty="0">
                <a:latin typeface="+mj-lt"/>
                <a:ea typeface="+mn-ea"/>
                <a:cs typeface="+mn-cs"/>
              </a:rPr>
              <a:t>, μ, Q </a:t>
            </a:r>
            <a:endParaRPr lang="en-US" dirty="0" smtClean="0">
              <a:latin typeface="+mj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j-lt"/>
                <a:ea typeface="+mn-ea"/>
                <a:cs typeface="+mn-cs"/>
              </a:rPr>
              <a:t>Half-life y decay process</a:t>
            </a:r>
            <a:endParaRPr lang="en-US" dirty="0">
              <a:latin typeface="+mj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j-lt"/>
                <a:ea typeface="+mn-ea"/>
                <a:cs typeface="+mn-cs"/>
              </a:rPr>
              <a:t>Transition probabilities</a:t>
            </a:r>
            <a:endParaRPr lang="en-US" dirty="0">
              <a:latin typeface="+mj-lt"/>
              <a:ea typeface="+mn-ea"/>
              <a:cs typeface="+mn-cs"/>
            </a:endParaRPr>
          </a:p>
        </p:txBody>
      </p:sp>
      <p:sp>
        <p:nvSpPr>
          <p:cNvPr id="26" name="Título 1"/>
          <p:cNvSpPr>
            <a:spLocks noGrp="1"/>
          </p:cNvSpPr>
          <p:nvPr>
            <p:ph type="title"/>
          </p:nvPr>
        </p:nvSpPr>
        <p:spPr>
          <a:xfrm>
            <a:off x="762000" y="0"/>
            <a:ext cx="8226854" cy="940443"/>
          </a:xfrm>
        </p:spPr>
        <p:txBody>
          <a:bodyPr/>
          <a:lstStyle/>
          <a:p>
            <a:r>
              <a:rPr lang="es-ES" dirty="0" smtClean="0">
                <a:solidFill>
                  <a:srgbClr val="000090"/>
                </a:solidFill>
              </a:rPr>
              <a:t>Open </a:t>
            </a:r>
            <a:r>
              <a:rPr lang="es-ES" dirty="0" err="1" smtClean="0">
                <a:solidFill>
                  <a:srgbClr val="000090"/>
                </a:solidFill>
              </a:rPr>
              <a:t>Questions</a:t>
            </a:r>
            <a:endParaRPr lang="es-ES" dirty="0">
              <a:solidFill>
                <a:srgbClr val="000090"/>
              </a:solidFill>
            </a:endParaRPr>
          </a:p>
        </p:txBody>
      </p:sp>
      <p:grpSp>
        <p:nvGrpSpPr>
          <p:cNvPr id="17" name="Group 46"/>
          <p:cNvGrpSpPr>
            <a:grpSpLocks/>
          </p:cNvGrpSpPr>
          <p:nvPr/>
        </p:nvGrpSpPr>
        <p:grpSpPr bwMode="auto">
          <a:xfrm>
            <a:off x="5484579" y="-25494"/>
            <a:ext cx="2065147" cy="1844823"/>
            <a:chOff x="3168" y="624"/>
            <a:chExt cx="1632" cy="1632"/>
          </a:xfrm>
        </p:grpSpPr>
        <p:pic>
          <p:nvPicPr>
            <p:cNvPr id="23" name="Picture 4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" y="1344"/>
              <a:ext cx="288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" name="Group 48"/>
            <p:cNvGrpSpPr>
              <a:grpSpLocks/>
            </p:cNvGrpSpPr>
            <p:nvPr/>
          </p:nvGrpSpPr>
          <p:grpSpPr bwMode="auto">
            <a:xfrm>
              <a:off x="3744" y="624"/>
              <a:ext cx="384" cy="1632"/>
              <a:chOff x="4272" y="1824"/>
              <a:chExt cx="288" cy="1632"/>
            </a:xfrm>
          </p:grpSpPr>
          <p:sp>
            <p:nvSpPr>
              <p:cNvPr id="34" name="Oval 49"/>
              <p:cNvSpPr>
                <a:spLocks noChangeArrowheads="1"/>
              </p:cNvSpPr>
              <p:nvPr/>
            </p:nvSpPr>
            <p:spPr bwMode="auto">
              <a:xfrm>
                <a:off x="4272" y="1824"/>
                <a:ext cx="288" cy="16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>
                  <a:latin typeface="Calibri" charset="0"/>
                </a:endParaRPr>
              </a:p>
            </p:txBody>
          </p:sp>
          <p:sp>
            <p:nvSpPr>
              <p:cNvPr id="35" name="Oval 50"/>
              <p:cNvSpPr>
                <a:spLocks noChangeArrowheads="1"/>
              </p:cNvSpPr>
              <p:nvPr/>
            </p:nvSpPr>
            <p:spPr bwMode="auto">
              <a:xfrm>
                <a:off x="4272" y="29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latin typeface="Calibri" charset="0"/>
                </a:endParaRPr>
              </a:p>
            </p:txBody>
          </p:sp>
        </p:grpSp>
        <p:grpSp>
          <p:nvGrpSpPr>
            <p:cNvPr id="25" name="Group 51"/>
            <p:cNvGrpSpPr>
              <a:grpSpLocks/>
            </p:cNvGrpSpPr>
            <p:nvPr/>
          </p:nvGrpSpPr>
          <p:grpSpPr bwMode="auto">
            <a:xfrm rot="-7793838">
              <a:off x="3792" y="624"/>
              <a:ext cx="384" cy="1632"/>
              <a:chOff x="4272" y="1824"/>
              <a:chExt cx="288" cy="1632"/>
            </a:xfrm>
          </p:grpSpPr>
          <p:sp>
            <p:nvSpPr>
              <p:cNvPr id="32" name="Oval 52"/>
              <p:cNvSpPr>
                <a:spLocks noChangeArrowheads="1"/>
              </p:cNvSpPr>
              <p:nvPr/>
            </p:nvSpPr>
            <p:spPr bwMode="auto">
              <a:xfrm>
                <a:off x="4272" y="1824"/>
                <a:ext cx="288" cy="16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>
                  <a:latin typeface="Calibri" charset="0"/>
                </a:endParaRPr>
              </a:p>
            </p:txBody>
          </p:sp>
          <p:sp>
            <p:nvSpPr>
              <p:cNvPr id="33" name="Oval 53"/>
              <p:cNvSpPr>
                <a:spLocks noChangeArrowheads="1"/>
              </p:cNvSpPr>
              <p:nvPr/>
            </p:nvSpPr>
            <p:spPr bwMode="auto">
              <a:xfrm>
                <a:off x="4272" y="29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latin typeface="Calibri" charset="0"/>
                </a:endParaRPr>
              </a:p>
            </p:txBody>
          </p:sp>
        </p:grpSp>
        <p:grpSp>
          <p:nvGrpSpPr>
            <p:cNvPr id="27" name="Group 54"/>
            <p:cNvGrpSpPr>
              <a:grpSpLocks/>
            </p:cNvGrpSpPr>
            <p:nvPr/>
          </p:nvGrpSpPr>
          <p:grpSpPr bwMode="auto">
            <a:xfrm rot="-3242783">
              <a:off x="3792" y="672"/>
              <a:ext cx="384" cy="1632"/>
              <a:chOff x="4272" y="1824"/>
              <a:chExt cx="288" cy="1632"/>
            </a:xfrm>
          </p:grpSpPr>
          <p:sp>
            <p:nvSpPr>
              <p:cNvPr id="30" name="Oval 55"/>
              <p:cNvSpPr>
                <a:spLocks noChangeArrowheads="1"/>
              </p:cNvSpPr>
              <p:nvPr/>
            </p:nvSpPr>
            <p:spPr bwMode="auto">
              <a:xfrm>
                <a:off x="4272" y="1824"/>
                <a:ext cx="288" cy="16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>
                  <a:latin typeface="Calibri" charset="0"/>
                </a:endParaRPr>
              </a:p>
            </p:txBody>
          </p:sp>
          <p:sp>
            <p:nvSpPr>
              <p:cNvPr id="31" name="Oval 56"/>
              <p:cNvSpPr>
                <a:spLocks noChangeArrowheads="1"/>
              </p:cNvSpPr>
              <p:nvPr/>
            </p:nvSpPr>
            <p:spPr bwMode="auto">
              <a:xfrm>
                <a:off x="4272" y="29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latin typeface="Calibri" charset="0"/>
                </a:endParaRPr>
              </a:p>
            </p:txBody>
          </p:sp>
        </p:grpSp>
        <p:sp>
          <p:nvSpPr>
            <p:cNvPr id="28" name="Oval 57"/>
            <p:cNvSpPr>
              <a:spLocks noChangeArrowheads="1"/>
            </p:cNvSpPr>
            <p:nvPr/>
          </p:nvSpPr>
          <p:spPr bwMode="auto">
            <a:xfrm rot="-7793838" flipH="1" flipV="1">
              <a:off x="3522" y="1230"/>
              <a:ext cx="848" cy="40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>
                <a:latin typeface="Calibri" charset="0"/>
              </a:endParaRPr>
            </a:p>
          </p:txBody>
        </p:sp>
        <p:sp>
          <p:nvSpPr>
            <p:cNvPr id="29" name="Oval 58"/>
            <p:cNvSpPr>
              <a:spLocks noChangeArrowheads="1"/>
            </p:cNvSpPr>
            <p:nvPr/>
          </p:nvSpPr>
          <p:spPr bwMode="auto">
            <a:xfrm rot="-7793838">
              <a:off x="3598" y="1202"/>
              <a:ext cx="52" cy="4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>
                <a:latin typeface="Calibri" charset="0"/>
              </a:endParaRPr>
            </a:p>
          </p:txBody>
        </p:sp>
      </p:grpSp>
      <p:cxnSp>
        <p:nvCxnSpPr>
          <p:cNvPr id="7" name="Conector recto 6"/>
          <p:cNvCxnSpPr/>
          <p:nvPr/>
        </p:nvCxnSpPr>
        <p:spPr>
          <a:xfrm flipH="1">
            <a:off x="5724129" y="1008543"/>
            <a:ext cx="922900" cy="3069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>
            <a:stCxn id="23" idx="0"/>
          </p:cNvCxnSpPr>
          <p:nvPr/>
        </p:nvCxnSpPr>
        <p:spPr>
          <a:xfrm flipH="1">
            <a:off x="3569873" y="788399"/>
            <a:ext cx="2886540" cy="2266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9"/>
          <p:cNvSpPr txBox="1"/>
          <p:nvPr/>
        </p:nvSpPr>
        <p:spPr>
          <a:xfrm>
            <a:off x="4238625" y="5603975"/>
            <a:ext cx="4841866" cy="1200329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+mj-lt"/>
                <a:ea typeface="+mn-ea"/>
                <a:cs typeface="+mn-cs"/>
              </a:rPr>
              <a:t>Theoretical Models:</a:t>
            </a:r>
            <a:endParaRPr lang="en-US" b="1" dirty="0">
              <a:latin typeface="+mj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Shell Model (magic numbers)</a:t>
            </a:r>
            <a:endParaRPr lang="en-US" dirty="0">
              <a:solidFill>
                <a:srgbClr val="C00000"/>
              </a:solidFill>
              <a:latin typeface="+mj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FF"/>
                </a:solidFill>
                <a:latin typeface="+mj-lt"/>
                <a:ea typeface="+mn-ea"/>
                <a:cs typeface="+mn-cs"/>
              </a:rPr>
              <a:t>Mean field Calculations (collective properties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  <a:ea typeface="+mn-ea"/>
                <a:cs typeface="+mn-cs"/>
              </a:rPr>
              <a:t>)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 err="1" smtClean="0">
                <a:solidFill>
                  <a:srgbClr val="008000"/>
                </a:solidFill>
                <a:latin typeface="+mj-lt"/>
                <a:ea typeface="+mn-ea"/>
                <a:cs typeface="+mn-cs"/>
              </a:rPr>
              <a:t>Ab</a:t>
            </a:r>
            <a:r>
              <a:rPr lang="en-US" i="1" dirty="0" smtClean="0">
                <a:solidFill>
                  <a:srgbClr val="008000"/>
                </a:solidFill>
                <a:latin typeface="+mj-lt"/>
                <a:ea typeface="+mn-ea"/>
                <a:cs typeface="+mn-cs"/>
              </a:rPr>
              <a:t> Initio Calculations </a:t>
            </a:r>
            <a:r>
              <a:rPr lang="en-US" dirty="0" smtClean="0">
                <a:solidFill>
                  <a:srgbClr val="008000"/>
                </a:solidFill>
                <a:latin typeface="+mj-lt"/>
                <a:ea typeface="+mn-ea"/>
                <a:cs typeface="+mn-cs"/>
              </a:rPr>
              <a:t>(light nuclei</a:t>
            </a:r>
            <a:r>
              <a:rPr lang="en-US" dirty="0" smtClean="0">
                <a:solidFill>
                  <a:srgbClr val="008000"/>
                </a:solidFill>
                <a:latin typeface="+mj-lt"/>
              </a:rPr>
              <a:t>)</a:t>
            </a:r>
            <a:endParaRPr lang="en-US" dirty="0">
              <a:solidFill>
                <a:srgbClr val="008000"/>
              </a:solidFill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301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6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altLang="en-US" sz="3600" b="1" dirty="0"/>
              <a:t>Emission channeling </a:t>
            </a:r>
            <a:r>
              <a:rPr lang="pt-PT" altLang="en-US" sz="3600" b="1" dirty="0" smtClean="0"/>
              <a:t>at ISOLDE </a:t>
            </a:r>
            <a:endParaRPr lang="en-GB" altLang="en-US" sz="3600" b="1" dirty="0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/>
          </p:nvPr>
        </p:nvGraphicFramePr>
        <p:xfrm>
          <a:off x="1547813" y="980728"/>
          <a:ext cx="7297737" cy="528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CorelDRAW" r:id="rId3" imgW="12054240" imgH="8724240" progId="CorelDraw.Graphic.8">
                  <p:embed/>
                </p:oleObj>
              </mc:Choice>
              <mc:Fallback>
                <p:oleObj name="CorelDRAW" r:id="rId3" imgW="12054240" imgH="8724240" progId="CorelDraw.Graphic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980728"/>
                        <a:ext cx="7297737" cy="5281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 descr="isolde_logo transparen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933056"/>
            <a:ext cx="1392237" cy="6302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 rot="20520000">
            <a:off x="2228850" y="2857025"/>
            <a:ext cx="1497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t-PT" altLang="en-US" b="1" dirty="0">
                <a:solidFill>
                  <a:srgbClr val="FF0000"/>
                </a:solidFill>
              </a:rPr>
              <a:t>30-60 </a:t>
            </a:r>
            <a:r>
              <a:rPr lang="pt-PT" altLang="en-US" b="1" dirty="0" err="1">
                <a:solidFill>
                  <a:srgbClr val="FF0000"/>
                </a:solidFill>
              </a:rPr>
              <a:t>keV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pic>
        <p:nvPicPr>
          <p:cNvPr id="15" name="Imagen 14" descr="images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9" r="68669" b="21768"/>
          <a:stretch/>
        </p:blipFill>
        <p:spPr>
          <a:xfrm>
            <a:off x="7812360" y="980728"/>
            <a:ext cx="1109009" cy="100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9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Production</a:t>
            </a:r>
            <a:r>
              <a:rPr lang="es-ES" dirty="0" smtClean="0"/>
              <a:t> of </a:t>
            </a:r>
            <a:r>
              <a:rPr lang="es-ES" dirty="0" err="1" smtClean="0"/>
              <a:t>Radioactive</a:t>
            </a:r>
            <a:r>
              <a:rPr lang="es-ES" dirty="0" smtClean="0"/>
              <a:t> </a:t>
            </a:r>
            <a:r>
              <a:rPr lang="es-ES" dirty="0" err="1"/>
              <a:t>B</a:t>
            </a:r>
            <a:r>
              <a:rPr lang="es-ES" dirty="0" err="1" smtClean="0"/>
              <a:t>eams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3878560" y="6572374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3"/>
          <p:cNvSpPr txBox="1"/>
          <p:nvPr/>
        </p:nvSpPr>
        <p:spPr>
          <a:xfrm>
            <a:off x="249380" y="1046901"/>
            <a:ext cx="816120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	Radioactive Ion Beams are produced using two complementary ways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Isotope Separator On Line method (ISOL): </a:t>
            </a:r>
          </a:p>
          <a:p>
            <a:pPr marL="1200150" lvl="2" indent="-285750">
              <a:buFont typeface="Wingdings" charset="2"/>
              <a:buChar char="ü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low/medium energy, high quality beams (phase space)</a:t>
            </a: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In-flight method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1200150" lvl="2" indent="-285750">
              <a:buFont typeface="Wingdings" charset="2"/>
              <a:buChar char="ü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high energy, short lived (</a:t>
            </a:r>
            <a:r>
              <a:rPr lang="en-US" dirty="0" err="1" smtClean="0">
                <a:latin typeface="Symbol" panose="05050102010706020507" pitchFamily="18" charset="2"/>
                <a:cs typeface="Arial" pitchFamily="34" charset="0"/>
              </a:rPr>
              <a:t>m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grpSp>
        <p:nvGrpSpPr>
          <p:cNvPr id="13" name="Agrupar 12"/>
          <p:cNvGrpSpPr/>
          <p:nvPr/>
        </p:nvGrpSpPr>
        <p:grpSpPr>
          <a:xfrm>
            <a:off x="4561353" y="2924944"/>
            <a:ext cx="4471530" cy="2978727"/>
            <a:chOff x="4561353" y="3114569"/>
            <a:chExt cx="4471530" cy="2978727"/>
          </a:xfrm>
        </p:grpSpPr>
        <p:grpSp>
          <p:nvGrpSpPr>
            <p:cNvPr id="10" name="Group 7"/>
            <p:cNvGrpSpPr/>
            <p:nvPr/>
          </p:nvGrpSpPr>
          <p:grpSpPr>
            <a:xfrm>
              <a:off x="4561353" y="3114569"/>
              <a:ext cx="4471530" cy="2978727"/>
              <a:chOff x="4533921" y="3477478"/>
              <a:chExt cx="4471530" cy="2978727"/>
            </a:xfrm>
          </p:grpSpPr>
          <p:pic>
            <p:nvPicPr>
              <p:cNvPr id="11" name="Picture 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533921" y="3477478"/>
                <a:ext cx="4471530" cy="29787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203200" dist="1270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2" name="TextBox 9"/>
              <p:cNvSpPr txBox="1"/>
              <p:nvPr/>
            </p:nvSpPr>
            <p:spPr>
              <a:xfrm>
                <a:off x="7107387" y="3519054"/>
                <a:ext cx="1634836" cy="52322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In-flight</a:t>
                </a:r>
              </a:p>
            </p:txBody>
          </p:sp>
        </p:grpSp>
        <p:grpSp>
          <p:nvGrpSpPr>
            <p:cNvPr id="14" name="Group 5"/>
            <p:cNvGrpSpPr>
              <a:grpSpLocks noChangeAspect="1"/>
            </p:cNvGrpSpPr>
            <p:nvPr/>
          </p:nvGrpSpPr>
          <p:grpSpPr bwMode="auto">
            <a:xfrm>
              <a:off x="4644008" y="3645024"/>
              <a:ext cx="437335" cy="438214"/>
              <a:chOff x="1682" y="887"/>
              <a:chExt cx="2685" cy="2691"/>
            </a:xfrm>
          </p:grpSpPr>
          <p:pic>
            <p:nvPicPr>
              <p:cNvPr id="15" name="Picture 24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2" y="1672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5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33" y="1323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26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15" y="1069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27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7" y="887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28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8" y="895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29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4" y="1158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30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2" y="1584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31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7" y="2063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32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40" y="2414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33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4" y="2676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34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21" y="2806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35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3" y="2747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36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8" y="2449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37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4" y="2029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38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0" y="1243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Picture 39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5" y="1620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" name="Picture 40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38" y="2116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4" name="Picture 41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9" y="2292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42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05" y="1496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6" name="Picture 43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35" y="1794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7" name="Picture 44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6" y="2248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" name="Picture 45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76" y="1917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0" name="Imagen 3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80112" y="3356992"/>
              <a:ext cx="254948" cy="1104776"/>
            </a:xfrm>
            <a:prstGeom prst="rect">
              <a:avLst/>
            </a:prstGeom>
          </p:spPr>
        </p:pic>
      </p:grpSp>
      <p:grpSp>
        <p:nvGrpSpPr>
          <p:cNvPr id="3" name="Agrupar 2"/>
          <p:cNvGrpSpPr/>
          <p:nvPr/>
        </p:nvGrpSpPr>
        <p:grpSpPr>
          <a:xfrm>
            <a:off x="60280" y="2780928"/>
            <a:ext cx="4367704" cy="3158840"/>
            <a:chOff x="60280" y="2780928"/>
            <a:chExt cx="4367704" cy="3158840"/>
          </a:xfrm>
        </p:grpSpPr>
        <p:grpSp>
          <p:nvGrpSpPr>
            <p:cNvPr id="7" name="Group 4"/>
            <p:cNvGrpSpPr/>
            <p:nvPr/>
          </p:nvGrpSpPr>
          <p:grpSpPr>
            <a:xfrm>
              <a:off x="60280" y="2780928"/>
              <a:ext cx="4367704" cy="3158840"/>
              <a:chOff x="1961" y="3435924"/>
              <a:chExt cx="4367704" cy="3158840"/>
            </a:xfrm>
          </p:grpSpPr>
          <p:pic>
            <p:nvPicPr>
              <p:cNvPr id="8" name="Picture 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961" y="3435924"/>
                <a:ext cx="4367704" cy="3158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203200" dist="1270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9" name="TextBox 6"/>
              <p:cNvSpPr txBox="1"/>
              <p:nvPr/>
            </p:nvSpPr>
            <p:spPr>
              <a:xfrm>
                <a:off x="3144984" y="3519054"/>
                <a:ext cx="1039089" cy="52322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ISOL</a:t>
                </a:r>
              </a:p>
            </p:txBody>
          </p:sp>
        </p:grpSp>
        <p:cxnSp>
          <p:nvCxnSpPr>
            <p:cNvPr id="17" name="Straight Arrow Connector 14"/>
            <p:cNvCxnSpPr/>
            <p:nvPr/>
          </p:nvCxnSpPr>
          <p:spPr>
            <a:xfrm>
              <a:off x="2368296" y="5153732"/>
              <a:ext cx="1014984" cy="448056"/>
            </a:xfrm>
            <a:prstGeom prst="straightConnector1">
              <a:avLst/>
            </a:prstGeom>
            <a:ln w="50800">
              <a:solidFill>
                <a:srgbClr val="DDDDDD"/>
              </a:solidFill>
              <a:tailEnd type="triangle" w="lg" len="lg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42" descr="sfera0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140968"/>
              <a:ext cx="307583" cy="28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1" name="Group 5"/>
            <p:cNvGrpSpPr>
              <a:grpSpLocks noChangeAspect="1"/>
            </p:cNvGrpSpPr>
            <p:nvPr/>
          </p:nvGrpSpPr>
          <p:grpSpPr bwMode="auto">
            <a:xfrm>
              <a:off x="899592" y="3012840"/>
              <a:ext cx="504056" cy="505070"/>
              <a:chOff x="1682" y="887"/>
              <a:chExt cx="2685" cy="2691"/>
            </a:xfrm>
          </p:grpSpPr>
          <p:pic>
            <p:nvPicPr>
              <p:cNvPr id="42" name="Picture 24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2" y="1672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25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33" y="1323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26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15" y="1069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27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7" y="887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28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8" y="895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" name="Picture 29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4" y="1158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8" name="Picture 30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2" y="1584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9" name="Picture 31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7" y="2063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0" name="Picture 32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40" y="2414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33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4" y="2676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2" name="Picture 34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21" y="2806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3" name="Picture 35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3" y="2747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4" name="Picture 36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8" y="2449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5" name="Picture 37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4" y="2029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6" name="Picture 38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0" y="1243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7" name="Picture 39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5" y="1620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40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38" y="2116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9" name="Picture 41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9" y="2292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42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05" y="1496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" name="Picture 43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35" y="1794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" name="Picture 44" descr="sfera0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6" y="2248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45" descr="sfera0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76" y="1917"/>
                <a:ext cx="803" cy="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64" name="Text Box 9"/>
          <p:cNvSpPr txBox="1">
            <a:spLocks noChangeArrowheads="1"/>
          </p:cNvSpPr>
          <p:nvPr/>
        </p:nvSpPr>
        <p:spPr bwMode="auto">
          <a:xfrm>
            <a:off x="539552" y="5877272"/>
            <a:ext cx="262553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000090"/>
                </a:solidFill>
                <a:latin typeface="+mj-lt"/>
              </a:rPr>
              <a:t>Tailored made nuclei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b="1" dirty="0" smtClean="0">
                <a:solidFill>
                  <a:srgbClr val="000090"/>
                </a:solidFill>
              </a:rPr>
              <a:t>Extraction </a:t>
            </a:r>
            <a:r>
              <a:rPr lang="en-US" altLang="en-US" b="1" dirty="0">
                <a:solidFill>
                  <a:srgbClr val="000090"/>
                </a:solidFill>
              </a:rPr>
              <a:t>time: </a:t>
            </a:r>
            <a:r>
              <a:rPr lang="en-US" altLang="en-US" b="1" dirty="0" err="1">
                <a:solidFill>
                  <a:srgbClr val="000090"/>
                </a:solidFill>
              </a:rPr>
              <a:t>ms</a:t>
            </a:r>
            <a:r>
              <a:rPr lang="en-US" altLang="en-US" b="1" dirty="0">
                <a:solidFill>
                  <a:srgbClr val="000090"/>
                </a:solidFill>
              </a:rPr>
              <a:t> – </a:t>
            </a:r>
            <a:r>
              <a:rPr lang="en-US" altLang="en-US" b="1" dirty="0" smtClean="0">
                <a:solidFill>
                  <a:srgbClr val="000090"/>
                </a:solidFill>
              </a:rPr>
              <a:t>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b="1" dirty="0" smtClean="0">
                <a:solidFill>
                  <a:srgbClr val="000090"/>
                </a:solidFill>
              </a:rPr>
              <a:t>Well </a:t>
            </a:r>
            <a:r>
              <a:rPr lang="en-US" altLang="en-US" b="1" dirty="0">
                <a:solidFill>
                  <a:srgbClr val="000090"/>
                </a:solidFill>
              </a:rPr>
              <a:t>defined beam </a:t>
            </a:r>
            <a:r>
              <a:rPr lang="en-US" altLang="en-US" b="1" dirty="0" smtClean="0">
                <a:solidFill>
                  <a:srgbClr val="000090"/>
                </a:solidFill>
              </a:rPr>
              <a:t>optics</a:t>
            </a:r>
            <a:endParaRPr lang="en-US" altLang="en-US" b="1" dirty="0">
              <a:solidFill>
                <a:srgbClr val="00009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5" name="Text Box 9"/>
          <p:cNvSpPr txBox="1">
            <a:spLocks noChangeArrowheads="1"/>
          </p:cNvSpPr>
          <p:nvPr/>
        </p:nvSpPr>
        <p:spPr bwMode="auto">
          <a:xfrm>
            <a:off x="6012160" y="5916538"/>
            <a:ext cx="3031637" cy="9233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000090"/>
                </a:solidFill>
                <a:latin typeface="+mj-lt"/>
              </a:rPr>
              <a:t>Fast production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000090"/>
                </a:solidFill>
                <a:latin typeface="+mj-lt"/>
              </a:rPr>
              <a:t>Many nuclei at the same time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000090"/>
                </a:solidFill>
                <a:latin typeface="+mj-lt"/>
              </a:rPr>
              <a:t>Mapping region</a:t>
            </a:r>
            <a:endParaRPr lang="en-US" b="1" dirty="0">
              <a:solidFill>
                <a:srgbClr val="00009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253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  <p:bldP spid="6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5536" y="980728"/>
            <a:ext cx="8928992" cy="56166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charset="2"/>
              <a:buChar char="Ø"/>
            </a:pPr>
            <a:r>
              <a:rPr lang="en-US" sz="3600" b="1" dirty="0" smtClean="0">
                <a:solidFill>
                  <a:srgbClr val="FF0000"/>
                </a:solidFill>
              </a:rPr>
              <a:t>Energy (2015-)</a:t>
            </a:r>
          </a:p>
          <a:p>
            <a:pPr lvl="1"/>
            <a:r>
              <a:rPr lang="en-US" sz="3800" b="1" dirty="0" smtClean="0">
                <a:solidFill>
                  <a:srgbClr val="FF0000"/>
                </a:solidFill>
              </a:rPr>
              <a:t>Intensity from Injectors</a:t>
            </a:r>
          </a:p>
          <a:p>
            <a:pPr lvl="2"/>
            <a:r>
              <a:rPr lang="en-US" sz="3600" dirty="0" err="1" smtClean="0"/>
              <a:t>Linac</a:t>
            </a:r>
            <a:r>
              <a:rPr lang="en-US" sz="3600" dirty="0" smtClean="0"/>
              <a:t> 4 (5x10</a:t>
            </a:r>
            <a:r>
              <a:rPr lang="en-US" sz="3600" baseline="30000" dirty="0" smtClean="0"/>
              <a:t>13</a:t>
            </a:r>
            <a:r>
              <a:rPr lang="en-US" sz="3600" dirty="0" smtClean="0"/>
              <a:t> – 1x10</a:t>
            </a:r>
            <a:r>
              <a:rPr lang="en-US" sz="3600" baseline="30000" dirty="0" smtClean="0"/>
              <a:t>14</a:t>
            </a:r>
            <a:r>
              <a:rPr lang="en-US" sz="3600" dirty="0" smtClean="0"/>
              <a:t>)</a:t>
            </a:r>
          </a:p>
          <a:p>
            <a:pPr marL="914400" lvl="2" indent="0">
              <a:buNone/>
            </a:pPr>
            <a:r>
              <a:rPr lang="en-US" sz="3600" dirty="0" smtClean="0">
                <a:solidFill>
                  <a:srgbClr val="000090"/>
                </a:solidFill>
              </a:rPr>
              <a:t>Production increases linearly with injector intensity</a:t>
            </a:r>
          </a:p>
          <a:p>
            <a:pPr lvl="2"/>
            <a:r>
              <a:rPr lang="en-US" sz="3600" dirty="0" err="1" smtClean="0"/>
              <a:t>PSBooster</a:t>
            </a:r>
            <a:r>
              <a:rPr lang="en-US" sz="3600" dirty="0" smtClean="0"/>
              <a:t> to 2 </a:t>
            </a:r>
            <a:r>
              <a:rPr lang="en-US" sz="3600" dirty="0" err="1" smtClean="0"/>
              <a:t>GeV</a:t>
            </a:r>
            <a:endParaRPr lang="en-US" sz="3600" dirty="0" smtClean="0"/>
          </a:p>
          <a:p>
            <a:pPr lvl="3"/>
            <a:r>
              <a:rPr lang="en-US" sz="3600" dirty="0" smtClean="0">
                <a:solidFill>
                  <a:srgbClr val="000090"/>
                </a:solidFill>
              </a:rPr>
              <a:t>Increase x 2 – x 5 in fragmentation cross reactions</a:t>
            </a:r>
          </a:p>
          <a:p>
            <a:pPr lvl="3"/>
            <a:r>
              <a:rPr lang="en-US" sz="3600" dirty="0" smtClean="0">
                <a:solidFill>
                  <a:srgbClr val="000090"/>
                </a:solidFill>
              </a:rPr>
              <a:t>Increase x 6 - x 10 for spallation cross section </a:t>
            </a:r>
            <a:r>
              <a:rPr lang="en-US" sz="4400" dirty="0" smtClean="0">
                <a:solidFill>
                  <a:srgbClr val="000090"/>
                </a:solidFill>
              </a:rPr>
              <a:t>  </a:t>
            </a:r>
            <a:r>
              <a:rPr lang="en-US" sz="4400" dirty="0" smtClean="0">
                <a:solidFill>
                  <a:srgbClr val="FF0000"/>
                </a:solidFill>
              </a:rPr>
              <a:t>     </a:t>
            </a:r>
          </a:p>
          <a:p>
            <a:pPr lvl="1"/>
            <a:r>
              <a:rPr lang="en-US" sz="3900" dirty="0" smtClean="0">
                <a:solidFill>
                  <a:srgbClr val="FF0000"/>
                </a:solidFill>
              </a:rPr>
              <a:t>Beam Purity</a:t>
            </a:r>
            <a:r>
              <a:rPr lang="en-US" sz="3900" dirty="0" smtClean="0"/>
              <a:t>: </a:t>
            </a:r>
          </a:p>
          <a:p>
            <a:pPr lvl="2"/>
            <a:r>
              <a:rPr lang="en-US" sz="3600" dirty="0" smtClean="0">
                <a:solidFill>
                  <a:srgbClr val="000090"/>
                </a:solidFill>
              </a:rPr>
              <a:t>New Target Materials &amp; LIST</a:t>
            </a:r>
          </a:p>
          <a:p>
            <a:pPr lvl="2"/>
            <a:r>
              <a:rPr lang="en-US" sz="3600" dirty="0" smtClean="0">
                <a:solidFill>
                  <a:srgbClr val="000090"/>
                </a:solidFill>
              </a:rPr>
              <a:t>ISCOOL: DS of new RFQ Cooler and </a:t>
            </a:r>
            <a:r>
              <a:rPr lang="en-US" sz="3600" dirty="0" err="1" smtClean="0">
                <a:solidFill>
                  <a:srgbClr val="000090"/>
                </a:solidFill>
              </a:rPr>
              <a:t>Buncher</a:t>
            </a:r>
            <a:endParaRPr lang="en-US" sz="3600" dirty="0" smtClean="0">
              <a:solidFill>
                <a:srgbClr val="000090"/>
              </a:solidFill>
            </a:endParaRPr>
          </a:p>
          <a:p>
            <a:pPr lvl="2"/>
            <a:r>
              <a:rPr lang="en-US" sz="3600" dirty="0" smtClean="0">
                <a:solidFill>
                  <a:srgbClr val="000090"/>
                </a:solidFill>
              </a:rPr>
              <a:t>HRS: </a:t>
            </a:r>
            <a:r>
              <a:rPr lang="en-US" sz="3600" dirty="0">
                <a:solidFill>
                  <a:srgbClr val="000090"/>
                </a:solidFill>
              </a:rPr>
              <a:t>DS </a:t>
            </a:r>
            <a:r>
              <a:rPr lang="en-US" sz="3600" dirty="0" smtClean="0">
                <a:solidFill>
                  <a:srgbClr val="000090"/>
                </a:solidFill>
              </a:rPr>
              <a:t>for higher mass resolving power</a:t>
            </a:r>
          </a:p>
          <a:p>
            <a:pPr lvl="2"/>
            <a:r>
              <a:rPr lang="en-US" sz="3600" dirty="0" smtClean="0">
                <a:solidFill>
                  <a:srgbClr val="000090"/>
                </a:solidFill>
              </a:rPr>
              <a:t>EBIS: DS for EBIS upgrade</a:t>
            </a:r>
          </a:p>
          <a:p>
            <a:pPr lvl="2"/>
            <a:r>
              <a:rPr lang="en-US" sz="3600" dirty="0" smtClean="0">
                <a:solidFill>
                  <a:srgbClr val="000090"/>
                </a:solidFill>
              </a:rPr>
              <a:t>General purpose MR-</a:t>
            </a:r>
            <a:r>
              <a:rPr lang="en-US" sz="3600" dirty="0" err="1" smtClean="0">
                <a:solidFill>
                  <a:srgbClr val="000090"/>
                </a:solidFill>
              </a:rPr>
              <a:t>ToF</a:t>
            </a:r>
            <a:endParaRPr lang="en-US" sz="1300" dirty="0" smtClean="0">
              <a:solidFill>
                <a:srgbClr val="00009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99592" y="-99392"/>
            <a:ext cx="7643192" cy="980736"/>
          </a:xfrm>
        </p:spPr>
        <p:txBody>
          <a:bodyPr/>
          <a:lstStyle/>
          <a:p>
            <a:r>
              <a:rPr lang="en-US" sz="4800" dirty="0"/>
              <a:t> </a:t>
            </a:r>
            <a:r>
              <a:rPr lang="en-US" dirty="0">
                <a:solidFill>
                  <a:srgbClr val="000090"/>
                </a:solidFill>
              </a:rPr>
              <a:t>HIE-ISOLDE (2010-) </a:t>
            </a:r>
          </a:p>
        </p:txBody>
      </p:sp>
      <p:pic>
        <p:nvPicPr>
          <p:cNvPr id="8" name="Imagen 7" descr="Screen Shot 2015-05-12 at 12.33.5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490" y="908720"/>
            <a:ext cx="3428510" cy="12961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Rectangle 1"/>
          <p:cNvSpPr/>
          <p:nvPr/>
        </p:nvSpPr>
        <p:spPr>
          <a:xfrm rot="21212503">
            <a:off x="5724128" y="1484784"/>
            <a:ext cx="720080" cy="21602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  <a:effectLst>
            <a:outerShdw dist="23000" dir="5400000" sx="0" sy="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1428">
            <a:off x="4702445" y="5207512"/>
            <a:ext cx="4552134" cy="1112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11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3899" y="-7807"/>
            <a:ext cx="8572499" cy="940443"/>
          </a:xfrm>
        </p:spPr>
        <p:txBody>
          <a:bodyPr>
            <a:normAutofit/>
          </a:bodyPr>
          <a:lstStyle/>
          <a:p>
            <a:r>
              <a:rPr lang="es-ES" sz="3600" dirty="0" err="1" smtClean="0">
                <a:solidFill>
                  <a:srgbClr val="000090"/>
                </a:solidFill>
              </a:rPr>
              <a:t>What</a:t>
            </a:r>
            <a:r>
              <a:rPr lang="es-ES" sz="3600" dirty="0" smtClean="0">
                <a:solidFill>
                  <a:srgbClr val="000090"/>
                </a:solidFill>
              </a:rPr>
              <a:t> </a:t>
            </a:r>
            <a:r>
              <a:rPr lang="es-ES" sz="3600" dirty="0" err="1" smtClean="0">
                <a:solidFill>
                  <a:srgbClr val="000090"/>
                </a:solidFill>
              </a:rPr>
              <a:t>keep</a:t>
            </a:r>
            <a:r>
              <a:rPr lang="es-ES" sz="3600" dirty="0" smtClean="0">
                <a:solidFill>
                  <a:srgbClr val="000090"/>
                </a:solidFill>
              </a:rPr>
              <a:t> </a:t>
            </a:r>
            <a:r>
              <a:rPr lang="es-ES" sz="3600" dirty="0" err="1" smtClean="0">
                <a:solidFill>
                  <a:srgbClr val="000090"/>
                </a:solidFill>
              </a:rPr>
              <a:t>protons</a:t>
            </a:r>
            <a:r>
              <a:rPr lang="es-ES" sz="3600" dirty="0" smtClean="0">
                <a:solidFill>
                  <a:srgbClr val="000090"/>
                </a:solidFill>
              </a:rPr>
              <a:t> and </a:t>
            </a:r>
            <a:r>
              <a:rPr lang="es-ES" sz="3600" dirty="0" err="1" smtClean="0">
                <a:solidFill>
                  <a:srgbClr val="000090"/>
                </a:solidFill>
              </a:rPr>
              <a:t>neutrons</a:t>
            </a:r>
            <a:r>
              <a:rPr lang="es-ES" sz="3600" dirty="0" smtClean="0">
                <a:solidFill>
                  <a:srgbClr val="000090"/>
                </a:solidFill>
              </a:rPr>
              <a:t> </a:t>
            </a:r>
            <a:r>
              <a:rPr lang="es-ES" sz="3600" dirty="0" err="1" smtClean="0">
                <a:solidFill>
                  <a:srgbClr val="000090"/>
                </a:solidFill>
              </a:rPr>
              <a:t>together</a:t>
            </a:r>
            <a:r>
              <a:rPr lang="es-ES" sz="3600" dirty="0" smtClean="0">
                <a:solidFill>
                  <a:srgbClr val="000090"/>
                </a:solidFill>
              </a:rPr>
              <a:t>?</a:t>
            </a:r>
            <a:endParaRPr lang="es-ES" sz="3600" dirty="0">
              <a:solidFill>
                <a:srgbClr val="00009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3"/>
          </p:nvPr>
        </p:nvSpPr>
        <p:spPr>
          <a:xfrm>
            <a:off x="5354901" y="6356350"/>
            <a:ext cx="2895600" cy="365125"/>
          </a:xfrm>
        </p:spPr>
        <p:txBody>
          <a:bodyPr/>
          <a:lstStyle/>
          <a:p>
            <a:r>
              <a:rPr lang="en-US" smtClean="0"/>
              <a:t>mgb@cern.ch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>
          <a:xfrm>
            <a:off x="8357521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7" name="Group 5"/>
          <p:cNvGrpSpPr>
            <a:grpSpLocks noChangeAspect="1"/>
          </p:cNvGrpSpPr>
          <p:nvPr/>
        </p:nvGrpSpPr>
        <p:grpSpPr bwMode="auto">
          <a:xfrm>
            <a:off x="6293464" y="3398569"/>
            <a:ext cx="959598" cy="961528"/>
            <a:chOff x="1682" y="887"/>
            <a:chExt cx="2685" cy="2691"/>
          </a:xfrm>
        </p:grpSpPr>
        <p:pic>
          <p:nvPicPr>
            <p:cNvPr id="8" name="Picture 24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2" y="1672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5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3" y="1323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6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5" y="1069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7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7" y="887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8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8" y="895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9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4" y="1158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0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2" y="1584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1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7" y="2063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2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0" y="2414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3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4" y="2676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4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1" y="2806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5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" y="2747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6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8" y="2449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37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4" y="2029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8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0" y="1243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39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5" y="1620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0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8" y="2116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1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9" y="2292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2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" y="1496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3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5" y="1794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4" descr="sfera0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6" y="2248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5" descr="sfera0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6" y="1917"/>
              <a:ext cx="803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639982" y="1133542"/>
            <a:ext cx="4680519" cy="15612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Wingdings" charset="2"/>
              <a:buChar char="Ø"/>
            </a:pPr>
            <a:r>
              <a:rPr lang="de-DE" sz="2400" b="1" dirty="0" smtClean="0">
                <a:solidFill>
                  <a:srgbClr val="FF0000"/>
                </a:solidFill>
              </a:rPr>
              <a:t>Strong </a:t>
            </a:r>
            <a:r>
              <a:rPr lang="de-DE" sz="2400" b="1" dirty="0" err="1" smtClean="0">
                <a:solidFill>
                  <a:srgbClr val="FF0000"/>
                </a:solidFill>
              </a:rPr>
              <a:t>force</a:t>
            </a:r>
            <a:r>
              <a:rPr lang="de-DE" sz="2400" dirty="0" smtClean="0"/>
              <a:t>(“</a:t>
            </a:r>
            <a:r>
              <a:rPr lang="de-DE" sz="2400" dirty="0" err="1" smtClean="0"/>
              <a:t>Nuclear</a:t>
            </a:r>
            <a:r>
              <a:rPr lang="de-DE" sz="2400" dirty="0" smtClean="0"/>
              <a:t> </a:t>
            </a:r>
            <a:r>
              <a:rPr lang="de-DE" sz="2400" dirty="0" err="1" smtClean="0"/>
              <a:t>force</a:t>
            </a:r>
            <a:r>
              <a:rPr lang="de-DE" sz="2400" dirty="0" smtClean="0"/>
              <a:t>"</a:t>
            </a:r>
            <a:r>
              <a:rPr lang="de-DE" sz="2200" dirty="0" smtClean="0"/>
              <a:t>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2200" dirty="0"/>
              <a:t> </a:t>
            </a:r>
            <a:r>
              <a:rPr lang="de-DE" sz="2200" dirty="0" smtClean="0"/>
              <a:t>    </a:t>
            </a:r>
            <a:r>
              <a:rPr lang="de-DE" sz="2200" dirty="0" smtClean="0">
                <a:solidFill>
                  <a:srgbClr val="000090"/>
                </a:solidFill>
              </a:rPr>
              <a:t>Short </a:t>
            </a:r>
            <a:r>
              <a:rPr lang="de-DE" sz="2200" dirty="0" err="1" smtClean="0">
                <a:solidFill>
                  <a:srgbClr val="000090"/>
                </a:solidFill>
              </a:rPr>
              <a:t>range</a:t>
            </a:r>
            <a:r>
              <a:rPr lang="de-DE" sz="2200" dirty="0" smtClean="0">
                <a:solidFill>
                  <a:srgbClr val="000090"/>
                </a:solidFill>
              </a:rPr>
              <a:t> </a:t>
            </a:r>
            <a:r>
              <a:rPr lang="de-DE" sz="2200" dirty="0" smtClean="0"/>
              <a:t>(1 x10</a:t>
            </a:r>
            <a:r>
              <a:rPr lang="de-DE" sz="2200" baseline="30000" dirty="0" smtClean="0"/>
              <a:t>-15</a:t>
            </a:r>
            <a:r>
              <a:rPr lang="de-DE" sz="2200" dirty="0" smtClean="0"/>
              <a:t>m)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2200" dirty="0" smtClean="0"/>
              <a:t>     </a:t>
            </a:r>
            <a:r>
              <a:rPr lang="de-DE" sz="2200" dirty="0" err="1" smtClean="0"/>
              <a:t>Interation</a:t>
            </a:r>
            <a:r>
              <a:rPr lang="de-DE" sz="2200" dirty="0" smtClean="0"/>
              <a:t> </a:t>
            </a:r>
            <a:r>
              <a:rPr lang="de-DE" sz="2200" dirty="0" err="1" smtClean="0"/>
              <a:t>of</a:t>
            </a:r>
            <a:r>
              <a:rPr lang="de-DE" sz="2200" dirty="0" smtClean="0"/>
              <a:t> </a:t>
            </a:r>
            <a:r>
              <a:rPr lang="de-DE" sz="2200" dirty="0" err="1" smtClean="0"/>
              <a:t>one</a:t>
            </a:r>
            <a:r>
              <a:rPr lang="de-DE" sz="2200" dirty="0" smtClean="0"/>
              <a:t> </a:t>
            </a:r>
            <a:r>
              <a:rPr lang="de-DE" sz="2200" dirty="0" err="1" smtClean="0"/>
              <a:t>nucleon</a:t>
            </a:r>
            <a:r>
              <a:rPr lang="de-DE" sz="2200" dirty="0" smtClean="0"/>
              <a:t> </a:t>
            </a:r>
            <a:r>
              <a:rPr lang="de-DE" sz="2200" dirty="0" err="1" smtClean="0"/>
              <a:t>with</a:t>
            </a:r>
            <a:r>
              <a:rPr lang="de-DE" sz="2200" dirty="0" smtClean="0"/>
              <a:t> 10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2200" dirty="0" smtClean="0"/>
              <a:t>     </a:t>
            </a:r>
            <a:r>
              <a:rPr lang="de-DE" sz="2200" dirty="0" err="1" smtClean="0"/>
              <a:t>protons</a:t>
            </a:r>
            <a:r>
              <a:rPr lang="de-DE" sz="2200" dirty="0" smtClean="0"/>
              <a:t>, </a:t>
            </a:r>
            <a:r>
              <a:rPr lang="de-DE" sz="2200" dirty="0" err="1" smtClean="0"/>
              <a:t>neutrons</a:t>
            </a:r>
            <a:r>
              <a:rPr lang="de-DE" sz="2200" dirty="0" smtClean="0"/>
              <a:t>...</a:t>
            </a:r>
            <a:endParaRPr lang="en-GB" sz="2200" dirty="0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39982" y="2694826"/>
            <a:ext cx="4680519" cy="146589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b="1" dirty="0" smtClean="0">
                <a:solidFill>
                  <a:srgbClr val="FF0000"/>
                </a:solidFill>
              </a:rPr>
              <a:t>Coulomb Force </a:t>
            </a:r>
            <a:r>
              <a:rPr lang="de-DE" sz="2800" dirty="0" smtClean="0"/>
              <a:t>(</a:t>
            </a:r>
            <a:r>
              <a:rPr lang="de-DE" sz="2800" dirty="0" err="1" smtClean="0"/>
              <a:t>em</a:t>
            </a:r>
            <a:r>
              <a:rPr lang="de-DE" sz="2800" dirty="0" smtClean="0"/>
              <a:t>) 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de-DE" sz="2400" dirty="0" smtClean="0">
                <a:solidFill>
                  <a:srgbClr val="000090"/>
                </a:solidFill>
              </a:rPr>
              <a:t>Long </a:t>
            </a:r>
            <a:r>
              <a:rPr lang="de-DE" sz="2400" dirty="0" err="1" smtClean="0">
                <a:solidFill>
                  <a:srgbClr val="000090"/>
                </a:solidFill>
              </a:rPr>
              <a:t>range</a:t>
            </a:r>
            <a:endParaRPr lang="de-DE" sz="2400" dirty="0" smtClean="0">
              <a:solidFill>
                <a:srgbClr val="000090"/>
              </a:solidFill>
            </a:endParaRPr>
          </a:p>
          <a:p>
            <a:pPr marL="457200" lvl="1" indent="0">
              <a:spcAft>
                <a:spcPts val="600"/>
              </a:spcAft>
              <a:buNone/>
            </a:pPr>
            <a:r>
              <a:rPr lang="de-DE" sz="2400" dirty="0" err="1" smtClean="0"/>
              <a:t>Keeps</a:t>
            </a:r>
            <a:r>
              <a:rPr lang="de-DE" sz="2400" dirty="0" smtClean="0"/>
              <a:t> </a:t>
            </a:r>
            <a:r>
              <a:rPr lang="de-DE" sz="2400" dirty="0" err="1" smtClean="0"/>
              <a:t>nucleons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electrons</a:t>
            </a:r>
            <a:endParaRPr lang="de-DE" sz="2400" dirty="0" smtClean="0"/>
          </a:p>
          <a:p>
            <a:pPr marL="457200" lvl="1" indent="0">
              <a:spcAft>
                <a:spcPts val="600"/>
              </a:spcAft>
              <a:buNone/>
            </a:pPr>
            <a:r>
              <a:rPr lang="de-DE" sz="2400" dirty="0" err="1" smtClean="0"/>
              <a:t>Feel</a:t>
            </a:r>
            <a:r>
              <a:rPr lang="de-DE" sz="2400" dirty="0" smtClean="0"/>
              <a:t> </a:t>
            </a:r>
            <a:r>
              <a:rPr lang="de-DE" sz="2400" dirty="0" err="1" smtClean="0"/>
              <a:t>by</a:t>
            </a:r>
            <a:r>
              <a:rPr lang="de-DE" sz="2400" dirty="0" smtClean="0"/>
              <a:t> all </a:t>
            </a:r>
            <a:r>
              <a:rPr lang="de-DE" sz="2400" dirty="0" err="1" smtClean="0"/>
              <a:t>charged</a:t>
            </a:r>
            <a:r>
              <a:rPr lang="de-DE" sz="2400" dirty="0" smtClean="0"/>
              <a:t> </a:t>
            </a:r>
            <a:r>
              <a:rPr lang="de-DE" sz="2400" dirty="0" err="1" smtClean="0"/>
              <a:t>particles</a:t>
            </a:r>
            <a:endParaRPr lang="en-GB" sz="2400" dirty="0"/>
          </a:p>
        </p:txBody>
      </p:sp>
      <p:grpSp>
        <p:nvGrpSpPr>
          <p:cNvPr id="3" name="Agrupar 2"/>
          <p:cNvGrpSpPr/>
          <p:nvPr/>
        </p:nvGrpSpPr>
        <p:grpSpPr>
          <a:xfrm>
            <a:off x="5424298" y="965508"/>
            <a:ext cx="2415110" cy="2412594"/>
            <a:chOff x="5668902" y="2420754"/>
            <a:chExt cx="3400470" cy="3312035"/>
          </a:xfrm>
        </p:grpSpPr>
        <p:pic>
          <p:nvPicPr>
            <p:cNvPr id="34" name="Imagen 33" descr="fuerza Nuclear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7337" y="2420754"/>
              <a:ext cx="3312035" cy="3312035"/>
            </a:xfrm>
            <a:prstGeom prst="rect">
              <a:avLst/>
            </a:prstGeom>
          </p:spPr>
        </p:pic>
        <p:pic>
          <p:nvPicPr>
            <p:cNvPr id="31" name="Picture 2" descr="http://www.nustruc.ugent.be/img/nuclear_force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33" b="65714"/>
            <a:stretch/>
          </p:blipFill>
          <p:spPr bwMode="auto">
            <a:xfrm>
              <a:off x="6580092" y="5045737"/>
              <a:ext cx="1131200" cy="583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2" descr="http://www.nustruc.ugent.be/img/nuclear_force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622" r="26137"/>
            <a:stretch/>
          </p:blipFill>
          <p:spPr bwMode="auto">
            <a:xfrm>
              <a:off x="5668902" y="2501805"/>
              <a:ext cx="1627341" cy="4876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Group 50"/>
          <p:cNvGrpSpPr/>
          <p:nvPr/>
        </p:nvGrpSpPr>
        <p:grpSpPr>
          <a:xfrm>
            <a:off x="5201107" y="4281784"/>
            <a:ext cx="2447928" cy="1439862"/>
            <a:chOff x="5940153" y="4725442"/>
            <a:chExt cx="2447928" cy="1439862"/>
          </a:xfrm>
        </p:grpSpPr>
        <p:grpSp>
          <p:nvGrpSpPr>
            <p:cNvPr id="38" name="Group 10"/>
            <p:cNvGrpSpPr>
              <a:grpSpLocks/>
            </p:cNvGrpSpPr>
            <p:nvPr/>
          </p:nvGrpSpPr>
          <p:grpSpPr bwMode="auto">
            <a:xfrm rot="10800000">
              <a:off x="5940153" y="4798453"/>
              <a:ext cx="2008188" cy="917577"/>
              <a:chOff x="2522" y="3307"/>
              <a:chExt cx="1265" cy="578"/>
            </a:xfrm>
          </p:grpSpPr>
          <p:pic>
            <p:nvPicPr>
              <p:cNvPr id="44" name="Picture 17" descr="sfera04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09" y="3431"/>
                <a:ext cx="298" cy="2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18" descr="sfera04"/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9" y="3431"/>
                <a:ext cx="298" cy="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" name="Line 32"/>
              <p:cNvSpPr>
                <a:spLocks noChangeShapeType="1"/>
              </p:cNvSpPr>
              <p:nvPr/>
            </p:nvSpPr>
            <p:spPr bwMode="auto">
              <a:xfrm flipH="1">
                <a:off x="3198" y="3567"/>
                <a:ext cx="22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de-DE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7" name="Oval 20"/>
              <p:cNvSpPr>
                <a:spLocks noChangeArrowheads="1"/>
              </p:cNvSpPr>
              <p:nvPr/>
            </p:nvSpPr>
            <p:spPr bwMode="auto">
              <a:xfrm rot="16200000">
                <a:off x="2528" y="3817"/>
                <a:ext cx="68" cy="68"/>
              </a:xfrm>
              <a:prstGeom prst="ellipse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defPPr>
                  <a:defRPr lang="de-DE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en-US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48" name="Line 34"/>
              <p:cNvSpPr>
                <a:spLocks noChangeShapeType="1"/>
              </p:cNvSpPr>
              <p:nvPr/>
            </p:nvSpPr>
            <p:spPr bwMode="auto">
              <a:xfrm flipH="1" flipV="1">
                <a:off x="2608" y="3386"/>
                <a:ext cx="182" cy="11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de-DE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9" name="Line 35"/>
              <p:cNvSpPr>
                <a:spLocks noChangeShapeType="1"/>
              </p:cNvSpPr>
              <p:nvPr/>
            </p:nvSpPr>
            <p:spPr bwMode="auto">
              <a:xfrm flipH="1">
                <a:off x="2620" y="3679"/>
                <a:ext cx="182" cy="12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de-DE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50" name="Oval 23"/>
              <p:cNvSpPr>
                <a:spLocks noChangeArrowheads="1"/>
              </p:cNvSpPr>
              <p:nvPr/>
            </p:nvSpPr>
            <p:spPr bwMode="auto">
              <a:xfrm>
                <a:off x="2522" y="3307"/>
                <a:ext cx="46" cy="46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tx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rgbClr val="FF3300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en-GB" dirty="0"/>
              </a:p>
            </p:txBody>
          </p:sp>
        </p:grp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7019656" y="5733504"/>
              <a:ext cx="431800" cy="431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de-DE"/>
                <a:t>p</a:t>
              </a:r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>
              <a:off x="7956281" y="4725442"/>
              <a:ext cx="431800" cy="431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de-DE">
                  <a:solidFill>
                    <a:srgbClr val="00CC66"/>
                  </a:solidFill>
                </a:rPr>
                <a:t>e</a:t>
              </a:r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auto">
            <a:xfrm>
              <a:off x="5940156" y="5733504"/>
              <a:ext cx="431800" cy="431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de-DE">
                  <a:solidFill>
                    <a:srgbClr val="3333FF"/>
                  </a:solidFill>
                </a:rPr>
                <a:t>n</a:t>
              </a:r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auto">
            <a:xfrm>
              <a:off x="7956281" y="5733504"/>
              <a:ext cx="431800" cy="431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l-GR">
                  <a:solidFill>
                    <a:schemeClr val="tx2"/>
                  </a:solidFill>
                </a:rPr>
                <a:t>ν</a:t>
              </a:r>
            </a:p>
          </p:txBody>
        </p:sp>
        <p:sp>
          <p:nvSpPr>
            <p:cNvPr id="43" name="Rectangle 15"/>
            <p:cNvSpPr>
              <a:spLocks noChangeArrowheads="1"/>
            </p:cNvSpPr>
            <p:nvPr/>
          </p:nvSpPr>
          <p:spPr bwMode="auto">
            <a:xfrm>
              <a:off x="8061056" y="5733504"/>
              <a:ext cx="215900" cy="142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rgbClr val="FF3300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de-DE">
                  <a:solidFill>
                    <a:schemeClr val="tx2"/>
                  </a:solidFill>
                </a:rPr>
                <a:t>-</a:t>
              </a:r>
            </a:p>
          </p:txBody>
        </p:sp>
      </p:grpSp>
      <p:sp>
        <p:nvSpPr>
          <p:cNvPr id="52" name="Content Placeholder 2"/>
          <p:cNvSpPr txBox="1">
            <a:spLocks/>
          </p:cNvSpPr>
          <p:nvPr/>
        </p:nvSpPr>
        <p:spPr>
          <a:xfrm>
            <a:off x="639982" y="4185847"/>
            <a:ext cx="5253567" cy="14638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b="1" dirty="0" err="1" smtClean="0">
                <a:solidFill>
                  <a:srgbClr val="FF0000"/>
                </a:solidFill>
              </a:rPr>
              <a:t>Weak</a:t>
            </a:r>
            <a:r>
              <a:rPr lang="de-DE" sz="2200" b="1" dirty="0" smtClean="0">
                <a:solidFill>
                  <a:srgbClr val="FF0000"/>
                </a:solidFill>
              </a:rPr>
              <a:t> Force</a:t>
            </a:r>
          </a:p>
          <a:p>
            <a:pPr marL="0" indent="0">
              <a:buNone/>
            </a:pPr>
            <a:r>
              <a:rPr lang="de-DE" sz="2000" dirty="0" smtClean="0">
                <a:solidFill>
                  <a:srgbClr val="000090"/>
                </a:solidFill>
              </a:rPr>
              <a:t>     </a:t>
            </a:r>
            <a:r>
              <a:rPr lang="de-DE" sz="2000" dirty="0" err="1" smtClean="0">
                <a:solidFill>
                  <a:srgbClr val="000090"/>
                </a:solidFill>
              </a:rPr>
              <a:t>Responsible</a:t>
            </a:r>
            <a:r>
              <a:rPr lang="de-DE" sz="2000" dirty="0" smtClean="0">
                <a:solidFill>
                  <a:srgbClr val="000090"/>
                </a:solidFill>
              </a:rPr>
              <a:t> </a:t>
            </a:r>
            <a:r>
              <a:rPr lang="de-DE" sz="2000" dirty="0" err="1" smtClean="0">
                <a:solidFill>
                  <a:srgbClr val="000090"/>
                </a:solidFill>
              </a:rPr>
              <a:t>of</a:t>
            </a:r>
            <a:r>
              <a:rPr lang="de-DE" sz="2000" dirty="0" smtClean="0">
                <a:solidFill>
                  <a:srgbClr val="000090"/>
                </a:solidFill>
              </a:rPr>
              <a:t> </a:t>
            </a:r>
            <a:r>
              <a:rPr lang="de-DE" sz="2000" dirty="0" err="1" smtClean="0">
                <a:solidFill>
                  <a:srgbClr val="000090"/>
                </a:solidFill>
              </a:rPr>
              <a:t>the</a:t>
            </a:r>
            <a:r>
              <a:rPr lang="de-DE" sz="2000" dirty="0" smtClean="0">
                <a:solidFill>
                  <a:srgbClr val="000090"/>
                </a:solidFill>
              </a:rPr>
              <a:t> </a:t>
            </a:r>
            <a:r>
              <a:rPr lang="de-DE" sz="2000" dirty="0" err="1" smtClean="0">
                <a:solidFill>
                  <a:srgbClr val="000090"/>
                </a:solidFill>
              </a:rPr>
              <a:t>decay</a:t>
            </a:r>
            <a:r>
              <a:rPr lang="de-DE" sz="2000" dirty="0" smtClean="0">
                <a:solidFill>
                  <a:srgbClr val="000090"/>
                </a:solidFill>
              </a:rPr>
              <a:t> </a:t>
            </a:r>
            <a:r>
              <a:rPr lang="de-DE" sz="2000" dirty="0" err="1" smtClean="0">
                <a:solidFill>
                  <a:srgbClr val="000090"/>
                </a:solidFill>
              </a:rPr>
              <a:t>of</a:t>
            </a:r>
            <a:r>
              <a:rPr lang="de-DE" sz="2000" dirty="0" smtClean="0">
                <a:solidFill>
                  <a:srgbClr val="000090"/>
                </a:solidFill>
              </a:rPr>
              <a:t> </a:t>
            </a:r>
            <a:r>
              <a:rPr lang="de-DE" sz="2000" dirty="0" err="1" smtClean="0">
                <a:solidFill>
                  <a:srgbClr val="000090"/>
                </a:solidFill>
              </a:rPr>
              <a:t>nuclei</a:t>
            </a:r>
            <a:endParaRPr lang="de-DE" sz="2000" dirty="0" smtClean="0">
              <a:solidFill>
                <a:srgbClr val="00009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805420" y="908720"/>
            <a:ext cx="1370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 smtClean="0">
                <a:solidFill>
                  <a:srgbClr val="000090"/>
                </a:solidFill>
              </a:rPr>
              <a:t>Strength</a:t>
            </a:r>
            <a:endParaRPr lang="es-ES" sz="2400" b="1" dirty="0">
              <a:solidFill>
                <a:srgbClr val="000090"/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8357521" y="1591733"/>
            <a:ext cx="765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1</a:t>
            </a:r>
          </a:p>
        </p:txBody>
      </p:sp>
      <p:sp>
        <p:nvSpPr>
          <p:cNvPr id="51" name="CuadroTexto 50"/>
          <p:cNvSpPr txBox="1"/>
          <p:nvPr/>
        </p:nvSpPr>
        <p:spPr>
          <a:xfrm>
            <a:off x="8147533" y="3132667"/>
            <a:ext cx="1168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&lt; 10</a:t>
            </a:r>
            <a:r>
              <a:rPr lang="es-ES" sz="2400" b="1" baseline="30000" dirty="0" smtClean="0"/>
              <a:t>-2</a:t>
            </a:r>
            <a:endParaRPr lang="es-ES" sz="2400" b="1" baseline="30000" dirty="0"/>
          </a:p>
        </p:txBody>
      </p:sp>
      <p:sp>
        <p:nvSpPr>
          <p:cNvPr id="53" name="CuadroTexto 52"/>
          <p:cNvSpPr txBox="1"/>
          <p:nvPr/>
        </p:nvSpPr>
        <p:spPr>
          <a:xfrm>
            <a:off x="8147529" y="4611035"/>
            <a:ext cx="1168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&lt; 10</a:t>
            </a:r>
            <a:r>
              <a:rPr lang="es-ES" sz="2400" b="1" baseline="30000" dirty="0" smtClean="0"/>
              <a:t>-5</a:t>
            </a:r>
            <a:endParaRPr lang="es-ES" sz="2400" b="1" baseline="30000" dirty="0"/>
          </a:p>
        </p:txBody>
      </p:sp>
      <p:sp>
        <p:nvSpPr>
          <p:cNvPr id="54" name="CuadroTexto 53"/>
          <p:cNvSpPr txBox="1"/>
          <p:nvPr/>
        </p:nvSpPr>
        <p:spPr>
          <a:xfrm>
            <a:off x="8147533" y="5718964"/>
            <a:ext cx="1321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&lt; 10</a:t>
            </a:r>
            <a:r>
              <a:rPr lang="es-ES" sz="2400" b="1" baseline="30000" dirty="0" smtClean="0"/>
              <a:t>-38</a:t>
            </a:r>
            <a:endParaRPr lang="es-ES" sz="2400" b="1" baseline="30000" dirty="0"/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639982" y="5291840"/>
            <a:ext cx="5253567" cy="14638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b="1" dirty="0" smtClean="0">
                <a:solidFill>
                  <a:srgbClr val="FF0000"/>
                </a:solidFill>
              </a:rPr>
              <a:t>Gravitation Force</a:t>
            </a:r>
          </a:p>
          <a:p>
            <a:pPr marL="0" indent="0">
              <a:buNone/>
            </a:pPr>
            <a:r>
              <a:rPr lang="de-DE" sz="2000" dirty="0" smtClean="0">
                <a:solidFill>
                  <a:srgbClr val="000090"/>
                </a:solidFill>
              </a:rPr>
              <a:t>      </a:t>
            </a:r>
            <a:r>
              <a:rPr lang="de-DE" sz="2000" dirty="0" err="1" smtClean="0">
                <a:solidFill>
                  <a:srgbClr val="000090"/>
                </a:solidFill>
              </a:rPr>
              <a:t>Mass</a:t>
            </a:r>
            <a:endParaRPr lang="de-DE" sz="2000" dirty="0" smtClean="0">
              <a:solidFill>
                <a:srgbClr val="000090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7864430" y="932636"/>
            <a:ext cx="0" cy="5925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73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>
                <a:solidFill>
                  <a:srgbClr val="0070C0"/>
                </a:solidFill>
              </a:rPr>
              <a:t>Production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Mechanism</a:t>
            </a:r>
            <a:endParaRPr lang="es-ES" dirty="0">
              <a:solidFill>
                <a:srgbClr val="0070C0"/>
              </a:solidFill>
            </a:endParaRPr>
          </a:p>
        </p:txBody>
      </p:sp>
      <p:pic>
        <p:nvPicPr>
          <p:cNvPr id="20" name="Bild 2" descr="Beamlines .JP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94" y="1972519"/>
            <a:ext cx="8351520" cy="4364752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TextBox 26"/>
          <p:cNvSpPr txBox="1"/>
          <p:nvPr/>
        </p:nvSpPr>
        <p:spPr>
          <a:xfrm>
            <a:off x="5307798" y="2752095"/>
            <a:ext cx="11521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4BFFFB"/>
                </a:solidFill>
                <a:latin typeface="Gill Sans"/>
                <a:ea typeface="Seravek" charset="0"/>
                <a:cs typeface="Gill Sans"/>
              </a:rPr>
              <a:t>HRS</a:t>
            </a:r>
            <a:endParaRPr lang="en-GB" sz="1600" b="1" dirty="0">
              <a:solidFill>
                <a:srgbClr val="4BFFFB"/>
              </a:solidFill>
              <a:latin typeface="Gill Sans"/>
              <a:ea typeface="Seravek" charset="0"/>
              <a:cs typeface="Gill Sans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7420754" y="4060751"/>
            <a:ext cx="11521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4BFFFB"/>
                </a:solidFill>
                <a:latin typeface="Gill Sans"/>
                <a:ea typeface="Seravek" charset="0"/>
                <a:cs typeface="Gill Sans"/>
              </a:rPr>
              <a:t>GPS</a:t>
            </a:r>
            <a:endParaRPr lang="en-GB" sz="1600" b="1" dirty="0">
              <a:solidFill>
                <a:srgbClr val="4BFFFB"/>
              </a:solidFill>
              <a:latin typeface="Gill Sans"/>
              <a:ea typeface="Seravek" charset="0"/>
              <a:cs typeface="Gill Sans"/>
            </a:endParaRPr>
          </a:p>
        </p:txBody>
      </p:sp>
      <p:sp>
        <p:nvSpPr>
          <p:cNvPr id="23" name="TextBox 28"/>
          <p:cNvSpPr txBox="1"/>
          <p:nvPr/>
        </p:nvSpPr>
        <p:spPr>
          <a:xfrm>
            <a:off x="4963888" y="2006427"/>
            <a:ext cx="11521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4BFFFB"/>
                </a:solidFill>
                <a:latin typeface="Gill Sans"/>
                <a:ea typeface="Seravek" charset="0"/>
                <a:cs typeface="Gill Sans"/>
              </a:rPr>
              <a:t>Target</a:t>
            </a:r>
            <a:endParaRPr lang="en-GB" sz="1600" b="1" dirty="0">
              <a:solidFill>
                <a:srgbClr val="4BFFFB"/>
              </a:solidFill>
              <a:latin typeface="Gill Sans"/>
              <a:ea typeface="Seravek" charset="0"/>
              <a:cs typeface="Gill Sans"/>
            </a:endParaRPr>
          </a:p>
        </p:txBody>
      </p:sp>
      <p:sp>
        <p:nvSpPr>
          <p:cNvPr id="24" name="TextBox 29"/>
          <p:cNvSpPr txBox="1"/>
          <p:nvPr/>
        </p:nvSpPr>
        <p:spPr>
          <a:xfrm>
            <a:off x="7276738" y="3052639"/>
            <a:ext cx="115212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5"/>
                </a:solidFill>
                <a:latin typeface="Seravek" charset="0"/>
                <a:ea typeface="Seravek" charset="0"/>
                <a:cs typeface="Seravek" charset="0"/>
              </a:rPr>
              <a:t>FE 7</a:t>
            </a:r>
            <a:endParaRPr lang="en-GB" sz="1200" b="1" dirty="0">
              <a:solidFill>
                <a:schemeClr val="accent5"/>
              </a:solidFill>
              <a:latin typeface="Seravek" charset="0"/>
              <a:ea typeface="Seravek" charset="0"/>
              <a:cs typeface="Seravek" charset="0"/>
            </a:endParaRPr>
          </a:p>
        </p:txBody>
      </p:sp>
      <p:sp>
        <p:nvSpPr>
          <p:cNvPr id="25" name="TextBox 30"/>
          <p:cNvSpPr txBox="1"/>
          <p:nvPr/>
        </p:nvSpPr>
        <p:spPr>
          <a:xfrm>
            <a:off x="5679169" y="5408774"/>
            <a:ext cx="223224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4BFFFB"/>
                </a:solidFill>
                <a:latin typeface="Gill Sans"/>
                <a:ea typeface="Seravek" charset="0"/>
                <a:cs typeface="Gill Sans"/>
              </a:rPr>
              <a:t>beam lines</a:t>
            </a:r>
            <a:endParaRPr lang="en-GB" sz="1600" dirty="0">
              <a:solidFill>
                <a:srgbClr val="4BFFFB"/>
              </a:solidFill>
              <a:latin typeface="Gill Sans"/>
              <a:ea typeface="Seravek" charset="0"/>
              <a:cs typeface="Gill Sans"/>
            </a:endParaRPr>
          </a:p>
        </p:txBody>
      </p:sp>
      <p:cxnSp>
        <p:nvCxnSpPr>
          <p:cNvPr id="26" name="Gewinkelte Verbindung 18"/>
          <p:cNvCxnSpPr/>
          <p:nvPr/>
        </p:nvCxnSpPr>
        <p:spPr>
          <a:xfrm rot="10800000">
            <a:off x="4963889" y="5300603"/>
            <a:ext cx="718725" cy="310109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4BFFFB"/>
            </a:solidFill>
            <a:tailEnd type="arrow"/>
          </a:ln>
          <a:effectLst>
            <a:glow>
              <a:schemeClr val="accent5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7" name="Rectangle 11"/>
          <p:cNvSpPr/>
          <p:nvPr/>
        </p:nvSpPr>
        <p:spPr>
          <a:xfrm>
            <a:off x="663300" y="1972519"/>
            <a:ext cx="4002338" cy="4382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accent5"/>
              </a:solidFill>
              <a:latin typeface="Seravek" charset="0"/>
              <a:ea typeface="Seravek" charset="0"/>
              <a:cs typeface="Seravek" charset="0"/>
            </a:endParaRPr>
          </a:p>
        </p:txBody>
      </p:sp>
      <p:pic>
        <p:nvPicPr>
          <p:cNvPr id="28" name="Picture 5" descr="selection-14Be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238" y="4304193"/>
            <a:ext cx="42195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6" descr="selection-14B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238" y="4304193"/>
            <a:ext cx="42195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7" descr="selection-14Be_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2238" y="4304193"/>
            <a:ext cx="42195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8" descr="selection-14Be_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2238" y="4304193"/>
            <a:ext cx="42195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Oval 9"/>
          <p:cNvSpPr>
            <a:spLocks noChangeArrowheads="1"/>
          </p:cNvSpPr>
          <p:nvPr/>
        </p:nvSpPr>
        <p:spPr bwMode="auto">
          <a:xfrm>
            <a:off x="4554864" y="2461361"/>
            <a:ext cx="1548601" cy="1125767"/>
          </a:xfrm>
          <a:prstGeom prst="ellipse">
            <a:avLst/>
          </a:prstGeom>
          <a:noFill/>
          <a:ln w="25400" cap="sq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>
              <a:solidFill>
                <a:schemeClr val="accent5"/>
              </a:solidFill>
              <a:latin typeface="Seravek" charset="0"/>
              <a:ea typeface="Seravek" charset="0"/>
              <a:cs typeface="Seravek" charset="0"/>
            </a:endParaRPr>
          </a:p>
        </p:txBody>
      </p:sp>
      <p:sp>
        <p:nvSpPr>
          <p:cNvPr id="33" name="Oval 10"/>
          <p:cNvSpPr>
            <a:spLocks noChangeArrowheads="1"/>
          </p:cNvSpPr>
          <p:nvPr/>
        </p:nvSpPr>
        <p:spPr bwMode="auto">
          <a:xfrm>
            <a:off x="5720273" y="2043491"/>
            <a:ext cx="865106" cy="436954"/>
          </a:xfrm>
          <a:prstGeom prst="ellipse">
            <a:avLst/>
          </a:prstGeom>
          <a:noFill/>
          <a:ln w="25400" cap="sq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>
              <a:solidFill>
                <a:schemeClr val="accent5"/>
              </a:solidFill>
              <a:latin typeface="Seravek" charset="0"/>
              <a:ea typeface="Seravek" charset="0"/>
              <a:cs typeface="Seravek" charset="0"/>
            </a:endParaRPr>
          </a:p>
        </p:txBody>
      </p:sp>
      <p:pic>
        <p:nvPicPr>
          <p:cNvPr id="34" name="Picture 11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606" y="3305182"/>
            <a:ext cx="4085120" cy="3063236"/>
          </a:xfrm>
          <a:prstGeom prst="rect">
            <a:avLst/>
          </a:prstGeom>
        </p:spPr>
      </p:pic>
      <p:pic>
        <p:nvPicPr>
          <p:cNvPr id="58" name="Imagen 5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8501" y="924367"/>
            <a:ext cx="3809499" cy="2865455"/>
          </a:xfrm>
          <a:prstGeom prst="rect">
            <a:avLst/>
          </a:prstGeom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41813" y="1367036"/>
            <a:ext cx="456477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4" name="Agrupar 63"/>
          <p:cNvGrpSpPr/>
          <p:nvPr/>
        </p:nvGrpSpPr>
        <p:grpSpPr>
          <a:xfrm>
            <a:off x="6221996" y="932636"/>
            <a:ext cx="1317289" cy="651975"/>
            <a:chOff x="6272795" y="932636"/>
            <a:chExt cx="1317289" cy="651975"/>
          </a:xfrm>
        </p:grpSpPr>
        <p:sp>
          <p:nvSpPr>
            <p:cNvPr id="60" name="Abrir llave 59"/>
            <p:cNvSpPr/>
            <p:nvPr/>
          </p:nvSpPr>
          <p:spPr>
            <a:xfrm rot="5400000">
              <a:off x="6620984" y="928857"/>
              <a:ext cx="397108" cy="914400"/>
            </a:xfrm>
            <a:prstGeom prst="leftBrace">
              <a:avLst/>
            </a:prstGeom>
            <a:ln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CuadroTexto 61"/>
            <p:cNvSpPr txBox="1"/>
            <p:nvPr/>
          </p:nvSpPr>
          <p:spPr>
            <a:xfrm>
              <a:off x="6272795" y="932636"/>
              <a:ext cx="1317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/>
                <a:t>10</a:t>
              </a:r>
              <a:r>
                <a:rPr lang="es-ES" b="1" baseline="30000" dirty="0" smtClean="0"/>
                <a:t>-3 </a:t>
              </a:r>
              <a:r>
                <a:rPr lang="es-ES" b="1" dirty="0" smtClean="0"/>
                <a:t>– 10</a:t>
              </a:r>
              <a:r>
                <a:rPr lang="es-ES" b="1" baseline="30000" dirty="0" smtClean="0"/>
                <a:t>-8</a:t>
              </a:r>
              <a:endParaRPr lang="es-ES" b="1" baseline="30000" dirty="0"/>
            </a:p>
          </p:txBody>
        </p:sp>
      </p:grpSp>
      <p:grpSp>
        <p:nvGrpSpPr>
          <p:cNvPr id="65" name="Agrupar 64"/>
          <p:cNvGrpSpPr/>
          <p:nvPr/>
        </p:nvGrpSpPr>
        <p:grpSpPr>
          <a:xfrm>
            <a:off x="7607683" y="932636"/>
            <a:ext cx="1320577" cy="668036"/>
            <a:chOff x="7658482" y="932636"/>
            <a:chExt cx="1320577" cy="668036"/>
          </a:xfrm>
        </p:grpSpPr>
        <p:sp>
          <p:nvSpPr>
            <p:cNvPr id="61" name="Abrir llave 60"/>
            <p:cNvSpPr/>
            <p:nvPr/>
          </p:nvSpPr>
          <p:spPr>
            <a:xfrm rot="5400000">
              <a:off x="7917128" y="944918"/>
              <a:ext cx="397108" cy="914400"/>
            </a:xfrm>
            <a:prstGeom prst="leftBrace">
              <a:avLst/>
            </a:prstGeom>
            <a:ln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CuadroTexto 62"/>
            <p:cNvSpPr txBox="1"/>
            <p:nvPr/>
          </p:nvSpPr>
          <p:spPr>
            <a:xfrm>
              <a:off x="7661770" y="932636"/>
              <a:ext cx="1317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/>
                <a:t>5 – 90 %</a:t>
              </a:r>
              <a:endParaRPr lang="es-ES" b="1" baseline="30000" dirty="0"/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7526303" y="2810623"/>
            <a:ext cx="1140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Gill Sans MT" charset="0"/>
                <a:ea typeface="Gill Sans MT" charset="0"/>
                <a:cs typeface="Gill Sans MT" charset="0"/>
              </a:rPr>
              <a:t>Target</a:t>
            </a:r>
            <a:endParaRPr lang="es-ES_tradnl" b="1" dirty="0">
              <a:solidFill>
                <a:schemeClr val="accent3">
                  <a:lumMod val="40000"/>
                  <a:lumOff val="60000"/>
                </a:schemeClr>
              </a:solidFill>
              <a:latin typeface="Gill Sans MT" charset="0"/>
              <a:ea typeface="Gill Sans MT" charset="0"/>
              <a:cs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68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7" grpId="0" animBg="1"/>
      <p:bldP spid="32" grpId="0" animBg="1"/>
      <p:bldP spid="32" grpId="1" animBg="1"/>
      <p:bldP spid="32" grpId="2" animBg="1"/>
      <p:bldP spid="33" grpId="0" animBg="1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ISOLDE: brief History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39752" y="1052736"/>
            <a:ext cx="68042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The 1963 Conference on High Energy Physics and Nuclear </a:t>
            </a:r>
            <a:r>
              <a:rPr lang="en-US" sz="2000" dirty="0" smtClean="0">
                <a:solidFill>
                  <a:srgbClr val="FF0000"/>
                </a:solidFill>
              </a:rPr>
              <a:t>Structure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Conclusions: Call for proposals in nuclear physics at CERN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February 1964 first proposal to study short-lived isotopes</a:t>
            </a:r>
          </a:p>
          <a:p>
            <a:r>
              <a:rPr lang="en-US" sz="2000" dirty="0">
                <a:solidFill>
                  <a:srgbClr val="0000FF"/>
                </a:solidFill>
              </a:rPr>
              <a:t>	</a:t>
            </a:r>
            <a:r>
              <a:rPr lang="en-US" sz="2000" b="1" dirty="0" smtClean="0">
                <a:solidFill>
                  <a:srgbClr val="7BBA21"/>
                </a:solidFill>
              </a:rPr>
              <a:t>Approved 19</a:t>
            </a:r>
            <a:r>
              <a:rPr lang="en-US" sz="2000" b="1" baseline="30000" dirty="0" smtClean="0">
                <a:solidFill>
                  <a:srgbClr val="7BBA21"/>
                </a:solidFill>
              </a:rPr>
              <a:t>th</a:t>
            </a:r>
            <a:r>
              <a:rPr lang="en-US" sz="2000" b="1" dirty="0" smtClean="0">
                <a:solidFill>
                  <a:srgbClr val="7BBA21"/>
                </a:solidFill>
              </a:rPr>
              <a:t> Dec 1964</a:t>
            </a:r>
            <a:endParaRPr lang="en-US" sz="2000" b="1" dirty="0">
              <a:solidFill>
                <a:srgbClr val="7BBA2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1772816"/>
            <a:ext cx="12961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V. </a:t>
            </a:r>
            <a:r>
              <a:rPr lang="en-US" sz="1600" dirty="0" err="1" smtClean="0"/>
              <a:t>Weiskopf</a:t>
            </a:r>
            <a:r>
              <a:rPr lang="en-US" sz="1600" dirty="0" smtClean="0"/>
              <a:t> (DG 1961-65)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3933056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Control room 1967</a:t>
            </a:r>
            <a:endParaRPr lang="en-US" sz="2400" b="1" dirty="0">
              <a:solidFill>
                <a:srgbClr val="FFFFFF"/>
              </a:solidFill>
            </a:endParaRPr>
          </a:p>
        </p:txBody>
      </p:sp>
      <p:pic>
        <p:nvPicPr>
          <p:cNvPr id="13" name="Picture 12" descr="Rudsta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9" r="30017" b="15950"/>
          <a:stretch/>
        </p:blipFill>
        <p:spPr>
          <a:xfrm>
            <a:off x="3275856" y="3573016"/>
            <a:ext cx="766361" cy="100811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5" name="Picture 3" descr="67101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2520280" cy="232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347864" y="2780928"/>
            <a:ext cx="337213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0000FF"/>
                </a:solidFill>
                <a:latin typeface="+mj-lt"/>
              </a:rPr>
              <a:t>First beam October </a:t>
            </a:r>
            <a:r>
              <a:rPr lang="en-GB" sz="2000" dirty="0" smtClean="0">
                <a:solidFill>
                  <a:srgbClr val="0000FF"/>
                </a:solidFill>
                <a:latin typeface="+mj-lt"/>
              </a:rPr>
              <a:t>1967 @ SC</a:t>
            </a:r>
            <a:endParaRPr lang="en-GB" sz="2000" dirty="0">
              <a:solidFill>
                <a:srgbClr val="0000FF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275856" y="3501008"/>
            <a:ext cx="5724128" cy="1442827"/>
            <a:chOff x="3275856" y="3501008"/>
            <a:chExt cx="5724128" cy="1442827"/>
          </a:xfrm>
        </p:grpSpPr>
        <p:pic>
          <p:nvPicPr>
            <p:cNvPr id="14" name="Picture 8" descr="NorwPo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3573016"/>
              <a:ext cx="1971058" cy="1370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7"/>
            <p:cNvSpPr txBox="1">
              <a:spLocks noChangeArrowheads="1"/>
            </p:cNvSpPr>
            <p:nvPr/>
          </p:nvSpPr>
          <p:spPr bwMode="auto">
            <a:xfrm>
              <a:off x="5364088" y="3501008"/>
              <a:ext cx="1659429" cy="40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 dirty="0" smtClean="0">
                  <a:solidFill>
                    <a:srgbClr val="0000FF"/>
                  </a:solidFill>
                  <a:latin typeface="+mj-lt"/>
                </a:rPr>
                <a:t>Upgrade 1974 </a:t>
              </a:r>
              <a:endParaRPr lang="en-GB" sz="2000" dirty="0">
                <a:solidFill>
                  <a:srgbClr val="0000FF"/>
                </a:solidFill>
                <a:latin typeface="+mj-lt"/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6084168" y="4005064"/>
              <a:ext cx="2408582" cy="40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 dirty="0" smtClean="0">
                  <a:solidFill>
                    <a:srgbClr val="0000FF"/>
                  </a:solidFill>
                  <a:latin typeface="+mj-lt"/>
                </a:rPr>
                <a:t>ISOLDE-III 1987 (HRS)</a:t>
              </a:r>
              <a:endParaRPr lang="en-GB" sz="2000" dirty="0">
                <a:solidFill>
                  <a:srgbClr val="0000FF"/>
                </a:solidFill>
                <a:latin typeface="+mj-lt"/>
              </a:endParaRPr>
            </a:p>
          </p:txBody>
        </p:sp>
        <p:cxnSp>
          <p:nvCxnSpPr>
            <p:cNvPr id="22" name="Straight Arrow Connector 21"/>
            <p:cNvCxnSpPr>
              <a:stCxn id="17" idx="3"/>
            </p:cNvCxnSpPr>
            <p:nvPr/>
          </p:nvCxnSpPr>
          <p:spPr>
            <a:xfrm flipV="1">
              <a:off x="7023517" y="3701062"/>
              <a:ext cx="572819" cy="1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596336" y="3531786"/>
              <a:ext cx="14036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ISOLDE-II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pic>
        <p:nvPicPr>
          <p:cNvPr id="27" name="Picture 26" descr="Captura de pantalla 2016-09-24 a las 16.52.3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4664"/>
            <a:ext cx="1152128" cy="140729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123728" y="4473575"/>
            <a:ext cx="7056784" cy="2384425"/>
            <a:chOff x="2123728" y="4473575"/>
            <a:chExt cx="7056784" cy="2384425"/>
          </a:xfrm>
        </p:grpSpPr>
        <p:grpSp>
          <p:nvGrpSpPr>
            <p:cNvPr id="26" name="Group 25"/>
            <p:cNvGrpSpPr/>
            <p:nvPr/>
          </p:nvGrpSpPr>
          <p:grpSpPr>
            <a:xfrm>
              <a:off x="3275856" y="4473575"/>
              <a:ext cx="5904656" cy="2384425"/>
              <a:chOff x="3275856" y="4473575"/>
              <a:chExt cx="5904656" cy="2384425"/>
            </a:xfrm>
          </p:grpSpPr>
          <p:sp>
            <p:nvSpPr>
              <p:cNvPr id="19" name="Text Box 6"/>
              <p:cNvSpPr txBox="1">
                <a:spLocks noChangeArrowheads="1"/>
              </p:cNvSpPr>
              <p:nvPr/>
            </p:nvSpPr>
            <p:spPr bwMode="auto">
              <a:xfrm>
                <a:off x="3275856" y="5373216"/>
                <a:ext cx="2232248" cy="70788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GB" sz="2000" dirty="0">
                    <a:solidFill>
                      <a:srgbClr val="0000FF"/>
                    </a:solidFill>
                    <a:latin typeface="+mj-lt"/>
                  </a:rPr>
                  <a:t>New </a:t>
                </a:r>
                <a:r>
                  <a:rPr lang="en-GB" sz="2000" dirty="0" smtClean="0">
                    <a:solidFill>
                      <a:srgbClr val="0000FF"/>
                    </a:solidFill>
                    <a:latin typeface="+mj-lt"/>
                  </a:rPr>
                  <a:t>Facility       June 1992 @ PSB</a:t>
                </a:r>
              </a:p>
            </p:txBody>
          </p:sp>
          <p:pic>
            <p:nvPicPr>
              <p:cNvPr id="24" name="Picture 5" descr="isoldehall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00662" y="4473575"/>
                <a:ext cx="3879850" cy="2384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" name="Picture 2" descr="Carlo_Rubbia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728" y="5424373"/>
              <a:ext cx="1167500" cy="140100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3203848" y="6211669"/>
              <a:ext cx="1872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C. Rubbia </a:t>
              </a:r>
            </a:p>
            <a:p>
              <a:r>
                <a:rPr lang="en-US" dirty="0" smtClean="0"/>
                <a:t>(DG 1989-93)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238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112950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27584" y="908720"/>
            <a:ext cx="8064896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700" b="0" kern="0" smtClean="0">
                <a:solidFill>
                  <a:srgbClr val="0033CC"/>
                </a:solidFill>
              </a:rPr>
              <a:t>Intensity  &amp; Selectivity &amp; Beam quality &amp; Efficiency</a:t>
            </a:r>
            <a:br>
              <a:rPr lang="en-US" sz="2700" b="0" kern="0" smtClean="0">
                <a:solidFill>
                  <a:srgbClr val="0033CC"/>
                </a:solidFill>
              </a:rPr>
            </a:br>
            <a:r>
              <a:rPr lang="en-US" sz="2700" b="0" kern="0" smtClean="0">
                <a:solidFill>
                  <a:srgbClr val="0033CC"/>
                </a:solidFill>
              </a:rPr>
              <a:t>Energy upgrade to 5.5 MeV /A              10 MeV /A </a:t>
            </a:r>
            <a:r>
              <a:rPr lang="en-US" b="0" kern="0" smtClean="0">
                <a:solidFill>
                  <a:srgbClr val="0033CC"/>
                </a:solidFill>
              </a:rPr>
              <a:t>	</a:t>
            </a:r>
            <a:br>
              <a:rPr lang="en-US" b="0" kern="0" smtClean="0">
                <a:solidFill>
                  <a:srgbClr val="0033CC"/>
                </a:solidFill>
              </a:rPr>
            </a:br>
            <a:r>
              <a:rPr lang="en-US" b="0" kern="0" smtClean="0">
                <a:solidFill>
                  <a:srgbClr val="0033CC"/>
                </a:solidFill>
              </a:rPr>
              <a:t>     </a:t>
            </a:r>
            <a:endParaRPr lang="en-US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3878560" y="6112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8" name="12 Grupo"/>
          <p:cNvGrpSpPr>
            <a:grpSpLocks/>
          </p:cNvGrpSpPr>
          <p:nvPr/>
        </p:nvGrpSpPr>
        <p:grpSpPr bwMode="auto">
          <a:xfrm>
            <a:off x="755576" y="2244634"/>
            <a:ext cx="3500438" cy="2597150"/>
            <a:chOff x="5644166" y="3403606"/>
            <a:chExt cx="3499834" cy="2597162"/>
          </a:xfrm>
        </p:grpSpPr>
        <p:pic>
          <p:nvPicPr>
            <p:cNvPr id="9" name="Picture 4" descr="Graph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83"/>
            <a:stretch>
              <a:fillRect/>
            </a:stretch>
          </p:blipFill>
          <p:spPr bwMode="auto">
            <a:xfrm>
              <a:off x="5644166" y="3403606"/>
              <a:ext cx="3142647" cy="2597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18 Conector recto de flecha"/>
            <p:cNvCxnSpPr>
              <a:cxnSpLocks noChangeShapeType="1"/>
            </p:cNvCxnSpPr>
            <p:nvPr/>
          </p:nvCxnSpPr>
          <p:spPr bwMode="auto">
            <a:xfrm rot="10800000">
              <a:off x="8715375" y="4070354"/>
              <a:ext cx="428625" cy="1588"/>
            </a:xfrm>
            <a:prstGeom prst="straightConnector1">
              <a:avLst/>
            </a:prstGeom>
            <a:noFill/>
            <a:ln w="57150">
              <a:solidFill>
                <a:srgbClr val="429703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" name="15 CuadroTexto"/>
          <p:cNvSpPr txBox="1"/>
          <p:nvPr/>
        </p:nvSpPr>
        <p:spPr>
          <a:xfrm>
            <a:off x="971600" y="5069889"/>
            <a:ext cx="3857625" cy="175432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charset="2"/>
              <a:buChar char="q"/>
              <a:defRPr/>
            </a:pPr>
            <a:r>
              <a:rPr lang="es-ES" dirty="0"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Access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to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 a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wealth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of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spectroscopic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information</a:t>
            </a:r>
            <a:endParaRPr lang="es-ES" dirty="0">
              <a:solidFill>
                <a:srgbClr val="C00000"/>
              </a:solidFill>
              <a:latin typeface="Trebuchet MS" pitchFamily="34" charset="0"/>
              <a:ea typeface="+mn-ea"/>
              <a:cs typeface="+mn-cs"/>
            </a:endParaRPr>
          </a:p>
          <a:p>
            <a:pPr marL="285750" indent="-285750">
              <a:buFont typeface="Wingdings" charset="2"/>
              <a:buChar char="q"/>
              <a:defRPr/>
            </a:pP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From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the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absolutes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intensities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of 4</a:t>
            </a:r>
            <a:r>
              <a:rPr lang="es-ES" baseline="30000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+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/2</a:t>
            </a:r>
            <a:r>
              <a:rPr lang="es-ES" baseline="30000" dirty="0" smtClean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+ (</a:t>
            </a:r>
            <a:r>
              <a:rPr lang="es-ES" dirty="0" err="1" smtClean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multistep</a:t>
            </a:r>
            <a:r>
              <a:rPr lang="es-ES" dirty="0" smtClean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 smtClean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coulex</a:t>
            </a:r>
            <a:r>
              <a:rPr lang="es-ES" dirty="0" smtClean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)</a:t>
            </a:r>
            <a:endParaRPr lang="es-ES" baseline="30000" dirty="0">
              <a:solidFill>
                <a:srgbClr val="C00000"/>
              </a:solidFill>
              <a:latin typeface="Trebuchet MS" pitchFamily="34" charset="0"/>
              <a:ea typeface="+mn-ea"/>
              <a:cs typeface="+mn-cs"/>
            </a:endParaRP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  <a:sym typeface="Symbol"/>
              </a:rPr>
              <a:t>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Access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to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the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sign</a:t>
            </a:r>
            <a:r>
              <a:rPr lang="es-ES" dirty="0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 of </a:t>
            </a:r>
            <a:r>
              <a:rPr lang="es-ES" dirty="0" err="1">
                <a:solidFill>
                  <a:srgbClr val="C00000"/>
                </a:solidFill>
                <a:latin typeface="Trebuchet MS" pitchFamily="34" charset="0"/>
                <a:ea typeface="+mn-ea"/>
                <a:cs typeface="+mn-cs"/>
              </a:rPr>
              <a:t>deformation</a:t>
            </a:r>
            <a:endParaRPr lang="es-ES" dirty="0">
              <a:solidFill>
                <a:srgbClr val="C00000"/>
              </a:solidFill>
              <a:latin typeface="Trebuchet MS" pitchFamily="34" charset="0"/>
              <a:ea typeface="+mn-ea"/>
              <a:cs typeface="+mn-cs"/>
            </a:endParaRPr>
          </a:p>
          <a:p>
            <a:pPr>
              <a:defRPr/>
            </a:pPr>
            <a:endParaRPr lang="es-ES" dirty="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44624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29348C"/>
                </a:solidFill>
              </a:rPr>
              <a:t>Advantages of HIE-ISOLDE</a:t>
            </a:r>
            <a:endParaRPr lang="en-US" sz="4400" b="1" dirty="0">
              <a:solidFill>
                <a:srgbClr val="29348C"/>
              </a:solidFill>
            </a:endParaRPr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5508104" y="1313392"/>
            <a:ext cx="576064" cy="0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4932040" y="2033472"/>
            <a:ext cx="3928864" cy="3312368"/>
            <a:chOff x="5364088" y="2564904"/>
            <a:chExt cx="3496816" cy="3856494"/>
          </a:xfrm>
        </p:grpSpPr>
        <p:pic>
          <p:nvPicPr>
            <p:cNvPr id="15" name="Picture 3" descr="mg32dp-5-10-20-0123-crop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84" r="30655" b="3792"/>
            <a:stretch/>
          </p:blipFill>
          <p:spPr bwMode="auto">
            <a:xfrm>
              <a:off x="5364088" y="2564904"/>
              <a:ext cx="3496816" cy="358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7236296" y="6021288"/>
              <a:ext cx="13681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/>
                <a:t>θ</a:t>
              </a:r>
              <a:r>
                <a:rPr lang="en-US" sz="2000" b="1" baseline="-25000" dirty="0" err="1" smtClean="0"/>
                <a:t>cm</a:t>
              </a:r>
              <a:endParaRPr lang="en-US" sz="2000" b="1" baseline="-25000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5796136" y="6065920"/>
            <a:ext cx="3347864" cy="476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72200" y="160142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>
                <a:solidFill>
                  <a:srgbClr val="29348C"/>
                </a:solidFill>
              </a:rPr>
              <a:t>32</a:t>
            </a:r>
            <a:r>
              <a:rPr lang="en-US" sz="2000" b="1" dirty="0" smtClean="0">
                <a:solidFill>
                  <a:srgbClr val="29348C"/>
                </a:solidFill>
              </a:rPr>
              <a:t>Mg(</a:t>
            </a:r>
            <a:r>
              <a:rPr lang="en-US" sz="2000" b="1" dirty="0" err="1" smtClean="0">
                <a:solidFill>
                  <a:srgbClr val="29348C"/>
                </a:solidFill>
              </a:rPr>
              <a:t>d,p</a:t>
            </a:r>
            <a:r>
              <a:rPr lang="en-US" sz="2000" b="1" dirty="0" smtClean="0">
                <a:solidFill>
                  <a:srgbClr val="29348C"/>
                </a:solidFill>
              </a:rPr>
              <a:t>)</a:t>
            </a:r>
            <a:r>
              <a:rPr lang="en-US" sz="2000" b="1" baseline="30000" dirty="0" smtClean="0">
                <a:solidFill>
                  <a:srgbClr val="29348C"/>
                </a:solidFill>
              </a:rPr>
              <a:t>33</a:t>
            </a:r>
            <a:r>
              <a:rPr lang="en-US" sz="2000" b="1" dirty="0" smtClean="0">
                <a:solidFill>
                  <a:srgbClr val="29348C"/>
                </a:solidFill>
              </a:rPr>
              <a:t>Mg</a:t>
            </a:r>
            <a:endParaRPr lang="en-US" sz="2000" b="1" dirty="0">
              <a:solidFill>
                <a:srgbClr val="29348C"/>
              </a:solidFill>
            </a:endParaRPr>
          </a:p>
        </p:txBody>
      </p:sp>
      <p:sp>
        <p:nvSpPr>
          <p:cNvPr id="19" name="4 CuadroTexto"/>
          <p:cNvSpPr txBox="1">
            <a:spLocks noChangeArrowheads="1"/>
          </p:cNvSpPr>
          <p:nvPr/>
        </p:nvSpPr>
        <p:spPr bwMode="auto">
          <a:xfrm>
            <a:off x="4791803" y="5555079"/>
            <a:ext cx="4320480" cy="1302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800"/>
              </a:spcBef>
              <a:buFont typeface="Wingdings" charset="0"/>
              <a:buChar char="q"/>
            </a:pPr>
            <a:r>
              <a:rPr lang="es-ES" sz="1800" b="0" dirty="0" smtClean="0">
                <a:solidFill>
                  <a:srgbClr val="29348C"/>
                </a:solidFill>
                <a:latin typeface="Trebuchet MS" charset="0"/>
              </a:rPr>
              <a:t> Single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particle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information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through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the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spectroscopic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factors</a:t>
            </a:r>
            <a:endParaRPr lang="es-ES" sz="1800" b="0" dirty="0">
              <a:solidFill>
                <a:srgbClr val="29348C"/>
              </a:solidFill>
              <a:latin typeface="Trebuchet MS" charset="0"/>
            </a:endParaRPr>
          </a:p>
          <a:p>
            <a:pPr eaLnBrk="1" hangingPunct="1">
              <a:spcBef>
                <a:spcPts val="800"/>
              </a:spcBef>
              <a:buFont typeface="Wingdings" charset="0"/>
              <a:buChar char="q"/>
            </a:pPr>
            <a:r>
              <a:rPr lang="es-ES" sz="1800" b="0" dirty="0" smtClean="0">
                <a:solidFill>
                  <a:srgbClr val="29348C"/>
                </a:solidFill>
                <a:latin typeface="Trebuchet MS" charset="0"/>
              </a:rPr>
              <a:t> High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energy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needed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to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learn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about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</a:t>
            </a:r>
            <a:r>
              <a:rPr lang="es-ES" sz="1800" b="0" dirty="0" err="1">
                <a:solidFill>
                  <a:srgbClr val="29348C"/>
                </a:solidFill>
                <a:latin typeface="Trebuchet MS" charset="0"/>
              </a:rPr>
              <a:t>the</a:t>
            </a:r>
            <a:r>
              <a:rPr lang="es-ES" sz="1800" b="0" dirty="0">
                <a:solidFill>
                  <a:srgbClr val="29348C"/>
                </a:solidFill>
                <a:latin typeface="Trebuchet MS" charset="0"/>
              </a:rPr>
              <a:t> “l” transfer</a:t>
            </a:r>
          </a:p>
        </p:txBody>
      </p:sp>
    </p:spTree>
    <p:extLst>
      <p:ext uri="{BB962C8B-B14F-4D97-AF65-F5344CB8AC3E}">
        <p14:creationId xmlns:p14="http://schemas.microsoft.com/office/powerpoint/2010/main" val="207785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abla de nucleo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" y="980728"/>
            <a:ext cx="9288460" cy="5877272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84200" y="-8"/>
            <a:ext cx="7670800" cy="980736"/>
          </a:xfrm>
        </p:spPr>
        <p:txBody>
          <a:bodyPr>
            <a:normAutofit/>
          </a:bodyPr>
          <a:lstStyle/>
          <a:p>
            <a:r>
              <a:rPr lang="es-ES" sz="3600" dirty="0" smtClean="0">
                <a:solidFill>
                  <a:srgbClr val="000090"/>
                </a:solidFill>
              </a:rPr>
              <a:t>Hot </a:t>
            </a:r>
            <a:r>
              <a:rPr lang="es-ES" sz="3600" dirty="0" err="1" smtClean="0">
                <a:solidFill>
                  <a:srgbClr val="000090"/>
                </a:solidFill>
              </a:rPr>
              <a:t>subjects</a:t>
            </a:r>
            <a:r>
              <a:rPr lang="es-ES" sz="3600" dirty="0" smtClean="0">
                <a:solidFill>
                  <a:srgbClr val="000090"/>
                </a:solidFill>
              </a:rPr>
              <a:t> in Nuclear </a:t>
            </a:r>
            <a:r>
              <a:rPr lang="es-ES" sz="3600" dirty="0" err="1" smtClean="0">
                <a:solidFill>
                  <a:srgbClr val="000090"/>
                </a:solidFill>
              </a:rPr>
              <a:t>Physics</a:t>
            </a:r>
            <a:endParaRPr lang="es-ES" sz="3600" dirty="0">
              <a:solidFill>
                <a:srgbClr val="000090"/>
              </a:solidFill>
            </a:endParaRPr>
          </a:p>
        </p:txBody>
      </p:sp>
      <p:sp>
        <p:nvSpPr>
          <p:cNvPr id="9" name="ZoneTexte 4"/>
          <p:cNvSpPr txBox="1">
            <a:spLocks noChangeArrowheads="1"/>
          </p:cNvSpPr>
          <p:nvPr/>
        </p:nvSpPr>
        <p:spPr bwMode="auto">
          <a:xfrm>
            <a:off x="36117" y="1002799"/>
            <a:ext cx="4277386" cy="954107"/>
          </a:xfrm>
          <a:prstGeom prst="rect">
            <a:avLst/>
          </a:prstGeom>
          <a:gradFill rotWithShape="1">
            <a:gsLst>
              <a:gs pos="0">
                <a:srgbClr val="93B8FF"/>
              </a:gs>
              <a:gs pos="35001">
                <a:srgbClr val="B4CDFF"/>
              </a:gs>
              <a:gs pos="100000">
                <a:srgbClr val="E1EBFF"/>
              </a:gs>
            </a:gsLst>
            <a:lin ang="16200000" scaled="1"/>
          </a:gradFill>
          <a:ln w="9525">
            <a:solidFill>
              <a:srgbClr val="0A6DC6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i="1" dirty="0" smtClean="0"/>
              <a:t>Nuclear </a:t>
            </a:r>
            <a:r>
              <a:rPr lang="en-GB" sz="2800" b="1" i="1" dirty="0" smtClean="0">
                <a:latin typeface="+mn-lt"/>
                <a:ea typeface="+mn-ea"/>
                <a:cs typeface="+mn-cs"/>
              </a:rPr>
              <a:t>Physics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i="1" dirty="0"/>
              <a:t>Magnificent Complexity </a:t>
            </a:r>
            <a:endParaRPr lang="en-GB" sz="2800" b="1" i="1" dirty="0">
              <a:latin typeface="+mn-lt"/>
              <a:ea typeface="+mn-ea"/>
              <a:cs typeface="+mn-cs"/>
            </a:endParaRPr>
          </a:p>
        </p:txBody>
      </p:sp>
      <p:sp>
        <p:nvSpPr>
          <p:cNvPr id="10" name="ZoneTexte 4"/>
          <p:cNvSpPr txBox="1">
            <a:spLocks noChangeArrowheads="1"/>
          </p:cNvSpPr>
          <p:nvPr/>
        </p:nvSpPr>
        <p:spPr bwMode="auto">
          <a:xfrm>
            <a:off x="1258456" y="6377447"/>
            <a:ext cx="916354" cy="523220"/>
          </a:xfrm>
          <a:prstGeom prst="rect">
            <a:avLst/>
          </a:prstGeom>
          <a:gradFill rotWithShape="1">
            <a:gsLst>
              <a:gs pos="0">
                <a:srgbClr val="93B8FF"/>
              </a:gs>
              <a:gs pos="35001">
                <a:srgbClr val="B4CDFF"/>
              </a:gs>
              <a:gs pos="100000">
                <a:srgbClr val="E1EBF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i="1" dirty="0" smtClean="0">
                <a:latin typeface="+mn-lt"/>
                <a:ea typeface="+mn-ea"/>
                <a:cs typeface="+mn-cs"/>
              </a:rPr>
              <a:t>Neutron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i="1" dirty="0"/>
              <a:t>H</a:t>
            </a:r>
            <a:r>
              <a:rPr lang="en-GB" sz="1400" b="1" i="1" dirty="0" smtClean="0">
                <a:latin typeface="+mn-lt"/>
                <a:ea typeface="+mn-ea"/>
                <a:cs typeface="+mn-cs"/>
              </a:rPr>
              <a:t>alo</a:t>
            </a:r>
            <a:endParaRPr lang="en-GB" sz="1400" b="1" i="1" dirty="0">
              <a:latin typeface="+mn-lt"/>
              <a:ea typeface="+mn-ea"/>
              <a:cs typeface="+mn-cs"/>
            </a:endParaRPr>
          </a:p>
        </p:txBody>
      </p:sp>
      <p:sp>
        <p:nvSpPr>
          <p:cNvPr id="12" name="ZoneTexte 4"/>
          <p:cNvSpPr txBox="1">
            <a:spLocks noChangeArrowheads="1"/>
          </p:cNvSpPr>
          <p:nvPr/>
        </p:nvSpPr>
        <p:spPr bwMode="auto">
          <a:xfrm>
            <a:off x="5664534" y="3491099"/>
            <a:ext cx="1874612" cy="307777"/>
          </a:xfrm>
          <a:prstGeom prst="rect">
            <a:avLst/>
          </a:prstGeom>
          <a:gradFill rotWithShape="1">
            <a:gsLst>
              <a:gs pos="0">
                <a:srgbClr val="93B8FF"/>
              </a:gs>
              <a:gs pos="35001">
                <a:srgbClr val="B4CDFF"/>
              </a:gs>
              <a:gs pos="100000">
                <a:srgbClr val="E1EBF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i="1" dirty="0" smtClean="0">
                <a:latin typeface="+mn-lt"/>
                <a:ea typeface="+mn-ea"/>
                <a:cs typeface="+mn-cs"/>
              </a:rPr>
              <a:t>Shape Coexistence</a:t>
            </a:r>
            <a:endParaRPr lang="en-GB" sz="1600" b="1" i="1" dirty="0">
              <a:latin typeface="+mn-lt"/>
              <a:ea typeface="+mn-ea"/>
              <a:cs typeface="+mn-cs"/>
            </a:endParaRPr>
          </a:p>
        </p:txBody>
      </p:sp>
      <p:sp>
        <p:nvSpPr>
          <p:cNvPr id="11" name="ZoneTexte 4"/>
          <p:cNvSpPr txBox="1">
            <a:spLocks noChangeArrowheads="1"/>
          </p:cNvSpPr>
          <p:nvPr/>
        </p:nvSpPr>
        <p:spPr bwMode="auto">
          <a:xfrm>
            <a:off x="3485877" y="5965546"/>
            <a:ext cx="916792" cy="307777"/>
          </a:xfrm>
          <a:prstGeom prst="rect">
            <a:avLst/>
          </a:prstGeom>
          <a:gradFill rotWithShape="1">
            <a:gsLst>
              <a:gs pos="0">
                <a:srgbClr val="93B8FF"/>
              </a:gs>
              <a:gs pos="35001">
                <a:srgbClr val="B4CDFF"/>
              </a:gs>
              <a:gs pos="100000">
                <a:srgbClr val="E1EBF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i="1" dirty="0" smtClean="0">
                <a:latin typeface="+mn-lt"/>
                <a:ea typeface="+mn-ea"/>
                <a:cs typeface="+mn-cs"/>
              </a:rPr>
              <a:t>clusters</a:t>
            </a:r>
            <a:endParaRPr lang="en-GB" sz="1400" b="1" i="1" dirty="0">
              <a:latin typeface="+mn-lt"/>
              <a:ea typeface="+mn-ea"/>
              <a:cs typeface="+mn-cs"/>
            </a:endParaRPr>
          </a:p>
        </p:txBody>
      </p:sp>
      <p:sp>
        <p:nvSpPr>
          <p:cNvPr id="17" name="ZoneTexte 4"/>
          <p:cNvSpPr txBox="1">
            <a:spLocks noChangeArrowheads="1"/>
          </p:cNvSpPr>
          <p:nvPr/>
        </p:nvSpPr>
        <p:spPr bwMode="auto">
          <a:xfrm>
            <a:off x="5435249" y="1002799"/>
            <a:ext cx="1754775" cy="307777"/>
          </a:xfrm>
          <a:prstGeom prst="rect">
            <a:avLst/>
          </a:prstGeom>
          <a:gradFill rotWithShape="1">
            <a:gsLst>
              <a:gs pos="0">
                <a:srgbClr val="93B8FF"/>
              </a:gs>
              <a:gs pos="35001">
                <a:srgbClr val="B4CDFF"/>
              </a:gs>
              <a:gs pos="100000">
                <a:srgbClr val="E1EBF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i="1" dirty="0" smtClean="0"/>
              <a:t>Fission Dynamics</a:t>
            </a:r>
            <a:endParaRPr lang="en-GB" sz="1400" b="1" i="1" dirty="0"/>
          </a:p>
        </p:txBody>
      </p:sp>
      <p:sp>
        <p:nvSpPr>
          <p:cNvPr id="18" name="ZoneTexte 4"/>
          <p:cNvSpPr txBox="1">
            <a:spLocks noChangeArrowheads="1"/>
          </p:cNvSpPr>
          <p:nvPr/>
        </p:nvSpPr>
        <p:spPr bwMode="auto">
          <a:xfrm>
            <a:off x="7459142" y="6125050"/>
            <a:ext cx="1455489" cy="307777"/>
          </a:xfrm>
          <a:prstGeom prst="rect">
            <a:avLst/>
          </a:prstGeom>
          <a:gradFill rotWithShape="1">
            <a:gsLst>
              <a:gs pos="0">
                <a:srgbClr val="93B8FF"/>
              </a:gs>
              <a:gs pos="35001">
                <a:srgbClr val="B4CDFF"/>
              </a:gs>
              <a:gs pos="100000">
                <a:srgbClr val="E1EBF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i="1" dirty="0" smtClean="0"/>
              <a:t>Exotic Shapes</a:t>
            </a:r>
            <a:endParaRPr lang="en-GB" sz="1400" b="1" i="1" dirty="0"/>
          </a:p>
        </p:txBody>
      </p:sp>
      <p:sp>
        <p:nvSpPr>
          <p:cNvPr id="19" name="ZoneTexte 4"/>
          <p:cNvSpPr txBox="1">
            <a:spLocks noChangeArrowheads="1"/>
          </p:cNvSpPr>
          <p:nvPr/>
        </p:nvSpPr>
        <p:spPr bwMode="auto">
          <a:xfrm>
            <a:off x="4941874" y="6300435"/>
            <a:ext cx="1984104" cy="307777"/>
          </a:xfrm>
          <a:prstGeom prst="rect">
            <a:avLst/>
          </a:prstGeom>
          <a:gradFill rotWithShape="1">
            <a:gsLst>
              <a:gs pos="0">
                <a:srgbClr val="93B8FF"/>
              </a:gs>
              <a:gs pos="35001">
                <a:srgbClr val="B4CDFF"/>
              </a:gs>
              <a:gs pos="100000">
                <a:srgbClr val="E1EBF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i="1" dirty="0" smtClean="0"/>
              <a:t>New Magic Numbers</a:t>
            </a:r>
            <a:endParaRPr lang="en-GB" sz="1400" b="1" i="1" dirty="0"/>
          </a:p>
        </p:txBody>
      </p:sp>
      <p:sp>
        <p:nvSpPr>
          <p:cNvPr id="20" name="ZoneTexte 4"/>
          <p:cNvSpPr txBox="1">
            <a:spLocks noChangeArrowheads="1"/>
          </p:cNvSpPr>
          <p:nvPr/>
        </p:nvSpPr>
        <p:spPr bwMode="auto">
          <a:xfrm>
            <a:off x="8035803" y="2583914"/>
            <a:ext cx="886986" cy="523220"/>
          </a:xfrm>
          <a:prstGeom prst="rect">
            <a:avLst/>
          </a:prstGeom>
          <a:gradFill rotWithShape="1">
            <a:gsLst>
              <a:gs pos="0">
                <a:srgbClr val="93B8FF"/>
              </a:gs>
              <a:gs pos="35001">
                <a:srgbClr val="B4CDFF"/>
              </a:gs>
              <a:gs pos="100000">
                <a:srgbClr val="E1EBF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i="1" dirty="0" smtClean="0"/>
              <a:t>Super-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i="1" dirty="0" smtClean="0"/>
              <a:t>heavies</a:t>
            </a:r>
            <a:endParaRPr lang="en-GB" sz="1400" b="1" i="1" dirty="0"/>
          </a:p>
        </p:txBody>
      </p:sp>
      <p:pic>
        <p:nvPicPr>
          <p:cNvPr id="22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10"/>
          <a:stretch/>
        </p:blipFill>
        <p:spPr bwMode="auto">
          <a:xfrm>
            <a:off x="4481887" y="3820582"/>
            <a:ext cx="3036516" cy="2308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 descr="shapecoexistenc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745" y="2506890"/>
            <a:ext cx="1006006" cy="984209"/>
          </a:xfrm>
          <a:prstGeom prst="rect">
            <a:avLst/>
          </a:prstGeom>
        </p:spPr>
      </p:pic>
      <p:pic>
        <p:nvPicPr>
          <p:cNvPr id="4" name="Imagen 3" descr="clusters.gi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 t="14369" r="23190"/>
          <a:stretch/>
        </p:blipFill>
        <p:spPr>
          <a:xfrm>
            <a:off x="3144668" y="4505995"/>
            <a:ext cx="1258001" cy="1465167"/>
          </a:xfrm>
          <a:prstGeom prst="rect">
            <a:avLst/>
          </a:prstGeom>
        </p:spPr>
      </p:pic>
      <p:pic>
        <p:nvPicPr>
          <p:cNvPr id="24" name="Imag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03" t="36176" b="12471"/>
          <a:stretch/>
        </p:blipFill>
        <p:spPr bwMode="auto">
          <a:xfrm>
            <a:off x="7518403" y="3107134"/>
            <a:ext cx="1390121" cy="301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 descr="superheavy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872" y="1093608"/>
            <a:ext cx="1983726" cy="1491468"/>
          </a:xfrm>
          <a:prstGeom prst="rect">
            <a:avLst/>
          </a:prstGeom>
        </p:spPr>
      </p:pic>
      <p:pic>
        <p:nvPicPr>
          <p:cNvPr id="25" name="Imagen 24" descr="Screen Shot 2014-07-10 at 07.42.3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308" y="1310576"/>
            <a:ext cx="1078874" cy="946353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65100" y="2057400"/>
            <a:ext cx="1193800" cy="2667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ZoneTexte 4"/>
          <p:cNvSpPr txBox="1">
            <a:spLocks noChangeArrowheads="1"/>
          </p:cNvSpPr>
          <p:nvPr/>
        </p:nvSpPr>
        <p:spPr bwMode="auto">
          <a:xfrm>
            <a:off x="371672" y="3178335"/>
            <a:ext cx="1974461" cy="307777"/>
          </a:xfrm>
          <a:prstGeom prst="rect">
            <a:avLst/>
          </a:prstGeom>
          <a:gradFill rotWithShape="1">
            <a:gsLst>
              <a:gs pos="0">
                <a:srgbClr val="93B8FF"/>
              </a:gs>
              <a:gs pos="35001">
                <a:srgbClr val="B4CDFF"/>
              </a:gs>
              <a:gs pos="100000">
                <a:srgbClr val="E1EBF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i="1" dirty="0" smtClean="0"/>
              <a:t>Exotic Decay Modes</a:t>
            </a:r>
            <a:endParaRPr lang="en-GB" sz="1400" b="1" i="1" dirty="0"/>
          </a:p>
        </p:txBody>
      </p:sp>
      <p:pic>
        <p:nvPicPr>
          <p:cNvPr id="5" name="Imagen 4" descr="2p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97" y="3820582"/>
            <a:ext cx="1507069" cy="941918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0" y="874812"/>
            <a:ext cx="9144000" cy="0"/>
          </a:xfrm>
          <a:prstGeom prst="line">
            <a:avLst/>
          </a:prstGeom>
          <a:ln w="38100" cmpd="sng">
            <a:solidFill>
              <a:srgbClr val="7BBA21"/>
            </a:solidFill>
          </a:ln>
          <a:effectLst>
            <a:outerShdw dist="20000" dir="5400000" sx="0" sy="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36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Marcador de número de diapositiva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78263" y="64277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8CA9CED-C8D6-2949-AFC5-37D88ACBA670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4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5058" name="Espace réservé du contenu 2"/>
          <p:cNvSpPr txBox="1">
            <a:spLocks/>
          </p:cNvSpPr>
          <p:nvPr/>
        </p:nvSpPr>
        <p:spPr bwMode="auto">
          <a:xfrm>
            <a:off x="611188" y="981075"/>
            <a:ext cx="4267200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GB" sz="1800">
                <a:latin typeface="Calibri" charset="0"/>
              </a:rPr>
              <a:t>Nuclei exhibit shell structure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Ø"/>
            </a:pPr>
            <a:r>
              <a:rPr lang="en-GB" sz="1600">
                <a:latin typeface="Calibri" charset="0"/>
              </a:rPr>
              <a:t>Filled orbitals = « magic nuclei »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Ø"/>
            </a:pPr>
            <a:r>
              <a:rPr lang="en-GB" sz="1600">
                <a:latin typeface="Calibri" charset="0"/>
              </a:rPr>
              <a:t>Valence nucleons are crucial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Ø"/>
            </a:pPr>
            <a:r>
              <a:rPr lang="en-GB" sz="1600">
                <a:latin typeface="Calibri" charset="0"/>
              </a:rPr>
              <a:t>We rely on the Shell Model, with magic nuclei as the building blocks, to predict the structure of exotic nuclei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4572000" y="4437063"/>
            <a:ext cx="47529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GB" sz="1800">
                <a:latin typeface="Calibri" charset="0"/>
              </a:rPr>
              <a:t>In « exotic nuclei » (extreme N/Z ratio)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Ø"/>
            </a:pPr>
            <a:r>
              <a:rPr lang="en-GB" sz="1800">
                <a:latin typeface="Calibri" charset="0"/>
              </a:rPr>
              <a:t>Shell structure evolves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Ø"/>
            </a:pPr>
            <a:r>
              <a:rPr lang="en-GB" sz="1800">
                <a:latin typeface="Calibri" charset="0"/>
              </a:rPr>
              <a:t>Shell gaps disappear, new ones emerge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Ø"/>
            </a:pPr>
            <a:r>
              <a:rPr lang="en-GB" sz="1800">
                <a:latin typeface="Calibri" charset="0"/>
              </a:rPr>
              <a:t>New structures and new types of radioactive decay have been observed</a:t>
            </a:r>
          </a:p>
        </p:txBody>
      </p:sp>
      <p:pic>
        <p:nvPicPr>
          <p:cNvPr id="9" name="Picture 35" descr="magi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0" r="39053"/>
          <a:stretch>
            <a:fillRect/>
          </a:stretch>
        </p:blipFill>
        <p:spPr bwMode="auto">
          <a:xfrm>
            <a:off x="5292725" y="1125538"/>
            <a:ext cx="337026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ZoneTexte 18"/>
          <p:cNvSpPr txBox="1">
            <a:spLocks noChangeArrowheads="1"/>
          </p:cNvSpPr>
          <p:nvPr/>
        </p:nvSpPr>
        <p:spPr bwMode="auto">
          <a:xfrm>
            <a:off x="1979613" y="5949950"/>
            <a:ext cx="3143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Calibri" charset="0"/>
              </a:rPr>
              <a:t>N</a:t>
            </a:r>
          </a:p>
        </p:txBody>
      </p:sp>
      <p:grpSp>
        <p:nvGrpSpPr>
          <p:cNvPr id="45062" name="Group 1"/>
          <p:cNvGrpSpPr>
            <a:grpSpLocks/>
          </p:cNvGrpSpPr>
          <p:nvPr/>
        </p:nvGrpSpPr>
        <p:grpSpPr bwMode="auto">
          <a:xfrm>
            <a:off x="689099" y="3357563"/>
            <a:ext cx="4098925" cy="2519362"/>
            <a:chOff x="539552" y="3356992"/>
            <a:chExt cx="4099243" cy="2520000"/>
          </a:xfrm>
        </p:grpSpPr>
        <p:pic>
          <p:nvPicPr>
            <p:cNvPr id="45092" name="Picture 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18" b="6207"/>
            <a:stretch>
              <a:fillRect/>
            </a:stretch>
          </p:blipFill>
          <p:spPr bwMode="auto">
            <a:xfrm>
              <a:off x="539552" y="3356992"/>
              <a:ext cx="4099243" cy="25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93" name="ZoneTexte 6"/>
            <p:cNvSpPr txBox="1">
              <a:spLocks noChangeArrowheads="1"/>
            </p:cNvSpPr>
            <p:nvPr/>
          </p:nvSpPr>
          <p:spPr bwMode="auto">
            <a:xfrm>
              <a:off x="1556636" y="3557585"/>
              <a:ext cx="1159782" cy="33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600" b="1" dirty="0">
                  <a:latin typeface="Calibri" charset="0"/>
                </a:rPr>
                <a:t>2</a:t>
              </a:r>
              <a:r>
                <a:rPr lang="en-GB" sz="1600" b="1" baseline="30000" dirty="0">
                  <a:latin typeface="Calibri" charset="0"/>
                </a:rPr>
                <a:t>+</a:t>
              </a:r>
              <a:r>
                <a:rPr lang="en-GB" sz="1600" b="1" dirty="0">
                  <a:latin typeface="Calibri" charset="0"/>
                </a:rPr>
                <a:t> energies</a:t>
              </a:r>
            </a:p>
          </p:txBody>
        </p:sp>
        <p:sp>
          <p:nvSpPr>
            <p:cNvPr id="45094" name="ZoneTexte 19"/>
            <p:cNvSpPr txBox="1">
              <a:spLocks noChangeArrowheads="1"/>
            </p:cNvSpPr>
            <p:nvPr/>
          </p:nvSpPr>
          <p:spPr bwMode="auto">
            <a:xfrm>
              <a:off x="539552" y="4437112"/>
              <a:ext cx="2943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400" b="1">
                  <a:latin typeface="Calibri" charset="0"/>
                </a:rPr>
                <a:t>Z</a:t>
              </a:r>
            </a:p>
          </p:txBody>
        </p:sp>
      </p:grpSp>
      <p:sp>
        <p:nvSpPr>
          <p:cNvPr id="45063" name="Titre 1"/>
          <p:cNvSpPr>
            <a:spLocks noGrp="1"/>
          </p:cNvSpPr>
          <p:nvPr>
            <p:ph type="title"/>
          </p:nvPr>
        </p:nvSpPr>
        <p:spPr>
          <a:xfrm>
            <a:off x="1042988" y="0"/>
            <a:ext cx="5616575" cy="9810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200" dirty="0">
                <a:solidFill>
                  <a:srgbClr val="000090"/>
                </a:solidFill>
                <a:latin typeface="Calibri" charset="0"/>
              </a:rPr>
              <a:t>The Nuclear Shell Model: Universal Magic Numbers ?</a:t>
            </a:r>
          </a:p>
        </p:txBody>
      </p:sp>
      <p:grpSp>
        <p:nvGrpSpPr>
          <p:cNvPr id="45064" name="Group 17"/>
          <p:cNvGrpSpPr>
            <a:grpSpLocks/>
          </p:cNvGrpSpPr>
          <p:nvPr/>
        </p:nvGrpSpPr>
        <p:grpSpPr bwMode="auto">
          <a:xfrm>
            <a:off x="8274050" y="25400"/>
            <a:ext cx="860425" cy="1090613"/>
            <a:chOff x="263" y="118"/>
            <a:chExt cx="542" cy="687"/>
          </a:xfrm>
        </p:grpSpPr>
        <p:pic>
          <p:nvPicPr>
            <p:cNvPr id="45090" name="Picture 1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" y="118"/>
              <a:ext cx="522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91" name="Rectangle 19"/>
            <p:cNvSpPr>
              <a:spLocks noChangeArrowheads="1"/>
            </p:cNvSpPr>
            <p:nvPr/>
          </p:nvSpPr>
          <p:spPr bwMode="auto">
            <a:xfrm rot="5400000">
              <a:off x="406" y="406"/>
              <a:ext cx="673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7200" rIns="18000" bIns="7200" anchor="ctr">
              <a:spAutoFit/>
            </a:bodyPr>
            <a:lstStyle/>
            <a:p>
              <a:pPr algn="r" eaLnBrk="0" hangingPunct="0"/>
              <a:r>
                <a:rPr lang="fr-FR" sz="1200" b="1" i="1">
                  <a:solidFill>
                    <a:schemeClr val="bg1"/>
                  </a:solidFill>
                  <a:latin typeface="Times New Roman" charset="0"/>
                </a:rPr>
                <a:t>Goeppert-Mayer</a:t>
              </a:r>
            </a:p>
          </p:txBody>
        </p:sp>
      </p:grpSp>
      <p:sp>
        <p:nvSpPr>
          <p:cNvPr id="45065" name="Text Box 20"/>
          <p:cNvSpPr txBox="1">
            <a:spLocks noChangeArrowheads="1"/>
          </p:cNvSpPr>
          <p:nvPr/>
        </p:nvSpPr>
        <p:spPr bwMode="auto">
          <a:xfrm>
            <a:off x="6804025" y="23813"/>
            <a:ext cx="15128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kumimoji="1" lang="en-US" altLang="ja-JP" sz="1800" dirty="0">
                <a:solidFill>
                  <a:srgbClr val="0000FF"/>
                </a:solidFill>
                <a:latin typeface="Comic Sans MS" charset="0"/>
              </a:rPr>
              <a:t>Mayer &amp; Jensen (1949)</a:t>
            </a:r>
          </a:p>
        </p:txBody>
      </p:sp>
      <p:grpSp>
        <p:nvGrpSpPr>
          <p:cNvPr id="25" name="Group 23"/>
          <p:cNvGrpSpPr>
            <a:grpSpLocks/>
          </p:cNvGrpSpPr>
          <p:nvPr/>
        </p:nvGrpSpPr>
        <p:grpSpPr bwMode="auto">
          <a:xfrm>
            <a:off x="4973638" y="2076450"/>
            <a:ext cx="4170362" cy="4781550"/>
            <a:chOff x="3107" y="1277"/>
            <a:chExt cx="2627" cy="3012"/>
          </a:xfrm>
        </p:grpSpPr>
        <p:pic>
          <p:nvPicPr>
            <p:cNvPr id="45068" name="Picture 24" descr="BM 00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" y="1277"/>
              <a:ext cx="2627" cy="3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69" name="Text Box 25"/>
            <p:cNvSpPr txBox="1">
              <a:spLocks noChangeArrowheads="1"/>
            </p:cNvSpPr>
            <p:nvPr/>
          </p:nvSpPr>
          <p:spPr bwMode="auto">
            <a:xfrm>
              <a:off x="5132" y="1952"/>
              <a:ext cx="214" cy="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600" b="1">
                  <a:solidFill>
                    <a:srgbClr val="FF3300"/>
                  </a:solidFill>
                  <a:latin typeface="Times New Roman" charset="0"/>
                </a:rPr>
                <a:t>126</a:t>
              </a:r>
            </a:p>
          </p:txBody>
        </p:sp>
        <p:sp>
          <p:nvSpPr>
            <p:cNvPr id="45070" name="Text Box 26"/>
            <p:cNvSpPr txBox="1">
              <a:spLocks noChangeArrowheads="1"/>
            </p:cNvSpPr>
            <p:nvPr/>
          </p:nvSpPr>
          <p:spPr bwMode="auto">
            <a:xfrm>
              <a:off x="5176" y="3618"/>
              <a:ext cx="118" cy="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600" b="1">
                  <a:solidFill>
                    <a:srgbClr val="008000"/>
                  </a:solidFill>
                  <a:latin typeface="Times New Roman" charset="0"/>
                </a:rPr>
                <a:t> </a:t>
              </a:r>
              <a:r>
                <a:rPr kumimoji="1" lang="en-US" altLang="ja-JP" sz="1600" b="1">
                  <a:solidFill>
                    <a:srgbClr val="FF3300"/>
                  </a:solidFill>
                  <a:latin typeface="Times New Roman" charset="0"/>
                </a:rPr>
                <a:t>8</a:t>
              </a:r>
            </a:p>
          </p:txBody>
        </p:sp>
        <p:sp>
          <p:nvSpPr>
            <p:cNvPr id="45071" name="Text Box 27"/>
            <p:cNvSpPr txBox="1">
              <a:spLocks noChangeArrowheads="1"/>
            </p:cNvSpPr>
            <p:nvPr/>
          </p:nvSpPr>
          <p:spPr bwMode="auto">
            <a:xfrm>
              <a:off x="5158" y="3319"/>
              <a:ext cx="182" cy="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600" b="1">
                  <a:solidFill>
                    <a:srgbClr val="008000"/>
                  </a:solidFill>
                  <a:latin typeface="Times New Roman" charset="0"/>
                </a:rPr>
                <a:t> </a:t>
              </a:r>
              <a:r>
                <a:rPr kumimoji="1" lang="en-US" altLang="ja-JP" sz="1600" b="1">
                  <a:solidFill>
                    <a:srgbClr val="FF3300"/>
                  </a:solidFill>
                  <a:latin typeface="Times New Roman" charset="0"/>
                </a:rPr>
                <a:t>20</a:t>
              </a:r>
            </a:p>
          </p:txBody>
        </p:sp>
        <p:sp>
          <p:nvSpPr>
            <p:cNvPr id="45072" name="Text Box 28"/>
            <p:cNvSpPr txBox="1">
              <a:spLocks noChangeArrowheads="1"/>
            </p:cNvSpPr>
            <p:nvPr/>
          </p:nvSpPr>
          <p:spPr bwMode="auto">
            <a:xfrm>
              <a:off x="5152" y="3176"/>
              <a:ext cx="182" cy="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600" b="1">
                  <a:solidFill>
                    <a:srgbClr val="008000"/>
                  </a:solidFill>
                  <a:latin typeface="Times New Roman" charset="0"/>
                </a:rPr>
                <a:t> </a:t>
              </a:r>
              <a:r>
                <a:rPr kumimoji="1" lang="en-US" altLang="ja-JP" sz="1600" b="1">
                  <a:solidFill>
                    <a:srgbClr val="FF3300"/>
                  </a:solidFill>
                  <a:latin typeface="Times New Roman" charset="0"/>
                </a:rPr>
                <a:t>28</a:t>
              </a:r>
            </a:p>
          </p:txBody>
        </p:sp>
        <p:sp>
          <p:nvSpPr>
            <p:cNvPr id="45073" name="Text Box 29"/>
            <p:cNvSpPr txBox="1">
              <a:spLocks noChangeArrowheads="1"/>
            </p:cNvSpPr>
            <p:nvPr/>
          </p:nvSpPr>
          <p:spPr bwMode="auto">
            <a:xfrm>
              <a:off x="5151" y="2945"/>
              <a:ext cx="182" cy="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600" b="1">
                  <a:solidFill>
                    <a:srgbClr val="008000"/>
                  </a:solidFill>
                  <a:latin typeface="Times New Roman" charset="0"/>
                </a:rPr>
                <a:t> </a:t>
              </a:r>
              <a:r>
                <a:rPr kumimoji="1" lang="en-US" altLang="ja-JP" sz="1600" b="1">
                  <a:solidFill>
                    <a:srgbClr val="FF3300"/>
                  </a:solidFill>
                  <a:latin typeface="Times New Roman" charset="0"/>
                </a:rPr>
                <a:t>50</a:t>
              </a:r>
            </a:p>
          </p:txBody>
        </p:sp>
        <p:sp>
          <p:nvSpPr>
            <p:cNvPr id="45074" name="Text Box 30"/>
            <p:cNvSpPr txBox="1">
              <a:spLocks noChangeArrowheads="1"/>
            </p:cNvSpPr>
            <p:nvPr/>
          </p:nvSpPr>
          <p:spPr bwMode="auto">
            <a:xfrm>
              <a:off x="5152" y="2489"/>
              <a:ext cx="182" cy="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600" b="1">
                  <a:solidFill>
                    <a:srgbClr val="008000"/>
                  </a:solidFill>
                  <a:latin typeface="Times New Roman" charset="0"/>
                </a:rPr>
                <a:t> </a:t>
              </a:r>
              <a:r>
                <a:rPr kumimoji="1" lang="en-US" altLang="ja-JP" sz="1600" b="1">
                  <a:solidFill>
                    <a:srgbClr val="FF3300"/>
                  </a:solidFill>
                  <a:latin typeface="Times New Roman" charset="0"/>
                </a:rPr>
                <a:t>82</a:t>
              </a:r>
            </a:p>
          </p:txBody>
        </p:sp>
        <p:sp>
          <p:nvSpPr>
            <p:cNvPr id="45075" name="Text Box 31"/>
            <p:cNvSpPr txBox="1">
              <a:spLocks noChangeArrowheads="1"/>
            </p:cNvSpPr>
            <p:nvPr/>
          </p:nvSpPr>
          <p:spPr bwMode="auto">
            <a:xfrm>
              <a:off x="5194" y="3842"/>
              <a:ext cx="118" cy="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600" b="1" dirty="0">
                  <a:solidFill>
                    <a:srgbClr val="008000"/>
                  </a:solidFill>
                  <a:latin typeface="Times New Roman" charset="0"/>
                </a:rPr>
                <a:t> </a:t>
              </a:r>
              <a:r>
                <a:rPr kumimoji="1" lang="en-US" altLang="ja-JP" sz="1600" b="1" dirty="0">
                  <a:solidFill>
                    <a:srgbClr val="FF3300"/>
                  </a:solidFill>
                  <a:latin typeface="Times New Roman" charset="0"/>
                </a:rPr>
                <a:t>2</a:t>
              </a:r>
            </a:p>
          </p:txBody>
        </p:sp>
        <p:sp>
          <p:nvSpPr>
            <p:cNvPr id="45076" name="AutoShape 32"/>
            <p:cNvSpPr>
              <a:spLocks noChangeArrowheads="1"/>
            </p:cNvSpPr>
            <p:nvPr/>
          </p:nvSpPr>
          <p:spPr bwMode="auto">
            <a:xfrm>
              <a:off x="4506" y="3812"/>
              <a:ext cx="96" cy="84"/>
            </a:xfrm>
            <a:prstGeom prst="star16">
              <a:avLst>
                <a:gd name="adj" fmla="val 37500"/>
              </a:avLst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es-ES">
                <a:latin typeface="Calibri" charset="0"/>
              </a:endParaRPr>
            </a:p>
          </p:txBody>
        </p:sp>
        <p:sp>
          <p:nvSpPr>
            <p:cNvPr id="45077" name="AutoShape 33"/>
            <p:cNvSpPr>
              <a:spLocks noChangeArrowheads="1"/>
            </p:cNvSpPr>
            <p:nvPr/>
          </p:nvSpPr>
          <p:spPr bwMode="auto">
            <a:xfrm>
              <a:off x="4506" y="3603"/>
              <a:ext cx="96" cy="84"/>
            </a:xfrm>
            <a:prstGeom prst="star16">
              <a:avLst>
                <a:gd name="adj" fmla="val 37500"/>
              </a:avLst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es-ES">
                <a:latin typeface="Calibri" charset="0"/>
              </a:endParaRPr>
            </a:p>
          </p:txBody>
        </p:sp>
        <p:sp>
          <p:nvSpPr>
            <p:cNvPr id="45078" name="AutoShape 34"/>
            <p:cNvSpPr>
              <a:spLocks noChangeArrowheads="1"/>
            </p:cNvSpPr>
            <p:nvPr/>
          </p:nvSpPr>
          <p:spPr bwMode="auto">
            <a:xfrm>
              <a:off x="4506" y="3344"/>
              <a:ext cx="96" cy="84"/>
            </a:xfrm>
            <a:prstGeom prst="star16">
              <a:avLst>
                <a:gd name="adj" fmla="val 37500"/>
              </a:avLst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es-ES">
                <a:latin typeface="Calibri" charset="0"/>
              </a:endParaRPr>
            </a:p>
          </p:txBody>
        </p:sp>
        <p:sp>
          <p:nvSpPr>
            <p:cNvPr id="45079" name="AutoShape 35"/>
            <p:cNvSpPr>
              <a:spLocks noChangeArrowheads="1"/>
            </p:cNvSpPr>
            <p:nvPr/>
          </p:nvSpPr>
          <p:spPr bwMode="auto">
            <a:xfrm>
              <a:off x="4506" y="3214"/>
              <a:ext cx="96" cy="84"/>
            </a:xfrm>
            <a:prstGeom prst="star16">
              <a:avLst>
                <a:gd name="adj" fmla="val 37500"/>
              </a:avLst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es-ES">
                <a:latin typeface="Calibri" charset="0"/>
              </a:endParaRPr>
            </a:p>
          </p:txBody>
        </p:sp>
        <p:sp>
          <p:nvSpPr>
            <p:cNvPr id="45080" name="AutoShape 36"/>
            <p:cNvSpPr>
              <a:spLocks noChangeArrowheads="1"/>
            </p:cNvSpPr>
            <p:nvPr/>
          </p:nvSpPr>
          <p:spPr bwMode="auto">
            <a:xfrm>
              <a:off x="4506" y="2879"/>
              <a:ext cx="96" cy="84"/>
            </a:xfrm>
            <a:prstGeom prst="star16">
              <a:avLst>
                <a:gd name="adj" fmla="val 37500"/>
              </a:avLst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es-ES">
                <a:latin typeface="Calibri" charset="0"/>
              </a:endParaRPr>
            </a:p>
          </p:txBody>
        </p:sp>
        <p:sp>
          <p:nvSpPr>
            <p:cNvPr id="45081" name="AutoShape 37"/>
            <p:cNvSpPr>
              <a:spLocks noChangeArrowheads="1"/>
            </p:cNvSpPr>
            <p:nvPr/>
          </p:nvSpPr>
          <p:spPr bwMode="auto">
            <a:xfrm>
              <a:off x="4506" y="2401"/>
              <a:ext cx="96" cy="84"/>
            </a:xfrm>
            <a:prstGeom prst="star16">
              <a:avLst>
                <a:gd name="adj" fmla="val 37500"/>
              </a:avLst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es-ES">
                <a:latin typeface="Calibri" charset="0"/>
              </a:endParaRPr>
            </a:p>
          </p:txBody>
        </p:sp>
        <p:sp>
          <p:nvSpPr>
            <p:cNvPr id="45082" name="AutoShape 38"/>
            <p:cNvSpPr>
              <a:spLocks noChangeArrowheads="1"/>
            </p:cNvSpPr>
            <p:nvPr/>
          </p:nvSpPr>
          <p:spPr bwMode="auto">
            <a:xfrm>
              <a:off x="4506" y="1895"/>
              <a:ext cx="96" cy="84"/>
            </a:xfrm>
            <a:prstGeom prst="star16">
              <a:avLst>
                <a:gd name="adj" fmla="val 37500"/>
              </a:avLst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es-ES">
                <a:latin typeface="Calibri" charset="0"/>
              </a:endParaRPr>
            </a:p>
          </p:txBody>
        </p:sp>
        <p:sp>
          <p:nvSpPr>
            <p:cNvPr id="45083" name="Text Box 39"/>
            <p:cNvSpPr txBox="1">
              <a:spLocks noChangeArrowheads="1"/>
            </p:cNvSpPr>
            <p:nvPr/>
          </p:nvSpPr>
          <p:spPr bwMode="auto">
            <a:xfrm>
              <a:off x="5124" y="1390"/>
              <a:ext cx="214" cy="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600" b="1">
                  <a:solidFill>
                    <a:srgbClr val="FF3300"/>
                  </a:solidFill>
                  <a:latin typeface="Times New Roman" charset="0"/>
                </a:rPr>
                <a:t>184</a:t>
              </a:r>
            </a:p>
          </p:txBody>
        </p:sp>
        <p:sp>
          <p:nvSpPr>
            <p:cNvPr id="45084" name="Text Box 40"/>
            <p:cNvSpPr txBox="1">
              <a:spLocks noChangeArrowheads="1"/>
            </p:cNvSpPr>
            <p:nvPr/>
          </p:nvSpPr>
          <p:spPr bwMode="auto">
            <a:xfrm>
              <a:off x="3461" y="2208"/>
              <a:ext cx="282" cy="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800" b="1">
                  <a:solidFill>
                    <a:srgbClr val="FF3399"/>
                  </a:solidFill>
                  <a:latin typeface="Comic Sans MS" charset="0"/>
                </a:rPr>
                <a:t>5ħ</a:t>
              </a:r>
              <a:r>
                <a:rPr kumimoji="1" lang="en-US" altLang="ja-JP" sz="1800" b="1">
                  <a:solidFill>
                    <a:srgbClr val="FF3399"/>
                  </a:solidFill>
                  <a:latin typeface="Symbol" charset="0"/>
                </a:rPr>
                <a:t>w</a:t>
              </a:r>
            </a:p>
          </p:txBody>
        </p:sp>
        <p:sp>
          <p:nvSpPr>
            <p:cNvPr id="45085" name="Text Box 41"/>
            <p:cNvSpPr txBox="1">
              <a:spLocks noChangeArrowheads="1"/>
            </p:cNvSpPr>
            <p:nvPr/>
          </p:nvSpPr>
          <p:spPr bwMode="auto">
            <a:xfrm>
              <a:off x="3443" y="2696"/>
              <a:ext cx="282" cy="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800" b="1">
                  <a:solidFill>
                    <a:srgbClr val="FF3399"/>
                  </a:solidFill>
                  <a:latin typeface="Comic Sans MS" charset="0"/>
                </a:rPr>
                <a:t>4ħ</a:t>
              </a:r>
              <a:r>
                <a:rPr kumimoji="1" lang="en-US" altLang="ja-JP" sz="1800" b="1">
                  <a:solidFill>
                    <a:srgbClr val="FF3399"/>
                  </a:solidFill>
                  <a:latin typeface="Symbol" charset="0"/>
                </a:rPr>
                <a:t>w</a:t>
              </a:r>
            </a:p>
          </p:txBody>
        </p:sp>
        <p:sp>
          <p:nvSpPr>
            <p:cNvPr id="45086" name="Text Box 42"/>
            <p:cNvSpPr txBox="1">
              <a:spLocks noChangeArrowheads="1"/>
            </p:cNvSpPr>
            <p:nvPr/>
          </p:nvSpPr>
          <p:spPr bwMode="auto">
            <a:xfrm>
              <a:off x="3455" y="3113"/>
              <a:ext cx="282" cy="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800" b="1">
                  <a:solidFill>
                    <a:srgbClr val="FF3399"/>
                  </a:solidFill>
                  <a:latin typeface="Comic Sans MS" charset="0"/>
                </a:rPr>
                <a:t>3ħ</a:t>
              </a:r>
              <a:r>
                <a:rPr kumimoji="1" lang="en-US" altLang="ja-JP" sz="1800" b="1">
                  <a:solidFill>
                    <a:srgbClr val="FF3399"/>
                  </a:solidFill>
                  <a:latin typeface="Symbol" charset="0"/>
                </a:rPr>
                <a:t>w</a:t>
              </a:r>
            </a:p>
          </p:txBody>
        </p:sp>
        <p:sp>
          <p:nvSpPr>
            <p:cNvPr id="45087" name="Text Box 43"/>
            <p:cNvSpPr txBox="1">
              <a:spLocks noChangeArrowheads="1"/>
            </p:cNvSpPr>
            <p:nvPr/>
          </p:nvSpPr>
          <p:spPr bwMode="auto">
            <a:xfrm>
              <a:off x="3455" y="3400"/>
              <a:ext cx="282" cy="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800" b="1">
                  <a:solidFill>
                    <a:srgbClr val="FF3399"/>
                  </a:solidFill>
                  <a:latin typeface="Comic Sans MS" charset="0"/>
                </a:rPr>
                <a:t>2ħ</a:t>
              </a:r>
              <a:r>
                <a:rPr kumimoji="1" lang="en-US" altLang="ja-JP" sz="1800" b="1">
                  <a:solidFill>
                    <a:srgbClr val="FF3399"/>
                  </a:solidFill>
                  <a:latin typeface="Symbol" charset="0"/>
                </a:rPr>
                <a:t>w</a:t>
              </a:r>
            </a:p>
          </p:txBody>
        </p:sp>
        <p:sp>
          <p:nvSpPr>
            <p:cNvPr id="45088" name="Text Box 44"/>
            <p:cNvSpPr txBox="1">
              <a:spLocks noChangeArrowheads="1"/>
            </p:cNvSpPr>
            <p:nvPr/>
          </p:nvSpPr>
          <p:spPr bwMode="auto">
            <a:xfrm>
              <a:off x="3462" y="3645"/>
              <a:ext cx="282" cy="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800" b="1">
                  <a:solidFill>
                    <a:srgbClr val="FF3399"/>
                  </a:solidFill>
                  <a:latin typeface="Comic Sans MS" charset="0"/>
                </a:rPr>
                <a:t>1ħ</a:t>
              </a:r>
              <a:r>
                <a:rPr kumimoji="1" lang="en-US" altLang="ja-JP" sz="1800" b="1">
                  <a:solidFill>
                    <a:srgbClr val="FF3399"/>
                  </a:solidFill>
                  <a:latin typeface="Symbol" charset="0"/>
                </a:rPr>
                <a:t>w</a:t>
              </a:r>
            </a:p>
          </p:txBody>
        </p:sp>
        <p:sp>
          <p:nvSpPr>
            <p:cNvPr id="45089" name="Text Box 45"/>
            <p:cNvSpPr txBox="1">
              <a:spLocks noChangeArrowheads="1"/>
            </p:cNvSpPr>
            <p:nvPr/>
          </p:nvSpPr>
          <p:spPr bwMode="auto">
            <a:xfrm>
              <a:off x="3469" y="1672"/>
              <a:ext cx="282" cy="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ja-JP" sz="1800" b="1">
                  <a:solidFill>
                    <a:srgbClr val="FF3399"/>
                  </a:solidFill>
                  <a:latin typeface="Comic Sans MS" charset="0"/>
                </a:rPr>
                <a:t>6ħ</a:t>
              </a:r>
              <a:r>
                <a:rPr kumimoji="1" lang="en-US" altLang="ja-JP" sz="1800" b="1">
                  <a:solidFill>
                    <a:srgbClr val="FF3399"/>
                  </a:solidFill>
                  <a:latin typeface="Symbol" charset="0"/>
                </a:rPr>
                <a:t>w</a:t>
              </a:r>
            </a:p>
          </p:txBody>
        </p:sp>
      </p:grpSp>
      <p:sp>
        <p:nvSpPr>
          <p:cNvPr id="45067" name="CuadroTexto 1"/>
          <p:cNvSpPr txBox="1">
            <a:spLocks noChangeArrowheads="1"/>
          </p:cNvSpPr>
          <p:nvPr/>
        </p:nvSpPr>
        <p:spPr bwMode="auto">
          <a:xfrm>
            <a:off x="755650" y="6237288"/>
            <a:ext cx="36718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800"/>
              <a:t>Double magic Nuclei: </a:t>
            </a:r>
            <a:r>
              <a:rPr lang="es-ES" sz="1800" baseline="30000"/>
              <a:t>4</a:t>
            </a:r>
            <a:r>
              <a:rPr lang="es-ES" sz="1800"/>
              <a:t>He, </a:t>
            </a:r>
            <a:r>
              <a:rPr lang="es-ES" sz="1800" baseline="30000"/>
              <a:t>16</a:t>
            </a:r>
            <a:r>
              <a:rPr lang="es-ES" sz="1800"/>
              <a:t>O, </a:t>
            </a:r>
            <a:r>
              <a:rPr lang="es-ES" sz="1800" baseline="30000"/>
              <a:t>40</a:t>
            </a:r>
            <a:r>
              <a:rPr lang="es-ES" sz="1800"/>
              <a:t>Ca, </a:t>
            </a:r>
            <a:r>
              <a:rPr lang="es-ES" sz="1800" baseline="30000"/>
              <a:t>48</a:t>
            </a:r>
            <a:r>
              <a:rPr lang="es-ES" sz="1800"/>
              <a:t>Ca, </a:t>
            </a:r>
            <a:r>
              <a:rPr lang="es-ES" sz="1800" baseline="30000">
                <a:solidFill>
                  <a:srgbClr val="FF0000"/>
                </a:solidFill>
              </a:rPr>
              <a:t>56</a:t>
            </a:r>
            <a:r>
              <a:rPr lang="es-ES" sz="1800">
                <a:solidFill>
                  <a:srgbClr val="FF0000"/>
                </a:solidFill>
              </a:rPr>
              <a:t>Ni</a:t>
            </a:r>
            <a:r>
              <a:rPr lang="es-ES" sz="1800"/>
              <a:t>, </a:t>
            </a:r>
            <a:r>
              <a:rPr lang="es-ES" sz="1800" baseline="30000">
                <a:solidFill>
                  <a:srgbClr val="FF0000"/>
                </a:solidFill>
              </a:rPr>
              <a:t>132</a:t>
            </a:r>
            <a:r>
              <a:rPr lang="es-ES" sz="1800">
                <a:solidFill>
                  <a:srgbClr val="FF0000"/>
                </a:solidFill>
              </a:rPr>
              <a:t>Sn</a:t>
            </a:r>
            <a:r>
              <a:rPr lang="es-ES" sz="1800"/>
              <a:t>, </a:t>
            </a:r>
            <a:r>
              <a:rPr lang="es-ES" sz="1800" baseline="30000"/>
              <a:t>208</a:t>
            </a:r>
            <a:r>
              <a:rPr lang="es-ES" sz="1800"/>
              <a:t>Pb</a:t>
            </a:r>
          </a:p>
        </p:txBody>
      </p:sp>
      <p:pic>
        <p:nvPicPr>
          <p:cNvPr id="40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808288"/>
            <a:ext cx="4787900" cy="4049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467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Nuklidkarte 26 Nov 2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552" y="760428"/>
            <a:ext cx="8712968" cy="612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287338" y="119062"/>
            <a:ext cx="8605837" cy="490538"/>
          </a:xfrm>
        </p:spPr>
        <p:txBody>
          <a:bodyPr>
            <a:noAutofit/>
          </a:bodyPr>
          <a:lstStyle/>
          <a:p>
            <a:r>
              <a:rPr lang="es-ES" sz="3600" dirty="0" err="1">
                <a:solidFill>
                  <a:srgbClr val="000090"/>
                </a:solidFill>
              </a:rPr>
              <a:t>Nucleo-synthesis</a:t>
            </a:r>
            <a:r>
              <a:rPr lang="es-ES" sz="3600" dirty="0">
                <a:solidFill>
                  <a:srgbClr val="000090"/>
                </a:solidFill>
              </a:rPr>
              <a:t>: </a:t>
            </a:r>
            <a:r>
              <a:rPr lang="es-ES" sz="3600" dirty="0" err="1">
                <a:solidFill>
                  <a:srgbClr val="000090"/>
                </a:solidFill>
              </a:rPr>
              <a:t>Stellar</a:t>
            </a:r>
            <a:r>
              <a:rPr lang="es-ES" sz="3600" dirty="0">
                <a:solidFill>
                  <a:srgbClr val="000090"/>
                </a:solidFill>
              </a:rPr>
              <a:t> </a:t>
            </a:r>
            <a:r>
              <a:rPr lang="es-ES" sz="3600" dirty="0" err="1">
                <a:solidFill>
                  <a:srgbClr val="000090"/>
                </a:solidFill>
              </a:rPr>
              <a:t>scenario</a:t>
            </a:r>
            <a:endParaRPr lang="es-ES" sz="3600" dirty="0">
              <a:solidFill>
                <a:srgbClr val="000090"/>
              </a:solidFill>
            </a:endParaRPr>
          </a:p>
        </p:txBody>
      </p:sp>
      <p:sp>
        <p:nvSpPr>
          <p:cNvPr id="354308" name="Text Box 4"/>
          <p:cNvSpPr txBox="1">
            <a:spLocks noChangeArrowheads="1"/>
          </p:cNvSpPr>
          <p:nvPr/>
        </p:nvSpPr>
        <p:spPr bwMode="auto">
          <a:xfrm>
            <a:off x="1030288" y="1904370"/>
            <a:ext cx="3942105" cy="83099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 algn="l" eaLnBrk="1" hangingPunct="1">
              <a:defRPr/>
            </a:pPr>
            <a:r>
              <a:rPr lang="en-US" sz="1600" b="1" i="0" dirty="0" err="1">
                <a:solidFill>
                  <a:srgbClr val="00599D"/>
                </a:solidFill>
                <a:latin typeface="Arial" pitchFamily="34" charset="0"/>
                <a:ea typeface="+mn-ea"/>
                <a:cs typeface="+mn-cs"/>
              </a:rPr>
              <a:t>rp</a:t>
            </a:r>
            <a:r>
              <a:rPr lang="en-US" sz="1600" b="1" i="0" dirty="0">
                <a:solidFill>
                  <a:srgbClr val="00599D"/>
                </a:solidFill>
                <a:latin typeface="Arial" pitchFamily="34" charset="0"/>
                <a:ea typeface="+mn-ea"/>
                <a:cs typeface="+mn-cs"/>
              </a:rPr>
              <a:t>-, p-process: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en-US" sz="1600" i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masses at &amp; beyond the proton drip-line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en-US" sz="1600" i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(</a:t>
            </a:r>
            <a:r>
              <a:rPr lang="en-US" sz="1600" i="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p,</a:t>
            </a:r>
            <a:r>
              <a:rPr lang="en-US" sz="1600" i="0" dirty="0" err="1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g</a:t>
            </a:r>
            <a:r>
              <a:rPr lang="en-US" sz="1600" i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), (</a:t>
            </a:r>
            <a:r>
              <a:rPr lang="en-US" sz="1600" i="0" dirty="0" err="1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g</a:t>
            </a:r>
            <a:r>
              <a:rPr lang="en-US" sz="1600" i="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,p</a:t>
            </a:r>
            <a:r>
              <a:rPr lang="en-US" sz="1600" i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) rates</a:t>
            </a:r>
          </a:p>
        </p:txBody>
      </p:sp>
      <p:sp>
        <p:nvSpPr>
          <p:cNvPr id="6151" name="Text Box 9"/>
          <p:cNvSpPr txBox="1">
            <a:spLocks noChangeArrowheads="1"/>
          </p:cNvSpPr>
          <p:nvPr/>
        </p:nvSpPr>
        <p:spPr bwMode="auto">
          <a:xfrm rot="-1514761">
            <a:off x="5908675" y="2638697"/>
            <a:ext cx="1263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de-DE" sz="1800" i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r - process</a:t>
            </a:r>
          </a:p>
        </p:txBody>
      </p:sp>
      <p:pic>
        <p:nvPicPr>
          <p:cNvPr id="6152" name="Picture 1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24841" y="4361102"/>
            <a:ext cx="1189038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3267099" y="5699862"/>
            <a:ext cx="5796000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1800" i="0" dirty="0">
                <a:solidFill>
                  <a:srgbClr val="7030A0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 </a:t>
            </a:r>
            <a:r>
              <a:rPr lang="en-US" sz="1800" i="0" dirty="0">
                <a:solidFill>
                  <a:srgbClr val="7030A0"/>
                </a:solidFill>
                <a:latin typeface="Arial" charset="0"/>
                <a:ea typeface="+mn-ea"/>
                <a:cs typeface="+mn-cs"/>
              </a:rPr>
              <a:t>Combine accurate </a:t>
            </a:r>
            <a:r>
              <a:rPr lang="en-US" sz="1800" b="1" i="0" dirty="0">
                <a:solidFill>
                  <a:srgbClr val="7030A0"/>
                </a:solidFill>
                <a:latin typeface="Arial" charset="0"/>
                <a:ea typeface="+mn-ea"/>
                <a:cs typeface="+mn-cs"/>
              </a:rPr>
              <a:t>nuclear physics </a:t>
            </a:r>
            <a:r>
              <a:rPr lang="en-US" sz="1800" i="0" dirty="0">
                <a:solidFill>
                  <a:srgbClr val="7030A0"/>
                </a:solidFill>
                <a:latin typeface="Arial" charset="0"/>
                <a:ea typeface="+mn-ea"/>
                <a:cs typeface="+mn-cs"/>
              </a:rPr>
              <a:t>with precision </a:t>
            </a:r>
            <a:r>
              <a:rPr lang="en-US" sz="1800" b="1" i="0" dirty="0">
                <a:solidFill>
                  <a:srgbClr val="7030A0"/>
                </a:solidFill>
                <a:latin typeface="Arial" charset="0"/>
                <a:ea typeface="+mn-ea"/>
                <a:cs typeface="+mn-cs"/>
              </a:rPr>
              <a:t>astronomy</a:t>
            </a:r>
            <a:r>
              <a:rPr lang="en-US" sz="1800" i="0" dirty="0">
                <a:solidFill>
                  <a:srgbClr val="7030A0"/>
                </a:solidFill>
                <a:latin typeface="Arial" charset="0"/>
                <a:ea typeface="+mn-ea"/>
                <a:cs typeface="+mn-cs"/>
              </a:rPr>
              <a:t> to </a:t>
            </a:r>
            <a:r>
              <a:rPr lang="en-US" sz="1800" b="1" i="0" u="sng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constrain astrophysical scenarios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061951" y="4076978"/>
            <a:ext cx="2831224" cy="132343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 algn="l" eaLnBrk="1" hangingPunct="1">
              <a:defRPr/>
            </a:pPr>
            <a:r>
              <a:rPr lang="en-US" sz="1600" b="1" i="0" dirty="0">
                <a:solidFill>
                  <a:srgbClr val="00599D"/>
                </a:solidFill>
                <a:latin typeface="Arial" pitchFamily="34" charset="0"/>
                <a:ea typeface="+mn-ea"/>
                <a:cs typeface="+mn-cs"/>
              </a:rPr>
              <a:t>r-process: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en-US" sz="1600" i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masses, half-lives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en-US" sz="1600" i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n-US" sz="1600" i="0" dirty="0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b</a:t>
            </a:r>
            <a:r>
              <a:rPr lang="en-US" sz="1600" i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-delayed neutron emission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en-US" sz="1600" i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(</a:t>
            </a:r>
            <a:r>
              <a:rPr lang="en-US" sz="1600" i="0" dirty="0" err="1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g</a:t>
            </a:r>
            <a:r>
              <a:rPr lang="en-US" sz="1600" i="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,n</a:t>
            </a:r>
            <a:r>
              <a:rPr lang="en-US" sz="1600" i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), (</a:t>
            </a:r>
            <a:r>
              <a:rPr lang="en-US" sz="1600" i="0" dirty="0" err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n,</a:t>
            </a:r>
            <a:r>
              <a:rPr lang="en-US" sz="1600" i="0" dirty="0" err="1">
                <a:solidFill>
                  <a:srgbClr val="000000"/>
                </a:solidFill>
                <a:latin typeface="Symbol" pitchFamily="18" charset="2"/>
                <a:ea typeface="+mn-ea"/>
                <a:cs typeface="+mn-cs"/>
              </a:rPr>
              <a:t>g</a:t>
            </a:r>
            <a:r>
              <a:rPr lang="en-US" sz="1600" i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) rates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en-US" sz="1600" i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shell structure</a:t>
            </a:r>
          </a:p>
        </p:txBody>
      </p:sp>
      <p:sp>
        <p:nvSpPr>
          <p:cNvPr id="6165" name="Text Box 9"/>
          <p:cNvSpPr txBox="1">
            <a:spLocks noChangeArrowheads="1"/>
          </p:cNvSpPr>
          <p:nvPr/>
        </p:nvSpPr>
        <p:spPr bwMode="auto">
          <a:xfrm rot="-2549162">
            <a:off x="1303338" y="4780234"/>
            <a:ext cx="1338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de-DE" sz="1800" i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rp- process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618038" y="836712"/>
            <a:ext cx="9282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b="1" dirty="0" err="1" smtClean="0">
                <a:solidFill>
                  <a:srgbClr val="000090"/>
                </a:solidFill>
              </a:rPr>
              <a:t>Protons</a:t>
            </a:r>
            <a:r>
              <a:rPr lang="es-ES" b="1" dirty="0" smtClean="0">
                <a:solidFill>
                  <a:srgbClr val="000090"/>
                </a:solidFill>
              </a:rPr>
              <a:t> &amp; </a:t>
            </a:r>
            <a:r>
              <a:rPr lang="es-ES" b="1" dirty="0" err="1" smtClean="0">
                <a:solidFill>
                  <a:srgbClr val="000090"/>
                </a:solidFill>
              </a:rPr>
              <a:t>Neutrons</a:t>
            </a:r>
            <a:r>
              <a:rPr lang="es-ES" b="1" dirty="0" smtClean="0">
                <a:solidFill>
                  <a:srgbClr val="000090"/>
                </a:solidFill>
              </a:rPr>
              <a:t> are </a:t>
            </a:r>
            <a:r>
              <a:rPr lang="es-ES" b="1" dirty="0" err="1" smtClean="0">
                <a:solidFill>
                  <a:srgbClr val="000090"/>
                </a:solidFill>
              </a:rPr>
              <a:t>produced</a:t>
            </a:r>
            <a:r>
              <a:rPr lang="es-ES" b="1" dirty="0" smtClean="0">
                <a:solidFill>
                  <a:srgbClr val="000090"/>
                </a:solidFill>
              </a:rPr>
              <a:t> 10</a:t>
            </a:r>
            <a:r>
              <a:rPr lang="es-ES" b="1" baseline="30000" dirty="0" smtClean="0">
                <a:solidFill>
                  <a:srgbClr val="000090"/>
                </a:solidFill>
              </a:rPr>
              <a:t>-6 </a:t>
            </a:r>
            <a:r>
              <a:rPr lang="es-ES" b="1" dirty="0" smtClean="0">
                <a:solidFill>
                  <a:srgbClr val="000090"/>
                </a:solidFill>
              </a:rPr>
              <a:t>s – 1s </a:t>
            </a:r>
            <a:r>
              <a:rPr lang="es-ES" b="1" dirty="0" err="1" smtClean="0">
                <a:solidFill>
                  <a:srgbClr val="000090"/>
                </a:solidFill>
              </a:rPr>
              <a:t>after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the</a:t>
            </a:r>
            <a:r>
              <a:rPr lang="es-ES" b="1" dirty="0" smtClean="0">
                <a:solidFill>
                  <a:srgbClr val="000090"/>
                </a:solidFill>
              </a:rPr>
              <a:t> Big </a:t>
            </a:r>
            <a:r>
              <a:rPr lang="es-ES" b="1" dirty="0" err="1" smtClean="0">
                <a:solidFill>
                  <a:srgbClr val="000090"/>
                </a:solidFill>
              </a:rPr>
              <a:t>Bang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smtClean="0">
                <a:solidFill>
                  <a:srgbClr val="000090"/>
                </a:solidFill>
                <a:latin typeface="Calibri" charset="0"/>
              </a:rPr>
              <a:t>(13.7 </a:t>
            </a:r>
            <a:r>
              <a:rPr lang="es-ES" b="1" dirty="0">
                <a:solidFill>
                  <a:srgbClr val="000090"/>
                </a:solidFill>
                <a:latin typeface="Calibri" charset="0"/>
              </a:rPr>
              <a:t>x 10</a:t>
            </a:r>
            <a:r>
              <a:rPr lang="es-ES" b="1" baseline="30000" dirty="0">
                <a:solidFill>
                  <a:srgbClr val="000090"/>
                </a:solidFill>
                <a:latin typeface="Calibri" charset="0"/>
              </a:rPr>
              <a:t>9</a:t>
            </a:r>
            <a:r>
              <a:rPr lang="es-ES" b="1" dirty="0">
                <a:solidFill>
                  <a:srgbClr val="000090"/>
                </a:solidFill>
                <a:latin typeface="Calibri" charset="0"/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  <a:latin typeface="Calibri" charset="0"/>
              </a:rPr>
              <a:t>years</a:t>
            </a:r>
            <a:r>
              <a:rPr lang="es-ES" b="1" dirty="0" smtClean="0">
                <a:solidFill>
                  <a:srgbClr val="000090"/>
                </a:solidFill>
                <a:latin typeface="Calibri" charset="0"/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  <a:latin typeface="Calibri" charset="0"/>
              </a:rPr>
              <a:t>ago</a:t>
            </a:r>
            <a:r>
              <a:rPr lang="es-ES" b="1" dirty="0" smtClean="0">
                <a:solidFill>
                  <a:srgbClr val="000090"/>
                </a:solidFill>
                <a:latin typeface="Calibri" charset="0"/>
              </a:rPr>
              <a:t>)</a:t>
            </a:r>
            <a:endParaRPr lang="es-ES" b="1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b="1" dirty="0" smtClean="0">
                <a:solidFill>
                  <a:srgbClr val="000090"/>
                </a:solidFill>
              </a:rPr>
              <a:t>H, D, He, Li, Be, B </a:t>
            </a:r>
            <a:r>
              <a:rPr lang="es-ES" b="1" dirty="0" err="1" smtClean="0">
                <a:solidFill>
                  <a:srgbClr val="000090"/>
                </a:solidFill>
              </a:rPr>
              <a:t>were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formed</a:t>
            </a:r>
            <a:r>
              <a:rPr lang="es-ES" b="1" dirty="0" smtClean="0">
                <a:solidFill>
                  <a:srgbClr val="000090"/>
                </a:solidFill>
              </a:rPr>
              <a:t> 3 - 20 min </a:t>
            </a:r>
            <a:r>
              <a:rPr lang="es-ES" b="1" dirty="0" err="1" smtClean="0">
                <a:solidFill>
                  <a:srgbClr val="000090"/>
                </a:solidFill>
              </a:rPr>
              <a:t>after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the</a:t>
            </a:r>
            <a:r>
              <a:rPr lang="es-ES" b="1" dirty="0" smtClean="0">
                <a:solidFill>
                  <a:srgbClr val="000090"/>
                </a:solidFill>
              </a:rPr>
              <a:t> Big </a:t>
            </a:r>
            <a:r>
              <a:rPr lang="es-ES" b="1" dirty="0" err="1" smtClean="0">
                <a:solidFill>
                  <a:srgbClr val="000090"/>
                </a:solidFill>
              </a:rPr>
              <a:t>Bang</a:t>
            </a:r>
            <a:endParaRPr lang="es-ES" b="1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b="1" dirty="0" err="1" smtClean="0">
                <a:solidFill>
                  <a:srgbClr val="000090"/>
                </a:solidFill>
              </a:rPr>
              <a:t>Heavier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nuclei</a:t>
            </a:r>
            <a:r>
              <a:rPr lang="es-ES" b="1" dirty="0" smtClean="0">
                <a:solidFill>
                  <a:srgbClr val="000090"/>
                </a:solidFill>
              </a:rPr>
              <a:t> are </a:t>
            </a:r>
            <a:r>
              <a:rPr lang="es-ES" b="1" dirty="0" err="1" smtClean="0">
                <a:solidFill>
                  <a:srgbClr val="000090"/>
                </a:solidFill>
              </a:rPr>
              <a:t>formed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along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the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life</a:t>
            </a:r>
            <a:r>
              <a:rPr lang="es-ES" b="1" dirty="0" smtClean="0">
                <a:solidFill>
                  <a:srgbClr val="000090"/>
                </a:solidFill>
              </a:rPr>
              <a:t> of </a:t>
            </a:r>
            <a:r>
              <a:rPr lang="es-ES" b="1" dirty="0" err="1" smtClean="0">
                <a:solidFill>
                  <a:srgbClr val="000090"/>
                </a:solidFill>
              </a:rPr>
              <a:t>the</a:t>
            </a:r>
            <a:r>
              <a:rPr lang="es-ES" b="1" dirty="0" smtClean="0">
                <a:solidFill>
                  <a:srgbClr val="000090"/>
                </a:solidFill>
              </a:rPr>
              <a:t> </a:t>
            </a:r>
            <a:r>
              <a:rPr lang="es-ES" b="1" dirty="0" err="1" smtClean="0">
                <a:solidFill>
                  <a:srgbClr val="000090"/>
                </a:solidFill>
              </a:rPr>
              <a:t>star</a:t>
            </a:r>
            <a:endParaRPr lang="es-ES" b="1" dirty="0">
              <a:solidFill>
                <a:srgbClr val="000090"/>
              </a:solidFill>
            </a:endParaRPr>
          </a:p>
        </p:txBody>
      </p:sp>
      <p:pic>
        <p:nvPicPr>
          <p:cNvPr id="14" name="Imagen 13" descr="Screen Shot 2016-10-22 at 18.37.2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179" y="2505688"/>
            <a:ext cx="1705830" cy="1359597"/>
          </a:xfrm>
          <a:prstGeom prst="rect">
            <a:avLst/>
          </a:prstGeom>
          <a:ln>
            <a:solidFill>
              <a:srgbClr val="000650"/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9992" y="2858714"/>
            <a:ext cx="1676400" cy="13589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22607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147248" cy="981075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>
                <a:solidFill>
                  <a:srgbClr val="0C2590"/>
                </a:solidFill>
                <a:latin typeface="Calibri" charset="0"/>
              </a:rPr>
              <a:t>ISOLDE </a:t>
            </a:r>
            <a:r>
              <a:rPr lang="en-GB" dirty="0" smtClean="0">
                <a:solidFill>
                  <a:srgbClr val="0C2590"/>
                </a:solidFill>
                <a:latin typeface="Calibri" charset="0"/>
              </a:rPr>
              <a:t>&amp; </a:t>
            </a:r>
            <a:r>
              <a:rPr lang="en-GB" dirty="0" err="1" smtClean="0">
                <a:solidFill>
                  <a:srgbClr val="0C2590"/>
                </a:solidFill>
                <a:latin typeface="Calibri" charset="0"/>
              </a:rPr>
              <a:t>n_ToF</a:t>
            </a:r>
            <a:r>
              <a:rPr lang="en-GB" dirty="0" smtClean="0">
                <a:solidFill>
                  <a:srgbClr val="0C2590"/>
                </a:solidFill>
                <a:latin typeface="Calibri" charset="0"/>
              </a:rPr>
              <a:t> at CERN</a:t>
            </a:r>
            <a:endParaRPr lang="en-GB" dirty="0">
              <a:solidFill>
                <a:srgbClr val="0C2590"/>
              </a:solidFill>
              <a:latin typeface="Calibri" charset="0"/>
            </a:endParaRP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78263" y="64277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BB0B157-A363-9343-9C0F-BCAECD0A65EE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6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74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2988" y="6453188"/>
            <a:ext cx="2519362" cy="360362"/>
          </a:xfrm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  <p:pic>
        <p:nvPicPr>
          <p:cNvPr id="17412" name="Picture 3" descr="pscompl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82"/>
          <a:stretch>
            <a:fillRect/>
          </a:stretch>
        </p:blipFill>
        <p:spPr bwMode="auto">
          <a:xfrm>
            <a:off x="1403350" y="1019175"/>
            <a:ext cx="7632700" cy="586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own Arrow 7"/>
          <p:cNvSpPr/>
          <p:nvPr/>
        </p:nvSpPr>
        <p:spPr>
          <a:xfrm rot="2282646">
            <a:off x="7262131" y="4207760"/>
            <a:ext cx="431800" cy="700088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7414" name="CuadroTexto 6"/>
          <p:cNvSpPr txBox="1">
            <a:spLocks noChangeArrowheads="1"/>
          </p:cNvSpPr>
          <p:nvPr/>
        </p:nvSpPr>
        <p:spPr bwMode="auto">
          <a:xfrm>
            <a:off x="4089400" y="1897063"/>
            <a:ext cx="679450" cy="368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_tradnl" sz="1800" b="1"/>
              <a:t> LHC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868144" y="422108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chemeClr val="accent5">
                    <a:lumMod val="50000"/>
                  </a:schemeClr>
                </a:solidFill>
              </a:rPr>
              <a:t>Protons</a:t>
            </a:r>
            <a:endParaRPr lang="es-E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" b="1" dirty="0" smtClean="0">
                <a:solidFill>
                  <a:schemeClr val="accent5">
                    <a:lumMod val="50000"/>
                  </a:schemeClr>
                </a:solidFill>
              </a:rPr>
              <a:t>2μ, 1.4 </a:t>
            </a:r>
            <a:r>
              <a:rPr lang="es-ES" b="1" dirty="0" err="1" smtClean="0">
                <a:solidFill>
                  <a:schemeClr val="accent5">
                    <a:lumMod val="50000"/>
                  </a:schemeClr>
                </a:solidFill>
              </a:rPr>
              <a:t>GeV</a:t>
            </a:r>
            <a:endParaRPr lang="es-E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288952" y="4365104"/>
            <a:ext cx="5163368" cy="1054720"/>
            <a:chOff x="2288952" y="4365104"/>
            <a:chExt cx="5163368" cy="1054720"/>
          </a:xfrm>
        </p:grpSpPr>
        <p:cxnSp>
          <p:nvCxnSpPr>
            <p:cNvPr id="4" name="Straight Connector 3"/>
            <p:cNvCxnSpPr/>
            <p:nvPr/>
          </p:nvCxnSpPr>
          <p:spPr>
            <a:xfrm flipV="1">
              <a:off x="2288952" y="5203800"/>
              <a:ext cx="2592288" cy="216024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4716016" y="4365104"/>
              <a:ext cx="1368152" cy="864096"/>
            </a:xfrm>
            <a:prstGeom prst="rect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6084169" y="5131792"/>
              <a:ext cx="648087" cy="72008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6732240" y="4797152"/>
              <a:ext cx="720080" cy="432048"/>
            </a:xfrm>
            <a:prstGeom prst="rect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475656" y="573325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E0100"/>
                </a:solidFill>
              </a:rPr>
              <a:t>40-60% of the CERN produced protons</a:t>
            </a:r>
          </a:p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15 % for n-</a:t>
            </a:r>
            <a:r>
              <a:rPr lang="en-US" sz="3600" b="1" dirty="0" err="1" smtClean="0">
                <a:solidFill>
                  <a:srgbClr val="0070C0"/>
                </a:solidFill>
              </a:rPr>
              <a:t>ToF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881457"/>
            <a:ext cx="3541559" cy="2874675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881240" y="863465"/>
            <a:ext cx="151323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CERN </a:t>
            </a:r>
            <a:r>
              <a:rPr lang="es-ES_tradnl" b="1" dirty="0" err="1" smtClean="0"/>
              <a:t>Proton</a:t>
            </a:r>
            <a:r>
              <a:rPr lang="es-ES_tradnl" b="1" dirty="0" smtClean="0"/>
              <a:t> </a:t>
            </a:r>
            <a:r>
              <a:rPr lang="es-ES_tradnl" b="1" dirty="0" err="1" smtClean="0"/>
              <a:t>Distribution</a:t>
            </a:r>
            <a:r>
              <a:rPr lang="es-ES_tradnl" b="1" dirty="0" smtClean="0"/>
              <a:t> in 2016</a:t>
            </a:r>
            <a:endParaRPr lang="es-ES_tradnl" b="1" dirty="0"/>
          </a:p>
        </p:txBody>
      </p:sp>
      <p:sp>
        <p:nvSpPr>
          <p:cNvPr id="6" name="Rectángulo 5"/>
          <p:cNvSpPr/>
          <p:nvPr/>
        </p:nvSpPr>
        <p:spPr>
          <a:xfrm>
            <a:off x="1979712" y="3405682"/>
            <a:ext cx="1368153" cy="599382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lecha derecha 11"/>
          <p:cNvSpPr/>
          <p:nvPr/>
        </p:nvSpPr>
        <p:spPr>
          <a:xfrm rot="2162664">
            <a:off x="1346876" y="2819916"/>
            <a:ext cx="865258" cy="71056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CuadroTexto 12"/>
          <p:cNvSpPr txBox="1"/>
          <p:nvPr/>
        </p:nvSpPr>
        <p:spPr>
          <a:xfrm>
            <a:off x="2051721" y="3429000"/>
            <a:ext cx="119081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400" b="1" dirty="0">
                <a:latin typeface="Gill Sans" charset="0"/>
                <a:ea typeface="Gill Sans" charset="0"/>
                <a:cs typeface="Gill Sans" charset="0"/>
              </a:rPr>
              <a:t>n</a:t>
            </a:r>
            <a:r>
              <a:rPr lang="es-ES_tradnl" sz="2400" b="1" dirty="0" smtClean="0">
                <a:latin typeface="Gill Sans" charset="0"/>
                <a:ea typeface="Gill Sans" charset="0"/>
                <a:cs typeface="Gill Sans" charset="0"/>
              </a:rPr>
              <a:t>-</a:t>
            </a:r>
            <a:r>
              <a:rPr lang="es-ES_tradnl" sz="2400" b="1" dirty="0" err="1" smtClean="0">
                <a:latin typeface="Gill Sans" charset="0"/>
                <a:ea typeface="Gill Sans" charset="0"/>
                <a:cs typeface="Gill Sans" charset="0"/>
              </a:rPr>
              <a:t>ToF</a:t>
            </a:r>
            <a:endParaRPr lang="es-ES_tradnl" sz="2400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6516216" y="1288529"/>
            <a:ext cx="648072" cy="6283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Elipse 20"/>
          <p:cNvSpPr/>
          <p:nvPr/>
        </p:nvSpPr>
        <p:spPr>
          <a:xfrm>
            <a:off x="7271692" y="2204864"/>
            <a:ext cx="648072" cy="549399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6026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11" grpId="0" animBg="1"/>
      <p:bldP spid="15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10628"/>
            <a:ext cx="9143999" cy="55869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22668" y="6095037"/>
            <a:ext cx="1137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Spallation</a:t>
            </a:r>
          </a:p>
          <a:p>
            <a:pPr algn="ctr"/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6929" y="5731774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dirty="0">
                <a:solidFill>
                  <a:srgbClr val="FFFF00"/>
                </a:solidFill>
              </a:rPr>
              <a:t>High resolution in energy </a:t>
            </a:r>
            <a:r>
              <a:rPr lang="en-GB" dirty="0">
                <a:solidFill>
                  <a:srgbClr val="F0F0F1"/>
                </a:solidFill>
              </a:rPr>
              <a:t>(</a:t>
            </a:r>
            <a:r>
              <a:rPr lang="en-GB" dirty="0">
                <a:solidFill>
                  <a:srgbClr val="F0F0F1"/>
                </a:solidFill>
                <a:latin typeface="Symbol" pitchFamily="18" charset="2"/>
              </a:rPr>
              <a:t>D</a:t>
            </a:r>
            <a:r>
              <a:rPr lang="en-GB" dirty="0">
                <a:solidFill>
                  <a:srgbClr val="F0F0F1"/>
                </a:solidFill>
              </a:rPr>
              <a:t>E/E=10</a:t>
            </a:r>
            <a:r>
              <a:rPr lang="en-GB" baseline="30000" dirty="0">
                <a:solidFill>
                  <a:srgbClr val="F0F0F1"/>
                </a:solidFill>
              </a:rPr>
              <a:t>-4</a:t>
            </a:r>
            <a:r>
              <a:rPr lang="en-GB" dirty="0">
                <a:solidFill>
                  <a:srgbClr val="F0F0F1"/>
                </a:solidFill>
              </a:rPr>
              <a:t>) </a:t>
            </a:r>
            <a:r>
              <a:rPr lang="en-GB" dirty="0">
                <a:solidFill>
                  <a:srgbClr val="F0F0F1"/>
                </a:solidFill>
                <a:sym typeface="Wingdings" pitchFamily="2" charset="2"/>
              </a:rPr>
              <a:t> study resonances</a:t>
            </a:r>
          </a:p>
          <a:p>
            <a:pPr lvl="1"/>
            <a:r>
              <a:rPr lang="en-GB" dirty="0">
                <a:solidFill>
                  <a:srgbClr val="FFFF00"/>
                </a:solidFill>
                <a:sym typeface="Wingdings" pitchFamily="2" charset="2"/>
              </a:rPr>
              <a:t>Large energy range </a:t>
            </a:r>
            <a:r>
              <a:rPr lang="en-GB" dirty="0">
                <a:solidFill>
                  <a:srgbClr val="F0F0F1"/>
                </a:solidFill>
                <a:sym typeface="Wingdings" pitchFamily="2" charset="2"/>
              </a:rPr>
              <a:t>(25 </a:t>
            </a:r>
            <a:r>
              <a:rPr lang="en-GB" dirty="0" err="1">
                <a:solidFill>
                  <a:srgbClr val="F0F0F1"/>
                </a:solidFill>
                <a:sym typeface="Wingdings" pitchFamily="2" charset="2"/>
              </a:rPr>
              <a:t>meV</a:t>
            </a:r>
            <a:r>
              <a:rPr lang="en-GB" dirty="0">
                <a:solidFill>
                  <a:srgbClr val="F0F0F1"/>
                </a:solidFill>
                <a:sym typeface="Wingdings" pitchFamily="2" charset="2"/>
              </a:rPr>
              <a:t>&lt;</a:t>
            </a:r>
            <a:r>
              <a:rPr lang="en-GB" dirty="0" err="1">
                <a:solidFill>
                  <a:srgbClr val="F0F0F1"/>
                </a:solidFill>
                <a:sym typeface="Wingdings" pitchFamily="2" charset="2"/>
              </a:rPr>
              <a:t>E</a:t>
            </a:r>
            <a:r>
              <a:rPr lang="en-GB" baseline="-25000" dirty="0" err="1">
                <a:solidFill>
                  <a:srgbClr val="F0F0F1"/>
                </a:solidFill>
                <a:sym typeface="Wingdings" pitchFamily="2" charset="2"/>
              </a:rPr>
              <a:t>n</a:t>
            </a:r>
            <a:r>
              <a:rPr lang="en-GB" dirty="0">
                <a:solidFill>
                  <a:srgbClr val="F0F0F1"/>
                </a:solidFill>
                <a:sym typeface="Wingdings" pitchFamily="2" charset="2"/>
              </a:rPr>
              <a:t>&lt;1 GeV)  </a:t>
            </a:r>
            <a:endParaRPr lang="en-GB" dirty="0" smtClean="0">
              <a:solidFill>
                <a:srgbClr val="F0F0F1"/>
              </a:solidFill>
              <a:sym typeface="Wingdings" pitchFamily="2" charset="2"/>
            </a:endParaRPr>
          </a:p>
          <a:p>
            <a:pPr lvl="1"/>
            <a:r>
              <a:rPr lang="en-GB" dirty="0">
                <a:solidFill>
                  <a:srgbClr val="F0F0F1"/>
                </a:solidFill>
                <a:sym typeface="Wingdings" pitchFamily="2" charset="2"/>
              </a:rPr>
              <a:t>	</a:t>
            </a:r>
            <a:r>
              <a:rPr lang="en-GB" dirty="0" smtClean="0">
                <a:solidFill>
                  <a:srgbClr val="F0F0F1"/>
                </a:solidFill>
                <a:sym typeface="Wingdings" pitchFamily="2" charset="2"/>
              </a:rPr>
              <a:t>		measure </a:t>
            </a:r>
            <a:r>
              <a:rPr lang="en-GB" dirty="0">
                <a:solidFill>
                  <a:srgbClr val="F0F0F1"/>
                </a:solidFill>
                <a:sym typeface="Wingdings" pitchFamily="2" charset="2"/>
              </a:rPr>
              <a:t>fission up to 1 GeV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2108" y="2350310"/>
            <a:ext cx="1345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EAR2 (2014)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Arrow Connector 11"/>
          <p:cNvCxnSpPr/>
          <p:nvPr/>
        </p:nvCxnSpPr>
        <p:spPr>
          <a:xfrm>
            <a:off x="2921431" y="3690617"/>
            <a:ext cx="15498" cy="155758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20"/>
          <p:cNvSpPr txBox="1"/>
          <p:nvPr/>
        </p:nvSpPr>
        <p:spPr>
          <a:xfrm rot="19746717">
            <a:off x="6056142" y="4641623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185 m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3" name="TextBox 21"/>
          <p:cNvSpPr txBox="1"/>
          <p:nvPr/>
        </p:nvSpPr>
        <p:spPr>
          <a:xfrm rot="16200000">
            <a:off x="2815697" y="428390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20 m</a:t>
            </a:r>
            <a:endParaRPr lang="en-GB" b="1" dirty="0">
              <a:solidFill>
                <a:srgbClr val="FFFF00"/>
              </a:solidFill>
            </a:endParaRPr>
          </a:p>
        </p:txBody>
      </p:sp>
      <p:cxnSp>
        <p:nvCxnSpPr>
          <p:cNvPr id="14" name="Straight Arrow Connector 2"/>
          <p:cNvCxnSpPr/>
          <p:nvPr/>
        </p:nvCxnSpPr>
        <p:spPr>
          <a:xfrm flipV="1">
            <a:off x="2960608" y="3461313"/>
            <a:ext cx="5034947" cy="2673663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ítulo 1"/>
          <p:cNvSpPr>
            <a:spLocks noGrp="1"/>
          </p:cNvSpPr>
          <p:nvPr>
            <p:ph type="title"/>
          </p:nvPr>
        </p:nvSpPr>
        <p:spPr>
          <a:xfrm>
            <a:off x="532108" y="0"/>
            <a:ext cx="7643192" cy="980736"/>
          </a:xfrm>
        </p:spPr>
        <p:txBody>
          <a:bodyPr>
            <a:normAutofit fontScale="90000"/>
          </a:bodyPr>
          <a:lstStyle/>
          <a:p>
            <a:r>
              <a:rPr lang="es-ES_tradnl" dirty="0" err="1" smtClean="0">
                <a:solidFill>
                  <a:srgbClr val="0051A7"/>
                </a:solidFill>
              </a:rPr>
              <a:t>The</a:t>
            </a:r>
            <a:r>
              <a:rPr lang="es-ES_tradnl" dirty="0" smtClean="0">
                <a:solidFill>
                  <a:srgbClr val="0051A7"/>
                </a:solidFill>
              </a:rPr>
              <a:t> </a:t>
            </a:r>
            <a:r>
              <a:rPr lang="es-ES_tradnl" dirty="0" err="1" smtClean="0">
                <a:solidFill>
                  <a:srgbClr val="0051A7"/>
                </a:solidFill>
              </a:rPr>
              <a:t>neutron</a:t>
            </a:r>
            <a:r>
              <a:rPr lang="es-ES_tradnl" dirty="0" smtClean="0">
                <a:solidFill>
                  <a:srgbClr val="0051A7"/>
                </a:solidFill>
              </a:rPr>
              <a:t> time of Flight </a:t>
            </a:r>
            <a:r>
              <a:rPr lang="es-ES_tradnl" dirty="0" err="1" smtClean="0">
                <a:solidFill>
                  <a:srgbClr val="0051A7"/>
                </a:solidFill>
              </a:rPr>
              <a:t>Facility</a:t>
            </a:r>
            <a:endParaRPr lang="es-ES_tradnl" dirty="0">
              <a:solidFill>
                <a:srgbClr val="0051A7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743372" y="1219485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solidFill>
                  <a:srgbClr val="F0F0F1"/>
                </a:solidFill>
              </a:rPr>
              <a:t>World</a:t>
            </a:r>
            <a:r>
              <a:rPr lang="es-ES_tradnl" dirty="0" smtClean="0">
                <a:solidFill>
                  <a:srgbClr val="F0F0F1"/>
                </a:solidFill>
              </a:rPr>
              <a:t> Reference </a:t>
            </a:r>
            <a:r>
              <a:rPr lang="es-ES_tradnl" dirty="0" err="1" smtClean="0">
                <a:solidFill>
                  <a:srgbClr val="F0F0F1"/>
                </a:solidFill>
              </a:rPr>
              <a:t>for</a:t>
            </a:r>
            <a:r>
              <a:rPr lang="es-ES_tradnl" dirty="0" smtClean="0">
                <a:solidFill>
                  <a:srgbClr val="F0F0F1"/>
                </a:solidFill>
              </a:rPr>
              <a:t> Nuclear data (IAEA and JEFF ) in EAR1</a:t>
            </a:r>
          </a:p>
          <a:p>
            <a:r>
              <a:rPr lang="en-GB" dirty="0">
                <a:solidFill>
                  <a:srgbClr val="F0F0F1"/>
                </a:solidFill>
              </a:rPr>
              <a:t>Main feature of </a:t>
            </a:r>
            <a:r>
              <a:rPr lang="en-GB" dirty="0" err="1">
                <a:solidFill>
                  <a:srgbClr val="F0F0F1"/>
                </a:solidFill>
              </a:rPr>
              <a:t>n_TOF</a:t>
            </a:r>
            <a:r>
              <a:rPr lang="en-GB" dirty="0">
                <a:solidFill>
                  <a:srgbClr val="F0F0F1"/>
                </a:solidFill>
              </a:rPr>
              <a:t> is the extremely high instantaneous neutron flux (10</a:t>
            </a:r>
            <a:r>
              <a:rPr lang="en-GB" baseline="30000" dirty="0">
                <a:solidFill>
                  <a:srgbClr val="F0F0F1"/>
                </a:solidFill>
              </a:rPr>
              <a:t>5</a:t>
            </a:r>
            <a:r>
              <a:rPr lang="en-GB" dirty="0">
                <a:solidFill>
                  <a:srgbClr val="F0F0F1"/>
                </a:solidFill>
              </a:rPr>
              <a:t> </a:t>
            </a:r>
            <a:r>
              <a:rPr lang="en-GB" dirty="0" smtClean="0">
                <a:solidFill>
                  <a:srgbClr val="F0F0F1"/>
                </a:solidFill>
              </a:rPr>
              <a:t>n/cm</a:t>
            </a:r>
            <a:r>
              <a:rPr lang="en-GB" baseline="30000" dirty="0" smtClean="0">
                <a:solidFill>
                  <a:srgbClr val="F0F0F1"/>
                </a:solidFill>
              </a:rPr>
              <a:t>2</a:t>
            </a:r>
            <a:r>
              <a:rPr lang="en-GB" dirty="0" smtClean="0">
                <a:solidFill>
                  <a:srgbClr val="F0F0F1"/>
                </a:solidFill>
              </a:rPr>
              <a:t>/pulse)</a:t>
            </a:r>
            <a:endParaRPr lang="es-ES_tradnl" dirty="0">
              <a:solidFill>
                <a:srgbClr val="F0F0F1"/>
              </a:solidFill>
            </a:endParaRPr>
          </a:p>
        </p:txBody>
      </p:sp>
      <p:pic>
        <p:nvPicPr>
          <p:cNvPr id="18" name="Picture 17" descr="ntof-log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555" y="94478"/>
            <a:ext cx="1053503" cy="71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4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>
                <a:solidFill>
                  <a:srgbClr val="002060"/>
                </a:solidFill>
              </a:rPr>
              <a:t>Physics</a:t>
            </a:r>
            <a:r>
              <a:rPr lang="es-ES_tradnl" dirty="0" smtClean="0">
                <a:solidFill>
                  <a:srgbClr val="002060"/>
                </a:solidFill>
              </a:rPr>
              <a:t> at n-</a:t>
            </a:r>
            <a:r>
              <a:rPr lang="es-ES_tradnl" dirty="0" err="1" smtClean="0">
                <a:solidFill>
                  <a:srgbClr val="002060"/>
                </a:solidFill>
              </a:rPr>
              <a:t>ToF</a:t>
            </a:r>
            <a:endParaRPr lang="es-ES_tradnl" dirty="0">
              <a:solidFill>
                <a:srgbClr val="00206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rcRect t="5805" r="4388"/>
          <a:stretch>
            <a:fillRect/>
          </a:stretch>
        </p:blipFill>
        <p:spPr>
          <a:xfrm>
            <a:off x="14014110" y="2930706"/>
            <a:ext cx="9308482" cy="6640124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104 ISOTOPES MEASURED…"/>
          <p:cNvSpPr txBox="1"/>
          <p:nvPr/>
        </p:nvSpPr>
        <p:spPr>
          <a:xfrm>
            <a:off x="11010285" y="3354162"/>
            <a:ext cx="6489193" cy="2198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900"/>
              </a:spcBef>
              <a:defRPr sz="4000"/>
            </a:pPr>
            <a:r>
              <a:t>104 ISOTOPES MEASURED</a:t>
            </a:r>
          </a:p>
          <a:p>
            <a:pPr marL="1016000" lvl="1" indent="-381000" algn="l" defTabSz="457200">
              <a:buClr>
                <a:srgbClr val="FF2600"/>
              </a:buClr>
              <a:buSzPct val="90000"/>
              <a:buFont typeface="Helvetica Neue"/>
              <a:buChar char="✦"/>
              <a:defRPr sz="3000"/>
            </a:pPr>
            <a:r>
              <a:t>fission</a:t>
            </a:r>
          </a:p>
          <a:p>
            <a:pPr marL="1016000" lvl="1" indent="-381000" algn="l" defTabSz="457200">
              <a:buClr>
                <a:srgbClr val="00F900"/>
              </a:buClr>
              <a:buSzPct val="90000"/>
              <a:buFont typeface="Helvetica Neue"/>
              <a:buChar char="✦"/>
              <a:defRPr sz="3000"/>
            </a:pPr>
            <a:r>
              <a:t>radiative capture</a:t>
            </a:r>
          </a:p>
          <a:p>
            <a:pPr marL="1016000" lvl="1" indent="-381000" algn="l" defTabSz="457200">
              <a:buClr>
                <a:srgbClr val="FFFC79"/>
              </a:buClr>
              <a:buSzPct val="90000"/>
              <a:buFont typeface="Helvetica Neue"/>
              <a:buChar char="✦"/>
              <a:defRPr sz="3000"/>
            </a:pPr>
            <a:r>
              <a:t>charged particle</a:t>
            </a:r>
          </a:p>
        </p:txBody>
      </p:sp>
      <p:pic>
        <p:nvPicPr>
          <p:cNvPr id="8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rcRect t="5805" r="4388"/>
          <a:stretch>
            <a:fillRect/>
          </a:stretch>
        </p:blipFill>
        <p:spPr>
          <a:xfrm>
            <a:off x="442392" y="980728"/>
            <a:ext cx="8244408" cy="588107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104 ISOTOPES MEASURED…"/>
          <p:cNvSpPr txBox="1"/>
          <p:nvPr/>
        </p:nvSpPr>
        <p:spPr>
          <a:xfrm>
            <a:off x="1036464" y="737106"/>
            <a:ext cx="5976664" cy="1703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50800" tIns="50800" rIns="50800" bIns="50800" anchor="ctr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l" defTabSz="457200">
              <a:spcBef>
                <a:spcPts val="900"/>
              </a:spcBef>
              <a:defRPr sz="4000"/>
            </a:pPr>
            <a:r>
              <a:rPr sz="3200" dirty="0"/>
              <a:t>104 ISOTOPES MEASURED</a:t>
            </a:r>
          </a:p>
          <a:p>
            <a:pPr marL="1016000" lvl="1" indent="-381000" algn="l" defTabSz="457200">
              <a:buClr>
                <a:srgbClr val="FF2600"/>
              </a:buClr>
              <a:buSzPct val="90000"/>
              <a:buFont typeface="Helvetica Neue"/>
              <a:buChar char="✦"/>
              <a:defRPr sz="3000"/>
            </a:pPr>
            <a:r>
              <a:rPr lang="es-ES_tradnl" sz="2400" dirty="0" smtClean="0"/>
              <a:t>F</a:t>
            </a:r>
            <a:r>
              <a:rPr sz="2400" dirty="0" smtClean="0"/>
              <a:t>ission</a:t>
            </a:r>
            <a:r>
              <a:rPr lang="es-ES" sz="2400" dirty="0" smtClean="0"/>
              <a:t> (</a:t>
            </a:r>
            <a:r>
              <a:rPr lang="es-ES" sz="2400" dirty="0" err="1" smtClean="0"/>
              <a:t>n,f</a:t>
            </a:r>
            <a:r>
              <a:rPr lang="es-ES" sz="2400" dirty="0" smtClean="0"/>
              <a:t>)</a:t>
            </a:r>
            <a:endParaRPr sz="2400" dirty="0"/>
          </a:p>
          <a:p>
            <a:pPr marL="1016000" lvl="1" indent="-381000" algn="l" defTabSz="457200">
              <a:buClr>
                <a:srgbClr val="00F900"/>
              </a:buClr>
              <a:buSzPct val="90000"/>
              <a:buFont typeface="Helvetica Neue"/>
              <a:buChar char="✦"/>
              <a:defRPr sz="3000"/>
            </a:pPr>
            <a:r>
              <a:rPr sz="2400" dirty="0"/>
              <a:t>radiative </a:t>
            </a:r>
            <a:r>
              <a:rPr sz="2400" dirty="0" smtClean="0"/>
              <a:t>capture</a:t>
            </a:r>
            <a:r>
              <a:rPr lang="es-ES" sz="2400" dirty="0" smtClean="0"/>
              <a:t> (n, </a:t>
            </a:r>
            <a:r>
              <a:rPr lang="es-ES" sz="2400" dirty="0" smtClean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s-ES" sz="2400" dirty="0" smtClean="0"/>
              <a:t>)</a:t>
            </a:r>
            <a:endParaRPr sz="2400" dirty="0"/>
          </a:p>
          <a:p>
            <a:pPr marL="1016000" lvl="1" indent="-381000" algn="l" defTabSz="457200">
              <a:buClr>
                <a:srgbClr val="FFFC79"/>
              </a:buClr>
              <a:buSzPct val="90000"/>
              <a:buFont typeface="Helvetica Neue"/>
              <a:buChar char="✦"/>
              <a:defRPr sz="3000"/>
            </a:pPr>
            <a:r>
              <a:rPr sz="2400" dirty="0"/>
              <a:t>charged </a:t>
            </a:r>
            <a:r>
              <a:rPr sz="2400" dirty="0" smtClean="0"/>
              <a:t>particle</a:t>
            </a:r>
            <a:r>
              <a:rPr lang="es-ES" sz="2400" dirty="0" smtClean="0"/>
              <a:t> (</a:t>
            </a:r>
            <a:r>
              <a:rPr lang="es-ES" sz="2400" dirty="0" err="1" smtClean="0"/>
              <a:t>n,cp</a:t>
            </a:r>
            <a:r>
              <a:rPr lang="es-ES" sz="2400" dirty="0" smtClean="0"/>
              <a:t>)</a:t>
            </a:r>
            <a:endParaRPr sz="2400" dirty="0"/>
          </a:p>
        </p:txBody>
      </p:sp>
      <p:pic>
        <p:nvPicPr>
          <p:cNvPr id="10" name="Picture 17" descr="ntof-log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993" y="44624"/>
            <a:ext cx="1053503" cy="71129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440136"/>
            <a:ext cx="91186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323528" y="980728"/>
            <a:ext cx="8712967" cy="6048672"/>
            <a:chOff x="513572" y="941526"/>
            <a:chExt cx="8450915" cy="5943858"/>
          </a:xfrm>
        </p:grpSpPr>
        <p:pic>
          <p:nvPicPr>
            <p:cNvPr id="40" name="Picture 8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11671" r="16113" b="14334"/>
            <a:stretch/>
          </p:blipFill>
          <p:spPr bwMode="auto">
            <a:xfrm>
              <a:off x="513572" y="941526"/>
              <a:ext cx="8450915" cy="593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644008" y="4401104"/>
              <a:ext cx="2232248" cy="24842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dist="12700" dir="5400000" sx="0" sy="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>
          <a:xfrm>
            <a:off x="467544" y="44624"/>
            <a:ext cx="8352928" cy="8007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rgbClr val="000090"/>
                </a:solidFill>
              </a:rPr>
              <a:t>Research with radioactive nuclides @ ISOLDE</a:t>
            </a:r>
            <a:endParaRPr lang="en-GB" sz="3200" dirty="0">
              <a:solidFill>
                <a:srgbClr val="000090"/>
              </a:solidFill>
            </a:endParaRPr>
          </a:p>
        </p:txBody>
      </p:sp>
      <p:pic>
        <p:nvPicPr>
          <p:cNvPr id="42" name="Picture 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2" t="54745" r="35052" b="4839"/>
          <a:stretch>
            <a:fillRect/>
          </a:stretch>
        </p:blipFill>
        <p:spPr bwMode="auto">
          <a:xfrm>
            <a:off x="7905741" y="874854"/>
            <a:ext cx="121920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1979712" y="2013795"/>
            <a:ext cx="5616624" cy="4903141"/>
            <a:chOff x="1871700" y="1847519"/>
            <a:chExt cx="5616624" cy="4903141"/>
          </a:xfrm>
        </p:grpSpPr>
        <p:sp>
          <p:nvSpPr>
            <p:cNvPr id="15" name="TextBox 14"/>
            <p:cNvSpPr txBox="1"/>
            <p:nvPr/>
          </p:nvSpPr>
          <p:spPr>
            <a:xfrm>
              <a:off x="2915816" y="6381328"/>
              <a:ext cx="3404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Techniques: all available at ISOLDE</a:t>
              </a:r>
              <a:endParaRPr lang="en-GB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871700" y="1847519"/>
              <a:ext cx="5616624" cy="4295525"/>
              <a:chOff x="1871700" y="1847519"/>
              <a:chExt cx="5616624" cy="4295525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2051720" y="1880828"/>
                <a:ext cx="4968552" cy="388843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408204" y="3262724"/>
                <a:ext cx="1080120" cy="1080120"/>
              </a:xfrm>
              <a:prstGeom prst="rect">
                <a:avLst/>
              </a:prstGeom>
              <a:solidFill>
                <a:srgbClr val="CC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Laser </a:t>
                </a:r>
                <a:r>
                  <a:rPr lang="en-GB" dirty="0" err="1" smtClean="0">
                    <a:solidFill>
                      <a:schemeClr val="tx1"/>
                    </a:solidFill>
                  </a:rPr>
                  <a:t>spectro-scopy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760132" y="4797152"/>
                <a:ext cx="1080120" cy="1080120"/>
              </a:xfrm>
              <a:prstGeom prst="rect">
                <a:avLst/>
              </a:prstGeom>
              <a:solidFill>
                <a:srgbClr val="CC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Beta-detected NMR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949204" y="1847519"/>
                <a:ext cx="1080120" cy="767133"/>
              </a:xfrm>
              <a:prstGeom prst="rect">
                <a:avLst/>
              </a:prstGeom>
              <a:solidFill>
                <a:srgbClr val="CC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Ion traps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015716" y="2240868"/>
                <a:ext cx="1080120" cy="1080120"/>
              </a:xfrm>
              <a:prstGeom prst="rect">
                <a:avLst/>
              </a:prstGeom>
              <a:solidFill>
                <a:srgbClr val="CC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Decay </a:t>
                </a:r>
                <a:r>
                  <a:rPr lang="en-GB" dirty="0" err="1" smtClean="0">
                    <a:solidFill>
                      <a:schemeClr val="tx1"/>
                    </a:solidFill>
                  </a:rPr>
                  <a:t>spectro-scopy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815916" y="5062924"/>
                <a:ext cx="1207364" cy="108012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Coulomb excitation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871700" y="4414852"/>
                <a:ext cx="1080120" cy="108012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Nucleon-transfer reactions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2807804" y="3068960"/>
            <a:ext cx="3672408" cy="2016224"/>
            <a:chOff x="2699792" y="2852936"/>
            <a:chExt cx="3672408" cy="2016224"/>
          </a:xfrm>
        </p:grpSpPr>
        <p:sp>
          <p:nvSpPr>
            <p:cNvPr id="26" name="Oval 25"/>
            <p:cNvSpPr/>
            <p:nvPr/>
          </p:nvSpPr>
          <p:spPr>
            <a:xfrm>
              <a:off x="3311860" y="4041068"/>
              <a:ext cx="936104" cy="792088"/>
            </a:xfrm>
            <a:prstGeom prst="ellipse">
              <a:avLst/>
            </a:prstGeom>
            <a:solidFill>
              <a:srgbClr val="FFCC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half-life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4859353" y="3140968"/>
              <a:ext cx="972787" cy="792088"/>
            </a:xfrm>
            <a:prstGeom prst="ellipse">
              <a:avLst/>
            </a:prstGeom>
            <a:solidFill>
              <a:srgbClr val="FFCC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mass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88025" y="3789040"/>
              <a:ext cx="1584175" cy="792088"/>
            </a:xfrm>
            <a:prstGeom prst="ellipse">
              <a:avLst/>
            </a:prstGeom>
            <a:solidFill>
              <a:srgbClr val="FFCC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e</a:t>
              </a:r>
              <a:r>
                <a:rPr lang="en-GB" dirty="0" smtClean="0">
                  <a:solidFill>
                    <a:schemeClr val="tx1"/>
                  </a:solidFill>
                </a:rPr>
                <a:t>-m moments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2699792" y="3359487"/>
              <a:ext cx="1788062" cy="792088"/>
            </a:xfrm>
            <a:prstGeom prst="ellipse">
              <a:avLst/>
            </a:prstGeom>
            <a:solidFill>
              <a:srgbClr val="FFCC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Transition probability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4033298" y="4077072"/>
              <a:ext cx="1078762" cy="792088"/>
            </a:xfrm>
            <a:prstGeom prst="ellipse">
              <a:avLst/>
            </a:prstGeom>
            <a:solidFill>
              <a:srgbClr val="FFCC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radius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104626" y="3573016"/>
              <a:ext cx="1187454" cy="792088"/>
            </a:xfrm>
            <a:prstGeom prst="ellipse">
              <a:avLst/>
            </a:prstGeom>
            <a:solidFill>
              <a:srgbClr val="FFCC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Spin, parity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779912" y="2852936"/>
              <a:ext cx="1312066" cy="792088"/>
            </a:xfrm>
            <a:prstGeom prst="ellipse">
              <a:avLst/>
            </a:prstGeom>
            <a:solidFill>
              <a:srgbClr val="FFCC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d</a:t>
              </a:r>
              <a:r>
                <a:rPr lang="en-GB" dirty="0" smtClean="0">
                  <a:solidFill>
                    <a:schemeClr val="tx1"/>
                  </a:solidFill>
                </a:rPr>
                <a:t>ecay pattern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1674294" y="1916832"/>
            <a:ext cx="6066058" cy="44956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18"/>
          <p:cNvSpPr/>
          <p:nvPr/>
        </p:nvSpPr>
        <p:spPr>
          <a:xfrm>
            <a:off x="5580112" y="2060848"/>
            <a:ext cx="1368152" cy="1080120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Perturbed Angular Correlations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3" name="TextBox 39"/>
          <p:cNvSpPr txBox="1"/>
          <p:nvPr/>
        </p:nvSpPr>
        <p:spPr>
          <a:xfrm>
            <a:off x="2953958" y="1018870"/>
            <a:ext cx="3562258" cy="1323439"/>
          </a:xfrm>
          <a:prstGeom prst="rect">
            <a:avLst/>
          </a:prstGeom>
          <a:solidFill>
            <a:srgbClr val="FFFAA4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ISOLDE today offers the largest range of </a:t>
            </a:r>
            <a:r>
              <a:rPr lang="en-US" sz="2000" dirty="0" smtClean="0"/>
              <a:t>available </a:t>
            </a:r>
            <a:r>
              <a:rPr lang="en-US" sz="2000" smtClean="0"/>
              <a:t>nuclei </a:t>
            </a:r>
            <a:r>
              <a:rPr lang="en-US" sz="2000" smtClean="0"/>
              <a:t>( </a:t>
            </a:r>
            <a:r>
              <a:rPr lang="en-US" sz="2000" dirty="0" smtClean="0"/>
              <a:t>&gt;1000 of </a:t>
            </a:r>
            <a:r>
              <a:rPr lang="en-US" sz="2000" smtClean="0"/>
              <a:t>74 elements) of  </a:t>
            </a:r>
            <a:r>
              <a:rPr lang="en-US" sz="2000" dirty="0"/>
              <a:t>any ISOL facility worldwide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grpSp>
        <p:nvGrpSpPr>
          <p:cNvPr id="3" name="Agrupar 2"/>
          <p:cNvGrpSpPr/>
          <p:nvPr/>
        </p:nvGrpSpPr>
        <p:grpSpPr>
          <a:xfrm>
            <a:off x="301929" y="913569"/>
            <a:ext cx="2717571" cy="1753826"/>
            <a:chOff x="301929" y="913569"/>
            <a:chExt cx="2717571" cy="1753826"/>
          </a:xfrm>
        </p:grpSpPr>
        <p:pic>
          <p:nvPicPr>
            <p:cNvPr id="44" name="Imagen 43" descr="2p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496" y="1080388"/>
              <a:ext cx="1948280" cy="1217675"/>
            </a:xfrm>
            <a:prstGeom prst="rect">
              <a:avLst/>
            </a:prstGeom>
          </p:spPr>
        </p:pic>
        <p:sp>
          <p:nvSpPr>
            <p:cNvPr id="45" name="Textfeld 44"/>
            <p:cNvSpPr txBox="1">
              <a:spLocks noChangeArrowheads="1"/>
            </p:cNvSpPr>
            <p:nvPr/>
          </p:nvSpPr>
          <p:spPr bwMode="auto">
            <a:xfrm>
              <a:off x="301929" y="2298063"/>
              <a:ext cx="1582484" cy="369332"/>
            </a:xfrm>
            <a:prstGeom prst="rect">
              <a:avLst/>
            </a:prstGeom>
            <a:solidFill>
              <a:srgbClr val="4B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de-DE" b="1" dirty="0" err="1" smtClean="0"/>
                <a:t>Atomic</a:t>
              </a:r>
              <a:r>
                <a:rPr lang="de-DE" altLang="de-DE" b="1" dirty="0" smtClean="0"/>
                <a:t> </a:t>
              </a:r>
              <a:r>
                <a:rPr lang="de-DE" altLang="de-DE" b="1" dirty="0" err="1" smtClean="0"/>
                <a:t>Phys</a:t>
              </a:r>
              <a:endParaRPr lang="de-DE" altLang="de-DE" b="1" dirty="0"/>
            </a:p>
          </p:txBody>
        </p:sp>
        <p:sp>
          <p:nvSpPr>
            <p:cNvPr id="46" name="Textfeld 44"/>
            <p:cNvSpPr txBox="1">
              <a:spLocks noChangeArrowheads="1"/>
            </p:cNvSpPr>
            <p:nvPr/>
          </p:nvSpPr>
          <p:spPr bwMode="auto">
            <a:xfrm>
              <a:off x="1372895" y="913569"/>
              <a:ext cx="1646605" cy="369332"/>
            </a:xfrm>
            <a:prstGeom prst="rect">
              <a:avLst/>
            </a:prstGeom>
            <a:solidFill>
              <a:srgbClr val="4B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de-DE" b="1" dirty="0" err="1" smtClean="0"/>
                <a:t>Nuclear</a:t>
              </a:r>
              <a:r>
                <a:rPr lang="de-DE" altLang="de-DE" b="1" dirty="0" smtClean="0"/>
                <a:t> </a:t>
              </a:r>
              <a:r>
                <a:rPr lang="de-DE" altLang="de-DE" b="1" dirty="0" err="1" smtClean="0"/>
                <a:t>Phys</a:t>
              </a:r>
              <a:endParaRPr lang="de-DE" altLang="de-DE" b="1" dirty="0"/>
            </a:p>
          </p:txBody>
        </p:sp>
      </p:grpSp>
      <p:grpSp>
        <p:nvGrpSpPr>
          <p:cNvPr id="47" name="Gruppieren 45"/>
          <p:cNvGrpSpPr>
            <a:grpSpLocks/>
          </p:cNvGrpSpPr>
          <p:nvPr/>
        </p:nvGrpSpPr>
        <p:grpSpPr bwMode="auto">
          <a:xfrm>
            <a:off x="6407363" y="922783"/>
            <a:ext cx="2773148" cy="1914827"/>
            <a:chOff x="6416091" y="958740"/>
            <a:chExt cx="2773176" cy="1915512"/>
          </a:xfrm>
        </p:grpSpPr>
        <p:pic>
          <p:nvPicPr>
            <p:cNvPr id="48" name="Picture 2"/>
            <p:cNvPicPr>
              <a:picLocks noChangeAspect="1"/>
            </p:cNvPicPr>
            <p:nvPr/>
          </p:nvPicPr>
          <p:blipFill>
            <a:blip r:embed="rId5"/>
            <a:srcRect l="1909" r="1091"/>
            <a:stretch>
              <a:fillRect/>
            </a:stretch>
          </p:blipFill>
          <p:spPr bwMode="auto">
            <a:xfrm>
              <a:off x="7137020" y="1143471"/>
              <a:ext cx="1954852" cy="1455281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Textfeld 44"/>
            <p:cNvSpPr txBox="1">
              <a:spLocks noChangeArrowheads="1"/>
            </p:cNvSpPr>
            <p:nvPr/>
          </p:nvSpPr>
          <p:spPr bwMode="auto">
            <a:xfrm>
              <a:off x="6416091" y="958740"/>
              <a:ext cx="1326018" cy="369464"/>
            </a:xfrm>
            <a:prstGeom prst="rect">
              <a:avLst/>
            </a:prstGeom>
            <a:solidFill>
              <a:srgbClr val="4B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de-DE" b="1" dirty="0" err="1" smtClean="0"/>
                <a:t>Astrophys</a:t>
              </a:r>
              <a:endParaRPr lang="de-DE" altLang="de-DE" b="1" dirty="0"/>
            </a:p>
          </p:txBody>
        </p:sp>
        <p:sp>
          <p:nvSpPr>
            <p:cNvPr id="50" name="Textfeld 45"/>
            <p:cNvSpPr txBox="1">
              <a:spLocks noChangeArrowheads="1"/>
            </p:cNvSpPr>
            <p:nvPr/>
          </p:nvSpPr>
          <p:spPr bwMode="auto">
            <a:xfrm>
              <a:off x="7052995" y="2504788"/>
              <a:ext cx="2136272" cy="369464"/>
            </a:xfrm>
            <a:prstGeom prst="rect">
              <a:avLst/>
            </a:prstGeom>
            <a:solidFill>
              <a:srgbClr val="4B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de-DE" b="1" dirty="0" err="1" smtClean="0"/>
                <a:t>Nucleo</a:t>
              </a:r>
              <a:r>
                <a:rPr lang="de-DE" altLang="de-DE" b="1" dirty="0" smtClean="0"/>
                <a:t>-synthesis</a:t>
              </a:r>
              <a:endParaRPr lang="de-DE" altLang="de-DE" b="1" dirty="0"/>
            </a:p>
          </p:txBody>
        </p:sp>
      </p:grpSp>
      <p:grpSp>
        <p:nvGrpSpPr>
          <p:cNvPr id="51" name="Gruppieren 54"/>
          <p:cNvGrpSpPr>
            <a:grpSpLocks/>
          </p:cNvGrpSpPr>
          <p:nvPr/>
        </p:nvGrpSpPr>
        <p:grpSpPr bwMode="auto">
          <a:xfrm>
            <a:off x="5900306" y="4849460"/>
            <a:ext cx="3218146" cy="1994237"/>
            <a:chOff x="5758218" y="4806512"/>
            <a:chExt cx="3218743" cy="1993559"/>
          </a:xfrm>
        </p:grpSpPr>
        <p:pic>
          <p:nvPicPr>
            <p:cNvPr id="52" name="Picture 5" descr="Std3d.jpg (103696 bytes)"/>
            <p:cNvPicPr>
              <a:picLocks noChangeAspect="1" noChangeArrowheads="1"/>
            </p:cNvPicPr>
            <p:nvPr/>
          </p:nvPicPr>
          <p:blipFill rotWithShape="1">
            <a:blip r:embed="rId6"/>
            <a:srcRect l="6624" t="5762" r="8870" b="7558"/>
            <a:stretch/>
          </p:blipFill>
          <p:spPr bwMode="auto">
            <a:xfrm>
              <a:off x="7002970" y="5449797"/>
              <a:ext cx="1973991" cy="135027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Textfeld 54"/>
            <p:cNvSpPr txBox="1">
              <a:spLocks noChangeArrowheads="1"/>
            </p:cNvSpPr>
            <p:nvPr/>
          </p:nvSpPr>
          <p:spPr bwMode="auto">
            <a:xfrm>
              <a:off x="5758218" y="6264608"/>
              <a:ext cx="1334843" cy="369207"/>
            </a:xfrm>
            <a:prstGeom prst="rect">
              <a:avLst/>
            </a:prstGeom>
            <a:solidFill>
              <a:srgbClr val="4B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de-DE" b="1" dirty="0"/>
                <a:t>Test </a:t>
              </a:r>
              <a:r>
                <a:rPr lang="de-DE" altLang="de-DE" b="1" dirty="0" err="1" smtClean="0"/>
                <a:t>of</a:t>
              </a:r>
              <a:r>
                <a:rPr lang="de-DE" altLang="de-DE" b="1" dirty="0" smtClean="0"/>
                <a:t> SM</a:t>
              </a:r>
              <a:endParaRPr lang="de-DE" altLang="de-DE" b="1" dirty="0"/>
            </a:p>
          </p:txBody>
        </p:sp>
        <p:sp>
          <p:nvSpPr>
            <p:cNvPr id="54" name="Textfeld 55"/>
            <p:cNvSpPr txBox="1">
              <a:spLocks noChangeArrowheads="1"/>
            </p:cNvSpPr>
            <p:nvPr/>
          </p:nvSpPr>
          <p:spPr bwMode="auto">
            <a:xfrm>
              <a:off x="7291572" y="4806512"/>
              <a:ext cx="1685389" cy="646111"/>
            </a:xfrm>
            <a:prstGeom prst="rect">
              <a:avLst/>
            </a:prstGeom>
            <a:solidFill>
              <a:srgbClr val="4B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de-DE" b="1" dirty="0" smtClean="0"/>
                <a:t>Fundamental </a:t>
              </a:r>
            </a:p>
            <a:p>
              <a:pPr eaLnBrk="1" hangingPunct="1"/>
              <a:r>
                <a:rPr lang="de-DE" altLang="de-DE" b="1" dirty="0" err="1" smtClean="0"/>
                <a:t>Symetries</a:t>
              </a:r>
              <a:endParaRPr lang="de-DE" altLang="de-DE" b="1" dirty="0"/>
            </a:p>
          </p:txBody>
        </p:sp>
      </p:grpSp>
      <p:grpSp>
        <p:nvGrpSpPr>
          <p:cNvPr id="55" name="Gruppieren 50"/>
          <p:cNvGrpSpPr>
            <a:grpSpLocks/>
          </p:cNvGrpSpPr>
          <p:nvPr/>
        </p:nvGrpSpPr>
        <p:grpSpPr bwMode="auto">
          <a:xfrm>
            <a:off x="323528" y="5148799"/>
            <a:ext cx="2878620" cy="1736585"/>
            <a:chOff x="779585" y="4860513"/>
            <a:chExt cx="2879021" cy="1736907"/>
          </a:xfrm>
        </p:grpSpPr>
        <p:pic>
          <p:nvPicPr>
            <p:cNvPr id="56" name="Picture 46" descr="Kayser-Fleischer_ring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9585" y="5255734"/>
              <a:ext cx="1805239" cy="1341686"/>
            </a:xfrm>
            <a:prstGeom prst="rect">
              <a:avLst/>
            </a:prstGeom>
            <a:effectLst>
              <a:outerShdw blurRad="50800" dist="38100" dir="2700000" sx="101000" sy="101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7" name="Textfeld 50"/>
            <p:cNvSpPr txBox="1">
              <a:spLocks noChangeArrowheads="1"/>
            </p:cNvSpPr>
            <p:nvPr/>
          </p:nvSpPr>
          <p:spPr bwMode="auto">
            <a:xfrm>
              <a:off x="2601759" y="5911950"/>
              <a:ext cx="1056847" cy="646451"/>
            </a:xfrm>
            <a:prstGeom prst="rect">
              <a:avLst/>
            </a:prstGeom>
            <a:solidFill>
              <a:srgbClr val="4B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de-DE" b="1" dirty="0" smtClean="0"/>
                <a:t>Life</a:t>
              </a:r>
            </a:p>
            <a:p>
              <a:pPr eaLnBrk="1" hangingPunct="1"/>
              <a:r>
                <a:rPr lang="de-DE" altLang="de-DE" b="1" dirty="0" smtClean="0"/>
                <a:t>Science</a:t>
              </a:r>
              <a:endParaRPr lang="de-DE" altLang="de-DE" b="1" dirty="0"/>
            </a:p>
          </p:txBody>
        </p:sp>
        <p:sp>
          <p:nvSpPr>
            <p:cNvPr id="58" name="Textfeld 51"/>
            <p:cNvSpPr txBox="1">
              <a:spLocks noChangeArrowheads="1"/>
            </p:cNvSpPr>
            <p:nvPr/>
          </p:nvSpPr>
          <p:spPr bwMode="auto">
            <a:xfrm>
              <a:off x="796520" y="4860513"/>
              <a:ext cx="1993131" cy="369400"/>
            </a:xfrm>
            <a:prstGeom prst="rect">
              <a:avLst/>
            </a:prstGeom>
            <a:solidFill>
              <a:srgbClr val="4B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de-DE" b="1" dirty="0" smtClean="0"/>
                <a:t>Material Science</a:t>
              </a:r>
              <a:endParaRPr lang="de-DE" altLang="de-DE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4366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9" grpId="0" animBg="1"/>
      <p:bldP spid="4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5.3|43.1"/>
</p:tagLst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34318</TotalTime>
  <Words>2791</Words>
  <Application>Microsoft Macintosh PowerPoint</Application>
  <PresentationFormat>Presentación en pantalla (4:3)</PresentationFormat>
  <Paragraphs>430</Paragraphs>
  <Slides>26</Slides>
  <Notes>11</Notes>
  <HiddenSlides>0</HiddenSlides>
  <MMClips>0</MMClips>
  <ScaleCrop>false</ScaleCrop>
  <HeadingPairs>
    <vt:vector size="8" baseType="variant">
      <vt:variant>
        <vt:lpstr>Fuentes usadas</vt:lpstr>
      </vt:variant>
      <vt:variant>
        <vt:i4>15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26</vt:i4>
      </vt:variant>
    </vt:vector>
  </HeadingPairs>
  <TitlesOfParts>
    <vt:vector size="44" baseType="lpstr">
      <vt:lpstr>Calibri</vt:lpstr>
      <vt:lpstr>Comic Sans MS</vt:lpstr>
      <vt:lpstr>Gill Sans</vt:lpstr>
      <vt:lpstr>Gill Sans MT</vt:lpstr>
      <vt:lpstr>Helvetica</vt:lpstr>
      <vt:lpstr>Helvetica CY</vt:lpstr>
      <vt:lpstr>Helvetica Neue</vt:lpstr>
      <vt:lpstr>MS Gothic</vt:lpstr>
      <vt:lpstr>ＭＳ Ｐゴシック</vt:lpstr>
      <vt:lpstr>Seravek</vt:lpstr>
      <vt:lpstr>Symbol</vt:lpstr>
      <vt:lpstr>Times New Roman</vt:lpstr>
      <vt:lpstr>Trebuchet MS</vt:lpstr>
      <vt:lpstr>Wingdings</vt:lpstr>
      <vt:lpstr>Arial</vt:lpstr>
      <vt:lpstr>Office Theme</vt:lpstr>
      <vt:lpstr>EcuaciÛn</vt:lpstr>
      <vt:lpstr>CorelDRAW</vt:lpstr>
      <vt:lpstr>Presentación de PowerPoint</vt:lpstr>
      <vt:lpstr>Open Questions</vt:lpstr>
      <vt:lpstr>Hot subjects in Nuclear Physics</vt:lpstr>
      <vt:lpstr>The Nuclear Shell Model: Universal Magic Numbers ?</vt:lpstr>
      <vt:lpstr>Nucleo-synthesis: Stellar scenario</vt:lpstr>
      <vt:lpstr>ISOLDE &amp; n_ToF at CERN</vt:lpstr>
      <vt:lpstr>The neutron time of Flight Facility</vt:lpstr>
      <vt:lpstr>Physics at n-ToF</vt:lpstr>
      <vt:lpstr>Presentación de PowerPoint</vt:lpstr>
      <vt:lpstr>Masas &amp; Números mágicos</vt:lpstr>
      <vt:lpstr>Exploring the nature of N=32</vt:lpstr>
      <vt:lpstr>The astrophysical r-process</vt:lpstr>
      <vt:lpstr>Searching for pear-shaped nuclei @ ISOLDE</vt:lpstr>
      <vt:lpstr>Multidisciplinary Efforts to fight the cancer</vt:lpstr>
      <vt:lpstr>The HIE-ISOLDE project: I   , E </vt:lpstr>
      <vt:lpstr>Physics at HIE-ISOLDE</vt:lpstr>
      <vt:lpstr>Summary &amp; Outlook</vt:lpstr>
      <vt:lpstr>Presentación de PowerPoint</vt:lpstr>
      <vt:lpstr>Atomic properties of Astatine</vt:lpstr>
      <vt:lpstr>Emission channeling at ISOLDE </vt:lpstr>
      <vt:lpstr>Production of Radioactive Beams</vt:lpstr>
      <vt:lpstr> HIE-ISOLDE (2010-) </vt:lpstr>
      <vt:lpstr>What keep protons and neutrons together?</vt:lpstr>
      <vt:lpstr>Production Mechanism</vt:lpstr>
      <vt:lpstr>ISOLDE: brief History</vt:lpstr>
      <vt:lpstr>Presentación de PowerPoint</vt:lpstr>
    </vt:vector>
  </TitlesOfParts>
  <Company>CERN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Usuario de Microsoft Office</cp:lastModifiedBy>
  <cp:revision>1109</cp:revision>
  <cp:lastPrinted>2016-06-08T07:32:21Z</cp:lastPrinted>
  <dcterms:created xsi:type="dcterms:W3CDTF">2012-03-08T16:06:15Z</dcterms:created>
  <dcterms:modified xsi:type="dcterms:W3CDTF">2017-10-20T06:22:06Z</dcterms:modified>
</cp:coreProperties>
</file>