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0" r:id="rId5"/>
    <p:sldMasterId id="2147483658" r:id="rId6"/>
  </p:sldMasterIdLst>
  <p:notesMasterIdLst>
    <p:notesMasterId r:id="rId21"/>
  </p:notesMasterIdLst>
  <p:handoutMasterIdLst>
    <p:handoutMasterId r:id="rId22"/>
  </p:handoutMasterIdLst>
  <p:sldIdLst>
    <p:sldId id="437" r:id="rId7"/>
    <p:sldId id="469" r:id="rId8"/>
    <p:sldId id="501" r:id="rId9"/>
    <p:sldId id="493" r:id="rId10"/>
    <p:sldId id="499" r:id="rId11"/>
    <p:sldId id="500" r:id="rId12"/>
    <p:sldId id="486" r:id="rId13"/>
    <p:sldId id="483" r:id="rId14"/>
    <p:sldId id="495" r:id="rId15"/>
    <p:sldId id="496" r:id="rId16"/>
    <p:sldId id="497" r:id="rId17"/>
    <p:sldId id="498" r:id="rId18"/>
    <p:sldId id="494" r:id="rId19"/>
    <p:sldId id="465" r:id="rId20"/>
  </p:sldIdLst>
  <p:sldSz cx="9906000" cy="6858000" type="A4"/>
  <p:notesSz cx="6797675" cy="9872663"/>
  <p:defaultTextStyle>
    <a:defPPr>
      <a:defRPr lang="en-US"/>
    </a:defPPr>
    <a:lvl1pPr marL="0" algn="l" defTabSz="957472" rtl="0" eaLnBrk="1" latinLnBrk="0" hangingPunct="1">
      <a:defRPr sz="1900" kern="1200">
        <a:solidFill>
          <a:schemeClr val="tx1"/>
        </a:solidFill>
        <a:latin typeface="+mn-lt"/>
        <a:ea typeface="+mn-ea"/>
        <a:cs typeface="+mn-cs"/>
      </a:defRPr>
    </a:lvl1pPr>
    <a:lvl2pPr marL="478736" algn="l" defTabSz="957472" rtl="0" eaLnBrk="1" latinLnBrk="0" hangingPunct="1">
      <a:defRPr sz="1900" kern="1200">
        <a:solidFill>
          <a:schemeClr val="tx1"/>
        </a:solidFill>
        <a:latin typeface="+mn-lt"/>
        <a:ea typeface="+mn-ea"/>
        <a:cs typeface="+mn-cs"/>
      </a:defRPr>
    </a:lvl2pPr>
    <a:lvl3pPr marL="957472" algn="l" defTabSz="957472" rtl="0" eaLnBrk="1" latinLnBrk="0" hangingPunct="1">
      <a:defRPr sz="1900" kern="1200">
        <a:solidFill>
          <a:schemeClr val="tx1"/>
        </a:solidFill>
        <a:latin typeface="+mn-lt"/>
        <a:ea typeface="+mn-ea"/>
        <a:cs typeface="+mn-cs"/>
      </a:defRPr>
    </a:lvl3pPr>
    <a:lvl4pPr marL="1436206" algn="l" defTabSz="957472" rtl="0" eaLnBrk="1" latinLnBrk="0" hangingPunct="1">
      <a:defRPr sz="1900" kern="1200">
        <a:solidFill>
          <a:schemeClr val="tx1"/>
        </a:solidFill>
        <a:latin typeface="+mn-lt"/>
        <a:ea typeface="+mn-ea"/>
        <a:cs typeface="+mn-cs"/>
      </a:defRPr>
    </a:lvl4pPr>
    <a:lvl5pPr marL="1914941" algn="l" defTabSz="957472" rtl="0" eaLnBrk="1" latinLnBrk="0" hangingPunct="1">
      <a:defRPr sz="1900" kern="1200">
        <a:solidFill>
          <a:schemeClr val="tx1"/>
        </a:solidFill>
        <a:latin typeface="+mn-lt"/>
        <a:ea typeface="+mn-ea"/>
        <a:cs typeface="+mn-cs"/>
      </a:defRPr>
    </a:lvl5pPr>
    <a:lvl6pPr marL="2393675" algn="l" defTabSz="957472" rtl="0" eaLnBrk="1" latinLnBrk="0" hangingPunct="1">
      <a:defRPr sz="1900" kern="1200">
        <a:solidFill>
          <a:schemeClr val="tx1"/>
        </a:solidFill>
        <a:latin typeface="+mn-lt"/>
        <a:ea typeface="+mn-ea"/>
        <a:cs typeface="+mn-cs"/>
      </a:defRPr>
    </a:lvl6pPr>
    <a:lvl7pPr marL="2872411" algn="l" defTabSz="957472" rtl="0" eaLnBrk="1" latinLnBrk="0" hangingPunct="1">
      <a:defRPr sz="1900" kern="1200">
        <a:solidFill>
          <a:schemeClr val="tx1"/>
        </a:solidFill>
        <a:latin typeface="+mn-lt"/>
        <a:ea typeface="+mn-ea"/>
        <a:cs typeface="+mn-cs"/>
      </a:defRPr>
    </a:lvl7pPr>
    <a:lvl8pPr marL="3351146" algn="l" defTabSz="957472" rtl="0" eaLnBrk="1" latinLnBrk="0" hangingPunct="1">
      <a:defRPr sz="1900" kern="1200">
        <a:solidFill>
          <a:schemeClr val="tx1"/>
        </a:solidFill>
        <a:latin typeface="+mn-lt"/>
        <a:ea typeface="+mn-ea"/>
        <a:cs typeface="+mn-cs"/>
      </a:defRPr>
    </a:lvl8pPr>
    <a:lvl9pPr marL="3829881" algn="l" defTabSz="957472"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00"/>
    <a:srgbClr val="EAEAEA"/>
    <a:srgbClr val="90B8E9"/>
    <a:srgbClr val="EEEEEE"/>
    <a:srgbClr val="FF3E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94674" autoAdjust="0"/>
  </p:normalViewPr>
  <p:slideViewPr>
    <p:cSldViewPr>
      <p:cViewPr varScale="1">
        <p:scale>
          <a:sx n="123" d="100"/>
          <a:sy n="123" d="100"/>
        </p:scale>
        <p:origin x="972" y="10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936" y="-120"/>
      </p:cViewPr>
      <p:guideLst>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450" cy="492984"/>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50654" y="1"/>
            <a:ext cx="2945450" cy="492984"/>
          </a:xfrm>
          <a:prstGeom prst="rect">
            <a:avLst/>
          </a:prstGeom>
        </p:spPr>
        <p:txBody>
          <a:bodyPr vert="horz" lIns="91440" tIns="45720" rIns="91440" bIns="45720" rtlCol="0"/>
          <a:lstStyle>
            <a:lvl1pPr algn="r">
              <a:defRPr sz="1200"/>
            </a:lvl1pPr>
          </a:lstStyle>
          <a:p>
            <a:fld id="{B4A85CCE-0940-C249-9796-69B9BAE2855C}" type="datetime1">
              <a:rPr lang="en-US" smtClean="0"/>
              <a:t>4/6/2017</a:t>
            </a:fld>
            <a:endParaRPr lang="fr-FR"/>
          </a:p>
        </p:txBody>
      </p:sp>
      <p:sp>
        <p:nvSpPr>
          <p:cNvPr id="4" name="Footer Placeholder 3"/>
          <p:cNvSpPr>
            <a:spLocks noGrp="1"/>
          </p:cNvSpPr>
          <p:nvPr>
            <p:ph type="ftr" sz="quarter" idx="2"/>
          </p:nvPr>
        </p:nvSpPr>
        <p:spPr>
          <a:xfrm>
            <a:off x="2" y="9378059"/>
            <a:ext cx="2945450" cy="492984"/>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50654" y="9378059"/>
            <a:ext cx="2945450" cy="492984"/>
          </a:xfrm>
          <a:prstGeom prst="rect">
            <a:avLst/>
          </a:prstGeom>
        </p:spPr>
        <p:txBody>
          <a:bodyPr vert="horz" lIns="91440" tIns="45720" rIns="91440" bIns="45720" rtlCol="0" anchor="b"/>
          <a:lstStyle>
            <a:lvl1pPr algn="r">
              <a:defRPr sz="1200"/>
            </a:lvl1pPr>
          </a:lstStyle>
          <a:p>
            <a:fld id="{9DCE4F8F-F093-44B9-9193-8314D38D6928}" type="slidenum">
              <a:rPr lang="fr-FR" smtClean="0"/>
              <a:pPr/>
              <a:t>‹#›</a:t>
            </a:fld>
            <a:endParaRPr lang="fr-FR"/>
          </a:p>
        </p:txBody>
      </p:sp>
    </p:spTree>
    <p:extLst>
      <p:ext uri="{BB962C8B-B14F-4D97-AF65-F5344CB8AC3E}">
        <p14:creationId xmlns:p14="http://schemas.microsoft.com/office/powerpoint/2010/main" val="5875119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450" cy="492984"/>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654" y="1"/>
            <a:ext cx="2945450" cy="492984"/>
          </a:xfrm>
          <a:prstGeom prst="rect">
            <a:avLst/>
          </a:prstGeom>
        </p:spPr>
        <p:txBody>
          <a:bodyPr vert="horz" lIns="91440" tIns="45720" rIns="91440" bIns="45720" rtlCol="0"/>
          <a:lstStyle>
            <a:lvl1pPr algn="r">
              <a:defRPr sz="1200"/>
            </a:lvl1pPr>
          </a:lstStyle>
          <a:p>
            <a:fld id="{84B42BB5-9E63-D044-AA93-3E2E066D91C1}" type="datetime1">
              <a:rPr lang="en-US" smtClean="0"/>
              <a:t>4/6/2017</a:t>
            </a:fld>
            <a:endParaRPr lang="fr-FR"/>
          </a:p>
        </p:txBody>
      </p:sp>
      <p:sp>
        <p:nvSpPr>
          <p:cNvPr id="4" name="Slide Image Placeholder 3"/>
          <p:cNvSpPr>
            <a:spLocks noGrp="1" noRot="1" noChangeAspect="1"/>
          </p:cNvSpPr>
          <p:nvPr>
            <p:ph type="sldImg" idx="2"/>
          </p:nvPr>
        </p:nvSpPr>
        <p:spPr>
          <a:xfrm>
            <a:off x="725488" y="741363"/>
            <a:ext cx="534670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0083" y="4689840"/>
            <a:ext cx="5437510" cy="444172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2" y="9378059"/>
            <a:ext cx="2945450" cy="492984"/>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0654" y="9378059"/>
            <a:ext cx="2945450" cy="492984"/>
          </a:xfrm>
          <a:prstGeom prst="rect">
            <a:avLst/>
          </a:prstGeom>
        </p:spPr>
        <p:txBody>
          <a:bodyPr vert="horz" lIns="91440" tIns="45720" rIns="91440" bIns="45720" rtlCol="0" anchor="b"/>
          <a:lstStyle>
            <a:lvl1pPr algn="r">
              <a:defRPr sz="1200"/>
            </a:lvl1pPr>
          </a:lstStyle>
          <a:p>
            <a:fld id="{AFC79328-F686-4EC9-A040-BB6817154EF6}" type="slidenum">
              <a:rPr lang="fr-FR" smtClean="0"/>
              <a:pPr/>
              <a:t>‹#›</a:t>
            </a:fld>
            <a:endParaRPr lang="fr-FR"/>
          </a:p>
        </p:txBody>
      </p:sp>
    </p:spTree>
    <p:extLst>
      <p:ext uri="{BB962C8B-B14F-4D97-AF65-F5344CB8AC3E}">
        <p14:creationId xmlns:p14="http://schemas.microsoft.com/office/powerpoint/2010/main" val="2827892131"/>
      </p:ext>
    </p:extLst>
  </p:cSld>
  <p:clrMap bg1="lt1" tx1="dk1" bg2="lt2" tx2="dk2" accent1="accent1" accent2="accent2" accent3="accent3" accent4="accent4" accent5="accent5" accent6="accent6" hlink="hlink" folHlink="folHlink"/>
  <p:hf hdr="0" ftr="0" dt="0"/>
  <p:notesStyle>
    <a:lvl1pPr marL="0" algn="l" defTabSz="957472" rtl="0" eaLnBrk="1" latinLnBrk="0" hangingPunct="1">
      <a:defRPr sz="1300" kern="1200">
        <a:solidFill>
          <a:schemeClr val="tx1"/>
        </a:solidFill>
        <a:latin typeface="+mn-lt"/>
        <a:ea typeface="+mn-ea"/>
        <a:cs typeface="+mn-cs"/>
      </a:defRPr>
    </a:lvl1pPr>
    <a:lvl2pPr marL="478736" algn="l" defTabSz="957472" rtl="0" eaLnBrk="1" latinLnBrk="0" hangingPunct="1">
      <a:defRPr sz="1300" kern="1200">
        <a:solidFill>
          <a:schemeClr val="tx1"/>
        </a:solidFill>
        <a:latin typeface="+mn-lt"/>
        <a:ea typeface="+mn-ea"/>
        <a:cs typeface="+mn-cs"/>
      </a:defRPr>
    </a:lvl2pPr>
    <a:lvl3pPr marL="957472" algn="l" defTabSz="957472" rtl="0" eaLnBrk="1" latinLnBrk="0" hangingPunct="1">
      <a:defRPr sz="1300" kern="1200">
        <a:solidFill>
          <a:schemeClr val="tx1"/>
        </a:solidFill>
        <a:latin typeface="+mn-lt"/>
        <a:ea typeface="+mn-ea"/>
        <a:cs typeface="+mn-cs"/>
      </a:defRPr>
    </a:lvl3pPr>
    <a:lvl4pPr marL="1436206" algn="l" defTabSz="957472" rtl="0" eaLnBrk="1" latinLnBrk="0" hangingPunct="1">
      <a:defRPr sz="1300" kern="1200">
        <a:solidFill>
          <a:schemeClr val="tx1"/>
        </a:solidFill>
        <a:latin typeface="+mn-lt"/>
        <a:ea typeface="+mn-ea"/>
        <a:cs typeface="+mn-cs"/>
      </a:defRPr>
    </a:lvl4pPr>
    <a:lvl5pPr marL="1914941" algn="l" defTabSz="957472" rtl="0" eaLnBrk="1" latinLnBrk="0" hangingPunct="1">
      <a:defRPr sz="1300" kern="1200">
        <a:solidFill>
          <a:schemeClr val="tx1"/>
        </a:solidFill>
        <a:latin typeface="+mn-lt"/>
        <a:ea typeface="+mn-ea"/>
        <a:cs typeface="+mn-cs"/>
      </a:defRPr>
    </a:lvl5pPr>
    <a:lvl6pPr marL="2393675" algn="l" defTabSz="957472" rtl="0" eaLnBrk="1" latinLnBrk="0" hangingPunct="1">
      <a:defRPr sz="1300" kern="1200">
        <a:solidFill>
          <a:schemeClr val="tx1"/>
        </a:solidFill>
        <a:latin typeface="+mn-lt"/>
        <a:ea typeface="+mn-ea"/>
        <a:cs typeface="+mn-cs"/>
      </a:defRPr>
    </a:lvl6pPr>
    <a:lvl7pPr marL="2872411" algn="l" defTabSz="957472" rtl="0" eaLnBrk="1" latinLnBrk="0" hangingPunct="1">
      <a:defRPr sz="1300" kern="1200">
        <a:solidFill>
          <a:schemeClr val="tx1"/>
        </a:solidFill>
        <a:latin typeface="+mn-lt"/>
        <a:ea typeface="+mn-ea"/>
        <a:cs typeface="+mn-cs"/>
      </a:defRPr>
    </a:lvl7pPr>
    <a:lvl8pPr marL="3351146" algn="l" defTabSz="957472" rtl="0" eaLnBrk="1" latinLnBrk="0" hangingPunct="1">
      <a:defRPr sz="1300" kern="1200">
        <a:solidFill>
          <a:schemeClr val="tx1"/>
        </a:solidFill>
        <a:latin typeface="+mn-lt"/>
        <a:ea typeface="+mn-ea"/>
        <a:cs typeface="+mn-cs"/>
      </a:defRPr>
    </a:lvl8pPr>
    <a:lvl9pPr marL="3829881" algn="l" defTabSz="95747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0E6473-BF89-4EBE-8C6F-A034231626B8}" type="slidenum">
              <a:rPr lang="en-GB" smtClean="0"/>
              <a:t>1</a:t>
            </a:fld>
            <a:endParaRPr lang="en-GB"/>
          </a:p>
        </p:txBody>
      </p:sp>
    </p:spTree>
    <p:extLst>
      <p:ext uri="{BB962C8B-B14F-4D97-AF65-F5344CB8AC3E}">
        <p14:creationId xmlns:p14="http://schemas.microsoft.com/office/powerpoint/2010/main" val="4166207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2</a:t>
            </a:fld>
            <a:endParaRPr lang="fr-FR"/>
          </a:p>
        </p:txBody>
      </p:sp>
    </p:spTree>
    <p:extLst>
      <p:ext uri="{BB962C8B-B14F-4D97-AF65-F5344CB8AC3E}">
        <p14:creationId xmlns:p14="http://schemas.microsoft.com/office/powerpoint/2010/main" val="172466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8</a:t>
            </a:fld>
            <a:endParaRPr lang="fr-FR"/>
          </a:p>
        </p:txBody>
      </p:sp>
    </p:spTree>
    <p:extLst>
      <p:ext uri="{BB962C8B-B14F-4D97-AF65-F5344CB8AC3E}">
        <p14:creationId xmlns:p14="http://schemas.microsoft.com/office/powerpoint/2010/main" val="1371907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9</a:t>
            </a:fld>
            <a:endParaRPr lang="fr-FR"/>
          </a:p>
        </p:txBody>
      </p:sp>
    </p:spTree>
    <p:extLst>
      <p:ext uri="{BB962C8B-B14F-4D97-AF65-F5344CB8AC3E}">
        <p14:creationId xmlns:p14="http://schemas.microsoft.com/office/powerpoint/2010/main" val="175207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10</a:t>
            </a:fld>
            <a:endParaRPr lang="fr-FR"/>
          </a:p>
        </p:txBody>
      </p:sp>
    </p:spTree>
    <p:extLst>
      <p:ext uri="{BB962C8B-B14F-4D97-AF65-F5344CB8AC3E}">
        <p14:creationId xmlns:p14="http://schemas.microsoft.com/office/powerpoint/2010/main" val="2306947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11</a:t>
            </a:fld>
            <a:endParaRPr lang="fr-FR"/>
          </a:p>
        </p:txBody>
      </p:sp>
    </p:spTree>
    <p:extLst>
      <p:ext uri="{BB962C8B-B14F-4D97-AF65-F5344CB8AC3E}">
        <p14:creationId xmlns:p14="http://schemas.microsoft.com/office/powerpoint/2010/main" val="3667288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C79328-F686-4EC9-A040-BB6817154EF6}" type="slidenum">
              <a:rPr lang="fr-FR" smtClean="0"/>
              <a:pPr/>
              <a:t>12</a:t>
            </a:fld>
            <a:endParaRPr lang="fr-FR"/>
          </a:p>
        </p:txBody>
      </p:sp>
    </p:spTree>
    <p:extLst>
      <p:ext uri="{BB962C8B-B14F-4D97-AF65-F5344CB8AC3E}">
        <p14:creationId xmlns:p14="http://schemas.microsoft.com/office/powerpoint/2010/main" val="2407591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70E6473-BF89-4EBE-8C6F-A034231626B8}" type="slidenum">
              <a:rPr lang="en-GB" smtClean="0"/>
              <a:t>14</a:t>
            </a:fld>
            <a:endParaRPr lang="en-GB"/>
          </a:p>
        </p:txBody>
      </p:sp>
    </p:spTree>
    <p:extLst>
      <p:ext uri="{BB962C8B-B14F-4D97-AF65-F5344CB8AC3E}">
        <p14:creationId xmlns:p14="http://schemas.microsoft.com/office/powerpoint/2010/main" val="4048536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03350" y="0"/>
            <a:ext cx="7264400" cy="792162"/>
          </a:xfrm>
        </p:spPr>
        <p:txBody>
          <a:bodyPr>
            <a:noAutofit/>
          </a:bodyPr>
          <a:lstStyle>
            <a:lvl1pPr>
              <a:defRPr sz="3400" baseline="0">
                <a:solidFill>
                  <a:schemeClr val="tx2">
                    <a:lumMod val="60000"/>
                    <a:lumOff val="40000"/>
                  </a:schemeClr>
                </a:solidFill>
                <a:latin typeface="Verdana" pitchFamily="34" charset="0"/>
              </a:defRPr>
            </a:lvl1pPr>
          </a:lstStyle>
          <a:p>
            <a:r>
              <a:rPr lang="en-US" dirty="0" smtClean="0"/>
              <a:t>Click to edit Master title style</a:t>
            </a:r>
            <a:endParaRPr lang="fr-F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Date Placeholder 3"/>
          <p:cNvSpPr>
            <a:spLocks noGrp="1"/>
          </p:cNvSpPr>
          <p:nvPr>
            <p:ph type="dt" sz="half" idx="10"/>
          </p:nvPr>
        </p:nvSpPr>
        <p:spPr>
          <a:xfrm>
            <a:off x="495300" y="6447110"/>
            <a:ext cx="2311400" cy="365125"/>
          </a:xfrm>
          <a:prstGeom prst="rect">
            <a:avLst/>
          </a:prstGeom>
        </p:spPr>
        <p:txBody>
          <a:bodyPr/>
          <a:lstStyle>
            <a:lvl1pPr>
              <a:defRPr/>
            </a:lvl1pPr>
          </a:lstStyle>
          <a:p>
            <a:r>
              <a:rPr lang="en-US" smtClean="0"/>
              <a:t>16/06/2016</a:t>
            </a:r>
            <a:endParaRPr lang="fr-FR" dirty="0"/>
          </a:p>
        </p:txBody>
      </p:sp>
      <p:sp>
        <p:nvSpPr>
          <p:cNvPr id="5" name="Footer Placeholder 4"/>
          <p:cNvSpPr>
            <a:spLocks noGrp="1"/>
          </p:cNvSpPr>
          <p:nvPr>
            <p:ph type="ftr" sz="quarter" idx="11"/>
          </p:nvPr>
        </p:nvSpPr>
        <p:spPr>
          <a:xfrm>
            <a:off x="3384550" y="6447110"/>
            <a:ext cx="4044950" cy="365125"/>
          </a:xfrm>
          <a:prstGeom prst="rect">
            <a:avLst/>
          </a:prstGeom>
        </p:spPr>
        <p:txBody>
          <a:bodyPr/>
          <a:lstStyle/>
          <a:p>
            <a:r>
              <a:rPr lang="fr-FR" smtClean="0"/>
              <a:t>December 2016</a:t>
            </a:r>
            <a:endParaRPr lang="fr-FR" dirty="0"/>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1543725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r>
              <a:rPr lang="en-US" smtClean="0"/>
              <a:t>16/06/2016</a:t>
            </a:r>
            <a:endParaRPr lang="en-US"/>
          </a:p>
        </p:txBody>
      </p:sp>
      <p:sp>
        <p:nvSpPr>
          <p:cNvPr id="8" name="Footer Placeholder 7"/>
          <p:cNvSpPr>
            <a:spLocks noGrp="1"/>
          </p:cNvSpPr>
          <p:nvPr>
            <p:ph type="ftr" sz="quarter" idx="11"/>
          </p:nvPr>
        </p:nvSpPr>
        <p:spPr/>
        <p:txBody>
          <a:bodyPr/>
          <a:lstStyle/>
          <a:p>
            <a:r>
              <a:rPr lang="en-US" smtClean="0"/>
              <a:t>December 2016</a:t>
            </a:r>
            <a:endParaRPr lang="en-US"/>
          </a:p>
        </p:txBody>
      </p:sp>
      <p:sp>
        <p:nvSpPr>
          <p:cNvPr id="9" name="Slide Number Placeholder 8"/>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317395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r>
              <a:rPr lang="en-US" smtClean="0"/>
              <a:t>16/06/2016</a:t>
            </a:r>
            <a:endParaRPr lang="en-US"/>
          </a:p>
        </p:txBody>
      </p:sp>
      <p:sp>
        <p:nvSpPr>
          <p:cNvPr id="4" name="Footer Placeholder 3"/>
          <p:cNvSpPr>
            <a:spLocks noGrp="1"/>
          </p:cNvSpPr>
          <p:nvPr>
            <p:ph type="ftr" sz="quarter" idx="11"/>
          </p:nvPr>
        </p:nvSpPr>
        <p:spPr/>
        <p:txBody>
          <a:bodyPr/>
          <a:lstStyle/>
          <a:p>
            <a:r>
              <a:rPr lang="en-US" smtClean="0"/>
              <a:t>December 2016</a:t>
            </a:r>
            <a:endParaRPr lang="en-US"/>
          </a:p>
        </p:txBody>
      </p:sp>
      <p:sp>
        <p:nvSpPr>
          <p:cNvPr id="5" name="Slide Number Placeholder 4"/>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317528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16/06/2016</a:t>
            </a:r>
            <a:endParaRPr lang="en-US"/>
          </a:p>
        </p:txBody>
      </p:sp>
      <p:sp>
        <p:nvSpPr>
          <p:cNvPr id="3" name="Footer Placeholder 2"/>
          <p:cNvSpPr>
            <a:spLocks noGrp="1"/>
          </p:cNvSpPr>
          <p:nvPr>
            <p:ph type="ftr" sz="quarter" idx="11"/>
          </p:nvPr>
        </p:nvSpPr>
        <p:spPr/>
        <p:txBody>
          <a:bodyPr/>
          <a:lstStyle/>
          <a:p>
            <a:r>
              <a:rPr lang="en-US" smtClean="0"/>
              <a:t>December 2016</a:t>
            </a:r>
            <a:endParaRPr lang="en-US"/>
          </a:p>
        </p:txBody>
      </p:sp>
      <p:sp>
        <p:nvSpPr>
          <p:cNvPr id="4" name="Slide Number Placeholder 3"/>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4006412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011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1905856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56586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649984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Tree>
    <p:extLst>
      <p:ext uri="{BB962C8B-B14F-4D97-AF65-F5344CB8AC3E}">
        <p14:creationId xmlns:p14="http://schemas.microsoft.com/office/powerpoint/2010/main" val="2873598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1480453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78736" indent="0" algn="ctr">
              <a:buNone/>
              <a:defRPr>
                <a:solidFill>
                  <a:schemeClr val="tx1">
                    <a:tint val="75000"/>
                  </a:schemeClr>
                </a:solidFill>
              </a:defRPr>
            </a:lvl2pPr>
            <a:lvl3pPr marL="957472" indent="0" algn="ctr">
              <a:buNone/>
              <a:defRPr>
                <a:solidFill>
                  <a:schemeClr val="tx1">
                    <a:tint val="75000"/>
                  </a:schemeClr>
                </a:solidFill>
              </a:defRPr>
            </a:lvl3pPr>
            <a:lvl4pPr marL="1436206" indent="0" algn="ctr">
              <a:buNone/>
              <a:defRPr>
                <a:solidFill>
                  <a:schemeClr val="tx1">
                    <a:tint val="75000"/>
                  </a:schemeClr>
                </a:solidFill>
              </a:defRPr>
            </a:lvl4pPr>
            <a:lvl5pPr marL="1914941" indent="0" algn="ctr">
              <a:buNone/>
              <a:defRPr>
                <a:solidFill>
                  <a:schemeClr val="tx1">
                    <a:tint val="75000"/>
                  </a:schemeClr>
                </a:solidFill>
              </a:defRPr>
            </a:lvl5pPr>
            <a:lvl6pPr marL="2393675" indent="0" algn="ctr">
              <a:buNone/>
              <a:defRPr>
                <a:solidFill>
                  <a:schemeClr val="tx1">
                    <a:tint val="75000"/>
                  </a:schemeClr>
                </a:solidFill>
              </a:defRPr>
            </a:lvl6pPr>
            <a:lvl7pPr marL="2872411" indent="0" algn="ctr">
              <a:buNone/>
              <a:defRPr>
                <a:solidFill>
                  <a:schemeClr val="tx1">
                    <a:tint val="75000"/>
                  </a:schemeClr>
                </a:solidFill>
              </a:defRPr>
            </a:lvl7pPr>
            <a:lvl8pPr marL="3351146" indent="0" algn="ctr">
              <a:buNone/>
              <a:defRPr>
                <a:solidFill>
                  <a:schemeClr val="tx1">
                    <a:tint val="75000"/>
                  </a:schemeClr>
                </a:solidFill>
              </a:defRPr>
            </a:lvl8pPr>
            <a:lvl9pPr marL="3829881"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a:xfrm>
            <a:off x="495300" y="6447110"/>
            <a:ext cx="2311400" cy="365125"/>
          </a:xfrm>
          <a:prstGeom prst="rect">
            <a:avLst/>
          </a:prstGeom>
        </p:spPr>
        <p:txBody>
          <a:bodyPr/>
          <a:lstStyle/>
          <a:p>
            <a:r>
              <a:rPr lang="en-US" smtClean="0"/>
              <a:t>16/06/2016</a:t>
            </a:r>
            <a:endParaRPr lang="fr-FR" dirty="0"/>
          </a:p>
        </p:txBody>
      </p:sp>
      <p:sp>
        <p:nvSpPr>
          <p:cNvPr id="5" name="Footer Placeholder 4"/>
          <p:cNvSpPr>
            <a:spLocks noGrp="1"/>
          </p:cNvSpPr>
          <p:nvPr>
            <p:ph type="ftr" sz="quarter" idx="11"/>
          </p:nvPr>
        </p:nvSpPr>
        <p:spPr>
          <a:xfrm>
            <a:off x="3384550" y="6447110"/>
            <a:ext cx="4044950" cy="365125"/>
          </a:xfrm>
          <a:prstGeom prst="rect">
            <a:avLst/>
          </a:prstGeom>
        </p:spPr>
        <p:txBody>
          <a:bodyPr/>
          <a:lstStyle/>
          <a:p>
            <a:r>
              <a:rPr lang="fr-FR" smtClean="0"/>
              <a:t>December 2016</a:t>
            </a:r>
            <a:endParaRPr lang="fr-FR" dirty="0"/>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1387811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665227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30797815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r>
              <a:rPr lang="en-US" smtClean="0"/>
              <a:t>16/06/2016</a:t>
            </a:r>
            <a:endParaRPr lang="en-US"/>
          </a:p>
        </p:txBody>
      </p:sp>
      <p:sp>
        <p:nvSpPr>
          <p:cNvPr id="8" name="Footer Placeholder 7"/>
          <p:cNvSpPr>
            <a:spLocks noGrp="1"/>
          </p:cNvSpPr>
          <p:nvPr>
            <p:ph type="ftr" sz="quarter" idx="11"/>
          </p:nvPr>
        </p:nvSpPr>
        <p:spPr/>
        <p:txBody>
          <a:bodyPr/>
          <a:lstStyle/>
          <a:p>
            <a:r>
              <a:rPr lang="en-US" smtClean="0"/>
              <a:t>December 2016</a:t>
            </a:r>
            <a:endParaRPr lang="en-US"/>
          </a:p>
        </p:txBody>
      </p:sp>
      <p:sp>
        <p:nvSpPr>
          <p:cNvPr id="9" name="Slide Number Placeholder 8"/>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176964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r>
              <a:rPr lang="en-US" smtClean="0"/>
              <a:t>16/06/2016</a:t>
            </a:r>
            <a:endParaRPr lang="en-US"/>
          </a:p>
        </p:txBody>
      </p:sp>
      <p:sp>
        <p:nvSpPr>
          <p:cNvPr id="4" name="Footer Placeholder 3"/>
          <p:cNvSpPr>
            <a:spLocks noGrp="1"/>
          </p:cNvSpPr>
          <p:nvPr>
            <p:ph type="ftr" sz="quarter" idx="11"/>
          </p:nvPr>
        </p:nvSpPr>
        <p:spPr/>
        <p:txBody>
          <a:bodyPr/>
          <a:lstStyle/>
          <a:p>
            <a:r>
              <a:rPr lang="en-US" smtClean="0"/>
              <a:t>December 2016</a:t>
            </a:r>
            <a:endParaRPr lang="en-US"/>
          </a:p>
        </p:txBody>
      </p:sp>
      <p:sp>
        <p:nvSpPr>
          <p:cNvPr id="5" name="Slide Number Placeholder 4"/>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14529934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16/06/2016</a:t>
            </a:r>
            <a:endParaRPr lang="en-US"/>
          </a:p>
        </p:txBody>
      </p:sp>
      <p:sp>
        <p:nvSpPr>
          <p:cNvPr id="3" name="Footer Placeholder 2"/>
          <p:cNvSpPr>
            <a:spLocks noGrp="1"/>
          </p:cNvSpPr>
          <p:nvPr>
            <p:ph type="ftr" sz="quarter" idx="11"/>
          </p:nvPr>
        </p:nvSpPr>
        <p:spPr/>
        <p:txBody>
          <a:bodyPr/>
          <a:lstStyle/>
          <a:p>
            <a:r>
              <a:rPr lang="en-US" smtClean="0"/>
              <a:t>December 2016</a:t>
            </a:r>
            <a:endParaRPr lang="en-US"/>
          </a:p>
        </p:txBody>
      </p:sp>
      <p:sp>
        <p:nvSpPr>
          <p:cNvPr id="4" name="Slide Number Placeholder 3"/>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30069046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2471484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r>
              <a:rPr lang="en-US" smtClean="0"/>
              <a:t>16/06/2016</a:t>
            </a:r>
            <a:endParaRPr lang="en-US"/>
          </a:p>
        </p:txBody>
      </p:sp>
      <p:sp>
        <p:nvSpPr>
          <p:cNvPr id="6" name="Footer Placeholder 5"/>
          <p:cNvSpPr>
            <a:spLocks noGrp="1"/>
          </p:cNvSpPr>
          <p:nvPr>
            <p:ph type="ftr" sz="quarter" idx="11"/>
          </p:nvPr>
        </p:nvSpPr>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39868523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1987480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8"/>
            <a:ext cx="222885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95300" y="274638"/>
            <a:ext cx="653415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AE871C12-FDFB-7B4D-8ECC-470917719931}" type="slidenum">
              <a:rPr lang="en-US" smtClean="0"/>
              <a:t>‹#›</a:t>
            </a:fld>
            <a:endParaRPr lang="en-US"/>
          </a:p>
        </p:txBody>
      </p:sp>
    </p:spTree>
    <p:extLst>
      <p:ext uri="{BB962C8B-B14F-4D97-AF65-F5344CB8AC3E}">
        <p14:creationId xmlns:p14="http://schemas.microsoft.com/office/powerpoint/2010/main" val="249963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759700" cy="685800"/>
          </a:xfrm>
        </p:spPr>
        <p:txBody>
          <a:bodyPr>
            <a:normAutofit/>
          </a:bodyPr>
          <a:lstStyle>
            <a:lvl1pPr>
              <a:defRPr sz="3700" baseline="0">
                <a:solidFill>
                  <a:schemeClr val="tx2">
                    <a:lumMod val="60000"/>
                    <a:lumOff val="40000"/>
                  </a:schemeClr>
                </a:solidFill>
                <a:latin typeface="Verdana" pitchFamily="34" charset="0"/>
              </a:defRPr>
            </a:lvl1pPr>
          </a:lstStyle>
          <a:p>
            <a:r>
              <a:rPr lang="en-US" dirty="0" smtClean="0"/>
              <a:t>Click to edit Master title style</a:t>
            </a:r>
            <a:endParaRPr lang="fr-FR" dirty="0"/>
          </a:p>
        </p:txBody>
      </p:sp>
      <p:sp>
        <p:nvSpPr>
          <p:cNvPr id="3" name="Date Placeholder 2"/>
          <p:cNvSpPr>
            <a:spLocks noGrp="1"/>
          </p:cNvSpPr>
          <p:nvPr>
            <p:ph type="dt" sz="half" idx="10"/>
          </p:nvPr>
        </p:nvSpPr>
        <p:spPr>
          <a:xfrm>
            <a:off x="495300" y="6447110"/>
            <a:ext cx="2311400" cy="365125"/>
          </a:xfrm>
          <a:prstGeom prst="rect">
            <a:avLst/>
          </a:prstGeom>
        </p:spPr>
        <p:txBody>
          <a:bodyPr/>
          <a:lstStyle/>
          <a:p>
            <a:r>
              <a:rPr lang="en-US" smtClean="0"/>
              <a:t>16/06/2016</a:t>
            </a:r>
            <a:endParaRPr lang="fr-FR" dirty="0"/>
          </a:p>
        </p:txBody>
      </p:sp>
      <p:sp>
        <p:nvSpPr>
          <p:cNvPr id="4" name="Footer Placeholder 3"/>
          <p:cNvSpPr>
            <a:spLocks noGrp="1"/>
          </p:cNvSpPr>
          <p:nvPr>
            <p:ph type="ftr" sz="quarter" idx="11"/>
          </p:nvPr>
        </p:nvSpPr>
        <p:spPr>
          <a:xfrm>
            <a:off x="3384550" y="6447110"/>
            <a:ext cx="4044950" cy="365125"/>
          </a:xfrm>
          <a:prstGeom prst="rect">
            <a:avLst/>
          </a:prstGeom>
        </p:spPr>
        <p:txBody>
          <a:bodyPr/>
          <a:lstStyle/>
          <a:p>
            <a:r>
              <a:rPr lang="fr-FR" smtClean="0"/>
              <a:t>December 2016</a:t>
            </a:r>
            <a:endParaRPr lang="fr-FR" dirty="0"/>
          </a:p>
        </p:txBody>
      </p:sp>
      <p:sp>
        <p:nvSpPr>
          <p:cNvPr id="5" name="Slide Number Placeholder 4"/>
          <p:cNvSpPr>
            <a:spLocks noGrp="1"/>
          </p:cNvSpPr>
          <p:nvPr>
            <p:ph type="sldNum" sz="quarter" idx="12"/>
          </p:nvPr>
        </p:nvSpPr>
        <p:spPr/>
        <p:txBody>
          <a:bodyPr/>
          <a:lstStyle/>
          <a:p>
            <a:fld id="{06987D14-C9E0-42AC-85F7-32247EF94A2C}"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447110"/>
            <a:ext cx="2311400" cy="365125"/>
          </a:xfrm>
          <a:prstGeom prst="rect">
            <a:avLst/>
          </a:prstGeom>
        </p:spPr>
        <p:txBody>
          <a:bodyPr/>
          <a:lstStyle/>
          <a:p>
            <a:r>
              <a:rPr lang="en-US" smtClean="0"/>
              <a:t>16/06/2016</a:t>
            </a:r>
            <a:endParaRPr lang="fr-FR" dirty="0"/>
          </a:p>
        </p:txBody>
      </p:sp>
      <p:sp>
        <p:nvSpPr>
          <p:cNvPr id="3" name="Footer Placeholder 2"/>
          <p:cNvSpPr>
            <a:spLocks noGrp="1"/>
          </p:cNvSpPr>
          <p:nvPr>
            <p:ph type="ftr" sz="quarter" idx="11"/>
          </p:nvPr>
        </p:nvSpPr>
        <p:spPr>
          <a:xfrm>
            <a:off x="3384550" y="6447110"/>
            <a:ext cx="4044950" cy="365125"/>
          </a:xfrm>
          <a:prstGeom prst="rect">
            <a:avLst/>
          </a:prstGeom>
        </p:spPr>
        <p:txBody>
          <a:bodyPr/>
          <a:lstStyle/>
          <a:p>
            <a:r>
              <a:rPr lang="fr-FR" smtClean="0"/>
              <a:t>December 2016</a:t>
            </a:r>
            <a:endParaRPr lang="fr-FR"/>
          </a:p>
        </p:txBody>
      </p:sp>
      <p:sp>
        <p:nvSpPr>
          <p:cNvPr id="4" name="Slide Number Placeholder 3"/>
          <p:cNvSpPr>
            <a:spLocks noGrp="1"/>
          </p:cNvSpPr>
          <p:nvPr>
            <p:ph type="sldNum" sz="quarter" idx="12"/>
          </p:nvPr>
        </p:nvSpPr>
        <p:spPr/>
        <p:txBody>
          <a:bodyPr/>
          <a:lstStyle/>
          <a:p>
            <a:fld id="{06987D14-C9E0-42AC-85F7-32247EF94A2C}"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500" b="1"/>
            </a:lvl1pPr>
            <a:lvl2pPr marL="478736" indent="0">
              <a:buNone/>
              <a:defRPr sz="2100" b="1"/>
            </a:lvl2pPr>
            <a:lvl3pPr marL="957472" indent="0">
              <a:buNone/>
              <a:defRPr sz="1900" b="1"/>
            </a:lvl3pPr>
            <a:lvl4pPr marL="1436206" indent="0">
              <a:buNone/>
              <a:defRPr sz="1600" b="1"/>
            </a:lvl4pPr>
            <a:lvl5pPr marL="1914941" indent="0">
              <a:buNone/>
              <a:defRPr sz="1600" b="1"/>
            </a:lvl5pPr>
            <a:lvl6pPr marL="2393675" indent="0">
              <a:buNone/>
              <a:defRPr sz="1600" b="1"/>
            </a:lvl6pPr>
            <a:lvl7pPr marL="2872411" indent="0">
              <a:buNone/>
              <a:defRPr sz="1600" b="1"/>
            </a:lvl7pPr>
            <a:lvl8pPr marL="3351146" indent="0">
              <a:buNone/>
              <a:defRPr sz="1600" b="1"/>
            </a:lvl8pPr>
            <a:lvl9pPr marL="382988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500" b="1"/>
            </a:lvl1pPr>
            <a:lvl2pPr marL="478736" indent="0">
              <a:buNone/>
              <a:defRPr sz="2100" b="1"/>
            </a:lvl2pPr>
            <a:lvl3pPr marL="957472" indent="0">
              <a:buNone/>
              <a:defRPr sz="1900" b="1"/>
            </a:lvl3pPr>
            <a:lvl4pPr marL="1436206" indent="0">
              <a:buNone/>
              <a:defRPr sz="1600" b="1"/>
            </a:lvl4pPr>
            <a:lvl5pPr marL="1914941" indent="0">
              <a:buNone/>
              <a:defRPr sz="1600" b="1"/>
            </a:lvl5pPr>
            <a:lvl6pPr marL="2393675" indent="0">
              <a:buNone/>
              <a:defRPr sz="1600" b="1"/>
            </a:lvl6pPr>
            <a:lvl7pPr marL="2872411" indent="0">
              <a:buNone/>
              <a:defRPr sz="1600" b="1"/>
            </a:lvl7pPr>
            <a:lvl8pPr marL="3351146" indent="0">
              <a:buNone/>
              <a:defRPr sz="1600" b="1"/>
            </a:lvl8pPr>
            <a:lvl9pPr marL="382988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xfrm>
            <a:off x="3384550" y="6447110"/>
            <a:ext cx="4044950" cy="365125"/>
          </a:xfrm>
          <a:prstGeom prst="rect">
            <a:avLst/>
          </a:prstGeom>
        </p:spPr>
        <p:txBody>
          <a:bodyPr/>
          <a:lstStyle>
            <a:lvl1pPr>
              <a:defRPr smtClean="0"/>
            </a:lvl1pPr>
          </a:lstStyle>
          <a:p>
            <a:pPr>
              <a:defRPr/>
            </a:pPr>
            <a:r>
              <a:rPr lang="it-IT" smtClean="0"/>
              <a:t>December 2016</a:t>
            </a:r>
            <a:endParaRPr lang="it-IT"/>
          </a:p>
        </p:txBody>
      </p:sp>
      <p:sp>
        <p:nvSpPr>
          <p:cNvPr id="8" name="Rectangle 13"/>
          <p:cNvSpPr>
            <a:spLocks noGrp="1" noChangeArrowheads="1"/>
          </p:cNvSpPr>
          <p:nvPr>
            <p:ph type="sldNum" sz="quarter" idx="11"/>
          </p:nvPr>
        </p:nvSpPr>
        <p:spPr/>
        <p:txBody>
          <a:bodyPr/>
          <a:lstStyle>
            <a:lvl1pPr>
              <a:defRPr/>
            </a:lvl1pPr>
          </a:lstStyle>
          <a:p>
            <a:pPr>
              <a:defRPr/>
            </a:pPr>
            <a:r>
              <a:rPr lang="fr-CH"/>
              <a:t>M. </a:t>
            </a:r>
            <a:r>
              <a:rPr lang="fr-CH" err="1"/>
              <a:t>Nonis</a:t>
            </a:r>
            <a:r>
              <a:rPr lang="fr-CH"/>
              <a:t> – Réunion Annuelle TS/FM</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95300" y="6447110"/>
            <a:ext cx="2311400" cy="365125"/>
          </a:xfrm>
          <a:prstGeom prst="rect">
            <a:avLst/>
          </a:prstGeom>
        </p:spPr>
        <p:txBody>
          <a:bodyPr/>
          <a:lstStyle/>
          <a:p>
            <a:r>
              <a:rPr lang="en-US" smtClean="0"/>
              <a:t>16/06/2016</a:t>
            </a:r>
            <a:endParaRPr lang="en-US"/>
          </a:p>
        </p:txBody>
      </p:sp>
      <p:sp>
        <p:nvSpPr>
          <p:cNvPr id="6" name="Footer Placeholder 5"/>
          <p:cNvSpPr>
            <a:spLocks noGrp="1"/>
          </p:cNvSpPr>
          <p:nvPr>
            <p:ph type="ftr" sz="quarter" idx="11"/>
          </p:nvPr>
        </p:nvSpPr>
        <p:spPr>
          <a:xfrm>
            <a:off x="3384550" y="6447110"/>
            <a:ext cx="4044950" cy="365125"/>
          </a:xfrm>
          <a:prstGeom prst="rect">
            <a:avLst/>
          </a:prstGeom>
        </p:spPr>
        <p:txBody>
          <a:bodyPr/>
          <a:lstStyle/>
          <a:p>
            <a:r>
              <a:rPr lang="en-US" smtClean="0"/>
              <a:t>December 2016</a:t>
            </a:r>
            <a:endParaRPr lang="en-US"/>
          </a:p>
        </p:txBody>
      </p:sp>
      <p:sp>
        <p:nvSpPr>
          <p:cNvPr id="7" name="Slide Number Placeholder 6"/>
          <p:cNvSpPr>
            <a:spLocks noGrp="1"/>
          </p:cNvSpPr>
          <p:nvPr>
            <p:ph type="sldNum" sz="quarter" idx="12"/>
          </p:nvPr>
        </p:nvSpPr>
        <p:spPr/>
        <p:txBody>
          <a:bodyPr/>
          <a:lstStyle/>
          <a:p>
            <a:fld id="{58983235-FA8B-498A-9583-85F3960DA8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1996889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375027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r>
              <a:rPr lang="en-US" smtClean="0"/>
              <a:t>16/06/2016</a:t>
            </a:r>
            <a:endParaRPr lang="en-US"/>
          </a:p>
        </p:txBody>
      </p:sp>
      <p:sp>
        <p:nvSpPr>
          <p:cNvPr id="5" name="Footer Placeholder 4"/>
          <p:cNvSpPr>
            <a:spLocks noGrp="1"/>
          </p:cNvSpPr>
          <p:nvPr>
            <p:ph type="ftr" sz="quarter" idx="11"/>
          </p:nvPr>
        </p:nvSpPr>
        <p:spPr/>
        <p:txBody>
          <a:bodyPr/>
          <a:lstStyle/>
          <a:p>
            <a:r>
              <a:rPr lang="en-US" smtClean="0"/>
              <a:t>December 2016</a:t>
            </a:r>
            <a:endParaRPr lang="en-US"/>
          </a:p>
        </p:txBody>
      </p:sp>
      <p:sp>
        <p:nvSpPr>
          <p:cNvPr id="6" name="Slide Number Placeholder 5"/>
          <p:cNvSpPr>
            <a:spLocks noGrp="1"/>
          </p:cNvSpPr>
          <p:nvPr>
            <p:ph type="sldNum" sz="quarter" idx="12"/>
          </p:nvPr>
        </p:nvSpPr>
        <p:spPr/>
        <p:txBody>
          <a:bodyPr/>
          <a:lstStyle/>
          <a:p>
            <a:fld id="{2D16D3D5-5103-2C48-89DF-7417138B4B1D}" type="slidenum">
              <a:rPr lang="en-US" smtClean="0"/>
              <a:t>‹#›</a:t>
            </a:fld>
            <a:endParaRPr lang="en-US"/>
          </a:p>
        </p:txBody>
      </p:sp>
    </p:spTree>
    <p:extLst>
      <p:ext uri="{BB962C8B-B14F-4D97-AF65-F5344CB8AC3E}">
        <p14:creationId xmlns:p14="http://schemas.microsoft.com/office/powerpoint/2010/main" val="173222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0600" y="91611"/>
            <a:ext cx="7924800" cy="639762"/>
          </a:xfrm>
          <a:prstGeom prst="rect">
            <a:avLst/>
          </a:prstGeom>
        </p:spPr>
        <p:txBody>
          <a:bodyPr vert="horz" lIns="95746" tIns="47874" rIns="95746" bIns="47874" rtlCol="0" anchor="ctr">
            <a:normAutofit/>
          </a:bodyPr>
          <a:lstStyle/>
          <a:p>
            <a:r>
              <a:rPr lang="en-US" dirty="0" smtClean="0"/>
              <a:t>Click to edit Master title style</a:t>
            </a:r>
            <a:endParaRPr lang="fr-FR" dirty="0"/>
          </a:p>
        </p:txBody>
      </p:sp>
      <p:sp>
        <p:nvSpPr>
          <p:cNvPr id="3" name="Text Placeholder 2"/>
          <p:cNvSpPr>
            <a:spLocks noGrp="1"/>
          </p:cNvSpPr>
          <p:nvPr>
            <p:ph type="body" idx="1"/>
          </p:nvPr>
        </p:nvSpPr>
        <p:spPr>
          <a:xfrm>
            <a:off x="495300" y="1600201"/>
            <a:ext cx="8915400" cy="4525963"/>
          </a:xfrm>
          <a:prstGeom prst="rect">
            <a:avLst/>
          </a:prstGeom>
        </p:spPr>
        <p:txBody>
          <a:bodyPr vert="horz" lIns="95746" tIns="47874" rIns="95746" bIns="47874"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6" name="Slide Number Placeholder 5"/>
          <p:cNvSpPr>
            <a:spLocks noGrp="1"/>
          </p:cNvSpPr>
          <p:nvPr>
            <p:ph type="sldNum" sz="quarter" idx="4"/>
          </p:nvPr>
        </p:nvSpPr>
        <p:spPr>
          <a:xfrm>
            <a:off x="7099300" y="6447110"/>
            <a:ext cx="2311400" cy="365125"/>
          </a:xfrm>
          <a:prstGeom prst="rect">
            <a:avLst/>
          </a:prstGeom>
        </p:spPr>
        <p:txBody>
          <a:bodyPr vert="horz" lIns="95746" tIns="47874" rIns="95746" bIns="47874" rtlCol="0" anchor="ctr"/>
          <a:lstStyle>
            <a:lvl1pPr algn="r">
              <a:defRPr sz="1300">
                <a:solidFill>
                  <a:schemeClr val="tx1">
                    <a:tint val="75000"/>
                  </a:schemeClr>
                </a:solidFill>
              </a:defRPr>
            </a:lvl1pPr>
          </a:lstStyle>
          <a:p>
            <a:fld id="{06987D14-C9E0-42AC-85F7-32247EF94A2C}" type="slidenum">
              <a:rPr lang="fr-FR" smtClean="0"/>
              <a:pPr/>
              <a:t>‹#›</a:t>
            </a:fld>
            <a:endParaRPr lang="fr-FR" dirty="0"/>
          </a:p>
        </p:txBody>
      </p:sp>
      <p:cxnSp>
        <p:nvCxnSpPr>
          <p:cNvPr id="8" name="Straight Connector 7"/>
          <p:cNvCxnSpPr/>
          <p:nvPr userDrawn="1"/>
        </p:nvCxnSpPr>
        <p:spPr>
          <a:xfrm>
            <a:off x="0" y="838200"/>
            <a:ext cx="9906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12" name="Picture 11" descr="bul-pho-2007-046.jpg"/>
          <p:cNvPicPr>
            <a:picLocks noChangeAspect="1"/>
          </p:cNvPicPr>
          <p:nvPr userDrawn="1"/>
        </p:nvPicPr>
        <p:blipFill>
          <a:blip r:embed="rId8" cstate="print"/>
          <a:stretch>
            <a:fillRect/>
          </a:stretch>
        </p:blipFill>
        <p:spPr>
          <a:xfrm>
            <a:off x="82550" y="68592"/>
            <a:ext cx="742950" cy="685800"/>
          </a:xfrm>
          <a:prstGeom prst="rect">
            <a:avLst/>
          </a:prstGeom>
        </p:spPr>
      </p:pic>
      <p:cxnSp>
        <p:nvCxnSpPr>
          <p:cNvPr id="13" name="Straight Connector 12"/>
          <p:cNvCxnSpPr/>
          <p:nvPr userDrawn="1"/>
        </p:nvCxnSpPr>
        <p:spPr>
          <a:xfrm>
            <a:off x="0" y="6399212"/>
            <a:ext cx="9906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16/06/2016</a:t>
            </a:r>
            <a:endParaRPr lang="en-US" dirty="0"/>
          </a:p>
        </p:txBody>
      </p:sp>
      <p:sp>
        <p:nvSpPr>
          <p:cNvPr id="9" name="Footer Placeholder 8"/>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December 2016</a:t>
            </a:r>
            <a:endParaRPr lang="en-US" dirty="0"/>
          </a:p>
        </p:txBody>
      </p:sp>
      <p:grpSp>
        <p:nvGrpSpPr>
          <p:cNvPr id="14" name="Group 13"/>
          <p:cNvGrpSpPr/>
          <p:nvPr userDrawn="1"/>
        </p:nvGrpSpPr>
        <p:grpSpPr>
          <a:xfrm>
            <a:off x="9137420" y="76200"/>
            <a:ext cx="768580" cy="609600"/>
            <a:chOff x="8493185" y="2057400"/>
            <a:chExt cx="768580" cy="609600"/>
          </a:xfrm>
        </p:grpSpPr>
        <p:sp>
          <p:nvSpPr>
            <p:cNvPr id="15" name="Oval 14"/>
            <p:cNvSpPr/>
            <p:nvPr/>
          </p:nvSpPr>
          <p:spPr>
            <a:xfrm>
              <a:off x="8534400" y="2057400"/>
              <a:ext cx="609600" cy="609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16" name="TextBox 15"/>
            <p:cNvSpPr txBox="1"/>
            <p:nvPr/>
          </p:nvSpPr>
          <p:spPr>
            <a:xfrm>
              <a:off x="8493185" y="2172950"/>
              <a:ext cx="768580" cy="384721"/>
            </a:xfrm>
            <a:prstGeom prst="rect">
              <a:avLst/>
            </a:prstGeom>
            <a:noFill/>
          </p:spPr>
          <p:txBody>
            <a:bodyPr wrap="square" rtlCol="0">
              <a:spAutoFit/>
            </a:bodyPr>
            <a:lstStyle/>
            <a:p>
              <a:r>
                <a:rPr lang="en-US" sz="1900" b="1" i="0" dirty="0" smtClean="0">
                  <a:solidFill>
                    <a:srgbClr val="FFFFFF"/>
                  </a:solidFill>
                  <a:latin typeface="Arial"/>
                  <a:cs typeface="Arial"/>
                </a:rPr>
                <a:t>SMB</a:t>
              </a:r>
              <a:endParaRPr lang="en-US" sz="1900" b="1" i="0" dirty="0">
                <a:solidFill>
                  <a:srgbClr val="FFFFFF"/>
                </a:solidFill>
                <a:latin typeface="Arial"/>
                <a:cs typeface="Arial"/>
              </a:endParaRPr>
            </a:p>
          </p:txBody>
        </p:sp>
      </p:gr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4" r:id="rId3"/>
    <p:sldLayoutId id="2147483655" r:id="rId4"/>
    <p:sldLayoutId id="2147483656" r:id="rId5"/>
    <p:sldLayoutId id="2147483657" r:id="rId6"/>
  </p:sldLayoutIdLst>
  <p:timing>
    <p:tnLst>
      <p:par>
        <p:cTn id="1" dur="indefinite" restart="never" nodeType="tmRoot"/>
      </p:par>
    </p:tnLst>
  </p:timing>
  <p:hf hdr="0" ftr="0" dt="0"/>
  <p:txStyles>
    <p:titleStyle>
      <a:lvl1pPr algn="ctr" defTabSz="957472" rtl="0" eaLnBrk="1" latinLnBrk="0" hangingPunct="1">
        <a:spcBef>
          <a:spcPct val="0"/>
        </a:spcBef>
        <a:buNone/>
        <a:defRPr sz="4600" kern="1200">
          <a:solidFill>
            <a:schemeClr val="tx1"/>
          </a:solidFill>
          <a:latin typeface="+mj-lt"/>
          <a:ea typeface="+mj-ea"/>
          <a:cs typeface="+mj-cs"/>
        </a:defRPr>
      </a:lvl1pPr>
    </p:titleStyle>
    <p:bodyStyle>
      <a:lvl1pPr marL="359052" indent="-359052" algn="l" defTabSz="957472"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77945" indent="-299209" algn="l" defTabSz="957472"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6838" indent="-239368" algn="l" defTabSz="957472"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5571"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307"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043"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1779"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0513"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69249"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57472" rtl="0" eaLnBrk="1" latinLnBrk="0" hangingPunct="1">
        <a:defRPr sz="1900" kern="1200">
          <a:solidFill>
            <a:schemeClr val="tx1"/>
          </a:solidFill>
          <a:latin typeface="+mn-lt"/>
          <a:ea typeface="+mn-ea"/>
          <a:cs typeface="+mn-cs"/>
        </a:defRPr>
      </a:lvl1pPr>
      <a:lvl2pPr marL="478736" algn="l" defTabSz="957472" rtl="0" eaLnBrk="1" latinLnBrk="0" hangingPunct="1">
        <a:defRPr sz="1900" kern="1200">
          <a:solidFill>
            <a:schemeClr val="tx1"/>
          </a:solidFill>
          <a:latin typeface="+mn-lt"/>
          <a:ea typeface="+mn-ea"/>
          <a:cs typeface="+mn-cs"/>
        </a:defRPr>
      </a:lvl2pPr>
      <a:lvl3pPr marL="957472" algn="l" defTabSz="957472" rtl="0" eaLnBrk="1" latinLnBrk="0" hangingPunct="1">
        <a:defRPr sz="1900" kern="1200">
          <a:solidFill>
            <a:schemeClr val="tx1"/>
          </a:solidFill>
          <a:latin typeface="+mn-lt"/>
          <a:ea typeface="+mn-ea"/>
          <a:cs typeface="+mn-cs"/>
        </a:defRPr>
      </a:lvl3pPr>
      <a:lvl4pPr marL="1436206" algn="l" defTabSz="957472" rtl="0" eaLnBrk="1" latinLnBrk="0" hangingPunct="1">
        <a:defRPr sz="1900" kern="1200">
          <a:solidFill>
            <a:schemeClr val="tx1"/>
          </a:solidFill>
          <a:latin typeface="+mn-lt"/>
          <a:ea typeface="+mn-ea"/>
          <a:cs typeface="+mn-cs"/>
        </a:defRPr>
      </a:lvl4pPr>
      <a:lvl5pPr marL="1914941" algn="l" defTabSz="957472" rtl="0" eaLnBrk="1" latinLnBrk="0" hangingPunct="1">
        <a:defRPr sz="1900" kern="1200">
          <a:solidFill>
            <a:schemeClr val="tx1"/>
          </a:solidFill>
          <a:latin typeface="+mn-lt"/>
          <a:ea typeface="+mn-ea"/>
          <a:cs typeface="+mn-cs"/>
        </a:defRPr>
      </a:lvl5pPr>
      <a:lvl6pPr marL="2393675" algn="l" defTabSz="957472" rtl="0" eaLnBrk="1" latinLnBrk="0" hangingPunct="1">
        <a:defRPr sz="1900" kern="1200">
          <a:solidFill>
            <a:schemeClr val="tx1"/>
          </a:solidFill>
          <a:latin typeface="+mn-lt"/>
          <a:ea typeface="+mn-ea"/>
          <a:cs typeface="+mn-cs"/>
        </a:defRPr>
      </a:lvl6pPr>
      <a:lvl7pPr marL="2872411" algn="l" defTabSz="957472" rtl="0" eaLnBrk="1" latinLnBrk="0" hangingPunct="1">
        <a:defRPr sz="1900" kern="1200">
          <a:solidFill>
            <a:schemeClr val="tx1"/>
          </a:solidFill>
          <a:latin typeface="+mn-lt"/>
          <a:ea typeface="+mn-ea"/>
          <a:cs typeface="+mn-cs"/>
        </a:defRPr>
      </a:lvl7pPr>
      <a:lvl8pPr marL="3351146" algn="l" defTabSz="957472" rtl="0" eaLnBrk="1" latinLnBrk="0" hangingPunct="1">
        <a:defRPr sz="1900" kern="1200">
          <a:solidFill>
            <a:schemeClr val="tx1"/>
          </a:solidFill>
          <a:latin typeface="+mn-lt"/>
          <a:ea typeface="+mn-ea"/>
          <a:cs typeface="+mn-cs"/>
        </a:defRPr>
      </a:lvl8pPr>
      <a:lvl9pPr marL="3829881" algn="l" defTabSz="957472"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16/06/2016</a:t>
            </a:r>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December 2016</a:t>
            </a:r>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16D3D5-5103-2C48-89DF-7417138B4B1D}" type="slidenum">
              <a:rPr lang="en-US" smtClean="0"/>
              <a:t>‹#›</a:t>
            </a:fld>
            <a:endParaRPr lang="en-US" dirty="0"/>
          </a:p>
        </p:txBody>
      </p:sp>
    </p:spTree>
    <p:extLst>
      <p:ext uri="{BB962C8B-B14F-4D97-AF65-F5344CB8AC3E}">
        <p14:creationId xmlns:p14="http://schemas.microsoft.com/office/powerpoint/2010/main" val="301522924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16/06/2016</a:t>
            </a:r>
            <a:endParaRPr lang="en-US"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December 2016</a:t>
            </a:r>
            <a:endParaRPr lang="en-US" dirty="0"/>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871C12-FDFB-7B4D-8ECC-470917719931}" type="slidenum">
              <a:rPr lang="en-US" smtClean="0"/>
              <a:t>‹#›</a:t>
            </a:fld>
            <a:endParaRPr lang="en-US" dirty="0"/>
          </a:p>
        </p:txBody>
      </p:sp>
    </p:spTree>
    <p:extLst>
      <p:ext uri="{BB962C8B-B14F-4D97-AF65-F5344CB8AC3E}">
        <p14:creationId xmlns:p14="http://schemas.microsoft.com/office/powerpoint/2010/main" val="2014540434"/>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77000" y="838200"/>
            <a:ext cx="2836249" cy="2743200"/>
          </a:xfrm>
          <a:prstGeom prst="rect">
            <a:avLst/>
          </a:prstGeom>
          <a:scene3d>
            <a:camera prst="isometricTopUp"/>
            <a:lightRig rig="threePt" dir="t"/>
          </a:scene3d>
        </p:spPr>
      </p:pic>
      <p:sp>
        <p:nvSpPr>
          <p:cNvPr id="2" name="Title 1"/>
          <p:cNvSpPr>
            <a:spLocks noGrp="1"/>
          </p:cNvSpPr>
          <p:nvPr>
            <p:ph type="ctrTitle"/>
          </p:nvPr>
        </p:nvSpPr>
        <p:spPr>
          <a:xfrm>
            <a:off x="459943" y="1976437"/>
            <a:ext cx="8610599" cy="3052763"/>
          </a:xfrm>
        </p:spPr>
        <p:txBody>
          <a:bodyPr>
            <a:normAutofit fontScale="90000"/>
          </a:bodyPr>
          <a:lstStyle/>
          <a:p>
            <a:r>
              <a:rPr lang="fr-CH" b="1" u="sng" dirty="0" smtClean="0">
                <a:solidFill>
                  <a:schemeClr val="accent1">
                    <a:lumMod val="75000"/>
                  </a:schemeClr>
                </a:solidFill>
              </a:rPr>
              <a:t/>
            </a:r>
            <a:br>
              <a:rPr lang="fr-CH" b="1" u="sng" dirty="0" smtClean="0">
                <a:solidFill>
                  <a:schemeClr val="accent1">
                    <a:lumMod val="75000"/>
                  </a:schemeClr>
                </a:solidFill>
              </a:rPr>
            </a:br>
            <a:r>
              <a:rPr lang="en-US" dirty="0" smtClean="0">
                <a:solidFill>
                  <a:schemeClr val="accent1">
                    <a:lumMod val="75000"/>
                  </a:schemeClr>
                </a:solidFill>
              </a:rPr>
              <a:t>Technical work packages</a:t>
            </a:r>
            <a:br>
              <a:rPr lang="en-US" dirty="0" smtClean="0">
                <a:solidFill>
                  <a:schemeClr val="accent1">
                    <a:lumMod val="75000"/>
                  </a:schemeClr>
                </a:solidFill>
              </a:rPr>
            </a:br>
            <a:r>
              <a:rPr lang="en-US" dirty="0" smtClean="0">
                <a:solidFill>
                  <a:schemeClr val="accent1">
                    <a:lumMod val="75000"/>
                  </a:schemeClr>
                </a:solidFill>
              </a:rPr>
              <a:t>STATUS &amp; UPDATES</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dirty="0" err="1" smtClean="0">
                <a:solidFill>
                  <a:schemeClr val="accent1">
                    <a:lumMod val="75000"/>
                  </a:schemeClr>
                </a:solidFill>
              </a:rPr>
              <a:t>Organisation</a:t>
            </a:r>
            <a:r>
              <a:rPr lang="en-US" dirty="0" smtClean="0">
                <a:solidFill>
                  <a:schemeClr val="accent1">
                    <a:lumMod val="75000"/>
                  </a:schemeClr>
                </a:solidFill>
              </a:rPr>
              <a:t>,</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Planning &amp; Budget</a:t>
            </a:r>
            <a:br>
              <a:rPr lang="en-US" dirty="0" smtClean="0">
                <a:solidFill>
                  <a:schemeClr val="accent1">
                    <a:lumMod val="75000"/>
                  </a:schemeClr>
                </a:solidFill>
              </a:rPr>
            </a:br>
            <a:r>
              <a:rPr lang="en-US" dirty="0">
                <a:solidFill>
                  <a:schemeClr val="accent1">
                    <a:lumMod val="75000"/>
                  </a:schemeClr>
                </a:solidFill>
              </a:rPr>
              <a:t>vs. Baseline </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sz="3300" dirty="0" smtClean="0">
                <a:solidFill>
                  <a:schemeClr val="accent1">
                    <a:lumMod val="75000"/>
                  </a:schemeClr>
                </a:solidFill>
              </a:rPr>
              <a:t>C. Colloca</a:t>
            </a:r>
            <a:endParaRPr lang="en-US" sz="3300"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3722D59E-5D35-4904-BE78-303A6777FC03}" type="slidenum">
              <a:rPr lang="en-GB" smtClean="0"/>
              <a:t>1</a:t>
            </a:fld>
            <a:endParaRPr lang="en-GB"/>
          </a:p>
        </p:txBody>
      </p:sp>
      <p:sp>
        <p:nvSpPr>
          <p:cNvPr id="5" name="TextBox 4"/>
          <p:cNvSpPr txBox="1"/>
          <p:nvPr/>
        </p:nvSpPr>
        <p:spPr>
          <a:xfrm>
            <a:off x="4343400" y="6447110"/>
            <a:ext cx="1228221" cy="276999"/>
          </a:xfrm>
          <a:prstGeom prst="rect">
            <a:avLst/>
          </a:prstGeom>
          <a:noFill/>
        </p:spPr>
        <p:txBody>
          <a:bodyPr wrap="none" rtlCol="0">
            <a:spAutoFit/>
          </a:bodyPr>
          <a:lstStyle/>
          <a:p>
            <a:r>
              <a:rPr lang="en-GB" sz="1200" dirty="0" smtClean="0">
                <a:solidFill>
                  <a:schemeClr val="tx1">
                    <a:lumMod val="50000"/>
                    <a:lumOff val="50000"/>
                  </a:schemeClr>
                </a:solidFill>
              </a:rPr>
              <a:t> 6</a:t>
            </a:r>
            <a:r>
              <a:rPr lang="en-GB" sz="1200" baseline="30000" dirty="0" smtClean="0">
                <a:solidFill>
                  <a:schemeClr val="tx1">
                    <a:lumMod val="50000"/>
                    <a:lumOff val="50000"/>
                  </a:schemeClr>
                </a:solidFill>
              </a:rPr>
              <a:t>th</a:t>
            </a:r>
            <a:r>
              <a:rPr lang="en-GB" sz="1200" dirty="0" smtClean="0">
                <a:solidFill>
                  <a:schemeClr val="tx1">
                    <a:lumMod val="50000"/>
                    <a:lumOff val="50000"/>
                  </a:schemeClr>
                </a:solidFill>
              </a:rPr>
              <a:t> of </a:t>
            </a:r>
            <a:r>
              <a:rPr lang="en-GB" sz="1200" dirty="0">
                <a:solidFill>
                  <a:schemeClr val="tx1">
                    <a:lumMod val="50000"/>
                    <a:lumOff val="50000"/>
                  </a:schemeClr>
                </a:solidFill>
              </a:rPr>
              <a:t>A</a:t>
            </a:r>
            <a:r>
              <a:rPr lang="en-GB" sz="1200" dirty="0" smtClean="0">
                <a:solidFill>
                  <a:schemeClr val="tx1">
                    <a:lumMod val="50000"/>
                    <a:lumOff val="50000"/>
                  </a:schemeClr>
                </a:solidFill>
              </a:rPr>
              <a:t>pril 2017</a:t>
            </a:r>
            <a:endParaRPr lang="en-US" sz="1200" dirty="0">
              <a:solidFill>
                <a:schemeClr val="tx1">
                  <a:lumMod val="50000"/>
                  <a:lumOff val="50000"/>
                </a:schemeClr>
              </a:solidFill>
            </a:endParaRPr>
          </a:p>
        </p:txBody>
      </p:sp>
      <p:sp>
        <p:nvSpPr>
          <p:cNvPr id="3" name="TextBox 2"/>
          <p:cNvSpPr txBox="1"/>
          <p:nvPr/>
        </p:nvSpPr>
        <p:spPr>
          <a:xfrm>
            <a:off x="-2280513" y="152400"/>
            <a:ext cx="14091513" cy="646331"/>
          </a:xfrm>
          <a:prstGeom prst="rect">
            <a:avLst/>
          </a:prstGeom>
          <a:noFill/>
        </p:spPr>
        <p:txBody>
          <a:bodyPr wrap="square" rtlCol="0">
            <a:spAutoFit/>
          </a:bodyPr>
          <a:lstStyle/>
          <a:p>
            <a:pPr algn="ctr"/>
            <a:r>
              <a:rPr lang="fr-CH" sz="3600" b="1" dirty="0">
                <a:solidFill>
                  <a:schemeClr val="accent1">
                    <a:lumMod val="75000"/>
                  </a:schemeClr>
                </a:solidFill>
              </a:rPr>
              <a:t>RWTCS </a:t>
            </a:r>
            <a:r>
              <a:rPr lang="fr-CH" sz="3600" b="1" dirty="0" err="1" smtClean="0">
                <a:solidFill>
                  <a:schemeClr val="accent1">
                    <a:lumMod val="75000"/>
                  </a:schemeClr>
                </a:solidFill>
              </a:rPr>
              <a:t>Steering</a:t>
            </a:r>
            <a:r>
              <a:rPr lang="fr-CH" sz="3600" b="1" dirty="0" smtClean="0">
                <a:solidFill>
                  <a:schemeClr val="accent1">
                    <a:lumMod val="75000"/>
                  </a:schemeClr>
                </a:solidFill>
              </a:rPr>
              <a:t> </a:t>
            </a:r>
            <a:r>
              <a:rPr lang="fr-CH" sz="3600" b="1" dirty="0" err="1" smtClean="0">
                <a:solidFill>
                  <a:schemeClr val="accent1">
                    <a:lumMod val="75000"/>
                  </a:schemeClr>
                </a:solidFill>
              </a:rPr>
              <a:t>Commitee</a:t>
            </a:r>
            <a:r>
              <a:rPr lang="fr-CH" sz="3600" b="1" dirty="0" smtClean="0">
                <a:solidFill>
                  <a:schemeClr val="accent1">
                    <a:lumMod val="75000"/>
                  </a:schemeClr>
                </a:solidFill>
              </a:rPr>
              <a:t> </a:t>
            </a:r>
            <a:endParaRPr lang="en-GB" sz="3600" dirty="0">
              <a:solidFill>
                <a:schemeClr val="accent1">
                  <a:lumMod val="75000"/>
                </a:schemeClr>
              </a:solidFill>
            </a:endParaRPr>
          </a:p>
        </p:txBody>
      </p:sp>
    </p:spTree>
    <p:extLst>
      <p:ext uri="{BB962C8B-B14F-4D97-AF65-F5344CB8AC3E}">
        <p14:creationId xmlns:p14="http://schemas.microsoft.com/office/powerpoint/2010/main" val="3569118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10</a:t>
            </a:fld>
            <a:endParaRPr lang="fr-FR"/>
          </a:p>
        </p:txBody>
      </p:sp>
      <p:sp>
        <p:nvSpPr>
          <p:cNvPr id="6"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CONCLUSIONS OF WORKSHOP*</a:t>
            </a:r>
            <a:endParaRPr lang="en-GB" dirty="0"/>
          </a:p>
        </p:txBody>
      </p:sp>
      <p:sp>
        <p:nvSpPr>
          <p:cNvPr id="10" name="Subtitle 9"/>
          <p:cNvSpPr>
            <a:spLocks noGrp="1"/>
          </p:cNvSpPr>
          <p:nvPr>
            <p:ph type="subTitle" idx="1"/>
          </p:nvPr>
        </p:nvSpPr>
        <p:spPr>
          <a:xfrm>
            <a:off x="609599" y="1066800"/>
            <a:ext cx="8382001" cy="3352800"/>
          </a:xfrm>
        </p:spPr>
        <p:txBody>
          <a:bodyPr>
            <a:noAutofit/>
          </a:bodyPr>
          <a:lstStyle/>
          <a:p>
            <a:pPr algn="l"/>
            <a:r>
              <a:rPr lang="en-US" sz="1800" b="1" dirty="0"/>
              <a:t>Baseline RW </a:t>
            </a:r>
            <a:r>
              <a:rPr lang="en-US" sz="1800" b="1" dirty="0" smtClean="0"/>
              <a:t>Storage</a:t>
            </a:r>
          </a:p>
          <a:p>
            <a:pPr algn="l"/>
            <a:endParaRPr lang="en-US" sz="1800" dirty="0"/>
          </a:p>
          <a:p>
            <a:pPr algn="l"/>
            <a:r>
              <a:rPr lang="en-US" sz="1800" dirty="0"/>
              <a:t>RP has to </a:t>
            </a:r>
            <a:r>
              <a:rPr lang="en-US" sz="1800" dirty="0" err="1"/>
              <a:t>finalise</a:t>
            </a:r>
            <a:r>
              <a:rPr lang="en-US" sz="1800" dirty="0"/>
              <a:t> the technical specification for the HVAC latest until March 2017. In particular, RP has to assess with SMB if modifications to the present baseline are required following the comments of the Host State Authorities on the proposed fire protection scheme. In addition, the protection of RP’s </a:t>
            </a:r>
            <a:r>
              <a:rPr lang="en-US" sz="1800" dirty="0" err="1"/>
              <a:t>neighbours</a:t>
            </a:r>
            <a:r>
              <a:rPr lang="en-US" sz="1800" dirty="0"/>
              <a:t> (CMS, TE) in the ISR, i.e. against fire and smoke has highest priority as damage to their equipment will put LHC operation and exploitation at </a:t>
            </a:r>
            <a:r>
              <a:rPr lang="en-US" sz="1800" dirty="0" smtClean="0"/>
              <a:t>stake</a:t>
            </a:r>
            <a:endParaRPr lang="en-US" sz="1800" dirty="0" smtClean="0">
              <a:solidFill>
                <a:srgbClr val="0070C0"/>
              </a:solidFill>
            </a:endParaRPr>
          </a:p>
          <a:p>
            <a:pPr algn="l"/>
            <a:endParaRPr lang="en-GB" sz="1800" dirty="0"/>
          </a:p>
          <a:p>
            <a:pPr algn="l"/>
            <a:r>
              <a:rPr lang="en-US" sz="1800" dirty="0"/>
              <a:t>RP has to provide a map of radiation risks (= radiological area classification to SMB</a:t>
            </a:r>
            <a:r>
              <a:rPr lang="en-US" sz="1800" dirty="0" smtClean="0"/>
              <a:t>) </a:t>
            </a:r>
            <a:endParaRPr lang="en-US" sz="1800" dirty="0" smtClean="0">
              <a:solidFill>
                <a:srgbClr val="0070C0"/>
              </a:solidFill>
            </a:endParaRPr>
          </a:p>
          <a:p>
            <a:pPr algn="l"/>
            <a:endParaRPr lang="en-GB" sz="1800" dirty="0"/>
          </a:p>
          <a:p>
            <a:pPr algn="l"/>
            <a:r>
              <a:rPr lang="en-US" sz="1800" dirty="0"/>
              <a:t>Security Concept: the security concept (as proposed by D. Constant (SMB) and R. </a:t>
            </a:r>
            <a:r>
              <a:rPr lang="en-US" sz="1800" dirty="0" err="1"/>
              <a:t>Nunes</a:t>
            </a:r>
            <a:r>
              <a:rPr lang="en-US" sz="1800" dirty="0"/>
              <a:t> (BE)) of three embedded areas with increasing security barriers had been accepted by HSE. Negotiations are ongoing with the other users of the ISR complex. At one point the HSE Unit Head will present the scheme and its consequences to the ED for approval. The present baseline of the RWTCS project does not yet include the budget for the first security </a:t>
            </a:r>
            <a:r>
              <a:rPr lang="en-US" sz="1800" dirty="0" smtClean="0"/>
              <a:t>barrier </a:t>
            </a:r>
            <a:endParaRPr lang="en-US" sz="1800" dirty="0">
              <a:solidFill>
                <a:srgbClr val="0070C0"/>
              </a:solidFill>
            </a:endParaRPr>
          </a:p>
          <a:p>
            <a:pPr algn="l"/>
            <a:endParaRPr lang="en-US" sz="1800" dirty="0"/>
          </a:p>
          <a:p>
            <a:pPr algn="l"/>
            <a:endParaRPr lang="en-US" sz="1800" dirty="0"/>
          </a:p>
        </p:txBody>
      </p:sp>
      <p:sp>
        <p:nvSpPr>
          <p:cNvPr id="11" name="TextBox 10"/>
          <p:cNvSpPr txBox="1"/>
          <p:nvPr/>
        </p:nvSpPr>
        <p:spPr>
          <a:xfrm>
            <a:off x="6019800" y="6026530"/>
            <a:ext cx="3573414" cy="384721"/>
          </a:xfrm>
          <a:prstGeom prst="rect">
            <a:avLst/>
          </a:prstGeom>
          <a:noFill/>
        </p:spPr>
        <p:txBody>
          <a:bodyPr wrap="none" rtlCol="0">
            <a:spAutoFit/>
          </a:bodyPr>
          <a:lstStyle/>
          <a:p>
            <a:r>
              <a:rPr lang="en-GB" dirty="0" smtClean="0"/>
              <a:t>* Memo of 19</a:t>
            </a:r>
            <a:r>
              <a:rPr lang="en-GB" baseline="30000" dirty="0" smtClean="0"/>
              <a:t>th</a:t>
            </a:r>
            <a:r>
              <a:rPr lang="en-GB" dirty="0" smtClean="0"/>
              <a:t> of December 2016</a:t>
            </a:r>
            <a:endParaRPr lang="en-US" dirty="0"/>
          </a:p>
        </p:txBody>
      </p:sp>
    </p:spTree>
    <p:extLst>
      <p:ext uri="{BB962C8B-B14F-4D97-AF65-F5344CB8AC3E}">
        <p14:creationId xmlns:p14="http://schemas.microsoft.com/office/powerpoint/2010/main" val="848235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11</a:t>
            </a:fld>
            <a:endParaRPr lang="fr-FR"/>
          </a:p>
        </p:txBody>
      </p:sp>
      <p:sp>
        <p:nvSpPr>
          <p:cNvPr id="6"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CONCLUSIONS OF WORKSHOP*</a:t>
            </a:r>
            <a:endParaRPr lang="en-GB" dirty="0"/>
          </a:p>
        </p:txBody>
      </p:sp>
      <p:sp>
        <p:nvSpPr>
          <p:cNvPr id="10" name="Subtitle 9"/>
          <p:cNvSpPr>
            <a:spLocks noGrp="1"/>
          </p:cNvSpPr>
          <p:nvPr>
            <p:ph type="subTitle" idx="1"/>
          </p:nvPr>
        </p:nvSpPr>
        <p:spPr>
          <a:xfrm>
            <a:off x="640804" y="1143000"/>
            <a:ext cx="9169401" cy="3352800"/>
          </a:xfrm>
        </p:spPr>
        <p:txBody>
          <a:bodyPr>
            <a:noAutofit/>
          </a:bodyPr>
          <a:lstStyle/>
          <a:p>
            <a:pPr lvl="0" algn="l"/>
            <a:r>
              <a:rPr lang="en-US" sz="1800" dirty="0"/>
              <a:t>RWTC – items to be completed:</a:t>
            </a:r>
          </a:p>
          <a:p>
            <a:pPr lvl="1" algn="l"/>
            <a:r>
              <a:rPr lang="en-US" sz="1800" dirty="0"/>
              <a:t>Complete the electrical installations (INF</a:t>
            </a:r>
            <a:r>
              <a:rPr lang="en-US" sz="1800" dirty="0" smtClean="0"/>
              <a:t>) </a:t>
            </a:r>
            <a:r>
              <a:rPr lang="en-US" sz="1800" dirty="0" smtClean="0">
                <a:solidFill>
                  <a:srgbClr val="0070C0"/>
                </a:solidFill>
              </a:rPr>
              <a:t>– ON GOING (80% WORKS COMPLETED)</a:t>
            </a:r>
            <a:endParaRPr lang="en-US" sz="1800" dirty="0">
              <a:solidFill>
                <a:srgbClr val="0070C0"/>
              </a:solidFill>
            </a:endParaRPr>
          </a:p>
          <a:p>
            <a:pPr lvl="1" algn="l"/>
            <a:r>
              <a:rPr lang="en-US" sz="1800" dirty="0"/>
              <a:t>Implement the actions following the fire risk analysis (INF</a:t>
            </a:r>
            <a:r>
              <a:rPr lang="en-US" sz="1800" dirty="0" smtClean="0"/>
              <a:t>) – </a:t>
            </a:r>
            <a:r>
              <a:rPr lang="en-US" sz="1800" dirty="0" smtClean="0">
                <a:solidFill>
                  <a:srgbClr val="0070C0"/>
                </a:solidFill>
              </a:rPr>
              <a:t>ON GOING (STUDY)</a:t>
            </a:r>
            <a:endParaRPr lang="en-US" sz="1800" dirty="0">
              <a:solidFill>
                <a:srgbClr val="0070C0"/>
              </a:solidFill>
            </a:endParaRPr>
          </a:p>
          <a:p>
            <a:pPr lvl="1" algn="l"/>
            <a:r>
              <a:rPr lang="en-US" sz="1800" dirty="0"/>
              <a:t>Access building (INF, ELM</a:t>
            </a:r>
            <a:r>
              <a:rPr lang="en-US" sz="1800" dirty="0" smtClean="0"/>
              <a:t>) – </a:t>
            </a:r>
            <a:r>
              <a:rPr lang="en-US" sz="1800" dirty="0" smtClean="0">
                <a:solidFill>
                  <a:srgbClr val="0070C0"/>
                </a:solidFill>
              </a:rPr>
              <a:t>ON HOLD</a:t>
            </a:r>
            <a:endParaRPr lang="en-US" sz="1800" dirty="0">
              <a:solidFill>
                <a:srgbClr val="0070C0"/>
              </a:solidFill>
            </a:endParaRPr>
          </a:p>
          <a:p>
            <a:pPr lvl="1" algn="l"/>
            <a:r>
              <a:rPr lang="en-US" sz="1800" dirty="0"/>
              <a:t>Infrastructure needed for the installation of the new process equipment (ELM, INF</a:t>
            </a:r>
            <a:r>
              <a:rPr lang="en-US" sz="1800" dirty="0" smtClean="0"/>
              <a:t>) – </a:t>
            </a:r>
            <a:r>
              <a:rPr lang="en-US" sz="1800" dirty="0" smtClean="0">
                <a:solidFill>
                  <a:srgbClr val="0070C0"/>
                </a:solidFill>
              </a:rPr>
              <a:t>DONE FOR EXISTING, NEED OF INFO FOR FUTURE</a:t>
            </a:r>
            <a:endParaRPr lang="en-US" sz="1800" dirty="0">
              <a:solidFill>
                <a:srgbClr val="0070C0"/>
              </a:solidFill>
            </a:endParaRPr>
          </a:p>
          <a:p>
            <a:pPr lvl="1" algn="l"/>
            <a:r>
              <a:rPr lang="en-US" sz="1800" dirty="0"/>
              <a:t>Noise reduction infrastructure following noise-reduction study (ELM, INF</a:t>
            </a:r>
            <a:r>
              <a:rPr lang="en-US" sz="1800" dirty="0" smtClean="0"/>
              <a:t>) - </a:t>
            </a:r>
            <a:r>
              <a:rPr lang="en-US" sz="1800" dirty="0">
                <a:solidFill>
                  <a:srgbClr val="0070C0"/>
                </a:solidFill>
              </a:rPr>
              <a:t>ON </a:t>
            </a:r>
            <a:r>
              <a:rPr lang="en-US" sz="1800" dirty="0" smtClean="0">
                <a:solidFill>
                  <a:srgbClr val="0070C0"/>
                </a:solidFill>
              </a:rPr>
              <a:t>GOING (WITH FIRE WALL)</a:t>
            </a:r>
            <a:endParaRPr lang="en-US" sz="1800" dirty="0" smtClean="0"/>
          </a:p>
          <a:p>
            <a:pPr lvl="1" algn="l"/>
            <a:endParaRPr lang="en-GB" sz="1800" dirty="0"/>
          </a:p>
          <a:p>
            <a:pPr lvl="0" algn="l"/>
            <a:r>
              <a:rPr lang="en-US" sz="1800" dirty="0"/>
              <a:t>RWTC – new items to be studied for potential inclusion in the </a:t>
            </a:r>
            <a:r>
              <a:rPr lang="en-US" sz="1800" dirty="0" smtClean="0"/>
              <a:t>baseline:</a:t>
            </a:r>
            <a:endParaRPr lang="en-US" sz="1800" dirty="0"/>
          </a:p>
          <a:p>
            <a:pPr lvl="1" algn="l"/>
            <a:r>
              <a:rPr lang="en-US" sz="1800" dirty="0"/>
              <a:t>Renovation/adaptation of building 573 (ISB</a:t>
            </a:r>
            <a:r>
              <a:rPr lang="en-US" sz="1800" dirty="0" smtClean="0"/>
              <a:t>) – </a:t>
            </a:r>
            <a:r>
              <a:rPr lang="en-US" sz="1800" dirty="0" smtClean="0">
                <a:solidFill>
                  <a:srgbClr val="0070C0"/>
                </a:solidFill>
              </a:rPr>
              <a:t>IPP?</a:t>
            </a:r>
            <a:endParaRPr lang="en-US" sz="1800" dirty="0">
              <a:solidFill>
                <a:srgbClr val="0070C0"/>
              </a:solidFill>
            </a:endParaRPr>
          </a:p>
          <a:p>
            <a:pPr lvl="1" algn="l"/>
            <a:r>
              <a:rPr lang="en-US" sz="1800" dirty="0"/>
              <a:t>Renovation/adaptation of building 225 (</a:t>
            </a:r>
            <a:r>
              <a:rPr lang="en-US" sz="1800" dirty="0" smtClean="0"/>
              <a:t>ISB)</a:t>
            </a:r>
            <a:r>
              <a:rPr lang="en-US" sz="1800" dirty="0">
                <a:solidFill>
                  <a:srgbClr val="0070C0"/>
                </a:solidFill>
              </a:rPr>
              <a:t> </a:t>
            </a:r>
            <a:r>
              <a:rPr lang="en-US" sz="1800" dirty="0" smtClean="0">
                <a:solidFill>
                  <a:srgbClr val="0070C0"/>
                </a:solidFill>
              </a:rPr>
              <a:t>- IPP</a:t>
            </a:r>
            <a:r>
              <a:rPr lang="en-US" sz="1800" dirty="0">
                <a:solidFill>
                  <a:srgbClr val="0070C0"/>
                </a:solidFill>
              </a:rPr>
              <a:t>?</a:t>
            </a:r>
          </a:p>
          <a:p>
            <a:pPr lvl="1" algn="l"/>
            <a:endParaRPr lang="en-US" sz="1800" dirty="0" smtClean="0"/>
          </a:p>
        </p:txBody>
      </p:sp>
      <p:sp>
        <p:nvSpPr>
          <p:cNvPr id="11" name="TextBox 10"/>
          <p:cNvSpPr txBox="1"/>
          <p:nvPr/>
        </p:nvSpPr>
        <p:spPr>
          <a:xfrm>
            <a:off x="6019800" y="6026530"/>
            <a:ext cx="3573414" cy="384721"/>
          </a:xfrm>
          <a:prstGeom prst="rect">
            <a:avLst/>
          </a:prstGeom>
          <a:noFill/>
        </p:spPr>
        <p:txBody>
          <a:bodyPr wrap="none" rtlCol="0">
            <a:spAutoFit/>
          </a:bodyPr>
          <a:lstStyle/>
          <a:p>
            <a:r>
              <a:rPr lang="en-GB" dirty="0" smtClean="0"/>
              <a:t>* Memo of 19</a:t>
            </a:r>
            <a:r>
              <a:rPr lang="en-GB" baseline="30000" dirty="0" smtClean="0"/>
              <a:t>th</a:t>
            </a:r>
            <a:r>
              <a:rPr lang="en-GB" dirty="0" smtClean="0"/>
              <a:t> of December 2016</a:t>
            </a:r>
            <a:endParaRPr lang="en-US" dirty="0"/>
          </a:p>
        </p:txBody>
      </p:sp>
      <p:sp>
        <p:nvSpPr>
          <p:cNvPr id="3" name="Rectangle 2"/>
          <p:cNvSpPr/>
          <p:nvPr/>
        </p:nvSpPr>
        <p:spPr>
          <a:xfrm>
            <a:off x="640804" y="5482701"/>
            <a:ext cx="6674395" cy="307777"/>
          </a:xfrm>
          <a:prstGeom prst="rect">
            <a:avLst/>
          </a:prstGeom>
        </p:spPr>
        <p:txBody>
          <a:bodyPr wrap="square">
            <a:spAutoFit/>
          </a:bodyPr>
          <a:lstStyle/>
          <a:p>
            <a:r>
              <a:rPr lang="en-US" sz="1400" dirty="0">
                <a:solidFill>
                  <a:schemeClr val="bg1">
                    <a:lumMod val="50000"/>
                  </a:schemeClr>
                </a:solidFill>
                <a:latin typeface="Arial" panose="020B0604020202020204" pitchFamily="34" charset="0"/>
                <a:ea typeface="MS PGothic" panose="020B0600070205080204" pitchFamily="34" charset="-128"/>
                <a:cs typeface="Times New Roman" panose="02020603050405020304" pitchFamily="18" charset="0"/>
              </a:rPr>
              <a:t>INF- Infrastructure, ELM-Elimination, ISB-Infrastructure Steering Board</a:t>
            </a:r>
            <a:endParaRPr lang="en-US" sz="1400" dirty="0">
              <a:solidFill>
                <a:schemeClr val="bg1">
                  <a:lumMod val="50000"/>
                </a:schemeClr>
              </a:solidFill>
            </a:endParaRPr>
          </a:p>
        </p:txBody>
      </p:sp>
    </p:spTree>
    <p:extLst>
      <p:ext uri="{BB962C8B-B14F-4D97-AF65-F5344CB8AC3E}">
        <p14:creationId xmlns:p14="http://schemas.microsoft.com/office/powerpoint/2010/main" val="39049185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12</a:t>
            </a:fld>
            <a:endParaRPr lang="fr-FR"/>
          </a:p>
        </p:txBody>
      </p:sp>
      <p:sp>
        <p:nvSpPr>
          <p:cNvPr id="6"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CONCLUSIONS OF WORKSHOP*</a:t>
            </a:r>
            <a:endParaRPr lang="en-GB" dirty="0"/>
          </a:p>
        </p:txBody>
      </p:sp>
      <p:sp>
        <p:nvSpPr>
          <p:cNvPr id="10" name="Subtitle 9"/>
          <p:cNvSpPr>
            <a:spLocks noGrp="1"/>
          </p:cNvSpPr>
          <p:nvPr>
            <p:ph type="subTitle" idx="1"/>
          </p:nvPr>
        </p:nvSpPr>
        <p:spPr>
          <a:xfrm>
            <a:off x="660399" y="992464"/>
            <a:ext cx="8382001" cy="3352800"/>
          </a:xfrm>
        </p:spPr>
        <p:txBody>
          <a:bodyPr>
            <a:noAutofit/>
          </a:bodyPr>
          <a:lstStyle/>
          <a:p>
            <a:pPr lvl="1" algn="l"/>
            <a:endParaRPr lang="en-GB" sz="1800" dirty="0" smtClean="0"/>
          </a:p>
          <a:p>
            <a:pPr lvl="0" algn="l"/>
            <a:r>
              <a:rPr lang="en-US" sz="1800" dirty="0"/>
              <a:t>Storage – items to be </a:t>
            </a:r>
            <a:r>
              <a:rPr lang="en-US" sz="1800" dirty="0" smtClean="0"/>
              <a:t>completed:</a:t>
            </a:r>
            <a:endParaRPr lang="en-US" sz="1800" dirty="0"/>
          </a:p>
          <a:p>
            <a:pPr lvl="1" algn="l"/>
            <a:r>
              <a:rPr lang="en-US" sz="1800" dirty="0"/>
              <a:t>Identified work packages (INF</a:t>
            </a:r>
            <a:r>
              <a:rPr lang="en-US" sz="1800" dirty="0" smtClean="0"/>
              <a:t>) – </a:t>
            </a:r>
            <a:r>
              <a:rPr lang="en-US" sz="1800" dirty="0" smtClean="0">
                <a:solidFill>
                  <a:srgbClr val="0070C0"/>
                </a:solidFill>
              </a:rPr>
              <a:t>ON GOING &amp; PLANNED</a:t>
            </a:r>
            <a:endParaRPr lang="en-US" sz="1800" dirty="0">
              <a:solidFill>
                <a:srgbClr val="0070C0"/>
              </a:solidFill>
            </a:endParaRPr>
          </a:p>
          <a:p>
            <a:pPr lvl="1" algn="l"/>
            <a:r>
              <a:rPr lang="en-US" sz="1800" dirty="0"/>
              <a:t>Review HVAC design with the comments form the authorities (ELM, INF</a:t>
            </a:r>
            <a:r>
              <a:rPr lang="en-US" sz="1800" dirty="0" smtClean="0"/>
              <a:t>) –</a:t>
            </a:r>
            <a:r>
              <a:rPr lang="en-US" sz="1800" dirty="0" smtClean="0">
                <a:solidFill>
                  <a:srgbClr val="0070C0"/>
                </a:solidFill>
              </a:rPr>
              <a:t> TECHNICAL PART DONE AND DISPATCHED</a:t>
            </a:r>
          </a:p>
          <a:p>
            <a:pPr lvl="1" algn="l"/>
            <a:endParaRPr lang="en-US" sz="1800" dirty="0"/>
          </a:p>
          <a:p>
            <a:pPr lvl="0" algn="l"/>
            <a:r>
              <a:rPr lang="en-US" sz="1800" dirty="0"/>
              <a:t>ISR security – items to be completed:</a:t>
            </a:r>
          </a:p>
          <a:p>
            <a:pPr lvl="1" algn="l"/>
            <a:r>
              <a:rPr lang="en-US" sz="1800" dirty="0"/>
              <a:t>Phase 2-3 that includes the access control, safety and security for the access to the </a:t>
            </a:r>
            <a:r>
              <a:rPr lang="en-US" sz="1800" dirty="0" smtClean="0"/>
              <a:t>RWTCS </a:t>
            </a:r>
            <a:r>
              <a:rPr lang="en-US" sz="1800" dirty="0"/>
              <a:t>(ELM, INF</a:t>
            </a:r>
            <a:r>
              <a:rPr lang="en-US" sz="1800" dirty="0" smtClean="0"/>
              <a:t>) </a:t>
            </a:r>
            <a:endParaRPr lang="en-US" sz="1800" dirty="0" smtClean="0">
              <a:solidFill>
                <a:srgbClr val="0070C0"/>
              </a:solidFill>
            </a:endParaRPr>
          </a:p>
          <a:p>
            <a:pPr lvl="1" algn="l"/>
            <a:endParaRPr lang="en-US" sz="1800" dirty="0"/>
          </a:p>
          <a:p>
            <a:pPr lvl="0" algn="l"/>
            <a:r>
              <a:rPr lang="en-US" sz="1800" dirty="0"/>
              <a:t>ISR security – new items to be studied for potential inclusion in the baseline:</a:t>
            </a:r>
          </a:p>
          <a:p>
            <a:pPr lvl="1" algn="l"/>
            <a:r>
              <a:rPr lang="en-US" sz="1800" dirty="0"/>
              <a:t>Phase 1, </a:t>
            </a:r>
            <a:r>
              <a:rPr lang="en-US" sz="1800" dirty="0" err="1"/>
              <a:t>perimetral</a:t>
            </a:r>
            <a:r>
              <a:rPr lang="en-US" sz="1800" dirty="0"/>
              <a:t> access and security protection (ISB</a:t>
            </a:r>
            <a:r>
              <a:rPr lang="en-US" sz="1800" dirty="0" smtClean="0"/>
              <a:t>) </a:t>
            </a:r>
            <a:endParaRPr lang="en-US" sz="1800" dirty="0">
              <a:solidFill>
                <a:srgbClr val="0070C0"/>
              </a:solidFill>
            </a:endParaRPr>
          </a:p>
          <a:p>
            <a:pPr lvl="1" algn="l"/>
            <a:endParaRPr lang="en-US" sz="1800" dirty="0"/>
          </a:p>
          <a:p>
            <a:pPr lvl="1" algn="l"/>
            <a:endParaRPr lang="en-US" sz="1800" dirty="0"/>
          </a:p>
          <a:p>
            <a:pPr algn="l"/>
            <a:endParaRPr lang="en-US" sz="1800" dirty="0"/>
          </a:p>
          <a:p>
            <a:pPr algn="l"/>
            <a:endParaRPr lang="en-US" sz="1800" dirty="0"/>
          </a:p>
        </p:txBody>
      </p:sp>
      <p:sp>
        <p:nvSpPr>
          <p:cNvPr id="11" name="TextBox 10"/>
          <p:cNvSpPr txBox="1"/>
          <p:nvPr/>
        </p:nvSpPr>
        <p:spPr>
          <a:xfrm>
            <a:off x="6019800" y="6026530"/>
            <a:ext cx="3573414" cy="384721"/>
          </a:xfrm>
          <a:prstGeom prst="rect">
            <a:avLst/>
          </a:prstGeom>
          <a:noFill/>
        </p:spPr>
        <p:txBody>
          <a:bodyPr wrap="none" rtlCol="0">
            <a:spAutoFit/>
          </a:bodyPr>
          <a:lstStyle/>
          <a:p>
            <a:r>
              <a:rPr lang="en-GB" dirty="0" smtClean="0"/>
              <a:t>* Memo of 19</a:t>
            </a:r>
            <a:r>
              <a:rPr lang="en-GB" baseline="30000" dirty="0" smtClean="0"/>
              <a:t>th</a:t>
            </a:r>
            <a:r>
              <a:rPr lang="en-GB" dirty="0" smtClean="0"/>
              <a:t> of December 2016</a:t>
            </a:r>
            <a:endParaRPr lang="en-US" dirty="0"/>
          </a:p>
        </p:txBody>
      </p:sp>
    </p:spTree>
    <p:extLst>
      <p:ext uri="{BB962C8B-B14F-4D97-AF65-F5344CB8AC3E}">
        <p14:creationId xmlns:p14="http://schemas.microsoft.com/office/powerpoint/2010/main" val="3473060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1752600"/>
            <a:ext cx="7467600" cy="3124200"/>
          </a:xfrm>
        </p:spPr>
        <p:txBody>
          <a:bodyPr>
            <a:normAutofit fontScale="92500" lnSpcReduction="10000"/>
          </a:bodyPr>
          <a:lstStyle/>
          <a:p>
            <a:r>
              <a:rPr lang="en-GB" dirty="0" smtClean="0">
                <a:solidFill>
                  <a:schemeClr val="tx2">
                    <a:lumMod val="75000"/>
                  </a:schemeClr>
                </a:solidFill>
              </a:rPr>
              <a:t>Duration : 2 years from the start of design</a:t>
            </a:r>
          </a:p>
          <a:p>
            <a:r>
              <a:rPr lang="en-GB" dirty="0" smtClean="0">
                <a:solidFill>
                  <a:schemeClr val="tx2">
                    <a:lumMod val="75000"/>
                  </a:schemeClr>
                </a:solidFill>
              </a:rPr>
              <a:t>Budget : 800 </a:t>
            </a:r>
            <a:r>
              <a:rPr lang="en-GB" dirty="0" err="1" smtClean="0">
                <a:solidFill>
                  <a:schemeClr val="tx2">
                    <a:lumMod val="75000"/>
                  </a:schemeClr>
                </a:solidFill>
              </a:rPr>
              <a:t>kCHF</a:t>
            </a:r>
            <a:endParaRPr lang="en-GB" dirty="0" smtClean="0">
              <a:solidFill>
                <a:schemeClr val="tx2">
                  <a:lumMod val="75000"/>
                </a:schemeClr>
              </a:solidFill>
            </a:endParaRPr>
          </a:p>
          <a:p>
            <a:endParaRPr lang="en-GB" dirty="0" smtClean="0">
              <a:solidFill>
                <a:schemeClr val="tx2">
                  <a:lumMod val="75000"/>
                </a:schemeClr>
              </a:solidFill>
            </a:endParaRPr>
          </a:p>
          <a:p>
            <a:r>
              <a:rPr lang="en-GB" dirty="0" smtClean="0">
                <a:solidFill>
                  <a:schemeClr val="tx2">
                    <a:lumMod val="75000"/>
                  </a:schemeClr>
                </a:solidFill>
              </a:rPr>
              <a:t>Constraints : one of ISR4 access condemned +</a:t>
            </a:r>
          </a:p>
          <a:p>
            <a:r>
              <a:rPr lang="en-GB" dirty="0" smtClean="0">
                <a:solidFill>
                  <a:schemeClr val="tx2">
                    <a:lumMod val="75000"/>
                  </a:schemeClr>
                </a:solidFill>
              </a:rPr>
              <a:t>parking reduction</a:t>
            </a:r>
          </a:p>
          <a:p>
            <a:endParaRPr lang="en-GB"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06987D14-C9E0-42AC-85F7-32247EF94A2C}" type="slidenum">
              <a:rPr lang="fr-FR" smtClean="0"/>
              <a:pPr/>
              <a:t>13</a:t>
            </a:fld>
            <a:endParaRPr lang="fr-FR"/>
          </a:p>
        </p:txBody>
      </p:sp>
      <p:sp>
        <p:nvSpPr>
          <p:cNvPr id="5" name="TextBox 4"/>
          <p:cNvSpPr txBox="1"/>
          <p:nvPr/>
        </p:nvSpPr>
        <p:spPr>
          <a:xfrm>
            <a:off x="1092200" y="7620"/>
            <a:ext cx="7162800" cy="914400"/>
          </a:xfrm>
          <a:prstGeom prst="rect">
            <a:avLst/>
          </a:prstGeom>
        </p:spPr>
        <p:txBody>
          <a:bodyPr vert="horz" lIns="95746" tIns="47874" rIns="95746" bIns="47874" rtlCol="0" anchor="ctr">
            <a:noAutofit/>
          </a:bodyPr>
          <a:lstStyle>
            <a:lvl1pPr>
              <a:spcBef>
                <a:spcPct val="0"/>
              </a:spcBef>
              <a:buNone/>
              <a:defRPr sz="3000" baseline="0">
                <a:solidFill>
                  <a:schemeClr val="tx2">
                    <a:lumMod val="60000"/>
                    <a:lumOff val="40000"/>
                  </a:schemeClr>
                </a:solidFill>
                <a:latin typeface="Verdana" pitchFamily="34" charset="0"/>
                <a:ea typeface="+mj-ea"/>
                <a:cs typeface="+mj-cs"/>
              </a:defRPr>
            </a:lvl1pPr>
          </a:lstStyle>
          <a:p>
            <a:pPr algn="ctr"/>
            <a:r>
              <a:rPr lang="fr-CH" dirty="0" smtClean="0"/>
              <a:t>HSE/RP CONTROL BUILDING</a:t>
            </a:r>
            <a:endParaRPr lang="en-GB" dirty="0"/>
          </a:p>
        </p:txBody>
      </p:sp>
    </p:spTree>
    <p:extLst>
      <p:ext uri="{BB962C8B-B14F-4D97-AF65-F5344CB8AC3E}">
        <p14:creationId xmlns:p14="http://schemas.microsoft.com/office/powerpoint/2010/main" val="3388253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1140" y="4572000"/>
            <a:ext cx="1700961" cy="1700961"/>
          </a:xfrm>
          <a:prstGeom prst="rect">
            <a:avLst/>
          </a:prstGeom>
        </p:spPr>
      </p:pic>
      <p:sp>
        <p:nvSpPr>
          <p:cNvPr id="2" name="Title 1"/>
          <p:cNvSpPr>
            <a:spLocks noGrp="1"/>
          </p:cNvSpPr>
          <p:nvPr>
            <p:ph type="ctrTitle"/>
          </p:nvPr>
        </p:nvSpPr>
        <p:spPr>
          <a:xfrm>
            <a:off x="1143000" y="990600"/>
            <a:ext cx="7429500" cy="3052763"/>
          </a:xfrm>
        </p:spPr>
        <p:txBody>
          <a:bodyPr>
            <a:normAutofit/>
          </a:bodyPr>
          <a:lstStyle/>
          <a:p>
            <a:r>
              <a:rPr lang="fr-CH" dirty="0" err="1" smtClean="0">
                <a:solidFill>
                  <a:schemeClr val="tx2">
                    <a:lumMod val="75000"/>
                  </a:schemeClr>
                </a:solidFill>
              </a:rPr>
              <a:t>THANK</a:t>
            </a:r>
            <a:r>
              <a:rPr lang="fr-CH" dirty="0" smtClean="0">
                <a:solidFill>
                  <a:schemeClr val="tx2">
                    <a:lumMod val="75000"/>
                  </a:schemeClr>
                </a:solidFill>
              </a:rPr>
              <a:t> YOU</a:t>
            </a:r>
            <a:br>
              <a:rPr lang="fr-CH" dirty="0" smtClean="0">
                <a:solidFill>
                  <a:schemeClr val="tx2">
                    <a:lumMod val="75000"/>
                  </a:schemeClr>
                </a:solidFill>
              </a:rPr>
            </a:br>
            <a:r>
              <a:rPr lang="fr-CH" dirty="0" smtClean="0">
                <a:solidFill>
                  <a:schemeClr val="tx2">
                    <a:lumMod val="75000"/>
                  </a:schemeClr>
                </a:solidFill>
              </a:rPr>
              <a:t>FOR THE ATTENTION!</a:t>
            </a:r>
            <a:endParaRPr lang="en-GB"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3722D59E-5D35-4904-BE78-303A6777FC03}" type="slidenum">
              <a:rPr lang="en-GB" smtClean="0"/>
              <a:t>14</a:t>
            </a:fld>
            <a:endParaRPr lang="en-GB"/>
          </a:p>
        </p:txBody>
      </p:sp>
    </p:spTree>
    <p:extLst>
      <p:ext uri="{BB962C8B-B14F-4D97-AF65-F5344CB8AC3E}">
        <p14:creationId xmlns:p14="http://schemas.microsoft.com/office/powerpoint/2010/main" val="869664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2</a:t>
            </a:fld>
            <a:endParaRPr lang="fr-FR"/>
          </a:p>
        </p:txBody>
      </p:sp>
      <p:graphicFrame>
        <p:nvGraphicFramePr>
          <p:cNvPr id="3" name="Table 2"/>
          <p:cNvGraphicFramePr>
            <a:graphicFrameLocks noGrp="1"/>
          </p:cNvGraphicFramePr>
          <p:nvPr>
            <p:extLst>
              <p:ext uri="{D42A27DB-BD31-4B8C-83A1-F6EECF244321}">
                <p14:modId xmlns:p14="http://schemas.microsoft.com/office/powerpoint/2010/main" val="478953902"/>
              </p:ext>
            </p:extLst>
          </p:nvPr>
        </p:nvGraphicFramePr>
        <p:xfrm>
          <a:off x="495300" y="1095856"/>
          <a:ext cx="8724900" cy="4055264"/>
        </p:xfrm>
        <a:graphic>
          <a:graphicData uri="http://schemas.openxmlformats.org/drawingml/2006/table">
            <a:tbl>
              <a:tblPr firstRow="1" bandRow="1">
                <a:tableStyleId>{5C22544A-7EE6-4342-B048-85BDC9FD1C3A}</a:tableStyleId>
              </a:tblPr>
              <a:tblGrid>
                <a:gridCol w="3848100"/>
                <a:gridCol w="2286000"/>
                <a:gridCol w="2590800"/>
              </a:tblGrid>
              <a:tr h="809144">
                <a:tc>
                  <a:txBody>
                    <a:bodyPr/>
                    <a:lstStyle/>
                    <a:p>
                      <a:r>
                        <a:rPr lang="en-GB" dirty="0" smtClean="0"/>
                        <a:t>WORK PACKAGES</a:t>
                      </a:r>
                      <a:endParaRPr lang="en-GB" dirty="0"/>
                    </a:p>
                  </a:txBody>
                  <a:tcPr/>
                </a:tc>
                <a:tc>
                  <a:txBody>
                    <a:bodyPr/>
                    <a:lstStyle/>
                    <a:p>
                      <a:pPr algn="ctr"/>
                      <a:r>
                        <a:rPr lang="en-GB" dirty="0" smtClean="0"/>
                        <a:t>WORK PACKAGE</a:t>
                      </a:r>
                      <a:r>
                        <a:rPr lang="en-GB" baseline="0" dirty="0" smtClean="0"/>
                        <a:t> OWNER</a:t>
                      </a:r>
                      <a:endParaRPr lang="en-GB" dirty="0"/>
                    </a:p>
                  </a:txBody>
                  <a:tcPr/>
                </a:tc>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en-GB" dirty="0" smtClean="0"/>
                        <a:t>WORK PACKAGE</a:t>
                      </a:r>
                      <a:r>
                        <a:rPr lang="en-GB" baseline="0" dirty="0" smtClean="0"/>
                        <a:t> TEAM</a:t>
                      </a:r>
                      <a:endParaRPr lang="en-GB" dirty="0" smtClean="0"/>
                    </a:p>
                    <a:p>
                      <a:endParaRPr lang="en-GB" dirty="0"/>
                    </a:p>
                  </a:txBody>
                  <a:tcPr/>
                </a:tc>
              </a:tr>
              <a:tr h="370840">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fr-CH" dirty="0" smtClean="0">
                          <a:solidFill>
                            <a:schemeClr val="accent1">
                              <a:lumMod val="50000"/>
                            </a:schemeClr>
                          </a:solidFill>
                        </a:rPr>
                        <a:t>Civil engineering &amp; building </a:t>
                      </a:r>
                      <a:r>
                        <a:rPr lang="fr-CH" dirty="0" err="1" smtClean="0">
                          <a:solidFill>
                            <a:schemeClr val="accent1">
                              <a:lumMod val="50000"/>
                            </a:schemeClr>
                          </a:solidFill>
                        </a:rPr>
                        <a:t>work</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C.</a:t>
                      </a:r>
                      <a:r>
                        <a:rPr lang="en-GB" baseline="0" dirty="0" smtClean="0">
                          <a:solidFill>
                            <a:schemeClr val="accent1">
                              <a:lumMod val="50000"/>
                            </a:schemeClr>
                          </a:solidFill>
                        </a:rPr>
                        <a:t> Colloca SMB/SE</a:t>
                      </a:r>
                      <a:endParaRPr lang="en-GB" dirty="0">
                        <a:solidFill>
                          <a:schemeClr val="accent1">
                            <a:lumMod val="50000"/>
                          </a:schemeClr>
                        </a:solidFill>
                      </a:endParaRPr>
                    </a:p>
                  </a:txBody>
                  <a:tcPr/>
                </a:tc>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en-GB" baseline="0" dirty="0" smtClean="0">
                          <a:solidFill>
                            <a:schemeClr val="accent1">
                              <a:lumMod val="50000"/>
                            </a:schemeClr>
                          </a:solidFill>
                        </a:rPr>
                        <a:t>A. Dodard, R. Ortega SMB/SE</a:t>
                      </a:r>
                      <a:endParaRPr lang="en-GB" dirty="0" smtClean="0">
                        <a:solidFill>
                          <a:schemeClr val="accent1">
                            <a:lumMod val="50000"/>
                          </a:schemeClr>
                        </a:solidFill>
                      </a:endParaRPr>
                    </a:p>
                    <a:p>
                      <a:endParaRPr lang="en-GB" dirty="0">
                        <a:solidFill>
                          <a:schemeClr val="accent1">
                            <a:lumMod val="50000"/>
                          </a:schemeClr>
                        </a:solidFill>
                      </a:endParaRPr>
                    </a:p>
                  </a:txBody>
                  <a:tcPr/>
                </a:tc>
              </a:tr>
              <a:tr h="370840">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fr-CH" dirty="0" err="1" smtClean="0">
                          <a:solidFill>
                            <a:schemeClr val="accent1">
                              <a:lumMod val="50000"/>
                            </a:schemeClr>
                          </a:solidFill>
                        </a:rPr>
                        <a:t>Electricity</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J. Gomez SMB/SE</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F. Vincent</a:t>
                      </a:r>
                      <a:r>
                        <a:rPr lang="en-GB" baseline="0" dirty="0" smtClean="0">
                          <a:solidFill>
                            <a:schemeClr val="accent1">
                              <a:lumMod val="50000"/>
                            </a:schemeClr>
                          </a:solidFill>
                        </a:rPr>
                        <a:t> SMB/SE</a:t>
                      </a:r>
                      <a:endParaRPr lang="en-GB" dirty="0">
                        <a:solidFill>
                          <a:schemeClr val="accent1">
                            <a:lumMod val="50000"/>
                          </a:schemeClr>
                        </a:solidFill>
                      </a:endParaRPr>
                    </a:p>
                  </a:txBody>
                  <a:tcPr/>
                </a:tc>
              </a:tr>
              <a:tr h="370840">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fr-CH" dirty="0" smtClean="0">
                          <a:solidFill>
                            <a:schemeClr val="accent1">
                              <a:lumMod val="50000"/>
                            </a:schemeClr>
                          </a:solidFill>
                        </a:rPr>
                        <a:t>HVAC</a:t>
                      </a:r>
                      <a:endParaRPr lang="en-GB" dirty="0">
                        <a:solidFill>
                          <a:schemeClr val="accent1">
                            <a:lumMod val="50000"/>
                          </a:schemeClr>
                        </a:solidFill>
                      </a:endParaRPr>
                    </a:p>
                  </a:txBody>
                  <a:tcPr/>
                </a:tc>
                <a:tc>
                  <a:txBody>
                    <a:bodyPr/>
                    <a:lstStyle/>
                    <a:p>
                      <a:r>
                        <a:rPr lang="en-GB" i="0" dirty="0" smtClean="0">
                          <a:solidFill>
                            <a:schemeClr val="accent1">
                              <a:lumMod val="50000"/>
                            </a:schemeClr>
                          </a:solidFill>
                        </a:rPr>
                        <a:t>G. Rouge </a:t>
                      </a:r>
                      <a:r>
                        <a:rPr lang="en-GB" baseline="0" dirty="0" smtClean="0">
                          <a:solidFill>
                            <a:schemeClr val="accent1">
                              <a:lumMod val="50000"/>
                            </a:schemeClr>
                          </a:solidFill>
                        </a:rPr>
                        <a:t>SMB/SE</a:t>
                      </a:r>
                      <a:endParaRPr lang="en-GB" dirty="0">
                        <a:solidFill>
                          <a:schemeClr val="accent1">
                            <a:lumMod val="50000"/>
                          </a:schemeClr>
                        </a:solidFill>
                      </a:endParaRPr>
                    </a:p>
                  </a:txBody>
                  <a:tcPr/>
                </a:tc>
                <a:tc>
                  <a:txBody>
                    <a:bodyPr/>
                    <a:lstStyle/>
                    <a:p>
                      <a:endParaRPr lang="en-GB" dirty="0">
                        <a:solidFill>
                          <a:schemeClr val="accent1">
                            <a:lumMod val="50000"/>
                          </a:schemeClr>
                        </a:solidFill>
                      </a:endParaRPr>
                    </a:p>
                  </a:txBody>
                  <a:tcPr/>
                </a:tc>
              </a:tr>
              <a:tr h="370840">
                <a:tc>
                  <a:txBody>
                    <a:bodyPr/>
                    <a:lstStyle/>
                    <a:p>
                      <a:pPr marL="0" marR="0" lvl="0" indent="0" algn="l" defTabSz="957472" rtl="0" eaLnBrk="1" fontAlgn="auto" latinLnBrk="0" hangingPunct="1">
                        <a:lnSpc>
                          <a:spcPct val="100000"/>
                        </a:lnSpc>
                        <a:spcBef>
                          <a:spcPts val="0"/>
                        </a:spcBef>
                        <a:spcAft>
                          <a:spcPts val="0"/>
                        </a:spcAft>
                        <a:buClrTx/>
                        <a:buSzTx/>
                        <a:buFontTx/>
                        <a:buNone/>
                        <a:tabLst/>
                        <a:defRPr/>
                      </a:pPr>
                      <a:r>
                        <a:rPr lang="fr-CH" dirty="0" smtClean="0">
                          <a:solidFill>
                            <a:schemeClr val="accent1">
                              <a:lumMod val="50000"/>
                            </a:schemeClr>
                          </a:solidFill>
                        </a:rPr>
                        <a:t>Cranes &amp; handling/lifting </a:t>
                      </a:r>
                      <a:r>
                        <a:rPr lang="fr-CH" dirty="0" err="1" smtClean="0">
                          <a:solidFill>
                            <a:schemeClr val="accent1">
                              <a:lumMod val="50000"/>
                            </a:schemeClr>
                          </a:solidFill>
                        </a:rPr>
                        <a:t>equipment</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H. Lourenco EN/HE</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S. Fumey </a:t>
                      </a:r>
                      <a:r>
                        <a:rPr lang="en-GB" dirty="0" err="1" smtClean="0">
                          <a:solidFill>
                            <a:schemeClr val="accent1">
                              <a:lumMod val="50000"/>
                            </a:schemeClr>
                          </a:solidFill>
                        </a:rPr>
                        <a:t>EN</a:t>
                      </a:r>
                      <a:r>
                        <a:rPr lang="en-GB" dirty="0" smtClean="0">
                          <a:solidFill>
                            <a:schemeClr val="accent1">
                              <a:lumMod val="50000"/>
                            </a:schemeClr>
                          </a:solidFill>
                        </a:rPr>
                        <a:t>/HE</a:t>
                      </a:r>
                      <a:endParaRPr lang="en-GB" dirty="0">
                        <a:solidFill>
                          <a:schemeClr val="accent1">
                            <a:lumMod val="50000"/>
                          </a:schemeClr>
                        </a:solidFill>
                      </a:endParaRPr>
                    </a:p>
                  </a:txBody>
                  <a:tcPr/>
                </a:tc>
              </a:tr>
              <a:tr h="370840">
                <a:tc>
                  <a:txBody>
                    <a:bodyPr/>
                    <a:lstStyle/>
                    <a:p>
                      <a:r>
                        <a:rPr lang="en-GB" dirty="0" smtClean="0">
                          <a:solidFill>
                            <a:schemeClr val="accent1">
                              <a:lumMod val="50000"/>
                            </a:schemeClr>
                          </a:solidFill>
                        </a:rPr>
                        <a:t>IT networks</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L. Borakiewicz IT/CS</a:t>
                      </a:r>
                      <a:endParaRPr lang="en-GB" dirty="0">
                        <a:solidFill>
                          <a:schemeClr val="accent1">
                            <a:lumMod val="50000"/>
                          </a:schemeClr>
                        </a:solidFill>
                      </a:endParaRPr>
                    </a:p>
                  </a:txBody>
                  <a:tcPr/>
                </a:tc>
                <a:tc>
                  <a:txBody>
                    <a:bodyPr/>
                    <a:lstStyle/>
                    <a:p>
                      <a:endParaRPr lang="en-GB" dirty="0">
                        <a:solidFill>
                          <a:schemeClr val="accent1">
                            <a:lumMod val="50000"/>
                          </a:schemeClr>
                        </a:solidFill>
                      </a:endParaRPr>
                    </a:p>
                  </a:txBody>
                  <a:tcPr/>
                </a:tc>
              </a:tr>
              <a:tr h="370840">
                <a:tc>
                  <a:txBody>
                    <a:bodyPr/>
                    <a:lstStyle/>
                    <a:p>
                      <a:r>
                        <a:rPr lang="en-GB" dirty="0" smtClean="0">
                          <a:solidFill>
                            <a:schemeClr val="accent1">
                              <a:lumMod val="50000"/>
                            </a:schemeClr>
                          </a:solidFill>
                        </a:rPr>
                        <a:t>Access control</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R.</a:t>
                      </a:r>
                      <a:r>
                        <a:rPr lang="en-GB" baseline="0" dirty="0" smtClean="0">
                          <a:solidFill>
                            <a:schemeClr val="accent1">
                              <a:lumMod val="50000"/>
                            </a:schemeClr>
                          </a:solidFill>
                        </a:rPr>
                        <a:t> </a:t>
                      </a:r>
                      <a:r>
                        <a:rPr lang="en-GB" baseline="0" dirty="0" err="1" smtClean="0">
                          <a:solidFill>
                            <a:schemeClr val="accent1">
                              <a:lumMod val="50000"/>
                            </a:schemeClr>
                          </a:solidFill>
                        </a:rPr>
                        <a:t>Nunes</a:t>
                      </a:r>
                      <a:r>
                        <a:rPr lang="en-GB" baseline="0" dirty="0" smtClean="0">
                          <a:solidFill>
                            <a:schemeClr val="accent1">
                              <a:lumMod val="50000"/>
                            </a:schemeClr>
                          </a:solidFill>
                        </a:rPr>
                        <a:t> BE/ICS</a:t>
                      </a:r>
                      <a:endParaRPr lang="en-GB" dirty="0">
                        <a:solidFill>
                          <a:schemeClr val="accent1">
                            <a:lumMod val="50000"/>
                          </a:schemeClr>
                        </a:solidFill>
                      </a:endParaRPr>
                    </a:p>
                  </a:txBody>
                  <a:tcPr/>
                </a:tc>
                <a:tc>
                  <a:txBody>
                    <a:bodyPr/>
                    <a:lstStyle/>
                    <a:p>
                      <a:r>
                        <a:rPr lang="en-GB" baseline="0" dirty="0" smtClean="0">
                          <a:solidFill>
                            <a:schemeClr val="accent1">
                              <a:lumMod val="50000"/>
                            </a:schemeClr>
                          </a:solidFill>
                        </a:rPr>
                        <a:t>N. Rama BE/ICS</a:t>
                      </a:r>
                      <a:endParaRPr lang="en-GB" dirty="0">
                        <a:solidFill>
                          <a:schemeClr val="accent1">
                            <a:lumMod val="50000"/>
                          </a:schemeClr>
                        </a:solidFill>
                      </a:endParaRPr>
                    </a:p>
                  </a:txBody>
                  <a:tcPr/>
                </a:tc>
              </a:tr>
              <a:tr h="370840">
                <a:tc>
                  <a:txBody>
                    <a:bodyPr/>
                    <a:lstStyle/>
                    <a:p>
                      <a:r>
                        <a:rPr lang="en-GB" dirty="0" smtClean="0">
                          <a:solidFill>
                            <a:schemeClr val="accent1">
                              <a:lumMod val="50000"/>
                            </a:schemeClr>
                          </a:solidFill>
                        </a:rPr>
                        <a:t>Fire detection</a:t>
                      </a:r>
                      <a:endParaRPr lang="en-GB" dirty="0">
                        <a:solidFill>
                          <a:schemeClr val="accent1">
                            <a:lumMod val="50000"/>
                          </a:schemeClr>
                        </a:solidFill>
                      </a:endParaRPr>
                    </a:p>
                  </a:txBody>
                  <a:tcPr/>
                </a:tc>
                <a:tc>
                  <a:txBody>
                    <a:bodyPr/>
                    <a:lstStyle/>
                    <a:p>
                      <a:r>
                        <a:rPr lang="en-GB" dirty="0" smtClean="0">
                          <a:solidFill>
                            <a:schemeClr val="accent1">
                              <a:lumMod val="50000"/>
                            </a:schemeClr>
                          </a:solidFill>
                        </a:rPr>
                        <a:t>D. Raffourt BE/ICS</a:t>
                      </a:r>
                      <a:endParaRPr lang="en-GB" dirty="0">
                        <a:solidFill>
                          <a:schemeClr val="accent1">
                            <a:lumMod val="50000"/>
                          </a:schemeClr>
                        </a:solidFill>
                      </a:endParaRPr>
                    </a:p>
                  </a:txBody>
                  <a:tcPr/>
                </a:tc>
                <a:tc>
                  <a:txBody>
                    <a:bodyPr/>
                    <a:lstStyle/>
                    <a:p>
                      <a:endParaRPr lang="en-GB" dirty="0">
                        <a:solidFill>
                          <a:schemeClr val="accent1">
                            <a:lumMod val="50000"/>
                          </a:schemeClr>
                        </a:solidFill>
                      </a:endParaRPr>
                    </a:p>
                  </a:txBody>
                  <a:tcPr/>
                </a:tc>
              </a:tr>
            </a:tbl>
          </a:graphicData>
        </a:graphic>
      </p:graphicFrame>
      <p:sp>
        <p:nvSpPr>
          <p:cNvPr id="7"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INFRASTRUCTURE </a:t>
            </a:r>
            <a:r>
              <a:rPr lang="fr-CH" dirty="0" err="1" smtClean="0"/>
              <a:t>WORK</a:t>
            </a:r>
            <a:endParaRPr lang="en-GB" dirty="0"/>
          </a:p>
        </p:txBody>
      </p:sp>
    </p:spTree>
    <p:extLst>
      <p:ext uri="{BB962C8B-B14F-4D97-AF65-F5344CB8AC3E}">
        <p14:creationId xmlns:p14="http://schemas.microsoft.com/office/powerpoint/2010/main" val="1001051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l">
              <a:spcBef>
                <a:spcPts val="0"/>
              </a:spcBef>
              <a:defRPr/>
            </a:pPr>
            <a:r>
              <a:rPr lang="en-US" sz="2600" dirty="0">
                <a:solidFill>
                  <a:schemeClr val="accent1">
                    <a:lumMod val="50000"/>
                  </a:schemeClr>
                </a:solidFill>
                <a:latin typeface="+mn-lt"/>
                <a:ea typeface="+mn-ea"/>
                <a:cs typeface="+mn-cs"/>
              </a:rPr>
              <a:t>- Crane support extension</a:t>
            </a:r>
            <a:br>
              <a:rPr lang="en-US" sz="2600" dirty="0">
                <a:solidFill>
                  <a:schemeClr val="accent1">
                    <a:lumMod val="50000"/>
                  </a:schemeClr>
                </a:solidFill>
                <a:latin typeface="+mn-lt"/>
                <a:ea typeface="+mn-ea"/>
                <a:cs typeface="+mn-cs"/>
              </a:rPr>
            </a:br>
            <a:r>
              <a:rPr lang="en-US" sz="2600" dirty="0">
                <a:solidFill>
                  <a:schemeClr val="accent1">
                    <a:lumMod val="50000"/>
                  </a:schemeClr>
                </a:solidFill>
                <a:latin typeface="+mn-lt"/>
                <a:ea typeface="+mn-ea"/>
                <a:cs typeface="+mn-cs"/>
              </a:rPr>
              <a:t>- Fire doors (bldg. 184, </a:t>
            </a:r>
            <a:r>
              <a:rPr lang="en-US" sz="2600" dirty="0" smtClean="0">
                <a:solidFill>
                  <a:schemeClr val="accent1">
                    <a:lumMod val="50000"/>
                  </a:schemeClr>
                </a:solidFill>
                <a:latin typeface="+mn-lt"/>
                <a:ea typeface="+mn-ea"/>
                <a:cs typeface="+mn-cs"/>
              </a:rPr>
              <a:t>ISR2-3-5-6-7</a:t>
            </a:r>
            <a:r>
              <a:rPr lang="en-US" sz="2600" dirty="0">
                <a:solidFill>
                  <a:schemeClr val="accent1">
                    <a:lumMod val="50000"/>
                  </a:schemeClr>
                </a:solidFill>
                <a:latin typeface="+mn-lt"/>
                <a:ea typeface="+mn-ea"/>
                <a:cs typeface="+mn-cs"/>
              </a:rPr>
              <a:t>)</a:t>
            </a:r>
            <a:br>
              <a:rPr lang="en-US" sz="2600" dirty="0">
                <a:solidFill>
                  <a:schemeClr val="accent1">
                    <a:lumMod val="50000"/>
                  </a:schemeClr>
                </a:solidFill>
                <a:latin typeface="+mn-lt"/>
                <a:ea typeface="+mn-ea"/>
                <a:cs typeface="+mn-cs"/>
              </a:rPr>
            </a:br>
            <a:r>
              <a:rPr lang="en-US" sz="2600" dirty="0">
                <a:solidFill>
                  <a:schemeClr val="accent1">
                    <a:lumMod val="50000"/>
                  </a:schemeClr>
                </a:solidFill>
                <a:latin typeface="+mn-lt"/>
                <a:ea typeface="+mn-ea"/>
                <a:cs typeface="+mn-cs"/>
              </a:rPr>
              <a:t>- Underground galleries </a:t>
            </a:r>
            <a:r>
              <a:rPr lang="en-US" sz="2600" dirty="0" smtClean="0">
                <a:solidFill>
                  <a:schemeClr val="accent1">
                    <a:lumMod val="50000"/>
                  </a:schemeClr>
                </a:solidFill>
                <a:latin typeface="+mn-lt"/>
                <a:ea typeface="+mn-ea"/>
                <a:cs typeface="+mn-cs"/>
              </a:rPr>
              <a:t>waterproofing </a:t>
            </a:r>
            <a:r>
              <a:rPr lang="en-US" sz="2600" dirty="0" smtClean="0">
                <a:solidFill>
                  <a:schemeClr val="accent1">
                    <a:lumMod val="50000"/>
                  </a:schemeClr>
                </a:solidFill>
              </a:rPr>
              <a:t>(ISR2-3-5-6-7-8)</a:t>
            </a:r>
            <a:r>
              <a:rPr lang="en-US" sz="2600" dirty="0">
                <a:solidFill>
                  <a:schemeClr val="accent1">
                    <a:lumMod val="50000"/>
                  </a:schemeClr>
                </a:solidFill>
                <a:latin typeface="+mn-lt"/>
                <a:ea typeface="+mn-ea"/>
                <a:cs typeface="+mn-cs"/>
              </a:rPr>
              <a:t/>
            </a:r>
            <a:br>
              <a:rPr lang="en-US" sz="2600" dirty="0">
                <a:solidFill>
                  <a:schemeClr val="accent1">
                    <a:lumMod val="50000"/>
                  </a:schemeClr>
                </a:solidFill>
                <a:latin typeface="+mn-lt"/>
                <a:ea typeface="+mn-ea"/>
                <a:cs typeface="+mn-cs"/>
              </a:rPr>
            </a:br>
            <a:r>
              <a:rPr lang="en-US" sz="2600" dirty="0">
                <a:solidFill>
                  <a:schemeClr val="accent1">
                    <a:lumMod val="50000"/>
                  </a:schemeClr>
                </a:solidFill>
                <a:latin typeface="+mn-lt"/>
                <a:ea typeface="+mn-ea"/>
                <a:cs typeface="+mn-cs"/>
              </a:rPr>
              <a:t>- Ceiling painting (ISR5-6)</a:t>
            </a:r>
            <a:br>
              <a:rPr lang="en-US" sz="2600" dirty="0">
                <a:solidFill>
                  <a:schemeClr val="accent1">
                    <a:lumMod val="50000"/>
                  </a:schemeClr>
                </a:solidFill>
                <a:latin typeface="+mn-lt"/>
                <a:ea typeface="+mn-ea"/>
                <a:cs typeface="+mn-cs"/>
              </a:rPr>
            </a:br>
            <a:r>
              <a:rPr lang="en-US" sz="2600" dirty="0">
                <a:solidFill>
                  <a:schemeClr val="accent1">
                    <a:lumMod val="50000"/>
                  </a:schemeClr>
                </a:solidFill>
                <a:latin typeface="+mn-lt"/>
                <a:ea typeface="+mn-ea"/>
                <a:cs typeface="+mn-cs"/>
              </a:rPr>
              <a:t>- Electricity (</a:t>
            </a:r>
            <a:r>
              <a:rPr lang="en-US" sz="2600" dirty="0" smtClean="0">
                <a:solidFill>
                  <a:schemeClr val="accent1">
                    <a:lumMod val="50000"/>
                  </a:schemeClr>
                </a:solidFill>
                <a:latin typeface="+mn-lt"/>
                <a:ea typeface="+mn-ea"/>
                <a:cs typeface="+mn-cs"/>
              </a:rPr>
              <a:t>ISR4-5-6</a:t>
            </a:r>
            <a:r>
              <a:rPr lang="en-US" sz="2600" dirty="0">
                <a:solidFill>
                  <a:schemeClr val="accent1">
                    <a:lumMod val="50000"/>
                  </a:schemeClr>
                </a:solidFill>
                <a:latin typeface="+mn-lt"/>
                <a:ea typeface="+mn-ea"/>
                <a:cs typeface="+mn-cs"/>
              </a:rPr>
              <a:t>)</a:t>
            </a:r>
            <a:br>
              <a:rPr lang="en-US" sz="2600" dirty="0">
                <a:solidFill>
                  <a:schemeClr val="accent1">
                    <a:lumMod val="50000"/>
                  </a:schemeClr>
                </a:solidFill>
                <a:latin typeface="+mn-lt"/>
                <a:ea typeface="+mn-ea"/>
                <a:cs typeface="+mn-cs"/>
              </a:rPr>
            </a:br>
            <a:r>
              <a:rPr lang="en-US" sz="2600" dirty="0">
                <a:solidFill>
                  <a:schemeClr val="accent1">
                    <a:lumMod val="50000"/>
                  </a:schemeClr>
                </a:solidFill>
                <a:latin typeface="+mn-lt"/>
                <a:ea typeface="+mn-ea"/>
                <a:cs typeface="+mn-cs"/>
              </a:rPr>
              <a:t>- Fire detection (ISR5-6)</a:t>
            </a:r>
          </a:p>
        </p:txBody>
      </p:sp>
      <p:sp>
        <p:nvSpPr>
          <p:cNvPr id="4" name="Slide Number Placeholder 3"/>
          <p:cNvSpPr>
            <a:spLocks noGrp="1"/>
          </p:cNvSpPr>
          <p:nvPr>
            <p:ph type="sldNum" sz="quarter" idx="12"/>
          </p:nvPr>
        </p:nvSpPr>
        <p:spPr/>
        <p:txBody>
          <a:bodyPr/>
          <a:lstStyle/>
          <a:p>
            <a:fld id="{06987D14-C9E0-42AC-85F7-32247EF94A2C}" type="slidenum">
              <a:rPr lang="fr-FR" smtClean="0"/>
              <a:pPr/>
              <a:t>3</a:t>
            </a:fld>
            <a:endParaRPr lang="fr-FR"/>
          </a:p>
        </p:txBody>
      </p:sp>
      <p:sp>
        <p:nvSpPr>
          <p:cNvPr id="5"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JAN 17- APR 17 </a:t>
            </a:r>
            <a:r>
              <a:rPr lang="fr-CH" dirty="0" err="1" smtClean="0"/>
              <a:t>WORK</a:t>
            </a:r>
            <a:endParaRPr lang="en-GB" dirty="0"/>
          </a:p>
        </p:txBody>
      </p:sp>
    </p:spTree>
    <p:extLst>
      <p:ext uri="{BB962C8B-B14F-4D97-AF65-F5344CB8AC3E}">
        <p14:creationId xmlns:p14="http://schemas.microsoft.com/office/powerpoint/2010/main" val="3274410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8382000" cy="808816"/>
          </a:xfrm>
        </p:spPr>
        <p:txBody>
          <a:bodyPr vert="horz" lIns="95746" tIns="47874" rIns="95746" bIns="47874" rtlCol="0" anchor="ctr">
            <a:noAutofit/>
          </a:bodyPr>
          <a:lstStyle/>
          <a:p>
            <a:pPr algn="l"/>
            <a:r>
              <a:rPr lang="en-GB" sz="3000" dirty="0" smtClean="0"/>
              <a:t>CONDITIONAL PERIODS OF </a:t>
            </a:r>
            <a:r>
              <a:rPr lang="en-GB" sz="3000" dirty="0"/>
              <a:t>A</a:t>
            </a:r>
            <a:r>
              <a:rPr lang="en-GB" sz="3000" dirty="0" smtClean="0"/>
              <a:t>VAILABILITY</a:t>
            </a:r>
            <a:endParaRPr lang="en-GB" sz="3000" dirty="0"/>
          </a:p>
        </p:txBody>
      </p:sp>
      <p:sp>
        <p:nvSpPr>
          <p:cNvPr id="6" name="Slide Number Placeholder 5"/>
          <p:cNvSpPr>
            <a:spLocks noGrp="1"/>
          </p:cNvSpPr>
          <p:nvPr>
            <p:ph type="sldNum" sz="quarter" idx="12"/>
          </p:nvPr>
        </p:nvSpPr>
        <p:spPr>
          <a:xfrm>
            <a:off x="7099300" y="6416675"/>
            <a:ext cx="2311400" cy="365125"/>
          </a:xfrm>
        </p:spPr>
        <p:txBody>
          <a:bodyPr/>
          <a:lstStyle/>
          <a:p>
            <a:fld id="{17918391-D411-FE40-AAD7-861AE5233E0E}" type="slidenum">
              <a:rPr lang="en-US" smtClean="0"/>
              <a:pPr/>
              <a:t>4</a:t>
            </a:fld>
            <a:endParaRPr lang="en-US" dirty="0"/>
          </a:p>
        </p:txBody>
      </p:sp>
      <p:pic>
        <p:nvPicPr>
          <p:cNvPr id="28" name="Picture 27"/>
          <p:cNvPicPr>
            <a:picLocks noChangeAspect="1" noChangeArrowheads="1"/>
          </p:cNvPicPr>
          <p:nvPr/>
        </p:nvPicPr>
        <p:blipFill rotWithShape="1">
          <a:blip r:embed="rId2">
            <a:extLst>
              <a:ext uri="{28A0092B-C50C-407E-A947-70E740481C1C}">
                <a14:useLocalDpi xmlns:a14="http://schemas.microsoft.com/office/drawing/2010/main" val="0"/>
              </a:ext>
            </a:extLst>
          </a:blip>
          <a:srcRect b="16627"/>
          <a:stretch/>
        </p:blipFill>
        <p:spPr bwMode="auto">
          <a:xfrm>
            <a:off x="1001825" y="900883"/>
            <a:ext cx="8401310" cy="1931506"/>
          </a:xfrm>
          <a:prstGeom prst="rect">
            <a:avLst/>
          </a:prstGeom>
          <a:noFill/>
          <a:extLst>
            <a:ext uri="{909E8E84-426E-40dd-AFC4-6F175D3DCCD1}">
              <a14:hiddenFill xmlns="" xmlns:a14="http://schemas.microsoft.com/office/drawing/2010/main">
                <a:solidFill>
                  <a:srgbClr val="FFFFFF"/>
                </a:solidFill>
              </a14:hiddenFill>
            </a:ext>
          </a:extLst>
        </p:spPr>
      </p:pic>
      <p:sp>
        <p:nvSpPr>
          <p:cNvPr id="42" name="Rounded Rectangle 41"/>
          <p:cNvSpPr/>
          <p:nvPr/>
        </p:nvSpPr>
        <p:spPr>
          <a:xfrm>
            <a:off x="838201" y="3049545"/>
            <a:ext cx="8643841" cy="355473"/>
          </a:xfrm>
          <a:prstGeom prst="roundRect">
            <a:avLst/>
          </a:prstGeom>
          <a:solidFill>
            <a:sysClr val="window" lastClr="F0F0F0"/>
          </a:solidFill>
          <a:ln w="25400" cap="flat" cmpd="sng" algn="ctr">
            <a:solidFill>
              <a:sysClr val="window" lastClr="F0F0F0"/>
            </a:solidFill>
            <a:prstDash val="solid"/>
          </a:ln>
          <a:effectLst/>
        </p:spPr>
        <p:txBody>
          <a:bodyPr rtlCol="0" anchor="ctr"/>
          <a:lstStyle/>
          <a:p>
            <a:pPr algn="ctr" defTabSz="914400">
              <a:defRPr/>
            </a:pPr>
            <a:endParaRPr lang="en-US" sz="1800" kern="0">
              <a:solidFill>
                <a:sysClr val="window" lastClr="F0F0F0"/>
              </a:solidFill>
              <a:latin typeface="Calibri"/>
            </a:endParaRPr>
          </a:p>
        </p:txBody>
      </p:sp>
      <p:grpSp>
        <p:nvGrpSpPr>
          <p:cNvPr id="69" name="Group 68"/>
          <p:cNvGrpSpPr/>
          <p:nvPr/>
        </p:nvGrpSpPr>
        <p:grpSpPr>
          <a:xfrm>
            <a:off x="1391756" y="1055514"/>
            <a:ext cx="7828271" cy="1868323"/>
            <a:chOff x="1010755" y="1568937"/>
            <a:chExt cx="7828271" cy="1868323"/>
          </a:xfrm>
        </p:grpSpPr>
        <p:sp>
          <p:nvSpPr>
            <p:cNvPr id="29" name="TextBox 10"/>
            <p:cNvSpPr txBox="1"/>
            <p:nvPr/>
          </p:nvSpPr>
          <p:spPr>
            <a:xfrm rot="16200000">
              <a:off x="2113273" y="1649872"/>
              <a:ext cx="919080" cy="763854"/>
            </a:xfrm>
            <a:prstGeom prst="rect">
              <a:avLst/>
            </a:prstGeom>
            <a:solidFill>
              <a:srgbClr val="4F81BD"/>
            </a:solidFill>
            <a:ln>
              <a:noFill/>
            </a:ln>
            <a:effectLst/>
          </p:spPr>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S2 2022</a:t>
              </a:r>
              <a:endParaRPr lang="fr-CH"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0" name="TextBox 11"/>
            <p:cNvSpPr txBox="1"/>
            <p:nvPr/>
          </p:nvSpPr>
          <p:spPr>
            <a:xfrm rot="16200000">
              <a:off x="1140834" y="1470095"/>
              <a:ext cx="919083" cy="1123404"/>
            </a:xfrm>
            <a:prstGeom prst="rect">
              <a:avLst/>
            </a:prstGeom>
            <a:solidFill>
              <a:srgbClr val="4F81BD"/>
            </a:solidFill>
            <a:ln>
              <a:noFill/>
            </a:ln>
            <a:effectLst/>
          </p:spPr>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S2  2018</a:t>
              </a: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1" name="TextBox 8"/>
            <p:cNvSpPr txBox="1"/>
            <p:nvPr/>
          </p:nvSpPr>
          <p:spPr>
            <a:xfrm rot="16200000">
              <a:off x="4393928" y="1686272"/>
              <a:ext cx="943479" cy="708809"/>
            </a:xfrm>
            <a:prstGeom prst="rect">
              <a:avLst/>
            </a:prstGeom>
            <a:solidFill>
              <a:schemeClr val="tx2">
                <a:lumMod val="40000"/>
                <a:lumOff val="60000"/>
              </a:schemeClr>
            </a:solidFill>
            <a:ln>
              <a:noFill/>
            </a:ln>
            <a:effectLst/>
          </p:spPr>
          <p:txBody>
            <a:bodyPr wrap="square" tIns="0" bIns="0" rtlCol="0" anchor="t">
              <a:noAutofit/>
            </a:bodyPr>
            <a:lstStyle>
              <a:defPPr>
                <a:defRPr lang="en-US"/>
              </a:defPPr>
              <a:lvl1pPr marR="0" lvl="0" indent="0" fontAlgn="auto">
                <a:lnSpc>
                  <a:spcPct val="100000"/>
                </a:lnSpc>
                <a:spcBef>
                  <a:spcPts val="0"/>
                </a:spcBef>
                <a:spcAft>
                  <a:spcPts val="0"/>
                </a:spcAft>
                <a:buClrTx/>
                <a:buSzTx/>
                <a:buFontTx/>
                <a:buNone/>
                <a:tabLst/>
                <a:defRPr kumimoji="0" sz="1200" b="1" i="0" u="none" strike="noStrike" kern="0" cap="none" spc="0" normalizeH="0" baseline="0">
                  <a:ln>
                    <a:noFill/>
                  </a:ln>
                  <a:solidFill>
                    <a:sysClr val="window" lastClr="F0F0F0"/>
                  </a:solidFill>
                  <a:effectLst/>
                  <a:uLnTx/>
                  <a:uFillTx/>
                  <a:latin typeface="Calibri"/>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en-GB" dirty="0"/>
                <a:t>S1 2017</a:t>
              </a:r>
            </a:p>
            <a:p>
              <a:endParaRPr lang="fr-CH" dirty="0"/>
            </a:p>
            <a:p>
              <a:endParaRPr lang="fr-CH" dirty="0"/>
            </a:p>
            <a:p>
              <a:endParaRPr lang="fr-CH" dirty="0"/>
            </a:p>
          </p:txBody>
        </p:sp>
        <p:sp>
          <p:nvSpPr>
            <p:cNvPr id="32" name="TextBox 9"/>
            <p:cNvSpPr txBox="1"/>
            <p:nvPr/>
          </p:nvSpPr>
          <p:spPr>
            <a:xfrm rot="16200000">
              <a:off x="2891803" y="1665739"/>
              <a:ext cx="915490" cy="738823"/>
            </a:xfrm>
            <a:prstGeom prst="rect">
              <a:avLst/>
            </a:prstGeom>
            <a:solidFill>
              <a:srgbClr val="4F81BD"/>
            </a:solidFill>
            <a:ln>
              <a:noFill/>
            </a:ln>
            <a:effectLst/>
          </p:spPr>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S1 2022</a:t>
              </a:r>
            </a:p>
            <a:p>
              <a:pPr defTabSz="914400">
                <a:defRPr/>
              </a:pPr>
              <a:endParaRPr lang="en-GB"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3" name="TextBox 13"/>
            <p:cNvSpPr txBox="1"/>
            <p:nvPr/>
          </p:nvSpPr>
          <p:spPr>
            <a:xfrm rot="16200000">
              <a:off x="5133908" y="1692841"/>
              <a:ext cx="933671" cy="692497"/>
            </a:xfrm>
            <a:prstGeom prst="rect">
              <a:avLst/>
            </a:prstGeom>
            <a:solidFill>
              <a:schemeClr val="tx2">
                <a:lumMod val="40000"/>
                <a:lumOff val="60000"/>
              </a:schemeClr>
            </a:solidFill>
            <a:ln>
              <a:noFill/>
            </a:ln>
            <a:effectLst/>
          </p:spPr>
          <p:txBody>
            <a:bodyPr wrap="square" t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S2 2016</a:t>
              </a:r>
            </a:p>
            <a:p>
              <a:pPr defTabSz="914400">
                <a:defRPr/>
              </a:pPr>
              <a:endParaRPr lang="en-GB"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4" name="TextBox 12"/>
            <p:cNvSpPr txBox="1"/>
            <p:nvPr/>
          </p:nvSpPr>
          <p:spPr>
            <a:xfrm rot="16200000">
              <a:off x="7845141" y="1506589"/>
              <a:ext cx="925942" cy="1061829"/>
            </a:xfrm>
            <a:prstGeom prst="rect">
              <a:avLst/>
            </a:prstGeom>
            <a:solidFill>
              <a:srgbClr val="4F81BD"/>
            </a:solidFill>
            <a:ln>
              <a:noFill/>
            </a:ln>
            <a:effectLst/>
          </p:spPr>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S1 2021</a:t>
              </a: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fr-CH"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5" name="TextBox 14"/>
            <p:cNvSpPr txBox="1"/>
            <p:nvPr/>
          </p:nvSpPr>
          <p:spPr>
            <a:xfrm rot="16200000">
              <a:off x="5755896" y="1799462"/>
              <a:ext cx="930175" cy="480315"/>
            </a:xfrm>
            <a:prstGeom prst="rect">
              <a:avLst/>
            </a:prstGeom>
            <a:solidFill>
              <a:schemeClr val="tx2">
                <a:lumMod val="40000"/>
                <a:lumOff val="60000"/>
              </a:schemeClr>
            </a:solidFill>
            <a:ln>
              <a:noFill/>
            </a:ln>
            <a:effectLst/>
          </p:spPr>
          <p:txBody>
            <a:bodyPr wrap="square" tIns="0" bIns="0" rtlCol="0" anchor="t">
              <a:noAutofit/>
            </a:bodyPr>
            <a:lstStyle>
              <a:defPPr>
                <a:defRPr lang="en-US"/>
              </a:defPPr>
              <a:lvl1pPr marR="0" lvl="0" indent="0" fontAlgn="auto">
                <a:lnSpc>
                  <a:spcPct val="100000"/>
                </a:lnSpc>
                <a:spcBef>
                  <a:spcPts val="0"/>
                </a:spcBef>
                <a:spcAft>
                  <a:spcPts val="0"/>
                </a:spcAft>
                <a:buClrTx/>
                <a:buSzTx/>
                <a:buFontTx/>
                <a:buNone/>
                <a:tabLst/>
                <a:defRPr kumimoji="0" sz="1200" b="1" i="0" u="none" strike="noStrike" kern="0" cap="none" spc="0" normalizeH="0" baseline="0">
                  <a:ln>
                    <a:noFill/>
                  </a:ln>
                  <a:solidFill>
                    <a:sysClr val="window" lastClr="F0F0F0"/>
                  </a:solidFill>
                  <a:effectLst/>
                  <a:uLnTx/>
                  <a:uFillTx/>
                  <a:latin typeface="Calibri"/>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en-GB" dirty="0"/>
                <a:t>S2 2015</a:t>
              </a:r>
            </a:p>
          </p:txBody>
        </p:sp>
        <p:sp>
          <p:nvSpPr>
            <p:cNvPr id="37" name="TextBox 17"/>
            <p:cNvSpPr txBox="1"/>
            <p:nvPr/>
          </p:nvSpPr>
          <p:spPr>
            <a:xfrm rot="16200000">
              <a:off x="6875118" y="1633836"/>
              <a:ext cx="933513" cy="810356"/>
            </a:xfrm>
            <a:prstGeom prst="rect">
              <a:avLst/>
            </a:prstGeom>
            <a:solidFill>
              <a:srgbClr val="4F81BD"/>
            </a:solidFill>
            <a:ln>
              <a:noFill/>
            </a:ln>
            <a:effectLst/>
          </p:spPr>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200" b="1" kern="0" dirty="0">
                  <a:solidFill>
                    <a:sysClr val="window" lastClr="F0F0F0"/>
                  </a:solidFill>
                  <a:latin typeface="Calibri"/>
                </a:rPr>
                <a:t>S1 2020</a:t>
              </a:r>
            </a:p>
            <a:p>
              <a:pPr defTabSz="914400">
                <a:defRPr/>
              </a:pPr>
              <a:endParaRPr lang="en-GB" sz="1200" b="1" kern="0" dirty="0">
                <a:solidFill>
                  <a:sysClr val="window" lastClr="F0F0F0"/>
                </a:solidFill>
                <a:latin typeface="Calibri"/>
              </a:endParaRPr>
            </a:p>
            <a:p>
              <a:pPr defTabSz="914400">
                <a:defRPr/>
              </a:pPr>
              <a:endParaRPr lang="en-GB" sz="1200" b="1" kern="0" dirty="0">
                <a:solidFill>
                  <a:sysClr val="window" lastClr="F0F0F0"/>
                </a:solidFill>
                <a:latin typeface="Calibri"/>
              </a:endParaRPr>
            </a:p>
          </p:txBody>
        </p:sp>
        <p:sp>
          <p:nvSpPr>
            <p:cNvPr id="39" name="TextBox 38"/>
            <p:cNvSpPr txBox="1"/>
            <p:nvPr/>
          </p:nvSpPr>
          <p:spPr>
            <a:xfrm>
              <a:off x="1010755" y="3173921"/>
              <a:ext cx="1151321" cy="261610"/>
            </a:xfrm>
            <a:prstGeom prst="rect">
              <a:avLst/>
            </a:prstGeom>
            <a:solidFill>
              <a:srgbClr val="C0504D">
                <a:lumMod val="40000"/>
                <a:lumOff val="60000"/>
              </a:srgbClr>
            </a:solidFill>
            <a:ln>
              <a:solidFill>
                <a:srgbClr val="C0504D">
                  <a:lumMod val="50000"/>
                </a:srgbClr>
              </a:solidFill>
            </a:ln>
          </p:spPr>
          <p:txBody>
            <a:bodyPr wrap="square" lIns="0" rIns="0" rtlCol="0">
              <a:no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2</a:t>
              </a:r>
            </a:p>
          </p:txBody>
        </p:sp>
        <p:sp>
          <p:nvSpPr>
            <p:cNvPr id="40" name="TextBox 39"/>
            <p:cNvSpPr txBox="1"/>
            <p:nvPr/>
          </p:nvSpPr>
          <p:spPr>
            <a:xfrm>
              <a:off x="2146348" y="3173921"/>
              <a:ext cx="787224" cy="261610"/>
            </a:xfrm>
            <a:prstGeom prst="rect">
              <a:avLst/>
            </a:prstGeom>
            <a:solidFill>
              <a:srgbClr val="92D05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3L</a:t>
              </a:r>
            </a:p>
          </p:txBody>
        </p:sp>
        <p:sp>
          <p:nvSpPr>
            <p:cNvPr id="41" name="TextBox 40"/>
            <p:cNvSpPr txBox="1"/>
            <p:nvPr/>
          </p:nvSpPr>
          <p:spPr>
            <a:xfrm>
              <a:off x="5938642" y="3173469"/>
              <a:ext cx="560054" cy="261610"/>
            </a:xfrm>
            <a:prstGeom prst="rect">
              <a:avLst/>
            </a:prstGeom>
            <a:solidFill>
              <a:srgbClr val="F79646">
                <a:lumMod val="60000"/>
                <a:lumOff val="40000"/>
              </a:srgbClr>
            </a:solidFill>
            <a:ln>
              <a:solidFill>
                <a:srgbClr val="C0504D">
                  <a:lumMod val="50000"/>
                </a:srgbClr>
              </a:solidFill>
            </a:ln>
          </p:spPr>
          <p:txBody>
            <a:bodyPr wrap="square" lIns="0" rIns="0" rtlCol="0">
              <a:spAutoFit/>
            </a:bodyPr>
            <a:lstStyle/>
            <a:p>
              <a:pPr algn="ctr" defTabSz="914400">
                <a:defRPr/>
              </a:pPr>
              <a:r>
                <a:rPr lang="en-US" sz="1100" kern="0" dirty="0">
                  <a:solidFill>
                    <a:sysClr val="windowText" lastClr="000000"/>
                  </a:solidFill>
                </a:rPr>
                <a:t>ISR 6L</a:t>
              </a:r>
            </a:p>
          </p:txBody>
        </p:sp>
        <p:sp>
          <p:nvSpPr>
            <p:cNvPr id="43" name="TextBox 42"/>
            <p:cNvSpPr txBox="1"/>
            <p:nvPr/>
          </p:nvSpPr>
          <p:spPr>
            <a:xfrm>
              <a:off x="2926883" y="3173921"/>
              <a:ext cx="787224" cy="261610"/>
            </a:xfrm>
            <a:prstGeom prst="rect">
              <a:avLst/>
            </a:prstGeom>
            <a:solidFill>
              <a:srgbClr val="92D05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3R</a:t>
              </a:r>
            </a:p>
          </p:txBody>
        </p:sp>
        <p:sp>
          <p:nvSpPr>
            <p:cNvPr id="44" name="TextBox 43"/>
            <p:cNvSpPr txBox="1"/>
            <p:nvPr/>
          </p:nvSpPr>
          <p:spPr>
            <a:xfrm>
              <a:off x="5182102" y="3174654"/>
              <a:ext cx="759794" cy="261610"/>
            </a:xfrm>
            <a:prstGeom prst="rect">
              <a:avLst/>
            </a:prstGeom>
            <a:solidFill>
              <a:srgbClr val="00B0F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5R</a:t>
              </a:r>
            </a:p>
          </p:txBody>
        </p:sp>
        <p:sp>
          <p:nvSpPr>
            <p:cNvPr id="45" name="TextBox 44"/>
            <p:cNvSpPr txBox="1"/>
            <p:nvPr/>
          </p:nvSpPr>
          <p:spPr>
            <a:xfrm>
              <a:off x="4539929" y="3173469"/>
              <a:ext cx="671170" cy="261610"/>
            </a:xfrm>
            <a:prstGeom prst="rect">
              <a:avLst/>
            </a:prstGeom>
            <a:solidFill>
              <a:srgbClr val="00B0F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5L</a:t>
              </a:r>
            </a:p>
          </p:txBody>
        </p:sp>
        <p:sp>
          <p:nvSpPr>
            <p:cNvPr id="46" name="TextBox 45"/>
            <p:cNvSpPr txBox="1"/>
            <p:nvPr/>
          </p:nvSpPr>
          <p:spPr>
            <a:xfrm>
              <a:off x="6475609" y="3173469"/>
              <a:ext cx="606766" cy="263791"/>
            </a:xfrm>
            <a:prstGeom prst="rect">
              <a:avLst/>
            </a:prstGeom>
            <a:solidFill>
              <a:srgbClr val="F79646">
                <a:lumMod val="60000"/>
                <a:lumOff val="40000"/>
              </a:srgbClr>
            </a:solidFill>
            <a:ln>
              <a:solidFill>
                <a:srgbClr val="C0504D">
                  <a:lumMod val="50000"/>
                </a:srgbClr>
              </a:solidFill>
            </a:ln>
          </p:spPr>
          <p:txBody>
            <a:bodyPr wrap="square" lIns="0" tIns="46800" rIns="0" bIns="46800" rtlCol="0">
              <a:spAutoFit/>
            </a:bodyPr>
            <a:lstStyle/>
            <a:p>
              <a:pPr defTabSz="914400">
                <a:defRPr/>
              </a:pPr>
              <a:r>
                <a:rPr lang="en-US" sz="1100" kern="0" dirty="0">
                  <a:solidFill>
                    <a:sysClr val="windowText" lastClr="000000"/>
                  </a:solidFill>
                </a:rPr>
                <a:t> ISR 6R</a:t>
              </a:r>
            </a:p>
          </p:txBody>
        </p:sp>
        <p:sp>
          <p:nvSpPr>
            <p:cNvPr id="47" name="TextBox 46"/>
            <p:cNvSpPr txBox="1"/>
            <p:nvPr/>
          </p:nvSpPr>
          <p:spPr>
            <a:xfrm>
              <a:off x="7724526" y="3171767"/>
              <a:ext cx="1106731" cy="261610"/>
            </a:xfrm>
            <a:prstGeom prst="rect">
              <a:avLst/>
            </a:prstGeom>
            <a:solidFill>
              <a:srgbClr val="FFFF0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7R</a:t>
              </a:r>
            </a:p>
          </p:txBody>
        </p:sp>
        <p:sp>
          <p:nvSpPr>
            <p:cNvPr id="48" name="TextBox 47"/>
            <p:cNvSpPr txBox="1"/>
            <p:nvPr/>
          </p:nvSpPr>
          <p:spPr>
            <a:xfrm>
              <a:off x="7001028" y="3173469"/>
              <a:ext cx="720000" cy="261610"/>
            </a:xfrm>
            <a:prstGeom prst="rect">
              <a:avLst/>
            </a:prstGeom>
            <a:solidFill>
              <a:srgbClr val="FFFF00"/>
            </a:solidFill>
            <a:ln>
              <a:solidFill>
                <a:srgbClr val="C0504D">
                  <a:lumMod val="50000"/>
                </a:srgbClr>
              </a:solidFill>
            </a:ln>
          </p:spPr>
          <p:txBody>
            <a:bodyPr wrap="square" lIns="0" rIns="0" rtlCol="0">
              <a:spAutoFit/>
            </a:bodyPr>
            <a:lstStyle/>
            <a:p>
              <a:pPr algn="ctr" defTabSz="914400">
                <a:defRPr/>
              </a:pPr>
              <a:r>
                <a:rPr lang="en-US" sz="1100" kern="0" dirty="0" err="1">
                  <a:solidFill>
                    <a:sysClr val="windowText" lastClr="000000"/>
                  </a:solidFill>
                </a:rPr>
                <a:t>ISR</a:t>
              </a:r>
              <a:r>
                <a:rPr lang="en-US" sz="1100" kern="0" dirty="0">
                  <a:solidFill>
                    <a:sysClr val="windowText" lastClr="000000"/>
                  </a:solidFill>
                </a:rPr>
                <a:t> 7L</a:t>
              </a:r>
            </a:p>
          </p:txBody>
        </p:sp>
        <p:sp>
          <p:nvSpPr>
            <p:cNvPr id="59" name="TextBox 14"/>
            <p:cNvSpPr txBox="1"/>
            <p:nvPr/>
          </p:nvSpPr>
          <p:spPr>
            <a:xfrm rot="16200000">
              <a:off x="6228891" y="1833593"/>
              <a:ext cx="938826" cy="416148"/>
            </a:xfrm>
            <a:prstGeom prst="rect">
              <a:avLst/>
            </a:prstGeom>
            <a:solidFill>
              <a:schemeClr val="tx2">
                <a:lumMod val="40000"/>
                <a:lumOff val="60000"/>
              </a:schemeClr>
            </a:solidFill>
            <a:ln>
              <a:noFill/>
            </a:ln>
            <a:effectLst/>
          </p:spPr>
          <p:txBody>
            <a:bodyPr wrap="square" tIns="0" bIns="0" rtlCol="0" anchor="t">
              <a:noAutofit/>
            </a:bodyPr>
            <a:lstStyle>
              <a:defPPr>
                <a:defRPr lang="en-US"/>
              </a:defPPr>
              <a:lvl1pPr marR="0" lvl="0" indent="0" fontAlgn="auto">
                <a:lnSpc>
                  <a:spcPct val="100000"/>
                </a:lnSpc>
                <a:spcBef>
                  <a:spcPts val="0"/>
                </a:spcBef>
                <a:spcAft>
                  <a:spcPts val="0"/>
                </a:spcAft>
                <a:buClrTx/>
                <a:buSzTx/>
                <a:buFontTx/>
                <a:buNone/>
                <a:tabLst/>
                <a:defRPr kumimoji="0" sz="1200" b="1" i="0" u="none" strike="noStrike" kern="0" cap="none" spc="0" normalizeH="0" baseline="0">
                  <a:ln>
                    <a:noFill/>
                  </a:ln>
                  <a:solidFill>
                    <a:sysClr val="window" lastClr="F0F0F0"/>
                  </a:solidFill>
                  <a:effectLst/>
                  <a:uLnTx/>
                  <a:uFillTx/>
                  <a:latin typeface="Calibri"/>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en-GB" dirty="0"/>
                <a:t>S2 2015</a:t>
              </a:r>
            </a:p>
          </p:txBody>
        </p:sp>
      </p:grpSp>
      <p:sp>
        <p:nvSpPr>
          <p:cNvPr id="60" name="TextBox 10"/>
          <p:cNvSpPr txBox="1"/>
          <p:nvPr/>
        </p:nvSpPr>
        <p:spPr>
          <a:xfrm rot="16200000">
            <a:off x="2748531" y="2954653"/>
            <a:ext cx="1173707" cy="1519446"/>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fr-CH" sz="1000" kern="0" dirty="0">
                <a:solidFill>
                  <a:schemeClr val="accent6">
                    <a:lumMod val="50000"/>
                  </a:schemeClr>
                </a:solidFill>
                <a:latin typeface="Calibri"/>
              </a:rPr>
              <a:t>Storage of LS2 rad. Waste.</a:t>
            </a:r>
          </a:p>
          <a:p>
            <a:pPr defTabSz="914400">
              <a:defRPr/>
            </a:pPr>
            <a:r>
              <a:rPr lang="fr-CH" sz="1000" kern="0" dirty="0">
                <a:solidFill>
                  <a:schemeClr val="accent6">
                    <a:lumMod val="50000"/>
                  </a:schemeClr>
                </a:solidFill>
                <a:latin typeface="Calibri"/>
              </a:rPr>
              <a:t>Move of </a:t>
            </a:r>
            <a:br>
              <a:rPr lang="fr-CH" sz="1000" kern="0" dirty="0">
                <a:solidFill>
                  <a:schemeClr val="accent6">
                    <a:lumMod val="50000"/>
                  </a:schemeClr>
                </a:solidFill>
                <a:latin typeface="Calibri"/>
              </a:rPr>
            </a:br>
            <a:r>
              <a:rPr lang="fr-CH" sz="1000" kern="0" dirty="0">
                <a:solidFill>
                  <a:schemeClr val="accent6">
                    <a:lumMod val="50000"/>
                  </a:schemeClr>
                </a:solidFill>
                <a:latin typeface="Calibri"/>
              </a:rPr>
              <a:t>- tritiated water to B.573</a:t>
            </a:r>
          </a:p>
          <a:p>
            <a:pPr defTabSz="914400">
              <a:defRPr/>
            </a:pPr>
            <a:r>
              <a:rPr lang="fr-CH" sz="1000" kern="0" dirty="0">
                <a:solidFill>
                  <a:schemeClr val="accent6">
                    <a:lumMod val="50000"/>
                  </a:schemeClr>
                </a:solidFill>
                <a:latin typeface="Calibri"/>
              </a:rPr>
              <a:t>- Magnets &gt;8t to ISR 5.</a:t>
            </a:r>
          </a:p>
          <a:p>
            <a:pPr defTabSz="914400">
              <a:defRPr/>
            </a:pPr>
            <a:r>
              <a:rPr lang="fr-CH" sz="1000" kern="0" dirty="0">
                <a:solidFill>
                  <a:schemeClr val="accent6">
                    <a:lumMod val="50000"/>
                  </a:schemeClr>
                </a:solidFill>
                <a:latin typeface="Calibri"/>
              </a:rPr>
              <a:t>- Comb. RW to B.225</a:t>
            </a:r>
          </a:p>
          <a:p>
            <a:pPr defTabSz="914400">
              <a:defRPr/>
            </a:pPr>
            <a:r>
              <a:rPr lang="fr-CH" sz="1000" kern="0" dirty="0">
                <a:solidFill>
                  <a:schemeClr val="accent6">
                    <a:lumMod val="50000"/>
                  </a:schemeClr>
                </a:solidFill>
                <a:latin typeface="Calibri"/>
              </a:rPr>
              <a:t>Treatment by cont.enclosure by S1 2019.</a:t>
            </a:r>
          </a:p>
          <a:p>
            <a:pPr defTabSz="914400">
              <a:defRPr/>
            </a:pPr>
            <a:endParaRPr lang="en-GB" sz="1000" kern="0" dirty="0">
              <a:solidFill>
                <a:schemeClr val="accent6">
                  <a:lumMod val="50000"/>
                </a:schemeClr>
              </a:solidFill>
              <a:latin typeface="Calibri"/>
            </a:endParaRPr>
          </a:p>
        </p:txBody>
      </p:sp>
      <p:sp>
        <p:nvSpPr>
          <p:cNvPr id="61" name="TextBox 11"/>
          <p:cNvSpPr txBox="1"/>
          <p:nvPr/>
        </p:nvSpPr>
        <p:spPr>
          <a:xfrm rot="16200000">
            <a:off x="1398295" y="3152674"/>
            <a:ext cx="1173713" cy="1123404"/>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Elimination of cables and combustible RW.</a:t>
            </a:r>
          </a:p>
          <a:p>
            <a:pPr lvl="0">
              <a:defRPr/>
            </a:pPr>
            <a:r>
              <a:rPr lang="fr-CH" sz="1000" kern="0" dirty="0">
                <a:solidFill>
                  <a:schemeClr val="accent6">
                    <a:lumMod val="50000"/>
                  </a:schemeClr>
                </a:solidFill>
                <a:latin typeface="Calibri"/>
              </a:rPr>
              <a:t>Move of residual combustible RW to B.225</a:t>
            </a:r>
            <a:endParaRPr lang="en-GB"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62" name="TextBox 8"/>
          <p:cNvSpPr txBox="1"/>
          <p:nvPr/>
        </p:nvSpPr>
        <p:spPr>
          <a:xfrm rot="16200000">
            <a:off x="4648010" y="3372229"/>
            <a:ext cx="1204866" cy="708809"/>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Dismantling of old shielded area.</a:t>
            </a: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p:txBody>
      </p:sp>
      <p:sp>
        <p:nvSpPr>
          <p:cNvPr id="64" name="TextBox 13"/>
          <p:cNvSpPr txBox="1"/>
          <p:nvPr/>
        </p:nvSpPr>
        <p:spPr>
          <a:xfrm rot="16200000">
            <a:off x="5389349" y="3377440"/>
            <a:ext cx="1192341" cy="692497"/>
          </a:xfrm>
          <a:prstGeom prst="rect">
            <a:avLst/>
          </a:prstGeom>
          <a:solidFill>
            <a:srgbClr val="CCFF66"/>
          </a:solidFill>
          <a:ln>
            <a:noFill/>
          </a:ln>
          <a:effectLst/>
        </p:spPr>
        <p:txBody>
          <a:bodyPr vert="vert" wrap="square" tIns="4680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Floor available in ¼ octant</a:t>
            </a:r>
          </a:p>
          <a:p>
            <a:pPr defTabSz="914400">
              <a:defRPr/>
            </a:pPr>
            <a:endParaRPr lang="en-GB"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65" name="TextBox 12"/>
          <p:cNvSpPr txBox="1"/>
          <p:nvPr/>
        </p:nvSpPr>
        <p:spPr>
          <a:xfrm rot="16200000">
            <a:off x="8101653" y="3190118"/>
            <a:ext cx="1182470" cy="1061829"/>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Storage of not-stackable RW (pallets).</a:t>
            </a: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66" name="TextBox 14"/>
          <p:cNvSpPr txBox="1"/>
          <p:nvPr/>
        </p:nvSpPr>
        <p:spPr>
          <a:xfrm rot="16200000">
            <a:off x="6232552" y="3262844"/>
            <a:ext cx="1187876" cy="921777"/>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No floor access</a:t>
            </a:r>
            <a:br>
              <a:rPr lang="en-GB" sz="1000" kern="0" dirty="0">
                <a:solidFill>
                  <a:schemeClr val="accent6">
                    <a:lumMod val="50000"/>
                  </a:schemeClr>
                </a:solidFill>
                <a:latin typeface="Calibri"/>
              </a:rPr>
            </a:br>
            <a:r>
              <a:rPr lang="en-GB" sz="1000" kern="0" dirty="0">
                <a:solidFill>
                  <a:schemeClr val="accent6">
                    <a:lumMod val="50000"/>
                  </a:schemeClr>
                </a:solidFill>
                <a:latin typeface="Calibri"/>
              </a:rPr>
              <a:t>(shielded areas for highly rad. waste).</a:t>
            </a:r>
          </a:p>
        </p:txBody>
      </p:sp>
      <p:sp>
        <p:nvSpPr>
          <p:cNvPr id="67" name="TextBox 17"/>
          <p:cNvSpPr txBox="1"/>
          <p:nvPr/>
        </p:nvSpPr>
        <p:spPr>
          <a:xfrm rot="16200000">
            <a:off x="7130581" y="3318413"/>
            <a:ext cx="1192139" cy="810356"/>
          </a:xfrm>
          <a:prstGeom prst="rect">
            <a:avLst/>
          </a:prstGeom>
          <a:solidFill>
            <a:srgbClr val="CCFF66"/>
          </a:solidFill>
          <a:ln>
            <a:noFill/>
          </a:ln>
          <a:effectLst/>
        </p:spPr>
        <p:txBody>
          <a:bodyPr vert="vert"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Elimination of LEP RF Cavities, </a:t>
            </a:r>
            <a:r>
              <a:rPr lang="en-GB" sz="1000" kern="0" dirty="0" err="1">
                <a:solidFill>
                  <a:schemeClr val="accent6">
                    <a:lumMod val="50000"/>
                  </a:schemeClr>
                </a:solidFill>
                <a:latin typeface="Calibri"/>
              </a:rPr>
              <a:t>Pb</a:t>
            </a:r>
            <a:r>
              <a:rPr lang="en-GB" sz="1000" kern="0" dirty="0">
                <a:solidFill>
                  <a:schemeClr val="accent6">
                    <a:lumMod val="50000"/>
                  </a:schemeClr>
                </a:solidFill>
                <a:latin typeface="Calibri"/>
              </a:rPr>
              <a:t> vacuum chambers and asbestos RW.</a:t>
            </a:r>
          </a:p>
          <a:p>
            <a:pPr defTabSz="914400">
              <a:defRPr/>
            </a:pPr>
            <a:endParaRPr lang="en-GB"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36" name="TextBox 11"/>
          <p:cNvSpPr txBox="1"/>
          <p:nvPr/>
        </p:nvSpPr>
        <p:spPr>
          <a:xfrm rot="16200000">
            <a:off x="1514234" y="4257184"/>
            <a:ext cx="934282" cy="1123404"/>
          </a:xfrm>
          <a:prstGeom prst="rect">
            <a:avLst/>
          </a:prstGeom>
          <a:solidFill>
            <a:srgbClr val="FFCC66"/>
          </a:solidFill>
          <a:ln>
            <a:noFill/>
          </a:ln>
          <a:effectLst/>
        </p:spPr>
        <p:txBody>
          <a:bodyPr vert="vert" wrap="square" lIns="0" r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fr-CH" sz="1000" kern="0" dirty="0">
                <a:solidFill>
                  <a:schemeClr val="accent6">
                    <a:lumMod val="50000"/>
                  </a:schemeClr>
                </a:solidFill>
                <a:latin typeface="Calibri"/>
              </a:rPr>
              <a:t>B.225 refurb. with sprinkler by S1 2018 (to be discussed).</a:t>
            </a:r>
            <a:endParaRPr lang="en-GB"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38" name="TextBox 13"/>
          <p:cNvSpPr txBox="1"/>
          <p:nvPr/>
        </p:nvSpPr>
        <p:spPr>
          <a:xfrm rot="16200000">
            <a:off x="5523700" y="4490084"/>
            <a:ext cx="899392" cy="692497"/>
          </a:xfrm>
          <a:prstGeom prst="rect">
            <a:avLst/>
          </a:prstGeom>
          <a:solidFill>
            <a:srgbClr val="FFCC66"/>
          </a:solidFill>
          <a:ln>
            <a:noFill/>
          </a:ln>
          <a:effectLst/>
        </p:spPr>
        <p:txBody>
          <a:bodyPr vert="vert" wrap="square" lIns="0" tIns="46800" rIns="0" bIns="46800" rtlCol="0" anchor="t">
            <a:noAutofit/>
          </a:bodyPr>
          <a:lstStyle>
            <a:defPPr>
              <a:defRPr lang="en-US"/>
            </a:defPPr>
            <a:lvl1pPr indent="0" defTabSz="914400">
              <a:defRPr sz="1000" kern="0">
                <a:solidFill>
                  <a:schemeClr val="accent6">
                    <a:lumMod val="50000"/>
                  </a:schemeClr>
                </a:solidFill>
                <a:latin typeface="Calibri"/>
              </a:defRPr>
            </a:lvl1pPr>
            <a:lvl2pPr marL="457200" indent="0">
              <a:defRPr sz="1100"/>
            </a:lvl2pPr>
            <a:lvl3pPr marL="914400" indent="0">
              <a:defRPr sz="1100"/>
            </a:lvl3pPr>
            <a:lvl4pPr marL="1371600" indent="0">
              <a:defRPr sz="1100"/>
            </a:lvl4pPr>
            <a:lvl5pPr marL="1828800" indent="0">
              <a:defRPr sz="1100"/>
            </a:lvl5pPr>
            <a:lvl6pPr marL="2286000" indent="0">
              <a:defRPr sz="1100"/>
            </a:lvl6pPr>
            <a:lvl7pPr marL="2743200" indent="0">
              <a:defRPr sz="1100"/>
            </a:lvl7pPr>
            <a:lvl8pPr marL="3200400" indent="0">
              <a:defRPr sz="1100"/>
            </a:lvl8pPr>
            <a:lvl9pPr marL="3657600" indent="0">
              <a:defRPr sz="1100"/>
            </a:lvl9pPr>
          </a:lstStyle>
          <a:p>
            <a:r>
              <a:rPr lang="en-GB" dirty="0"/>
              <a:t>Floor waterproofing before sh. area extension</a:t>
            </a:r>
          </a:p>
          <a:p>
            <a:endParaRPr lang="en-GB" dirty="0"/>
          </a:p>
          <a:p>
            <a:endParaRPr lang="fr-CH" dirty="0"/>
          </a:p>
          <a:p>
            <a:endParaRPr lang="fr-CH" dirty="0"/>
          </a:p>
          <a:p>
            <a:endParaRPr lang="en-GB" dirty="0"/>
          </a:p>
        </p:txBody>
      </p:sp>
      <p:sp>
        <p:nvSpPr>
          <p:cNvPr id="49" name="TextBox 11"/>
          <p:cNvSpPr txBox="1"/>
          <p:nvPr/>
        </p:nvSpPr>
        <p:spPr>
          <a:xfrm rot="16200000">
            <a:off x="2866355" y="4046429"/>
            <a:ext cx="934282" cy="1523221"/>
          </a:xfrm>
          <a:prstGeom prst="rect">
            <a:avLst/>
          </a:prstGeom>
          <a:solidFill>
            <a:srgbClr val="FFCC66"/>
          </a:solidFill>
          <a:ln>
            <a:noFill/>
          </a:ln>
          <a:effectLst/>
        </p:spPr>
        <p:txBody>
          <a:bodyPr vert="vert" wrap="square" lIns="0" r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fr-CH" sz="1000" kern="0" dirty="0">
                <a:solidFill>
                  <a:schemeClr val="accent6">
                    <a:lumMod val="50000"/>
                  </a:schemeClr>
                </a:solidFill>
                <a:latin typeface="Calibri"/>
              </a:rPr>
              <a:t>B.573 refurb. by S2 2017</a:t>
            </a:r>
          </a:p>
          <a:p>
            <a:pPr lvl="0">
              <a:defRPr/>
            </a:pPr>
            <a:r>
              <a:rPr lang="fr-CH" sz="1000" kern="0" dirty="0">
                <a:solidFill>
                  <a:schemeClr val="accent6">
                    <a:lumMod val="50000"/>
                  </a:schemeClr>
                </a:solidFill>
                <a:latin typeface="Calibri"/>
              </a:rPr>
              <a:t>Containment enclosure by S2 2018</a:t>
            </a:r>
            <a:endParaRPr lang="en-GB" sz="1000" kern="0" dirty="0">
              <a:solidFill>
                <a:schemeClr val="accent6">
                  <a:lumMod val="50000"/>
                </a:schemeClr>
              </a:solidFill>
              <a:latin typeface="Calibri"/>
            </a:endParaRPr>
          </a:p>
          <a:p>
            <a:pPr>
              <a:defRPr/>
            </a:pPr>
            <a:r>
              <a:rPr lang="fr-CH" sz="1000" kern="0" dirty="0">
                <a:solidFill>
                  <a:schemeClr val="accent6">
                    <a:lumMod val="50000"/>
                  </a:schemeClr>
                </a:solidFill>
                <a:latin typeface="Calibri"/>
              </a:rPr>
              <a:t>B.225 refurb. by S1 2018</a:t>
            </a:r>
          </a:p>
          <a:p>
            <a:pPr lvl="0">
              <a:defRPr/>
            </a:pPr>
            <a:r>
              <a:rPr lang="fr-CH" sz="1000" kern="0" dirty="0">
                <a:solidFill>
                  <a:schemeClr val="accent6">
                    <a:lumMod val="50000"/>
                  </a:schemeClr>
                </a:solidFill>
                <a:latin typeface="Calibri"/>
              </a:rPr>
              <a:t>Evaporation in B.573 by end of S2 2017</a:t>
            </a:r>
          </a:p>
          <a:p>
            <a:pPr>
              <a:defRPr/>
            </a:pPr>
            <a:endParaRPr lang="en-GB"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50" name="TextBox 13"/>
          <p:cNvSpPr txBox="1"/>
          <p:nvPr/>
        </p:nvSpPr>
        <p:spPr>
          <a:xfrm rot="16200000">
            <a:off x="8237420" y="4311193"/>
            <a:ext cx="899392" cy="1050283"/>
          </a:xfrm>
          <a:prstGeom prst="rect">
            <a:avLst/>
          </a:prstGeom>
          <a:solidFill>
            <a:srgbClr val="FFCC66"/>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en-GB" sz="1000" kern="0" dirty="0">
                <a:solidFill>
                  <a:schemeClr val="accent6">
                    <a:lumMod val="50000"/>
                  </a:schemeClr>
                </a:solidFill>
                <a:latin typeface="Calibri"/>
              </a:rPr>
              <a:t>Keep storage racks in place. </a:t>
            </a: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51" name="TextBox 13"/>
          <p:cNvSpPr txBox="1"/>
          <p:nvPr/>
        </p:nvSpPr>
        <p:spPr>
          <a:xfrm rot="16200000">
            <a:off x="7273294" y="4456148"/>
            <a:ext cx="899392" cy="780554"/>
          </a:xfrm>
          <a:prstGeom prst="rect">
            <a:avLst/>
          </a:prstGeom>
          <a:solidFill>
            <a:srgbClr val="FFCC66"/>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en-GB" sz="1000" kern="0" dirty="0">
                <a:solidFill>
                  <a:schemeClr val="accent6">
                    <a:lumMod val="50000"/>
                  </a:schemeClr>
                </a:solidFill>
                <a:latin typeface="Calibri"/>
              </a:rPr>
              <a:t>Asbestos facility avail. By S1 2018</a:t>
            </a: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52" name="TextBox 13"/>
          <p:cNvSpPr txBox="1"/>
          <p:nvPr/>
        </p:nvSpPr>
        <p:spPr>
          <a:xfrm rot="16200000">
            <a:off x="6376795" y="4385536"/>
            <a:ext cx="899392" cy="921778"/>
          </a:xfrm>
          <a:prstGeom prst="rect">
            <a:avLst/>
          </a:prstGeom>
          <a:solidFill>
            <a:srgbClr val="FFCC66"/>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1000" kern="0" dirty="0">
                <a:solidFill>
                  <a:schemeClr val="accent6">
                    <a:lumMod val="50000"/>
                  </a:schemeClr>
                </a:solidFill>
                <a:latin typeface="Calibri"/>
              </a:rPr>
              <a:t>Floor </a:t>
            </a:r>
            <a:r>
              <a:rPr lang="en-GB" sz="1000" kern="0" dirty="0" err="1">
                <a:solidFill>
                  <a:schemeClr val="accent6">
                    <a:lumMod val="50000"/>
                  </a:schemeClr>
                </a:solidFill>
                <a:latin typeface="Calibri"/>
              </a:rPr>
              <a:t>waterpr</a:t>
            </a:r>
            <a:r>
              <a:rPr lang="en-GB" sz="1000" kern="0" dirty="0">
                <a:solidFill>
                  <a:schemeClr val="accent6">
                    <a:lumMod val="50000"/>
                  </a:schemeClr>
                </a:solidFill>
                <a:latin typeface="Calibri"/>
              </a:rPr>
              <a:t>. compatible with the existing sh. area.</a:t>
            </a:r>
          </a:p>
          <a:p>
            <a:pPr defTabSz="914400">
              <a:defRPr/>
            </a:pPr>
            <a:endParaRPr lang="en-GB"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fr-CH" sz="1000" kern="0" dirty="0">
              <a:solidFill>
                <a:schemeClr val="accent6">
                  <a:lumMod val="50000"/>
                </a:schemeClr>
              </a:solidFill>
              <a:latin typeface="Calibri"/>
            </a:endParaRPr>
          </a:p>
          <a:p>
            <a:pPr defTabSz="914400">
              <a:defRPr/>
            </a:pPr>
            <a:endParaRPr lang="en-GB" sz="1000" kern="0" dirty="0">
              <a:solidFill>
                <a:schemeClr val="accent6">
                  <a:lumMod val="50000"/>
                </a:schemeClr>
              </a:solidFill>
              <a:latin typeface="Calibri"/>
            </a:endParaRPr>
          </a:p>
        </p:txBody>
      </p:sp>
      <p:sp>
        <p:nvSpPr>
          <p:cNvPr id="53" name="TextBox 11"/>
          <p:cNvSpPr txBox="1"/>
          <p:nvPr/>
        </p:nvSpPr>
        <p:spPr>
          <a:xfrm rot="16200000">
            <a:off x="636197" y="3569613"/>
            <a:ext cx="1173713" cy="295903"/>
          </a:xfrm>
          <a:prstGeom prst="rect">
            <a:avLst/>
          </a:prstGeom>
          <a:solidFill>
            <a:srgbClr val="CCFF66"/>
          </a:solidFill>
          <a:ln>
            <a:noFill/>
          </a:ln>
          <a:effectLst/>
        </p:spPr>
        <p:txBody>
          <a:bodyPr vert="horz"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lgn="ctr">
              <a:defRPr/>
            </a:pPr>
            <a:r>
              <a:rPr lang="fr-CH" b="1" kern="0" dirty="0">
                <a:solidFill>
                  <a:schemeClr val="accent6">
                    <a:lumMod val="50000"/>
                  </a:schemeClr>
                </a:solidFill>
                <a:latin typeface="Calibri"/>
              </a:rPr>
              <a:t>HSE-RP</a:t>
            </a:r>
          </a:p>
        </p:txBody>
      </p:sp>
      <p:sp>
        <p:nvSpPr>
          <p:cNvPr id="55" name="TextBox 54"/>
          <p:cNvSpPr txBox="1"/>
          <p:nvPr/>
        </p:nvSpPr>
        <p:spPr>
          <a:xfrm>
            <a:off x="4895060" y="786048"/>
            <a:ext cx="2392320" cy="307777"/>
          </a:xfrm>
          <a:prstGeom prst="rect">
            <a:avLst/>
          </a:prstGeom>
          <a:noFill/>
        </p:spPr>
        <p:txBody>
          <a:bodyPr wrap="square" rtlCol="0">
            <a:spAutoFit/>
          </a:bodyPr>
          <a:lstStyle/>
          <a:p>
            <a:pPr algn="ctr"/>
            <a:r>
              <a:rPr lang="en-US" sz="1400" b="1" dirty="0">
                <a:solidFill>
                  <a:schemeClr val="tx2">
                    <a:lumMod val="40000"/>
                    <a:lumOff val="60000"/>
                  </a:schemeClr>
                </a:solidFill>
              </a:rPr>
              <a:t>o n  -  g o </a:t>
            </a:r>
            <a:r>
              <a:rPr lang="en-US" sz="1400" b="1" dirty="0" err="1">
                <a:solidFill>
                  <a:schemeClr val="tx2">
                    <a:lumMod val="40000"/>
                    <a:lumOff val="60000"/>
                  </a:schemeClr>
                </a:solidFill>
              </a:rPr>
              <a:t>i</a:t>
            </a:r>
            <a:r>
              <a:rPr lang="en-US" sz="1400" b="1" dirty="0">
                <a:solidFill>
                  <a:schemeClr val="tx2">
                    <a:lumMod val="40000"/>
                    <a:lumOff val="60000"/>
                  </a:schemeClr>
                </a:solidFill>
              </a:rPr>
              <a:t> n g</a:t>
            </a:r>
          </a:p>
        </p:txBody>
      </p:sp>
      <p:sp>
        <p:nvSpPr>
          <p:cNvPr id="56" name="TextBox 11"/>
          <p:cNvSpPr txBox="1"/>
          <p:nvPr/>
        </p:nvSpPr>
        <p:spPr>
          <a:xfrm rot="16200000">
            <a:off x="1514556" y="5247784"/>
            <a:ext cx="934282" cy="1123404"/>
          </a:xfrm>
          <a:prstGeom prst="rect">
            <a:avLst/>
          </a:prstGeom>
          <a:solidFill>
            <a:schemeClr val="accent1">
              <a:lumMod val="40000"/>
              <a:lumOff val="60000"/>
            </a:schemeClr>
          </a:solidFill>
          <a:ln>
            <a:noFill/>
          </a:ln>
          <a:effectLst/>
        </p:spPr>
        <p:txBody>
          <a:bodyPr vert="vert" wrap="square" lIns="0" r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fr-CH" sz="900" kern="0" dirty="0" smtClean="0">
                <a:solidFill>
                  <a:schemeClr val="accent6">
                    <a:lumMod val="50000"/>
                  </a:schemeClr>
                </a:solidFill>
                <a:latin typeface="Calibri"/>
              </a:rPr>
              <a:t>Civil </a:t>
            </a:r>
            <a:r>
              <a:rPr lang="fr-CH" sz="900" kern="0" dirty="0" err="1" smtClean="0">
                <a:solidFill>
                  <a:schemeClr val="accent6">
                    <a:lumMod val="50000"/>
                  </a:schemeClr>
                </a:solidFill>
                <a:latin typeface="Calibri"/>
              </a:rPr>
              <a:t>eng</a:t>
            </a:r>
            <a:r>
              <a:rPr lang="fr-CH" sz="900" kern="0" dirty="0" smtClean="0">
                <a:solidFill>
                  <a:schemeClr val="accent6">
                    <a:lumMod val="50000"/>
                  </a:schemeClr>
                </a:solidFill>
                <a:latin typeface="Calibri"/>
              </a:rPr>
              <a:t>. </a:t>
            </a:r>
            <a:r>
              <a:rPr lang="fr-CH" sz="900" kern="0" dirty="0" err="1" smtClean="0">
                <a:solidFill>
                  <a:schemeClr val="accent6">
                    <a:lumMod val="50000"/>
                  </a:schemeClr>
                </a:solidFill>
                <a:latin typeface="Calibri"/>
              </a:rPr>
              <a:t>work</a:t>
            </a:r>
            <a:r>
              <a:rPr lang="fr-CH" sz="900" kern="0" dirty="0" smtClean="0">
                <a:solidFill>
                  <a:schemeClr val="accent6">
                    <a:lumMod val="50000"/>
                  </a:schemeClr>
                </a:solidFill>
                <a:latin typeface="Calibri"/>
              </a:rPr>
              <a:t> and </a:t>
            </a:r>
            <a:r>
              <a:rPr lang="fr-CH" sz="900" kern="0" dirty="0" err="1" smtClean="0">
                <a:solidFill>
                  <a:schemeClr val="accent6">
                    <a:lumMod val="50000"/>
                  </a:schemeClr>
                </a:solidFill>
                <a:latin typeface="Calibri"/>
              </a:rPr>
              <a:t>HVAC</a:t>
            </a:r>
            <a:r>
              <a:rPr lang="fr-CH" sz="900" kern="0" dirty="0" smtClean="0">
                <a:solidFill>
                  <a:schemeClr val="accent6">
                    <a:lumMod val="50000"/>
                  </a:schemeClr>
                </a:solidFill>
                <a:latin typeface="Calibri"/>
              </a:rPr>
              <a:t> possible </a:t>
            </a:r>
            <a:r>
              <a:rPr lang="fr-CH" sz="900" kern="0" dirty="0" err="1" smtClean="0">
                <a:solidFill>
                  <a:schemeClr val="accent6">
                    <a:lumMod val="50000"/>
                  </a:schemeClr>
                </a:solidFill>
                <a:latin typeface="Calibri"/>
              </a:rPr>
              <a:t>before</a:t>
            </a:r>
            <a:r>
              <a:rPr lang="fr-CH" sz="900" kern="0" dirty="0" smtClean="0">
                <a:solidFill>
                  <a:schemeClr val="accent6">
                    <a:lumMod val="50000"/>
                  </a:schemeClr>
                </a:solidFill>
                <a:latin typeface="Calibri"/>
              </a:rPr>
              <a:t> S2 2018.</a:t>
            </a:r>
          </a:p>
          <a:p>
            <a:pPr lvl="0">
              <a:defRPr/>
            </a:pPr>
            <a:r>
              <a:rPr lang="fr-CH" sz="900" kern="0" dirty="0" err="1" smtClean="0">
                <a:solidFill>
                  <a:schemeClr val="accent6">
                    <a:lumMod val="50000"/>
                  </a:schemeClr>
                </a:solidFill>
                <a:latin typeface="Calibri"/>
              </a:rPr>
              <a:t>Elec</a:t>
            </a:r>
            <a:r>
              <a:rPr lang="fr-CH" sz="900" kern="0" dirty="0" smtClean="0">
                <a:solidFill>
                  <a:schemeClr val="accent6">
                    <a:lumMod val="50000"/>
                  </a:schemeClr>
                </a:solidFill>
                <a:latin typeface="Calibri"/>
              </a:rPr>
              <a:t>., </a:t>
            </a:r>
            <a:r>
              <a:rPr lang="fr-CH" sz="900" kern="0" dirty="0" err="1" smtClean="0">
                <a:solidFill>
                  <a:schemeClr val="accent6">
                    <a:lumMod val="50000"/>
                  </a:schemeClr>
                </a:solidFill>
                <a:latin typeface="Calibri"/>
              </a:rPr>
              <a:t>fire</a:t>
            </a:r>
            <a:r>
              <a:rPr lang="fr-CH" sz="900" kern="0" dirty="0" smtClean="0">
                <a:solidFill>
                  <a:schemeClr val="accent6">
                    <a:lumMod val="50000"/>
                  </a:schemeClr>
                </a:solidFill>
                <a:latin typeface="Calibri"/>
              </a:rPr>
              <a:t> </a:t>
            </a:r>
            <a:r>
              <a:rPr lang="fr-CH" sz="900" kern="0" dirty="0" err="1" smtClean="0">
                <a:solidFill>
                  <a:schemeClr val="accent6">
                    <a:lumMod val="50000"/>
                  </a:schemeClr>
                </a:solidFill>
                <a:latin typeface="Calibri"/>
              </a:rPr>
              <a:t>det</a:t>
            </a:r>
            <a:r>
              <a:rPr lang="fr-CH" sz="900" kern="0" dirty="0" smtClean="0">
                <a:solidFill>
                  <a:schemeClr val="accent6">
                    <a:lumMod val="50000"/>
                  </a:schemeClr>
                </a:solidFill>
                <a:latin typeface="Calibri"/>
              </a:rPr>
              <a:t>., </a:t>
            </a:r>
            <a:r>
              <a:rPr lang="fr-CH" sz="900" kern="0" dirty="0" err="1" smtClean="0">
                <a:solidFill>
                  <a:schemeClr val="accent6">
                    <a:lumMod val="50000"/>
                  </a:schemeClr>
                </a:solidFill>
                <a:latin typeface="Calibri"/>
              </a:rPr>
              <a:t>access</a:t>
            </a:r>
            <a:r>
              <a:rPr lang="fr-CH" sz="900" kern="0" dirty="0" smtClean="0">
                <a:solidFill>
                  <a:schemeClr val="accent6">
                    <a:lumMod val="50000"/>
                  </a:schemeClr>
                </a:solidFill>
                <a:latin typeface="Calibri"/>
              </a:rPr>
              <a:t> ctrl, waterproof. &amp; painting in S2 2018</a:t>
            </a: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en-GB" sz="900" kern="0" dirty="0">
              <a:solidFill>
                <a:schemeClr val="accent6">
                  <a:lumMod val="50000"/>
                </a:schemeClr>
              </a:solidFill>
              <a:latin typeface="Calibri"/>
            </a:endParaRPr>
          </a:p>
        </p:txBody>
      </p:sp>
      <p:sp>
        <p:nvSpPr>
          <p:cNvPr id="58" name="TextBox 11"/>
          <p:cNvSpPr txBox="1"/>
          <p:nvPr/>
        </p:nvSpPr>
        <p:spPr>
          <a:xfrm rot="16200000">
            <a:off x="2866678" y="5037029"/>
            <a:ext cx="934282" cy="1523221"/>
          </a:xfrm>
          <a:prstGeom prst="rect">
            <a:avLst/>
          </a:prstGeom>
          <a:solidFill>
            <a:schemeClr val="accent1">
              <a:lumMod val="40000"/>
              <a:lumOff val="60000"/>
            </a:schemeClr>
          </a:solidFill>
          <a:ln>
            <a:noFill/>
          </a:ln>
          <a:effectLst/>
        </p:spPr>
        <p:txBody>
          <a:bodyPr vert="vert" wrap="square" lIns="0" r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fr-CH" sz="900" kern="0" dirty="0">
                <a:solidFill>
                  <a:schemeClr val="accent6">
                    <a:lumMod val="50000"/>
                  </a:schemeClr>
                </a:solidFill>
              </a:rPr>
              <a:t>Civil </a:t>
            </a:r>
            <a:r>
              <a:rPr lang="fr-CH" sz="900" kern="0" dirty="0" err="1">
                <a:solidFill>
                  <a:schemeClr val="accent6">
                    <a:lumMod val="50000"/>
                  </a:schemeClr>
                </a:solidFill>
              </a:rPr>
              <a:t>eng</a:t>
            </a:r>
            <a:r>
              <a:rPr lang="fr-CH" sz="900" kern="0" dirty="0">
                <a:solidFill>
                  <a:schemeClr val="accent6">
                    <a:lumMod val="50000"/>
                  </a:schemeClr>
                </a:solidFill>
              </a:rPr>
              <a:t>. </a:t>
            </a:r>
            <a:r>
              <a:rPr lang="fr-CH" sz="900" kern="0" dirty="0" err="1">
                <a:solidFill>
                  <a:schemeClr val="accent6">
                    <a:lumMod val="50000"/>
                  </a:schemeClr>
                </a:solidFill>
              </a:rPr>
              <a:t>work</a:t>
            </a:r>
            <a:r>
              <a:rPr lang="fr-CH" sz="900" kern="0" dirty="0">
                <a:solidFill>
                  <a:schemeClr val="accent6">
                    <a:lumMod val="50000"/>
                  </a:schemeClr>
                </a:solidFill>
              </a:rPr>
              <a:t> and </a:t>
            </a:r>
            <a:r>
              <a:rPr lang="fr-CH" sz="900" kern="0" dirty="0" err="1" smtClean="0">
                <a:solidFill>
                  <a:schemeClr val="accent6">
                    <a:lumMod val="50000"/>
                  </a:schemeClr>
                </a:solidFill>
              </a:rPr>
              <a:t>HVAC</a:t>
            </a:r>
            <a:r>
              <a:rPr lang="fr-CH" sz="900" kern="0" dirty="0" smtClean="0">
                <a:solidFill>
                  <a:schemeClr val="accent6">
                    <a:lumMod val="50000"/>
                  </a:schemeClr>
                </a:solidFill>
              </a:rPr>
              <a:t> </a:t>
            </a:r>
            <a:r>
              <a:rPr lang="fr-CH" sz="900" kern="0" dirty="0">
                <a:solidFill>
                  <a:schemeClr val="accent6">
                    <a:lumMod val="50000"/>
                  </a:schemeClr>
                </a:solidFill>
              </a:rPr>
              <a:t>possible </a:t>
            </a:r>
            <a:r>
              <a:rPr lang="fr-CH" sz="900" kern="0" dirty="0" err="1">
                <a:solidFill>
                  <a:schemeClr val="accent6">
                    <a:lumMod val="50000"/>
                  </a:schemeClr>
                </a:solidFill>
              </a:rPr>
              <a:t>before</a:t>
            </a:r>
            <a:r>
              <a:rPr lang="fr-CH" sz="900" kern="0" dirty="0">
                <a:solidFill>
                  <a:schemeClr val="accent6">
                    <a:lumMod val="50000"/>
                  </a:schemeClr>
                </a:solidFill>
              </a:rPr>
              <a:t> </a:t>
            </a:r>
            <a:r>
              <a:rPr lang="fr-CH" sz="900" kern="0" dirty="0" smtClean="0">
                <a:solidFill>
                  <a:schemeClr val="accent6">
                    <a:lumMod val="50000"/>
                  </a:schemeClr>
                </a:solidFill>
              </a:rPr>
              <a:t>S2 2022. Partial </a:t>
            </a:r>
            <a:r>
              <a:rPr lang="fr-CH" sz="900" kern="0" dirty="0" err="1" smtClean="0">
                <a:solidFill>
                  <a:schemeClr val="accent6">
                    <a:lumMod val="50000"/>
                  </a:schemeClr>
                </a:solidFill>
              </a:rPr>
              <a:t>waterprof</a:t>
            </a:r>
            <a:r>
              <a:rPr lang="fr-CH" sz="900" kern="0" dirty="0" smtClean="0">
                <a:solidFill>
                  <a:schemeClr val="accent6">
                    <a:lumMod val="50000"/>
                  </a:schemeClr>
                </a:solidFill>
              </a:rPr>
              <a:t>. in S1 2018.</a:t>
            </a:r>
            <a:endParaRPr lang="fr-CH" sz="900" kern="0" dirty="0">
              <a:solidFill>
                <a:schemeClr val="accent6">
                  <a:lumMod val="50000"/>
                </a:schemeClr>
              </a:solidFill>
            </a:endParaRPr>
          </a:p>
          <a:p>
            <a:pPr lvl="0">
              <a:defRPr/>
            </a:pPr>
            <a:r>
              <a:rPr lang="fr-CH" sz="900" kern="0" dirty="0" err="1">
                <a:solidFill>
                  <a:schemeClr val="accent6">
                    <a:lumMod val="50000"/>
                  </a:schemeClr>
                </a:solidFill>
              </a:rPr>
              <a:t>Elec</a:t>
            </a:r>
            <a:r>
              <a:rPr lang="fr-CH" sz="900" kern="0" dirty="0">
                <a:solidFill>
                  <a:schemeClr val="accent6">
                    <a:lumMod val="50000"/>
                  </a:schemeClr>
                </a:solidFill>
              </a:rPr>
              <a:t>., </a:t>
            </a:r>
            <a:r>
              <a:rPr lang="fr-CH" sz="900" kern="0" dirty="0" err="1">
                <a:solidFill>
                  <a:schemeClr val="accent6">
                    <a:lumMod val="50000"/>
                  </a:schemeClr>
                </a:solidFill>
              </a:rPr>
              <a:t>fire</a:t>
            </a:r>
            <a:r>
              <a:rPr lang="fr-CH" sz="900" kern="0" dirty="0">
                <a:solidFill>
                  <a:schemeClr val="accent6">
                    <a:lumMod val="50000"/>
                  </a:schemeClr>
                </a:solidFill>
              </a:rPr>
              <a:t> </a:t>
            </a:r>
            <a:r>
              <a:rPr lang="fr-CH" sz="900" kern="0" dirty="0" err="1">
                <a:solidFill>
                  <a:schemeClr val="accent6">
                    <a:lumMod val="50000"/>
                  </a:schemeClr>
                </a:solidFill>
              </a:rPr>
              <a:t>det</a:t>
            </a:r>
            <a:r>
              <a:rPr lang="fr-CH" sz="900" kern="0" dirty="0">
                <a:solidFill>
                  <a:schemeClr val="accent6">
                    <a:lumMod val="50000"/>
                  </a:schemeClr>
                </a:solidFill>
              </a:rPr>
              <a:t>., </a:t>
            </a:r>
            <a:r>
              <a:rPr lang="fr-CH" sz="900" kern="0" dirty="0" err="1">
                <a:solidFill>
                  <a:schemeClr val="accent6">
                    <a:lumMod val="50000"/>
                  </a:schemeClr>
                </a:solidFill>
              </a:rPr>
              <a:t>access</a:t>
            </a:r>
            <a:r>
              <a:rPr lang="fr-CH" sz="900" kern="0" dirty="0">
                <a:solidFill>
                  <a:schemeClr val="accent6">
                    <a:lumMod val="50000"/>
                  </a:schemeClr>
                </a:solidFill>
              </a:rPr>
              <a:t> ctrl, waterproof. &amp; painting in </a:t>
            </a:r>
            <a:r>
              <a:rPr lang="fr-CH" sz="900" kern="0" dirty="0" smtClean="0">
                <a:solidFill>
                  <a:schemeClr val="accent6">
                    <a:lumMod val="50000"/>
                  </a:schemeClr>
                </a:solidFill>
              </a:rPr>
              <a:t>S1 &amp; S2 2022 (per ½ </a:t>
            </a:r>
            <a:r>
              <a:rPr lang="fr-CH" sz="900" kern="0" dirty="0" err="1" smtClean="0">
                <a:solidFill>
                  <a:schemeClr val="accent6">
                    <a:lumMod val="50000"/>
                  </a:schemeClr>
                </a:solidFill>
              </a:rPr>
              <a:t>sector</a:t>
            </a:r>
            <a:r>
              <a:rPr lang="fr-CH" sz="900" kern="0" dirty="0" smtClean="0">
                <a:solidFill>
                  <a:schemeClr val="accent6">
                    <a:lumMod val="50000"/>
                  </a:schemeClr>
                </a:solidFill>
              </a:rPr>
              <a:t>)</a:t>
            </a:r>
            <a:endParaRPr lang="en-GB"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en-GB" sz="900" kern="0" dirty="0">
              <a:solidFill>
                <a:schemeClr val="accent6">
                  <a:lumMod val="50000"/>
                </a:schemeClr>
              </a:solidFill>
              <a:latin typeface="Calibri"/>
            </a:endParaRPr>
          </a:p>
        </p:txBody>
      </p:sp>
      <p:sp>
        <p:nvSpPr>
          <p:cNvPr id="63" name="TextBox 13"/>
          <p:cNvSpPr txBox="1"/>
          <p:nvPr/>
        </p:nvSpPr>
        <p:spPr>
          <a:xfrm rot="16200000">
            <a:off x="8229801" y="5311883"/>
            <a:ext cx="899392" cy="1050283"/>
          </a:xfrm>
          <a:prstGeom prst="rect">
            <a:avLst/>
          </a:prstGeom>
          <a:solidFill>
            <a:schemeClr val="accent1">
              <a:lumMod val="40000"/>
              <a:lumOff val="60000"/>
            </a:schemeClr>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r>
              <a:rPr lang="fr-CH" sz="700" kern="0" dirty="0">
                <a:solidFill>
                  <a:schemeClr val="accent6">
                    <a:lumMod val="50000"/>
                  </a:schemeClr>
                </a:solidFill>
              </a:rPr>
              <a:t>Civil </a:t>
            </a:r>
            <a:r>
              <a:rPr lang="fr-CH" sz="700" kern="0" dirty="0" err="1">
                <a:solidFill>
                  <a:schemeClr val="accent6">
                    <a:lumMod val="50000"/>
                  </a:schemeClr>
                </a:solidFill>
              </a:rPr>
              <a:t>eng</a:t>
            </a:r>
            <a:r>
              <a:rPr lang="fr-CH" sz="700" kern="0" dirty="0">
                <a:solidFill>
                  <a:schemeClr val="accent6">
                    <a:lumMod val="50000"/>
                  </a:schemeClr>
                </a:solidFill>
              </a:rPr>
              <a:t>. </a:t>
            </a:r>
            <a:r>
              <a:rPr lang="fr-CH" sz="700" kern="0" dirty="0" err="1">
                <a:solidFill>
                  <a:schemeClr val="accent6">
                    <a:lumMod val="50000"/>
                  </a:schemeClr>
                </a:solidFill>
              </a:rPr>
              <a:t>work</a:t>
            </a:r>
            <a:r>
              <a:rPr lang="fr-CH" sz="700" kern="0" dirty="0">
                <a:solidFill>
                  <a:schemeClr val="accent6">
                    <a:lumMod val="50000"/>
                  </a:schemeClr>
                </a:solidFill>
              </a:rPr>
              <a:t> possible in 2017. </a:t>
            </a:r>
            <a:r>
              <a:rPr lang="fr-CH" sz="700" kern="0" dirty="0" err="1">
                <a:solidFill>
                  <a:schemeClr val="accent6">
                    <a:lumMod val="50000"/>
                  </a:schemeClr>
                </a:solidFill>
              </a:rPr>
              <a:t>HVAC</a:t>
            </a:r>
            <a:r>
              <a:rPr lang="fr-CH" sz="700" kern="0" dirty="0">
                <a:solidFill>
                  <a:schemeClr val="accent6">
                    <a:lumMod val="50000"/>
                  </a:schemeClr>
                </a:solidFill>
              </a:rPr>
              <a:t> 2018.</a:t>
            </a:r>
            <a:endParaRPr lang="en-GB" sz="700" kern="0" dirty="0">
              <a:solidFill>
                <a:schemeClr val="accent6">
                  <a:lumMod val="50000"/>
                </a:schemeClr>
              </a:solidFill>
            </a:endParaRPr>
          </a:p>
          <a:p>
            <a:pPr lvl="0">
              <a:defRPr/>
            </a:pPr>
            <a:r>
              <a:rPr lang="fr-CH" sz="700" kern="0" dirty="0" err="1">
                <a:solidFill>
                  <a:schemeClr val="accent6">
                    <a:lumMod val="50000"/>
                  </a:schemeClr>
                </a:solidFill>
              </a:rPr>
              <a:t>Elec</a:t>
            </a:r>
            <a:r>
              <a:rPr lang="fr-CH" sz="700" kern="0" dirty="0">
                <a:solidFill>
                  <a:schemeClr val="accent6">
                    <a:lumMod val="50000"/>
                  </a:schemeClr>
                </a:solidFill>
              </a:rPr>
              <a:t>., </a:t>
            </a:r>
            <a:r>
              <a:rPr lang="fr-CH" sz="700" kern="0" dirty="0" err="1">
                <a:solidFill>
                  <a:schemeClr val="accent6">
                    <a:lumMod val="50000"/>
                  </a:schemeClr>
                </a:solidFill>
              </a:rPr>
              <a:t>fire</a:t>
            </a:r>
            <a:r>
              <a:rPr lang="fr-CH" sz="700" kern="0" dirty="0">
                <a:solidFill>
                  <a:schemeClr val="accent6">
                    <a:lumMod val="50000"/>
                  </a:schemeClr>
                </a:solidFill>
              </a:rPr>
              <a:t> </a:t>
            </a:r>
            <a:r>
              <a:rPr lang="fr-CH" sz="700" kern="0" dirty="0" err="1">
                <a:solidFill>
                  <a:schemeClr val="accent6">
                    <a:lumMod val="50000"/>
                  </a:schemeClr>
                </a:solidFill>
              </a:rPr>
              <a:t>det</a:t>
            </a:r>
            <a:r>
              <a:rPr lang="fr-CH" sz="700" kern="0" dirty="0">
                <a:solidFill>
                  <a:schemeClr val="accent6">
                    <a:lumMod val="50000"/>
                  </a:schemeClr>
                </a:solidFill>
              </a:rPr>
              <a:t>., </a:t>
            </a:r>
            <a:r>
              <a:rPr lang="fr-CH" sz="700" kern="0" dirty="0" err="1">
                <a:solidFill>
                  <a:schemeClr val="accent6">
                    <a:lumMod val="50000"/>
                  </a:schemeClr>
                </a:solidFill>
              </a:rPr>
              <a:t>access</a:t>
            </a:r>
            <a:r>
              <a:rPr lang="fr-CH" sz="700" kern="0" dirty="0">
                <a:solidFill>
                  <a:schemeClr val="accent6">
                    <a:lumMod val="50000"/>
                  </a:schemeClr>
                </a:solidFill>
              </a:rPr>
              <a:t> ctrl, </a:t>
            </a:r>
            <a:r>
              <a:rPr lang="fr-CH" sz="700" kern="0" dirty="0" err="1" smtClean="0">
                <a:solidFill>
                  <a:schemeClr val="accent6">
                    <a:lumMod val="50000"/>
                  </a:schemeClr>
                </a:solidFill>
              </a:rPr>
              <a:t>waterpr</a:t>
            </a:r>
            <a:r>
              <a:rPr lang="fr-CH" sz="700" kern="0" dirty="0" smtClean="0">
                <a:solidFill>
                  <a:schemeClr val="accent6">
                    <a:lumMod val="50000"/>
                  </a:schemeClr>
                </a:solidFill>
              </a:rPr>
              <a:t>.&amp; </a:t>
            </a:r>
            <a:r>
              <a:rPr lang="fr-CH" sz="700" kern="0" dirty="0">
                <a:solidFill>
                  <a:schemeClr val="accent6">
                    <a:lumMod val="50000"/>
                  </a:schemeClr>
                </a:solidFill>
              </a:rPr>
              <a:t>painting</a:t>
            </a:r>
            <a:r>
              <a:rPr lang="fr-CH" sz="700" b="1" kern="0" dirty="0">
                <a:solidFill>
                  <a:schemeClr val="accent6">
                    <a:lumMod val="50000"/>
                  </a:schemeClr>
                </a:solidFill>
              </a:rPr>
              <a:t> </a:t>
            </a:r>
            <a:r>
              <a:rPr lang="fr-CH" sz="700" b="1" kern="0" dirty="0" smtClean="0">
                <a:solidFill>
                  <a:schemeClr val="accent6">
                    <a:lumMod val="50000"/>
                  </a:schemeClr>
                </a:solidFill>
              </a:rPr>
              <a:t>? </a:t>
            </a:r>
            <a:r>
              <a:rPr lang="fr-CH" sz="700" b="1" kern="0" dirty="0" err="1" smtClean="0">
                <a:solidFill>
                  <a:schemeClr val="accent6">
                    <a:lumMod val="50000"/>
                  </a:schemeClr>
                </a:solidFill>
              </a:rPr>
              <a:t>POSSIBILITY</a:t>
            </a:r>
            <a:r>
              <a:rPr lang="fr-CH" sz="700" b="1" kern="0" dirty="0" smtClean="0">
                <a:solidFill>
                  <a:schemeClr val="accent6">
                    <a:lumMod val="50000"/>
                  </a:schemeClr>
                </a:solidFill>
              </a:rPr>
              <a:t> </a:t>
            </a:r>
            <a:r>
              <a:rPr lang="fr-CH" sz="700" b="1" kern="0" dirty="0" err="1" smtClean="0">
                <a:solidFill>
                  <a:schemeClr val="accent6">
                    <a:lumMod val="50000"/>
                  </a:schemeClr>
                </a:solidFill>
              </a:rPr>
              <a:t>WITH</a:t>
            </a:r>
            <a:r>
              <a:rPr lang="fr-CH" sz="700" b="1" kern="0" dirty="0" smtClean="0">
                <a:solidFill>
                  <a:schemeClr val="accent6">
                    <a:lumMod val="50000"/>
                  </a:schemeClr>
                </a:solidFill>
              </a:rPr>
              <a:t> RACKS IN PLACE TO BE </a:t>
            </a:r>
            <a:r>
              <a:rPr lang="fr-CH" sz="700" b="1" kern="0" dirty="0" err="1" smtClean="0">
                <a:solidFill>
                  <a:schemeClr val="accent6">
                    <a:lumMod val="50000"/>
                  </a:schemeClr>
                </a:solidFill>
              </a:rPr>
              <a:t>VERIFIED</a:t>
            </a:r>
            <a:endParaRPr lang="fr-CH" sz="700" b="1" kern="0" dirty="0">
              <a:solidFill>
                <a:schemeClr val="accent6">
                  <a:lumMod val="50000"/>
                </a:schemeClr>
              </a:solidFill>
            </a:endParaRPr>
          </a:p>
          <a:p>
            <a:pPr defTabSz="914400">
              <a:defRPr/>
            </a:pPr>
            <a:endParaRPr lang="fr-CH" sz="700" kern="0" dirty="0">
              <a:solidFill>
                <a:schemeClr val="accent6">
                  <a:lumMod val="50000"/>
                </a:schemeClr>
              </a:solidFill>
              <a:latin typeface="Calibri"/>
            </a:endParaRPr>
          </a:p>
          <a:p>
            <a:pPr defTabSz="914400">
              <a:defRPr/>
            </a:pPr>
            <a:endParaRPr lang="fr-CH" sz="700" kern="0" dirty="0">
              <a:solidFill>
                <a:schemeClr val="accent6">
                  <a:lumMod val="50000"/>
                </a:schemeClr>
              </a:solidFill>
              <a:latin typeface="Calibri"/>
            </a:endParaRPr>
          </a:p>
          <a:p>
            <a:pPr defTabSz="914400">
              <a:defRPr/>
            </a:pPr>
            <a:endParaRPr lang="en-GB" sz="700" kern="0" dirty="0">
              <a:solidFill>
                <a:schemeClr val="accent6">
                  <a:lumMod val="50000"/>
                </a:schemeClr>
              </a:solidFill>
              <a:latin typeface="Calibri"/>
            </a:endParaRPr>
          </a:p>
        </p:txBody>
      </p:sp>
      <p:sp>
        <p:nvSpPr>
          <p:cNvPr id="68" name="TextBox 13"/>
          <p:cNvSpPr txBox="1"/>
          <p:nvPr/>
        </p:nvSpPr>
        <p:spPr>
          <a:xfrm rot="16200000">
            <a:off x="7273295" y="5436655"/>
            <a:ext cx="899392" cy="780554"/>
          </a:xfrm>
          <a:prstGeom prst="rect">
            <a:avLst/>
          </a:prstGeom>
          <a:solidFill>
            <a:schemeClr val="accent1">
              <a:lumMod val="40000"/>
              <a:lumOff val="60000"/>
            </a:schemeClr>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r>
              <a:rPr lang="fr-CH" sz="700" kern="0" dirty="0" smtClean="0">
                <a:solidFill>
                  <a:schemeClr val="accent6">
                    <a:lumMod val="50000"/>
                  </a:schemeClr>
                </a:solidFill>
              </a:rPr>
              <a:t>Civil </a:t>
            </a:r>
            <a:r>
              <a:rPr lang="fr-CH" sz="700" kern="0" dirty="0" err="1">
                <a:solidFill>
                  <a:schemeClr val="accent6">
                    <a:lumMod val="50000"/>
                  </a:schemeClr>
                </a:solidFill>
              </a:rPr>
              <a:t>eng</a:t>
            </a:r>
            <a:r>
              <a:rPr lang="fr-CH" sz="700" kern="0" dirty="0">
                <a:solidFill>
                  <a:schemeClr val="accent6">
                    <a:lumMod val="50000"/>
                  </a:schemeClr>
                </a:solidFill>
              </a:rPr>
              <a:t>. </a:t>
            </a:r>
            <a:r>
              <a:rPr lang="fr-CH" sz="700" kern="0" dirty="0" err="1">
                <a:solidFill>
                  <a:schemeClr val="accent6">
                    <a:lumMod val="50000"/>
                  </a:schemeClr>
                </a:solidFill>
              </a:rPr>
              <a:t>work</a:t>
            </a:r>
            <a:r>
              <a:rPr lang="fr-CH" sz="700" kern="0" dirty="0">
                <a:solidFill>
                  <a:schemeClr val="accent6">
                    <a:lumMod val="50000"/>
                  </a:schemeClr>
                </a:solidFill>
              </a:rPr>
              <a:t> </a:t>
            </a:r>
            <a:r>
              <a:rPr lang="fr-CH" sz="700" kern="0" dirty="0" smtClean="0">
                <a:solidFill>
                  <a:schemeClr val="accent6">
                    <a:lumMod val="50000"/>
                  </a:schemeClr>
                </a:solidFill>
              </a:rPr>
              <a:t>possible in 2017. </a:t>
            </a:r>
            <a:r>
              <a:rPr lang="fr-CH" sz="700" kern="0" dirty="0" err="1">
                <a:solidFill>
                  <a:schemeClr val="accent6">
                    <a:lumMod val="50000"/>
                  </a:schemeClr>
                </a:solidFill>
              </a:rPr>
              <a:t>HVAC</a:t>
            </a:r>
            <a:r>
              <a:rPr lang="fr-CH" sz="700" kern="0" dirty="0">
                <a:solidFill>
                  <a:schemeClr val="accent6">
                    <a:lumMod val="50000"/>
                  </a:schemeClr>
                </a:solidFill>
              </a:rPr>
              <a:t> </a:t>
            </a:r>
            <a:r>
              <a:rPr lang="fr-CH" sz="700" kern="0" dirty="0" smtClean="0">
                <a:solidFill>
                  <a:schemeClr val="accent6">
                    <a:lumMod val="50000"/>
                  </a:schemeClr>
                </a:solidFill>
              </a:rPr>
              <a:t>2018.</a:t>
            </a:r>
            <a:endParaRPr lang="en-GB" sz="700" kern="0" dirty="0">
              <a:solidFill>
                <a:schemeClr val="accent6">
                  <a:lumMod val="50000"/>
                </a:schemeClr>
              </a:solidFill>
            </a:endParaRPr>
          </a:p>
          <a:p>
            <a:pPr lvl="0">
              <a:defRPr/>
            </a:pPr>
            <a:r>
              <a:rPr lang="fr-CH" sz="700" kern="0" dirty="0" err="1" smtClean="0">
                <a:solidFill>
                  <a:schemeClr val="accent6">
                    <a:lumMod val="50000"/>
                  </a:schemeClr>
                </a:solidFill>
              </a:rPr>
              <a:t>Elec</a:t>
            </a:r>
            <a:r>
              <a:rPr lang="fr-CH" sz="700" kern="0" dirty="0">
                <a:solidFill>
                  <a:schemeClr val="accent6">
                    <a:lumMod val="50000"/>
                  </a:schemeClr>
                </a:solidFill>
              </a:rPr>
              <a:t>., </a:t>
            </a:r>
            <a:r>
              <a:rPr lang="fr-CH" sz="700" kern="0" dirty="0" err="1">
                <a:solidFill>
                  <a:schemeClr val="accent6">
                    <a:lumMod val="50000"/>
                  </a:schemeClr>
                </a:solidFill>
              </a:rPr>
              <a:t>fire</a:t>
            </a:r>
            <a:r>
              <a:rPr lang="fr-CH" sz="700" kern="0" dirty="0">
                <a:solidFill>
                  <a:schemeClr val="accent6">
                    <a:lumMod val="50000"/>
                  </a:schemeClr>
                </a:solidFill>
              </a:rPr>
              <a:t> </a:t>
            </a:r>
            <a:r>
              <a:rPr lang="fr-CH" sz="700" kern="0" dirty="0" err="1">
                <a:solidFill>
                  <a:schemeClr val="accent6">
                    <a:lumMod val="50000"/>
                  </a:schemeClr>
                </a:solidFill>
              </a:rPr>
              <a:t>det</a:t>
            </a:r>
            <a:r>
              <a:rPr lang="fr-CH" sz="700" kern="0" dirty="0">
                <a:solidFill>
                  <a:schemeClr val="accent6">
                    <a:lumMod val="50000"/>
                  </a:schemeClr>
                </a:solidFill>
              </a:rPr>
              <a:t>., </a:t>
            </a:r>
            <a:r>
              <a:rPr lang="fr-CH" sz="700" kern="0" dirty="0" err="1">
                <a:solidFill>
                  <a:schemeClr val="accent6">
                    <a:lumMod val="50000"/>
                  </a:schemeClr>
                </a:solidFill>
              </a:rPr>
              <a:t>access</a:t>
            </a:r>
            <a:r>
              <a:rPr lang="fr-CH" sz="700" kern="0" dirty="0">
                <a:solidFill>
                  <a:schemeClr val="accent6">
                    <a:lumMod val="50000"/>
                  </a:schemeClr>
                </a:solidFill>
              </a:rPr>
              <a:t> ctrl, waterproof. &amp; painting in </a:t>
            </a:r>
            <a:r>
              <a:rPr lang="fr-CH" sz="700" kern="0" dirty="0" smtClean="0">
                <a:solidFill>
                  <a:schemeClr val="accent6">
                    <a:lumMod val="50000"/>
                  </a:schemeClr>
                </a:solidFill>
              </a:rPr>
              <a:t>S1 2020.</a:t>
            </a:r>
            <a:endParaRPr lang="fr-CH" sz="700" kern="0" dirty="0">
              <a:solidFill>
                <a:schemeClr val="accent6">
                  <a:lumMod val="50000"/>
                </a:schemeClr>
              </a:solidFill>
              <a:latin typeface="Calibri"/>
            </a:endParaRPr>
          </a:p>
          <a:p>
            <a:pPr defTabSz="914400">
              <a:defRPr/>
            </a:pPr>
            <a:endParaRPr lang="fr-CH" sz="700" kern="0" dirty="0">
              <a:solidFill>
                <a:schemeClr val="accent6">
                  <a:lumMod val="50000"/>
                </a:schemeClr>
              </a:solidFill>
              <a:latin typeface="Calibri"/>
            </a:endParaRPr>
          </a:p>
          <a:p>
            <a:pPr defTabSz="914400">
              <a:defRPr/>
            </a:pPr>
            <a:endParaRPr lang="en-GB" sz="700" kern="0" dirty="0">
              <a:solidFill>
                <a:schemeClr val="accent6">
                  <a:lumMod val="50000"/>
                </a:schemeClr>
              </a:solidFill>
              <a:latin typeface="Calibri"/>
            </a:endParaRPr>
          </a:p>
        </p:txBody>
      </p:sp>
      <p:sp>
        <p:nvSpPr>
          <p:cNvPr id="70" name="TextBox 13"/>
          <p:cNvSpPr txBox="1"/>
          <p:nvPr/>
        </p:nvSpPr>
        <p:spPr>
          <a:xfrm rot="16200000">
            <a:off x="6377117" y="5376136"/>
            <a:ext cx="899392" cy="921778"/>
          </a:xfrm>
          <a:prstGeom prst="rect">
            <a:avLst/>
          </a:prstGeom>
          <a:solidFill>
            <a:schemeClr val="accent1">
              <a:lumMod val="40000"/>
              <a:lumOff val="60000"/>
            </a:schemeClr>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defTabSz="914400">
              <a:defRPr/>
            </a:pPr>
            <a:r>
              <a:rPr lang="en-GB" sz="900" kern="0" dirty="0">
                <a:solidFill>
                  <a:schemeClr val="accent6">
                    <a:lumMod val="50000"/>
                  </a:schemeClr>
                </a:solidFill>
                <a:latin typeface="Calibri"/>
              </a:rPr>
              <a:t>Floor </a:t>
            </a:r>
            <a:r>
              <a:rPr lang="en-GB" sz="900" kern="0" dirty="0" err="1">
                <a:solidFill>
                  <a:schemeClr val="accent6">
                    <a:lumMod val="50000"/>
                  </a:schemeClr>
                </a:solidFill>
                <a:latin typeface="Calibri"/>
              </a:rPr>
              <a:t>waterpr</a:t>
            </a:r>
            <a:r>
              <a:rPr lang="en-GB" sz="900" kern="0" dirty="0" smtClean="0">
                <a:solidFill>
                  <a:schemeClr val="accent6">
                    <a:lumMod val="50000"/>
                  </a:schemeClr>
                </a:solidFill>
                <a:latin typeface="Calibri"/>
              </a:rPr>
              <a:t>. </a:t>
            </a:r>
            <a:r>
              <a:rPr lang="en-GB" sz="900" kern="0" dirty="0">
                <a:solidFill>
                  <a:schemeClr val="accent6">
                    <a:lumMod val="50000"/>
                  </a:schemeClr>
                </a:solidFill>
                <a:latin typeface="Calibri"/>
              </a:rPr>
              <a:t>a</a:t>
            </a:r>
            <a:r>
              <a:rPr lang="en-GB" sz="900" kern="0" dirty="0" smtClean="0">
                <a:solidFill>
                  <a:schemeClr val="accent6">
                    <a:lumMod val="50000"/>
                  </a:schemeClr>
                </a:solidFill>
                <a:latin typeface="Calibri"/>
              </a:rPr>
              <a:t>nd all remaining work possible in 2017</a:t>
            </a:r>
            <a:endParaRPr lang="en-GB" sz="900" kern="0" dirty="0">
              <a:solidFill>
                <a:schemeClr val="accent6">
                  <a:lumMod val="50000"/>
                </a:schemeClr>
              </a:solidFill>
              <a:latin typeface="Calibri"/>
            </a:endParaRPr>
          </a:p>
          <a:p>
            <a:pPr defTabSz="914400">
              <a:defRPr/>
            </a:pPr>
            <a:r>
              <a:rPr lang="en-GB" sz="900" kern="0" dirty="0" smtClean="0">
                <a:solidFill>
                  <a:schemeClr val="accent6">
                    <a:lumMod val="50000"/>
                  </a:schemeClr>
                </a:solidFill>
                <a:latin typeface="Calibri"/>
              </a:rPr>
              <a:t>HVAC in 2018</a:t>
            </a:r>
            <a:endParaRPr lang="en-GB"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fr-CH" sz="900" kern="0" dirty="0">
              <a:solidFill>
                <a:schemeClr val="accent6">
                  <a:lumMod val="50000"/>
                </a:schemeClr>
              </a:solidFill>
              <a:latin typeface="Calibri"/>
            </a:endParaRPr>
          </a:p>
          <a:p>
            <a:pPr defTabSz="914400">
              <a:defRPr/>
            </a:pPr>
            <a:endParaRPr lang="en-GB" sz="900" kern="0" dirty="0">
              <a:solidFill>
                <a:schemeClr val="accent6">
                  <a:lumMod val="50000"/>
                </a:schemeClr>
              </a:solidFill>
              <a:latin typeface="Calibri"/>
            </a:endParaRPr>
          </a:p>
        </p:txBody>
      </p:sp>
      <p:sp>
        <p:nvSpPr>
          <p:cNvPr id="71" name="TextBox 11"/>
          <p:cNvSpPr txBox="1"/>
          <p:nvPr/>
        </p:nvSpPr>
        <p:spPr>
          <a:xfrm rot="16200000">
            <a:off x="758457" y="5663759"/>
            <a:ext cx="934284" cy="291455"/>
          </a:xfrm>
          <a:prstGeom prst="rect">
            <a:avLst/>
          </a:prstGeom>
          <a:solidFill>
            <a:schemeClr val="accent1">
              <a:lumMod val="40000"/>
              <a:lumOff val="60000"/>
            </a:schemeClr>
          </a:solidFill>
          <a:ln>
            <a:noFill/>
          </a:ln>
          <a:effectLst/>
        </p:spPr>
        <p:txBody>
          <a:bodyPr vert="horz"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lgn="ctr">
              <a:defRPr/>
            </a:pPr>
            <a:r>
              <a:rPr lang="fr-CH" b="1" kern="0" dirty="0" err="1" smtClean="0">
                <a:solidFill>
                  <a:schemeClr val="accent6">
                    <a:lumMod val="50000"/>
                  </a:schemeClr>
                </a:solidFill>
                <a:latin typeface="Calibri"/>
              </a:rPr>
              <a:t>INFRASTR</a:t>
            </a:r>
            <a:r>
              <a:rPr lang="fr-CH" b="1" kern="0" dirty="0" smtClean="0">
                <a:solidFill>
                  <a:schemeClr val="accent6">
                    <a:lumMod val="50000"/>
                  </a:schemeClr>
                </a:solidFill>
                <a:latin typeface="Calibri"/>
              </a:rPr>
              <a:t>.</a:t>
            </a:r>
            <a:endParaRPr lang="fr-CH" b="1" kern="0" dirty="0">
              <a:solidFill>
                <a:schemeClr val="accent6">
                  <a:lumMod val="50000"/>
                </a:schemeClr>
              </a:solidFill>
              <a:latin typeface="Calibri"/>
            </a:endParaRPr>
          </a:p>
          <a:p>
            <a:pPr algn="ctr" defTabSz="914400">
              <a:defRPr/>
            </a:pPr>
            <a:endParaRPr lang="fr-CH" b="1" kern="0" dirty="0">
              <a:solidFill>
                <a:schemeClr val="accent6">
                  <a:lumMod val="50000"/>
                </a:schemeClr>
              </a:solidFill>
              <a:latin typeface="Calibri"/>
            </a:endParaRPr>
          </a:p>
          <a:p>
            <a:pPr algn="ctr" defTabSz="914400">
              <a:defRPr/>
            </a:pPr>
            <a:endParaRPr lang="en-GB" b="1" kern="0" dirty="0">
              <a:solidFill>
                <a:schemeClr val="accent6">
                  <a:lumMod val="50000"/>
                </a:schemeClr>
              </a:solidFill>
              <a:latin typeface="Calibri"/>
            </a:endParaRPr>
          </a:p>
        </p:txBody>
      </p:sp>
      <p:sp>
        <p:nvSpPr>
          <p:cNvPr id="72" name="TextBox 13"/>
          <p:cNvSpPr txBox="1"/>
          <p:nvPr/>
        </p:nvSpPr>
        <p:spPr>
          <a:xfrm rot="16200000">
            <a:off x="5144322" y="5111399"/>
            <a:ext cx="899392" cy="1451251"/>
          </a:xfrm>
          <a:prstGeom prst="rect">
            <a:avLst/>
          </a:prstGeom>
          <a:solidFill>
            <a:schemeClr val="accent1">
              <a:lumMod val="40000"/>
              <a:lumOff val="60000"/>
            </a:schemeClr>
          </a:solidFill>
          <a:ln>
            <a:noFill/>
          </a:ln>
          <a:effectLst/>
        </p:spPr>
        <p:txBody>
          <a:bodyPr vert="vert" wrap="square" lIns="0" tIns="46800" rIns="0" bIns="4680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lvl="0">
              <a:defRPr/>
            </a:pPr>
            <a:r>
              <a:rPr lang="fr-CH" sz="900" kern="0" dirty="0" err="1" smtClean="0">
                <a:solidFill>
                  <a:schemeClr val="accent6">
                    <a:lumMod val="50000"/>
                  </a:schemeClr>
                </a:solidFill>
              </a:rPr>
              <a:t>Waterpr</a:t>
            </a:r>
            <a:r>
              <a:rPr lang="fr-CH" sz="900" kern="0" dirty="0" smtClean="0">
                <a:solidFill>
                  <a:schemeClr val="accent6">
                    <a:lumMod val="50000"/>
                  </a:schemeClr>
                </a:solidFill>
              </a:rPr>
              <a:t>. </a:t>
            </a:r>
            <a:r>
              <a:rPr lang="fr-CH" sz="900" kern="0" dirty="0" err="1" smtClean="0">
                <a:solidFill>
                  <a:schemeClr val="accent6">
                    <a:lumMod val="50000"/>
                  </a:schemeClr>
                </a:solidFill>
              </a:rPr>
              <a:t>partially</a:t>
            </a:r>
            <a:r>
              <a:rPr lang="fr-CH" sz="900" kern="0" dirty="0" smtClean="0">
                <a:solidFill>
                  <a:schemeClr val="accent6">
                    <a:lumMod val="50000"/>
                  </a:schemeClr>
                </a:solidFill>
              </a:rPr>
              <a:t> possible </a:t>
            </a:r>
            <a:r>
              <a:rPr lang="fr-CH" sz="900" kern="0" dirty="0" err="1" smtClean="0">
                <a:solidFill>
                  <a:schemeClr val="accent6">
                    <a:lumMod val="50000"/>
                  </a:schemeClr>
                </a:solidFill>
              </a:rPr>
              <a:t>after</a:t>
            </a:r>
            <a:r>
              <a:rPr lang="fr-CH" sz="900" kern="0" dirty="0" smtClean="0">
                <a:solidFill>
                  <a:schemeClr val="accent6">
                    <a:lumMod val="50000"/>
                  </a:schemeClr>
                </a:solidFill>
              </a:rPr>
              <a:t> ISR6 sh. extension. </a:t>
            </a:r>
            <a:r>
              <a:rPr lang="fr-CH" sz="900" kern="0" dirty="0" err="1" smtClean="0">
                <a:solidFill>
                  <a:schemeClr val="accent6">
                    <a:lumMod val="50000"/>
                  </a:schemeClr>
                </a:solidFill>
              </a:rPr>
              <a:t>Elec</a:t>
            </a:r>
            <a:r>
              <a:rPr lang="fr-CH" sz="900" kern="0" dirty="0" smtClean="0">
                <a:solidFill>
                  <a:schemeClr val="accent6">
                    <a:lumMod val="50000"/>
                  </a:schemeClr>
                </a:solidFill>
              </a:rPr>
              <a:t>., IT &amp; painting </a:t>
            </a:r>
            <a:r>
              <a:rPr lang="fr-CH" sz="900" kern="0" dirty="0" err="1" smtClean="0">
                <a:solidFill>
                  <a:schemeClr val="accent6">
                    <a:lumMod val="50000"/>
                  </a:schemeClr>
                </a:solidFill>
              </a:rPr>
              <a:t>ongoing</a:t>
            </a:r>
            <a:r>
              <a:rPr lang="fr-CH" sz="900" kern="0" dirty="0" smtClean="0">
                <a:solidFill>
                  <a:schemeClr val="accent6">
                    <a:lumMod val="50000"/>
                  </a:schemeClr>
                </a:solidFill>
              </a:rPr>
              <a:t>. </a:t>
            </a:r>
            <a:r>
              <a:rPr lang="fr-CH" sz="900" kern="0" dirty="0" err="1" smtClean="0">
                <a:solidFill>
                  <a:schemeClr val="accent6">
                    <a:lumMod val="50000"/>
                  </a:schemeClr>
                </a:solidFill>
              </a:rPr>
              <a:t>HVAC</a:t>
            </a:r>
            <a:r>
              <a:rPr lang="fr-CH" sz="900" kern="0" dirty="0" smtClean="0">
                <a:solidFill>
                  <a:schemeClr val="accent6">
                    <a:lumMod val="50000"/>
                  </a:schemeClr>
                </a:solidFill>
              </a:rPr>
              <a:t> in 2018</a:t>
            </a:r>
          </a:p>
          <a:p>
            <a:pPr lvl="0">
              <a:defRPr/>
            </a:pPr>
            <a:r>
              <a:rPr lang="fr-CH" sz="900" kern="0" dirty="0" smtClean="0">
                <a:solidFill>
                  <a:schemeClr val="accent6">
                    <a:lumMod val="50000"/>
                  </a:schemeClr>
                </a:solidFill>
              </a:rPr>
              <a:t>All </a:t>
            </a:r>
            <a:r>
              <a:rPr lang="fr-CH" sz="900" kern="0" dirty="0" err="1" smtClean="0">
                <a:solidFill>
                  <a:schemeClr val="accent6">
                    <a:lumMod val="50000"/>
                  </a:schemeClr>
                </a:solidFill>
              </a:rPr>
              <a:t>other</a:t>
            </a:r>
            <a:r>
              <a:rPr lang="fr-CH" sz="900" kern="0" dirty="0" smtClean="0">
                <a:solidFill>
                  <a:schemeClr val="accent6">
                    <a:lumMod val="50000"/>
                  </a:schemeClr>
                </a:solidFill>
              </a:rPr>
              <a:t> </a:t>
            </a:r>
            <a:r>
              <a:rPr lang="fr-CH" sz="900" kern="0" dirty="0" err="1" smtClean="0">
                <a:solidFill>
                  <a:schemeClr val="accent6">
                    <a:lumMod val="50000"/>
                  </a:schemeClr>
                </a:solidFill>
              </a:rPr>
              <a:t>work</a:t>
            </a:r>
            <a:r>
              <a:rPr lang="fr-CH" sz="900" kern="0" dirty="0" smtClean="0">
                <a:solidFill>
                  <a:schemeClr val="accent6">
                    <a:lumMod val="50000"/>
                  </a:schemeClr>
                </a:solidFill>
              </a:rPr>
              <a:t> in 2017</a:t>
            </a:r>
          </a:p>
          <a:p>
            <a:pPr lvl="0">
              <a:defRPr/>
            </a:pPr>
            <a:endParaRPr lang="fr-CH" sz="900" kern="0" dirty="0">
              <a:solidFill>
                <a:schemeClr val="accent6">
                  <a:lumMod val="50000"/>
                </a:schemeClr>
              </a:solidFill>
            </a:endParaRPr>
          </a:p>
          <a:p>
            <a:pPr defTabSz="914400">
              <a:defRPr/>
            </a:pPr>
            <a:endParaRPr lang="fr-CH" sz="900" kern="0" dirty="0">
              <a:solidFill>
                <a:schemeClr val="accent6">
                  <a:lumMod val="50000"/>
                </a:schemeClr>
              </a:solidFill>
            </a:endParaRPr>
          </a:p>
          <a:p>
            <a:pPr defTabSz="914400">
              <a:defRPr/>
            </a:pPr>
            <a:endParaRPr lang="en-GB" sz="900" b="1" kern="0" dirty="0">
              <a:solidFill>
                <a:srgbClr val="FF0000"/>
              </a:solidFill>
              <a:latin typeface="Calibri"/>
            </a:endParaRPr>
          </a:p>
          <a:p>
            <a:pPr defTabSz="914400">
              <a:defRPr/>
            </a:pPr>
            <a:endParaRPr lang="fr-CH" sz="900" b="1" kern="0" dirty="0">
              <a:solidFill>
                <a:srgbClr val="FF0000"/>
              </a:solidFill>
              <a:latin typeface="Calibri"/>
            </a:endParaRPr>
          </a:p>
          <a:p>
            <a:pPr defTabSz="914400">
              <a:defRPr/>
            </a:pPr>
            <a:endParaRPr lang="fr-CH" sz="900" b="1" kern="0" dirty="0">
              <a:solidFill>
                <a:srgbClr val="FF0000"/>
              </a:solidFill>
              <a:latin typeface="Calibri"/>
            </a:endParaRPr>
          </a:p>
          <a:p>
            <a:pPr defTabSz="914400">
              <a:defRPr/>
            </a:pPr>
            <a:endParaRPr lang="en-GB" sz="900" b="1" kern="0" dirty="0">
              <a:solidFill>
                <a:srgbClr val="FF0000"/>
              </a:solidFill>
              <a:latin typeface="Calibri"/>
            </a:endParaRPr>
          </a:p>
        </p:txBody>
      </p:sp>
    </p:spTree>
    <p:extLst>
      <p:ext uri="{BB962C8B-B14F-4D97-AF65-F5344CB8AC3E}">
        <p14:creationId xmlns:p14="http://schemas.microsoft.com/office/powerpoint/2010/main" val="1290159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0" grpId="0" animBg="1"/>
      <p:bldP spid="61" grpId="0" animBg="1"/>
      <p:bldP spid="62" grpId="0" animBg="1"/>
      <p:bldP spid="64" grpId="0" animBg="1"/>
      <p:bldP spid="65" grpId="0" animBg="1"/>
      <p:bldP spid="66" grpId="0" animBg="1"/>
      <p:bldP spid="67" grpId="0" animBg="1"/>
      <p:bldP spid="36" grpId="0" animBg="1"/>
      <p:bldP spid="38" grpId="0" animBg="1"/>
      <p:bldP spid="49" grpId="0" animBg="1"/>
      <p:bldP spid="50" grpId="0" animBg="1"/>
      <p:bldP spid="51" grpId="0" animBg="1"/>
      <p:bldP spid="52" grpId="0" animBg="1"/>
      <p:bldP spid="53" grpId="0" animBg="1"/>
      <p:bldP spid="56" grpId="0" animBg="1"/>
      <p:bldP spid="58" grpId="0" animBg="1"/>
      <p:bldP spid="63" grpId="0" animBg="1"/>
      <p:bldP spid="68" grpId="0" animBg="1"/>
      <p:bldP spid="70" grpId="0" animBg="1"/>
      <p:bldP spid="71" grpId="0" animBg="1"/>
      <p:bldP spid="7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5</a:t>
            </a:fld>
            <a:endParaRPr lang="fr-FR"/>
          </a:p>
        </p:txBody>
      </p:sp>
      <p:sp>
        <p:nvSpPr>
          <p:cNvPr id="6" name="TextBox 5"/>
          <p:cNvSpPr txBox="1"/>
          <p:nvPr/>
        </p:nvSpPr>
        <p:spPr>
          <a:xfrm>
            <a:off x="1092200" y="7620"/>
            <a:ext cx="7162800" cy="914400"/>
          </a:xfrm>
          <a:prstGeom prst="rect">
            <a:avLst/>
          </a:prstGeom>
        </p:spPr>
        <p:txBody>
          <a:bodyPr vert="horz" lIns="95746" tIns="47874" rIns="95746" bIns="47874" rtlCol="0" anchor="ctr">
            <a:noAutofit/>
          </a:bodyPr>
          <a:lstStyle>
            <a:lvl1pPr>
              <a:spcBef>
                <a:spcPct val="0"/>
              </a:spcBef>
              <a:buNone/>
              <a:defRPr sz="3000" baseline="0">
                <a:solidFill>
                  <a:schemeClr val="tx2">
                    <a:lumMod val="60000"/>
                    <a:lumOff val="40000"/>
                  </a:schemeClr>
                </a:solidFill>
                <a:latin typeface="Verdana" pitchFamily="34" charset="0"/>
                <a:ea typeface="+mj-ea"/>
                <a:cs typeface="+mj-cs"/>
              </a:defRPr>
            </a:lvl1pPr>
          </a:lstStyle>
          <a:p>
            <a:pPr algn="ctr"/>
            <a:r>
              <a:rPr lang="fr-CH" dirty="0" smtClean="0"/>
              <a:t>PLANNING 1/2</a:t>
            </a:r>
            <a:endParaRPr lang="en-GB" dirty="0"/>
          </a:p>
        </p:txBody>
      </p:sp>
      <p:pic>
        <p:nvPicPr>
          <p:cNvPr id="7" name="Picture 6"/>
          <p:cNvPicPr>
            <a:picLocks noChangeAspect="1"/>
          </p:cNvPicPr>
          <p:nvPr/>
        </p:nvPicPr>
        <p:blipFill>
          <a:blip r:embed="rId2"/>
          <a:stretch>
            <a:fillRect/>
          </a:stretch>
        </p:blipFill>
        <p:spPr>
          <a:xfrm>
            <a:off x="304800" y="838200"/>
            <a:ext cx="9220200" cy="5905888"/>
          </a:xfrm>
          <a:prstGeom prst="rect">
            <a:avLst/>
          </a:prstGeom>
        </p:spPr>
      </p:pic>
    </p:spTree>
    <p:extLst>
      <p:ext uri="{BB962C8B-B14F-4D97-AF65-F5344CB8AC3E}">
        <p14:creationId xmlns:p14="http://schemas.microsoft.com/office/powerpoint/2010/main" val="2106316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6</a:t>
            </a:fld>
            <a:endParaRPr lang="fr-FR"/>
          </a:p>
        </p:txBody>
      </p:sp>
      <p:sp>
        <p:nvSpPr>
          <p:cNvPr id="6" name="TextBox 5"/>
          <p:cNvSpPr txBox="1"/>
          <p:nvPr/>
        </p:nvSpPr>
        <p:spPr>
          <a:xfrm>
            <a:off x="1092200" y="7620"/>
            <a:ext cx="7162800" cy="914400"/>
          </a:xfrm>
          <a:prstGeom prst="rect">
            <a:avLst/>
          </a:prstGeom>
        </p:spPr>
        <p:txBody>
          <a:bodyPr vert="horz" lIns="95746" tIns="47874" rIns="95746" bIns="47874" rtlCol="0" anchor="ctr">
            <a:noAutofit/>
          </a:bodyPr>
          <a:lstStyle>
            <a:lvl1pPr>
              <a:spcBef>
                <a:spcPct val="0"/>
              </a:spcBef>
              <a:buNone/>
              <a:defRPr sz="3000" baseline="0">
                <a:solidFill>
                  <a:schemeClr val="tx2">
                    <a:lumMod val="60000"/>
                    <a:lumOff val="40000"/>
                  </a:schemeClr>
                </a:solidFill>
                <a:latin typeface="Verdana" pitchFamily="34" charset="0"/>
                <a:ea typeface="+mj-ea"/>
                <a:cs typeface="+mj-cs"/>
              </a:defRPr>
            </a:lvl1pPr>
          </a:lstStyle>
          <a:p>
            <a:pPr algn="ctr"/>
            <a:r>
              <a:rPr lang="fr-CH" dirty="0" smtClean="0"/>
              <a:t>PLANNING 2/2</a:t>
            </a:r>
            <a:endParaRPr lang="en-GB" dirty="0"/>
          </a:p>
        </p:txBody>
      </p:sp>
      <p:pic>
        <p:nvPicPr>
          <p:cNvPr id="2" name="Picture 1"/>
          <p:cNvPicPr>
            <a:picLocks noChangeAspect="1"/>
          </p:cNvPicPr>
          <p:nvPr/>
        </p:nvPicPr>
        <p:blipFill>
          <a:blip r:embed="rId2"/>
          <a:stretch>
            <a:fillRect/>
          </a:stretch>
        </p:blipFill>
        <p:spPr>
          <a:xfrm>
            <a:off x="228601" y="827171"/>
            <a:ext cx="9616510" cy="5985064"/>
          </a:xfrm>
          <a:prstGeom prst="rect">
            <a:avLst/>
          </a:prstGeom>
        </p:spPr>
      </p:pic>
    </p:spTree>
    <p:extLst>
      <p:ext uri="{BB962C8B-B14F-4D97-AF65-F5344CB8AC3E}">
        <p14:creationId xmlns:p14="http://schemas.microsoft.com/office/powerpoint/2010/main" val="3074079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7</a:t>
            </a:fld>
            <a:endParaRPr lang="fr-FR"/>
          </a:p>
        </p:txBody>
      </p:sp>
      <p:sp>
        <p:nvSpPr>
          <p:cNvPr id="6" name="TextBox 5"/>
          <p:cNvSpPr txBox="1"/>
          <p:nvPr/>
        </p:nvSpPr>
        <p:spPr>
          <a:xfrm>
            <a:off x="1092200" y="7620"/>
            <a:ext cx="7162800" cy="914400"/>
          </a:xfrm>
          <a:prstGeom prst="rect">
            <a:avLst/>
          </a:prstGeom>
        </p:spPr>
        <p:txBody>
          <a:bodyPr vert="horz" lIns="95746" tIns="47874" rIns="95746" bIns="47874" rtlCol="0" anchor="ctr">
            <a:noAutofit/>
          </a:bodyPr>
          <a:lstStyle>
            <a:lvl1pPr>
              <a:spcBef>
                <a:spcPct val="0"/>
              </a:spcBef>
              <a:buNone/>
              <a:defRPr sz="3000" baseline="0">
                <a:solidFill>
                  <a:schemeClr val="tx2">
                    <a:lumMod val="60000"/>
                    <a:lumOff val="40000"/>
                  </a:schemeClr>
                </a:solidFill>
                <a:latin typeface="Verdana" pitchFamily="34" charset="0"/>
                <a:ea typeface="+mj-ea"/>
                <a:cs typeface="+mj-cs"/>
              </a:defRPr>
            </a:lvl1pPr>
          </a:lstStyle>
          <a:p>
            <a:pPr algn="ctr"/>
            <a:r>
              <a:rPr lang="fr-CH" dirty="0" smtClean="0"/>
              <a:t>SPENDING PROFILE</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548116402"/>
              </p:ext>
            </p:extLst>
          </p:nvPr>
        </p:nvGraphicFramePr>
        <p:xfrm>
          <a:off x="873600" y="1674976"/>
          <a:ext cx="7813200" cy="2135024"/>
        </p:xfrm>
        <a:graphic>
          <a:graphicData uri="http://schemas.openxmlformats.org/drawingml/2006/table">
            <a:tbl>
              <a:tblPr firstRow="1" bandRow="1">
                <a:tableStyleId>{5C22544A-7EE6-4342-B048-85BDC9FD1C3A}</a:tableStyleId>
              </a:tblPr>
              <a:tblGrid>
                <a:gridCol w="1981200"/>
                <a:gridCol w="972000"/>
                <a:gridCol w="972000"/>
                <a:gridCol w="972000"/>
                <a:gridCol w="972000"/>
                <a:gridCol w="972000"/>
                <a:gridCol w="972000"/>
              </a:tblGrid>
              <a:tr h="809144">
                <a:tc>
                  <a:txBody>
                    <a:bodyPr/>
                    <a:lstStyle/>
                    <a:p>
                      <a:pPr algn="ctr"/>
                      <a:r>
                        <a:rPr lang="en-GB" sz="1500" dirty="0" smtClean="0"/>
                        <a:t>EXPENDITURES </a:t>
                      </a:r>
                    </a:p>
                    <a:p>
                      <a:pPr algn="ctr"/>
                      <a:r>
                        <a:rPr lang="en-GB" sz="1500" dirty="0" smtClean="0"/>
                        <a:t>(FOR TUNNEL WORK ONLY – NO SECURITY)</a:t>
                      </a:r>
                      <a:endParaRPr lang="en-GB" sz="1500" dirty="0"/>
                    </a:p>
                  </a:txBody>
                  <a:tcPr anchor="ctr"/>
                </a:tc>
                <a:tc>
                  <a:txBody>
                    <a:bodyPr/>
                    <a:lstStyle/>
                    <a:p>
                      <a:pPr algn="ctr"/>
                      <a:r>
                        <a:rPr lang="en-GB" sz="1500" dirty="0" smtClean="0"/>
                        <a:t>2017</a:t>
                      </a:r>
                    </a:p>
                  </a:txBody>
                  <a:tcPr anchor="ctr"/>
                </a:tc>
                <a:tc>
                  <a:txBody>
                    <a:bodyPr/>
                    <a:lstStyle/>
                    <a:p>
                      <a:pPr algn="ctr"/>
                      <a:endParaRPr lang="en-GB" sz="1500" dirty="0" smtClean="0"/>
                    </a:p>
                    <a:p>
                      <a:pPr algn="ctr"/>
                      <a:r>
                        <a:rPr lang="en-GB" sz="1500" dirty="0" smtClean="0"/>
                        <a:t>2018</a:t>
                      </a:r>
                    </a:p>
                    <a:p>
                      <a:pPr algn="ctr"/>
                      <a:endParaRPr lang="en-GB" sz="1500" dirty="0"/>
                    </a:p>
                  </a:txBody>
                  <a:tcPr anchor="ctr"/>
                </a:tc>
                <a:tc>
                  <a:txBody>
                    <a:bodyPr/>
                    <a:lstStyle/>
                    <a:p>
                      <a:pPr algn="ctr"/>
                      <a:endParaRPr lang="en-GB" sz="1500" dirty="0" smtClean="0"/>
                    </a:p>
                    <a:p>
                      <a:pPr algn="ctr"/>
                      <a:r>
                        <a:rPr lang="en-GB" sz="1500" dirty="0" smtClean="0"/>
                        <a:t>2019</a:t>
                      </a:r>
                    </a:p>
                    <a:p>
                      <a:pPr algn="ctr"/>
                      <a:endParaRPr lang="en-GB" sz="1500" dirty="0" smtClean="0"/>
                    </a:p>
                  </a:txBody>
                  <a:tcPr anchor="ctr"/>
                </a:tc>
                <a:tc>
                  <a:txBody>
                    <a:bodyPr/>
                    <a:lstStyle/>
                    <a:p>
                      <a:pPr algn="ctr"/>
                      <a:r>
                        <a:rPr lang="en-GB" sz="1500" dirty="0" smtClean="0"/>
                        <a:t>2020</a:t>
                      </a:r>
                    </a:p>
                  </a:txBody>
                  <a:tcPr anchor="ctr"/>
                </a:tc>
                <a:tc>
                  <a:txBody>
                    <a:bodyPr/>
                    <a:lstStyle/>
                    <a:p>
                      <a:pPr algn="ctr"/>
                      <a:r>
                        <a:rPr lang="en-GB" sz="1500" dirty="0" smtClean="0"/>
                        <a:t>2021</a:t>
                      </a:r>
                    </a:p>
                  </a:txBody>
                  <a:tcPr anchor="ctr"/>
                </a:tc>
                <a:tc>
                  <a:txBody>
                    <a:bodyPr/>
                    <a:lstStyle/>
                    <a:p>
                      <a:pPr algn="ctr"/>
                      <a:r>
                        <a:rPr lang="en-GB" sz="1500" dirty="0" smtClean="0"/>
                        <a:t>2022</a:t>
                      </a:r>
                    </a:p>
                  </a:txBody>
                  <a:tcPr anchor="ctr"/>
                </a:tc>
              </a:tr>
              <a:tr h="370840">
                <a:tc>
                  <a:txBody>
                    <a:bodyPr/>
                    <a:lstStyle/>
                    <a:p>
                      <a:pPr algn="ctr"/>
                      <a:r>
                        <a:rPr lang="en-GB" sz="1500" dirty="0" smtClean="0">
                          <a:solidFill>
                            <a:schemeClr val="tx2">
                              <a:lumMod val="75000"/>
                            </a:schemeClr>
                          </a:solidFill>
                        </a:rPr>
                        <a:t>GLOBAL</a:t>
                      </a:r>
                    </a:p>
                    <a:p>
                      <a:pPr algn="ctr"/>
                      <a:r>
                        <a:rPr lang="en-GB" sz="1500" dirty="0" smtClean="0">
                          <a:solidFill>
                            <a:schemeClr val="tx2">
                              <a:lumMod val="75000"/>
                            </a:schemeClr>
                          </a:solidFill>
                        </a:rPr>
                        <a:t>BUDGET*</a:t>
                      </a:r>
                    </a:p>
                    <a:p>
                      <a:pPr algn="ctr"/>
                      <a:r>
                        <a:rPr lang="en-GB" sz="1500" dirty="0" smtClean="0">
                          <a:solidFill>
                            <a:schemeClr val="tx2">
                              <a:lumMod val="75000"/>
                            </a:schemeClr>
                          </a:solidFill>
                        </a:rPr>
                        <a:t>(</a:t>
                      </a:r>
                      <a:r>
                        <a:rPr lang="en-GB" sz="1500" dirty="0" err="1" smtClean="0">
                          <a:solidFill>
                            <a:schemeClr val="tx2">
                              <a:lumMod val="75000"/>
                            </a:schemeClr>
                          </a:solidFill>
                        </a:rPr>
                        <a:t>kCHF</a:t>
                      </a:r>
                      <a:r>
                        <a:rPr lang="en-GB" sz="1500" dirty="0" smtClean="0">
                          <a:solidFill>
                            <a:schemeClr val="tx2">
                              <a:lumMod val="75000"/>
                            </a:schemeClr>
                          </a:solidFill>
                        </a:rPr>
                        <a:t>)</a:t>
                      </a:r>
                      <a:endParaRPr lang="en-GB" sz="1500" dirty="0">
                        <a:solidFill>
                          <a:schemeClr val="tx2">
                            <a:lumMod val="75000"/>
                          </a:schemeClr>
                        </a:solidFill>
                      </a:endParaRPr>
                    </a:p>
                  </a:txBody>
                  <a:tcPr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1’950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900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1650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60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65</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350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r>
              <a:tr h="370840">
                <a:tc>
                  <a:txBody>
                    <a:bodyPr/>
                    <a:lstStyle/>
                    <a:p>
                      <a:pPr algn="ctr"/>
                      <a:r>
                        <a:rPr lang="en-GB" sz="1500" dirty="0" smtClean="0">
                          <a:solidFill>
                            <a:schemeClr val="tx2">
                              <a:lumMod val="75000"/>
                            </a:schemeClr>
                          </a:solidFill>
                        </a:rPr>
                        <a:t>TOTAL*</a:t>
                      </a:r>
                    </a:p>
                    <a:p>
                      <a:pPr marL="0" marR="0" lvl="0" indent="0" algn="ctr" defTabSz="957472" rtl="0" eaLnBrk="1" fontAlgn="auto" latinLnBrk="0" hangingPunct="1">
                        <a:lnSpc>
                          <a:spcPct val="100000"/>
                        </a:lnSpc>
                        <a:spcBef>
                          <a:spcPts val="0"/>
                        </a:spcBef>
                        <a:spcAft>
                          <a:spcPts val="0"/>
                        </a:spcAft>
                        <a:buClrTx/>
                        <a:buSzTx/>
                        <a:buFontTx/>
                        <a:buNone/>
                        <a:tabLst/>
                        <a:defRPr/>
                      </a:pPr>
                      <a:r>
                        <a:rPr lang="en-GB" sz="1500" dirty="0" smtClean="0">
                          <a:solidFill>
                            <a:schemeClr val="tx2">
                              <a:lumMod val="75000"/>
                            </a:schemeClr>
                          </a:solidFill>
                        </a:rPr>
                        <a:t>(</a:t>
                      </a:r>
                      <a:r>
                        <a:rPr lang="en-GB" sz="1500" dirty="0" err="1" smtClean="0">
                          <a:solidFill>
                            <a:schemeClr val="tx2">
                              <a:lumMod val="75000"/>
                            </a:schemeClr>
                          </a:solidFill>
                        </a:rPr>
                        <a:t>kCHF</a:t>
                      </a:r>
                      <a:r>
                        <a:rPr lang="en-GB" sz="1500" dirty="0" smtClean="0">
                          <a:solidFill>
                            <a:schemeClr val="tx2">
                              <a:lumMod val="75000"/>
                            </a:schemeClr>
                          </a:solidFill>
                        </a:rPr>
                        <a:t>)</a:t>
                      </a:r>
                    </a:p>
                  </a:txBody>
                  <a:tcPr anchor="ctr"/>
                </a:tc>
                <a:tc gridSpan="6">
                  <a:txBody>
                    <a:bodyPr/>
                    <a:lstStyle/>
                    <a:p>
                      <a:pPr algn="ctr" fontAlgn="b"/>
                      <a:r>
                        <a:rPr lang="en-GB" sz="1800" b="1" i="0" u="none" strike="noStrike" dirty="0" smtClean="0">
                          <a:solidFill>
                            <a:schemeClr val="tx2">
                              <a:lumMod val="75000"/>
                            </a:schemeClr>
                          </a:solidFill>
                          <a:effectLst/>
                          <a:latin typeface="Calibri" panose="020F0502020204030204" pitchFamily="34" charset="0"/>
                        </a:rPr>
                        <a:t>~5’000</a:t>
                      </a:r>
                      <a:endParaRPr lang="en-GB" sz="1800" b="1" i="0" u="none" strike="noStrike" dirty="0">
                        <a:solidFill>
                          <a:schemeClr val="tx2">
                            <a:lumMod val="75000"/>
                          </a:schemeClr>
                        </a:solidFill>
                        <a:effectLst/>
                        <a:latin typeface="Calibri" panose="020F0502020204030204" pitchFamily="34" charset="0"/>
                      </a:endParaRPr>
                    </a:p>
                  </a:txBody>
                  <a:tcPr marL="9525" marR="9525" marT="9525" marB="0" anchor="ctr"/>
                </a:tc>
                <a:tc hMerge="1">
                  <a:txBody>
                    <a:bodyPr/>
                    <a:lstStyle/>
                    <a:p>
                      <a:pPr algn="ctr" fontAlgn="b"/>
                      <a:endParaRPr lang="en-GB" sz="18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GB" sz="18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GB" sz="18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GB" sz="18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GB" sz="1800" b="1"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
        <p:nvSpPr>
          <p:cNvPr id="2" name="TextBox 1"/>
          <p:cNvSpPr txBox="1"/>
          <p:nvPr/>
        </p:nvSpPr>
        <p:spPr>
          <a:xfrm>
            <a:off x="7315200" y="5943600"/>
            <a:ext cx="2005751" cy="246221"/>
          </a:xfrm>
          <a:prstGeom prst="rect">
            <a:avLst/>
          </a:prstGeom>
          <a:noFill/>
        </p:spPr>
        <p:txBody>
          <a:bodyPr wrap="square" rtlCol="0">
            <a:spAutoFit/>
          </a:bodyPr>
          <a:lstStyle/>
          <a:p>
            <a:r>
              <a:rPr lang="en-US" sz="1000" dirty="0" smtClean="0">
                <a:solidFill>
                  <a:schemeClr val="accent1">
                    <a:lumMod val="75000"/>
                  </a:schemeClr>
                </a:solidFill>
              </a:rPr>
              <a:t>* Without ‘Access control’</a:t>
            </a:r>
            <a:endParaRPr lang="en-US" sz="1000" dirty="0">
              <a:solidFill>
                <a:schemeClr val="accent1">
                  <a:lumMod val="75000"/>
                </a:schemeClr>
              </a:solidFill>
            </a:endParaRPr>
          </a:p>
        </p:txBody>
      </p:sp>
      <p:sp>
        <p:nvSpPr>
          <p:cNvPr id="3" name="TextBox 2"/>
          <p:cNvSpPr txBox="1"/>
          <p:nvPr/>
        </p:nvSpPr>
        <p:spPr>
          <a:xfrm>
            <a:off x="1905000" y="4648200"/>
            <a:ext cx="2511841" cy="677108"/>
          </a:xfrm>
          <a:prstGeom prst="rect">
            <a:avLst/>
          </a:prstGeom>
          <a:noFill/>
        </p:spPr>
        <p:txBody>
          <a:bodyPr wrap="none" rtlCol="0">
            <a:spAutoFit/>
          </a:bodyPr>
          <a:lstStyle/>
          <a:p>
            <a:r>
              <a:rPr lang="en-US" dirty="0" smtClean="0"/>
              <a:t>COMMITTED : 847kCHF</a:t>
            </a:r>
          </a:p>
          <a:p>
            <a:r>
              <a:rPr lang="en-US" dirty="0" smtClean="0"/>
              <a:t>SPENT : 164kCHF</a:t>
            </a:r>
            <a:endParaRPr lang="en-US" dirty="0"/>
          </a:p>
        </p:txBody>
      </p:sp>
      <p:cxnSp>
        <p:nvCxnSpPr>
          <p:cNvPr id="7" name="Straight Arrow Connector 6"/>
          <p:cNvCxnSpPr/>
          <p:nvPr/>
        </p:nvCxnSpPr>
        <p:spPr>
          <a:xfrm flipV="1">
            <a:off x="2886600" y="3070860"/>
            <a:ext cx="304800" cy="15149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5289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8</a:t>
            </a:fld>
            <a:endParaRPr lang="fr-FR"/>
          </a:p>
        </p:txBody>
      </p:sp>
      <p:sp>
        <p:nvSpPr>
          <p:cNvPr id="6"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CONCLUSIONS OF WORKSHOP*</a:t>
            </a:r>
            <a:endParaRPr lang="en-GB" dirty="0"/>
          </a:p>
        </p:txBody>
      </p:sp>
      <p:sp>
        <p:nvSpPr>
          <p:cNvPr id="10" name="Subtitle 9"/>
          <p:cNvSpPr>
            <a:spLocks noGrp="1"/>
          </p:cNvSpPr>
          <p:nvPr>
            <p:ph type="subTitle" idx="1"/>
          </p:nvPr>
        </p:nvSpPr>
        <p:spPr>
          <a:xfrm>
            <a:off x="609599" y="1219200"/>
            <a:ext cx="8382001" cy="3352800"/>
          </a:xfrm>
        </p:spPr>
        <p:txBody>
          <a:bodyPr>
            <a:noAutofit/>
          </a:bodyPr>
          <a:lstStyle/>
          <a:p>
            <a:pPr algn="l"/>
            <a:r>
              <a:rPr lang="en-US" sz="1800" b="1" dirty="0"/>
              <a:t>The baseline for the RWTC has to </a:t>
            </a:r>
            <a:r>
              <a:rPr lang="en-US" sz="1800" b="1" dirty="0" smtClean="0"/>
              <a:t>foresee</a:t>
            </a:r>
          </a:p>
          <a:p>
            <a:pPr algn="l"/>
            <a:endParaRPr lang="en-US" sz="1800" dirty="0"/>
          </a:p>
          <a:p>
            <a:pPr marL="285750" lvl="0" indent="-285750" algn="l">
              <a:buFont typeface="Arial" panose="020B0604020202020204" pitchFamily="34" charset="0"/>
              <a:buChar char="•"/>
            </a:pPr>
            <a:r>
              <a:rPr lang="en-US" sz="1800" dirty="0"/>
              <a:t>construction of an access building  </a:t>
            </a:r>
            <a:r>
              <a:rPr lang="en-US" sz="1800" dirty="0" smtClean="0">
                <a:solidFill>
                  <a:srgbClr val="0070C0"/>
                </a:solidFill>
              </a:rPr>
              <a:t>- FORESEEN, START DATE TO BE DEFINED</a:t>
            </a:r>
            <a:endParaRPr lang="en-US" sz="1800" dirty="0">
              <a:solidFill>
                <a:srgbClr val="0070C0"/>
              </a:solidFill>
            </a:endParaRPr>
          </a:p>
          <a:p>
            <a:pPr marL="285750" lvl="0" indent="-285750" algn="l">
              <a:buFont typeface="Arial" panose="020B0604020202020204" pitchFamily="34" charset="0"/>
              <a:buChar char="•"/>
            </a:pPr>
            <a:r>
              <a:rPr lang="en-US" sz="1800" dirty="0"/>
              <a:t>installation of containment enclosure in Q3 </a:t>
            </a:r>
            <a:r>
              <a:rPr lang="en-US" sz="1800" dirty="0" smtClean="0"/>
              <a:t>2018 – </a:t>
            </a:r>
            <a:r>
              <a:rPr lang="en-US" sz="1800" dirty="0" smtClean="0">
                <a:solidFill>
                  <a:srgbClr val="0070C0"/>
                </a:solidFill>
              </a:rPr>
              <a:t>NEED OF INFORMATION</a:t>
            </a:r>
            <a:endParaRPr lang="en-US" sz="1800" dirty="0">
              <a:solidFill>
                <a:srgbClr val="0070C0"/>
              </a:solidFill>
            </a:endParaRPr>
          </a:p>
          <a:p>
            <a:pPr marL="285750" lvl="0" indent="-285750" algn="l">
              <a:buFont typeface="Arial" panose="020B0604020202020204" pitchFamily="34" charset="0"/>
              <a:buChar char="•"/>
            </a:pPr>
            <a:r>
              <a:rPr lang="en-US" sz="1800" dirty="0"/>
              <a:t>access control and safety </a:t>
            </a:r>
            <a:endParaRPr lang="en-US" sz="1800" dirty="0">
              <a:solidFill>
                <a:srgbClr val="0070C0"/>
              </a:solidFill>
            </a:endParaRPr>
          </a:p>
          <a:p>
            <a:pPr marL="285750" lvl="0" indent="-285750" algn="l">
              <a:buFont typeface="Arial" panose="020B0604020202020204" pitchFamily="34" charset="0"/>
              <a:buChar char="•"/>
            </a:pPr>
            <a:r>
              <a:rPr lang="en-US" sz="1800" dirty="0"/>
              <a:t>consequences of the risk analysis: complementation and adaptation of safety systems, civil </a:t>
            </a:r>
            <a:r>
              <a:rPr lang="en-US" sz="1800" dirty="0" smtClean="0"/>
              <a:t>engineering – </a:t>
            </a:r>
            <a:r>
              <a:rPr lang="en-US" sz="1800" dirty="0" smtClean="0">
                <a:solidFill>
                  <a:srgbClr val="0070C0"/>
                </a:solidFill>
              </a:rPr>
              <a:t>PARTIALLY AGREED (DEPENDING ALSO B. 573 AND 225)</a:t>
            </a:r>
            <a:endParaRPr lang="en-US" sz="1800" dirty="0">
              <a:solidFill>
                <a:srgbClr val="0070C0"/>
              </a:solidFill>
            </a:endParaRPr>
          </a:p>
          <a:p>
            <a:pPr marL="285750" lvl="0" indent="-285750" algn="l">
              <a:buFont typeface="Arial" panose="020B0604020202020204" pitchFamily="34" charset="0"/>
              <a:buChar char="•"/>
            </a:pPr>
            <a:r>
              <a:rPr lang="en-US" sz="1800" dirty="0"/>
              <a:t>detailed noise study (by </a:t>
            </a:r>
            <a:r>
              <a:rPr lang="en-US" sz="1800" dirty="0" smtClean="0"/>
              <a:t>outside </a:t>
            </a:r>
            <a:r>
              <a:rPr lang="en-US" sz="1800" dirty="0"/>
              <a:t>company</a:t>
            </a:r>
            <a:r>
              <a:rPr lang="en-US" sz="1800" dirty="0" smtClean="0"/>
              <a:t>) </a:t>
            </a:r>
            <a:endParaRPr lang="en-US" sz="1800" dirty="0">
              <a:solidFill>
                <a:srgbClr val="0070C0"/>
              </a:solidFill>
            </a:endParaRPr>
          </a:p>
          <a:p>
            <a:pPr marL="285750" indent="-285750" algn="l">
              <a:buFont typeface="Arial" panose="020B0604020202020204" pitchFamily="34" charset="0"/>
              <a:buChar char="•"/>
            </a:pPr>
            <a:r>
              <a:rPr lang="en-US" sz="1800" dirty="0"/>
              <a:t>In addition, a list of all processing tools has to be provided by RP to </a:t>
            </a:r>
            <a:r>
              <a:rPr lang="en-US" sz="1800" dirty="0" smtClean="0"/>
              <a:t>SMB </a:t>
            </a:r>
            <a:endParaRPr lang="en-US" sz="1800" dirty="0">
              <a:solidFill>
                <a:srgbClr val="0070C0"/>
              </a:solidFill>
            </a:endParaRPr>
          </a:p>
          <a:p>
            <a:pPr algn="l"/>
            <a:endParaRPr lang="en-US" sz="1800" dirty="0"/>
          </a:p>
        </p:txBody>
      </p:sp>
      <p:sp>
        <p:nvSpPr>
          <p:cNvPr id="11" name="TextBox 10"/>
          <p:cNvSpPr txBox="1"/>
          <p:nvPr/>
        </p:nvSpPr>
        <p:spPr>
          <a:xfrm>
            <a:off x="6019800" y="6026530"/>
            <a:ext cx="3573414" cy="384721"/>
          </a:xfrm>
          <a:prstGeom prst="rect">
            <a:avLst/>
          </a:prstGeom>
          <a:noFill/>
        </p:spPr>
        <p:txBody>
          <a:bodyPr wrap="none" rtlCol="0">
            <a:spAutoFit/>
          </a:bodyPr>
          <a:lstStyle/>
          <a:p>
            <a:r>
              <a:rPr lang="en-GB" dirty="0" smtClean="0"/>
              <a:t>* Memo of 19</a:t>
            </a:r>
            <a:r>
              <a:rPr lang="en-GB" baseline="30000" dirty="0" smtClean="0"/>
              <a:t>th</a:t>
            </a:r>
            <a:r>
              <a:rPr lang="en-GB" dirty="0" smtClean="0"/>
              <a:t> of </a:t>
            </a:r>
            <a:r>
              <a:rPr lang="en-GB" dirty="0" err="1" smtClean="0"/>
              <a:t>december</a:t>
            </a:r>
            <a:r>
              <a:rPr lang="en-GB" dirty="0" smtClean="0"/>
              <a:t> 2016</a:t>
            </a:r>
            <a:endParaRPr lang="en-US" dirty="0"/>
          </a:p>
        </p:txBody>
      </p:sp>
    </p:spTree>
    <p:extLst>
      <p:ext uri="{BB962C8B-B14F-4D97-AF65-F5344CB8AC3E}">
        <p14:creationId xmlns:p14="http://schemas.microsoft.com/office/powerpoint/2010/main" val="2713394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6987D14-C9E0-42AC-85F7-32247EF94A2C}" type="slidenum">
              <a:rPr lang="fr-FR" smtClean="0"/>
              <a:pPr/>
              <a:t>9</a:t>
            </a:fld>
            <a:endParaRPr lang="fr-FR"/>
          </a:p>
        </p:txBody>
      </p:sp>
      <p:sp>
        <p:nvSpPr>
          <p:cNvPr id="6" name="Title 3"/>
          <p:cNvSpPr txBox="1">
            <a:spLocks/>
          </p:cNvSpPr>
          <p:nvPr/>
        </p:nvSpPr>
        <p:spPr>
          <a:xfrm>
            <a:off x="1219200" y="76200"/>
            <a:ext cx="7264400" cy="792162"/>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smtClean="0"/>
              <a:t>CONCLUSIONS OF WORKSHOP*</a:t>
            </a:r>
            <a:endParaRPr lang="en-GB" dirty="0"/>
          </a:p>
        </p:txBody>
      </p:sp>
      <p:sp>
        <p:nvSpPr>
          <p:cNvPr id="10" name="Subtitle 9"/>
          <p:cNvSpPr>
            <a:spLocks noGrp="1"/>
          </p:cNvSpPr>
          <p:nvPr>
            <p:ph type="subTitle" idx="1"/>
          </p:nvPr>
        </p:nvSpPr>
        <p:spPr>
          <a:xfrm>
            <a:off x="609599" y="1143000"/>
            <a:ext cx="8382001" cy="3352800"/>
          </a:xfrm>
        </p:spPr>
        <p:txBody>
          <a:bodyPr>
            <a:noAutofit/>
          </a:bodyPr>
          <a:lstStyle/>
          <a:p>
            <a:pPr algn="l"/>
            <a:r>
              <a:rPr lang="en-US" sz="1800" b="1" dirty="0"/>
              <a:t>Baseline RW </a:t>
            </a:r>
            <a:r>
              <a:rPr lang="en-US" sz="1800" b="1" dirty="0" smtClean="0"/>
              <a:t>Storage</a:t>
            </a:r>
          </a:p>
          <a:p>
            <a:pPr algn="l"/>
            <a:endParaRPr lang="en-US" sz="1800" dirty="0"/>
          </a:p>
          <a:p>
            <a:pPr algn="l"/>
            <a:r>
              <a:rPr lang="en-US" sz="1800" dirty="0"/>
              <a:t>Besides the already known activities like installation of HVAC system, retention basins, installation of fire walls and water proofing of the floor, the following new activities need to be integrated:</a:t>
            </a:r>
          </a:p>
          <a:p>
            <a:pPr marL="285750" lvl="0" indent="-285750" algn="l">
              <a:buFont typeface="Arial" panose="020B0604020202020204" pitchFamily="34" charset="0"/>
              <a:buChar char="•"/>
            </a:pPr>
            <a:r>
              <a:rPr lang="en-US" sz="1800" dirty="0"/>
              <a:t>modifications of Bat 225 to be integrated into the baseline as combustible waste will be stored </a:t>
            </a:r>
            <a:r>
              <a:rPr lang="en-US" sz="1800" dirty="0" smtClean="0"/>
              <a:t>there – </a:t>
            </a:r>
            <a:r>
              <a:rPr lang="en-US" sz="1800" dirty="0" smtClean="0">
                <a:solidFill>
                  <a:srgbClr val="0070C0"/>
                </a:solidFill>
              </a:rPr>
              <a:t>IPP?</a:t>
            </a:r>
            <a:endParaRPr lang="en-US" sz="1800" dirty="0">
              <a:solidFill>
                <a:srgbClr val="0070C0"/>
              </a:solidFill>
            </a:endParaRPr>
          </a:p>
          <a:p>
            <a:pPr marL="285750" indent="-285750" algn="l">
              <a:buFont typeface="Arial" pitchFamily="34" charset="0"/>
              <a:buChar char="•"/>
            </a:pPr>
            <a:r>
              <a:rPr lang="en-US" sz="1800" dirty="0"/>
              <a:t>modifications of Bat 573 to be integrated into the baseline as water containers will be moved there and water </a:t>
            </a:r>
            <a:r>
              <a:rPr lang="en-US" sz="1800" dirty="0" smtClean="0"/>
              <a:t>evaporated - </a:t>
            </a:r>
            <a:r>
              <a:rPr lang="en-US" sz="1800" dirty="0" smtClean="0">
                <a:solidFill>
                  <a:srgbClr val="0070C0"/>
                </a:solidFill>
              </a:rPr>
              <a:t>IPP</a:t>
            </a:r>
            <a:r>
              <a:rPr lang="en-US" sz="1800" dirty="0">
                <a:solidFill>
                  <a:srgbClr val="0070C0"/>
                </a:solidFill>
              </a:rPr>
              <a:t>?</a:t>
            </a:r>
          </a:p>
          <a:p>
            <a:pPr marL="285750" lvl="0" indent="-285750" algn="l">
              <a:buFont typeface="Arial" panose="020B0604020202020204" pitchFamily="34" charset="0"/>
              <a:buChar char="•"/>
            </a:pPr>
            <a:endParaRPr lang="en-US" sz="1800" dirty="0"/>
          </a:p>
          <a:p>
            <a:pPr algn="l"/>
            <a:endParaRPr lang="en-US" sz="1800" dirty="0"/>
          </a:p>
        </p:txBody>
      </p:sp>
      <p:sp>
        <p:nvSpPr>
          <p:cNvPr id="11" name="TextBox 10"/>
          <p:cNvSpPr txBox="1"/>
          <p:nvPr/>
        </p:nvSpPr>
        <p:spPr>
          <a:xfrm>
            <a:off x="6019800" y="6026530"/>
            <a:ext cx="3573414" cy="384721"/>
          </a:xfrm>
          <a:prstGeom prst="rect">
            <a:avLst/>
          </a:prstGeom>
          <a:noFill/>
        </p:spPr>
        <p:txBody>
          <a:bodyPr wrap="none" rtlCol="0">
            <a:spAutoFit/>
          </a:bodyPr>
          <a:lstStyle/>
          <a:p>
            <a:r>
              <a:rPr lang="en-GB" dirty="0" smtClean="0"/>
              <a:t>* Memo of 19</a:t>
            </a:r>
            <a:r>
              <a:rPr lang="en-GB" baseline="30000" dirty="0" smtClean="0"/>
              <a:t>th</a:t>
            </a:r>
            <a:r>
              <a:rPr lang="en-GB" dirty="0" smtClean="0"/>
              <a:t> of December 2016</a:t>
            </a:r>
            <a:endParaRPr lang="en-US" dirty="0"/>
          </a:p>
        </p:txBody>
      </p:sp>
    </p:spTree>
    <p:extLst>
      <p:ext uri="{BB962C8B-B14F-4D97-AF65-F5344CB8AC3E}">
        <p14:creationId xmlns:p14="http://schemas.microsoft.com/office/powerpoint/2010/main" val="4209922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E690D9DD83FB459860091F666B769D" ma:contentTypeVersion="0" ma:contentTypeDescription="Create a new document." ma:contentTypeScope="" ma:versionID="26d82a32f8895811e2fee568425d5ae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D60604-48BA-4B55-B87D-A5199D3B88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A549806-FAAB-4268-AEBA-06ACB6437F19}">
  <ds:schemaRefs>
    <ds:schemaRef ds:uri="http://schemas.microsoft.com/office/2006/metadata/properties"/>
    <ds:schemaRef ds:uri="http://purl.org/dc/elements/1.1/"/>
    <ds:schemaRef ds:uri="http://schemas.microsoft.com/office/2006/documentManagement/types"/>
    <ds:schemaRef ds:uri="http://purl.org/dc/terms/"/>
    <ds:schemaRef ds:uri="http://schemas.microsoft.com/office/infopath/2007/PartnerControls"/>
    <ds:schemaRef ds:uri="http://purl.org/dc/dcmitype/"/>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84E01F0F-0DAE-445E-AD52-238B5493FE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155492</TotalTime>
  <Words>1180</Words>
  <Application>Microsoft Office PowerPoint</Application>
  <PresentationFormat>A4 Paper (210x297 mm)</PresentationFormat>
  <Paragraphs>243</Paragraphs>
  <Slides>14</Slides>
  <Notes>8</Notes>
  <HiddenSlides>1</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14</vt:i4>
      </vt:variant>
    </vt:vector>
  </HeadingPairs>
  <TitlesOfParts>
    <vt:vector size="22" baseType="lpstr">
      <vt:lpstr>MS PGothic</vt:lpstr>
      <vt:lpstr>Arial</vt:lpstr>
      <vt:lpstr>Calibri</vt:lpstr>
      <vt:lpstr>Times New Roman</vt:lpstr>
      <vt:lpstr>Verdana</vt:lpstr>
      <vt:lpstr>Office Theme</vt:lpstr>
      <vt:lpstr>1_Custom Design</vt:lpstr>
      <vt:lpstr>Custom Design</vt:lpstr>
      <vt:lpstr> Technical work packages STATUS &amp; UPDATES  Organisation, Planning &amp; Budget vs. Baseline   C. Colloca</vt:lpstr>
      <vt:lpstr>PowerPoint Presentation</vt:lpstr>
      <vt:lpstr>- Crane support extension - Fire doors (bldg. 184, ISR2-3-5-6-7) - Underground galleries waterproofing (ISR2-3-5-6-7-8) - Ceiling painting (ISR5-6) - Electricity (ISR4-5-6) - Fire detection (ISR5-6)</vt:lpstr>
      <vt:lpstr>CONDITIONAL PERIODS OF AVAILABILITY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THE ATTENTION!</vt:lpstr>
    </vt:vector>
  </TitlesOfParts>
  <Manager/>
  <Company>CERN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Tools for consolidation projects</dc:title>
  <dc:subject/>
  <dc:creator>Luigi SCIBILE</dc:creator>
  <cp:keywords/>
  <dc:description/>
  <cp:lastModifiedBy>Cristiana Colloca</cp:lastModifiedBy>
  <cp:revision>912</cp:revision>
  <cp:lastPrinted>2017-04-05T11:08:56Z</cp:lastPrinted>
  <dcterms:created xsi:type="dcterms:W3CDTF">2011-12-06T21:21:22Z</dcterms:created>
  <dcterms:modified xsi:type="dcterms:W3CDTF">2017-04-06T09:39:45Z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DMS">
    <vt:lpwstr>XXXXXX</vt:lpwstr>
  </property>
  <property fmtid="{D5CDD505-2E9C-101B-9397-08002B2CF9AE}" pid="3" name="Author">
    <vt:lpwstr>L. Scibile</vt:lpwstr>
  </property>
  <property fmtid="{D5CDD505-2E9C-101B-9397-08002B2CF9AE}" pid="4" name="ContentTypeId">
    <vt:lpwstr>0x0101005FE690D9DD83FB459860091F666B769D</vt:lpwstr>
  </property>
</Properties>
</file>