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  <p:sldMasterId id="2147483683" r:id="rId2"/>
    <p:sldMasterId id="2147483699" r:id="rId3"/>
  </p:sldMasterIdLst>
  <p:notesMasterIdLst>
    <p:notesMasterId r:id="rId9"/>
  </p:notesMasterIdLst>
  <p:sldIdLst>
    <p:sldId id="319" r:id="rId4"/>
    <p:sldId id="314" r:id="rId5"/>
    <p:sldId id="315" r:id="rId6"/>
    <p:sldId id="317" r:id="rId7"/>
    <p:sldId id="318" r:id="rId8"/>
  </p:sldIdLst>
  <p:sldSz cx="9144000" cy="6858000" type="screen4x3"/>
  <p:notesSz cx="6797675" cy="98726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28" userDrawn="1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3FEBA"/>
    <a:srgbClr val="104282"/>
    <a:srgbClr val="0B387C"/>
    <a:srgbClr val="0055A0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16" autoAdjust="0"/>
    <p:restoredTop sz="94660"/>
  </p:normalViewPr>
  <p:slideViewPr>
    <p:cSldViewPr snapToGrid="0" snapToObjects="1">
      <p:cViewPr varScale="1">
        <p:scale>
          <a:sx n="104" d="100"/>
          <a:sy n="104" d="100"/>
        </p:scale>
        <p:origin x="138" y="210"/>
      </p:cViewPr>
      <p:guideLst>
        <p:guide orient="horz" pos="2228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viewProps" Target="viewProps.xml"/><Relationship Id="rId5" Type="http://schemas.openxmlformats.org/officeDocument/2006/relationships/slide" Target="slides/slide2.xml"/><Relationship Id="rId10" Type="http://schemas.openxmlformats.org/officeDocument/2006/relationships/presProps" Target="presProps.xml"/><Relationship Id="rId4" Type="http://schemas.openxmlformats.org/officeDocument/2006/relationships/slide" Target="slides/slide1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5348"/>
          </a:xfrm>
          <a:prstGeom prst="rect">
            <a:avLst/>
          </a:prstGeom>
        </p:spPr>
        <p:txBody>
          <a:bodyPr vert="horz" lIns="92830" tIns="46415" rIns="92830" bIns="46415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5348"/>
          </a:xfrm>
          <a:prstGeom prst="rect">
            <a:avLst/>
          </a:prstGeom>
        </p:spPr>
        <p:txBody>
          <a:bodyPr vert="horz" lIns="92830" tIns="46415" rIns="92830" bIns="46415" rtlCol="0"/>
          <a:lstStyle>
            <a:lvl1pPr algn="r">
              <a:defRPr sz="1200"/>
            </a:lvl1pPr>
          </a:lstStyle>
          <a:p>
            <a:fld id="{2773917E-AABC-4F4C-8E47-987DD60BD7A1}" type="datetimeFigureOut">
              <a:rPr lang="en-GB" smtClean="0"/>
              <a:t>06/04/2017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77925" y="1233488"/>
            <a:ext cx="4441825" cy="33321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830" tIns="46415" rIns="92830" bIns="46415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51220"/>
            <a:ext cx="5438140" cy="3887361"/>
          </a:xfrm>
          <a:prstGeom prst="rect">
            <a:avLst/>
          </a:prstGeom>
        </p:spPr>
        <p:txBody>
          <a:bodyPr vert="horz" lIns="92830" tIns="46415" rIns="92830" bIns="46415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7319"/>
            <a:ext cx="2945659" cy="495347"/>
          </a:xfrm>
          <a:prstGeom prst="rect">
            <a:avLst/>
          </a:prstGeom>
        </p:spPr>
        <p:txBody>
          <a:bodyPr vert="horz" lIns="92830" tIns="46415" rIns="92830" bIns="46415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377319"/>
            <a:ext cx="2945659" cy="495347"/>
          </a:xfrm>
          <a:prstGeom prst="rect">
            <a:avLst/>
          </a:prstGeom>
        </p:spPr>
        <p:txBody>
          <a:bodyPr vert="horz" lIns="92830" tIns="46415" rIns="92830" bIns="46415" rtlCol="0" anchor="b"/>
          <a:lstStyle>
            <a:lvl1pPr algn="r">
              <a:defRPr sz="1200"/>
            </a:lvl1pPr>
          </a:lstStyle>
          <a:p>
            <a:fld id="{E4821F87-EFBE-4171-A2A2-71EF8C0AE0B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737091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821F87-EFBE-4171-A2A2-71EF8C0AE0BC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430527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This is what is eliminated. More work</a:t>
            </a:r>
            <a:r>
              <a:rPr lang="en-US" baseline="0" dirty="0" smtClean="0"/>
              <a:t> goes into the RWTC to prepare the batches before elimination or as “plan B”</a:t>
            </a:r>
          </a:p>
          <a:p>
            <a:r>
              <a:rPr lang="en-US" baseline="0" dirty="0" smtClean="0"/>
              <a:t>Magnets are waiting for ANDRA confirmation of the dossier, and </a:t>
            </a:r>
            <a:r>
              <a:rPr lang="en-US" baseline="0" dirty="0" err="1" smtClean="0"/>
              <a:t>Isolde</a:t>
            </a:r>
            <a:r>
              <a:rPr lang="en-US" baseline="0" dirty="0" smtClean="0"/>
              <a:t> targets is waiting from EN-STI confirmation on planning of the hot cell use.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14E580-53F5-413A-AEC2-91E4D55F3B83}" type="slidenum">
              <a:rPr lang="en-US" smtClean="0">
                <a:solidFill>
                  <a:prstClr val="black"/>
                </a:solidFill>
              </a:rPr>
              <a:pPr/>
              <a:t>3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20684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ver page 1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End page 1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End page 2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662904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6390879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  <p:pic>
        <p:nvPicPr>
          <p:cNvPr id="5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266393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723248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142942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835"/>
          <a:stretch/>
        </p:blipFill>
        <p:spPr>
          <a:xfrm>
            <a:off x="3959440" y="2765964"/>
            <a:ext cx="1221946" cy="1261931"/>
          </a:xfrm>
          <a:prstGeom prst="rect">
            <a:avLst/>
          </a:prstGeom>
        </p:spPr>
      </p:pic>
      <p:sp>
        <p:nvSpPr>
          <p:cNvPr id="6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6390879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129664033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EDMS n. 1737067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3241131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9999451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EDMS n. 1737067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24948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6576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EDMS n. 1737067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2075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ver page 2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EDMS n. 1737067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81560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EDMS n. 1737067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27460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EDMS n. 1737067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39296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CH" smtClean="0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EDMS n. 1737067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59515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6390879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  <p:pic>
        <p:nvPicPr>
          <p:cNvPr id="7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266393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081835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5112568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fr-CH" dirty="0" smtClean="0"/>
              <a:t>Click to </a:t>
            </a:r>
            <a:r>
              <a:rPr lang="fr-CH" dirty="0" err="1" smtClean="0"/>
              <a:t>edit</a:t>
            </a:r>
            <a:r>
              <a:rPr lang="fr-CH" dirty="0" smtClean="0"/>
              <a:t> Master </a:t>
            </a:r>
            <a:r>
              <a:rPr lang="fr-CH" dirty="0" err="1" smtClean="0"/>
              <a:t>text</a:t>
            </a:r>
            <a:r>
              <a:rPr lang="fr-CH" dirty="0" smtClean="0"/>
              <a:t> styles</a:t>
            </a:r>
          </a:p>
          <a:p>
            <a:pPr lvl="1"/>
            <a:r>
              <a:rPr lang="fr-CH" dirty="0" smtClean="0"/>
              <a:t>Second </a:t>
            </a:r>
            <a:r>
              <a:rPr lang="fr-CH" dirty="0" err="1" smtClean="0"/>
              <a:t>level</a:t>
            </a:r>
            <a:endParaRPr lang="fr-CH" dirty="0" smtClean="0"/>
          </a:p>
          <a:p>
            <a:pPr lvl="2"/>
            <a:r>
              <a:rPr lang="fr-CH" dirty="0" err="1" smtClean="0"/>
              <a:t>Third</a:t>
            </a:r>
            <a:r>
              <a:rPr lang="fr-CH" dirty="0" smtClean="0"/>
              <a:t> </a:t>
            </a:r>
            <a:r>
              <a:rPr lang="fr-CH" dirty="0" err="1" smtClean="0"/>
              <a:t>level</a:t>
            </a:r>
            <a:endParaRPr lang="fr-CH" dirty="0" smtClean="0"/>
          </a:p>
          <a:p>
            <a:pPr lvl="3"/>
            <a:r>
              <a:rPr lang="fr-CH" dirty="0" err="1" smtClean="0"/>
              <a:t>Fourth</a:t>
            </a:r>
            <a:r>
              <a:rPr lang="fr-CH" dirty="0" smtClean="0"/>
              <a:t> </a:t>
            </a:r>
            <a:r>
              <a:rPr lang="fr-CH" dirty="0" err="1" smtClean="0"/>
              <a:t>level</a:t>
            </a:r>
            <a:endParaRPr lang="fr-CH" dirty="0" smtClean="0"/>
          </a:p>
          <a:p>
            <a:pPr lvl="4"/>
            <a:r>
              <a:rPr lang="fr-CH" dirty="0" err="1" smtClean="0"/>
              <a:t>Fifth</a:t>
            </a:r>
            <a:r>
              <a:rPr lang="fr-CH" dirty="0" smtClean="0"/>
              <a:t> </a:t>
            </a:r>
            <a:r>
              <a:rPr lang="fr-CH" dirty="0" err="1" smtClean="0"/>
              <a:t>level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854224" y="6416677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 sz="923">
                <a:latin typeface="+mj-lt"/>
              </a:defRPr>
            </a:lvl1pPr>
          </a:lstStyle>
          <a:p>
            <a:pPr>
              <a:defRPr/>
            </a:pPr>
            <a:fld id="{419F6DA4-C580-4D38-8486-4213CF1C2375}" type="datetime1">
              <a:rPr lang="fr-FR" smtClean="0">
                <a:solidFill>
                  <a:srgbClr val="0055A0">
                    <a:tint val="75000"/>
                  </a:srgbClr>
                </a:solidFill>
              </a:rPr>
              <a:pPr>
                <a:defRPr/>
              </a:pPr>
              <a:t>06/04/2017</a:t>
            </a:fld>
            <a:endParaRPr lang="en-US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4740" y="6416677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 sz="923">
                <a:latin typeface="+mj-lt"/>
              </a:defRPr>
            </a:lvl1pPr>
          </a:lstStyle>
          <a:p>
            <a:pPr>
              <a:defRPr/>
            </a:pPr>
            <a:r>
              <a:rPr lang="fr-FR" smtClean="0">
                <a:solidFill>
                  <a:srgbClr val="0055A0">
                    <a:tint val="75000"/>
                  </a:srgbClr>
                </a:solidFill>
              </a:rPr>
              <a:t>Réunion CERN-CNRS du 03 décembre 2014 EDMS n° 1451101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858000" y="6410327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 sz="923">
                <a:latin typeface="+mj-lt"/>
              </a:defRPr>
            </a:lvl1pPr>
          </a:lstStyle>
          <a:p>
            <a:pPr>
              <a:defRPr/>
            </a:pPr>
            <a:fld id="{4610E8FC-D017-4ED1-A8C6-752EC26229DD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471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0000" y="96831"/>
            <a:ext cx="8244000" cy="612000"/>
          </a:xfrm>
          <a:prstGeom prst="rect">
            <a:avLst/>
          </a:prstGeom>
        </p:spPr>
        <p:txBody>
          <a:bodyPr/>
          <a:lstStyle>
            <a:lvl1pPr algn="ctr">
              <a:defRPr sz="3692" b="1">
                <a:solidFill>
                  <a:srgbClr val="FFC000"/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Cambria" pitchFamily="18" charset="0"/>
              </a:defRPr>
            </a:lvl1pPr>
          </a:lstStyle>
          <a:p>
            <a:endParaRPr lang="en-GB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991591" y="6454775"/>
            <a:ext cx="2700000" cy="287338"/>
          </a:xfrm>
          <a:prstGeom prst="rect">
            <a:avLst/>
          </a:prstGeom>
        </p:spPr>
        <p:txBody>
          <a:bodyPr/>
          <a:lstStyle>
            <a:lvl1pPr algn="r">
              <a:defRPr sz="831" smtClean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>
              <a:defRPr/>
            </a:pPr>
            <a:fld id="{68BCF488-BF40-4BE3-89A2-17E0F666F6E0}" type="slidenum">
              <a:rPr lang="en-US">
                <a:solidFill>
                  <a:prstClr val="white">
                    <a:lumMod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white">
                  <a:lumMod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447172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ver page 1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72737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ver page 2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02295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FF65345A-FDD3-4399-9965-22B3829E005E}" type="datetime5">
              <a:rPr lang="en-US" smtClean="0"/>
              <a:pPr/>
              <a:t>6-Apr-17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EDMS no: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052031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en-US" smtClean="0"/>
              <a:t>2016-10-19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EDMS 1714575 v. 0.8.2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527C5E85-D65E-4738-8FF9-BE9ED1E9FEF8}" type="datetime5">
              <a:rPr lang="en-US" smtClean="0"/>
              <a:pPr/>
              <a:t>6-Apr-17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en-US" dirty="0" smtClean="0"/>
              <a:t>EDMS no: </a:t>
            </a:r>
            <a:r>
              <a:rPr lang="is-IS" dirty="0" smtClean="0"/>
              <a:t>1547851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06553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468017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468017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98EC15AE-0B98-4F3F-AA9F-55F752F96FDA}" type="datetime5">
              <a:rPr lang="en-US" smtClean="0"/>
              <a:pPr/>
              <a:t>6-Apr-17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EDMS no: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5310896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3748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0237333B-4316-41E8-948F-7FDD4F1856CC}" type="datetime5">
              <a:rPr lang="en-US" smtClean="0"/>
              <a:pPr/>
              <a:t>6-Apr-17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EDMS no: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58021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CC5AFADA-93FB-44FA-8412-7EBB0D85B018}" type="datetime5">
              <a:rPr lang="en-US" smtClean="0"/>
              <a:pPr/>
              <a:t>6-Apr-17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EDMS no: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07221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656FE2BE-3038-4261-B75E-67C373D89655}" type="datetime5">
              <a:rPr lang="en-US" smtClean="0"/>
              <a:pPr/>
              <a:t>6-Apr-17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EDMS no: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4405478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295">
          <p15:clr>
            <a:srgbClr val="FBAE40"/>
          </p15:clr>
        </p15:guide>
      </p15:sldGuideLst>
    </p:ext>
  </p:extLs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999352" y="2028337"/>
            <a:ext cx="2611246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477021" y="2024875"/>
            <a:ext cx="5400000" cy="3960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999354" y="3321393"/>
            <a:ext cx="2611244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130873E-CDAD-4138-ADC8-C54AE9B7775D}" type="datetime5">
              <a:rPr lang="en-US" smtClean="0"/>
              <a:pPr/>
              <a:t>6-Apr-17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EDMS no: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89269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End page 1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474724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End page 2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277472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EDMS n. 1737067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253495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2016-10-19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EDMS 1714575 v. 0.8.2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468017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468017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2016-10-19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EDMS 1714575 v. 0.8.2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3741632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3748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2016-10-19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EDMS 1714575 v. 0.8.2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2016-10-19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EDMS 1714575 v. 0.8.2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2016-10-19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EDMS 1714575 v. 0.8.2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295" userDrawn="1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999352" y="2028337"/>
            <a:ext cx="2611246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477021" y="2024875"/>
            <a:ext cx="5400000" cy="3960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999354" y="3321393"/>
            <a:ext cx="2611244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2016-10-19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EDMS 1714575 v. 0.8.2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image" Target="../media/image1.emf"/><Relationship Id="rId2" Type="http://schemas.openxmlformats.org/officeDocument/2006/relationships/slideLayout" Target="../slideLayouts/slideLayout13.xml"/><Relationship Id="rId16" Type="http://schemas.openxmlformats.org/officeDocument/2006/relationships/theme" Target="../theme/theme2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4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3.xml"/><Relationship Id="rId12" Type="http://schemas.openxmlformats.org/officeDocument/2006/relationships/slideLayout" Target="../slideLayouts/slideLayout38.xml"/><Relationship Id="rId2" Type="http://schemas.openxmlformats.org/officeDocument/2006/relationships/slideLayout" Target="../slideLayouts/slideLayout28.xml"/><Relationship Id="rId1" Type="http://schemas.openxmlformats.org/officeDocument/2006/relationships/slideLayout" Target="../slideLayouts/slideLayout27.xml"/><Relationship Id="rId6" Type="http://schemas.openxmlformats.org/officeDocument/2006/relationships/slideLayout" Target="../slideLayouts/slideLayout32.xml"/><Relationship Id="rId11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5.xml"/><Relationship Id="rId14" Type="http://schemas.openxmlformats.org/officeDocument/2006/relationships/image" Target="../media/image1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4"/>
          <p:cNvGrpSpPr>
            <a:grpSpLocks noChangeAspect="1"/>
          </p:cNvGrpSpPr>
          <p:nvPr userDrawn="1"/>
        </p:nvGrpSpPr>
        <p:grpSpPr bwMode="auto">
          <a:xfrm>
            <a:off x="0" y="6156326"/>
            <a:ext cx="9159875" cy="715962"/>
            <a:chOff x="0" y="3878"/>
            <a:chExt cx="5770" cy="451"/>
          </a:xfrm>
        </p:grpSpPr>
        <p:sp>
          <p:nvSpPr>
            <p:cNvPr id="10" name="AutoShape 3"/>
            <p:cNvSpPr>
              <a:spLocks noChangeAspect="1" noChangeArrowheads="1" noTextEdit="1"/>
            </p:cNvSpPr>
            <p:nvPr userDrawn="1"/>
          </p:nvSpPr>
          <p:spPr bwMode="auto">
            <a:xfrm>
              <a:off x="0" y="3879"/>
              <a:ext cx="5760" cy="4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1" name="Freeform 5"/>
            <p:cNvSpPr>
              <a:spLocks/>
            </p:cNvSpPr>
            <p:nvPr userDrawn="1"/>
          </p:nvSpPr>
          <p:spPr bwMode="auto">
            <a:xfrm>
              <a:off x="0" y="3878"/>
              <a:ext cx="5770" cy="451"/>
            </a:xfrm>
            <a:custGeom>
              <a:avLst/>
              <a:gdLst>
                <a:gd name="T0" fmla="*/ 0 w 9826"/>
                <a:gd name="T1" fmla="*/ 0 h 758"/>
                <a:gd name="T2" fmla="*/ 0 w 9826"/>
                <a:gd name="T3" fmla="*/ 0 h 758"/>
                <a:gd name="T4" fmla="*/ 9826 w 9826"/>
                <a:gd name="T5" fmla="*/ 0 h 758"/>
                <a:gd name="T6" fmla="*/ 9826 w 9826"/>
                <a:gd name="T7" fmla="*/ 758 h 758"/>
                <a:gd name="T8" fmla="*/ 0 w 9826"/>
                <a:gd name="T9" fmla="*/ 758 h 758"/>
                <a:gd name="T10" fmla="*/ 0 w 9826"/>
                <a:gd name="T11" fmla="*/ 0 h 7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826" h="758">
                  <a:moveTo>
                    <a:pt x="0" y="0"/>
                  </a:moveTo>
                  <a:lnTo>
                    <a:pt x="0" y="0"/>
                  </a:lnTo>
                  <a:lnTo>
                    <a:pt x="9826" y="0"/>
                  </a:lnTo>
                  <a:lnTo>
                    <a:pt x="9826" y="758"/>
                  </a:lnTo>
                  <a:lnTo>
                    <a:pt x="0" y="75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E5AAE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</p:grpSp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3787141" y="6362377"/>
            <a:ext cx="131579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2016-10-19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EDMS 1714575 v. 0.8.2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5727" y="6009929"/>
            <a:ext cx="3338102" cy="1044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81" r:id="rId3"/>
    <p:sldLayoutId id="2147483679" r:id="rId4"/>
    <p:sldLayoutId id="2147483682" r:id="rId5"/>
    <p:sldLayoutId id="2147483665" r:id="rId6"/>
    <p:sldLayoutId id="2147483667" r:id="rId7"/>
    <p:sldLayoutId id="2147483668" r:id="rId8"/>
    <p:sldLayoutId id="2147483669" r:id="rId9"/>
    <p:sldLayoutId id="2147483677" r:id="rId10"/>
    <p:sldLayoutId id="2147483678" r:id="rId11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3770" userDrawn="1">
          <p15:clr>
            <a:srgbClr val="F26B43"/>
          </p15:clr>
        </p15:guide>
        <p15:guide id="2" pos="2880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EDMS n. 1737067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grpSp>
        <p:nvGrpSpPr>
          <p:cNvPr id="8" name="Group 4"/>
          <p:cNvGrpSpPr>
            <a:grpSpLocks noChangeAspect="1"/>
          </p:cNvGrpSpPr>
          <p:nvPr userDrawn="1"/>
        </p:nvGrpSpPr>
        <p:grpSpPr bwMode="auto">
          <a:xfrm>
            <a:off x="0" y="6156326"/>
            <a:ext cx="9159875" cy="715962"/>
            <a:chOff x="0" y="3878"/>
            <a:chExt cx="5770" cy="451"/>
          </a:xfrm>
        </p:grpSpPr>
        <p:sp>
          <p:nvSpPr>
            <p:cNvPr id="10" name="AutoShape 3"/>
            <p:cNvSpPr>
              <a:spLocks noChangeAspect="1" noChangeArrowheads="1" noTextEdit="1"/>
            </p:cNvSpPr>
            <p:nvPr userDrawn="1"/>
          </p:nvSpPr>
          <p:spPr bwMode="auto">
            <a:xfrm>
              <a:off x="0" y="3879"/>
              <a:ext cx="5760" cy="4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srgbClr val="0055A0"/>
                </a:solidFill>
              </a:endParaRPr>
            </a:p>
          </p:txBody>
        </p:sp>
        <p:sp>
          <p:nvSpPr>
            <p:cNvPr id="11" name="Freeform 5"/>
            <p:cNvSpPr>
              <a:spLocks/>
            </p:cNvSpPr>
            <p:nvPr userDrawn="1"/>
          </p:nvSpPr>
          <p:spPr bwMode="auto">
            <a:xfrm>
              <a:off x="0" y="3878"/>
              <a:ext cx="5770" cy="451"/>
            </a:xfrm>
            <a:custGeom>
              <a:avLst/>
              <a:gdLst>
                <a:gd name="T0" fmla="*/ 0 w 9826"/>
                <a:gd name="T1" fmla="*/ 0 h 758"/>
                <a:gd name="T2" fmla="*/ 0 w 9826"/>
                <a:gd name="T3" fmla="*/ 0 h 758"/>
                <a:gd name="T4" fmla="*/ 9826 w 9826"/>
                <a:gd name="T5" fmla="*/ 0 h 758"/>
                <a:gd name="T6" fmla="*/ 9826 w 9826"/>
                <a:gd name="T7" fmla="*/ 758 h 758"/>
                <a:gd name="T8" fmla="*/ 0 w 9826"/>
                <a:gd name="T9" fmla="*/ 758 h 758"/>
                <a:gd name="T10" fmla="*/ 0 w 9826"/>
                <a:gd name="T11" fmla="*/ 0 h 7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826" h="758">
                  <a:moveTo>
                    <a:pt x="0" y="0"/>
                  </a:moveTo>
                  <a:lnTo>
                    <a:pt x="0" y="0"/>
                  </a:lnTo>
                  <a:lnTo>
                    <a:pt x="9826" y="0"/>
                  </a:lnTo>
                  <a:lnTo>
                    <a:pt x="9826" y="758"/>
                  </a:lnTo>
                  <a:lnTo>
                    <a:pt x="0" y="75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E5AAE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srgbClr val="0055A0"/>
                </a:solidFill>
              </a:endParaRPr>
            </a:p>
          </p:txBody>
        </p:sp>
      </p:grp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1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5727" y="6009929"/>
            <a:ext cx="3338102" cy="10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12394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85" r:id="rId2"/>
    <p:sldLayoutId id="2147483686" r:id="rId3"/>
    <p:sldLayoutId id="2147483687" r:id="rId4"/>
    <p:sldLayoutId id="2147483688" r:id="rId5"/>
    <p:sldLayoutId id="2147483689" r:id="rId6"/>
    <p:sldLayoutId id="2147483690" r:id="rId7"/>
    <p:sldLayoutId id="2147483691" r:id="rId8"/>
    <p:sldLayoutId id="2147483692" r:id="rId9"/>
    <p:sldLayoutId id="2147483693" r:id="rId10"/>
    <p:sldLayoutId id="2147483694" r:id="rId11"/>
    <p:sldLayoutId id="2147483695" r:id="rId12"/>
    <p:sldLayoutId id="2147483696" r:id="rId13"/>
    <p:sldLayoutId id="2147483697" r:id="rId14"/>
    <p:sldLayoutId id="2147483698" r:id="rId15"/>
  </p:sldLayoutIdLst>
  <p:timing>
    <p:tnLst>
      <p:par>
        <p:cTn id="1" dur="indefinite" restart="never" nodeType="tmRoot"/>
      </p:par>
    </p:tnLst>
  </p:timing>
  <p:hf hdr="0" dt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5"/>
          <p:cNvSpPr>
            <a:spLocks/>
          </p:cNvSpPr>
          <p:nvPr userDrawn="1"/>
        </p:nvSpPr>
        <p:spPr bwMode="auto">
          <a:xfrm>
            <a:off x="0" y="6156326"/>
            <a:ext cx="9159875" cy="715962"/>
          </a:xfrm>
          <a:custGeom>
            <a:avLst/>
            <a:gdLst>
              <a:gd name="T0" fmla="*/ 0 w 9826"/>
              <a:gd name="T1" fmla="*/ 0 h 758"/>
              <a:gd name="T2" fmla="*/ 0 w 9826"/>
              <a:gd name="T3" fmla="*/ 0 h 758"/>
              <a:gd name="T4" fmla="*/ 9826 w 9826"/>
              <a:gd name="T5" fmla="*/ 0 h 758"/>
              <a:gd name="T6" fmla="*/ 9826 w 9826"/>
              <a:gd name="T7" fmla="*/ 758 h 758"/>
              <a:gd name="T8" fmla="*/ 0 w 9826"/>
              <a:gd name="T9" fmla="*/ 758 h 758"/>
              <a:gd name="T10" fmla="*/ 0 w 9826"/>
              <a:gd name="T11" fmla="*/ 0 h 7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9826" h="758">
                <a:moveTo>
                  <a:pt x="0" y="0"/>
                </a:moveTo>
                <a:lnTo>
                  <a:pt x="0" y="0"/>
                </a:lnTo>
                <a:lnTo>
                  <a:pt x="9826" y="0"/>
                </a:lnTo>
                <a:lnTo>
                  <a:pt x="9826" y="758"/>
                </a:lnTo>
                <a:lnTo>
                  <a:pt x="0" y="758"/>
                </a:lnTo>
                <a:lnTo>
                  <a:pt x="0" y="0"/>
                </a:lnTo>
                <a:close/>
              </a:path>
            </a:pathLst>
          </a:custGeom>
          <a:solidFill>
            <a:srgbClr val="1E5AAE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>
              <a:solidFill>
                <a:srgbClr val="FFFFFF"/>
              </a:solidFill>
            </a:endParaRPr>
          </a:p>
        </p:txBody>
      </p:sp>
      <p:sp>
        <p:nvSpPr>
          <p:cNvPr id="10" name="AutoShape 3"/>
          <p:cNvSpPr>
            <a:spLocks noChangeAspect="1" noChangeArrowheads="1" noTextEdit="1"/>
          </p:cNvSpPr>
          <p:nvPr userDrawn="1"/>
        </p:nvSpPr>
        <p:spPr bwMode="auto">
          <a:xfrm>
            <a:off x="0" y="6157913"/>
            <a:ext cx="9144000" cy="706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>
              <a:solidFill>
                <a:srgbClr val="FFFFFF"/>
              </a:solidFill>
            </a:endParaRPr>
          </a:p>
        </p:txBody>
      </p:sp>
      <p:sp>
        <p:nvSpPr>
          <p:cNvPr id="9" name="Espace réservé du titre 8"/>
          <p:cNvSpPr>
            <a:spLocks noGrp="1"/>
          </p:cNvSpPr>
          <p:nvPr userDrawn="1"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 userDrawn="1"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 userDrawn="1">
            <p:ph type="dt" sz="half" idx="2"/>
          </p:nvPr>
        </p:nvSpPr>
        <p:spPr>
          <a:xfrm>
            <a:off x="3787141" y="6362377"/>
            <a:ext cx="131579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72FAC8B4-776B-4A71-945D-89D1254441CB}" type="datetime5">
              <a:rPr lang="en-US" smtClean="0"/>
              <a:pPr/>
              <a:t>6-Apr-17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 userDrawn="1"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r>
              <a:rPr lang="en-US" dirty="0" smtClean="0"/>
              <a:t>EDMS no: </a:t>
            </a:r>
            <a:r>
              <a:rPr lang="is-IS" dirty="0" smtClean="0"/>
              <a:t>1547851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 userDrawn="1"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FFFFF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5727" y="6009929"/>
            <a:ext cx="3338102" cy="10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36258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  <p:sldLayoutId id="2147483711" r:id="rId12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3770">
          <p15:clr>
            <a:srgbClr val="F26B43"/>
          </p15:clr>
        </p15:guide>
        <p15:guide id="2" pos="288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30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RW master Planning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6576" indent="0">
              <a:buNone/>
            </a:pPr>
            <a:r>
              <a:rPr lang="fr-CH" dirty="0" smtClean="0"/>
              <a:t>Infrastructure </a:t>
            </a:r>
            <a:r>
              <a:rPr lang="fr-CH" dirty="0" err="1" smtClean="0"/>
              <a:t>steering</a:t>
            </a:r>
            <a:r>
              <a:rPr lang="fr-CH" dirty="0" smtClean="0"/>
              <a:t> </a:t>
            </a:r>
            <a:r>
              <a:rPr lang="fr-CH" dirty="0" err="1" smtClean="0"/>
              <a:t>board</a:t>
            </a:r>
            <a:r>
              <a:rPr lang="fr-CH" dirty="0" smtClean="0"/>
              <a:t>, </a:t>
            </a:r>
          </a:p>
          <a:p>
            <a:pPr marL="36576" indent="0">
              <a:buNone/>
            </a:pPr>
            <a:r>
              <a:rPr lang="fr-CH" dirty="0"/>
              <a:t>6</a:t>
            </a:r>
            <a:r>
              <a:rPr lang="fr-CH" dirty="0" smtClean="0"/>
              <a:t>th April 2017</a:t>
            </a:r>
          </a:p>
          <a:p>
            <a:pPr marL="36576" indent="0">
              <a:buNone/>
            </a:pPr>
            <a:endParaRPr lang="fr-CH" dirty="0" smtClean="0"/>
          </a:p>
          <a:p>
            <a:pPr marL="36576" indent="0">
              <a:buNone/>
            </a:pPr>
            <a:r>
              <a:rPr lang="fr-CH" sz="3200" dirty="0"/>
              <a:t>L. Ulrici for the RP group</a:t>
            </a:r>
          </a:p>
          <a:p>
            <a:pPr marL="36576" indent="0">
              <a:buNone/>
            </a:pPr>
            <a:endParaRPr lang="fr-CH" dirty="0"/>
          </a:p>
          <a:p>
            <a:pPr marL="36576" indent="0">
              <a:buNone/>
            </a:pPr>
            <a:endParaRPr lang="fr-CH" dirty="0"/>
          </a:p>
          <a:p>
            <a:pPr marL="36576" indent="0">
              <a:buNone/>
            </a:pPr>
            <a:endParaRPr lang="fr-CH" dirty="0" smtClean="0"/>
          </a:p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EDMS 1783548 v.1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28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/>
          </p:nvPr>
        </p:nvGraphicFramePr>
        <p:xfrm>
          <a:off x="104276" y="891223"/>
          <a:ext cx="8911386" cy="5221831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810126"/>
                <a:gridCol w="810126"/>
                <a:gridCol w="810126"/>
                <a:gridCol w="810126"/>
                <a:gridCol w="810126"/>
                <a:gridCol w="810126"/>
                <a:gridCol w="810126"/>
                <a:gridCol w="810126"/>
                <a:gridCol w="810126"/>
                <a:gridCol w="810126"/>
                <a:gridCol w="810126"/>
              </a:tblGrid>
              <a:tr h="370840">
                <a:tc>
                  <a:txBody>
                    <a:bodyPr/>
                    <a:lstStyle/>
                    <a:p>
                      <a:r>
                        <a:rPr lang="fr-CH" sz="1200" dirty="0" smtClean="0"/>
                        <a:t>2016 S2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200" dirty="0" smtClean="0"/>
                        <a:t>2017 S1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200" dirty="0" smtClean="0"/>
                        <a:t>2017 S2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200" dirty="0" smtClean="0"/>
                        <a:t>2018 S1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200" dirty="0" smtClean="0"/>
                        <a:t>2018 S2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200" dirty="0" smtClean="0"/>
                        <a:t>2019 S1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200" dirty="0" smtClean="0"/>
                        <a:t>2019 S2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200" dirty="0" smtClean="0"/>
                        <a:t>2020</a:t>
                      </a:r>
                      <a:r>
                        <a:rPr lang="fr-CH" sz="1200" baseline="0" dirty="0" smtClean="0"/>
                        <a:t> S1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200" dirty="0" smtClean="0"/>
                        <a:t>2020 S2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200" dirty="0" smtClean="0"/>
                        <a:t>2021 S1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200" dirty="0" smtClean="0"/>
                        <a:t>2021 S2</a:t>
                      </a:r>
                      <a:endParaRPr lang="en-GB" sz="1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GB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GB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GB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GB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</a:tr>
              <a:tr h="400911"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GB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GB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GB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GB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30" name="Rectangle 129"/>
          <p:cNvSpPr/>
          <p:nvPr/>
        </p:nvSpPr>
        <p:spPr>
          <a:xfrm>
            <a:off x="4163296" y="1284189"/>
            <a:ext cx="3231498" cy="4910558"/>
          </a:xfrm>
          <a:prstGeom prst="rect">
            <a:avLst/>
          </a:prstGeom>
          <a:solidFill>
            <a:srgbClr val="FF0000">
              <a:alpha val="16863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0469" y="-80492"/>
            <a:ext cx="8226854" cy="940443"/>
          </a:xfrm>
        </p:spPr>
        <p:txBody>
          <a:bodyPr>
            <a:normAutofit/>
          </a:bodyPr>
          <a:lstStyle/>
          <a:p>
            <a:r>
              <a:rPr lang="fr-CH" dirty="0" smtClean="0"/>
              <a:t>Eliminations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8" name="TextBox 51"/>
          <p:cNvSpPr txBox="1">
            <a:spLocks noChangeArrowheads="1"/>
          </p:cNvSpPr>
          <p:nvPr/>
        </p:nvSpPr>
        <p:spPr bwMode="auto">
          <a:xfrm>
            <a:off x="6761498" y="40553"/>
            <a:ext cx="1085850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</a:rPr>
              <a:t>Milestone planned</a:t>
            </a:r>
            <a:endParaRPr kumimoji="0" lang="en-US" sz="9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4" charset="0"/>
            </a:endParaRPr>
          </a:p>
        </p:txBody>
      </p:sp>
      <p:sp>
        <p:nvSpPr>
          <p:cNvPr id="9" name="Diamond 8"/>
          <p:cNvSpPr/>
          <p:nvPr/>
        </p:nvSpPr>
        <p:spPr>
          <a:xfrm>
            <a:off x="6477807" y="38496"/>
            <a:ext cx="125413" cy="181136"/>
          </a:xfrm>
          <a:prstGeom prst="diamond">
            <a:avLst/>
          </a:prstGeom>
          <a:solidFill>
            <a:sysClr val="window" lastClr="FFFFFF">
              <a:lumMod val="50000"/>
            </a:sysClr>
          </a:solidFill>
          <a:ln w="12700" cap="flat" cmpd="sng" algn="ctr">
            <a:solidFill>
              <a:sysClr val="window" lastClr="FFFFFF">
                <a:lumMod val="50000"/>
              </a:sys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1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0" name="Down Arrow 9"/>
          <p:cNvSpPr/>
          <p:nvPr/>
        </p:nvSpPr>
        <p:spPr>
          <a:xfrm>
            <a:off x="6454547" y="248343"/>
            <a:ext cx="152400" cy="160421"/>
          </a:xfrm>
          <a:prstGeom prst="downArrow">
            <a:avLst/>
          </a:prstGeom>
          <a:solidFill>
            <a:srgbClr val="92D050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51"/>
          <p:cNvSpPr txBox="1">
            <a:spLocks noChangeArrowheads="1"/>
          </p:cNvSpPr>
          <p:nvPr/>
        </p:nvSpPr>
        <p:spPr bwMode="auto">
          <a:xfrm>
            <a:off x="6754905" y="212811"/>
            <a:ext cx="1085850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</a:rPr>
              <a:t>Deadline</a:t>
            </a:r>
            <a:endParaRPr kumimoji="0" lang="en-US" sz="9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4" charset="0"/>
            </a:endParaRPr>
          </a:p>
        </p:txBody>
      </p:sp>
      <p:cxnSp>
        <p:nvCxnSpPr>
          <p:cNvPr id="12" name="Straight Arrow Connector 11"/>
          <p:cNvCxnSpPr/>
          <p:nvPr/>
        </p:nvCxnSpPr>
        <p:spPr>
          <a:xfrm flipH="1" flipV="1">
            <a:off x="6252513" y="501066"/>
            <a:ext cx="507489" cy="3303"/>
          </a:xfrm>
          <a:prstGeom prst="straightConnector1">
            <a:avLst/>
          </a:prstGeom>
          <a:noFill/>
          <a:ln w="28575" cap="flat" cmpd="sng" algn="ctr">
            <a:solidFill>
              <a:schemeClr val="accent6"/>
            </a:solidFill>
            <a:prstDash val="sysDot"/>
            <a:headEnd type="none" w="med" len="med"/>
            <a:tailEnd type="none" w="med" len="med"/>
          </a:ln>
          <a:effectLst/>
        </p:spPr>
      </p:cxnSp>
      <p:sp>
        <p:nvSpPr>
          <p:cNvPr id="13" name="TextBox 51"/>
          <p:cNvSpPr txBox="1">
            <a:spLocks noChangeArrowheads="1"/>
          </p:cNvSpPr>
          <p:nvPr/>
        </p:nvSpPr>
        <p:spPr bwMode="auto">
          <a:xfrm>
            <a:off x="6768091" y="371294"/>
            <a:ext cx="1085850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900" kern="0" dirty="0" smtClean="0">
                <a:solidFill>
                  <a:prstClr val="black"/>
                </a:solidFill>
              </a:rPr>
              <a:t>Period Planned </a:t>
            </a:r>
            <a:endParaRPr kumimoji="0" lang="en-US" sz="9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160629" y="1305871"/>
            <a:ext cx="82616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200" dirty="0" smtClean="0"/>
              <a:t>ELICA</a:t>
            </a:r>
            <a:endParaRPr lang="fr-CH" sz="1200" dirty="0"/>
          </a:p>
        </p:txBody>
      </p:sp>
      <p:sp>
        <p:nvSpPr>
          <p:cNvPr id="40" name="TextBox 39"/>
          <p:cNvSpPr txBox="1"/>
          <p:nvPr/>
        </p:nvSpPr>
        <p:spPr>
          <a:xfrm>
            <a:off x="1527935" y="1209092"/>
            <a:ext cx="83871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CH" sz="1100" dirty="0">
                <a:solidFill>
                  <a:schemeClr val="accent6">
                    <a:lumMod val="50000"/>
                  </a:schemeClr>
                </a:solidFill>
              </a:rPr>
              <a:t>8</a:t>
            </a:r>
            <a:r>
              <a:rPr lang="fr-CH" sz="1100" dirty="0" smtClean="0">
                <a:solidFill>
                  <a:schemeClr val="accent6">
                    <a:lumMod val="50000"/>
                  </a:schemeClr>
                </a:solidFill>
              </a:rPr>
              <a:t>00 m</a:t>
            </a:r>
            <a:r>
              <a:rPr lang="fr-CH" sz="1100" baseline="30000" dirty="0" smtClean="0">
                <a:solidFill>
                  <a:schemeClr val="accent6">
                    <a:lumMod val="50000"/>
                  </a:schemeClr>
                </a:solidFill>
              </a:rPr>
              <a:t>3</a:t>
            </a:r>
            <a:endParaRPr lang="fr-CH" sz="1100" baseline="30000" dirty="0">
              <a:solidFill>
                <a:schemeClr val="accent6">
                  <a:lumMod val="50000"/>
                </a:schemeClr>
              </a:solidFill>
            </a:endParaRPr>
          </a:p>
        </p:txBody>
      </p:sp>
      <p:cxnSp>
        <p:nvCxnSpPr>
          <p:cNvPr id="41" name="Straight Arrow Connector 40"/>
          <p:cNvCxnSpPr/>
          <p:nvPr/>
        </p:nvCxnSpPr>
        <p:spPr>
          <a:xfrm flipH="1">
            <a:off x="926563" y="5614120"/>
            <a:ext cx="792000" cy="0"/>
          </a:xfrm>
          <a:prstGeom prst="straightConnector1">
            <a:avLst/>
          </a:prstGeom>
          <a:noFill/>
          <a:ln w="28575" cap="flat" cmpd="sng" algn="ctr">
            <a:solidFill>
              <a:schemeClr val="accent6"/>
            </a:solidFill>
            <a:prstDash val="sysDot"/>
            <a:headEnd type="none" w="med" len="med"/>
            <a:tailEnd type="none" w="med" len="med"/>
          </a:ln>
          <a:effectLst/>
        </p:spPr>
      </p:cxnSp>
      <p:sp>
        <p:nvSpPr>
          <p:cNvPr id="42" name="TextBox 41"/>
          <p:cNvSpPr txBox="1"/>
          <p:nvPr/>
        </p:nvSpPr>
        <p:spPr>
          <a:xfrm>
            <a:off x="1725232" y="5372871"/>
            <a:ext cx="283317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200" dirty="0" smtClean="0"/>
              <a:t>SHERPA «standard» («plan B»)</a:t>
            </a:r>
            <a:endParaRPr lang="fr-CH" sz="1200" dirty="0"/>
          </a:p>
        </p:txBody>
      </p:sp>
      <p:cxnSp>
        <p:nvCxnSpPr>
          <p:cNvPr id="43" name="Straight Arrow Connector 42"/>
          <p:cNvCxnSpPr/>
          <p:nvPr/>
        </p:nvCxnSpPr>
        <p:spPr>
          <a:xfrm flipH="1">
            <a:off x="4968568" y="4520056"/>
            <a:ext cx="3995921" cy="0"/>
          </a:xfrm>
          <a:prstGeom prst="straightConnector1">
            <a:avLst/>
          </a:prstGeom>
          <a:noFill/>
          <a:ln w="28575" cap="flat" cmpd="sng" algn="ctr">
            <a:solidFill>
              <a:schemeClr val="accent6"/>
            </a:solidFill>
            <a:prstDash val="sysDot"/>
            <a:headEnd type="none" w="med" len="med"/>
            <a:tailEnd type="none" w="med" len="med"/>
          </a:ln>
          <a:effectLst/>
        </p:spPr>
      </p:cxnSp>
      <p:sp>
        <p:nvSpPr>
          <p:cNvPr id="44" name="TextBox 43"/>
          <p:cNvSpPr txBox="1"/>
          <p:nvPr/>
        </p:nvSpPr>
        <p:spPr>
          <a:xfrm>
            <a:off x="7873122" y="5372871"/>
            <a:ext cx="83871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CH" sz="1100" dirty="0">
                <a:solidFill>
                  <a:schemeClr val="accent6">
                    <a:lumMod val="50000"/>
                  </a:schemeClr>
                </a:solidFill>
              </a:rPr>
              <a:t>6</a:t>
            </a:r>
            <a:r>
              <a:rPr lang="fr-CH" sz="1100" dirty="0" smtClean="0">
                <a:solidFill>
                  <a:schemeClr val="accent6">
                    <a:lumMod val="50000"/>
                  </a:schemeClr>
                </a:solidFill>
              </a:rPr>
              <a:t>00 m</a:t>
            </a:r>
            <a:r>
              <a:rPr lang="fr-CH" sz="1100" baseline="30000" dirty="0" smtClean="0">
                <a:solidFill>
                  <a:schemeClr val="accent6">
                    <a:lumMod val="50000"/>
                  </a:schemeClr>
                </a:solidFill>
              </a:rPr>
              <a:t>3</a:t>
            </a:r>
            <a:endParaRPr lang="fr-CH" sz="1100" baseline="300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52" name="Diamond 51"/>
          <p:cNvSpPr/>
          <p:nvPr/>
        </p:nvSpPr>
        <p:spPr>
          <a:xfrm>
            <a:off x="3276503" y="4338920"/>
            <a:ext cx="125413" cy="181136"/>
          </a:xfrm>
          <a:prstGeom prst="diamond">
            <a:avLst/>
          </a:prstGeom>
          <a:solidFill>
            <a:sysClr val="window" lastClr="FFFFFF">
              <a:lumMod val="50000"/>
            </a:sysClr>
          </a:solidFill>
          <a:ln w="12700" cap="flat" cmpd="sng" algn="ctr">
            <a:solidFill>
              <a:sysClr val="window" lastClr="FFFFFF">
                <a:lumMod val="50000"/>
              </a:sys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1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1582620" y="4289442"/>
            <a:ext cx="188891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200" dirty="0" err="1" smtClean="0"/>
              <a:t>Containment</a:t>
            </a:r>
            <a:r>
              <a:rPr lang="fr-CH" sz="1200" dirty="0" smtClean="0"/>
              <a:t> enclosure</a:t>
            </a:r>
            <a:endParaRPr lang="fr-CH" sz="1200" dirty="0"/>
          </a:p>
        </p:txBody>
      </p:sp>
      <p:sp>
        <p:nvSpPr>
          <p:cNvPr id="54" name="Down Arrow 53"/>
          <p:cNvSpPr/>
          <p:nvPr/>
        </p:nvSpPr>
        <p:spPr>
          <a:xfrm>
            <a:off x="3687760" y="4338920"/>
            <a:ext cx="152400" cy="160421"/>
          </a:xfrm>
          <a:prstGeom prst="downArrow">
            <a:avLst/>
          </a:prstGeom>
          <a:solidFill>
            <a:srgbClr val="92D05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8" name="TextBox 57"/>
          <p:cNvSpPr txBox="1"/>
          <p:nvPr/>
        </p:nvSpPr>
        <p:spPr>
          <a:xfrm>
            <a:off x="4106311" y="4228571"/>
            <a:ext cx="286226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200" dirty="0" smtClean="0"/>
              <a:t>SHERPA (</a:t>
            </a:r>
            <a:r>
              <a:rPr lang="fr-CH" sz="1200" dirty="0" err="1" smtClean="0"/>
              <a:t>with</a:t>
            </a:r>
            <a:r>
              <a:rPr lang="fr-CH" sz="1200" dirty="0" smtClean="0"/>
              <a:t> </a:t>
            </a:r>
            <a:r>
              <a:rPr lang="fr-CH" sz="1200" dirty="0" err="1" smtClean="0"/>
              <a:t>containment</a:t>
            </a:r>
            <a:r>
              <a:rPr lang="fr-CH" sz="1200" dirty="0" smtClean="0"/>
              <a:t> enclosure)</a:t>
            </a:r>
            <a:endParaRPr lang="fr-CH" sz="1200" dirty="0"/>
          </a:p>
        </p:txBody>
      </p:sp>
      <p:sp>
        <p:nvSpPr>
          <p:cNvPr id="59" name="TextBox 58"/>
          <p:cNvSpPr txBox="1"/>
          <p:nvPr/>
        </p:nvSpPr>
        <p:spPr>
          <a:xfrm>
            <a:off x="6563453" y="4221401"/>
            <a:ext cx="83871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CH" sz="1100" dirty="0" smtClean="0">
                <a:solidFill>
                  <a:schemeClr val="accent1">
                    <a:lumMod val="10000"/>
                  </a:schemeClr>
                </a:solidFill>
              </a:rPr>
              <a:t>300 m</a:t>
            </a:r>
            <a:r>
              <a:rPr lang="fr-CH" sz="1100" baseline="30000" dirty="0" smtClean="0">
                <a:solidFill>
                  <a:schemeClr val="accent1">
                    <a:lumMod val="10000"/>
                  </a:schemeClr>
                </a:solidFill>
              </a:rPr>
              <a:t>3</a:t>
            </a:r>
            <a:endParaRPr lang="fr-CH" sz="1100" baseline="30000" dirty="0">
              <a:solidFill>
                <a:schemeClr val="accent1">
                  <a:lumMod val="10000"/>
                </a:schemeClr>
              </a:solidFill>
            </a:endParaRPr>
          </a:p>
        </p:txBody>
      </p:sp>
      <p:cxnSp>
        <p:nvCxnSpPr>
          <p:cNvPr id="64" name="Straight Arrow Connector 63"/>
          <p:cNvCxnSpPr/>
          <p:nvPr/>
        </p:nvCxnSpPr>
        <p:spPr>
          <a:xfrm flipH="1">
            <a:off x="1728568" y="1854969"/>
            <a:ext cx="792000" cy="0"/>
          </a:xfrm>
          <a:prstGeom prst="straightConnector1">
            <a:avLst/>
          </a:prstGeom>
          <a:noFill/>
          <a:ln w="28575" cap="flat" cmpd="sng" algn="ctr">
            <a:solidFill>
              <a:schemeClr val="accent6"/>
            </a:solidFill>
            <a:prstDash val="sysDot"/>
            <a:headEnd type="none" w="med" len="med"/>
            <a:tailEnd type="none" w="med" len="med"/>
          </a:ln>
          <a:effectLst/>
        </p:spPr>
      </p:cxnSp>
      <p:cxnSp>
        <p:nvCxnSpPr>
          <p:cNvPr id="67" name="Straight Arrow Connector 66"/>
          <p:cNvCxnSpPr/>
          <p:nvPr/>
        </p:nvCxnSpPr>
        <p:spPr>
          <a:xfrm flipH="1">
            <a:off x="104276" y="1859850"/>
            <a:ext cx="1620000" cy="0"/>
          </a:xfrm>
          <a:prstGeom prst="straightConnector1">
            <a:avLst/>
          </a:prstGeom>
          <a:noFill/>
          <a:ln w="28575" cap="flat" cmpd="sng" algn="ctr">
            <a:solidFill>
              <a:schemeClr val="accent6"/>
            </a:solidFill>
            <a:prstDash val="sysDot"/>
            <a:headEnd type="none" w="med" len="med"/>
            <a:tailEnd type="none" w="med" len="med"/>
          </a:ln>
          <a:effectLst/>
        </p:spPr>
      </p:cxnSp>
      <p:sp>
        <p:nvSpPr>
          <p:cNvPr id="70" name="TextBox 69"/>
          <p:cNvSpPr txBox="1"/>
          <p:nvPr/>
        </p:nvSpPr>
        <p:spPr>
          <a:xfrm>
            <a:off x="228508" y="1615183"/>
            <a:ext cx="91871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100" dirty="0" err="1">
                <a:solidFill>
                  <a:schemeClr val="accent6">
                    <a:lumMod val="50000"/>
                  </a:schemeClr>
                </a:solidFill>
              </a:rPr>
              <a:t>Study</a:t>
            </a:r>
            <a:r>
              <a:rPr lang="fr-CH" sz="1100" dirty="0">
                <a:solidFill>
                  <a:schemeClr val="accent6">
                    <a:lumMod val="50000"/>
                  </a:schemeClr>
                </a:solidFill>
              </a:rPr>
              <a:t>/pilot</a:t>
            </a:r>
          </a:p>
        </p:txBody>
      </p:sp>
      <p:sp>
        <p:nvSpPr>
          <p:cNvPr id="71" name="TextBox 70"/>
          <p:cNvSpPr txBox="1"/>
          <p:nvPr/>
        </p:nvSpPr>
        <p:spPr>
          <a:xfrm>
            <a:off x="1662399" y="1612088"/>
            <a:ext cx="83871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CH" sz="1100" dirty="0">
                <a:solidFill>
                  <a:schemeClr val="accent6">
                    <a:lumMod val="50000"/>
                  </a:schemeClr>
                </a:solidFill>
              </a:rPr>
              <a:t>2</a:t>
            </a:r>
            <a:r>
              <a:rPr lang="fr-CH" sz="1100" dirty="0" smtClean="0">
                <a:solidFill>
                  <a:schemeClr val="accent6">
                    <a:lumMod val="50000"/>
                  </a:schemeClr>
                </a:solidFill>
              </a:rPr>
              <a:t>000 m</a:t>
            </a:r>
            <a:r>
              <a:rPr lang="fr-CH" sz="1100" baseline="30000" dirty="0" smtClean="0">
                <a:solidFill>
                  <a:schemeClr val="accent6">
                    <a:lumMod val="50000"/>
                  </a:schemeClr>
                </a:solidFill>
              </a:rPr>
              <a:t>3</a:t>
            </a:r>
            <a:endParaRPr lang="fr-CH" sz="1100" baseline="300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2684126" y="1692835"/>
            <a:ext cx="33195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200" dirty="0" smtClean="0"/>
              <a:t>CLEAR</a:t>
            </a:r>
            <a:endParaRPr lang="fr-CH" sz="1200" dirty="0"/>
          </a:p>
        </p:txBody>
      </p:sp>
      <p:sp>
        <p:nvSpPr>
          <p:cNvPr id="78" name="Diamond 77"/>
          <p:cNvSpPr/>
          <p:nvPr/>
        </p:nvSpPr>
        <p:spPr>
          <a:xfrm>
            <a:off x="1217929" y="4710698"/>
            <a:ext cx="125413" cy="181136"/>
          </a:xfrm>
          <a:prstGeom prst="diamond">
            <a:avLst/>
          </a:prstGeom>
          <a:solidFill>
            <a:sysClr val="window" lastClr="FFFFFF">
              <a:lumMod val="50000"/>
            </a:sysClr>
          </a:solidFill>
          <a:ln w="12700" cap="flat" cmpd="sng" algn="ctr">
            <a:solidFill>
              <a:sysClr val="window" lastClr="FFFFFF">
                <a:lumMod val="50000"/>
              </a:sys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1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1771225" y="4604596"/>
            <a:ext cx="12663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200" dirty="0" smtClean="0"/>
              <a:t>Asbestos </a:t>
            </a:r>
            <a:r>
              <a:rPr lang="fr-CH" sz="1200" dirty="0" err="1" smtClean="0"/>
              <a:t>facility</a:t>
            </a:r>
            <a:r>
              <a:rPr lang="fr-CH" sz="1200" dirty="0" smtClean="0"/>
              <a:t> (SMB)</a:t>
            </a:r>
            <a:endParaRPr lang="fr-CH" sz="1200" dirty="0"/>
          </a:p>
        </p:txBody>
      </p:sp>
      <p:sp>
        <p:nvSpPr>
          <p:cNvPr id="80" name="Down Arrow 79"/>
          <p:cNvSpPr/>
          <p:nvPr/>
        </p:nvSpPr>
        <p:spPr>
          <a:xfrm>
            <a:off x="1652368" y="4728357"/>
            <a:ext cx="152400" cy="160421"/>
          </a:xfrm>
          <a:prstGeom prst="downArrow">
            <a:avLst/>
          </a:prstGeom>
          <a:solidFill>
            <a:srgbClr val="92D05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84" name="Straight Arrow Connector 83"/>
          <p:cNvCxnSpPr/>
          <p:nvPr/>
        </p:nvCxnSpPr>
        <p:spPr>
          <a:xfrm flipH="1" flipV="1">
            <a:off x="4188793" y="5230057"/>
            <a:ext cx="828000" cy="0"/>
          </a:xfrm>
          <a:prstGeom prst="straightConnector1">
            <a:avLst/>
          </a:prstGeom>
          <a:noFill/>
          <a:ln w="28575" cap="flat" cmpd="sng" algn="ctr">
            <a:solidFill>
              <a:schemeClr val="accent6"/>
            </a:solidFill>
            <a:prstDash val="sysDot"/>
            <a:headEnd type="none" w="med" len="med"/>
            <a:tailEnd type="none" w="med" len="med"/>
          </a:ln>
          <a:effectLst/>
        </p:spPr>
      </p:cxnSp>
      <p:sp>
        <p:nvSpPr>
          <p:cNvPr id="85" name="TextBox 84"/>
          <p:cNvSpPr txBox="1"/>
          <p:nvPr/>
        </p:nvSpPr>
        <p:spPr>
          <a:xfrm>
            <a:off x="5016793" y="5024826"/>
            <a:ext cx="405121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200" dirty="0" smtClean="0"/>
              <a:t>SHERPA «</a:t>
            </a:r>
            <a:r>
              <a:rPr lang="fr-CH" sz="1200" dirty="0" err="1" smtClean="0"/>
              <a:t>asbestos</a:t>
            </a:r>
            <a:r>
              <a:rPr lang="fr-CH" sz="1200" dirty="0" smtClean="0"/>
              <a:t>» </a:t>
            </a:r>
            <a:r>
              <a:rPr lang="fr-CH" sz="1200" dirty="0" err="1" smtClean="0"/>
              <a:t>after</a:t>
            </a:r>
            <a:r>
              <a:rPr lang="fr-CH" sz="1200" dirty="0" smtClean="0"/>
              <a:t> </a:t>
            </a:r>
            <a:r>
              <a:rPr lang="fr-CH" sz="1200" dirty="0" err="1" smtClean="0"/>
              <a:t>treatment</a:t>
            </a:r>
            <a:r>
              <a:rPr lang="fr-CH" sz="1200" dirty="0" smtClean="0"/>
              <a:t> in SMB </a:t>
            </a:r>
            <a:r>
              <a:rPr lang="fr-CH" sz="1200" dirty="0" err="1" smtClean="0"/>
              <a:t>facility</a:t>
            </a:r>
            <a:endParaRPr lang="fr-CH" sz="1200" dirty="0"/>
          </a:p>
        </p:txBody>
      </p:sp>
      <p:sp>
        <p:nvSpPr>
          <p:cNvPr id="86" name="TextBox 85"/>
          <p:cNvSpPr txBox="1"/>
          <p:nvPr/>
        </p:nvSpPr>
        <p:spPr>
          <a:xfrm>
            <a:off x="3972743" y="4968447"/>
            <a:ext cx="83871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CH" sz="1100" dirty="0" smtClean="0">
                <a:solidFill>
                  <a:schemeClr val="accent1">
                    <a:lumMod val="10000"/>
                  </a:schemeClr>
                </a:solidFill>
              </a:rPr>
              <a:t>220 m</a:t>
            </a:r>
            <a:r>
              <a:rPr lang="fr-CH" sz="1100" baseline="30000" dirty="0" smtClean="0">
                <a:solidFill>
                  <a:schemeClr val="accent1">
                    <a:lumMod val="10000"/>
                  </a:schemeClr>
                </a:solidFill>
              </a:rPr>
              <a:t>3</a:t>
            </a:r>
            <a:endParaRPr lang="fr-CH" sz="1100" baseline="30000" dirty="0">
              <a:solidFill>
                <a:schemeClr val="accent1">
                  <a:lumMod val="10000"/>
                </a:schemeClr>
              </a:solidFill>
            </a:endParaRPr>
          </a:p>
        </p:txBody>
      </p:sp>
      <p:cxnSp>
        <p:nvCxnSpPr>
          <p:cNvPr id="60" name="Straight Arrow Connector 59"/>
          <p:cNvCxnSpPr/>
          <p:nvPr/>
        </p:nvCxnSpPr>
        <p:spPr>
          <a:xfrm flipH="1">
            <a:off x="377182" y="2240927"/>
            <a:ext cx="8640000" cy="0"/>
          </a:xfrm>
          <a:prstGeom prst="straightConnector1">
            <a:avLst/>
          </a:prstGeom>
          <a:noFill/>
          <a:ln w="28575" cap="flat" cmpd="sng" algn="ctr">
            <a:solidFill>
              <a:schemeClr val="accent6"/>
            </a:solidFill>
            <a:prstDash val="sysDot"/>
            <a:headEnd type="none" w="med" len="med"/>
            <a:tailEnd type="none" w="med" len="med"/>
          </a:ln>
          <a:effectLst/>
        </p:spPr>
      </p:cxnSp>
      <p:sp>
        <p:nvSpPr>
          <p:cNvPr id="61" name="TextBox 60"/>
          <p:cNvSpPr txBox="1"/>
          <p:nvPr/>
        </p:nvSpPr>
        <p:spPr>
          <a:xfrm>
            <a:off x="2537934" y="1987363"/>
            <a:ext cx="6957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200" dirty="0" smtClean="0"/>
              <a:t>INCA</a:t>
            </a:r>
            <a:endParaRPr lang="fr-CH" sz="1200" dirty="0"/>
          </a:p>
        </p:txBody>
      </p:sp>
      <p:sp>
        <p:nvSpPr>
          <p:cNvPr id="62" name="TextBox 61"/>
          <p:cNvSpPr txBox="1"/>
          <p:nvPr/>
        </p:nvSpPr>
        <p:spPr>
          <a:xfrm>
            <a:off x="1365017" y="2014912"/>
            <a:ext cx="79206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CH" sz="1100" dirty="0">
                <a:solidFill>
                  <a:schemeClr val="accent6">
                    <a:lumMod val="50000"/>
                  </a:schemeClr>
                </a:solidFill>
              </a:rPr>
              <a:t>150 m</a:t>
            </a:r>
            <a:r>
              <a:rPr lang="fr-CH" sz="1100" baseline="30000" dirty="0">
                <a:solidFill>
                  <a:schemeClr val="accent6">
                    <a:lumMod val="50000"/>
                  </a:schemeClr>
                </a:solidFill>
              </a:rPr>
              <a:t>3</a:t>
            </a:r>
          </a:p>
        </p:txBody>
      </p:sp>
      <p:sp>
        <p:nvSpPr>
          <p:cNvPr id="63" name="Diamond 62"/>
          <p:cNvSpPr/>
          <p:nvPr/>
        </p:nvSpPr>
        <p:spPr>
          <a:xfrm>
            <a:off x="2103407" y="2135727"/>
            <a:ext cx="125413" cy="181136"/>
          </a:xfrm>
          <a:prstGeom prst="diamond">
            <a:avLst/>
          </a:prstGeom>
          <a:solidFill>
            <a:sysClr val="window" lastClr="FFFFFF">
              <a:lumMod val="50000"/>
            </a:sysClr>
          </a:solidFill>
          <a:ln w="12700" cap="flat" cmpd="sng" algn="ctr">
            <a:solidFill>
              <a:sysClr val="window" lastClr="FFFFFF">
                <a:lumMod val="50000"/>
              </a:sys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1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cxnSp>
        <p:nvCxnSpPr>
          <p:cNvPr id="66" name="Straight Arrow Connector 65"/>
          <p:cNvCxnSpPr/>
          <p:nvPr/>
        </p:nvCxnSpPr>
        <p:spPr>
          <a:xfrm flipH="1">
            <a:off x="136815" y="5969537"/>
            <a:ext cx="8846307" cy="35799"/>
          </a:xfrm>
          <a:prstGeom prst="straightConnector1">
            <a:avLst/>
          </a:prstGeom>
          <a:noFill/>
          <a:ln w="28575" cap="flat" cmpd="sng" algn="ctr">
            <a:solidFill>
              <a:schemeClr val="accent6"/>
            </a:solidFill>
            <a:prstDash val="sysDot"/>
            <a:headEnd type="none" w="med" len="med"/>
            <a:tailEnd type="none" w="med" len="med"/>
          </a:ln>
          <a:effectLst/>
        </p:spPr>
      </p:cxnSp>
      <p:sp>
        <p:nvSpPr>
          <p:cNvPr id="73" name="TextBox 72"/>
          <p:cNvSpPr txBox="1"/>
          <p:nvPr/>
        </p:nvSpPr>
        <p:spPr>
          <a:xfrm>
            <a:off x="59144" y="5745476"/>
            <a:ext cx="119219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200" dirty="0" err="1" smtClean="0"/>
              <a:t>Tritiated</a:t>
            </a:r>
            <a:r>
              <a:rPr lang="fr-CH" sz="1200" dirty="0" smtClean="0"/>
              <a:t> water</a:t>
            </a:r>
            <a:endParaRPr lang="fr-CH" sz="1200" dirty="0"/>
          </a:p>
        </p:txBody>
      </p:sp>
      <p:cxnSp>
        <p:nvCxnSpPr>
          <p:cNvPr id="76" name="Straight Arrow Connector 75"/>
          <p:cNvCxnSpPr/>
          <p:nvPr/>
        </p:nvCxnSpPr>
        <p:spPr>
          <a:xfrm flipH="1">
            <a:off x="118182" y="1439112"/>
            <a:ext cx="2419752" cy="0"/>
          </a:xfrm>
          <a:prstGeom prst="straightConnector1">
            <a:avLst/>
          </a:prstGeom>
          <a:noFill/>
          <a:ln w="28575" cap="flat" cmpd="sng" algn="ctr">
            <a:solidFill>
              <a:schemeClr val="accent6"/>
            </a:solidFill>
            <a:prstDash val="sysDot"/>
            <a:headEnd type="none" w="med" len="med"/>
            <a:tailEnd type="none" w="med" len="med"/>
          </a:ln>
          <a:effectLst/>
        </p:spPr>
      </p:cxnSp>
      <p:sp>
        <p:nvSpPr>
          <p:cNvPr id="77" name="Diamond 76"/>
          <p:cNvSpPr/>
          <p:nvPr/>
        </p:nvSpPr>
        <p:spPr>
          <a:xfrm>
            <a:off x="1246139" y="1348544"/>
            <a:ext cx="125413" cy="181136"/>
          </a:xfrm>
          <a:prstGeom prst="diamond">
            <a:avLst/>
          </a:prstGeom>
          <a:solidFill>
            <a:sysClr val="window" lastClr="FFFFFF">
              <a:lumMod val="50000"/>
            </a:sysClr>
          </a:solidFill>
          <a:ln w="12700" cap="flat" cmpd="sng" algn="ctr">
            <a:solidFill>
              <a:sysClr val="window" lastClr="FFFFFF">
                <a:lumMod val="50000"/>
              </a:sys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1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93" name="TextBox 92"/>
          <p:cNvSpPr txBox="1"/>
          <p:nvPr/>
        </p:nvSpPr>
        <p:spPr>
          <a:xfrm>
            <a:off x="507207" y="1226404"/>
            <a:ext cx="83871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CH" sz="1100" dirty="0" smtClean="0">
                <a:solidFill>
                  <a:schemeClr val="accent6">
                    <a:lumMod val="50000"/>
                  </a:schemeClr>
                </a:solidFill>
              </a:rPr>
              <a:t>200 m</a:t>
            </a:r>
            <a:r>
              <a:rPr lang="fr-CH" sz="1100" baseline="30000" dirty="0" smtClean="0">
                <a:solidFill>
                  <a:schemeClr val="accent6">
                    <a:lumMod val="50000"/>
                  </a:schemeClr>
                </a:solidFill>
              </a:rPr>
              <a:t>3</a:t>
            </a:r>
            <a:endParaRPr lang="fr-CH" sz="1100" baseline="30000" dirty="0">
              <a:solidFill>
                <a:schemeClr val="accent6">
                  <a:lumMod val="50000"/>
                </a:schemeClr>
              </a:solidFill>
            </a:endParaRPr>
          </a:p>
        </p:txBody>
      </p:sp>
      <p:cxnSp>
        <p:nvCxnSpPr>
          <p:cNvPr id="94" name="Straight Arrow Connector 93"/>
          <p:cNvCxnSpPr/>
          <p:nvPr/>
        </p:nvCxnSpPr>
        <p:spPr>
          <a:xfrm flipH="1" flipV="1">
            <a:off x="886082" y="3340500"/>
            <a:ext cx="1624622" cy="2857"/>
          </a:xfrm>
          <a:prstGeom prst="straightConnector1">
            <a:avLst/>
          </a:prstGeom>
          <a:noFill/>
          <a:ln w="28575" cap="flat" cmpd="sng" algn="ctr">
            <a:solidFill>
              <a:schemeClr val="accent6"/>
            </a:solidFill>
            <a:prstDash val="sysDot"/>
            <a:headEnd type="none" w="med" len="med"/>
            <a:tailEnd type="none" w="med" len="med"/>
          </a:ln>
          <a:effectLst/>
        </p:spPr>
      </p:cxnSp>
      <p:sp>
        <p:nvSpPr>
          <p:cNvPr id="100" name="TextBox 99"/>
          <p:cNvSpPr txBox="1"/>
          <p:nvPr/>
        </p:nvSpPr>
        <p:spPr>
          <a:xfrm>
            <a:off x="104276" y="3142227"/>
            <a:ext cx="88539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200" dirty="0" err="1" smtClean="0"/>
              <a:t>Magnets</a:t>
            </a:r>
            <a:endParaRPr lang="fr-CH" sz="1200" dirty="0"/>
          </a:p>
        </p:txBody>
      </p:sp>
      <p:sp>
        <p:nvSpPr>
          <p:cNvPr id="81" name="Diamond 80"/>
          <p:cNvSpPr/>
          <p:nvPr/>
        </p:nvSpPr>
        <p:spPr>
          <a:xfrm>
            <a:off x="1080565" y="1777622"/>
            <a:ext cx="125413" cy="181136"/>
          </a:xfrm>
          <a:prstGeom prst="diamond">
            <a:avLst/>
          </a:prstGeom>
          <a:solidFill>
            <a:sysClr val="window" lastClr="FFFFFF">
              <a:lumMod val="50000"/>
            </a:sysClr>
          </a:solidFill>
          <a:ln w="12700" cap="flat" cmpd="sng" algn="ctr">
            <a:solidFill>
              <a:sysClr val="window" lastClr="FFFFFF">
                <a:lumMod val="50000"/>
              </a:sys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1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95" name="Diamond 94"/>
          <p:cNvSpPr/>
          <p:nvPr/>
        </p:nvSpPr>
        <p:spPr>
          <a:xfrm>
            <a:off x="2377360" y="1779953"/>
            <a:ext cx="125413" cy="181136"/>
          </a:xfrm>
          <a:prstGeom prst="diamond">
            <a:avLst/>
          </a:prstGeom>
          <a:solidFill>
            <a:sysClr val="window" lastClr="FFFFFF">
              <a:lumMod val="50000"/>
            </a:sysClr>
          </a:solidFill>
          <a:ln w="12700" cap="flat" cmpd="sng" algn="ctr">
            <a:solidFill>
              <a:sysClr val="window" lastClr="FFFFFF">
                <a:lumMod val="50000"/>
              </a:sys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1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97" name="Diamond 96"/>
          <p:cNvSpPr/>
          <p:nvPr/>
        </p:nvSpPr>
        <p:spPr>
          <a:xfrm>
            <a:off x="5701659" y="2135727"/>
            <a:ext cx="125413" cy="181136"/>
          </a:xfrm>
          <a:prstGeom prst="diamond">
            <a:avLst/>
          </a:prstGeom>
          <a:solidFill>
            <a:sysClr val="window" lastClr="FFFFFF">
              <a:lumMod val="50000"/>
            </a:sysClr>
          </a:solidFill>
          <a:ln w="12700" cap="flat" cmpd="sng" algn="ctr">
            <a:solidFill>
              <a:sysClr val="window" lastClr="FFFFFF">
                <a:lumMod val="50000"/>
              </a:sys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1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99" name="TextBox 98"/>
          <p:cNvSpPr txBox="1"/>
          <p:nvPr/>
        </p:nvSpPr>
        <p:spPr>
          <a:xfrm>
            <a:off x="8240495" y="2004210"/>
            <a:ext cx="83871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CH" sz="1100" dirty="0">
                <a:solidFill>
                  <a:schemeClr val="accent6">
                    <a:lumMod val="50000"/>
                  </a:schemeClr>
                </a:solidFill>
              </a:rPr>
              <a:t>4</a:t>
            </a:r>
            <a:r>
              <a:rPr lang="fr-CH" sz="1100" dirty="0" smtClean="0">
                <a:solidFill>
                  <a:schemeClr val="accent6">
                    <a:lumMod val="50000"/>
                  </a:schemeClr>
                </a:solidFill>
              </a:rPr>
              <a:t>0 </a:t>
            </a:r>
            <a:r>
              <a:rPr lang="fr-CH" sz="1100" dirty="0">
                <a:solidFill>
                  <a:schemeClr val="accent6">
                    <a:lumMod val="50000"/>
                  </a:schemeClr>
                </a:solidFill>
              </a:rPr>
              <a:t>m</a:t>
            </a:r>
            <a:r>
              <a:rPr lang="fr-CH" sz="1100" baseline="30000" dirty="0">
                <a:solidFill>
                  <a:schemeClr val="accent6">
                    <a:lumMod val="50000"/>
                  </a:schemeClr>
                </a:solidFill>
              </a:rPr>
              <a:t>3</a:t>
            </a:r>
          </a:p>
        </p:txBody>
      </p:sp>
      <p:sp>
        <p:nvSpPr>
          <p:cNvPr id="101" name="Diamond 100"/>
          <p:cNvSpPr/>
          <p:nvPr/>
        </p:nvSpPr>
        <p:spPr>
          <a:xfrm>
            <a:off x="7321885" y="4427206"/>
            <a:ext cx="125413" cy="181136"/>
          </a:xfrm>
          <a:prstGeom prst="diamond">
            <a:avLst/>
          </a:prstGeom>
          <a:solidFill>
            <a:sysClr val="window" lastClr="FFFFFF">
              <a:lumMod val="50000"/>
            </a:sysClr>
          </a:solidFill>
          <a:ln w="12700" cap="flat" cmpd="sng" algn="ctr">
            <a:solidFill>
              <a:sysClr val="window" lastClr="FFFFFF">
                <a:lumMod val="50000"/>
              </a:sys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1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02" name="TextBox 101"/>
          <p:cNvSpPr txBox="1"/>
          <p:nvPr/>
        </p:nvSpPr>
        <p:spPr>
          <a:xfrm>
            <a:off x="803574" y="5339360"/>
            <a:ext cx="95412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CH" sz="1100" dirty="0" err="1" smtClean="0">
                <a:solidFill>
                  <a:schemeClr val="accent6">
                    <a:lumMod val="50000"/>
                  </a:schemeClr>
                </a:solidFill>
              </a:rPr>
              <a:t>preparation</a:t>
            </a:r>
            <a:endParaRPr lang="fr-CH" sz="1100" baseline="30000" dirty="0">
              <a:solidFill>
                <a:schemeClr val="accent6">
                  <a:lumMod val="50000"/>
                </a:schemeClr>
              </a:solidFill>
            </a:endParaRPr>
          </a:p>
        </p:txBody>
      </p:sp>
      <p:cxnSp>
        <p:nvCxnSpPr>
          <p:cNvPr id="106" name="Straight Arrow Connector 105"/>
          <p:cNvCxnSpPr/>
          <p:nvPr/>
        </p:nvCxnSpPr>
        <p:spPr>
          <a:xfrm flipH="1">
            <a:off x="7853941" y="5600970"/>
            <a:ext cx="1151361" cy="0"/>
          </a:xfrm>
          <a:prstGeom prst="straightConnector1">
            <a:avLst/>
          </a:prstGeom>
          <a:noFill/>
          <a:ln w="28575" cap="flat" cmpd="sng" algn="ctr">
            <a:solidFill>
              <a:schemeClr val="accent6"/>
            </a:solidFill>
            <a:prstDash val="sysDot"/>
            <a:headEnd type="none" w="med" len="med"/>
            <a:tailEnd type="none" w="med" len="med"/>
          </a:ln>
          <a:effectLst/>
        </p:spPr>
      </p:cxnSp>
      <p:sp>
        <p:nvSpPr>
          <p:cNvPr id="110" name="TextBox 109"/>
          <p:cNvSpPr txBox="1"/>
          <p:nvPr/>
        </p:nvSpPr>
        <p:spPr>
          <a:xfrm>
            <a:off x="2905887" y="3466068"/>
            <a:ext cx="320406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CH" sz="1100" dirty="0" err="1" smtClean="0">
                <a:solidFill>
                  <a:schemeClr val="accent6">
                    <a:lumMod val="50000"/>
                  </a:schemeClr>
                </a:solidFill>
              </a:rPr>
              <a:t>elimination</a:t>
            </a:r>
            <a:r>
              <a:rPr lang="fr-CH" sz="1100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fr-CH" sz="1100" dirty="0" err="1" smtClean="0">
                <a:solidFill>
                  <a:schemeClr val="accent6">
                    <a:lumMod val="50000"/>
                  </a:schemeClr>
                </a:solidFill>
              </a:rPr>
              <a:t>from</a:t>
            </a:r>
            <a:r>
              <a:rPr lang="fr-CH" sz="1100" dirty="0" smtClean="0">
                <a:solidFill>
                  <a:schemeClr val="accent6">
                    <a:lumMod val="50000"/>
                  </a:schemeClr>
                </a:solidFill>
              </a:rPr>
              <a:t> rad. mat. </a:t>
            </a:r>
            <a:r>
              <a:rPr lang="fr-CH" sz="1100" dirty="0" err="1" smtClean="0">
                <a:solidFill>
                  <a:schemeClr val="accent6">
                    <a:lumMod val="50000"/>
                  </a:schemeClr>
                </a:solidFill>
              </a:rPr>
              <a:t>storage</a:t>
            </a:r>
            <a:r>
              <a:rPr lang="fr-CH" sz="1100" dirty="0" smtClean="0">
                <a:solidFill>
                  <a:schemeClr val="accent6">
                    <a:lumMod val="50000"/>
                  </a:schemeClr>
                </a:solidFill>
              </a:rPr>
              <a:t> &amp; ISR</a:t>
            </a:r>
            <a:endParaRPr lang="fr-CH" sz="1100" baseline="300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5083016" y="2004444"/>
            <a:ext cx="67766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CH" sz="1100" dirty="0">
                <a:solidFill>
                  <a:schemeClr val="accent6">
                    <a:lumMod val="50000"/>
                  </a:schemeClr>
                </a:solidFill>
              </a:rPr>
              <a:t>4</a:t>
            </a:r>
            <a:r>
              <a:rPr lang="fr-CH" sz="1100" dirty="0" smtClean="0">
                <a:solidFill>
                  <a:schemeClr val="accent6">
                    <a:lumMod val="50000"/>
                  </a:schemeClr>
                </a:solidFill>
              </a:rPr>
              <a:t>0 </a:t>
            </a:r>
            <a:r>
              <a:rPr lang="fr-CH" sz="1100" dirty="0">
                <a:solidFill>
                  <a:schemeClr val="accent6">
                    <a:lumMod val="50000"/>
                  </a:schemeClr>
                </a:solidFill>
              </a:rPr>
              <a:t>m</a:t>
            </a:r>
            <a:r>
              <a:rPr lang="fr-CH" sz="1100" baseline="30000" dirty="0">
                <a:solidFill>
                  <a:schemeClr val="accent6">
                    <a:lumMod val="50000"/>
                  </a:schemeClr>
                </a:solidFill>
              </a:rPr>
              <a:t>3</a:t>
            </a:r>
          </a:p>
        </p:txBody>
      </p:sp>
      <p:sp>
        <p:nvSpPr>
          <p:cNvPr id="113" name="Diamond 112"/>
          <p:cNvSpPr/>
          <p:nvPr/>
        </p:nvSpPr>
        <p:spPr>
          <a:xfrm>
            <a:off x="7348713" y="2117215"/>
            <a:ext cx="125413" cy="181136"/>
          </a:xfrm>
          <a:prstGeom prst="diamond">
            <a:avLst/>
          </a:prstGeom>
          <a:solidFill>
            <a:sysClr val="window" lastClr="FFFFFF">
              <a:lumMod val="50000"/>
            </a:sysClr>
          </a:solidFill>
          <a:ln w="12700" cap="flat" cmpd="sng" algn="ctr">
            <a:solidFill>
              <a:sysClr val="window" lastClr="FFFFFF">
                <a:lumMod val="50000"/>
              </a:sys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1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14" name="TextBox 113"/>
          <p:cNvSpPr txBox="1"/>
          <p:nvPr/>
        </p:nvSpPr>
        <p:spPr>
          <a:xfrm>
            <a:off x="8150861" y="4240807"/>
            <a:ext cx="83871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CH" sz="1100" dirty="0">
                <a:solidFill>
                  <a:schemeClr val="accent1">
                    <a:lumMod val="10000"/>
                  </a:schemeClr>
                </a:solidFill>
              </a:rPr>
              <a:t>4</a:t>
            </a:r>
            <a:r>
              <a:rPr lang="fr-CH" sz="1100" dirty="0" smtClean="0">
                <a:solidFill>
                  <a:schemeClr val="accent1">
                    <a:lumMod val="10000"/>
                  </a:schemeClr>
                </a:solidFill>
              </a:rPr>
              <a:t>00 m</a:t>
            </a:r>
            <a:r>
              <a:rPr lang="fr-CH" sz="1100" baseline="30000" dirty="0" smtClean="0">
                <a:solidFill>
                  <a:schemeClr val="accent1">
                    <a:lumMod val="10000"/>
                  </a:schemeClr>
                </a:solidFill>
              </a:rPr>
              <a:t>3</a:t>
            </a:r>
            <a:endParaRPr lang="fr-CH" sz="1100" baseline="30000" dirty="0">
              <a:solidFill>
                <a:schemeClr val="accent1">
                  <a:lumMod val="10000"/>
                </a:schemeClr>
              </a:solidFill>
            </a:endParaRPr>
          </a:p>
        </p:txBody>
      </p:sp>
      <p:cxnSp>
        <p:nvCxnSpPr>
          <p:cNvPr id="82" name="Straight Arrow Connector 81"/>
          <p:cNvCxnSpPr/>
          <p:nvPr/>
        </p:nvCxnSpPr>
        <p:spPr>
          <a:xfrm flipH="1">
            <a:off x="6603220" y="1452506"/>
            <a:ext cx="1620000" cy="0"/>
          </a:xfrm>
          <a:prstGeom prst="straightConnector1">
            <a:avLst/>
          </a:prstGeom>
          <a:noFill/>
          <a:ln w="28575" cap="flat" cmpd="sng" algn="ctr">
            <a:solidFill>
              <a:schemeClr val="accent6"/>
            </a:solidFill>
            <a:prstDash val="sysDot"/>
            <a:headEnd type="none" w="med" len="med"/>
            <a:tailEnd type="none" w="med" len="med"/>
          </a:ln>
          <a:effectLst/>
        </p:spPr>
      </p:cxnSp>
      <p:sp>
        <p:nvSpPr>
          <p:cNvPr id="87" name="TextBox 86"/>
          <p:cNvSpPr txBox="1"/>
          <p:nvPr/>
        </p:nvSpPr>
        <p:spPr>
          <a:xfrm>
            <a:off x="7407487" y="1226491"/>
            <a:ext cx="83871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CH" sz="1100" dirty="0">
                <a:solidFill>
                  <a:schemeClr val="accent6">
                    <a:lumMod val="50000"/>
                  </a:schemeClr>
                </a:solidFill>
              </a:rPr>
              <a:t>4</a:t>
            </a:r>
            <a:r>
              <a:rPr lang="fr-CH" sz="1100" dirty="0" smtClean="0">
                <a:solidFill>
                  <a:schemeClr val="accent6">
                    <a:lumMod val="50000"/>
                  </a:schemeClr>
                </a:solidFill>
              </a:rPr>
              <a:t>00 m</a:t>
            </a:r>
            <a:r>
              <a:rPr lang="fr-CH" sz="1100" baseline="30000" dirty="0" smtClean="0">
                <a:solidFill>
                  <a:schemeClr val="accent6">
                    <a:lumMod val="50000"/>
                  </a:schemeClr>
                </a:solidFill>
              </a:rPr>
              <a:t>3</a:t>
            </a:r>
            <a:endParaRPr lang="fr-CH" sz="1100" baseline="30000" dirty="0">
              <a:solidFill>
                <a:schemeClr val="accent6">
                  <a:lumMod val="50000"/>
                </a:schemeClr>
              </a:solidFill>
            </a:endParaRPr>
          </a:p>
        </p:txBody>
      </p:sp>
      <p:cxnSp>
        <p:nvCxnSpPr>
          <p:cNvPr id="89" name="Straight Arrow Connector 88"/>
          <p:cNvCxnSpPr>
            <a:stCxn id="103" idx="1"/>
            <a:endCxn id="92" idx="3"/>
          </p:cNvCxnSpPr>
          <p:nvPr/>
        </p:nvCxnSpPr>
        <p:spPr>
          <a:xfrm flipH="1" flipV="1">
            <a:off x="2398075" y="2551010"/>
            <a:ext cx="1676182" cy="7981"/>
          </a:xfrm>
          <a:prstGeom prst="straightConnector1">
            <a:avLst/>
          </a:prstGeom>
          <a:noFill/>
          <a:ln w="28575" cap="flat" cmpd="sng" algn="ctr">
            <a:solidFill>
              <a:schemeClr val="accent6"/>
            </a:solidFill>
            <a:prstDash val="sysDot"/>
            <a:headEnd type="none" w="med" len="med"/>
            <a:tailEnd type="none" w="med" len="med"/>
          </a:ln>
          <a:effectLst/>
        </p:spPr>
      </p:cxnSp>
      <p:sp>
        <p:nvSpPr>
          <p:cNvPr id="92" name="TextBox 91"/>
          <p:cNvSpPr txBox="1"/>
          <p:nvPr/>
        </p:nvSpPr>
        <p:spPr>
          <a:xfrm>
            <a:off x="198604" y="2412510"/>
            <a:ext cx="219947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200" dirty="0" smtClean="0"/>
              <a:t>Ventilation </a:t>
            </a:r>
            <a:r>
              <a:rPr lang="fr-CH" sz="1200" dirty="0" err="1" smtClean="0"/>
              <a:t>Filters</a:t>
            </a:r>
            <a:r>
              <a:rPr lang="fr-CH" sz="1200" dirty="0" smtClean="0"/>
              <a:t> (Clearance)</a:t>
            </a:r>
            <a:endParaRPr lang="fr-CH" sz="1200" dirty="0"/>
          </a:p>
        </p:txBody>
      </p:sp>
      <p:sp>
        <p:nvSpPr>
          <p:cNvPr id="98" name="TextBox 97"/>
          <p:cNvSpPr txBox="1"/>
          <p:nvPr/>
        </p:nvSpPr>
        <p:spPr>
          <a:xfrm>
            <a:off x="2744857" y="2330084"/>
            <a:ext cx="99784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CH" sz="1100" dirty="0" smtClean="0">
                <a:solidFill>
                  <a:schemeClr val="accent6">
                    <a:lumMod val="50000"/>
                  </a:schemeClr>
                </a:solidFill>
              </a:rPr>
              <a:t> 220 m</a:t>
            </a:r>
            <a:r>
              <a:rPr lang="fr-CH" sz="1100" baseline="30000" dirty="0" smtClean="0">
                <a:solidFill>
                  <a:schemeClr val="accent6">
                    <a:lumMod val="50000"/>
                  </a:schemeClr>
                </a:solidFill>
              </a:rPr>
              <a:t>3</a:t>
            </a:r>
            <a:endParaRPr lang="fr-CH" sz="1100" baseline="300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03" name="Diamond 102"/>
          <p:cNvSpPr/>
          <p:nvPr/>
        </p:nvSpPr>
        <p:spPr>
          <a:xfrm>
            <a:off x="4074257" y="2468423"/>
            <a:ext cx="125413" cy="181136"/>
          </a:xfrm>
          <a:prstGeom prst="diamond">
            <a:avLst/>
          </a:prstGeom>
          <a:solidFill>
            <a:sysClr val="window" lastClr="FFFFFF">
              <a:lumMod val="50000"/>
            </a:sysClr>
          </a:solidFill>
          <a:ln w="12700" cap="flat" cmpd="sng" algn="ctr">
            <a:solidFill>
              <a:sysClr val="window" lastClr="FFFFFF">
                <a:lumMod val="50000"/>
              </a:sys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1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16" name="Diamond 115"/>
          <p:cNvSpPr/>
          <p:nvPr/>
        </p:nvSpPr>
        <p:spPr>
          <a:xfrm>
            <a:off x="5708476" y="2856164"/>
            <a:ext cx="125413" cy="181136"/>
          </a:xfrm>
          <a:prstGeom prst="diamond">
            <a:avLst/>
          </a:prstGeom>
          <a:solidFill>
            <a:sysClr val="window" lastClr="FFFFFF">
              <a:lumMod val="50000"/>
            </a:sysClr>
          </a:solidFill>
          <a:ln w="12700" cap="flat" cmpd="sng" algn="ctr">
            <a:solidFill>
              <a:sysClr val="window" lastClr="FFFFFF">
                <a:lumMod val="50000"/>
              </a:sys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1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17" name="TextBox 116"/>
          <p:cNvSpPr txBox="1"/>
          <p:nvPr/>
        </p:nvSpPr>
        <p:spPr>
          <a:xfrm>
            <a:off x="6212265" y="2719773"/>
            <a:ext cx="83871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CH" sz="1100" dirty="0" smtClean="0">
                <a:solidFill>
                  <a:schemeClr val="accent6">
                    <a:lumMod val="50000"/>
                  </a:schemeClr>
                </a:solidFill>
              </a:rPr>
              <a:t>150 </a:t>
            </a:r>
            <a:r>
              <a:rPr lang="fr-CH" sz="1100" dirty="0">
                <a:solidFill>
                  <a:schemeClr val="accent6">
                    <a:lumMod val="50000"/>
                  </a:schemeClr>
                </a:solidFill>
              </a:rPr>
              <a:t>m</a:t>
            </a:r>
            <a:r>
              <a:rPr lang="fr-CH" sz="1100" baseline="30000" dirty="0">
                <a:solidFill>
                  <a:schemeClr val="accent6">
                    <a:lumMod val="50000"/>
                  </a:schemeClr>
                </a:solidFill>
              </a:rPr>
              <a:t>3</a:t>
            </a:r>
          </a:p>
        </p:txBody>
      </p:sp>
      <p:sp>
        <p:nvSpPr>
          <p:cNvPr id="118" name="TextBox 117"/>
          <p:cNvSpPr txBox="1"/>
          <p:nvPr/>
        </p:nvSpPr>
        <p:spPr>
          <a:xfrm>
            <a:off x="4243540" y="2730031"/>
            <a:ext cx="115489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CH" sz="1100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fr-CH" sz="1100" dirty="0" smtClean="0">
                <a:solidFill>
                  <a:schemeClr val="accent6">
                    <a:lumMod val="50000"/>
                  </a:schemeClr>
                </a:solidFill>
              </a:rPr>
              <a:t>300 </a:t>
            </a:r>
            <a:r>
              <a:rPr lang="fr-CH" sz="1100" dirty="0">
                <a:solidFill>
                  <a:schemeClr val="accent6">
                    <a:lumMod val="50000"/>
                  </a:schemeClr>
                </a:solidFill>
              </a:rPr>
              <a:t>m</a:t>
            </a:r>
            <a:r>
              <a:rPr lang="fr-CH" sz="1100" baseline="30000" dirty="0">
                <a:solidFill>
                  <a:schemeClr val="accent6">
                    <a:lumMod val="50000"/>
                  </a:schemeClr>
                </a:solidFill>
              </a:rPr>
              <a:t>3</a:t>
            </a:r>
          </a:p>
        </p:txBody>
      </p:sp>
      <p:sp>
        <p:nvSpPr>
          <p:cNvPr id="119" name="Diamond 118"/>
          <p:cNvSpPr/>
          <p:nvPr/>
        </p:nvSpPr>
        <p:spPr>
          <a:xfrm>
            <a:off x="7311016" y="2856164"/>
            <a:ext cx="125413" cy="181136"/>
          </a:xfrm>
          <a:prstGeom prst="diamond">
            <a:avLst/>
          </a:prstGeom>
          <a:solidFill>
            <a:sysClr val="window" lastClr="FFFFFF">
              <a:lumMod val="50000"/>
            </a:sysClr>
          </a:solidFill>
          <a:ln w="12700" cap="flat" cmpd="sng" algn="ctr">
            <a:solidFill>
              <a:sysClr val="window" lastClr="FFFFFF">
                <a:lumMod val="50000"/>
              </a:sys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1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20" name="TextBox 119"/>
          <p:cNvSpPr txBox="1"/>
          <p:nvPr/>
        </p:nvSpPr>
        <p:spPr>
          <a:xfrm>
            <a:off x="7832458" y="2717574"/>
            <a:ext cx="83871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CH" sz="1100" dirty="0" smtClean="0">
                <a:solidFill>
                  <a:schemeClr val="accent6">
                    <a:lumMod val="50000"/>
                  </a:schemeClr>
                </a:solidFill>
              </a:rPr>
              <a:t>150 </a:t>
            </a:r>
            <a:r>
              <a:rPr lang="fr-CH" sz="1100" dirty="0">
                <a:solidFill>
                  <a:schemeClr val="accent6">
                    <a:lumMod val="50000"/>
                  </a:schemeClr>
                </a:solidFill>
              </a:rPr>
              <a:t>m</a:t>
            </a:r>
            <a:r>
              <a:rPr lang="fr-CH" sz="1100" baseline="30000" dirty="0">
                <a:solidFill>
                  <a:schemeClr val="accent6">
                    <a:lumMod val="50000"/>
                  </a:schemeClr>
                </a:solidFill>
              </a:rPr>
              <a:t>3</a:t>
            </a:r>
          </a:p>
        </p:txBody>
      </p:sp>
      <p:sp>
        <p:nvSpPr>
          <p:cNvPr id="107" name="Down Arrow 106"/>
          <p:cNvSpPr/>
          <p:nvPr/>
        </p:nvSpPr>
        <p:spPr>
          <a:xfrm>
            <a:off x="2453783" y="1777764"/>
            <a:ext cx="152400" cy="160421"/>
          </a:xfrm>
          <a:prstGeom prst="downArrow">
            <a:avLst/>
          </a:prstGeom>
          <a:solidFill>
            <a:srgbClr val="92D050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2" name="Diamond 121"/>
          <p:cNvSpPr/>
          <p:nvPr/>
        </p:nvSpPr>
        <p:spPr>
          <a:xfrm>
            <a:off x="4089482" y="2156764"/>
            <a:ext cx="125413" cy="181136"/>
          </a:xfrm>
          <a:prstGeom prst="diamond">
            <a:avLst/>
          </a:prstGeom>
          <a:solidFill>
            <a:sysClr val="window" lastClr="FFFFFF">
              <a:lumMod val="50000"/>
            </a:sysClr>
          </a:solidFill>
          <a:ln w="12700" cap="flat" cmpd="sng" algn="ctr">
            <a:solidFill>
              <a:sysClr val="window" lastClr="FFFFFF">
                <a:lumMod val="50000"/>
              </a:sys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1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23" name="TextBox 122"/>
          <p:cNvSpPr txBox="1"/>
          <p:nvPr/>
        </p:nvSpPr>
        <p:spPr>
          <a:xfrm>
            <a:off x="3461793" y="2001632"/>
            <a:ext cx="67766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CH" sz="1100" dirty="0">
                <a:solidFill>
                  <a:schemeClr val="accent6">
                    <a:lumMod val="50000"/>
                  </a:schemeClr>
                </a:solidFill>
              </a:rPr>
              <a:t>4</a:t>
            </a:r>
            <a:r>
              <a:rPr lang="fr-CH" sz="1100" dirty="0" smtClean="0">
                <a:solidFill>
                  <a:schemeClr val="accent6">
                    <a:lumMod val="50000"/>
                  </a:schemeClr>
                </a:solidFill>
              </a:rPr>
              <a:t>0 </a:t>
            </a:r>
            <a:r>
              <a:rPr lang="fr-CH" sz="1100" dirty="0">
                <a:solidFill>
                  <a:schemeClr val="accent6">
                    <a:lumMod val="50000"/>
                  </a:schemeClr>
                </a:solidFill>
              </a:rPr>
              <a:t>m</a:t>
            </a:r>
            <a:r>
              <a:rPr lang="fr-CH" sz="1100" baseline="30000" dirty="0">
                <a:solidFill>
                  <a:schemeClr val="accent6">
                    <a:lumMod val="50000"/>
                  </a:schemeClr>
                </a:solidFill>
              </a:rPr>
              <a:t>3</a:t>
            </a:r>
          </a:p>
        </p:txBody>
      </p:sp>
      <p:sp>
        <p:nvSpPr>
          <p:cNvPr id="124" name="TextBox 123"/>
          <p:cNvSpPr txBox="1"/>
          <p:nvPr/>
        </p:nvSpPr>
        <p:spPr>
          <a:xfrm>
            <a:off x="6758761" y="2009435"/>
            <a:ext cx="67766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CH" sz="1100" dirty="0">
                <a:solidFill>
                  <a:schemeClr val="accent6">
                    <a:lumMod val="50000"/>
                  </a:schemeClr>
                </a:solidFill>
              </a:rPr>
              <a:t>4</a:t>
            </a:r>
            <a:r>
              <a:rPr lang="fr-CH" sz="1100" dirty="0" smtClean="0">
                <a:solidFill>
                  <a:schemeClr val="accent6">
                    <a:lumMod val="50000"/>
                  </a:schemeClr>
                </a:solidFill>
              </a:rPr>
              <a:t>0 </a:t>
            </a:r>
            <a:r>
              <a:rPr lang="fr-CH" sz="1100" dirty="0">
                <a:solidFill>
                  <a:schemeClr val="accent6">
                    <a:lumMod val="50000"/>
                  </a:schemeClr>
                </a:solidFill>
              </a:rPr>
              <a:t>m</a:t>
            </a:r>
            <a:r>
              <a:rPr lang="fr-CH" sz="1100" baseline="30000" dirty="0">
                <a:solidFill>
                  <a:schemeClr val="accent6">
                    <a:lumMod val="50000"/>
                  </a:schemeClr>
                </a:solidFill>
              </a:rPr>
              <a:t>3</a:t>
            </a:r>
          </a:p>
        </p:txBody>
      </p:sp>
      <p:sp>
        <p:nvSpPr>
          <p:cNvPr id="125" name="TextBox 124"/>
          <p:cNvSpPr txBox="1"/>
          <p:nvPr/>
        </p:nvSpPr>
        <p:spPr>
          <a:xfrm>
            <a:off x="929390" y="3126054"/>
            <a:ext cx="162098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CH" sz="1100" dirty="0" smtClean="0">
                <a:solidFill>
                  <a:schemeClr val="accent6">
                    <a:lumMod val="50000"/>
                  </a:schemeClr>
                </a:solidFill>
              </a:rPr>
              <a:t>Pilot</a:t>
            </a:r>
            <a:r>
              <a:rPr lang="fr-CH" sz="1100" baseline="30000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fr-CH" sz="1100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fr-CH" sz="1100" dirty="0" err="1" smtClean="0">
                <a:solidFill>
                  <a:schemeClr val="accent6">
                    <a:lumMod val="50000"/>
                  </a:schemeClr>
                </a:solidFill>
              </a:rPr>
              <a:t>project</a:t>
            </a:r>
            <a:r>
              <a:rPr lang="fr-CH" sz="1100" dirty="0" smtClean="0">
                <a:solidFill>
                  <a:schemeClr val="accent6">
                    <a:lumMod val="50000"/>
                  </a:schemeClr>
                </a:solidFill>
              </a:rPr>
              <a:t> 10 m</a:t>
            </a:r>
            <a:r>
              <a:rPr lang="fr-CH" sz="1100" baseline="30000" dirty="0" smtClean="0">
                <a:solidFill>
                  <a:schemeClr val="accent6">
                    <a:lumMod val="50000"/>
                  </a:schemeClr>
                </a:solidFill>
              </a:rPr>
              <a:t>3</a:t>
            </a:r>
            <a:endParaRPr lang="fr-CH" sz="1100" baseline="300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26" name="Diamond 125"/>
          <p:cNvSpPr/>
          <p:nvPr/>
        </p:nvSpPr>
        <p:spPr>
          <a:xfrm>
            <a:off x="2459105" y="3256493"/>
            <a:ext cx="125413" cy="181136"/>
          </a:xfrm>
          <a:prstGeom prst="diamond">
            <a:avLst/>
          </a:prstGeom>
          <a:solidFill>
            <a:sysClr val="window" lastClr="FFFFFF">
              <a:lumMod val="50000"/>
            </a:sysClr>
          </a:solidFill>
          <a:ln w="12700" cap="flat" cmpd="sng" algn="ctr">
            <a:solidFill>
              <a:sysClr val="window" lastClr="FFFFFF">
                <a:lumMod val="50000"/>
              </a:sys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1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cxnSp>
        <p:nvCxnSpPr>
          <p:cNvPr id="128" name="Straight Arrow Connector 127"/>
          <p:cNvCxnSpPr/>
          <p:nvPr/>
        </p:nvCxnSpPr>
        <p:spPr>
          <a:xfrm flipH="1">
            <a:off x="4979182" y="5607852"/>
            <a:ext cx="792000" cy="0"/>
          </a:xfrm>
          <a:prstGeom prst="straightConnector1">
            <a:avLst/>
          </a:prstGeom>
          <a:noFill/>
          <a:ln w="28575" cap="flat" cmpd="sng" algn="ctr">
            <a:solidFill>
              <a:schemeClr val="accent6"/>
            </a:solidFill>
            <a:prstDash val="sysDot"/>
            <a:headEnd type="none" w="med" len="med"/>
            <a:tailEnd type="none" w="med" len="med"/>
          </a:ln>
          <a:effectLst/>
        </p:spPr>
      </p:cxnSp>
      <p:sp>
        <p:nvSpPr>
          <p:cNvPr id="129" name="TextBox 128"/>
          <p:cNvSpPr txBox="1"/>
          <p:nvPr/>
        </p:nvSpPr>
        <p:spPr>
          <a:xfrm>
            <a:off x="4855453" y="5346242"/>
            <a:ext cx="95412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CH" sz="1100" dirty="0" err="1" smtClean="0">
                <a:solidFill>
                  <a:schemeClr val="accent6">
                    <a:lumMod val="50000"/>
                  </a:schemeClr>
                </a:solidFill>
              </a:rPr>
              <a:t>preparation</a:t>
            </a:r>
            <a:endParaRPr lang="fr-CH" sz="1100" baseline="300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91" name="Diamond 90"/>
          <p:cNvSpPr/>
          <p:nvPr/>
        </p:nvSpPr>
        <p:spPr>
          <a:xfrm>
            <a:off x="2467783" y="1347718"/>
            <a:ext cx="125413" cy="181136"/>
          </a:xfrm>
          <a:prstGeom prst="diamond">
            <a:avLst/>
          </a:prstGeom>
          <a:solidFill>
            <a:sysClr val="window" lastClr="FFFFFF">
              <a:lumMod val="50000"/>
            </a:sysClr>
          </a:solidFill>
          <a:ln w="12700" cap="flat" cmpd="sng" algn="ctr">
            <a:solidFill>
              <a:sysClr val="window" lastClr="FFFFFF">
                <a:lumMod val="50000"/>
              </a:sys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1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cxnSp>
        <p:nvCxnSpPr>
          <p:cNvPr id="96" name="Straight Arrow Connector 95"/>
          <p:cNvCxnSpPr/>
          <p:nvPr/>
        </p:nvCxnSpPr>
        <p:spPr>
          <a:xfrm flipH="1">
            <a:off x="2491887" y="1452506"/>
            <a:ext cx="1645076" cy="0"/>
          </a:xfrm>
          <a:prstGeom prst="straightConnector1">
            <a:avLst/>
          </a:prstGeom>
          <a:noFill/>
          <a:ln w="28575" cap="flat" cmpd="sng" algn="ctr">
            <a:solidFill>
              <a:schemeClr val="accent6"/>
            </a:solidFill>
            <a:prstDash val="sysDot"/>
            <a:headEnd type="none" w="med" len="med"/>
            <a:tailEnd type="none" w="med" len="med"/>
          </a:ln>
          <a:effectLst/>
        </p:spPr>
      </p:cxnSp>
      <p:sp>
        <p:nvSpPr>
          <p:cNvPr id="108" name="TextBox 107"/>
          <p:cNvSpPr txBox="1"/>
          <p:nvPr/>
        </p:nvSpPr>
        <p:spPr>
          <a:xfrm>
            <a:off x="2472841" y="1206517"/>
            <a:ext cx="838713" cy="2051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endParaRPr lang="fr-CH" sz="1100" baseline="30000" dirty="0">
              <a:solidFill>
                <a:schemeClr val="accent6">
                  <a:lumMod val="50000"/>
                </a:schemeClr>
              </a:solidFill>
            </a:endParaRPr>
          </a:p>
        </p:txBody>
      </p:sp>
      <p:cxnSp>
        <p:nvCxnSpPr>
          <p:cNvPr id="109" name="Straight Arrow Connector 108"/>
          <p:cNvCxnSpPr/>
          <p:nvPr/>
        </p:nvCxnSpPr>
        <p:spPr>
          <a:xfrm flipH="1">
            <a:off x="2527078" y="4126433"/>
            <a:ext cx="2364302" cy="0"/>
          </a:xfrm>
          <a:prstGeom prst="straightConnector1">
            <a:avLst/>
          </a:prstGeom>
          <a:noFill/>
          <a:ln w="28575" cap="flat" cmpd="sng" algn="ctr">
            <a:solidFill>
              <a:schemeClr val="accent6"/>
            </a:solidFill>
            <a:prstDash val="sysDot"/>
            <a:headEnd type="none" w="med" len="med"/>
            <a:tailEnd type="none" w="med" len="med"/>
          </a:ln>
          <a:effectLst/>
        </p:spPr>
      </p:cxnSp>
      <p:sp>
        <p:nvSpPr>
          <p:cNvPr id="121" name="TextBox 120"/>
          <p:cNvSpPr txBox="1"/>
          <p:nvPr/>
        </p:nvSpPr>
        <p:spPr>
          <a:xfrm>
            <a:off x="457201" y="3945601"/>
            <a:ext cx="22453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200" dirty="0" smtClean="0"/>
              <a:t>LEP Vacuum </a:t>
            </a:r>
            <a:r>
              <a:rPr lang="fr-CH" sz="1200" dirty="0" err="1" smtClean="0"/>
              <a:t>chambers</a:t>
            </a:r>
            <a:r>
              <a:rPr lang="fr-CH" sz="1200" dirty="0" smtClean="0"/>
              <a:t> (Pb)</a:t>
            </a:r>
            <a:endParaRPr lang="fr-CH" sz="1200" dirty="0"/>
          </a:p>
        </p:txBody>
      </p:sp>
      <p:sp>
        <p:nvSpPr>
          <p:cNvPr id="127" name="Diamond 126"/>
          <p:cNvSpPr/>
          <p:nvPr/>
        </p:nvSpPr>
        <p:spPr>
          <a:xfrm>
            <a:off x="4891380" y="4032363"/>
            <a:ext cx="125413" cy="181136"/>
          </a:xfrm>
          <a:prstGeom prst="diamond">
            <a:avLst/>
          </a:prstGeom>
          <a:solidFill>
            <a:sysClr val="window" lastClr="FFFFFF">
              <a:lumMod val="50000"/>
            </a:sysClr>
          </a:solidFill>
          <a:ln w="12700" cap="flat" cmpd="sng" algn="ctr">
            <a:solidFill>
              <a:sysClr val="window" lastClr="FFFFFF">
                <a:lumMod val="50000"/>
              </a:sys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1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31" name="TextBox 130"/>
          <p:cNvSpPr txBox="1"/>
          <p:nvPr/>
        </p:nvSpPr>
        <p:spPr>
          <a:xfrm>
            <a:off x="2798630" y="3864823"/>
            <a:ext cx="83871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CH" sz="1100" dirty="0" smtClean="0">
                <a:solidFill>
                  <a:schemeClr val="accent6">
                    <a:lumMod val="50000"/>
                  </a:schemeClr>
                </a:solidFill>
              </a:rPr>
              <a:t>110 m</a:t>
            </a:r>
            <a:r>
              <a:rPr lang="fr-CH" sz="1100" baseline="30000" dirty="0" smtClean="0">
                <a:solidFill>
                  <a:schemeClr val="accent6">
                    <a:lumMod val="50000"/>
                  </a:schemeClr>
                </a:solidFill>
              </a:rPr>
              <a:t>3</a:t>
            </a:r>
            <a:endParaRPr lang="fr-CH" sz="1100" baseline="30000" dirty="0">
              <a:solidFill>
                <a:schemeClr val="accent6">
                  <a:lumMod val="50000"/>
                </a:schemeClr>
              </a:solidFill>
            </a:endParaRPr>
          </a:p>
        </p:txBody>
      </p:sp>
      <p:cxnSp>
        <p:nvCxnSpPr>
          <p:cNvPr id="132" name="Straight Arrow Connector 131"/>
          <p:cNvCxnSpPr/>
          <p:nvPr/>
        </p:nvCxnSpPr>
        <p:spPr>
          <a:xfrm flipH="1">
            <a:off x="2550371" y="3739468"/>
            <a:ext cx="6408418" cy="0"/>
          </a:xfrm>
          <a:prstGeom prst="straightConnector1">
            <a:avLst/>
          </a:prstGeom>
          <a:noFill/>
          <a:ln w="28575" cap="flat" cmpd="sng" algn="ctr">
            <a:solidFill>
              <a:schemeClr val="accent6"/>
            </a:solidFill>
            <a:prstDash val="sysDot"/>
            <a:headEnd type="none" w="med" len="med"/>
            <a:tailEnd type="none" w="med" len="med"/>
          </a:ln>
          <a:effectLst/>
        </p:spPr>
      </p:cxnSp>
      <p:sp>
        <p:nvSpPr>
          <p:cNvPr id="133" name="TextBox 132"/>
          <p:cNvSpPr txBox="1"/>
          <p:nvPr/>
        </p:nvSpPr>
        <p:spPr>
          <a:xfrm>
            <a:off x="1670011" y="3541962"/>
            <a:ext cx="88539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200" dirty="0" err="1" smtClean="0"/>
              <a:t>Magnets</a:t>
            </a:r>
            <a:endParaRPr lang="fr-CH" sz="1200" dirty="0"/>
          </a:p>
        </p:txBody>
      </p:sp>
      <p:cxnSp>
        <p:nvCxnSpPr>
          <p:cNvPr id="134" name="Straight Arrow Connector 133"/>
          <p:cNvCxnSpPr/>
          <p:nvPr/>
        </p:nvCxnSpPr>
        <p:spPr>
          <a:xfrm flipH="1">
            <a:off x="3982275" y="2955808"/>
            <a:ext cx="5007299" cy="25575"/>
          </a:xfrm>
          <a:prstGeom prst="straightConnector1">
            <a:avLst/>
          </a:prstGeom>
          <a:noFill/>
          <a:ln w="28575" cap="flat" cmpd="sng" algn="ctr">
            <a:solidFill>
              <a:schemeClr val="accent6"/>
            </a:solidFill>
            <a:prstDash val="sysDot"/>
            <a:headEnd type="none" w="med" len="med"/>
            <a:tailEnd type="none" w="med" len="med"/>
          </a:ln>
          <a:effectLst/>
        </p:spPr>
      </p:cxnSp>
      <p:sp>
        <p:nvSpPr>
          <p:cNvPr id="135" name="TextBox 134"/>
          <p:cNvSpPr txBox="1"/>
          <p:nvPr/>
        </p:nvSpPr>
        <p:spPr>
          <a:xfrm>
            <a:off x="2633476" y="2804285"/>
            <a:ext cx="148086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200" dirty="0" smtClean="0"/>
              <a:t>Ventilation </a:t>
            </a:r>
            <a:r>
              <a:rPr lang="fr-CH" sz="1200" dirty="0" err="1" smtClean="0"/>
              <a:t>Filters</a:t>
            </a:r>
            <a:endParaRPr lang="fr-CH" sz="1200" dirty="0"/>
          </a:p>
        </p:txBody>
      </p:sp>
      <p:sp>
        <p:nvSpPr>
          <p:cNvPr id="32" name="TextBox 31"/>
          <p:cNvSpPr txBox="1"/>
          <p:nvPr/>
        </p:nvSpPr>
        <p:spPr>
          <a:xfrm>
            <a:off x="6758761" y="535011"/>
            <a:ext cx="23020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900" b="1" kern="0" dirty="0" smtClean="0">
                <a:solidFill>
                  <a:prstClr val="black"/>
                </a:solidFill>
                <a:latin typeface="Calibri" pitchFamily="34" charset="0"/>
              </a:rPr>
              <a:t>Volumes are expressed as gross volume in the temporary storage before treatment  </a:t>
            </a:r>
            <a:endParaRPr lang="en-US" sz="900" b="1" kern="0" dirty="0">
              <a:solidFill>
                <a:prstClr val="black"/>
              </a:solidFill>
              <a:latin typeface="Calibri" pitchFamily="34" charset="0"/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6391273" y="584456"/>
            <a:ext cx="317716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fr-CH" sz="900" b="1" kern="0" dirty="0">
                <a:solidFill>
                  <a:prstClr val="black"/>
                </a:solidFill>
                <a:latin typeface="Calibri" pitchFamily="34" charset="0"/>
              </a:rPr>
              <a:t>m</a:t>
            </a:r>
            <a:r>
              <a:rPr lang="fr-CH" sz="900" b="1" kern="0" baseline="30000" dirty="0">
                <a:solidFill>
                  <a:prstClr val="black"/>
                </a:solidFill>
                <a:latin typeface="Calibri" pitchFamily="34" charset="0"/>
              </a:rPr>
              <a:t>3</a:t>
            </a:r>
          </a:p>
        </p:txBody>
      </p:sp>
      <p:cxnSp>
        <p:nvCxnSpPr>
          <p:cNvPr id="136" name="Straight Arrow Connector 135"/>
          <p:cNvCxnSpPr/>
          <p:nvPr/>
        </p:nvCxnSpPr>
        <p:spPr>
          <a:xfrm flipH="1" flipV="1">
            <a:off x="2550371" y="4867085"/>
            <a:ext cx="1589183" cy="9766"/>
          </a:xfrm>
          <a:prstGeom prst="straightConnector1">
            <a:avLst/>
          </a:prstGeom>
          <a:noFill/>
          <a:ln w="28575" cap="flat" cmpd="sng" algn="ctr">
            <a:solidFill>
              <a:schemeClr val="accent6"/>
            </a:solidFill>
            <a:prstDash val="sysDot"/>
            <a:headEnd type="none" w="med" len="med"/>
            <a:tailEnd type="none" w="med" len="med"/>
          </a:ln>
          <a:effectLst/>
        </p:spPr>
      </p:cxnSp>
      <p:sp>
        <p:nvSpPr>
          <p:cNvPr id="137" name="TextBox 136"/>
          <p:cNvSpPr txBox="1"/>
          <p:nvPr/>
        </p:nvSpPr>
        <p:spPr>
          <a:xfrm>
            <a:off x="3258740" y="4615241"/>
            <a:ext cx="83871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CH" sz="1100" dirty="0" smtClean="0">
                <a:solidFill>
                  <a:schemeClr val="accent1">
                    <a:lumMod val="10000"/>
                  </a:schemeClr>
                </a:solidFill>
              </a:rPr>
              <a:t>220 m</a:t>
            </a:r>
            <a:r>
              <a:rPr lang="fr-CH" sz="1100" baseline="30000" dirty="0" smtClean="0">
                <a:solidFill>
                  <a:schemeClr val="accent1">
                    <a:lumMod val="10000"/>
                  </a:schemeClr>
                </a:solidFill>
              </a:rPr>
              <a:t>3</a:t>
            </a:r>
            <a:endParaRPr lang="fr-CH" sz="1100" baseline="30000" dirty="0">
              <a:solidFill>
                <a:schemeClr val="accent1">
                  <a:lumMod val="10000"/>
                </a:schemeClr>
              </a:solidFill>
            </a:endParaRPr>
          </a:p>
        </p:txBody>
      </p:sp>
      <p:sp>
        <p:nvSpPr>
          <p:cNvPr id="138" name="TextBox 137"/>
          <p:cNvSpPr txBox="1"/>
          <p:nvPr/>
        </p:nvSpPr>
        <p:spPr>
          <a:xfrm>
            <a:off x="4177731" y="4682734"/>
            <a:ext cx="187587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200" dirty="0" err="1" smtClean="0"/>
              <a:t>Treatment</a:t>
            </a:r>
            <a:r>
              <a:rPr lang="fr-CH" sz="1200" dirty="0" smtClean="0"/>
              <a:t> in SMB </a:t>
            </a:r>
            <a:r>
              <a:rPr lang="fr-CH" sz="1200" dirty="0" err="1" smtClean="0"/>
              <a:t>facility</a:t>
            </a:r>
            <a:endParaRPr lang="fr-CH" sz="1200" dirty="0"/>
          </a:p>
        </p:txBody>
      </p:sp>
      <p:sp>
        <p:nvSpPr>
          <p:cNvPr id="139" name="Diamond 138"/>
          <p:cNvSpPr/>
          <p:nvPr/>
        </p:nvSpPr>
        <p:spPr>
          <a:xfrm>
            <a:off x="4084952" y="4776517"/>
            <a:ext cx="125413" cy="181136"/>
          </a:xfrm>
          <a:prstGeom prst="diamond">
            <a:avLst/>
          </a:prstGeom>
          <a:solidFill>
            <a:sysClr val="window" lastClr="FFFFFF">
              <a:lumMod val="50000"/>
            </a:sysClr>
          </a:solidFill>
          <a:ln w="12700" cap="flat" cmpd="sng" algn="ctr">
            <a:solidFill>
              <a:sysClr val="window" lastClr="FFFFFF">
                <a:lumMod val="50000"/>
              </a:sys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1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5" name="Left Arrow Callout 34"/>
          <p:cNvSpPr/>
          <p:nvPr/>
        </p:nvSpPr>
        <p:spPr>
          <a:xfrm>
            <a:off x="5055496" y="3920556"/>
            <a:ext cx="3596707" cy="318087"/>
          </a:xfrm>
          <a:prstGeom prst="leftArrowCallout">
            <a:avLst>
              <a:gd name="adj1" fmla="val 17582"/>
              <a:gd name="adj2" fmla="val 15727"/>
              <a:gd name="adj3" fmla="val 26855"/>
              <a:gd name="adj4" fmla="val 92408"/>
            </a:avLst>
          </a:prstGeom>
          <a:solidFill>
            <a:srgbClr val="F3FEBA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200" dirty="0" err="1" smtClean="0">
                <a:solidFill>
                  <a:schemeClr val="accent6">
                    <a:lumMod val="50000"/>
                  </a:schemeClr>
                </a:solidFill>
              </a:rPr>
              <a:t>Moved</a:t>
            </a:r>
            <a:r>
              <a:rPr lang="fr-CH" sz="1200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fr-CH" sz="1200" dirty="0" err="1" smtClean="0">
                <a:solidFill>
                  <a:schemeClr val="accent6">
                    <a:lumMod val="50000"/>
                  </a:schemeClr>
                </a:solidFill>
              </a:rPr>
              <a:t>forward</a:t>
            </a:r>
            <a:r>
              <a:rPr lang="fr-CH" sz="1200" dirty="0" smtClean="0">
                <a:solidFill>
                  <a:schemeClr val="accent6">
                    <a:lumMod val="50000"/>
                  </a:schemeClr>
                </a:solidFill>
              </a:rPr>
              <a:t> w.r.t. </a:t>
            </a:r>
            <a:r>
              <a:rPr lang="fr-CH" sz="1200" dirty="0" err="1" smtClean="0">
                <a:solidFill>
                  <a:schemeClr val="accent6">
                    <a:lumMod val="50000"/>
                  </a:schemeClr>
                </a:solidFill>
              </a:rPr>
              <a:t>previous</a:t>
            </a:r>
            <a:r>
              <a:rPr lang="fr-CH" sz="1200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fr-CH" sz="1200" dirty="0" smtClean="0">
                <a:solidFill>
                  <a:schemeClr val="accent6">
                    <a:lumMod val="50000"/>
                  </a:schemeClr>
                </a:solidFill>
              </a:rPr>
              <a:t>planning</a:t>
            </a:r>
            <a:endParaRPr lang="en-US" sz="12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04" name="Left Arrow Callout 103"/>
          <p:cNvSpPr/>
          <p:nvPr/>
        </p:nvSpPr>
        <p:spPr>
          <a:xfrm>
            <a:off x="2697106" y="1302608"/>
            <a:ext cx="3596707" cy="318087"/>
          </a:xfrm>
          <a:prstGeom prst="leftArrowCallout">
            <a:avLst>
              <a:gd name="adj1" fmla="val 17582"/>
              <a:gd name="adj2" fmla="val 15727"/>
              <a:gd name="adj3" fmla="val 26855"/>
              <a:gd name="adj4" fmla="val 92408"/>
            </a:avLst>
          </a:prstGeom>
          <a:solidFill>
            <a:srgbClr val="F3FEBA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200" dirty="0" err="1" smtClean="0">
                <a:solidFill>
                  <a:schemeClr val="accent6">
                    <a:lumMod val="50000"/>
                  </a:schemeClr>
                </a:solidFill>
              </a:rPr>
              <a:t>Faster</a:t>
            </a:r>
            <a:r>
              <a:rPr lang="fr-CH" sz="1200" dirty="0" smtClean="0">
                <a:solidFill>
                  <a:schemeClr val="accent6">
                    <a:lumMod val="50000"/>
                  </a:schemeClr>
                </a:solidFill>
              </a:rPr>
              <a:t> w.r.t. </a:t>
            </a:r>
            <a:r>
              <a:rPr lang="fr-CH" sz="1200" dirty="0" err="1" smtClean="0">
                <a:solidFill>
                  <a:schemeClr val="accent6">
                    <a:lumMod val="50000"/>
                  </a:schemeClr>
                </a:solidFill>
              </a:rPr>
              <a:t>previous</a:t>
            </a:r>
            <a:r>
              <a:rPr lang="fr-CH" sz="1200" dirty="0" smtClean="0">
                <a:solidFill>
                  <a:schemeClr val="accent6">
                    <a:lumMod val="50000"/>
                  </a:schemeClr>
                </a:solidFill>
              </a:rPr>
              <a:t> planning</a:t>
            </a:r>
            <a:endParaRPr lang="en-US" sz="12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05" name="Left Arrow Callout 104"/>
          <p:cNvSpPr/>
          <p:nvPr/>
        </p:nvSpPr>
        <p:spPr>
          <a:xfrm>
            <a:off x="2702583" y="1648851"/>
            <a:ext cx="3596707" cy="318087"/>
          </a:xfrm>
          <a:prstGeom prst="leftArrowCallout">
            <a:avLst>
              <a:gd name="adj1" fmla="val 17582"/>
              <a:gd name="adj2" fmla="val 15727"/>
              <a:gd name="adj3" fmla="val 26855"/>
              <a:gd name="adj4" fmla="val 92408"/>
            </a:avLst>
          </a:prstGeom>
          <a:solidFill>
            <a:srgbClr val="F3FEBA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200" dirty="0" err="1" smtClean="0">
                <a:solidFill>
                  <a:schemeClr val="accent6">
                    <a:lumMod val="50000"/>
                  </a:schemeClr>
                </a:solidFill>
              </a:rPr>
              <a:t>Faster</a:t>
            </a:r>
            <a:r>
              <a:rPr lang="fr-CH" sz="1200" dirty="0" smtClean="0">
                <a:solidFill>
                  <a:schemeClr val="accent6">
                    <a:lumMod val="50000"/>
                  </a:schemeClr>
                </a:solidFill>
              </a:rPr>
              <a:t> w.r.t. </a:t>
            </a:r>
            <a:r>
              <a:rPr lang="fr-CH" sz="1200" dirty="0" err="1" smtClean="0">
                <a:solidFill>
                  <a:schemeClr val="accent6">
                    <a:lumMod val="50000"/>
                  </a:schemeClr>
                </a:solidFill>
              </a:rPr>
              <a:t>previous</a:t>
            </a:r>
            <a:r>
              <a:rPr lang="fr-CH" sz="1200" dirty="0" smtClean="0">
                <a:solidFill>
                  <a:schemeClr val="accent6">
                    <a:lumMod val="50000"/>
                  </a:schemeClr>
                </a:solidFill>
              </a:rPr>
              <a:t> planning</a:t>
            </a:r>
            <a:endParaRPr lang="en-US" sz="12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11" name="Left Arrow Callout 110"/>
          <p:cNvSpPr/>
          <p:nvPr/>
        </p:nvSpPr>
        <p:spPr>
          <a:xfrm>
            <a:off x="2698224" y="3150161"/>
            <a:ext cx="3596707" cy="318087"/>
          </a:xfrm>
          <a:prstGeom prst="leftArrowCallout">
            <a:avLst>
              <a:gd name="adj1" fmla="val 17582"/>
              <a:gd name="adj2" fmla="val 15727"/>
              <a:gd name="adj3" fmla="val 26855"/>
              <a:gd name="adj4" fmla="val 92408"/>
            </a:avLst>
          </a:prstGeom>
          <a:solidFill>
            <a:srgbClr val="F3FEBA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200" dirty="0" err="1" smtClean="0">
                <a:solidFill>
                  <a:schemeClr val="accent6">
                    <a:lumMod val="50000"/>
                  </a:schemeClr>
                </a:solidFill>
              </a:rPr>
              <a:t>Defined</a:t>
            </a:r>
            <a:r>
              <a:rPr lang="fr-CH" sz="1200" dirty="0" smtClean="0">
                <a:solidFill>
                  <a:schemeClr val="accent6">
                    <a:lumMod val="50000"/>
                  </a:schemeClr>
                </a:solidFill>
              </a:rPr>
              <a:t> w.r.t. </a:t>
            </a:r>
            <a:r>
              <a:rPr lang="fr-CH" sz="1200" dirty="0" err="1" smtClean="0">
                <a:solidFill>
                  <a:schemeClr val="accent6">
                    <a:lumMod val="50000"/>
                  </a:schemeClr>
                </a:solidFill>
              </a:rPr>
              <a:t>previous</a:t>
            </a:r>
            <a:r>
              <a:rPr lang="fr-CH" sz="1200" dirty="0" smtClean="0">
                <a:solidFill>
                  <a:schemeClr val="accent6">
                    <a:lumMod val="50000"/>
                  </a:schemeClr>
                </a:solidFill>
              </a:rPr>
              <a:t> planning</a:t>
            </a:r>
            <a:endParaRPr lang="en-US" sz="12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12" name="Left Arrow Callout 111"/>
          <p:cNvSpPr/>
          <p:nvPr/>
        </p:nvSpPr>
        <p:spPr>
          <a:xfrm>
            <a:off x="5077695" y="5008007"/>
            <a:ext cx="3596707" cy="318087"/>
          </a:xfrm>
          <a:prstGeom prst="leftArrowCallout">
            <a:avLst>
              <a:gd name="adj1" fmla="val 17582"/>
              <a:gd name="adj2" fmla="val 15727"/>
              <a:gd name="adj3" fmla="val 26855"/>
              <a:gd name="adj4" fmla="val 92408"/>
            </a:avLst>
          </a:prstGeom>
          <a:solidFill>
            <a:srgbClr val="F3FEBA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200" dirty="0" err="1" smtClean="0">
                <a:solidFill>
                  <a:schemeClr val="accent6">
                    <a:lumMod val="50000"/>
                  </a:schemeClr>
                </a:solidFill>
              </a:rPr>
              <a:t>Postponed</a:t>
            </a:r>
            <a:r>
              <a:rPr lang="fr-CH" sz="1200" dirty="0" smtClean="0">
                <a:solidFill>
                  <a:schemeClr val="accent6">
                    <a:lumMod val="50000"/>
                  </a:schemeClr>
                </a:solidFill>
              </a:rPr>
              <a:t> w.r.t. </a:t>
            </a:r>
            <a:r>
              <a:rPr lang="fr-CH" sz="1200" dirty="0" err="1" smtClean="0">
                <a:solidFill>
                  <a:schemeClr val="accent6">
                    <a:lumMod val="50000"/>
                  </a:schemeClr>
                </a:solidFill>
              </a:rPr>
              <a:t>previous</a:t>
            </a:r>
            <a:r>
              <a:rPr lang="fr-CH" sz="1200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fr-CH" sz="1200" dirty="0" smtClean="0">
                <a:solidFill>
                  <a:schemeClr val="accent6">
                    <a:lumMod val="50000"/>
                  </a:schemeClr>
                </a:solidFill>
              </a:rPr>
              <a:t>planning</a:t>
            </a:r>
            <a:endParaRPr lang="en-US" sz="12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15" name="Left Arrow Callout 114"/>
          <p:cNvSpPr/>
          <p:nvPr/>
        </p:nvSpPr>
        <p:spPr>
          <a:xfrm>
            <a:off x="4288709" y="2388548"/>
            <a:ext cx="3596707" cy="318087"/>
          </a:xfrm>
          <a:prstGeom prst="leftArrowCallout">
            <a:avLst>
              <a:gd name="adj1" fmla="val 17582"/>
              <a:gd name="adj2" fmla="val 15727"/>
              <a:gd name="adj3" fmla="val 26855"/>
              <a:gd name="adj4" fmla="val 92408"/>
            </a:avLst>
          </a:prstGeom>
          <a:solidFill>
            <a:srgbClr val="F3FEBA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200" dirty="0" err="1" smtClean="0">
                <a:solidFill>
                  <a:schemeClr val="accent6">
                    <a:lumMod val="50000"/>
                  </a:schemeClr>
                </a:solidFill>
              </a:rPr>
              <a:t>Defined</a:t>
            </a:r>
            <a:r>
              <a:rPr lang="fr-CH" sz="1200" dirty="0" smtClean="0">
                <a:solidFill>
                  <a:schemeClr val="accent6">
                    <a:lumMod val="50000"/>
                  </a:schemeClr>
                </a:solidFill>
              </a:rPr>
              <a:t> w.r.t. </a:t>
            </a:r>
            <a:r>
              <a:rPr lang="fr-CH" sz="1200" dirty="0" err="1" smtClean="0">
                <a:solidFill>
                  <a:schemeClr val="accent6">
                    <a:lumMod val="50000"/>
                  </a:schemeClr>
                </a:solidFill>
              </a:rPr>
              <a:t>previous</a:t>
            </a:r>
            <a:r>
              <a:rPr lang="fr-CH" sz="1200" dirty="0" smtClean="0">
                <a:solidFill>
                  <a:schemeClr val="accent6">
                    <a:lumMod val="50000"/>
                  </a:schemeClr>
                </a:solidFill>
              </a:rPr>
              <a:t> planning</a:t>
            </a:r>
            <a:endParaRPr lang="en-US" sz="12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40" name="Left Arrow Callout 139"/>
          <p:cNvSpPr/>
          <p:nvPr/>
        </p:nvSpPr>
        <p:spPr>
          <a:xfrm>
            <a:off x="2574968" y="5765639"/>
            <a:ext cx="3596707" cy="318087"/>
          </a:xfrm>
          <a:prstGeom prst="leftArrowCallout">
            <a:avLst>
              <a:gd name="adj1" fmla="val 17582"/>
              <a:gd name="adj2" fmla="val 15727"/>
              <a:gd name="adj3" fmla="val 26855"/>
              <a:gd name="adj4" fmla="val 92408"/>
            </a:avLst>
          </a:prstGeom>
          <a:solidFill>
            <a:srgbClr val="F3FEBA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200" dirty="0" smtClean="0">
                <a:solidFill>
                  <a:schemeClr val="accent6">
                    <a:lumMod val="50000"/>
                  </a:schemeClr>
                </a:solidFill>
              </a:rPr>
              <a:t>Volumes </a:t>
            </a:r>
            <a:r>
              <a:rPr lang="fr-CH" sz="1200" dirty="0" err="1" smtClean="0">
                <a:solidFill>
                  <a:schemeClr val="accent6">
                    <a:lumMod val="50000"/>
                  </a:schemeClr>
                </a:solidFill>
              </a:rPr>
              <a:t>depend</a:t>
            </a:r>
            <a:r>
              <a:rPr lang="fr-CH" sz="1200" dirty="0" smtClean="0">
                <a:solidFill>
                  <a:schemeClr val="accent6">
                    <a:lumMod val="50000"/>
                  </a:schemeClr>
                </a:solidFill>
              </a:rPr>
              <a:t> on location of </a:t>
            </a:r>
            <a:r>
              <a:rPr lang="fr-CH" sz="1200" dirty="0" err="1" smtClean="0">
                <a:solidFill>
                  <a:schemeClr val="accent6">
                    <a:lumMod val="50000"/>
                  </a:schemeClr>
                </a:solidFill>
              </a:rPr>
              <a:t>evaporation</a:t>
            </a:r>
            <a:endParaRPr lang="en-US" sz="12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41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</p:spPr>
        <p:txBody>
          <a:bodyPr/>
          <a:lstStyle/>
          <a:p>
            <a:r>
              <a:rPr lang="en-US" dirty="0" smtClean="0"/>
              <a:t>EDMS 1783548 v.1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35817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/>
      <p:bldP spid="104" grpId="0" animBg="1"/>
      <p:bldP spid="105" grpId="0" animBg="1"/>
      <p:bldP spid="111" grpId="0" animBg="1"/>
      <p:bldP spid="112" grpId="0" animBg="1"/>
      <p:bldP spid="115" grpId="0" animBg="1"/>
      <p:bldP spid="140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911"/>
            <a:ext cx="8226854" cy="940443"/>
          </a:xfrm>
        </p:spPr>
        <p:txBody>
          <a:bodyPr>
            <a:normAutofit/>
          </a:bodyPr>
          <a:lstStyle/>
          <a:p>
            <a:r>
              <a:rPr lang="fr-CH" sz="3600" dirty="0" smtClean="0"/>
              <a:t>Planning 2017-2018</a:t>
            </a:r>
            <a:endParaRPr lang="en-US" sz="36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3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57180152"/>
              </p:ext>
            </p:extLst>
          </p:nvPr>
        </p:nvGraphicFramePr>
        <p:xfrm>
          <a:off x="390525" y="980829"/>
          <a:ext cx="8226854" cy="490759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52675"/>
                <a:gridCol w="1743075"/>
                <a:gridCol w="1332695"/>
                <a:gridCol w="1361667"/>
                <a:gridCol w="1436742"/>
              </a:tblGrid>
              <a:tr h="1072865">
                <a:tc>
                  <a:txBody>
                    <a:bodyPr/>
                    <a:lstStyle/>
                    <a:p>
                      <a:r>
                        <a:rPr lang="fr-CH" sz="1600" noProof="0" dirty="0" smtClean="0">
                          <a:solidFill>
                            <a:srgbClr val="FF0000"/>
                          </a:solidFill>
                        </a:rPr>
                        <a:t>Type </a:t>
                      </a:r>
                      <a:endParaRPr lang="fr-CH" sz="1600" noProof="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600" noProof="0" dirty="0" err="1" smtClean="0">
                          <a:solidFill>
                            <a:srgbClr val="FF0000"/>
                          </a:solidFill>
                        </a:rPr>
                        <a:t>Category</a:t>
                      </a:r>
                      <a:endParaRPr lang="fr-CH" sz="1600" noProof="0" dirty="0" smtClean="0">
                        <a:solidFill>
                          <a:srgbClr val="FF0000"/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600" noProof="0" dirty="0" smtClean="0">
                          <a:solidFill>
                            <a:srgbClr val="FF0000"/>
                          </a:solidFill>
                        </a:rPr>
                        <a:t>(Destination)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600" noProof="0" dirty="0" smtClean="0">
                          <a:solidFill>
                            <a:srgbClr val="FF0000"/>
                          </a:solidFill>
                        </a:rPr>
                        <a:t>Total</a:t>
                      </a:r>
                      <a:r>
                        <a:rPr lang="fr-CH" sz="1600" baseline="0" noProof="0" dirty="0" smtClean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fr-CH" sz="1600" noProof="0" dirty="0" smtClean="0">
                          <a:solidFill>
                            <a:srgbClr val="FF0000"/>
                          </a:solidFill>
                        </a:rPr>
                        <a:t>Volumes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600" noProof="0" dirty="0" smtClean="0">
                          <a:solidFill>
                            <a:srgbClr val="FF0000"/>
                          </a:solidFill>
                        </a:rPr>
                        <a:t>(m</a:t>
                      </a:r>
                      <a:r>
                        <a:rPr lang="fr-CH" sz="1600" baseline="30000" noProof="0" dirty="0" smtClean="0">
                          <a:solidFill>
                            <a:srgbClr val="FF0000"/>
                          </a:solidFill>
                        </a:rPr>
                        <a:t>3</a:t>
                      </a:r>
                      <a:r>
                        <a:rPr lang="fr-CH" sz="1600" noProof="0" dirty="0" smtClean="0">
                          <a:solidFill>
                            <a:srgbClr val="FF0000"/>
                          </a:solidFill>
                        </a:rPr>
                        <a:t>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600" noProof="0" dirty="0" smtClean="0">
                          <a:solidFill>
                            <a:srgbClr val="FF0000"/>
                          </a:solidFill>
                        </a:rPr>
                        <a:t>Volumes</a:t>
                      </a:r>
                      <a:r>
                        <a:rPr lang="fr-CH" sz="1600" baseline="0" noProof="0" dirty="0" smtClean="0">
                          <a:solidFill>
                            <a:srgbClr val="FF0000"/>
                          </a:solidFill>
                        </a:rPr>
                        <a:t> </a:t>
                      </a:r>
                    </a:p>
                    <a:p>
                      <a:r>
                        <a:rPr lang="fr-CH" sz="1600" baseline="0" noProof="0" dirty="0" err="1" smtClean="0">
                          <a:solidFill>
                            <a:srgbClr val="FF0000"/>
                          </a:solidFill>
                        </a:rPr>
                        <a:t>foreseen</a:t>
                      </a:r>
                      <a:r>
                        <a:rPr lang="fr-CH" sz="1600" baseline="0" noProof="0" dirty="0" smtClean="0">
                          <a:solidFill>
                            <a:srgbClr val="FF0000"/>
                          </a:solidFill>
                        </a:rPr>
                        <a:t> 2017</a:t>
                      </a:r>
                    </a:p>
                    <a:p>
                      <a:r>
                        <a:rPr lang="fr-CH" sz="1600" noProof="0" dirty="0" smtClean="0">
                          <a:solidFill>
                            <a:srgbClr val="FF0000"/>
                          </a:solidFill>
                        </a:rPr>
                        <a:t>(m</a:t>
                      </a:r>
                      <a:r>
                        <a:rPr lang="fr-CH" sz="1600" baseline="30000" noProof="0" dirty="0" smtClean="0">
                          <a:solidFill>
                            <a:srgbClr val="FF0000"/>
                          </a:solidFill>
                        </a:rPr>
                        <a:t>3</a:t>
                      </a:r>
                      <a:r>
                        <a:rPr lang="fr-CH" sz="1600" noProof="0" dirty="0" smtClean="0">
                          <a:solidFill>
                            <a:srgbClr val="FF0000"/>
                          </a:solidFill>
                        </a:rPr>
                        <a:t>)</a:t>
                      </a:r>
                      <a:endParaRPr lang="fr-CH" sz="1600" noProof="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600" noProof="0" dirty="0" smtClean="0">
                          <a:solidFill>
                            <a:srgbClr val="FF0000"/>
                          </a:solidFill>
                        </a:rPr>
                        <a:t>Volumes </a:t>
                      </a:r>
                    </a:p>
                    <a:p>
                      <a:r>
                        <a:rPr lang="fr-CH" sz="1600" noProof="0" dirty="0" err="1" smtClean="0">
                          <a:solidFill>
                            <a:srgbClr val="FF0000"/>
                          </a:solidFill>
                        </a:rPr>
                        <a:t>foreseen</a:t>
                      </a:r>
                      <a:endParaRPr lang="fr-CH" sz="1600" noProof="0" dirty="0" smtClean="0">
                        <a:solidFill>
                          <a:srgbClr val="FF0000"/>
                        </a:solidFill>
                      </a:endParaRPr>
                    </a:p>
                    <a:p>
                      <a:r>
                        <a:rPr lang="fr-CH" sz="1600" noProof="0" dirty="0" smtClean="0">
                          <a:solidFill>
                            <a:srgbClr val="FF0000"/>
                          </a:solidFill>
                        </a:rPr>
                        <a:t>2018</a:t>
                      </a:r>
                      <a:endParaRPr lang="fr-CH" sz="1600" baseline="0" noProof="0" dirty="0" smtClean="0">
                        <a:solidFill>
                          <a:srgbClr val="FF0000"/>
                        </a:solidFill>
                      </a:endParaRPr>
                    </a:p>
                    <a:p>
                      <a:r>
                        <a:rPr lang="fr-CH" sz="1600" noProof="0" dirty="0" smtClean="0">
                          <a:solidFill>
                            <a:srgbClr val="FF0000"/>
                          </a:solidFill>
                        </a:rPr>
                        <a:t>(m</a:t>
                      </a:r>
                      <a:r>
                        <a:rPr lang="fr-CH" sz="1600" baseline="30000" noProof="0" dirty="0" smtClean="0">
                          <a:solidFill>
                            <a:srgbClr val="FF0000"/>
                          </a:solidFill>
                        </a:rPr>
                        <a:t>3</a:t>
                      </a:r>
                      <a:r>
                        <a:rPr lang="fr-CH" sz="1600" noProof="0" dirty="0" smtClean="0">
                          <a:solidFill>
                            <a:srgbClr val="FF0000"/>
                          </a:solidFill>
                        </a:rPr>
                        <a:t>)</a:t>
                      </a:r>
                    </a:p>
                  </a:txBody>
                  <a:tcPr/>
                </a:tc>
              </a:tr>
              <a:tr h="326145">
                <a:tc>
                  <a:txBody>
                    <a:bodyPr/>
                    <a:lstStyle/>
                    <a:p>
                      <a:r>
                        <a:rPr lang="fr-CH" sz="1600" noProof="0" dirty="0" err="1" smtClean="0">
                          <a:solidFill>
                            <a:srgbClr val="00B050"/>
                          </a:solidFill>
                        </a:rPr>
                        <a:t>Cables</a:t>
                      </a:r>
                      <a:r>
                        <a:rPr lang="fr-CH" sz="1600" noProof="0" dirty="0" smtClean="0">
                          <a:solidFill>
                            <a:srgbClr val="00B050"/>
                          </a:solidFill>
                        </a:rPr>
                        <a:t> (ELICA)</a:t>
                      </a:r>
                      <a:endParaRPr lang="fr-CH" sz="16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600" noProof="0" dirty="0" smtClean="0"/>
                        <a:t> TFA (F)</a:t>
                      </a:r>
                      <a:endParaRPr lang="fr-CH" sz="16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600" noProof="0" dirty="0" smtClean="0"/>
                        <a:t>1000</a:t>
                      </a:r>
                      <a:endParaRPr lang="fr-CH" sz="16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600" strike="dblStrike" baseline="0" noProof="0" dirty="0" smtClean="0"/>
                        <a:t>680 </a:t>
                      </a:r>
                      <a:r>
                        <a:rPr lang="fr-CH" sz="1600" strike="noStrike" baseline="0" noProof="0" dirty="0" smtClean="0">
                          <a:solidFill>
                            <a:srgbClr val="FFC000"/>
                          </a:solidFill>
                        </a:rPr>
                        <a:t>1000</a:t>
                      </a:r>
                      <a:endParaRPr lang="fr-CH" sz="1600" strike="noStrike" baseline="0" noProof="0" dirty="0">
                        <a:solidFill>
                          <a:srgbClr val="FFC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600" strike="dblStrike" baseline="0" noProof="0" dirty="0" smtClean="0"/>
                        <a:t>320</a:t>
                      </a:r>
                      <a:endParaRPr lang="fr-CH" sz="1600" strike="dblStrike" baseline="0" noProof="0" dirty="0"/>
                    </a:p>
                  </a:txBody>
                  <a:tcPr/>
                </a:tc>
              </a:tr>
              <a:tr h="56334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600" noProof="0" dirty="0" err="1" smtClean="0">
                          <a:solidFill>
                            <a:srgbClr val="00B050"/>
                          </a:solidFill>
                        </a:rPr>
                        <a:t>Metallic</a:t>
                      </a:r>
                      <a:r>
                        <a:rPr lang="fr-CH" sz="1600" noProof="0" dirty="0" smtClean="0">
                          <a:solidFill>
                            <a:srgbClr val="00B050"/>
                          </a:solidFill>
                        </a:rPr>
                        <a:t> </a:t>
                      </a:r>
                      <a:r>
                        <a:rPr lang="fr-CH" sz="1600" noProof="0" dirty="0" err="1" smtClean="0">
                          <a:solidFill>
                            <a:srgbClr val="00B050"/>
                          </a:solidFill>
                        </a:rPr>
                        <a:t>waste</a:t>
                      </a:r>
                      <a:r>
                        <a:rPr lang="fr-CH" sz="1600" noProof="0" dirty="0" smtClean="0">
                          <a:solidFill>
                            <a:srgbClr val="00B050"/>
                          </a:solidFill>
                        </a:rPr>
                        <a:t> (SHERPA) </a:t>
                      </a:r>
                      <a:endParaRPr lang="fr-CH" sz="1600" noProof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600" dirty="0" smtClean="0"/>
                        <a:t> TFA (F)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600" dirty="0" smtClean="0"/>
                        <a:t>200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600" strike="dblStrike" baseline="0" dirty="0" smtClean="0"/>
                        <a:t>50</a:t>
                      </a:r>
                      <a:endParaRPr lang="en-US" sz="1600" strike="dblStrike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600" strike="dblStrike" baseline="0" dirty="0" smtClean="0"/>
                        <a:t>150 </a:t>
                      </a:r>
                      <a:r>
                        <a:rPr lang="fr-CH" sz="1600" strike="noStrike" baseline="0" dirty="0" smtClean="0"/>
                        <a:t>50</a:t>
                      </a:r>
                      <a:endParaRPr lang="en-US" sz="1600" strike="noStrike" baseline="0" dirty="0"/>
                    </a:p>
                  </a:txBody>
                  <a:tcPr/>
                </a:tc>
              </a:tr>
              <a:tr h="326145">
                <a:tc>
                  <a:txBody>
                    <a:bodyPr/>
                    <a:lstStyle/>
                    <a:p>
                      <a:r>
                        <a:rPr kumimoji="0" lang="fr-CH" sz="1600" kern="1200" noProof="0" dirty="0" err="1" smtClean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Burnable</a:t>
                      </a:r>
                      <a:r>
                        <a:rPr kumimoji="0" lang="fr-CH" sz="1600" kern="1200" noProof="0" dirty="0" smtClean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fr-CH" sz="1600" kern="1200" noProof="0" dirty="0" err="1" smtClean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waste</a:t>
                      </a:r>
                      <a:r>
                        <a:rPr kumimoji="0" lang="fr-CH" sz="1600" kern="1200" noProof="0" dirty="0" smtClean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 (INCA)</a:t>
                      </a:r>
                      <a:endParaRPr kumimoji="0" lang="fr-CH" sz="1600" kern="1200" noProof="0" dirty="0">
                        <a:solidFill>
                          <a:srgbClr val="00B05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600" noProof="0" dirty="0" smtClean="0"/>
                        <a:t> CL (CH)</a:t>
                      </a:r>
                      <a:endParaRPr lang="fr-CH" sz="16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600" noProof="0" dirty="0" smtClean="0"/>
                        <a:t>190</a:t>
                      </a:r>
                      <a:endParaRPr lang="fr-CH" sz="16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600" noProof="0" dirty="0" smtClean="0"/>
                        <a:t>150</a:t>
                      </a:r>
                      <a:endParaRPr lang="fr-CH" sz="16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600" noProof="0" dirty="0" smtClean="0"/>
                        <a:t>40</a:t>
                      </a:r>
                      <a:endParaRPr lang="fr-CH" sz="1600" noProof="0" dirty="0"/>
                    </a:p>
                  </a:txBody>
                  <a:tcPr/>
                </a:tc>
              </a:tr>
              <a:tr h="401605">
                <a:tc>
                  <a:txBody>
                    <a:bodyPr/>
                    <a:lstStyle/>
                    <a:p>
                      <a:pPr marL="0" algn="l" rtl="0" eaLnBrk="1" latinLnBrk="0" hangingPunct="1"/>
                      <a:r>
                        <a:rPr kumimoji="0" lang="fr-CH" sz="1600" kern="1200" noProof="0" dirty="0" smtClean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LEP modules (CLEAR)</a:t>
                      </a:r>
                      <a:endParaRPr kumimoji="0" lang="fr-CH" sz="1600" kern="1200" noProof="0" dirty="0">
                        <a:solidFill>
                          <a:srgbClr val="00B05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kumimoji="0"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TFA (F)</a:t>
                      </a:r>
                      <a:r>
                        <a:rPr kumimoji="0" lang="fr-CH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CL (CH)</a:t>
                      </a:r>
                      <a:endParaRPr kumimoji="0" lang="en-US" sz="16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600" noProof="0" dirty="0" smtClean="0"/>
                        <a:t>2000</a:t>
                      </a:r>
                      <a:endParaRPr lang="fr-CH" sz="16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600" strike="dblStrike" baseline="0" noProof="0" dirty="0" smtClean="0"/>
                        <a:t>950 </a:t>
                      </a:r>
                      <a:r>
                        <a:rPr lang="fr-CH" sz="1600" strike="noStrike" baseline="0" noProof="0" dirty="0" smtClean="0">
                          <a:solidFill>
                            <a:srgbClr val="FFC000"/>
                          </a:solidFill>
                        </a:rPr>
                        <a:t>2000</a:t>
                      </a:r>
                      <a:endParaRPr lang="fr-CH" sz="1600" strike="noStrike" baseline="0" noProof="0" dirty="0">
                        <a:solidFill>
                          <a:srgbClr val="FFC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600" strike="dblStrike" baseline="0" noProof="0" dirty="0" smtClean="0"/>
                        <a:t>1050</a:t>
                      </a:r>
                      <a:endParaRPr lang="fr-CH" sz="1600" strike="dblStrike" baseline="0" noProof="0" dirty="0"/>
                    </a:p>
                  </a:txBody>
                  <a:tcPr/>
                </a:tc>
              </a:tr>
              <a:tr h="443965">
                <a:tc>
                  <a:txBody>
                    <a:bodyPr/>
                    <a:lstStyle/>
                    <a:p>
                      <a:pPr marL="0" algn="l" rtl="0" eaLnBrk="1" latinLnBrk="0" hangingPunct="1"/>
                      <a:r>
                        <a:rPr kumimoji="0" lang="en-US" sz="1600" kern="1200" noProof="0" dirty="0" smtClean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T</a:t>
                      </a:r>
                      <a:r>
                        <a:rPr kumimoji="0" lang="fr-CH" sz="1600" kern="1200" noProof="0" dirty="0" smtClean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ritiated water</a:t>
                      </a:r>
                      <a:endParaRPr kumimoji="0" lang="fr-CH" sz="1600" kern="1200" noProof="0" dirty="0">
                        <a:solidFill>
                          <a:srgbClr val="00B05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kumimoji="0"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CL</a:t>
                      </a:r>
                      <a:r>
                        <a:rPr kumimoji="0" lang="en-US" sz="16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(CH)</a:t>
                      </a:r>
                      <a:endParaRPr kumimoji="0" lang="en-US" sz="16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600" noProof="0" dirty="0" smtClean="0"/>
                        <a:t>140</a:t>
                      </a:r>
                      <a:endParaRPr lang="fr-CH" sz="16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600" noProof="0" dirty="0" smtClean="0"/>
                        <a:t>70</a:t>
                      </a:r>
                      <a:endParaRPr lang="fr-CH" sz="16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600" noProof="0" dirty="0" smtClean="0"/>
                        <a:t>70</a:t>
                      </a:r>
                      <a:endParaRPr lang="fr-CH" sz="1600" noProof="0" dirty="0"/>
                    </a:p>
                  </a:txBody>
                  <a:tcPr/>
                </a:tc>
              </a:tr>
              <a:tr h="37518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600" noProof="0" dirty="0" smtClean="0"/>
                        <a:t>TOTAL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CH" sz="16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600" noProof="0" dirty="0" smtClean="0"/>
                        <a:t>3330</a:t>
                      </a:r>
                      <a:endParaRPr lang="fr-CH" sz="16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600" noProof="0" dirty="0" smtClean="0"/>
                        <a:t>1900</a:t>
                      </a:r>
                      <a:endParaRPr lang="fr-CH" sz="16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600" noProof="0" dirty="0" smtClean="0"/>
                        <a:t>1410</a:t>
                      </a:r>
                      <a:endParaRPr lang="fr-CH" sz="1600" noProof="0" dirty="0"/>
                    </a:p>
                  </a:txBody>
                  <a:tcPr/>
                </a:tc>
              </a:tr>
              <a:tr h="32614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CH" sz="1600" kern="1200" noProof="0" dirty="0" smtClean="0">
                          <a:solidFill>
                            <a:schemeClr val="accent4"/>
                          </a:solidFill>
                          <a:latin typeface="+mn-lt"/>
                          <a:ea typeface="+mn-ea"/>
                          <a:cs typeface="+mn-cs"/>
                        </a:rPr>
                        <a:t>Magnets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600" noProof="0" dirty="0" smtClean="0">
                          <a:solidFill>
                            <a:schemeClr val="accent4"/>
                          </a:solidFill>
                        </a:rPr>
                        <a:t>TFA (F)</a:t>
                      </a:r>
                      <a:endParaRPr lang="fr-CH" sz="1600" noProof="0" dirty="0">
                        <a:solidFill>
                          <a:schemeClr val="accent4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CH" sz="1600" noProof="0" dirty="0">
                        <a:solidFill>
                          <a:schemeClr val="accent4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600" strike="dblStrike" baseline="0" noProof="0" dirty="0" smtClean="0">
                          <a:solidFill>
                            <a:schemeClr val="accent4"/>
                          </a:solidFill>
                        </a:rPr>
                        <a:t>25-100 </a:t>
                      </a:r>
                      <a:r>
                        <a:rPr lang="fr-CH" sz="1600" strike="noStrike" baseline="0" noProof="0" dirty="0" smtClean="0">
                          <a:solidFill>
                            <a:srgbClr val="FFC000"/>
                          </a:solidFill>
                        </a:rPr>
                        <a:t>10</a:t>
                      </a:r>
                      <a:endParaRPr lang="fr-CH" sz="1600" strike="noStrike" baseline="0" noProof="0" dirty="0">
                        <a:solidFill>
                          <a:srgbClr val="FFC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600" noProof="0" dirty="0" smtClean="0">
                          <a:solidFill>
                            <a:schemeClr val="accent4"/>
                          </a:solidFill>
                        </a:rPr>
                        <a:t>75-150 </a:t>
                      </a:r>
                      <a:endParaRPr lang="fr-CH" sz="1600" noProof="0" dirty="0">
                        <a:solidFill>
                          <a:schemeClr val="accent4"/>
                        </a:solidFill>
                      </a:endParaRPr>
                    </a:p>
                  </a:txBody>
                  <a:tcPr/>
                </a:tc>
              </a:tr>
              <a:tr h="32614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kern="1200" noProof="0" dirty="0" smtClean="0">
                          <a:solidFill>
                            <a:schemeClr val="accent4"/>
                          </a:solidFill>
                          <a:latin typeface="+mn-lt"/>
                          <a:ea typeface="+mn-ea"/>
                          <a:cs typeface="+mn-cs"/>
                        </a:rPr>
                        <a:t>I</a:t>
                      </a:r>
                      <a:r>
                        <a:rPr kumimoji="0" lang="fr-CH" sz="1600" kern="1200" noProof="0" dirty="0" smtClean="0">
                          <a:solidFill>
                            <a:schemeClr val="accent4"/>
                          </a:solidFill>
                          <a:latin typeface="+mn-lt"/>
                          <a:ea typeface="+mn-ea"/>
                          <a:cs typeface="+mn-cs"/>
                        </a:rPr>
                        <a:t>solde targets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600" noProof="0" dirty="0" smtClean="0">
                          <a:solidFill>
                            <a:schemeClr val="accent4"/>
                          </a:solidFill>
                        </a:rPr>
                        <a:t>FMA(CH)</a:t>
                      </a:r>
                      <a:endParaRPr lang="fr-CH" sz="1600" noProof="0" dirty="0">
                        <a:solidFill>
                          <a:schemeClr val="accent4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CH" sz="1600" noProof="0" dirty="0">
                        <a:solidFill>
                          <a:schemeClr val="accent4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CH" sz="1600" noProof="0" dirty="0">
                        <a:solidFill>
                          <a:schemeClr val="accent4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600" noProof="0" dirty="0" smtClean="0">
                          <a:solidFill>
                            <a:schemeClr val="accent4"/>
                          </a:solidFill>
                        </a:rPr>
                        <a:t>40 </a:t>
                      </a:r>
                      <a:endParaRPr lang="fr-CH" sz="1600" noProof="0" dirty="0">
                        <a:solidFill>
                          <a:schemeClr val="accent4"/>
                        </a:solidFill>
                      </a:endParaRPr>
                    </a:p>
                  </a:txBody>
                  <a:tcPr/>
                </a:tc>
              </a:tr>
              <a:tr h="35845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kern="1200" noProof="0" dirty="0" smtClean="0">
                          <a:solidFill>
                            <a:schemeClr val="accent4"/>
                          </a:solidFill>
                          <a:latin typeface="+mn-lt"/>
                          <a:ea typeface="+mn-ea"/>
                          <a:cs typeface="+mn-cs"/>
                        </a:rPr>
                        <a:t>V</a:t>
                      </a:r>
                      <a:r>
                        <a:rPr kumimoji="0" lang="fr-CH" sz="1600" kern="1200" noProof="0" dirty="0" smtClean="0">
                          <a:solidFill>
                            <a:schemeClr val="accent4"/>
                          </a:solidFill>
                          <a:latin typeface="+mn-lt"/>
                          <a:ea typeface="+mn-ea"/>
                          <a:cs typeface="+mn-cs"/>
                        </a:rPr>
                        <a:t>entilation filters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600" noProof="0" dirty="0" smtClean="0">
                          <a:solidFill>
                            <a:schemeClr val="accent4"/>
                          </a:solidFill>
                        </a:rPr>
                        <a:t>TFA(F) CL(CH)</a:t>
                      </a:r>
                      <a:endParaRPr lang="fr-CH" sz="1600" noProof="0" dirty="0">
                        <a:solidFill>
                          <a:schemeClr val="accent4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CH" sz="1600" noProof="0" dirty="0">
                        <a:solidFill>
                          <a:schemeClr val="accent4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CH" sz="1600" noProof="0" dirty="0">
                        <a:solidFill>
                          <a:schemeClr val="accent4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600" strike="dblStrike" baseline="0" noProof="0" dirty="0" smtClean="0">
                          <a:solidFill>
                            <a:schemeClr val="accent4"/>
                          </a:solidFill>
                        </a:rPr>
                        <a:t>500 </a:t>
                      </a:r>
                      <a:r>
                        <a:rPr lang="fr-CH" sz="1600" strike="noStrike" baseline="0" noProof="0" dirty="0" smtClean="0">
                          <a:solidFill>
                            <a:srgbClr val="FFC000"/>
                          </a:solidFill>
                        </a:rPr>
                        <a:t>220</a:t>
                      </a:r>
                      <a:endParaRPr lang="fr-CH" sz="1600" strike="noStrike" baseline="0" noProof="0" dirty="0">
                        <a:solidFill>
                          <a:srgbClr val="FFC000"/>
                        </a:solidFill>
                      </a:endParaRPr>
                    </a:p>
                  </a:txBody>
                  <a:tcPr/>
                </a:tc>
              </a:tr>
              <a:tr h="31432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CH" sz="1600" kern="1200" noProof="0" dirty="0" smtClean="0">
                          <a:solidFill>
                            <a:srgbClr val="FFC000"/>
                          </a:solidFill>
                          <a:latin typeface="+mn-lt"/>
                          <a:ea typeface="+mn-ea"/>
                          <a:cs typeface="+mn-cs"/>
                        </a:rPr>
                        <a:t>LEP vacuum </a:t>
                      </a:r>
                      <a:r>
                        <a:rPr kumimoji="0" lang="fr-CH" sz="1600" kern="1200" noProof="0" dirty="0" err="1" smtClean="0">
                          <a:solidFill>
                            <a:srgbClr val="FFC000"/>
                          </a:solidFill>
                          <a:latin typeface="+mn-lt"/>
                          <a:ea typeface="+mn-ea"/>
                          <a:cs typeface="+mn-cs"/>
                        </a:rPr>
                        <a:t>chambers</a:t>
                      </a:r>
                      <a:endParaRPr kumimoji="0" lang="fr-CH" sz="1600" kern="1200" noProof="0" dirty="0" smtClean="0">
                        <a:solidFill>
                          <a:srgbClr val="FFC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600" noProof="0" dirty="0" smtClean="0">
                          <a:solidFill>
                            <a:srgbClr val="FFC000"/>
                          </a:solidFill>
                        </a:rPr>
                        <a:t>TFA (F)</a:t>
                      </a:r>
                      <a:endParaRPr lang="fr-CH" sz="1600" noProof="0" dirty="0">
                        <a:solidFill>
                          <a:srgbClr val="FFC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600" noProof="0" dirty="0" smtClean="0">
                          <a:solidFill>
                            <a:srgbClr val="FFC000"/>
                          </a:solidFill>
                        </a:rPr>
                        <a:t>110</a:t>
                      </a:r>
                      <a:endParaRPr lang="fr-CH" sz="1600" noProof="0" dirty="0">
                        <a:solidFill>
                          <a:srgbClr val="FFC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CH" sz="1600" noProof="0" dirty="0">
                        <a:solidFill>
                          <a:schemeClr val="accent4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600" strike="noStrike" baseline="0" noProof="0" dirty="0" smtClean="0">
                          <a:solidFill>
                            <a:srgbClr val="FFC000"/>
                          </a:solidFill>
                        </a:rPr>
                        <a:t>110</a:t>
                      </a:r>
                      <a:endParaRPr lang="fr-CH" sz="1600" strike="noStrike" baseline="0" noProof="0" dirty="0">
                        <a:solidFill>
                          <a:srgbClr val="FFC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z="1200" dirty="0" smtClean="0">
                <a:solidFill>
                  <a:schemeClr val="tx2">
                    <a:lumMod val="20000"/>
                    <a:lumOff val="80000"/>
                  </a:schemeClr>
                </a:solidFill>
              </a:rPr>
              <a:t>EDMS 1783548 v.1</a:t>
            </a:r>
            <a:endParaRPr lang="en-US" sz="12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2802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3600" dirty="0" smtClean="0"/>
              <a:t>Storage tunnel  -  Periods of availability</a:t>
            </a:r>
            <a:endParaRPr lang="en-GB" sz="36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56" name="Content Placeholder 7"/>
          <p:cNvSpPr>
            <a:spLocks noGrp="1"/>
          </p:cNvSpPr>
          <p:nvPr>
            <p:ph idx="1"/>
          </p:nvPr>
        </p:nvSpPr>
        <p:spPr>
          <a:xfrm>
            <a:off x="716375" y="1585194"/>
            <a:ext cx="8226854" cy="1412588"/>
          </a:xfrm>
        </p:spPr>
        <p:txBody>
          <a:bodyPr>
            <a:normAutofit/>
          </a:bodyPr>
          <a:lstStyle/>
          <a:p>
            <a:pPr>
              <a:buFont typeface="Wingdings" charset="2"/>
              <a:buChar char="q"/>
            </a:pPr>
            <a:r>
              <a:rPr lang="en-US" sz="2000" dirty="0" smtClean="0"/>
              <a:t>The ISR will be available by ½ octants for one semester.</a:t>
            </a:r>
          </a:p>
          <a:p>
            <a:pPr>
              <a:buFont typeface="Wingdings" charset="2"/>
              <a:buChar char="q"/>
            </a:pPr>
            <a:r>
              <a:rPr lang="en-US" sz="2000" dirty="0" smtClean="0"/>
              <a:t>Within the semester, the floor would be available by ¼ octant.</a:t>
            </a:r>
          </a:p>
          <a:p>
            <a:pPr>
              <a:buFont typeface="Wingdings" charset="2"/>
              <a:buChar char="q"/>
            </a:pPr>
            <a:r>
              <a:rPr lang="en-US" sz="2000" dirty="0" smtClean="0"/>
              <a:t>Walls/ceiling will be available for the whole semester.</a:t>
            </a:r>
          </a:p>
        </p:txBody>
      </p:sp>
      <p:pic>
        <p:nvPicPr>
          <p:cNvPr id="36" name="Picture 35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54" b="16627"/>
          <a:stretch/>
        </p:blipFill>
        <p:spPr bwMode="auto">
          <a:xfrm>
            <a:off x="823731" y="3379123"/>
            <a:ext cx="8119497" cy="193150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8" name="Rounded Rectangle 37"/>
          <p:cNvSpPr/>
          <p:nvPr/>
        </p:nvSpPr>
        <p:spPr>
          <a:xfrm>
            <a:off x="378294" y="5870007"/>
            <a:ext cx="8643841" cy="269644"/>
          </a:xfrm>
          <a:prstGeom prst="roundRect">
            <a:avLst/>
          </a:prstGeom>
          <a:solidFill>
            <a:sysClr val="window" lastClr="FFFFFF"/>
          </a:solidFill>
          <a:ln w="25400" cap="flat" cmpd="sng" algn="ctr">
            <a:solidFill>
              <a:sysClr val="window" lastClr="FFFFFF"/>
            </a:solidFill>
            <a:prstDash val="solid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US" kern="0">
              <a:solidFill>
                <a:sysClr val="window" lastClr="FFFFFF"/>
              </a:solidFill>
              <a:latin typeface="Calibri"/>
            </a:endParaRPr>
          </a:p>
        </p:txBody>
      </p:sp>
      <p:grpSp>
        <p:nvGrpSpPr>
          <p:cNvPr id="49" name="Group 48"/>
          <p:cNvGrpSpPr/>
          <p:nvPr/>
        </p:nvGrpSpPr>
        <p:grpSpPr>
          <a:xfrm>
            <a:off x="931849" y="3533753"/>
            <a:ext cx="7828271" cy="1868323"/>
            <a:chOff x="1010755" y="1568937"/>
            <a:chExt cx="7828271" cy="1868323"/>
          </a:xfrm>
        </p:grpSpPr>
        <p:sp>
          <p:nvSpPr>
            <p:cNvPr id="50" name="TextBox 10"/>
            <p:cNvSpPr txBox="1"/>
            <p:nvPr/>
          </p:nvSpPr>
          <p:spPr>
            <a:xfrm rot="16200000">
              <a:off x="2113273" y="1649872"/>
              <a:ext cx="919080" cy="763854"/>
            </a:xfrm>
            <a:prstGeom prst="rect">
              <a:avLst/>
            </a:prstGeom>
            <a:solidFill>
              <a:srgbClr val="4F81BD"/>
            </a:solidFill>
            <a:ln>
              <a:noFill/>
            </a:ln>
            <a:effectLst/>
          </p:spPr>
          <p:txBody>
            <a:bodyPr wrap="square" rtlCol="0" anchor="t">
              <a:noAutofit/>
            </a:bodyPr>
            <a:lstStyle>
              <a:lvl1pPr marL="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r>
                <a:rPr lang="en-GB" sz="1200" b="1" kern="0" dirty="0" smtClean="0">
                  <a:solidFill>
                    <a:sysClr val="window" lastClr="FFFFFF"/>
                  </a:solidFill>
                  <a:latin typeface="Calibri"/>
                </a:rPr>
                <a:t>2022 S2</a:t>
              </a:r>
              <a:endParaRPr lang="fr-CH" sz="1200" b="1" kern="0" dirty="0">
                <a:solidFill>
                  <a:sysClr val="window" lastClr="FFFFFF"/>
                </a:solidFill>
                <a:latin typeface="Calibri"/>
              </a:endParaRPr>
            </a:p>
            <a:p>
              <a:pPr>
                <a:defRPr/>
              </a:pPr>
              <a:endParaRPr lang="en-GB" sz="1200" b="1" kern="0" dirty="0">
                <a:solidFill>
                  <a:sysClr val="window" lastClr="FFFFFF"/>
                </a:solidFill>
                <a:latin typeface="Calibri"/>
              </a:endParaRPr>
            </a:p>
          </p:txBody>
        </p:sp>
        <p:sp>
          <p:nvSpPr>
            <p:cNvPr id="51" name="TextBox 11"/>
            <p:cNvSpPr txBox="1"/>
            <p:nvPr/>
          </p:nvSpPr>
          <p:spPr>
            <a:xfrm rot="16200000">
              <a:off x="1140834" y="1470095"/>
              <a:ext cx="919083" cy="1123404"/>
            </a:xfrm>
            <a:prstGeom prst="rect">
              <a:avLst/>
            </a:prstGeom>
            <a:solidFill>
              <a:srgbClr val="4F81BD"/>
            </a:solidFill>
            <a:ln>
              <a:noFill/>
            </a:ln>
            <a:effectLst/>
          </p:spPr>
          <p:txBody>
            <a:bodyPr wrap="square" rtlCol="0" anchor="t">
              <a:noAutofit/>
            </a:bodyPr>
            <a:lstStyle>
              <a:lvl1pPr marL="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r>
                <a:rPr lang="en-GB" sz="1200" b="1" kern="0" dirty="0" smtClean="0">
                  <a:solidFill>
                    <a:sysClr val="window" lastClr="FFFFFF"/>
                  </a:solidFill>
                  <a:latin typeface="Calibri"/>
                </a:rPr>
                <a:t>2018 S2</a:t>
              </a:r>
            </a:p>
            <a:p>
              <a:pPr>
                <a:defRPr/>
              </a:pPr>
              <a:endParaRPr lang="fr-CH" sz="1200" b="1" kern="0" dirty="0" smtClean="0">
                <a:solidFill>
                  <a:sysClr val="window" lastClr="FFFFFF"/>
                </a:solidFill>
                <a:latin typeface="Calibri"/>
              </a:endParaRPr>
            </a:p>
            <a:p>
              <a:pPr>
                <a:defRPr/>
              </a:pPr>
              <a:endParaRPr lang="fr-CH" sz="1200" b="1" kern="0" dirty="0">
                <a:solidFill>
                  <a:sysClr val="window" lastClr="FFFFFF"/>
                </a:solidFill>
                <a:latin typeface="Calibri"/>
              </a:endParaRPr>
            </a:p>
            <a:p>
              <a:pPr>
                <a:defRPr/>
              </a:pPr>
              <a:endParaRPr lang="en-GB" sz="1200" b="1" kern="0" dirty="0">
                <a:solidFill>
                  <a:sysClr val="window" lastClr="FFFFFF"/>
                </a:solidFill>
                <a:latin typeface="Calibri"/>
              </a:endParaRPr>
            </a:p>
          </p:txBody>
        </p:sp>
        <p:sp>
          <p:nvSpPr>
            <p:cNvPr id="52" name="TextBox 8"/>
            <p:cNvSpPr txBox="1"/>
            <p:nvPr/>
          </p:nvSpPr>
          <p:spPr>
            <a:xfrm rot="16200000">
              <a:off x="4393928" y="1686272"/>
              <a:ext cx="943479" cy="708809"/>
            </a:xfrm>
            <a:prstGeom prst="rect">
              <a:avLst/>
            </a:pr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ffectLst/>
          </p:spPr>
          <p:txBody>
            <a:bodyPr wrap="square" tIns="0" bIns="0" rtlCol="0" anchor="t">
              <a:noAutofit/>
            </a:bodyPr>
            <a:lstStyle>
              <a:defPPr>
                <a:defRPr lang="en-US"/>
              </a:defPPr>
              <a:lvl1pPr marR="0" lvl="0" indent="0" fontAlgn="auto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200" b="1" i="0" u="none" strike="noStrike" kern="0" cap="none" spc="0" normalizeH="0" baseline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</a:defRPr>
              </a:lvl1pPr>
              <a:lvl2pPr indent="0">
                <a:defRPr sz="1100"/>
              </a:lvl2pPr>
              <a:lvl3pPr indent="0">
                <a:defRPr sz="1100"/>
              </a:lvl3pPr>
              <a:lvl4pPr indent="0">
                <a:defRPr sz="1100"/>
              </a:lvl4pPr>
              <a:lvl5pPr indent="0">
                <a:defRPr sz="1100"/>
              </a:lvl5pPr>
              <a:lvl6pPr indent="0">
                <a:defRPr sz="1100"/>
              </a:lvl6pPr>
              <a:lvl7pPr indent="0">
                <a:defRPr sz="1100"/>
              </a:lvl7pPr>
              <a:lvl8pPr indent="0">
                <a:defRPr sz="1100"/>
              </a:lvl8pPr>
              <a:lvl9pPr indent="0">
                <a:defRPr sz="1100"/>
              </a:lvl9pPr>
            </a:lstStyle>
            <a:p>
              <a:r>
                <a:rPr lang="en-GB" dirty="0" smtClean="0"/>
                <a:t> 2017 S1</a:t>
              </a:r>
              <a:endParaRPr lang="en-GB" dirty="0"/>
            </a:p>
            <a:p>
              <a:endParaRPr lang="fr-CH" dirty="0"/>
            </a:p>
            <a:p>
              <a:endParaRPr lang="fr-CH" dirty="0"/>
            </a:p>
            <a:p>
              <a:endParaRPr lang="fr-CH" dirty="0"/>
            </a:p>
          </p:txBody>
        </p:sp>
        <p:sp>
          <p:nvSpPr>
            <p:cNvPr id="53" name="TextBox 9"/>
            <p:cNvSpPr txBox="1"/>
            <p:nvPr/>
          </p:nvSpPr>
          <p:spPr>
            <a:xfrm rot="16200000">
              <a:off x="2891803" y="1665739"/>
              <a:ext cx="915490" cy="738823"/>
            </a:xfrm>
            <a:prstGeom prst="rect">
              <a:avLst/>
            </a:prstGeom>
            <a:solidFill>
              <a:srgbClr val="4F81BD"/>
            </a:solidFill>
            <a:ln>
              <a:noFill/>
            </a:ln>
            <a:effectLst/>
          </p:spPr>
          <p:txBody>
            <a:bodyPr wrap="square" rtlCol="0" anchor="t">
              <a:noAutofit/>
            </a:bodyPr>
            <a:lstStyle>
              <a:lvl1pPr marL="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r>
                <a:rPr lang="en-GB" sz="1200" b="1" kern="0" dirty="0" smtClean="0">
                  <a:solidFill>
                    <a:sysClr val="window" lastClr="FFFFFF"/>
                  </a:solidFill>
                  <a:latin typeface="Calibri"/>
                </a:rPr>
                <a:t>2022 S1</a:t>
              </a:r>
            </a:p>
            <a:p>
              <a:pPr>
                <a:defRPr/>
              </a:pPr>
              <a:endParaRPr lang="en-GB" sz="1200" b="1" kern="0" dirty="0" smtClean="0">
                <a:solidFill>
                  <a:sysClr val="window" lastClr="FFFFFF"/>
                </a:solidFill>
                <a:latin typeface="Calibri"/>
              </a:endParaRPr>
            </a:p>
            <a:p>
              <a:pPr>
                <a:defRPr/>
              </a:pPr>
              <a:endParaRPr lang="fr-CH" sz="1200" b="1" kern="0" dirty="0">
                <a:solidFill>
                  <a:sysClr val="window" lastClr="FFFFFF"/>
                </a:solidFill>
                <a:latin typeface="Calibri"/>
              </a:endParaRPr>
            </a:p>
            <a:p>
              <a:pPr>
                <a:defRPr/>
              </a:pPr>
              <a:endParaRPr lang="fr-CH" sz="1200" b="1" kern="0" dirty="0" smtClean="0">
                <a:solidFill>
                  <a:sysClr val="window" lastClr="FFFFFF"/>
                </a:solidFill>
                <a:latin typeface="Calibri"/>
              </a:endParaRPr>
            </a:p>
            <a:p>
              <a:pPr>
                <a:defRPr/>
              </a:pPr>
              <a:endParaRPr lang="en-GB" sz="1200" b="1" kern="0" dirty="0">
                <a:solidFill>
                  <a:sysClr val="window" lastClr="FFFFFF"/>
                </a:solidFill>
                <a:latin typeface="Calibri"/>
              </a:endParaRPr>
            </a:p>
          </p:txBody>
        </p:sp>
        <p:sp>
          <p:nvSpPr>
            <p:cNvPr id="54" name="TextBox 13"/>
            <p:cNvSpPr txBox="1"/>
            <p:nvPr/>
          </p:nvSpPr>
          <p:spPr>
            <a:xfrm rot="16200000">
              <a:off x="5133908" y="1692841"/>
              <a:ext cx="933671" cy="692497"/>
            </a:xfrm>
            <a:prstGeom prst="rect">
              <a:avLst/>
            </a:pr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ffectLst/>
          </p:spPr>
          <p:txBody>
            <a:bodyPr wrap="square" tIns="0" bIns="0" rtlCol="0" anchor="t">
              <a:noAutofit/>
            </a:bodyPr>
            <a:lstStyle>
              <a:lvl1pPr marL="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r>
                <a:rPr lang="en-GB" sz="1200" b="1" kern="0" dirty="0" smtClean="0">
                  <a:solidFill>
                    <a:sysClr val="window" lastClr="FFFFFF"/>
                  </a:solidFill>
                  <a:latin typeface="Calibri"/>
                </a:rPr>
                <a:t>2016 S2</a:t>
              </a:r>
            </a:p>
            <a:p>
              <a:pPr>
                <a:defRPr/>
              </a:pPr>
              <a:endParaRPr lang="en-GB" sz="1200" b="1" kern="0" dirty="0" smtClean="0">
                <a:solidFill>
                  <a:sysClr val="window" lastClr="FFFFFF"/>
                </a:solidFill>
                <a:latin typeface="Calibri"/>
              </a:endParaRPr>
            </a:p>
            <a:p>
              <a:pPr>
                <a:defRPr/>
              </a:pPr>
              <a:endParaRPr lang="fr-CH" sz="1200" b="1" kern="0" dirty="0" smtClean="0">
                <a:solidFill>
                  <a:sysClr val="window" lastClr="FFFFFF"/>
                </a:solidFill>
                <a:latin typeface="Calibri"/>
              </a:endParaRPr>
            </a:p>
            <a:p>
              <a:pPr>
                <a:defRPr/>
              </a:pPr>
              <a:endParaRPr lang="fr-CH" sz="1200" b="1" kern="0" dirty="0" smtClean="0">
                <a:solidFill>
                  <a:sysClr val="window" lastClr="FFFFFF"/>
                </a:solidFill>
                <a:latin typeface="Calibri"/>
              </a:endParaRPr>
            </a:p>
            <a:p>
              <a:pPr>
                <a:defRPr/>
              </a:pPr>
              <a:endParaRPr lang="en-GB" sz="1200" b="1" kern="0" dirty="0">
                <a:solidFill>
                  <a:sysClr val="window" lastClr="FFFFFF"/>
                </a:solidFill>
                <a:latin typeface="Calibri"/>
              </a:endParaRPr>
            </a:p>
          </p:txBody>
        </p:sp>
        <p:sp>
          <p:nvSpPr>
            <p:cNvPr id="57" name="TextBox 12"/>
            <p:cNvSpPr txBox="1"/>
            <p:nvPr/>
          </p:nvSpPr>
          <p:spPr>
            <a:xfrm rot="16200000">
              <a:off x="7845141" y="1506589"/>
              <a:ext cx="925942" cy="1061829"/>
            </a:xfrm>
            <a:prstGeom prst="rect">
              <a:avLst/>
            </a:prstGeom>
            <a:solidFill>
              <a:srgbClr val="4F81BD"/>
            </a:solidFill>
            <a:ln>
              <a:noFill/>
            </a:ln>
            <a:effectLst/>
          </p:spPr>
          <p:txBody>
            <a:bodyPr wrap="square" rtlCol="0" anchor="t">
              <a:noAutofit/>
            </a:bodyPr>
            <a:lstStyle>
              <a:lvl1pPr marL="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r>
                <a:rPr lang="en-GB" sz="1200" b="1" kern="0" dirty="0" smtClean="0">
                  <a:solidFill>
                    <a:sysClr val="window" lastClr="FFFFFF"/>
                  </a:solidFill>
                  <a:latin typeface="Calibri"/>
                </a:rPr>
                <a:t>2021 S1</a:t>
              </a:r>
            </a:p>
            <a:p>
              <a:pPr>
                <a:defRPr/>
              </a:pPr>
              <a:endParaRPr lang="fr-CH" sz="1200" b="1" kern="0" dirty="0">
                <a:solidFill>
                  <a:sysClr val="window" lastClr="FFFFFF"/>
                </a:solidFill>
                <a:latin typeface="Calibri"/>
              </a:endParaRPr>
            </a:p>
            <a:p>
              <a:pPr>
                <a:defRPr/>
              </a:pPr>
              <a:endParaRPr lang="fr-CH" sz="1200" b="1" kern="0" dirty="0">
                <a:solidFill>
                  <a:sysClr val="window" lastClr="FFFFFF"/>
                </a:solidFill>
                <a:latin typeface="Calibri"/>
              </a:endParaRPr>
            </a:p>
            <a:p>
              <a:pPr>
                <a:defRPr/>
              </a:pPr>
              <a:endParaRPr lang="fr-CH" sz="1200" b="1" kern="0" dirty="0" smtClean="0">
                <a:solidFill>
                  <a:sysClr val="window" lastClr="FFFFFF"/>
                </a:solidFill>
                <a:latin typeface="Calibri"/>
              </a:endParaRPr>
            </a:p>
            <a:p>
              <a:pPr>
                <a:defRPr/>
              </a:pPr>
              <a:endParaRPr lang="fr-CH" sz="1200" b="1" kern="0" dirty="0">
                <a:solidFill>
                  <a:sysClr val="window" lastClr="FFFFFF"/>
                </a:solidFill>
                <a:latin typeface="Calibri"/>
              </a:endParaRPr>
            </a:p>
            <a:p>
              <a:pPr>
                <a:defRPr/>
              </a:pPr>
              <a:endParaRPr lang="fr-CH" sz="1200" b="1" kern="0" dirty="0" smtClean="0">
                <a:solidFill>
                  <a:sysClr val="window" lastClr="FFFFFF"/>
                </a:solidFill>
                <a:latin typeface="Calibri"/>
              </a:endParaRPr>
            </a:p>
            <a:p>
              <a:pPr>
                <a:defRPr/>
              </a:pPr>
              <a:endParaRPr lang="en-GB" sz="1200" b="1" kern="0" dirty="0">
                <a:solidFill>
                  <a:sysClr val="window" lastClr="FFFFFF"/>
                </a:solidFill>
                <a:latin typeface="Calibri"/>
              </a:endParaRPr>
            </a:p>
          </p:txBody>
        </p:sp>
        <p:sp>
          <p:nvSpPr>
            <p:cNvPr id="58" name="TextBox 14"/>
            <p:cNvSpPr txBox="1"/>
            <p:nvPr/>
          </p:nvSpPr>
          <p:spPr>
            <a:xfrm rot="16200000">
              <a:off x="5755896" y="1799462"/>
              <a:ext cx="930175" cy="480315"/>
            </a:xfrm>
            <a:prstGeom prst="rect">
              <a:avLst/>
            </a:pr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ffectLst/>
          </p:spPr>
          <p:txBody>
            <a:bodyPr wrap="square" tIns="0" bIns="0" rtlCol="0" anchor="t">
              <a:noAutofit/>
            </a:bodyPr>
            <a:lstStyle>
              <a:defPPr>
                <a:defRPr lang="en-US"/>
              </a:defPPr>
              <a:lvl1pPr marR="0" lvl="0" indent="0" fontAlgn="auto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200" b="1" i="0" u="none" strike="noStrike" kern="0" cap="none" spc="0" normalizeH="0" baseline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</a:defRPr>
              </a:lvl1pPr>
              <a:lvl2pPr indent="0">
                <a:defRPr sz="1100"/>
              </a:lvl2pPr>
              <a:lvl3pPr indent="0">
                <a:defRPr sz="1100"/>
              </a:lvl3pPr>
              <a:lvl4pPr indent="0">
                <a:defRPr sz="1100"/>
              </a:lvl4pPr>
              <a:lvl5pPr indent="0">
                <a:defRPr sz="1100"/>
              </a:lvl5pPr>
              <a:lvl6pPr indent="0">
                <a:defRPr sz="1100"/>
              </a:lvl6pPr>
              <a:lvl7pPr indent="0">
                <a:defRPr sz="1100"/>
              </a:lvl7pPr>
              <a:lvl8pPr indent="0">
                <a:defRPr sz="1100"/>
              </a:lvl8pPr>
              <a:lvl9pPr indent="0">
                <a:defRPr sz="1100"/>
              </a:lvl9pPr>
            </a:lstStyle>
            <a:p>
              <a:r>
                <a:rPr lang="en-GB" dirty="0" smtClean="0"/>
                <a:t>2015 S2</a:t>
              </a:r>
              <a:endParaRPr lang="en-GB" dirty="0"/>
            </a:p>
          </p:txBody>
        </p:sp>
        <p:sp>
          <p:nvSpPr>
            <p:cNvPr id="60" name="TextBox 17"/>
            <p:cNvSpPr txBox="1"/>
            <p:nvPr/>
          </p:nvSpPr>
          <p:spPr>
            <a:xfrm rot="16200000">
              <a:off x="6875118" y="1633836"/>
              <a:ext cx="933513" cy="810356"/>
            </a:xfrm>
            <a:prstGeom prst="rect">
              <a:avLst/>
            </a:prstGeom>
            <a:solidFill>
              <a:srgbClr val="4F81BD"/>
            </a:solidFill>
            <a:ln>
              <a:noFill/>
            </a:ln>
            <a:effectLst/>
          </p:spPr>
          <p:txBody>
            <a:bodyPr wrap="square" rtlCol="0" anchor="t">
              <a:noAutofit/>
            </a:bodyPr>
            <a:lstStyle>
              <a:lvl1pPr marL="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r>
                <a:rPr lang="en-GB" sz="1200" b="1" kern="0" dirty="0" smtClean="0">
                  <a:solidFill>
                    <a:sysClr val="window" lastClr="FFFFFF"/>
                  </a:solidFill>
                  <a:latin typeface="Calibri"/>
                </a:rPr>
                <a:t>2020 S1</a:t>
              </a:r>
            </a:p>
            <a:p>
              <a:pPr>
                <a:defRPr/>
              </a:pPr>
              <a:endParaRPr lang="en-GB" sz="1200" b="1" kern="0" dirty="0">
                <a:solidFill>
                  <a:sysClr val="window" lastClr="FFFFFF"/>
                </a:solidFill>
                <a:latin typeface="Calibri"/>
              </a:endParaRPr>
            </a:p>
            <a:p>
              <a:pPr>
                <a:defRPr/>
              </a:pPr>
              <a:endParaRPr lang="en-GB" sz="1200" b="1" kern="0" dirty="0">
                <a:solidFill>
                  <a:sysClr val="window" lastClr="FFFFFF"/>
                </a:solidFill>
                <a:latin typeface="Calibri"/>
              </a:endParaRPr>
            </a:p>
          </p:txBody>
        </p:sp>
        <p:sp>
          <p:nvSpPr>
            <p:cNvPr id="61" name="TextBox 60"/>
            <p:cNvSpPr txBox="1"/>
            <p:nvPr/>
          </p:nvSpPr>
          <p:spPr>
            <a:xfrm>
              <a:off x="1010755" y="3173921"/>
              <a:ext cx="1151321" cy="261610"/>
            </a:xfrm>
            <a:prstGeom prst="rect">
              <a:avLst/>
            </a:prstGeom>
            <a:solidFill>
              <a:srgbClr val="C0504D">
                <a:lumMod val="40000"/>
                <a:lumOff val="60000"/>
              </a:srgbClr>
            </a:solidFill>
            <a:ln>
              <a:solidFill>
                <a:srgbClr val="C0504D">
                  <a:lumMod val="50000"/>
                </a:srgbClr>
              </a:solidFill>
            </a:ln>
          </p:spPr>
          <p:txBody>
            <a:bodyPr wrap="square" lIns="0" rIns="0" rtlCol="0">
              <a:noAutofit/>
            </a:bodyPr>
            <a:lstStyle/>
            <a:p>
              <a:pPr algn="ctr">
                <a:defRPr/>
              </a:pPr>
              <a:r>
                <a:rPr lang="en-US" sz="1100" kern="0" dirty="0" smtClean="0">
                  <a:solidFill>
                    <a:sysClr val="windowText" lastClr="000000"/>
                  </a:solidFill>
                </a:rPr>
                <a:t>ISR 2R</a:t>
              </a:r>
              <a:endParaRPr lang="en-US" sz="1100" kern="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62" name="TextBox 61"/>
            <p:cNvSpPr txBox="1"/>
            <p:nvPr/>
          </p:nvSpPr>
          <p:spPr>
            <a:xfrm>
              <a:off x="2146348" y="3173921"/>
              <a:ext cx="787224" cy="261610"/>
            </a:xfrm>
            <a:prstGeom prst="rect">
              <a:avLst/>
            </a:prstGeom>
            <a:solidFill>
              <a:srgbClr val="92D050"/>
            </a:solidFill>
            <a:ln>
              <a:solidFill>
                <a:srgbClr val="C0504D">
                  <a:lumMod val="50000"/>
                </a:srgbClr>
              </a:solidFill>
            </a:ln>
          </p:spPr>
          <p:txBody>
            <a:bodyPr wrap="square" lIns="0" rIns="0" rtlCol="0">
              <a:spAutoFit/>
            </a:bodyPr>
            <a:lstStyle/>
            <a:p>
              <a:pPr algn="ctr">
                <a:defRPr/>
              </a:pPr>
              <a:r>
                <a:rPr lang="en-US" sz="1100" kern="0" dirty="0" err="1" smtClean="0">
                  <a:solidFill>
                    <a:sysClr val="windowText" lastClr="000000"/>
                  </a:solidFill>
                </a:rPr>
                <a:t>ISR</a:t>
              </a:r>
              <a:r>
                <a:rPr lang="en-US" sz="1100" kern="0" dirty="0" smtClean="0">
                  <a:solidFill>
                    <a:sysClr val="windowText" lastClr="000000"/>
                  </a:solidFill>
                </a:rPr>
                <a:t> 3L</a:t>
              </a:r>
              <a:endParaRPr lang="en-US" sz="1100" kern="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63" name="TextBox 62"/>
            <p:cNvSpPr txBox="1"/>
            <p:nvPr/>
          </p:nvSpPr>
          <p:spPr>
            <a:xfrm>
              <a:off x="5938642" y="3173469"/>
              <a:ext cx="560054" cy="261610"/>
            </a:xfrm>
            <a:prstGeom prst="rect">
              <a:avLst/>
            </a:prstGeom>
            <a:solidFill>
              <a:srgbClr val="F79646">
                <a:lumMod val="60000"/>
                <a:lumOff val="40000"/>
              </a:srgbClr>
            </a:solidFill>
            <a:ln>
              <a:solidFill>
                <a:srgbClr val="C0504D">
                  <a:lumMod val="50000"/>
                </a:srgbClr>
              </a:solidFill>
            </a:ln>
          </p:spPr>
          <p:txBody>
            <a:bodyPr wrap="square" lIns="0" rIns="0" rtlCol="0">
              <a:spAutoFit/>
            </a:bodyPr>
            <a:lstStyle/>
            <a:p>
              <a:pPr algn="ctr">
                <a:defRPr/>
              </a:pPr>
              <a:r>
                <a:rPr lang="en-US" sz="1100" kern="0" dirty="0" smtClean="0">
                  <a:solidFill>
                    <a:sysClr val="windowText" lastClr="000000"/>
                  </a:solidFill>
                </a:rPr>
                <a:t>ISR 6L</a:t>
              </a:r>
              <a:endParaRPr lang="en-US" sz="1100" kern="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64" name="TextBox 63"/>
            <p:cNvSpPr txBox="1"/>
            <p:nvPr/>
          </p:nvSpPr>
          <p:spPr>
            <a:xfrm>
              <a:off x="2926883" y="3173921"/>
              <a:ext cx="787224" cy="261610"/>
            </a:xfrm>
            <a:prstGeom prst="rect">
              <a:avLst/>
            </a:prstGeom>
            <a:solidFill>
              <a:srgbClr val="92D050"/>
            </a:solidFill>
            <a:ln>
              <a:solidFill>
                <a:srgbClr val="C0504D">
                  <a:lumMod val="50000"/>
                </a:srgbClr>
              </a:solidFill>
            </a:ln>
          </p:spPr>
          <p:txBody>
            <a:bodyPr wrap="square" lIns="0" rIns="0" rtlCol="0">
              <a:spAutoFit/>
            </a:bodyPr>
            <a:lstStyle/>
            <a:p>
              <a:pPr algn="ctr">
                <a:defRPr/>
              </a:pPr>
              <a:r>
                <a:rPr lang="en-US" sz="1100" kern="0" dirty="0" err="1" smtClean="0">
                  <a:solidFill>
                    <a:sysClr val="windowText" lastClr="000000"/>
                  </a:solidFill>
                </a:rPr>
                <a:t>ISR</a:t>
              </a:r>
              <a:r>
                <a:rPr lang="en-US" sz="1100" kern="0" dirty="0" smtClean="0">
                  <a:solidFill>
                    <a:sysClr val="windowText" lastClr="000000"/>
                  </a:solidFill>
                </a:rPr>
                <a:t> 3R</a:t>
              </a:r>
              <a:endParaRPr lang="en-US" sz="1100" kern="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65" name="TextBox 64"/>
            <p:cNvSpPr txBox="1"/>
            <p:nvPr/>
          </p:nvSpPr>
          <p:spPr>
            <a:xfrm>
              <a:off x="5182102" y="3174654"/>
              <a:ext cx="759794" cy="261610"/>
            </a:xfrm>
            <a:prstGeom prst="rect">
              <a:avLst/>
            </a:prstGeom>
            <a:solidFill>
              <a:srgbClr val="00B0F0"/>
            </a:solidFill>
            <a:ln>
              <a:solidFill>
                <a:srgbClr val="C0504D">
                  <a:lumMod val="50000"/>
                </a:srgbClr>
              </a:solidFill>
            </a:ln>
          </p:spPr>
          <p:txBody>
            <a:bodyPr wrap="square" lIns="0" rIns="0" rtlCol="0">
              <a:spAutoFit/>
            </a:bodyPr>
            <a:lstStyle/>
            <a:p>
              <a:pPr algn="ctr">
                <a:defRPr/>
              </a:pPr>
              <a:r>
                <a:rPr lang="en-US" sz="1100" kern="0" dirty="0" err="1" smtClean="0">
                  <a:solidFill>
                    <a:sysClr val="windowText" lastClr="000000"/>
                  </a:solidFill>
                </a:rPr>
                <a:t>ISR</a:t>
              </a:r>
              <a:r>
                <a:rPr lang="en-US" sz="1100" kern="0" dirty="0" smtClean="0">
                  <a:solidFill>
                    <a:sysClr val="windowText" lastClr="000000"/>
                  </a:solidFill>
                </a:rPr>
                <a:t> 5R</a:t>
              </a:r>
              <a:endParaRPr lang="en-US" sz="1100" kern="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66" name="TextBox 65"/>
            <p:cNvSpPr txBox="1"/>
            <p:nvPr/>
          </p:nvSpPr>
          <p:spPr>
            <a:xfrm>
              <a:off x="4539929" y="3173469"/>
              <a:ext cx="671170" cy="261610"/>
            </a:xfrm>
            <a:prstGeom prst="rect">
              <a:avLst/>
            </a:prstGeom>
            <a:solidFill>
              <a:srgbClr val="00B0F0"/>
            </a:solidFill>
            <a:ln>
              <a:solidFill>
                <a:srgbClr val="C0504D">
                  <a:lumMod val="50000"/>
                </a:srgbClr>
              </a:solidFill>
            </a:ln>
          </p:spPr>
          <p:txBody>
            <a:bodyPr wrap="square" lIns="0" rIns="0" rtlCol="0">
              <a:spAutoFit/>
            </a:bodyPr>
            <a:lstStyle/>
            <a:p>
              <a:pPr algn="ctr">
                <a:defRPr/>
              </a:pPr>
              <a:r>
                <a:rPr lang="en-US" sz="1100" kern="0" dirty="0" err="1" smtClean="0">
                  <a:solidFill>
                    <a:sysClr val="windowText" lastClr="000000"/>
                  </a:solidFill>
                </a:rPr>
                <a:t>ISR</a:t>
              </a:r>
              <a:r>
                <a:rPr lang="en-US" sz="1100" kern="0" dirty="0" smtClean="0">
                  <a:solidFill>
                    <a:sysClr val="windowText" lastClr="000000"/>
                  </a:solidFill>
                </a:rPr>
                <a:t> 5L</a:t>
              </a:r>
              <a:endParaRPr lang="en-US" sz="1100" kern="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67" name="TextBox 66"/>
            <p:cNvSpPr txBox="1"/>
            <p:nvPr/>
          </p:nvSpPr>
          <p:spPr>
            <a:xfrm>
              <a:off x="6475609" y="3173469"/>
              <a:ext cx="606766" cy="263791"/>
            </a:xfrm>
            <a:prstGeom prst="rect">
              <a:avLst/>
            </a:prstGeom>
            <a:solidFill>
              <a:srgbClr val="F79646">
                <a:lumMod val="60000"/>
                <a:lumOff val="40000"/>
              </a:srgbClr>
            </a:solidFill>
            <a:ln>
              <a:solidFill>
                <a:srgbClr val="C0504D">
                  <a:lumMod val="50000"/>
                </a:srgbClr>
              </a:solidFill>
            </a:ln>
          </p:spPr>
          <p:txBody>
            <a:bodyPr wrap="square" lIns="0" tIns="46800" rIns="0" bIns="46800" rtlCol="0">
              <a:spAutoFit/>
            </a:bodyPr>
            <a:lstStyle/>
            <a:p>
              <a:pPr>
                <a:defRPr/>
              </a:pPr>
              <a:r>
                <a:rPr lang="en-US" sz="1100" kern="0" dirty="0" smtClean="0">
                  <a:solidFill>
                    <a:sysClr val="windowText" lastClr="000000"/>
                  </a:solidFill>
                </a:rPr>
                <a:t> ISR 6R</a:t>
              </a:r>
            </a:p>
          </p:txBody>
        </p:sp>
        <p:sp>
          <p:nvSpPr>
            <p:cNvPr id="68" name="TextBox 67"/>
            <p:cNvSpPr txBox="1"/>
            <p:nvPr/>
          </p:nvSpPr>
          <p:spPr>
            <a:xfrm>
              <a:off x="7724526" y="3171767"/>
              <a:ext cx="1106731" cy="261610"/>
            </a:xfrm>
            <a:prstGeom prst="rect">
              <a:avLst/>
            </a:prstGeom>
            <a:solidFill>
              <a:srgbClr val="FFFF00"/>
            </a:solidFill>
            <a:ln>
              <a:solidFill>
                <a:srgbClr val="C0504D">
                  <a:lumMod val="50000"/>
                </a:srgbClr>
              </a:solidFill>
            </a:ln>
          </p:spPr>
          <p:txBody>
            <a:bodyPr wrap="square" lIns="0" rIns="0" rtlCol="0">
              <a:spAutoFit/>
            </a:bodyPr>
            <a:lstStyle/>
            <a:p>
              <a:pPr algn="ctr">
                <a:defRPr/>
              </a:pPr>
              <a:r>
                <a:rPr lang="en-US" sz="1100" kern="0" dirty="0" err="1" smtClean="0">
                  <a:solidFill>
                    <a:sysClr val="windowText" lastClr="000000"/>
                  </a:solidFill>
                </a:rPr>
                <a:t>ISR</a:t>
              </a:r>
              <a:r>
                <a:rPr lang="en-US" sz="1100" kern="0" dirty="0" smtClean="0">
                  <a:solidFill>
                    <a:sysClr val="windowText" lastClr="000000"/>
                  </a:solidFill>
                </a:rPr>
                <a:t> 7R</a:t>
              </a:r>
              <a:endParaRPr lang="en-US" sz="1100" kern="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70" name="TextBox 69"/>
            <p:cNvSpPr txBox="1"/>
            <p:nvPr/>
          </p:nvSpPr>
          <p:spPr>
            <a:xfrm>
              <a:off x="7001028" y="3173469"/>
              <a:ext cx="720000" cy="261610"/>
            </a:xfrm>
            <a:prstGeom prst="rect">
              <a:avLst/>
            </a:prstGeom>
            <a:solidFill>
              <a:srgbClr val="FFFF00"/>
            </a:solidFill>
            <a:ln>
              <a:solidFill>
                <a:srgbClr val="C0504D">
                  <a:lumMod val="50000"/>
                </a:srgbClr>
              </a:solidFill>
            </a:ln>
          </p:spPr>
          <p:txBody>
            <a:bodyPr wrap="square" lIns="0" rIns="0" rtlCol="0">
              <a:spAutoFit/>
            </a:bodyPr>
            <a:lstStyle/>
            <a:p>
              <a:pPr algn="ctr">
                <a:defRPr/>
              </a:pPr>
              <a:r>
                <a:rPr lang="en-US" sz="1100" kern="0" dirty="0" err="1" smtClean="0">
                  <a:solidFill>
                    <a:sysClr val="windowText" lastClr="000000"/>
                  </a:solidFill>
                </a:rPr>
                <a:t>ISR</a:t>
              </a:r>
              <a:r>
                <a:rPr lang="en-US" sz="1100" kern="0" dirty="0" smtClean="0">
                  <a:solidFill>
                    <a:sysClr val="windowText" lastClr="000000"/>
                  </a:solidFill>
                </a:rPr>
                <a:t> 7L</a:t>
              </a:r>
              <a:endParaRPr lang="en-US" sz="1100" kern="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71" name="TextBox 14"/>
            <p:cNvSpPr txBox="1"/>
            <p:nvPr/>
          </p:nvSpPr>
          <p:spPr>
            <a:xfrm rot="16200000">
              <a:off x="6228891" y="1833593"/>
              <a:ext cx="938826" cy="416148"/>
            </a:xfrm>
            <a:prstGeom prst="rect">
              <a:avLst/>
            </a:pr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ffectLst/>
          </p:spPr>
          <p:txBody>
            <a:bodyPr wrap="square" tIns="0" bIns="0" rtlCol="0" anchor="t">
              <a:noAutofit/>
            </a:bodyPr>
            <a:lstStyle>
              <a:defPPr>
                <a:defRPr lang="en-US"/>
              </a:defPPr>
              <a:lvl1pPr marR="0" lvl="0" indent="0" fontAlgn="auto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200" b="1" i="0" u="none" strike="noStrike" kern="0" cap="none" spc="0" normalizeH="0" baseline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</a:defRPr>
              </a:lvl1pPr>
              <a:lvl2pPr indent="0">
                <a:defRPr sz="1100"/>
              </a:lvl2pPr>
              <a:lvl3pPr indent="0">
                <a:defRPr sz="1100"/>
              </a:lvl3pPr>
              <a:lvl4pPr indent="0">
                <a:defRPr sz="1100"/>
              </a:lvl4pPr>
              <a:lvl5pPr indent="0">
                <a:defRPr sz="1100"/>
              </a:lvl5pPr>
              <a:lvl6pPr indent="0">
                <a:defRPr sz="1100"/>
              </a:lvl6pPr>
              <a:lvl7pPr indent="0">
                <a:defRPr sz="1100"/>
              </a:lvl7pPr>
              <a:lvl8pPr indent="0">
                <a:defRPr sz="1100"/>
              </a:lvl8pPr>
              <a:lvl9pPr indent="0">
                <a:defRPr sz="1100"/>
              </a:lvl9pPr>
            </a:lstStyle>
            <a:p>
              <a:r>
                <a:rPr lang="en-GB" dirty="0" smtClean="0"/>
                <a:t>2015 S2</a:t>
              </a:r>
              <a:endParaRPr lang="en-GB" dirty="0"/>
            </a:p>
          </p:txBody>
        </p:sp>
      </p:grpSp>
      <p:sp>
        <p:nvSpPr>
          <p:cNvPr id="72" name="TextBox 71"/>
          <p:cNvSpPr txBox="1"/>
          <p:nvPr/>
        </p:nvSpPr>
        <p:spPr>
          <a:xfrm>
            <a:off x="4435154" y="3245798"/>
            <a:ext cx="23923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rgbClr val="0055A0">
                    <a:lumMod val="40000"/>
                    <a:lumOff val="60000"/>
                  </a:srgbClr>
                </a:solidFill>
              </a:rPr>
              <a:t>o</a:t>
            </a:r>
            <a:r>
              <a:rPr lang="en-US" sz="1400" b="1" dirty="0" smtClean="0">
                <a:solidFill>
                  <a:srgbClr val="0055A0">
                    <a:lumMod val="40000"/>
                    <a:lumOff val="60000"/>
                  </a:srgbClr>
                </a:solidFill>
              </a:rPr>
              <a:t> n  -  g o </a:t>
            </a:r>
            <a:r>
              <a:rPr lang="en-US" sz="1400" b="1" dirty="0" err="1" smtClean="0">
                <a:solidFill>
                  <a:srgbClr val="0055A0">
                    <a:lumMod val="40000"/>
                    <a:lumOff val="60000"/>
                  </a:srgbClr>
                </a:solidFill>
              </a:rPr>
              <a:t>i</a:t>
            </a:r>
            <a:r>
              <a:rPr lang="en-US" sz="1400" b="1" dirty="0" smtClean="0">
                <a:solidFill>
                  <a:srgbClr val="0055A0">
                    <a:lumMod val="40000"/>
                    <a:lumOff val="60000"/>
                  </a:srgbClr>
                </a:solidFill>
              </a:rPr>
              <a:t> n g</a:t>
            </a:r>
            <a:endParaRPr lang="en-US" sz="1400" b="1" dirty="0">
              <a:solidFill>
                <a:srgbClr val="0055A0">
                  <a:lumMod val="40000"/>
                  <a:lumOff val="60000"/>
                </a:srgbClr>
              </a:solidFill>
            </a:endParaRPr>
          </a:p>
        </p:txBody>
      </p:sp>
      <p:sp>
        <p:nvSpPr>
          <p:cNvPr id="73" name="TextBox 72"/>
          <p:cNvSpPr txBox="1"/>
          <p:nvPr/>
        </p:nvSpPr>
        <p:spPr>
          <a:xfrm rot="16200000">
            <a:off x="-192507" y="3991767"/>
            <a:ext cx="14367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0055A0"/>
                </a:solidFill>
              </a:rPr>
              <a:t>Availability</a:t>
            </a:r>
            <a:endParaRPr lang="en-US" dirty="0">
              <a:solidFill>
                <a:srgbClr val="0055A0"/>
              </a:solidFill>
            </a:endParaRPr>
          </a:p>
        </p:txBody>
      </p:sp>
      <p:sp>
        <p:nvSpPr>
          <p:cNvPr id="3" name="Down Arrow Callout 2"/>
          <p:cNvSpPr/>
          <p:nvPr/>
        </p:nvSpPr>
        <p:spPr>
          <a:xfrm>
            <a:off x="6599475" y="2219325"/>
            <a:ext cx="1285875" cy="1219704"/>
          </a:xfrm>
          <a:prstGeom prst="downArrowCallout">
            <a:avLst/>
          </a:prstGeom>
          <a:solidFill>
            <a:srgbClr val="F3FEBA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600" dirty="0" err="1" smtClean="0">
                <a:solidFill>
                  <a:schemeClr val="accent6"/>
                </a:solidFill>
              </a:rPr>
              <a:t>Could</a:t>
            </a:r>
            <a:r>
              <a:rPr lang="fr-CH" sz="1600" dirty="0" smtClean="0">
                <a:solidFill>
                  <a:schemeClr val="accent6"/>
                </a:solidFill>
              </a:rPr>
              <a:t> </a:t>
            </a:r>
            <a:r>
              <a:rPr lang="fr-CH" sz="1600" dirty="0" err="1" smtClean="0">
                <a:solidFill>
                  <a:schemeClr val="accent6"/>
                </a:solidFill>
              </a:rPr>
              <a:t>be</a:t>
            </a:r>
            <a:r>
              <a:rPr lang="fr-CH" sz="1600" dirty="0" smtClean="0">
                <a:solidFill>
                  <a:schemeClr val="accent6"/>
                </a:solidFill>
              </a:rPr>
              <a:t> </a:t>
            </a:r>
            <a:r>
              <a:rPr lang="fr-CH" sz="1600" dirty="0" err="1" smtClean="0">
                <a:solidFill>
                  <a:schemeClr val="accent6"/>
                </a:solidFill>
              </a:rPr>
              <a:t>anticipated</a:t>
            </a:r>
            <a:r>
              <a:rPr lang="fr-CH" sz="1600" dirty="0" smtClean="0">
                <a:solidFill>
                  <a:schemeClr val="accent6"/>
                </a:solidFill>
              </a:rPr>
              <a:t> to S2 2019</a:t>
            </a:r>
            <a:endParaRPr lang="en-US" sz="1600" dirty="0">
              <a:solidFill>
                <a:schemeClr val="accent6"/>
              </a:solidFill>
            </a:endParaRPr>
          </a:p>
        </p:txBody>
      </p:sp>
      <p:sp>
        <p:nvSpPr>
          <p:cNvPr id="31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</p:spPr>
        <p:txBody>
          <a:bodyPr/>
          <a:lstStyle/>
          <a:p>
            <a:r>
              <a:rPr lang="en-US" dirty="0" smtClean="0"/>
              <a:t>EDMS 1783548 v.1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75674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5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5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5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5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" grpId="0" build="p"/>
      <p:bldP spid="72" grpId="0"/>
      <p:bldP spid="73" grpId="0"/>
      <p:bldP spid="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3600" dirty="0" smtClean="0"/>
              <a:t>Conditions for the availability</a:t>
            </a:r>
            <a:endParaRPr lang="en-GB" sz="36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202735" y="5012964"/>
            <a:ext cx="2895600" cy="449287"/>
          </a:xfrm>
        </p:spPr>
        <p:txBody>
          <a:bodyPr/>
          <a:lstStyle/>
          <a:p>
            <a:r>
              <a:rPr lang="en-US" sz="1000" dirty="0" smtClean="0"/>
              <a:t>EDMS no: </a:t>
            </a:r>
            <a:r>
              <a:rPr lang="is-IS" sz="1000" dirty="0"/>
              <a:t>1736266</a:t>
            </a:r>
            <a:endParaRPr lang="en-US" sz="10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05355" y="5012964"/>
            <a:ext cx="501424" cy="449287"/>
          </a:xfrm>
        </p:spPr>
        <p:txBody>
          <a:bodyPr/>
          <a:lstStyle/>
          <a:p>
            <a:fld id="{17918391-D411-FE40-AAD7-861AE5233E0E}" type="slidenum">
              <a:rPr lang="en-US" sz="1000" smtClean="0"/>
              <a:pPr/>
              <a:t>5</a:t>
            </a:fld>
            <a:endParaRPr lang="en-US" sz="1000" dirty="0"/>
          </a:p>
        </p:txBody>
      </p:sp>
      <p:sp>
        <p:nvSpPr>
          <p:cNvPr id="29" name="TextBox 10"/>
          <p:cNvSpPr txBox="1"/>
          <p:nvPr/>
        </p:nvSpPr>
        <p:spPr>
          <a:xfrm rot="16200000">
            <a:off x="2459551" y="1083796"/>
            <a:ext cx="226523" cy="763854"/>
          </a:xfrm>
          <a:prstGeom prst="rect">
            <a:avLst/>
          </a:prstGeom>
          <a:solidFill>
            <a:srgbClr val="4F81BD"/>
          </a:solidFill>
          <a:ln>
            <a:noFill/>
          </a:ln>
          <a:effectLst/>
        </p:spPr>
        <p:txBody>
          <a:bodyPr vert="vert" wrap="square" lIns="0" rIns="0" rtlCol="0" anchor="t">
            <a:noAutofit/>
          </a:bodyPr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GB" sz="1200" b="1" kern="0" dirty="0" smtClean="0">
                <a:solidFill>
                  <a:sysClr val="window" lastClr="FFFFFF"/>
                </a:solidFill>
                <a:latin typeface="Calibri"/>
              </a:rPr>
              <a:t>S2 2022</a:t>
            </a:r>
            <a:endParaRPr lang="fr-CH" sz="1200" b="1" kern="0" dirty="0">
              <a:solidFill>
                <a:sysClr val="window" lastClr="FFFFFF"/>
              </a:solidFill>
              <a:latin typeface="Calibri"/>
            </a:endParaRPr>
          </a:p>
          <a:p>
            <a:pPr algn="ctr">
              <a:defRPr/>
            </a:pPr>
            <a:endParaRPr lang="en-GB" sz="1200" b="1" kern="0" dirty="0">
              <a:solidFill>
                <a:sysClr val="window" lastClr="FFFFFF"/>
              </a:solidFill>
              <a:latin typeface="Calibri"/>
            </a:endParaRPr>
          </a:p>
        </p:txBody>
      </p:sp>
      <p:sp>
        <p:nvSpPr>
          <p:cNvPr id="30" name="TextBox 11"/>
          <p:cNvSpPr txBox="1"/>
          <p:nvPr/>
        </p:nvSpPr>
        <p:spPr>
          <a:xfrm rot="16200000">
            <a:off x="1487114" y="904017"/>
            <a:ext cx="226524" cy="1123404"/>
          </a:xfrm>
          <a:prstGeom prst="rect">
            <a:avLst/>
          </a:prstGeom>
          <a:solidFill>
            <a:srgbClr val="4F81BD"/>
          </a:solidFill>
          <a:ln>
            <a:noFill/>
          </a:ln>
          <a:effectLst/>
        </p:spPr>
        <p:txBody>
          <a:bodyPr vert="vert" wrap="square" lIns="0" rIns="0" rtlCol="0" anchor="t">
            <a:noAutofit/>
          </a:bodyPr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GB" sz="1200" b="1" kern="0" dirty="0" smtClean="0">
                <a:solidFill>
                  <a:sysClr val="window" lastClr="FFFFFF"/>
                </a:solidFill>
                <a:latin typeface="Calibri"/>
              </a:rPr>
              <a:t>S2  2018</a:t>
            </a:r>
          </a:p>
          <a:p>
            <a:pPr algn="ctr">
              <a:defRPr/>
            </a:pPr>
            <a:endParaRPr lang="fr-CH" sz="1200" b="1" kern="0" dirty="0" smtClean="0">
              <a:solidFill>
                <a:sysClr val="window" lastClr="FFFFFF"/>
              </a:solidFill>
              <a:latin typeface="Calibri"/>
            </a:endParaRPr>
          </a:p>
          <a:p>
            <a:pPr algn="ctr">
              <a:defRPr/>
            </a:pPr>
            <a:endParaRPr lang="fr-CH" sz="1200" b="1" kern="0" dirty="0" smtClean="0">
              <a:solidFill>
                <a:sysClr val="window" lastClr="FFFFFF"/>
              </a:solidFill>
              <a:latin typeface="Calibri"/>
            </a:endParaRPr>
          </a:p>
          <a:p>
            <a:pPr algn="ctr">
              <a:defRPr/>
            </a:pPr>
            <a:endParaRPr lang="fr-CH" sz="1200" b="1" kern="0" dirty="0" smtClean="0">
              <a:solidFill>
                <a:sysClr val="window" lastClr="FFFFFF"/>
              </a:solidFill>
              <a:latin typeface="Calibri"/>
            </a:endParaRPr>
          </a:p>
          <a:p>
            <a:pPr algn="ctr">
              <a:defRPr/>
            </a:pPr>
            <a:endParaRPr lang="fr-CH" sz="1200" b="1" kern="0" dirty="0" smtClean="0">
              <a:solidFill>
                <a:sysClr val="window" lastClr="FFFFFF"/>
              </a:solidFill>
              <a:latin typeface="Calibri"/>
            </a:endParaRPr>
          </a:p>
          <a:p>
            <a:pPr algn="ctr">
              <a:defRPr/>
            </a:pPr>
            <a:endParaRPr lang="fr-CH" sz="1200" b="1" kern="0" dirty="0">
              <a:solidFill>
                <a:sysClr val="window" lastClr="FFFFFF"/>
              </a:solidFill>
              <a:latin typeface="Calibri"/>
            </a:endParaRPr>
          </a:p>
          <a:p>
            <a:pPr algn="ctr">
              <a:defRPr/>
            </a:pPr>
            <a:endParaRPr lang="en-GB" sz="1200" b="1" kern="0" dirty="0">
              <a:solidFill>
                <a:sysClr val="window" lastClr="FFFFFF"/>
              </a:solidFill>
              <a:latin typeface="Calibri"/>
            </a:endParaRPr>
          </a:p>
        </p:txBody>
      </p:sp>
      <p:sp>
        <p:nvSpPr>
          <p:cNvPr id="31" name="TextBox 8"/>
          <p:cNvSpPr txBox="1"/>
          <p:nvPr/>
        </p:nvSpPr>
        <p:spPr>
          <a:xfrm rot="16200000">
            <a:off x="4749400" y="1111001"/>
            <a:ext cx="232536" cy="708809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  <a:effectLst/>
        </p:spPr>
        <p:txBody>
          <a:bodyPr vert="vert" wrap="square" lIns="0" tIns="0" rIns="0" bIns="0" rtlCol="0" anchor="t">
            <a:noAutofit/>
          </a:bodyPr>
          <a:lstStyle>
            <a:defPPr>
              <a:defRPr lang="en-US"/>
            </a:defPPr>
            <a:lvl1pPr marR="0" lvl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1" i="0" u="none" strike="noStrike" kern="0" cap="none" spc="0" normalizeH="0" baseline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</a:defRPr>
            </a:lvl1pPr>
            <a:lvl2pPr indent="0">
              <a:defRPr sz="1100"/>
            </a:lvl2pPr>
            <a:lvl3pPr indent="0">
              <a:defRPr sz="1100"/>
            </a:lvl3pPr>
            <a:lvl4pPr indent="0">
              <a:defRPr sz="1100"/>
            </a:lvl4pPr>
            <a:lvl5pPr indent="0">
              <a:defRPr sz="1100"/>
            </a:lvl5pPr>
            <a:lvl6pPr indent="0">
              <a:defRPr sz="1100"/>
            </a:lvl6pPr>
            <a:lvl7pPr indent="0">
              <a:defRPr sz="1100"/>
            </a:lvl7pPr>
            <a:lvl8pPr indent="0">
              <a:defRPr sz="1100"/>
            </a:lvl8pPr>
            <a:lvl9pPr indent="0">
              <a:defRPr sz="1100"/>
            </a:lvl9pPr>
          </a:lstStyle>
          <a:p>
            <a:pPr algn="ctr"/>
            <a:r>
              <a:rPr lang="en-GB" dirty="0"/>
              <a:t>S1 2017</a:t>
            </a:r>
          </a:p>
          <a:p>
            <a:pPr algn="ctr"/>
            <a:endParaRPr lang="fr-CH" dirty="0"/>
          </a:p>
          <a:p>
            <a:pPr algn="ctr"/>
            <a:endParaRPr lang="fr-CH" dirty="0"/>
          </a:p>
          <a:p>
            <a:pPr algn="ctr"/>
            <a:endParaRPr lang="fr-CH" dirty="0"/>
          </a:p>
        </p:txBody>
      </p:sp>
      <p:sp>
        <p:nvSpPr>
          <p:cNvPr id="32" name="TextBox 9"/>
          <p:cNvSpPr txBox="1"/>
          <p:nvPr/>
        </p:nvSpPr>
        <p:spPr>
          <a:xfrm rot="16200000">
            <a:off x="3236732" y="1101014"/>
            <a:ext cx="225635" cy="738823"/>
          </a:xfrm>
          <a:prstGeom prst="rect">
            <a:avLst/>
          </a:prstGeom>
          <a:solidFill>
            <a:srgbClr val="4F81BD"/>
          </a:solidFill>
          <a:ln>
            <a:noFill/>
          </a:ln>
          <a:effectLst/>
        </p:spPr>
        <p:txBody>
          <a:bodyPr vert="vert" wrap="square" lIns="0" rIns="0" rtlCol="0" anchor="t">
            <a:noAutofit/>
          </a:bodyPr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GB" sz="1200" b="1" kern="0" dirty="0" smtClean="0">
                <a:solidFill>
                  <a:sysClr val="window" lastClr="FFFFFF"/>
                </a:solidFill>
                <a:latin typeface="Calibri"/>
              </a:rPr>
              <a:t>S1 2022</a:t>
            </a:r>
          </a:p>
          <a:p>
            <a:pPr algn="ctr">
              <a:defRPr/>
            </a:pPr>
            <a:endParaRPr lang="en-GB" sz="1200" b="1" kern="0" dirty="0" smtClean="0">
              <a:solidFill>
                <a:sysClr val="window" lastClr="FFFFFF"/>
              </a:solidFill>
              <a:latin typeface="Calibri"/>
            </a:endParaRPr>
          </a:p>
          <a:p>
            <a:pPr algn="ctr">
              <a:defRPr/>
            </a:pPr>
            <a:endParaRPr lang="fr-CH" sz="1200" b="1" kern="0" dirty="0">
              <a:solidFill>
                <a:sysClr val="window" lastClr="FFFFFF"/>
              </a:solidFill>
              <a:latin typeface="Calibri"/>
            </a:endParaRPr>
          </a:p>
          <a:p>
            <a:pPr algn="ctr">
              <a:defRPr/>
            </a:pPr>
            <a:endParaRPr lang="fr-CH" sz="1200" b="1" kern="0" dirty="0" smtClean="0">
              <a:solidFill>
                <a:sysClr val="window" lastClr="FFFFFF"/>
              </a:solidFill>
              <a:latin typeface="Calibri"/>
            </a:endParaRPr>
          </a:p>
          <a:p>
            <a:pPr algn="ctr">
              <a:defRPr/>
            </a:pPr>
            <a:endParaRPr lang="en-GB" sz="1200" b="1" kern="0" dirty="0">
              <a:solidFill>
                <a:sysClr val="window" lastClr="FFFFFF"/>
              </a:solidFill>
              <a:latin typeface="Calibri"/>
            </a:endParaRPr>
          </a:p>
        </p:txBody>
      </p:sp>
      <p:sp>
        <p:nvSpPr>
          <p:cNvPr id="33" name="TextBox 13"/>
          <p:cNvSpPr txBox="1"/>
          <p:nvPr/>
        </p:nvSpPr>
        <p:spPr>
          <a:xfrm rot="16200000">
            <a:off x="5485686" y="1121266"/>
            <a:ext cx="230117" cy="692497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  <a:effectLst/>
        </p:spPr>
        <p:txBody>
          <a:bodyPr vert="vert" wrap="square" lIns="0" tIns="0" rIns="0" bIns="0" rtlCol="0" anchor="t">
            <a:noAutofit/>
          </a:bodyPr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GB" sz="1200" b="1" kern="0" dirty="0" smtClean="0">
                <a:solidFill>
                  <a:sysClr val="window" lastClr="FFFFFF"/>
                </a:solidFill>
                <a:latin typeface="Calibri"/>
              </a:rPr>
              <a:t>S2 2016</a:t>
            </a:r>
          </a:p>
          <a:p>
            <a:pPr algn="ctr">
              <a:defRPr/>
            </a:pPr>
            <a:endParaRPr lang="en-GB" sz="1200" b="1" kern="0" dirty="0" smtClean="0">
              <a:solidFill>
                <a:sysClr val="window" lastClr="FFFFFF"/>
              </a:solidFill>
              <a:latin typeface="Calibri"/>
            </a:endParaRPr>
          </a:p>
          <a:p>
            <a:pPr algn="ctr">
              <a:defRPr/>
            </a:pPr>
            <a:endParaRPr lang="fr-CH" sz="1200" b="1" kern="0" dirty="0" smtClean="0">
              <a:solidFill>
                <a:sysClr val="window" lastClr="FFFFFF"/>
              </a:solidFill>
              <a:latin typeface="Calibri"/>
            </a:endParaRPr>
          </a:p>
          <a:p>
            <a:pPr algn="ctr">
              <a:defRPr/>
            </a:pPr>
            <a:endParaRPr lang="fr-CH" sz="1200" b="1" kern="0" dirty="0" smtClean="0">
              <a:solidFill>
                <a:sysClr val="window" lastClr="FFFFFF"/>
              </a:solidFill>
              <a:latin typeface="Calibri"/>
            </a:endParaRPr>
          </a:p>
          <a:p>
            <a:pPr algn="ctr">
              <a:defRPr/>
            </a:pPr>
            <a:endParaRPr lang="en-GB" sz="1200" b="1" kern="0" dirty="0">
              <a:solidFill>
                <a:sysClr val="window" lastClr="FFFFFF"/>
              </a:solidFill>
              <a:latin typeface="Calibri"/>
            </a:endParaRPr>
          </a:p>
        </p:txBody>
      </p:sp>
      <p:sp>
        <p:nvSpPr>
          <p:cNvPr id="34" name="TextBox 12"/>
          <p:cNvSpPr txBox="1"/>
          <p:nvPr/>
        </p:nvSpPr>
        <p:spPr>
          <a:xfrm rot="16200000">
            <a:off x="8194008" y="937926"/>
            <a:ext cx="228211" cy="1061829"/>
          </a:xfrm>
          <a:prstGeom prst="rect">
            <a:avLst/>
          </a:prstGeom>
          <a:solidFill>
            <a:srgbClr val="4F81BD"/>
          </a:solidFill>
          <a:ln>
            <a:noFill/>
          </a:ln>
          <a:effectLst/>
        </p:spPr>
        <p:txBody>
          <a:bodyPr vert="vert" wrap="square" lIns="0" rIns="0" rtlCol="0" anchor="t">
            <a:noAutofit/>
          </a:bodyPr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GB" sz="1200" b="1" kern="0" dirty="0" smtClean="0">
                <a:solidFill>
                  <a:sysClr val="window" lastClr="FFFFFF"/>
                </a:solidFill>
                <a:latin typeface="Calibri"/>
              </a:rPr>
              <a:t>S1 2021</a:t>
            </a:r>
          </a:p>
          <a:p>
            <a:pPr algn="ctr">
              <a:defRPr/>
            </a:pPr>
            <a:endParaRPr lang="fr-CH" sz="1200" b="1" kern="0" dirty="0">
              <a:solidFill>
                <a:sysClr val="window" lastClr="FFFFFF"/>
              </a:solidFill>
              <a:latin typeface="Calibri"/>
            </a:endParaRPr>
          </a:p>
          <a:p>
            <a:pPr algn="ctr">
              <a:defRPr/>
            </a:pPr>
            <a:endParaRPr lang="fr-CH" sz="1200" b="1" kern="0" dirty="0">
              <a:solidFill>
                <a:sysClr val="window" lastClr="FFFFFF"/>
              </a:solidFill>
              <a:latin typeface="Calibri"/>
            </a:endParaRPr>
          </a:p>
          <a:p>
            <a:pPr algn="ctr">
              <a:defRPr/>
            </a:pPr>
            <a:endParaRPr lang="fr-CH" sz="1200" b="1" kern="0" dirty="0" smtClean="0">
              <a:solidFill>
                <a:sysClr val="window" lastClr="FFFFFF"/>
              </a:solidFill>
              <a:latin typeface="Calibri"/>
            </a:endParaRPr>
          </a:p>
          <a:p>
            <a:pPr algn="ctr">
              <a:defRPr/>
            </a:pPr>
            <a:endParaRPr lang="fr-CH" sz="1200" b="1" kern="0" dirty="0">
              <a:solidFill>
                <a:sysClr val="window" lastClr="FFFFFF"/>
              </a:solidFill>
              <a:latin typeface="Calibri"/>
            </a:endParaRPr>
          </a:p>
          <a:p>
            <a:pPr algn="ctr">
              <a:defRPr/>
            </a:pPr>
            <a:endParaRPr lang="fr-CH" sz="1200" b="1" kern="0" dirty="0" smtClean="0">
              <a:solidFill>
                <a:sysClr val="window" lastClr="FFFFFF"/>
              </a:solidFill>
              <a:latin typeface="Calibri"/>
            </a:endParaRPr>
          </a:p>
          <a:p>
            <a:pPr algn="ctr">
              <a:defRPr/>
            </a:pPr>
            <a:endParaRPr lang="en-GB" sz="1200" b="1" kern="0" dirty="0">
              <a:solidFill>
                <a:sysClr val="window" lastClr="FFFFFF"/>
              </a:solidFill>
              <a:latin typeface="Calibri"/>
            </a:endParaRPr>
          </a:p>
        </p:txBody>
      </p:sp>
      <p:sp>
        <p:nvSpPr>
          <p:cNvPr id="35" name="TextBox 14"/>
          <p:cNvSpPr txBox="1"/>
          <p:nvPr/>
        </p:nvSpPr>
        <p:spPr>
          <a:xfrm rot="16200000">
            <a:off x="6106355" y="1229203"/>
            <a:ext cx="229257" cy="480315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  <a:effectLst/>
        </p:spPr>
        <p:txBody>
          <a:bodyPr vert="vert" wrap="square" lIns="0" tIns="0" rIns="0" bIns="0" rtlCol="0" anchor="t">
            <a:noAutofit/>
          </a:bodyPr>
          <a:lstStyle>
            <a:defPPr>
              <a:defRPr lang="en-US"/>
            </a:defPPr>
            <a:lvl1pPr marR="0" lvl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1" i="0" u="none" strike="noStrike" kern="0" cap="none" spc="0" normalizeH="0" baseline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</a:defRPr>
            </a:lvl1pPr>
            <a:lvl2pPr indent="0">
              <a:defRPr sz="1100"/>
            </a:lvl2pPr>
            <a:lvl3pPr indent="0">
              <a:defRPr sz="1100"/>
            </a:lvl3pPr>
            <a:lvl4pPr indent="0">
              <a:defRPr sz="1100"/>
            </a:lvl4pPr>
            <a:lvl5pPr indent="0">
              <a:defRPr sz="1100"/>
            </a:lvl5pPr>
            <a:lvl6pPr indent="0">
              <a:defRPr sz="1100"/>
            </a:lvl6pPr>
            <a:lvl7pPr indent="0">
              <a:defRPr sz="1100"/>
            </a:lvl7pPr>
            <a:lvl8pPr indent="0">
              <a:defRPr sz="1100"/>
            </a:lvl8pPr>
            <a:lvl9pPr indent="0">
              <a:defRPr sz="1100"/>
            </a:lvl9pPr>
          </a:lstStyle>
          <a:p>
            <a:pPr algn="ctr"/>
            <a:r>
              <a:rPr lang="en-GB" dirty="0" smtClean="0"/>
              <a:t>2015</a:t>
            </a:r>
            <a:endParaRPr lang="en-GB" dirty="0"/>
          </a:p>
        </p:txBody>
      </p:sp>
      <p:sp>
        <p:nvSpPr>
          <p:cNvPr id="37" name="TextBox 17"/>
          <p:cNvSpPr txBox="1"/>
          <p:nvPr/>
        </p:nvSpPr>
        <p:spPr>
          <a:xfrm rot="16200000">
            <a:off x="7226835" y="1062322"/>
            <a:ext cx="230079" cy="810356"/>
          </a:xfrm>
          <a:prstGeom prst="rect">
            <a:avLst/>
          </a:prstGeom>
          <a:solidFill>
            <a:srgbClr val="4F81BD"/>
          </a:solidFill>
          <a:ln>
            <a:noFill/>
          </a:ln>
          <a:effectLst/>
        </p:spPr>
        <p:txBody>
          <a:bodyPr vert="vert" wrap="square" lIns="0" rIns="0" rtlCol="0" anchor="t">
            <a:noAutofit/>
          </a:bodyPr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GB" sz="1200" b="1" kern="0" dirty="0" smtClean="0">
                <a:solidFill>
                  <a:sysClr val="window" lastClr="FFFFFF"/>
                </a:solidFill>
                <a:latin typeface="Calibri"/>
              </a:rPr>
              <a:t>S1 2020</a:t>
            </a:r>
          </a:p>
          <a:p>
            <a:pPr algn="ctr">
              <a:defRPr/>
            </a:pPr>
            <a:endParaRPr lang="en-GB" sz="1200" b="1" kern="0" dirty="0">
              <a:solidFill>
                <a:sysClr val="window" lastClr="FFFFFF"/>
              </a:solidFill>
              <a:latin typeface="Calibri"/>
            </a:endParaRPr>
          </a:p>
          <a:p>
            <a:pPr algn="ctr">
              <a:defRPr/>
            </a:pPr>
            <a:endParaRPr lang="en-GB" sz="1200" b="1" kern="0" dirty="0">
              <a:solidFill>
                <a:sysClr val="window" lastClr="FFFFFF"/>
              </a:solidFill>
              <a:latin typeface="Calibri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1043339" y="1661186"/>
            <a:ext cx="1151321" cy="261610"/>
          </a:xfrm>
          <a:prstGeom prst="rect">
            <a:avLst/>
          </a:prstGeom>
          <a:solidFill>
            <a:srgbClr val="C0504D">
              <a:lumMod val="40000"/>
              <a:lumOff val="60000"/>
            </a:srgbClr>
          </a:solidFill>
          <a:ln>
            <a:solidFill>
              <a:srgbClr val="C0504D">
                <a:lumMod val="50000"/>
              </a:srgbClr>
            </a:solidFill>
          </a:ln>
        </p:spPr>
        <p:txBody>
          <a:bodyPr wrap="square" lIns="0" rIns="0" rtlCol="0">
            <a:noAutofit/>
          </a:bodyPr>
          <a:lstStyle/>
          <a:p>
            <a:pPr algn="ctr">
              <a:defRPr/>
            </a:pPr>
            <a:r>
              <a:rPr lang="en-US" sz="1100" kern="0" dirty="0" smtClean="0">
                <a:solidFill>
                  <a:sysClr val="windowText" lastClr="000000"/>
                </a:solidFill>
              </a:rPr>
              <a:t>ISR 2R</a:t>
            </a:r>
            <a:endParaRPr lang="en-US" sz="1100" kern="0" dirty="0">
              <a:solidFill>
                <a:sysClr val="windowText" lastClr="000000"/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2178932" y="1661186"/>
            <a:ext cx="787224" cy="261610"/>
          </a:xfrm>
          <a:prstGeom prst="rect">
            <a:avLst/>
          </a:prstGeom>
          <a:solidFill>
            <a:srgbClr val="92D050"/>
          </a:solidFill>
          <a:ln>
            <a:solidFill>
              <a:srgbClr val="C0504D">
                <a:lumMod val="50000"/>
              </a:srgbClr>
            </a:solidFill>
          </a:ln>
        </p:spPr>
        <p:txBody>
          <a:bodyPr wrap="square" lIns="0" rIns="0" rtlCol="0">
            <a:spAutoFit/>
          </a:bodyPr>
          <a:lstStyle/>
          <a:p>
            <a:pPr algn="ctr">
              <a:defRPr/>
            </a:pPr>
            <a:r>
              <a:rPr lang="en-US" sz="1100" kern="0" dirty="0" err="1" smtClean="0">
                <a:solidFill>
                  <a:sysClr val="windowText" lastClr="000000"/>
                </a:solidFill>
              </a:rPr>
              <a:t>ISR</a:t>
            </a:r>
            <a:r>
              <a:rPr lang="en-US" sz="1100" kern="0" dirty="0" smtClean="0">
                <a:solidFill>
                  <a:sysClr val="windowText" lastClr="000000"/>
                </a:solidFill>
              </a:rPr>
              <a:t> 3L</a:t>
            </a:r>
            <a:endParaRPr lang="en-US" sz="1100" kern="0" dirty="0">
              <a:solidFill>
                <a:sysClr val="windowText" lastClr="000000"/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5971226" y="1660734"/>
            <a:ext cx="560054" cy="261610"/>
          </a:xfrm>
          <a:prstGeom prst="rect">
            <a:avLst/>
          </a:prstGeom>
          <a:solidFill>
            <a:srgbClr val="F79646">
              <a:lumMod val="60000"/>
              <a:lumOff val="40000"/>
            </a:srgbClr>
          </a:solidFill>
          <a:ln>
            <a:solidFill>
              <a:srgbClr val="C0504D">
                <a:lumMod val="50000"/>
              </a:srgbClr>
            </a:solidFill>
          </a:ln>
        </p:spPr>
        <p:txBody>
          <a:bodyPr wrap="square" lIns="0" rIns="0" rtlCol="0">
            <a:spAutoFit/>
          </a:bodyPr>
          <a:lstStyle/>
          <a:p>
            <a:pPr algn="ctr">
              <a:defRPr/>
            </a:pPr>
            <a:r>
              <a:rPr lang="en-US" sz="1100" kern="0" dirty="0" smtClean="0">
                <a:solidFill>
                  <a:sysClr val="windowText" lastClr="000000"/>
                </a:solidFill>
              </a:rPr>
              <a:t>ISR 6L</a:t>
            </a:r>
            <a:endParaRPr lang="en-US" sz="1100" kern="0" dirty="0">
              <a:solidFill>
                <a:sysClr val="windowText" lastClr="000000"/>
              </a:solidFill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2959467" y="1661186"/>
            <a:ext cx="787224" cy="261610"/>
          </a:xfrm>
          <a:prstGeom prst="rect">
            <a:avLst/>
          </a:prstGeom>
          <a:solidFill>
            <a:srgbClr val="92D050"/>
          </a:solidFill>
          <a:ln>
            <a:solidFill>
              <a:srgbClr val="C0504D">
                <a:lumMod val="50000"/>
              </a:srgbClr>
            </a:solidFill>
          </a:ln>
        </p:spPr>
        <p:txBody>
          <a:bodyPr wrap="square" lIns="0" rIns="0" rtlCol="0">
            <a:spAutoFit/>
          </a:bodyPr>
          <a:lstStyle/>
          <a:p>
            <a:pPr algn="ctr">
              <a:defRPr/>
            </a:pPr>
            <a:r>
              <a:rPr lang="en-US" sz="1100" kern="0" dirty="0" err="1" smtClean="0">
                <a:solidFill>
                  <a:sysClr val="windowText" lastClr="000000"/>
                </a:solidFill>
              </a:rPr>
              <a:t>ISR</a:t>
            </a:r>
            <a:r>
              <a:rPr lang="en-US" sz="1100" kern="0" dirty="0" smtClean="0">
                <a:solidFill>
                  <a:sysClr val="windowText" lastClr="000000"/>
                </a:solidFill>
              </a:rPr>
              <a:t> 3R</a:t>
            </a:r>
            <a:endParaRPr lang="en-US" sz="1100" kern="0" dirty="0">
              <a:solidFill>
                <a:sysClr val="windowText" lastClr="000000"/>
              </a:solidFill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5214686" y="1661919"/>
            <a:ext cx="759794" cy="261610"/>
          </a:xfrm>
          <a:prstGeom prst="rect">
            <a:avLst/>
          </a:prstGeom>
          <a:solidFill>
            <a:srgbClr val="00B0F0"/>
          </a:solidFill>
          <a:ln>
            <a:solidFill>
              <a:srgbClr val="C0504D">
                <a:lumMod val="50000"/>
              </a:srgbClr>
            </a:solidFill>
          </a:ln>
        </p:spPr>
        <p:txBody>
          <a:bodyPr wrap="square" lIns="0" rIns="0" rtlCol="0">
            <a:spAutoFit/>
          </a:bodyPr>
          <a:lstStyle/>
          <a:p>
            <a:pPr algn="ctr">
              <a:defRPr/>
            </a:pPr>
            <a:r>
              <a:rPr lang="en-US" sz="1100" kern="0" dirty="0" err="1" smtClean="0">
                <a:solidFill>
                  <a:sysClr val="windowText" lastClr="000000"/>
                </a:solidFill>
              </a:rPr>
              <a:t>ISR</a:t>
            </a:r>
            <a:r>
              <a:rPr lang="en-US" sz="1100" kern="0" dirty="0" smtClean="0">
                <a:solidFill>
                  <a:sysClr val="windowText" lastClr="000000"/>
                </a:solidFill>
              </a:rPr>
              <a:t> 5R</a:t>
            </a:r>
            <a:endParaRPr lang="en-US" sz="1100" kern="0" dirty="0">
              <a:solidFill>
                <a:sysClr val="windowText" lastClr="000000"/>
              </a:solidFill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4572513" y="1660734"/>
            <a:ext cx="671170" cy="261610"/>
          </a:xfrm>
          <a:prstGeom prst="rect">
            <a:avLst/>
          </a:prstGeom>
          <a:solidFill>
            <a:srgbClr val="00B0F0"/>
          </a:solidFill>
          <a:ln>
            <a:solidFill>
              <a:srgbClr val="C0504D">
                <a:lumMod val="50000"/>
              </a:srgbClr>
            </a:solidFill>
          </a:ln>
        </p:spPr>
        <p:txBody>
          <a:bodyPr wrap="square" lIns="0" rIns="0" rtlCol="0">
            <a:spAutoFit/>
          </a:bodyPr>
          <a:lstStyle/>
          <a:p>
            <a:pPr algn="ctr">
              <a:defRPr/>
            </a:pPr>
            <a:r>
              <a:rPr lang="en-US" sz="1100" kern="0" dirty="0" err="1" smtClean="0">
                <a:solidFill>
                  <a:sysClr val="windowText" lastClr="000000"/>
                </a:solidFill>
              </a:rPr>
              <a:t>ISR</a:t>
            </a:r>
            <a:r>
              <a:rPr lang="en-US" sz="1100" kern="0" dirty="0" smtClean="0">
                <a:solidFill>
                  <a:sysClr val="windowText" lastClr="000000"/>
                </a:solidFill>
              </a:rPr>
              <a:t> 5L</a:t>
            </a:r>
            <a:endParaRPr lang="en-US" sz="1100" kern="0" dirty="0">
              <a:solidFill>
                <a:sysClr val="windowText" lastClr="000000"/>
              </a:solidFill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6508193" y="1660734"/>
            <a:ext cx="606766" cy="263791"/>
          </a:xfrm>
          <a:prstGeom prst="rect">
            <a:avLst/>
          </a:prstGeom>
          <a:solidFill>
            <a:srgbClr val="F79646">
              <a:lumMod val="60000"/>
              <a:lumOff val="40000"/>
            </a:srgbClr>
          </a:solidFill>
          <a:ln>
            <a:solidFill>
              <a:srgbClr val="C0504D">
                <a:lumMod val="50000"/>
              </a:srgbClr>
            </a:solidFill>
          </a:ln>
        </p:spPr>
        <p:txBody>
          <a:bodyPr wrap="square" lIns="0" tIns="46800" rIns="0" bIns="46800" rtlCol="0">
            <a:spAutoFit/>
          </a:bodyPr>
          <a:lstStyle/>
          <a:p>
            <a:pPr>
              <a:defRPr/>
            </a:pPr>
            <a:r>
              <a:rPr lang="en-US" sz="1100" kern="0" dirty="0" smtClean="0">
                <a:solidFill>
                  <a:sysClr val="windowText" lastClr="000000"/>
                </a:solidFill>
              </a:rPr>
              <a:t> ISR6R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7757110" y="1659032"/>
            <a:ext cx="1106731" cy="261610"/>
          </a:xfrm>
          <a:prstGeom prst="rect">
            <a:avLst/>
          </a:prstGeom>
          <a:solidFill>
            <a:srgbClr val="FFFF00"/>
          </a:solidFill>
          <a:ln>
            <a:solidFill>
              <a:srgbClr val="C0504D">
                <a:lumMod val="50000"/>
              </a:srgbClr>
            </a:solidFill>
          </a:ln>
        </p:spPr>
        <p:txBody>
          <a:bodyPr wrap="square" lIns="0" rIns="0" rtlCol="0">
            <a:spAutoFit/>
          </a:bodyPr>
          <a:lstStyle/>
          <a:p>
            <a:pPr algn="ctr">
              <a:defRPr/>
            </a:pPr>
            <a:r>
              <a:rPr lang="en-US" sz="1100" kern="0" dirty="0" err="1" smtClean="0">
                <a:solidFill>
                  <a:sysClr val="windowText" lastClr="000000"/>
                </a:solidFill>
              </a:rPr>
              <a:t>ISR</a:t>
            </a:r>
            <a:r>
              <a:rPr lang="en-US" sz="1100" kern="0" dirty="0" smtClean="0">
                <a:solidFill>
                  <a:sysClr val="windowText" lastClr="000000"/>
                </a:solidFill>
              </a:rPr>
              <a:t> 7R</a:t>
            </a:r>
            <a:endParaRPr lang="en-US" sz="1100" kern="0" dirty="0">
              <a:solidFill>
                <a:sysClr val="windowText" lastClr="000000"/>
              </a:solidFill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6971692" y="1660733"/>
            <a:ext cx="781920" cy="263791"/>
          </a:xfrm>
          <a:prstGeom prst="rect">
            <a:avLst/>
          </a:prstGeom>
          <a:solidFill>
            <a:srgbClr val="FFFF00"/>
          </a:solidFill>
          <a:ln>
            <a:solidFill>
              <a:srgbClr val="C0504D">
                <a:lumMod val="50000"/>
              </a:srgbClr>
            </a:solidFill>
          </a:ln>
        </p:spPr>
        <p:txBody>
          <a:bodyPr wrap="square" lIns="0" rIns="0" rtlCol="0">
            <a:spAutoFit/>
          </a:bodyPr>
          <a:lstStyle/>
          <a:p>
            <a:pPr algn="ctr">
              <a:defRPr/>
            </a:pPr>
            <a:r>
              <a:rPr lang="en-US" sz="1100" kern="0" dirty="0" err="1" smtClean="0">
                <a:solidFill>
                  <a:sysClr val="windowText" lastClr="000000"/>
                </a:solidFill>
              </a:rPr>
              <a:t>ISR</a:t>
            </a:r>
            <a:r>
              <a:rPr lang="en-US" sz="1100" kern="0" dirty="0" smtClean="0">
                <a:solidFill>
                  <a:sysClr val="windowText" lastClr="000000"/>
                </a:solidFill>
              </a:rPr>
              <a:t> 7L</a:t>
            </a:r>
            <a:endParaRPr lang="en-US" sz="1100" kern="0" dirty="0">
              <a:solidFill>
                <a:sysClr val="windowText" lastClr="000000"/>
              </a:solidFill>
            </a:endParaRPr>
          </a:p>
        </p:txBody>
      </p:sp>
      <p:sp>
        <p:nvSpPr>
          <p:cNvPr id="59" name="TextBox 14"/>
          <p:cNvSpPr txBox="1"/>
          <p:nvPr/>
        </p:nvSpPr>
        <p:spPr>
          <a:xfrm rot="16200000">
            <a:off x="6582609" y="1260078"/>
            <a:ext cx="231390" cy="416148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  <a:effectLst/>
        </p:spPr>
        <p:txBody>
          <a:bodyPr vert="vert" wrap="square" lIns="0" tIns="0" rIns="0" bIns="0" rtlCol="0" anchor="t">
            <a:noAutofit/>
          </a:bodyPr>
          <a:lstStyle>
            <a:defPPr>
              <a:defRPr lang="en-US"/>
            </a:defPPr>
            <a:lvl1pPr marR="0" lvl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1" i="0" u="none" strike="noStrike" kern="0" cap="none" spc="0" normalizeH="0" baseline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</a:defRPr>
            </a:lvl1pPr>
            <a:lvl2pPr indent="0">
              <a:defRPr sz="1100"/>
            </a:lvl2pPr>
            <a:lvl3pPr indent="0">
              <a:defRPr sz="1100"/>
            </a:lvl3pPr>
            <a:lvl4pPr indent="0">
              <a:defRPr sz="1100"/>
            </a:lvl4pPr>
            <a:lvl5pPr indent="0">
              <a:defRPr sz="1100"/>
            </a:lvl5pPr>
            <a:lvl6pPr indent="0">
              <a:defRPr sz="1100"/>
            </a:lvl6pPr>
            <a:lvl7pPr indent="0">
              <a:defRPr sz="1100"/>
            </a:lvl7pPr>
            <a:lvl8pPr indent="0">
              <a:defRPr sz="1100"/>
            </a:lvl8pPr>
            <a:lvl9pPr indent="0">
              <a:defRPr sz="1100"/>
            </a:lvl9pPr>
          </a:lstStyle>
          <a:p>
            <a:pPr algn="ctr"/>
            <a:r>
              <a:rPr lang="en-GB" dirty="0" smtClean="0"/>
              <a:t>2015</a:t>
            </a:r>
            <a:endParaRPr lang="en-GB" dirty="0"/>
          </a:p>
        </p:txBody>
      </p:sp>
      <p:sp>
        <p:nvSpPr>
          <p:cNvPr id="60" name="TextBox 10"/>
          <p:cNvSpPr txBox="1"/>
          <p:nvPr/>
        </p:nvSpPr>
        <p:spPr>
          <a:xfrm rot="16200000">
            <a:off x="2493507" y="1878468"/>
            <a:ext cx="944636" cy="1519446"/>
          </a:xfrm>
          <a:prstGeom prst="rect">
            <a:avLst/>
          </a:prstGeom>
          <a:solidFill>
            <a:srgbClr val="CCFF66"/>
          </a:solidFill>
          <a:ln>
            <a:noFill/>
          </a:ln>
          <a:effectLst/>
        </p:spPr>
        <p:txBody>
          <a:bodyPr vert="vert" wrap="square" rIns="0" rtlCol="0" anchor="t">
            <a:noAutofit/>
          </a:bodyPr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fr-CH" sz="1000" b="1" kern="0" dirty="0" smtClean="0">
                <a:solidFill>
                  <a:srgbClr val="4D4D4D">
                    <a:lumMod val="50000"/>
                  </a:srgbClr>
                </a:solidFill>
                <a:latin typeface="Calibri"/>
              </a:rPr>
              <a:t>Storage of LS2 rad. Waste.</a:t>
            </a:r>
          </a:p>
          <a:p>
            <a:pPr>
              <a:defRPr/>
            </a:pPr>
            <a:r>
              <a:rPr lang="fr-CH" sz="1000" b="1" kern="0" dirty="0" smtClean="0">
                <a:solidFill>
                  <a:srgbClr val="4D4D4D">
                    <a:lumMod val="50000"/>
                  </a:srgbClr>
                </a:solidFill>
                <a:latin typeface="Calibri"/>
              </a:rPr>
              <a:t>Move</a:t>
            </a:r>
            <a:r>
              <a:rPr lang="fr-CH" sz="1000" kern="0" dirty="0" smtClean="0">
                <a:solidFill>
                  <a:srgbClr val="4D4D4D">
                    <a:lumMod val="50000"/>
                  </a:srgbClr>
                </a:solidFill>
                <a:latin typeface="Calibri"/>
              </a:rPr>
              <a:t> of </a:t>
            </a:r>
            <a:br>
              <a:rPr lang="fr-CH" sz="1000" kern="0" dirty="0" smtClean="0">
                <a:solidFill>
                  <a:srgbClr val="4D4D4D">
                    <a:lumMod val="50000"/>
                  </a:srgbClr>
                </a:solidFill>
                <a:latin typeface="Calibri"/>
              </a:rPr>
            </a:br>
            <a:r>
              <a:rPr lang="fr-CH" sz="1000" kern="0" dirty="0" smtClean="0">
                <a:solidFill>
                  <a:srgbClr val="4D4D4D">
                    <a:lumMod val="50000"/>
                  </a:srgbClr>
                </a:solidFill>
                <a:latin typeface="Calibri"/>
              </a:rPr>
              <a:t>- tritiated water to B.573</a:t>
            </a:r>
          </a:p>
          <a:p>
            <a:pPr>
              <a:defRPr/>
            </a:pPr>
            <a:r>
              <a:rPr lang="fr-CH" sz="1000" kern="0" dirty="0" smtClean="0">
                <a:solidFill>
                  <a:srgbClr val="4D4D4D">
                    <a:lumMod val="50000"/>
                  </a:srgbClr>
                </a:solidFill>
                <a:latin typeface="Calibri"/>
              </a:rPr>
              <a:t>- Magnets &gt;8t to ISR 5.</a:t>
            </a:r>
          </a:p>
          <a:p>
            <a:pPr>
              <a:defRPr/>
            </a:pPr>
            <a:r>
              <a:rPr lang="fr-CH" sz="1000" kern="0" dirty="0" smtClean="0">
                <a:solidFill>
                  <a:srgbClr val="4D4D4D">
                    <a:lumMod val="50000"/>
                  </a:srgbClr>
                </a:solidFill>
                <a:latin typeface="Calibri"/>
              </a:rPr>
              <a:t>- Comb. RW to B.225</a:t>
            </a:r>
          </a:p>
          <a:p>
            <a:pPr>
              <a:defRPr/>
            </a:pPr>
            <a:r>
              <a:rPr lang="fr-CH" sz="1000" kern="0" dirty="0" smtClean="0">
                <a:solidFill>
                  <a:srgbClr val="4D4D4D">
                    <a:lumMod val="50000"/>
                  </a:srgbClr>
                </a:solidFill>
                <a:latin typeface="Calibri"/>
              </a:rPr>
              <a:t>Cont.enclosure by S1 2019.</a:t>
            </a:r>
          </a:p>
          <a:p>
            <a:pPr>
              <a:defRPr/>
            </a:pPr>
            <a:endParaRPr lang="en-GB" sz="1000" kern="0" dirty="0">
              <a:solidFill>
                <a:srgbClr val="4D4D4D">
                  <a:lumMod val="50000"/>
                </a:srgbClr>
              </a:solidFill>
              <a:latin typeface="Calibri"/>
            </a:endParaRPr>
          </a:p>
        </p:txBody>
      </p:sp>
      <p:sp>
        <p:nvSpPr>
          <p:cNvPr id="61" name="TextBox 11"/>
          <p:cNvSpPr txBox="1"/>
          <p:nvPr/>
        </p:nvSpPr>
        <p:spPr>
          <a:xfrm rot="16200000">
            <a:off x="1143270" y="2076490"/>
            <a:ext cx="944643" cy="1123404"/>
          </a:xfrm>
          <a:prstGeom prst="rect">
            <a:avLst/>
          </a:prstGeom>
          <a:solidFill>
            <a:srgbClr val="CCFF66"/>
          </a:solidFill>
          <a:ln>
            <a:noFill/>
          </a:ln>
          <a:effectLst/>
        </p:spPr>
        <p:txBody>
          <a:bodyPr vert="vert" wrap="square" rIns="0" rtlCol="0" anchor="t">
            <a:noAutofit/>
          </a:bodyPr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GB" sz="1000" b="1" kern="0" dirty="0" smtClean="0">
                <a:solidFill>
                  <a:srgbClr val="4D4D4D">
                    <a:lumMod val="50000"/>
                  </a:srgbClr>
                </a:solidFill>
                <a:latin typeface="Calibri"/>
              </a:rPr>
              <a:t>Elimination</a:t>
            </a:r>
            <a:r>
              <a:rPr lang="en-GB" sz="1000" kern="0" dirty="0" smtClean="0">
                <a:solidFill>
                  <a:srgbClr val="4D4D4D">
                    <a:lumMod val="50000"/>
                  </a:srgbClr>
                </a:solidFill>
                <a:latin typeface="Calibri"/>
              </a:rPr>
              <a:t> of cables and combustible RW.</a:t>
            </a:r>
          </a:p>
          <a:p>
            <a:pPr>
              <a:defRPr/>
            </a:pPr>
            <a:r>
              <a:rPr lang="fr-CH" sz="1000" kern="0" dirty="0" smtClean="0">
                <a:solidFill>
                  <a:srgbClr val="4D4D4D">
                    <a:lumMod val="50000"/>
                  </a:srgbClr>
                </a:solidFill>
                <a:latin typeface="Calibri"/>
              </a:rPr>
              <a:t>Move of residual combustible RW to </a:t>
            </a:r>
            <a:r>
              <a:rPr lang="fr-CH" sz="1000" kern="0" dirty="0">
                <a:solidFill>
                  <a:srgbClr val="4D4D4D">
                    <a:lumMod val="50000"/>
                  </a:srgbClr>
                </a:solidFill>
                <a:latin typeface="Calibri"/>
              </a:rPr>
              <a:t>B.225</a:t>
            </a:r>
            <a:endParaRPr lang="en-GB" sz="1000" kern="0" dirty="0" smtClean="0">
              <a:solidFill>
                <a:srgbClr val="4D4D4D">
                  <a:lumMod val="50000"/>
                </a:srgbClr>
              </a:solidFill>
              <a:latin typeface="Calibri"/>
            </a:endParaRPr>
          </a:p>
          <a:p>
            <a:pPr>
              <a:defRPr/>
            </a:pPr>
            <a:endParaRPr lang="fr-CH" sz="1000" kern="0" dirty="0" smtClean="0">
              <a:solidFill>
                <a:srgbClr val="4D4D4D">
                  <a:lumMod val="50000"/>
                </a:srgbClr>
              </a:solidFill>
              <a:latin typeface="Calibri"/>
            </a:endParaRPr>
          </a:p>
          <a:p>
            <a:pPr>
              <a:defRPr/>
            </a:pPr>
            <a:endParaRPr lang="fr-CH" sz="1000" kern="0" dirty="0" smtClean="0">
              <a:solidFill>
                <a:srgbClr val="4D4D4D">
                  <a:lumMod val="50000"/>
                </a:srgbClr>
              </a:solidFill>
              <a:latin typeface="Calibri"/>
            </a:endParaRPr>
          </a:p>
          <a:p>
            <a:pPr>
              <a:defRPr/>
            </a:pPr>
            <a:endParaRPr lang="fr-CH" sz="1000" kern="0" dirty="0" smtClean="0">
              <a:solidFill>
                <a:srgbClr val="4D4D4D">
                  <a:lumMod val="50000"/>
                </a:srgbClr>
              </a:solidFill>
              <a:latin typeface="Calibri"/>
            </a:endParaRPr>
          </a:p>
          <a:p>
            <a:pPr>
              <a:defRPr/>
            </a:pPr>
            <a:endParaRPr lang="fr-CH" sz="1000" kern="0" dirty="0" smtClean="0">
              <a:solidFill>
                <a:srgbClr val="4D4D4D">
                  <a:lumMod val="50000"/>
                </a:srgbClr>
              </a:solidFill>
              <a:latin typeface="Calibri"/>
            </a:endParaRPr>
          </a:p>
          <a:p>
            <a:pPr>
              <a:defRPr/>
            </a:pPr>
            <a:endParaRPr lang="fr-CH" sz="1000" kern="0" dirty="0">
              <a:solidFill>
                <a:srgbClr val="4D4D4D">
                  <a:lumMod val="50000"/>
                </a:srgbClr>
              </a:solidFill>
              <a:latin typeface="Calibri"/>
            </a:endParaRPr>
          </a:p>
          <a:p>
            <a:pPr>
              <a:defRPr/>
            </a:pPr>
            <a:endParaRPr lang="en-GB" sz="1000" kern="0" dirty="0">
              <a:solidFill>
                <a:srgbClr val="4D4D4D">
                  <a:lumMod val="50000"/>
                </a:srgbClr>
              </a:solidFill>
              <a:latin typeface="Calibri"/>
            </a:endParaRPr>
          </a:p>
        </p:txBody>
      </p:sp>
      <p:sp>
        <p:nvSpPr>
          <p:cNvPr id="62" name="TextBox 8"/>
          <p:cNvSpPr txBox="1"/>
          <p:nvPr/>
        </p:nvSpPr>
        <p:spPr>
          <a:xfrm rot="16200000">
            <a:off x="4396033" y="2293003"/>
            <a:ext cx="969712" cy="708809"/>
          </a:xfrm>
          <a:prstGeom prst="rect">
            <a:avLst/>
          </a:prstGeom>
          <a:solidFill>
            <a:srgbClr val="CCFF66"/>
          </a:solidFill>
          <a:ln>
            <a:noFill/>
          </a:ln>
          <a:effectLst/>
        </p:spPr>
        <p:txBody>
          <a:bodyPr vert="vert" wrap="square" rIns="0" rtlCol="0" anchor="t">
            <a:noAutofit/>
          </a:bodyPr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GB" sz="1000" kern="0" dirty="0" smtClean="0">
                <a:solidFill>
                  <a:srgbClr val="4D4D4D">
                    <a:lumMod val="50000"/>
                  </a:srgbClr>
                </a:solidFill>
                <a:latin typeface="Calibri"/>
              </a:rPr>
              <a:t>Dismantling of old shielded area.</a:t>
            </a:r>
          </a:p>
          <a:p>
            <a:pPr>
              <a:defRPr/>
            </a:pPr>
            <a:endParaRPr lang="fr-CH" sz="1000" kern="0" dirty="0">
              <a:solidFill>
                <a:srgbClr val="4D4D4D">
                  <a:lumMod val="50000"/>
                </a:srgbClr>
              </a:solidFill>
              <a:latin typeface="Calibri"/>
            </a:endParaRPr>
          </a:p>
          <a:p>
            <a:pPr>
              <a:defRPr/>
            </a:pPr>
            <a:endParaRPr lang="fr-CH" sz="1000" kern="0" dirty="0" smtClean="0">
              <a:solidFill>
                <a:srgbClr val="4D4D4D">
                  <a:lumMod val="50000"/>
                </a:srgbClr>
              </a:solidFill>
              <a:latin typeface="Calibri"/>
            </a:endParaRPr>
          </a:p>
          <a:p>
            <a:pPr>
              <a:defRPr/>
            </a:pPr>
            <a:endParaRPr lang="fr-CH" sz="1000" kern="0" dirty="0" smtClean="0">
              <a:solidFill>
                <a:srgbClr val="4D4D4D">
                  <a:lumMod val="50000"/>
                </a:srgbClr>
              </a:solidFill>
              <a:latin typeface="Calibri"/>
            </a:endParaRPr>
          </a:p>
        </p:txBody>
      </p:sp>
      <p:sp>
        <p:nvSpPr>
          <p:cNvPr id="65" name="TextBox 12"/>
          <p:cNvSpPr txBox="1"/>
          <p:nvPr/>
        </p:nvSpPr>
        <p:spPr>
          <a:xfrm rot="16200000">
            <a:off x="7847490" y="2113072"/>
            <a:ext cx="951683" cy="1061829"/>
          </a:xfrm>
          <a:prstGeom prst="rect">
            <a:avLst/>
          </a:prstGeom>
          <a:solidFill>
            <a:srgbClr val="CCFF66"/>
          </a:solidFill>
          <a:ln>
            <a:noFill/>
          </a:ln>
          <a:effectLst/>
        </p:spPr>
        <p:txBody>
          <a:bodyPr vert="vert" wrap="square" rIns="0" rtlCol="0" anchor="t">
            <a:noAutofit/>
          </a:bodyPr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GB" sz="1000" kern="0" dirty="0" smtClean="0">
                <a:solidFill>
                  <a:srgbClr val="4D4D4D">
                    <a:lumMod val="50000"/>
                  </a:srgbClr>
                </a:solidFill>
                <a:latin typeface="Calibri"/>
              </a:rPr>
              <a:t>Storage of </a:t>
            </a:r>
            <a:br>
              <a:rPr lang="en-GB" sz="1000" kern="0" dirty="0" smtClean="0">
                <a:solidFill>
                  <a:srgbClr val="4D4D4D">
                    <a:lumMod val="50000"/>
                  </a:srgbClr>
                </a:solidFill>
                <a:latin typeface="Calibri"/>
              </a:rPr>
            </a:br>
            <a:r>
              <a:rPr lang="en-GB" sz="1000" kern="0" dirty="0" smtClean="0">
                <a:solidFill>
                  <a:srgbClr val="4D4D4D">
                    <a:lumMod val="50000"/>
                  </a:srgbClr>
                </a:solidFill>
                <a:latin typeface="Calibri"/>
              </a:rPr>
              <a:t>not-stackable RW (pallets).</a:t>
            </a:r>
          </a:p>
          <a:p>
            <a:pPr>
              <a:defRPr/>
            </a:pPr>
            <a:endParaRPr lang="fr-CH" sz="1000" kern="0" dirty="0" smtClean="0">
              <a:solidFill>
                <a:srgbClr val="4D4D4D">
                  <a:lumMod val="50000"/>
                </a:srgbClr>
              </a:solidFill>
              <a:latin typeface="Calibri"/>
            </a:endParaRPr>
          </a:p>
          <a:p>
            <a:pPr>
              <a:defRPr/>
            </a:pPr>
            <a:endParaRPr lang="fr-CH" sz="1000" kern="0" dirty="0" smtClean="0">
              <a:solidFill>
                <a:srgbClr val="4D4D4D">
                  <a:lumMod val="50000"/>
                </a:srgbClr>
              </a:solidFill>
              <a:latin typeface="Calibri"/>
            </a:endParaRPr>
          </a:p>
          <a:p>
            <a:pPr>
              <a:defRPr/>
            </a:pPr>
            <a:endParaRPr lang="fr-CH" sz="1000" kern="0" dirty="0" smtClean="0">
              <a:solidFill>
                <a:srgbClr val="4D4D4D">
                  <a:lumMod val="50000"/>
                </a:srgbClr>
              </a:solidFill>
              <a:latin typeface="Calibri"/>
            </a:endParaRPr>
          </a:p>
          <a:p>
            <a:pPr>
              <a:defRPr/>
            </a:pPr>
            <a:endParaRPr lang="fr-CH" sz="1000" kern="0" dirty="0">
              <a:solidFill>
                <a:srgbClr val="4D4D4D">
                  <a:lumMod val="50000"/>
                </a:srgbClr>
              </a:solidFill>
              <a:latin typeface="Calibri"/>
            </a:endParaRPr>
          </a:p>
          <a:p>
            <a:pPr>
              <a:defRPr/>
            </a:pPr>
            <a:endParaRPr lang="fr-CH" sz="1000" kern="0" dirty="0" smtClean="0">
              <a:solidFill>
                <a:srgbClr val="4D4D4D">
                  <a:lumMod val="50000"/>
                </a:srgbClr>
              </a:solidFill>
              <a:latin typeface="Calibri"/>
            </a:endParaRPr>
          </a:p>
          <a:p>
            <a:pPr>
              <a:defRPr/>
            </a:pPr>
            <a:endParaRPr lang="en-GB" sz="1000" kern="0" dirty="0">
              <a:solidFill>
                <a:srgbClr val="4D4D4D">
                  <a:lumMod val="50000"/>
                </a:srgbClr>
              </a:solidFill>
              <a:latin typeface="Calibri"/>
            </a:endParaRPr>
          </a:p>
        </p:txBody>
      </p:sp>
      <p:sp>
        <p:nvSpPr>
          <p:cNvPr id="66" name="TextBox 14"/>
          <p:cNvSpPr txBox="1"/>
          <p:nvPr/>
        </p:nvSpPr>
        <p:spPr>
          <a:xfrm rot="16200000">
            <a:off x="5978919" y="2185270"/>
            <a:ext cx="956032" cy="921777"/>
          </a:xfrm>
          <a:prstGeom prst="rect">
            <a:avLst/>
          </a:prstGeom>
          <a:solidFill>
            <a:srgbClr val="CCFF66"/>
          </a:solidFill>
          <a:ln>
            <a:noFill/>
          </a:ln>
          <a:effectLst/>
        </p:spPr>
        <p:txBody>
          <a:bodyPr vert="vert" wrap="square" rIns="0" rtlCol="0" anchor="t">
            <a:noAutofit/>
          </a:bodyPr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GB" sz="1000" b="1" kern="0" dirty="0" smtClean="0">
                <a:solidFill>
                  <a:srgbClr val="4D4D4D">
                    <a:lumMod val="50000"/>
                  </a:srgbClr>
                </a:solidFill>
                <a:latin typeface="Calibri"/>
              </a:rPr>
              <a:t>No floor access</a:t>
            </a:r>
            <a:r>
              <a:rPr lang="en-GB" sz="1000" kern="0" dirty="0" smtClean="0">
                <a:solidFill>
                  <a:srgbClr val="4D4D4D">
                    <a:lumMod val="50000"/>
                  </a:srgbClr>
                </a:solidFill>
                <a:latin typeface="Calibri"/>
              </a:rPr>
              <a:t/>
            </a:r>
            <a:br>
              <a:rPr lang="en-GB" sz="1000" kern="0" dirty="0" smtClean="0">
                <a:solidFill>
                  <a:srgbClr val="4D4D4D">
                    <a:lumMod val="50000"/>
                  </a:srgbClr>
                </a:solidFill>
                <a:latin typeface="Calibri"/>
              </a:rPr>
            </a:br>
            <a:r>
              <a:rPr lang="en-GB" sz="1000" kern="0" dirty="0" smtClean="0">
                <a:solidFill>
                  <a:srgbClr val="4D4D4D">
                    <a:lumMod val="50000"/>
                  </a:srgbClr>
                </a:solidFill>
                <a:latin typeface="Calibri"/>
              </a:rPr>
              <a:t>(shielded areas for highly rad. waste).</a:t>
            </a:r>
            <a:endParaRPr lang="en-GB" sz="1000" kern="0" dirty="0">
              <a:solidFill>
                <a:srgbClr val="4D4D4D">
                  <a:lumMod val="50000"/>
                </a:srgbClr>
              </a:solidFill>
              <a:latin typeface="Calibri"/>
            </a:endParaRPr>
          </a:p>
        </p:txBody>
      </p:sp>
      <p:sp>
        <p:nvSpPr>
          <p:cNvPr id="67" name="TextBox 17"/>
          <p:cNvSpPr txBox="1"/>
          <p:nvPr/>
        </p:nvSpPr>
        <p:spPr>
          <a:xfrm rot="16200000">
            <a:off x="6877356" y="2240430"/>
            <a:ext cx="959469" cy="810356"/>
          </a:xfrm>
          <a:prstGeom prst="rect">
            <a:avLst/>
          </a:prstGeom>
          <a:solidFill>
            <a:srgbClr val="CCFF66"/>
          </a:solidFill>
          <a:ln>
            <a:noFill/>
          </a:ln>
          <a:effectLst/>
        </p:spPr>
        <p:txBody>
          <a:bodyPr vert="vert" wrap="square" rIns="0" rtlCol="0" anchor="t">
            <a:noAutofit/>
          </a:bodyPr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GB" sz="1000" b="1" kern="0" dirty="0" err="1" smtClean="0">
                <a:solidFill>
                  <a:srgbClr val="4D4D4D">
                    <a:lumMod val="50000"/>
                  </a:srgbClr>
                </a:solidFill>
                <a:latin typeface="Calibri"/>
              </a:rPr>
              <a:t>Elimin</a:t>
            </a:r>
            <a:r>
              <a:rPr lang="en-GB" sz="1000" b="1" kern="0" dirty="0" smtClean="0">
                <a:solidFill>
                  <a:srgbClr val="4D4D4D">
                    <a:lumMod val="50000"/>
                  </a:srgbClr>
                </a:solidFill>
                <a:latin typeface="Calibri"/>
              </a:rPr>
              <a:t>.</a:t>
            </a:r>
            <a:r>
              <a:rPr lang="en-GB" sz="1000" kern="0" dirty="0" smtClean="0">
                <a:solidFill>
                  <a:srgbClr val="4D4D4D">
                    <a:lumMod val="50000"/>
                  </a:srgbClr>
                </a:solidFill>
                <a:latin typeface="Calibri"/>
              </a:rPr>
              <a:t> of</a:t>
            </a:r>
            <a:br>
              <a:rPr lang="en-GB" sz="1000" kern="0" dirty="0" smtClean="0">
                <a:solidFill>
                  <a:srgbClr val="4D4D4D">
                    <a:lumMod val="50000"/>
                  </a:srgbClr>
                </a:solidFill>
                <a:latin typeface="Calibri"/>
              </a:rPr>
            </a:br>
            <a:r>
              <a:rPr lang="en-GB" sz="1000" kern="0" dirty="0" smtClean="0">
                <a:solidFill>
                  <a:srgbClr val="4D4D4D">
                    <a:lumMod val="50000"/>
                  </a:srgbClr>
                </a:solidFill>
                <a:latin typeface="Calibri"/>
              </a:rPr>
              <a:t>. LEP Cavities, </a:t>
            </a:r>
            <a:br>
              <a:rPr lang="en-GB" sz="1000" kern="0" dirty="0" smtClean="0">
                <a:solidFill>
                  <a:srgbClr val="4D4D4D">
                    <a:lumMod val="50000"/>
                  </a:srgbClr>
                </a:solidFill>
                <a:latin typeface="Calibri"/>
              </a:rPr>
            </a:br>
            <a:r>
              <a:rPr lang="en-GB" sz="1000" kern="0" dirty="0" smtClean="0">
                <a:solidFill>
                  <a:srgbClr val="4D4D4D">
                    <a:lumMod val="50000"/>
                  </a:srgbClr>
                </a:solidFill>
                <a:latin typeface="Calibri"/>
              </a:rPr>
              <a:t>. </a:t>
            </a:r>
            <a:r>
              <a:rPr lang="en-GB" sz="1000" kern="0" dirty="0" err="1" smtClean="0">
                <a:solidFill>
                  <a:srgbClr val="4D4D4D">
                    <a:lumMod val="50000"/>
                  </a:srgbClr>
                </a:solidFill>
                <a:latin typeface="Calibri"/>
              </a:rPr>
              <a:t>Pb</a:t>
            </a:r>
            <a:r>
              <a:rPr lang="en-GB" sz="1000" kern="0" dirty="0" smtClean="0">
                <a:solidFill>
                  <a:srgbClr val="4D4D4D">
                    <a:lumMod val="50000"/>
                  </a:srgbClr>
                </a:solidFill>
                <a:latin typeface="Calibri"/>
              </a:rPr>
              <a:t> </a:t>
            </a:r>
            <a:r>
              <a:rPr lang="en-GB" sz="1000" kern="0" dirty="0" err="1" smtClean="0">
                <a:solidFill>
                  <a:srgbClr val="4D4D4D">
                    <a:lumMod val="50000"/>
                  </a:srgbClr>
                </a:solidFill>
                <a:latin typeface="Calibri"/>
              </a:rPr>
              <a:t>chamb</a:t>
            </a:r>
            <a:r>
              <a:rPr lang="en-GB" sz="1000" kern="0" dirty="0" smtClean="0">
                <a:solidFill>
                  <a:srgbClr val="4D4D4D">
                    <a:lumMod val="50000"/>
                  </a:srgbClr>
                </a:solidFill>
                <a:latin typeface="Calibri"/>
              </a:rPr>
              <a:t>. </a:t>
            </a:r>
            <a:br>
              <a:rPr lang="en-GB" sz="1000" kern="0" dirty="0" smtClean="0">
                <a:solidFill>
                  <a:srgbClr val="4D4D4D">
                    <a:lumMod val="50000"/>
                  </a:srgbClr>
                </a:solidFill>
                <a:latin typeface="Calibri"/>
              </a:rPr>
            </a:br>
            <a:r>
              <a:rPr lang="en-GB" sz="1000" kern="0" dirty="0" smtClean="0">
                <a:solidFill>
                  <a:srgbClr val="4D4D4D">
                    <a:lumMod val="50000"/>
                  </a:srgbClr>
                </a:solidFill>
                <a:latin typeface="Calibri"/>
              </a:rPr>
              <a:t>. </a:t>
            </a:r>
            <a:r>
              <a:rPr lang="en-GB" sz="1000" kern="0" dirty="0" err="1" smtClean="0">
                <a:solidFill>
                  <a:srgbClr val="4D4D4D">
                    <a:lumMod val="50000"/>
                  </a:srgbClr>
                </a:solidFill>
                <a:latin typeface="Calibri"/>
              </a:rPr>
              <a:t>asbest</a:t>
            </a:r>
            <a:r>
              <a:rPr lang="en-GB" sz="1000" kern="0" dirty="0" smtClean="0">
                <a:solidFill>
                  <a:srgbClr val="4D4D4D">
                    <a:lumMod val="50000"/>
                  </a:srgbClr>
                </a:solidFill>
                <a:latin typeface="Calibri"/>
              </a:rPr>
              <a:t>. RW</a:t>
            </a:r>
          </a:p>
          <a:p>
            <a:pPr>
              <a:defRPr/>
            </a:pPr>
            <a:endParaRPr lang="en-GB" sz="1000" kern="0" dirty="0">
              <a:solidFill>
                <a:srgbClr val="4D4D4D">
                  <a:lumMod val="50000"/>
                </a:srgbClr>
              </a:solidFill>
              <a:latin typeface="Calibri"/>
            </a:endParaRPr>
          </a:p>
          <a:p>
            <a:pPr>
              <a:defRPr/>
            </a:pPr>
            <a:endParaRPr lang="en-GB" sz="1000" kern="0" dirty="0">
              <a:solidFill>
                <a:srgbClr val="4D4D4D">
                  <a:lumMod val="50000"/>
                </a:srgbClr>
              </a:solidFill>
              <a:latin typeface="Calibri"/>
            </a:endParaRPr>
          </a:p>
        </p:txBody>
      </p:sp>
      <p:sp>
        <p:nvSpPr>
          <p:cNvPr id="36" name="TextBox 11"/>
          <p:cNvSpPr txBox="1"/>
          <p:nvPr/>
        </p:nvSpPr>
        <p:spPr>
          <a:xfrm rot="16200000">
            <a:off x="1116895" y="3125014"/>
            <a:ext cx="977990" cy="1123404"/>
          </a:xfrm>
          <a:prstGeom prst="rect">
            <a:avLst/>
          </a:prstGeom>
          <a:solidFill>
            <a:srgbClr val="FFCC66"/>
          </a:solidFill>
          <a:ln>
            <a:noFill/>
          </a:ln>
          <a:effectLst/>
        </p:spPr>
        <p:txBody>
          <a:bodyPr vert="vert" wrap="square" lIns="0" rIns="0" rtlCol="0" anchor="t">
            <a:noAutofit/>
          </a:bodyPr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fr-CH" sz="1000" kern="0" dirty="0" smtClean="0">
                <a:solidFill>
                  <a:srgbClr val="4D4D4D">
                    <a:lumMod val="50000"/>
                  </a:srgbClr>
                </a:solidFill>
                <a:latin typeface="Calibri"/>
              </a:rPr>
              <a:t>B</a:t>
            </a:r>
            <a:r>
              <a:rPr lang="fr-CH" sz="1000" kern="0" dirty="0">
                <a:solidFill>
                  <a:srgbClr val="4D4D4D">
                    <a:lumMod val="50000"/>
                  </a:srgbClr>
                </a:solidFill>
                <a:latin typeface="Calibri"/>
              </a:rPr>
              <a:t>.</a:t>
            </a:r>
            <a:r>
              <a:rPr lang="fr-CH" sz="1000" kern="0" dirty="0" smtClean="0">
                <a:solidFill>
                  <a:srgbClr val="4D4D4D">
                    <a:lumMod val="50000"/>
                  </a:srgbClr>
                </a:solidFill>
                <a:latin typeface="Calibri"/>
              </a:rPr>
              <a:t>225 refurb. with sprinkler by S1 2018 (to be discussed).</a:t>
            </a:r>
            <a:endParaRPr lang="en-GB" sz="1000" kern="0" dirty="0" smtClean="0">
              <a:solidFill>
                <a:srgbClr val="4D4D4D">
                  <a:lumMod val="50000"/>
                </a:srgbClr>
              </a:solidFill>
              <a:latin typeface="Calibri"/>
            </a:endParaRPr>
          </a:p>
          <a:p>
            <a:pPr>
              <a:defRPr/>
            </a:pPr>
            <a:endParaRPr lang="fr-CH" sz="1000" kern="0" dirty="0" smtClean="0">
              <a:solidFill>
                <a:srgbClr val="4D4D4D">
                  <a:lumMod val="50000"/>
                </a:srgbClr>
              </a:solidFill>
              <a:latin typeface="Calibri"/>
            </a:endParaRPr>
          </a:p>
          <a:p>
            <a:pPr>
              <a:defRPr/>
            </a:pPr>
            <a:endParaRPr lang="fr-CH" sz="1000" kern="0" dirty="0" smtClean="0">
              <a:solidFill>
                <a:srgbClr val="4D4D4D">
                  <a:lumMod val="50000"/>
                </a:srgbClr>
              </a:solidFill>
              <a:latin typeface="Calibri"/>
            </a:endParaRPr>
          </a:p>
          <a:p>
            <a:pPr>
              <a:defRPr/>
            </a:pPr>
            <a:endParaRPr lang="fr-CH" sz="1000" kern="0" dirty="0" smtClean="0">
              <a:solidFill>
                <a:srgbClr val="4D4D4D">
                  <a:lumMod val="50000"/>
                </a:srgbClr>
              </a:solidFill>
              <a:latin typeface="Calibri"/>
            </a:endParaRPr>
          </a:p>
          <a:p>
            <a:pPr>
              <a:defRPr/>
            </a:pPr>
            <a:endParaRPr lang="fr-CH" sz="1000" kern="0" dirty="0" smtClean="0">
              <a:solidFill>
                <a:srgbClr val="4D4D4D">
                  <a:lumMod val="50000"/>
                </a:srgbClr>
              </a:solidFill>
              <a:latin typeface="Calibri"/>
            </a:endParaRPr>
          </a:p>
          <a:p>
            <a:pPr>
              <a:defRPr/>
            </a:pPr>
            <a:endParaRPr lang="fr-CH" sz="1000" kern="0" dirty="0">
              <a:solidFill>
                <a:srgbClr val="4D4D4D">
                  <a:lumMod val="50000"/>
                </a:srgbClr>
              </a:solidFill>
              <a:latin typeface="Calibri"/>
            </a:endParaRPr>
          </a:p>
          <a:p>
            <a:pPr>
              <a:defRPr/>
            </a:pPr>
            <a:endParaRPr lang="en-GB" sz="1000" kern="0" dirty="0">
              <a:solidFill>
                <a:srgbClr val="4D4D4D">
                  <a:lumMod val="50000"/>
                </a:srgbClr>
              </a:solidFill>
              <a:latin typeface="Calibri"/>
            </a:endParaRPr>
          </a:p>
        </p:txBody>
      </p:sp>
      <p:sp>
        <p:nvSpPr>
          <p:cNvPr id="38" name="TextBox 13"/>
          <p:cNvSpPr txBox="1"/>
          <p:nvPr/>
        </p:nvSpPr>
        <p:spPr>
          <a:xfrm rot="16200000">
            <a:off x="5127182" y="3333792"/>
            <a:ext cx="941464" cy="692497"/>
          </a:xfrm>
          <a:prstGeom prst="rect">
            <a:avLst/>
          </a:prstGeom>
          <a:solidFill>
            <a:srgbClr val="FFCC66"/>
          </a:solidFill>
          <a:ln>
            <a:noFill/>
          </a:ln>
          <a:effectLst/>
        </p:spPr>
        <p:txBody>
          <a:bodyPr vert="vert" wrap="square" lIns="0" tIns="46800" rIns="0" bIns="46800" rtlCol="0" anchor="t">
            <a:noAutofit/>
          </a:bodyPr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GB" sz="1000" kern="0" dirty="0" smtClean="0">
                <a:solidFill>
                  <a:srgbClr val="4D4D4D">
                    <a:lumMod val="50000"/>
                  </a:srgbClr>
                </a:solidFill>
                <a:latin typeface="Calibri"/>
              </a:rPr>
              <a:t>Floor waterproof. before sh. area extension</a:t>
            </a:r>
          </a:p>
          <a:p>
            <a:pPr>
              <a:defRPr/>
            </a:pPr>
            <a:endParaRPr lang="en-GB" sz="1000" kern="0" dirty="0" smtClean="0">
              <a:solidFill>
                <a:srgbClr val="4D4D4D">
                  <a:lumMod val="50000"/>
                </a:srgbClr>
              </a:solidFill>
              <a:latin typeface="Calibri"/>
            </a:endParaRPr>
          </a:p>
          <a:p>
            <a:pPr>
              <a:defRPr/>
            </a:pPr>
            <a:endParaRPr lang="fr-CH" sz="1000" kern="0" dirty="0" smtClean="0">
              <a:solidFill>
                <a:srgbClr val="4D4D4D">
                  <a:lumMod val="50000"/>
                </a:srgbClr>
              </a:solidFill>
              <a:latin typeface="Calibri"/>
            </a:endParaRPr>
          </a:p>
          <a:p>
            <a:pPr>
              <a:defRPr/>
            </a:pPr>
            <a:endParaRPr lang="fr-CH" sz="1000" kern="0" dirty="0">
              <a:solidFill>
                <a:srgbClr val="4D4D4D">
                  <a:lumMod val="50000"/>
                </a:srgbClr>
              </a:solidFill>
              <a:latin typeface="Calibri"/>
            </a:endParaRPr>
          </a:p>
          <a:p>
            <a:pPr>
              <a:defRPr/>
            </a:pPr>
            <a:endParaRPr lang="en-GB" sz="1000" kern="0" dirty="0">
              <a:solidFill>
                <a:srgbClr val="4D4D4D">
                  <a:lumMod val="50000"/>
                </a:srgbClr>
              </a:solidFill>
              <a:latin typeface="Calibri"/>
            </a:endParaRPr>
          </a:p>
        </p:txBody>
      </p:sp>
      <p:sp>
        <p:nvSpPr>
          <p:cNvPr id="49" name="TextBox 11"/>
          <p:cNvSpPr txBox="1"/>
          <p:nvPr/>
        </p:nvSpPr>
        <p:spPr>
          <a:xfrm rot="16200000">
            <a:off x="2469020" y="2914255"/>
            <a:ext cx="977988" cy="1523221"/>
          </a:xfrm>
          <a:prstGeom prst="rect">
            <a:avLst/>
          </a:prstGeom>
          <a:solidFill>
            <a:srgbClr val="FFCC66"/>
          </a:solidFill>
          <a:ln>
            <a:noFill/>
          </a:ln>
          <a:effectLst/>
        </p:spPr>
        <p:txBody>
          <a:bodyPr vert="vert" wrap="square" lIns="0" rIns="0" rtlCol="0" anchor="t">
            <a:noAutofit/>
          </a:bodyPr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fr-CH" sz="1000" kern="0" dirty="0" smtClean="0">
                <a:solidFill>
                  <a:srgbClr val="4D4D4D">
                    <a:lumMod val="50000"/>
                  </a:srgbClr>
                </a:solidFill>
                <a:latin typeface="Calibri"/>
              </a:rPr>
              <a:t>B.573 refurb. by S2 2017</a:t>
            </a:r>
          </a:p>
          <a:p>
            <a:pPr>
              <a:defRPr/>
            </a:pPr>
            <a:r>
              <a:rPr lang="fr-CH" sz="1000" kern="0" dirty="0" smtClean="0">
                <a:solidFill>
                  <a:srgbClr val="4D4D4D">
                    <a:lumMod val="50000"/>
                  </a:srgbClr>
                </a:solidFill>
                <a:latin typeface="Calibri"/>
              </a:rPr>
              <a:t>Contain. enclosure by S2 2018</a:t>
            </a:r>
            <a:endParaRPr lang="en-GB" sz="1000" kern="0" dirty="0" smtClean="0">
              <a:solidFill>
                <a:srgbClr val="4D4D4D">
                  <a:lumMod val="50000"/>
                </a:srgbClr>
              </a:solidFill>
              <a:latin typeface="Calibri"/>
            </a:endParaRPr>
          </a:p>
          <a:p>
            <a:pPr>
              <a:defRPr/>
            </a:pPr>
            <a:r>
              <a:rPr lang="fr-CH" sz="1000" kern="0" dirty="0">
                <a:solidFill>
                  <a:srgbClr val="4D4D4D">
                    <a:lumMod val="50000"/>
                  </a:srgbClr>
                </a:solidFill>
                <a:latin typeface="Calibri"/>
              </a:rPr>
              <a:t>B.225 </a:t>
            </a:r>
            <a:r>
              <a:rPr lang="fr-CH" sz="1000" kern="0" dirty="0" smtClean="0">
                <a:solidFill>
                  <a:srgbClr val="4D4D4D">
                    <a:lumMod val="50000"/>
                  </a:srgbClr>
                </a:solidFill>
                <a:latin typeface="Calibri"/>
              </a:rPr>
              <a:t>refurb. </a:t>
            </a:r>
            <a:r>
              <a:rPr lang="fr-CH" sz="1000" kern="0" dirty="0">
                <a:solidFill>
                  <a:srgbClr val="4D4D4D">
                    <a:lumMod val="50000"/>
                  </a:srgbClr>
                </a:solidFill>
                <a:latin typeface="Calibri"/>
              </a:rPr>
              <a:t>by S1 </a:t>
            </a:r>
            <a:r>
              <a:rPr lang="fr-CH" sz="1000" kern="0" dirty="0" smtClean="0">
                <a:solidFill>
                  <a:srgbClr val="4D4D4D">
                    <a:lumMod val="50000"/>
                  </a:srgbClr>
                </a:solidFill>
                <a:latin typeface="Calibri"/>
              </a:rPr>
              <a:t>2018</a:t>
            </a:r>
          </a:p>
          <a:p>
            <a:pPr>
              <a:defRPr/>
            </a:pPr>
            <a:r>
              <a:rPr lang="fr-CH" sz="1000" kern="0" dirty="0">
                <a:solidFill>
                  <a:srgbClr val="4D4D4D">
                    <a:lumMod val="50000"/>
                  </a:srgbClr>
                </a:solidFill>
                <a:latin typeface="Calibri"/>
              </a:rPr>
              <a:t>Evaporation in B.573 by </a:t>
            </a:r>
            <a:r>
              <a:rPr lang="fr-CH" sz="1000" kern="0" dirty="0" smtClean="0">
                <a:solidFill>
                  <a:srgbClr val="4D4D4D">
                    <a:lumMod val="50000"/>
                  </a:srgbClr>
                </a:solidFill>
                <a:latin typeface="Calibri"/>
              </a:rPr>
              <a:t>end of S2 2017</a:t>
            </a:r>
            <a:endParaRPr lang="fr-CH" sz="1000" kern="0" dirty="0">
              <a:solidFill>
                <a:srgbClr val="4D4D4D">
                  <a:lumMod val="50000"/>
                </a:srgbClr>
              </a:solidFill>
              <a:latin typeface="Calibri"/>
            </a:endParaRPr>
          </a:p>
          <a:p>
            <a:pPr>
              <a:defRPr/>
            </a:pPr>
            <a:endParaRPr lang="en-GB" sz="1000" kern="0" dirty="0">
              <a:solidFill>
                <a:srgbClr val="4D4D4D">
                  <a:lumMod val="50000"/>
                </a:srgbClr>
              </a:solidFill>
              <a:latin typeface="Calibri"/>
            </a:endParaRPr>
          </a:p>
          <a:p>
            <a:pPr>
              <a:defRPr/>
            </a:pPr>
            <a:endParaRPr lang="fr-CH" sz="1000" kern="0" dirty="0" smtClean="0">
              <a:solidFill>
                <a:srgbClr val="4D4D4D">
                  <a:lumMod val="50000"/>
                </a:srgbClr>
              </a:solidFill>
              <a:latin typeface="Calibri"/>
            </a:endParaRPr>
          </a:p>
          <a:p>
            <a:pPr>
              <a:defRPr/>
            </a:pPr>
            <a:endParaRPr lang="fr-CH" sz="1000" kern="0" dirty="0" smtClean="0">
              <a:solidFill>
                <a:srgbClr val="4D4D4D">
                  <a:lumMod val="50000"/>
                </a:srgbClr>
              </a:solidFill>
              <a:latin typeface="Calibri"/>
            </a:endParaRPr>
          </a:p>
          <a:p>
            <a:pPr>
              <a:defRPr/>
            </a:pPr>
            <a:endParaRPr lang="fr-CH" sz="1000" kern="0" dirty="0" smtClean="0">
              <a:solidFill>
                <a:srgbClr val="4D4D4D">
                  <a:lumMod val="50000"/>
                </a:srgbClr>
              </a:solidFill>
              <a:latin typeface="Calibri"/>
            </a:endParaRPr>
          </a:p>
          <a:p>
            <a:pPr>
              <a:defRPr/>
            </a:pPr>
            <a:endParaRPr lang="fr-CH" sz="1000" kern="0" dirty="0" smtClean="0">
              <a:solidFill>
                <a:srgbClr val="4D4D4D">
                  <a:lumMod val="50000"/>
                </a:srgbClr>
              </a:solidFill>
              <a:latin typeface="Calibri"/>
            </a:endParaRPr>
          </a:p>
          <a:p>
            <a:pPr>
              <a:defRPr/>
            </a:pPr>
            <a:endParaRPr lang="fr-CH" sz="1000" kern="0" dirty="0">
              <a:solidFill>
                <a:srgbClr val="4D4D4D">
                  <a:lumMod val="50000"/>
                </a:srgbClr>
              </a:solidFill>
              <a:latin typeface="Calibri"/>
            </a:endParaRPr>
          </a:p>
          <a:p>
            <a:pPr>
              <a:defRPr/>
            </a:pPr>
            <a:endParaRPr lang="en-GB" sz="1000" kern="0" dirty="0">
              <a:solidFill>
                <a:srgbClr val="4D4D4D">
                  <a:lumMod val="50000"/>
                </a:srgbClr>
              </a:solidFill>
              <a:latin typeface="Calibri"/>
            </a:endParaRPr>
          </a:p>
        </p:txBody>
      </p:sp>
      <p:sp>
        <p:nvSpPr>
          <p:cNvPr id="50" name="TextBox 13"/>
          <p:cNvSpPr txBox="1"/>
          <p:nvPr/>
        </p:nvSpPr>
        <p:spPr>
          <a:xfrm rot="16200000">
            <a:off x="7840903" y="3154900"/>
            <a:ext cx="941462" cy="1050283"/>
          </a:xfrm>
          <a:prstGeom prst="rect">
            <a:avLst/>
          </a:prstGeom>
          <a:solidFill>
            <a:srgbClr val="FFCC66"/>
          </a:solidFill>
          <a:ln>
            <a:noFill/>
          </a:ln>
          <a:effectLst/>
        </p:spPr>
        <p:txBody>
          <a:bodyPr vert="vert" wrap="square" lIns="0" tIns="46800" rIns="0" bIns="46800" rtlCol="0" anchor="t">
            <a:noAutofit/>
          </a:bodyPr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GB" sz="1000" kern="0" dirty="0" smtClean="0">
                <a:solidFill>
                  <a:srgbClr val="4D4D4D">
                    <a:lumMod val="50000"/>
                  </a:srgbClr>
                </a:solidFill>
                <a:latin typeface="Calibri"/>
              </a:rPr>
              <a:t>Possibility to keep racks in place to be studied.</a:t>
            </a:r>
          </a:p>
          <a:p>
            <a:pPr>
              <a:defRPr/>
            </a:pPr>
            <a:endParaRPr lang="fr-CH" sz="1000" kern="0" dirty="0" smtClean="0">
              <a:solidFill>
                <a:srgbClr val="4D4D4D">
                  <a:lumMod val="50000"/>
                </a:srgbClr>
              </a:solidFill>
              <a:latin typeface="Calibri"/>
            </a:endParaRPr>
          </a:p>
          <a:p>
            <a:pPr>
              <a:defRPr/>
            </a:pPr>
            <a:endParaRPr lang="fr-CH" sz="1000" kern="0" dirty="0">
              <a:solidFill>
                <a:srgbClr val="4D4D4D">
                  <a:lumMod val="50000"/>
                </a:srgbClr>
              </a:solidFill>
              <a:latin typeface="Calibri"/>
            </a:endParaRPr>
          </a:p>
          <a:p>
            <a:pPr>
              <a:defRPr/>
            </a:pPr>
            <a:endParaRPr lang="en-GB" sz="1000" kern="0" dirty="0">
              <a:solidFill>
                <a:srgbClr val="4D4D4D">
                  <a:lumMod val="50000"/>
                </a:srgbClr>
              </a:solidFill>
              <a:latin typeface="Calibri"/>
            </a:endParaRPr>
          </a:p>
        </p:txBody>
      </p:sp>
      <p:sp>
        <p:nvSpPr>
          <p:cNvPr id="51" name="TextBox 13"/>
          <p:cNvSpPr txBox="1"/>
          <p:nvPr/>
        </p:nvSpPr>
        <p:spPr>
          <a:xfrm rot="16200000">
            <a:off x="6876771" y="3299861"/>
            <a:ext cx="941468" cy="780554"/>
          </a:xfrm>
          <a:prstGeom prst="rect">
            <a:avLst/>
          </a:prstGeom>
          <a:solidFill>
            <a:srgbClr val="FFCC66"/>
          </a:solidFill>
          <a:ln>
            <a:noFill/>
          </a:ln>
          <a:effectLst/>
        </p:spPr>
        <p:txBody>
          <a:bodyPr vert="vert" wrap="square" lIns="0" tIns="46800" rIns="0" bIns="46800" rtlCol="0" anchor="t">
            <a:noAutofit/>
          </a:bodyPr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GB" sz="1000" kern="0" dirty="0">
                <a:solidFill>
                  <a:srgbClr val="4D4D4D">
                    <a:lumMod val="50000"/>
                  </a:srgbClr>
                </a:solidFill>
                <a:latin typeface="Calibri"/>
              </a:rPr>
              <a:t>Asbestos facility avail</a:t>
            </a:r>
            <a:r>
              <a:rPr lang="en-GB" sz="1000" kern="0" dirty="0" smtClean="0">
                <a:solidFill>
                  <a:srgbClr val="4D4D4D">
                    <a:lumMod val="50000"/>
                  </a:srgbClr>
                </a:solidFill>
                <a:latin typeface="Calibri"/>
              </a:rPr>
              <a:t>. By S1 2018</a:t>
            </a:r>
            <a:endParaRPr lang="fr-CH" sz="1000" kern="0" dirty="0" smtClean="0">
              <a:solidFill>
                <a:srgbClr val="4D4D4D">
                  <a:lumMod val="50000"/>
                </a:srgbClr>
              </a:solidFill>
              <a:latin typeface="Calibri"/>
            </a:endParaRPr>
          </a:p>
          <a:p>
            <a:pPr>
              <a:defRPr/>
            </a:pPr>
            <a:endParaRPr lang="fr-CH" sz="1000" kern="0" dirty="0">
              <a:solidFill>
                <a:srgbClr val="4D4D4D">
                  <a:lumMod val="50000"/>
                </a:srgbClr>
              </a:solidFill>
              <a:latin typeface="Calibri"/>
            </a:endParaRPr>
          </a:p>
          <a:p>
            <a:pPr>
              <a:defRPr/>
            </a:pPr>
            <a:endParaRPr lang="en-GB" sz="1000" kern="0" dirty="0">
              <a:solidFill>
                <a:srgbClr val="4D4D4D">
                  <a:lumMod val="50000"/>
                </a:srgbClr>
              </a:solidFill>
              <a:latin typeface="Calibri"/>
            </a:endParaRPr>
          </a:p>
        </p:txBody>
      </p:sp>
      <p:sp>
        <p:nvSpPr>
          <p:cNvPr id="52" name="TextBox 13"/>
          <p:cNvSpPr txBox="1"/>
          <p:nvPr/>
        </p:nvSpPr>
        <p:spPr>
          <a:xfrm rot="16200000">
            <a:off x="5980274" y="3229247"/>
            <a:ext cx="941464" cy="921778"/>
          </a:xfrm>
          <a:prstGeom prst="rect">
            <a:avLst/>
          </a:prstGeom>
          <a:solidFill>
            <a:srgbClr val="FFCC66"/>
          </a:solidFill>
          <a:ln>
            <a:noFill/>
          </a:ln>
          <a:effectLst/>
        </p:spPr>
        <p:txBody>
          <a:bodyPr vert="vert" wrap="square" lIns="0" tIns="46800" rIns="0" bIns="46800" rtlCol="0" anchor="t">
            <a:noAutofit/>
          </a:bodyPr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GB" sz="1000" kern="0" dirty="0" smtClean="0">
                <a:solidFill>
                  <a:srgbClr val="4D4D4D">
                    <a:lumMod val="50000"/>
                  </a:srgbClr>
                </a:solidFill>
                <a:latin typeface="Calibri"/>
              </a:rPr>
              <a:t>Floor </a:t>
            </a:r>
            <a:r>
              <a:rPr lang="en-GB" sz="1000" kern="0" dirty="0" err="1" smtClean="0">
                <a:solidFill>
                  <a:srgbClr val="4D4D4D">
                    <a:lumMod val="50000"/>
                  </a:srgbClr>
                </a:solidFill>
                <a:latin typeface="Calibri"/>
              </a:rPr>
              <a:t>waterpr</a:t>
            </a:r>
            <a:r>
              <a:rPr lang="en-GB" sz="1000" kern="0" dirty="0" smtClean="0">
                <a:solidFill>
                  <a:srgbClr val="4D4D4D">
                    <a:lumMod val="50000"/>
                  </a:srgbClr>
                </a:solidFill>
                <a:latin typeface="Calibri"/>
              </a:rPr>
              <a:t>. compatible with the existing sh. </a:t>
            </a:r>
            <a:r>
              <a:rPr lang="en-GB" sz="1000" kern="0" dirty="0">
                <a:solidFill>
                  <a:srgbClr val="4D4D4D">
                    <a:lumMod val="50000"/>
                  </a:srgbClr>
                </a:solidFill>
                <a:latin typeface="Calibri"/>
              </a:rPr>
              <a:t>a</a:t>
            </a:r>
            <a:r>
              <a:rPr lang="en-GB" sz="1000" kern="0" dirty="0" smtClean="0">
                <a:solidFill>
                  <a:srgbClr val="4D4D4D">
                    <a:lumMod val="50000"/>
                  </a:srgbClr>
                </a:solidFill>
                <a:latin typeface="Calibri"/>
              </a:rPr>
              <a:t>rea.</a:t>
            </a:r>
          </a:p>
          <a:p>
            <a:pPr>
              <a:defRPr/>
            </a:pPr>
            <a:endParaRPr lang="en-GB" sz="1000" kern="0" dirty="0" smtClean="0">
              <a:solidFill>
                <a:srgbClr val="4D4D4D">
                  <a:lumMod val="50000"/>
                </a:srgbClr>
              </a:solidFill>
              <a:latin typeface="Calibri"/>
            </a:endParaRPr>
          </a:p>
          <a:p>
            <a:pPr>
              <a:defRPr/>
            </a:pPr>
            <a:endParaRPr lang="fr-CH" sz="1000" kern="0" dirty="0" smtClean="0">
              <a:solidFill>
                <a:srgbClr val="4D4D4D">
                  <a:lumMod val="50000"/>
                </a:srgbClr>
              </a:solidFill>
              <a:latin typeface="Calibri"/>
            </a:endParaRPr>
          </a:p>
          <a:p>
            <a:pPr>
              <a:defRPr/>
            </a:pPr>
            <a:endParaRPr lang="fr-CH" sz="1000" kern="0" dirty="0">
              <a:solidFill>
                <a:srgbClr val="4D4D4D">
                  <a:lumMod val="50000"/>
                </a:srgbClr>
              </a:solidFill>
              <a:latin typeface="Calibri"/>
            </a:endParaRPr>
          </a:p>
          <a:p>
            <a:pPr>
              <a:defRPr/>
            </a:pPr>
            <a:endParaRPr lang="en-GB" sz="1000" kern="0" dirty="0">
              <a:solidFill>
                <a:srgbClr val="4D4D4D">
                  <a:lumMod val="50000"/>
                </a:srgbClr>
              </a:solidFill>
              <a:latin typeface="Calibri"/>
            </a:endParaRPr>
          </a:p>
        </p:txBody>
      </p:sp>
      <p:sp>
        <p:nvSpPr>
          <p:cNvPr id="53" name="TextBox 11"/>
          <p:cNvSpPr txBox="1"/>
          <p:nvPr/>
        </p:nvSpPr>
        <p:spPr>
          <a:xfrm rot="16200000">
            <a:off x="243884" y="2508661"/>
            <a:ext cx="944638" cy="295903"/>
          </a:xfrm>
          <a:prstGeom prst="rect">
            <a:avLst/>
          </a:prstGeom>
          <a:solidFill>
            <a:srgbClr val="CCFF66"/>
          </a:solidFill>
          <a:ln>
            <a:noFill/>
          </a:ln>
          <a:effectLst/>
        </p:spPr>
        <p:txBody>
          <a:bodyPr vert="horz" wrap="square" rIns="0" rtlCol="0" anchor="t">
            <a:noAutofit/>
          </a:bodyPr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fr-CH" sz="1200" b="1" kern="0" dirty="0" smtClean="0">
                <a:solidFill>
                  <a:srgbClr val="4D4D4D">
                    <a:lumMod val="50000"/>
                  </a:srgbClr>
                </a:solidFill>
                <a:latin typeface="Calibri"/>
              </a:rPr>
              <a:t>HSE-RP</a:t>
            </a:r>
          </a:p>
        </p:txBody>
      </p:sp>
      <p:sp>
        <p:nvSpPr>
          <p:cNvPr id="54" name="TextBox 11"/>
          <p:cNvSpPr txBox="1"/>
          <p:nvPr/>
        </p:nvSpPr>
        <p:spPr>
          <a:xfrm rot="16200000">
            <a:off x="223509" y="3540984"/>
            <a:ext cx="977988" cy="291455"/>
          </a:xfrm>
          <a:prstGeom prst="rect">
            <a:avLst/>
          </a:prstGeom>
          <a:solidFill>
            <a:srgbClr val="FFCC66"/>
          </a:solidFill>
          <a:ln>
            <a:noFill/>
          </a:ln>
          <a:effectLst/>
        </p:spPr>
        <p:txBody>
          <a:bodyPr vert="horz" wrap="square" rtlCol="0" anchor="t">
            <a:noAutofit/>
          </a:bodyPr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fr-CH" sz="1200" b="1" kern="0" dirty="0" smtClean="0">
                <a:solidFill>
                  <a:srgbClr val="4D4D4D">
                    <a:lumMod val="50000"/>
                  </a:srgbClr>
                </a:solidFill>
                <a:latin typeface="Calibri"/>
              </a:rPr>
              <a:t>SMB</a:t>
            </a:r>
          </a:p>
          <a:p>
            <a:pPr algn="ctr">
              <a:defRPr/>
            </a:pPr>
            <a:endParaRPr lang="fr-CH" sz="1200" b="1" kern="0" dirty="0">
              <a:solidFill>
                <a:srgbClr val="4D4D4D">
                  <a:lumMod val="50000"/>
                </a:srgbClr>
              </a:solidFill>
              <a:latin typeface="Calibri"/>
            </a:endParaRPr>
          </a:p>
          <a:p>
            <a:pPr algn="ctr">
              <a:defRPr/>
            </a:pPr>
            <a:endParaRPr lang="en-GB" sz="1200" b="1" kern="0" dirty="0">
              <a:solidFill>
                <a:srgbClr val="4D4D4D">
                  <a:lumMod val="50000"/>
                </a:srgbClr>
              </a:solidFill>
              <a:latin typeface="Calibri"/>
            </a:endParaRPr>
          </a:p>
        </p:txBody>
      </p:sp>
      <p:sp>
        <p:nvSpPr>
          <p:cNvPr id="7" name="TextBox 6"/>
          <p:cNvSpPr txBox="1"/>
          <p:nvPr/>
        </p:nvSpPr>
        <p:spPr>
          <a:xfrm rot="16200000">
            <a:off x="-399426" y="2939508"/>
            <a:ext cx="14367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0055A0"/>
                </a:solidFill>
              </a:rPr>
              <a:t>Conditions</a:t>
            </a:r>
            <a:endParaRPr lang="en-US" dirty="0">
              <a:solidFill>
                <a:srgbClr val="0055A0"/>
              </a:solidFill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4514060" y="1061184"/>
            <a:ext cx="23923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rgbClr val="0055A0">
                    <a:lumMod val="40000"/>
                    <a:lumOff val="60000"/>
                  </a:srgbClr>
                </a:solidFill>
              </a:rPr>
              <a:t>o</a:t>
            </a:r>
            <a:r>
              <a:rPr lang="en-US" sz="1400" b="1" dirty="0" smtClean="0">
                <a:solidFill>
                  <a:srgbClr val="0055A0">
                    <a:lumMod val="40000"/>
                    <a:lumOff val="60000"/>
                  </a:srgbClr>
                </a:solidFill>
              </a:rPr>
              <a:t> n  -  g o </a:t>
            </a:r>
            <a:r>
              <a:rPr lang="en-US" sz="1400" b="1" dirty="0" err="1" smtClean="0">
                <a:solidFill>
                  <a:srgbClr val="0055A0">
                    <a:lumMod val="40000"/>
                    <a:lumOff val="60000"/>
                  </a:srgbClr>
                </a:solidFill>
              </a:rPr>
              <a:t>i</a:t>
            </a:r>
            <a:r>
              <a:rPr lang="en-US" sz="1400" b="1" dirty="0" smtClean="0">
                <a:solidFill>
                  <a:srgbClr val="0055A0">
                    <a:lumMod val="40000"/>
                    <a:lumOff val="60000"/>
                  </a:srgbClr>
                </a:solidFill>
              </a:rPr>
              <a:t> n g</a:t>
            </a:r>
            <a:endParaRPr lang="en-US" sz="1400" b="1" dirty="0">
              <a:solidFill>
                <a:srgbClr val="0055A0">
                  <a:lumMod val="40000"/>
                  <a:lumOff val="60000"/>
                </a:srgbClr>
              </a:solidFill>
            </a:endParaRPr>
          </a:p>
        </p:txBody>
      </p:sp>
      <p:sp>
        <p:nvSpPr>
          <p:cNvPr id="56" name="TextBox 11"/>
          <p:cNvSpPr txBox="1"/>
          <p:nvPr/>
        </p:nvSpPr>
        <p:spPr>
          <a:xfrm rot="16200000">
            <a:off x="1010978" y="4312893"/>
            <a:ext cx="1218754" cy="1123404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  <a:ln>
            <a:noFill/>
          </a:ln>
          <a:effectLst/>
        </p:spPr>
        <p:txBody>
          <a:bodyPr vert="vert" wrap="square" lIns="0" rIns="0" rtlCol="0" anchor="t">
            <a:noAutofit/>
          </a:bodyPr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fr-CH" sz="1000" kern="0" dirty="0" smtClean="0">
                <a:solidFill>
                  <a:srgbClr val="4D4D4D">
                    <a:lumMod val="50000"/>
                  </a:srgbClr>
                </a:solidFill>
                <a:latin typeface="Calibri"/>
              </a:rPr>
              <a:t>Civil eng. work and HVAC </a:t>
            </a:r>
            <a:r>
              <a:rPr lang="fr-CH" sz="1000" kern="0" dirty="0">
                <a:solidFill>
                  <a:srgbClr val="4D4D4D">
                    <a:lumMod val="50000"/>
                  </a:srgbClr>
                </a:solidFill>
                <a:latin typeface="Calibri"/>
              </a:rPr>
              <a:t>possible </a:t>
            </a:r>
            <a:r>
              <a:rPr lang="fr-CH" sz="1000" kern="0" dirty="0" smtClean="0">
                <a:solidFill>
                  <a:srgbClr val="4D4D4D">
                    <a:lumMod val="50000"/>
                  </a:srgbClr>
                </a:solidFill>
                <a:latin typeface="Calibri"/>
              </a:rPr>
              <a:t>before S2 </a:t>
            </a:r>
            <a:r>
              <a:rPr lang="fr-CH" sz="1000" kern="0" dirty="0">
                <a:solidFill>
                  <a:srgbClr val="4D4D4D">
                    <a:lumMod val="50000"/>
                  </a:srgbClr>
                </a:solidFill>
                <a:latin typeface="Calibri"/>
              </a:rPr>
              <a:t>2018</a:t>
            </a:r>
            <a:r>
              <a:rPr lang="fr-CH" sz="1000" kern="0" dirty="0" smtClean="0">
                <a:solidFill>
                  <a:srgbClr val="4D4D4D">
                    <a:lumMod val="50000"/>
                  </a:srgbClr>
                </a:solidFill>
                <a:latin typeface="Calibri"/>
              </a:rPr>
              <a:t>. </a:t>
            </a:r>
            <a:br>
              <a:rPr lang="fr-CH" sz="1000" kern="0" dirty="0" smtClean="0">
                <a:solidFill>
                  <a:srgbClr val="4D4D4D">
                    <a:lumMod val="50000"/>
                  </a:srgbClr>
                </a:solidFill>
                <a:latin typeface="Calibri"/>
              </a:rPr>
            </a:br>
            <a:r>
              <a:rPr lang="fr-CH" sz="1000" kern="0" dirty="0" smtClean="0">
                <a:solidFill>
                  <a:srgbClr val="4D4D4D">
                    <a:lumMod val="50000"/>
                  </a:srgbClr>
                </a:solidFill>
                <a:latin typeface="Calibri"/>
              </a:rPr>
              <a:t>Elec</a:t>
            </a:r>
            <a:r>
              <a:rPr lang="fr-CH" sz="1000" kern="0" dirty="0">
                <a:solidFill>
                  <a:srgbClr val="4D4D4D">
                    <a:lumMod val="50000"/>
                  </a:srgbClr>
                </a:solidFill>
                <a:latin typeface="Calibri"/>
              </a:rPr>
              <a:t>., fire det., </a:t>
            </a:r>
            <a:r>
              <a:rPr lang="fr-CH" sz="1000" kern="0" dirty="0" smtClean="0">
                <a:solidFill>
                  <a:srgbClr val="4D4D4D">
                    <a:lumMod val="50000"/>
                  </a:srgbClr>
                </a:solidFill>
                <a:latin typeface="Calibri"/>
              </a:rPr>
              <a:t>access ctrl</a:t>
            </a:r>
            <a:r>
              <a:rPr lang="fr-CH" sz="1000" kern="0" dirty="0">
                <a:solidFill>
                  <a:srgbClr val="4D4D4D">
                    <a:lumMod val="50000"/>
                  </a:srgbClr>
                </a:solidFill>
                <a:latin typeface="Calibri"/>
              </a:rPr>
              <a:t>, waterproof. </a:t>
            </a:r>
          </a:p>
          <a:p>
            <a:pPr>
              <a:defRPr/>
            </a:pPr>
            <a:r>
              <a:rPr lang="fr-CH" sz="1000" kern="0" dirty="0">
                <a:solidFill>
                  <a:srgbClr val="4D4D4D">
                    <a:lumMod val="50000"/>
                  </a:srgbClr>
                </a:solidFill>
                <a:latin typeface="Calibri"/>
              </a:rPr>
              <a:t>painting in S2 </a:t>
            </a:r>
            <a:r>
              <a:rPr lang="fr-CH" sz="1000" kern="0" dirty="0" smtClean="0">
                <a:solidFill>
                  <a:srgbClr val="4D4D4D">
                    <a:lumMod val="50000"/>
                  </a:srgbClr>
                </a:solidFill>
                <a:latin typeface="Calibri"/>
              </a:rPr>
              <a:t>2018.</a:t>
            </a:r>
          </a:p>
          <a:p>
            <a:pPr>
              <a:defRPr/>
            </a:pPr>
            <a:endParaRPr lang="fr-CH" sz="1000" kern="0" dirty="0" smtClean="0">
              <a:solidFill>
                <a:srgbClr val="4D4D4D">
                  <a:lumMod val="50000"/>
                </a:srgbClr>
              </a:solidFill>
              <a:latin typeface="Calibri"/>
            </a:endParaRPr>
          </a:p>
          <a:p>
            <a:pPr>
              <a:defRPr/>
            </a:pPr>
            <a:endParaRPr lang="fr-CH" sz="1000" kern="0" dirty="0" smtClean="0">
              <a:solidFill>
                <a:srgbClr val="4D4D4D">
                  <a:lumMod val="50000"/>
                </a:srgbClr>
              </a:solidFill>
              <a:latin typeface="Calibri"/>
            </a:endParaRPr>
          </a:p>
          <a:p>
            <a:pPr>
              <a:defRPr/>
            </a:pPr>
            <a:endParaRPr lang="fr-CH" sz="1000" kern="0" dirty="0">
              <a:solidFill>
                <a:srgbClr val="4D4D4D">
                  <a:lumMod val="50000"/>
                </a:srgbClr>
              </a:solidFill>
              <a:latin typeface="Calibri"/>
            </a:endParaRPr>
          </a:p>
          <a:p>
            <a:pPr>
              <a:defRPr/>
            </a:pPr>
            <a:endParaRPr lang="en-GB" sz="1000" kern="0" dirty="0">
              <a:solidFill>
                <a:srgbClr val="4D4D4D">
                  <a:lumMod val="50000"/>
                </a:srgbClr>
              </a:solidFill>
              <a:latin typeface="Calibri"/>
            </a:endParaRPr>
          </a:p>
        </p:txBody>
      </p:sp>
      <p:sp>
        <p:nvSpPr>
          <p:cNvPr id="57" name="TextBox 13"/>
          <p:cNvSpPr txBox="1"/>
          <p:nvPr/>
        </p:nvSpPr>
        <p:spPr>
          <a:xfrm rot="16200000">
            <a:off x="4616471" y="4156625"/>
            <a:ext cx="1256932" cy="1427381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  <a:ln>
            <a:noFill/>
          </a:ln>
          <a:effectLst/>
        </p:spPr>
        <p:txBody>
          <a:bodyPr vert="vert" wrap="square" lIns="0" tIns="46800" rIns="0" bIns="46800" rtlCol="0" anchor="t">
            <a:noAutofit/>
          </a:bodyPr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GB" sz="1000" kern="0" dirty="0" err="1">
                <a:solidFill>
                  <a:srgbClr val="4D4D4D">
                    <a:lumMod val="50000"/>
                  </a:srgbClr>
                </a:solidFill>
                <a:latin typeface="Calibri"/>
              </a:rPr>
              <a:t>Waterpr</a:t>
            </a:r>
            <a:r>
              <a:rPr lang="en-GB" sz="1000" kern="0" dirty="0">
                <a:solidFill>
                  <a:srgbClr val="4D4D4D">
                    <a:lumMod val="50000"/>
                  </a:srgbClr>
                </a:solidFill>
                <a:latin typeface="Calibri"/>
              </a:rPr>
              <a:t>. partially </a:t>
            </a:r>
            <a:r>
              <a:rPr lang="en-GB" sz="1000" kern="0" dirty="0" smtClean="0">
                <a:solidFill>
                  <a:srgbClr val="4D4D4D">
                    <a:lumMod val="50000"/>
                  </a:srgbClr>
                </a:solidFill>
                <a:latin typeface="Calibri"/>
              </a:rPr>
              <a:t>possible after </a:t>
            </a:r>
            <a:r>
              <a:rPr lang="en-GB" sz="1000" kern="0" dirty="0">
                <a:solidFill>
                  <a:srgbClr val="4D4D4D">
                    <a:lumMod val="50000"/>
                  </a:srgbClr>
                </a:solidFill>
                <a:latin typeface="Calibri"/>
              </a:rPr>
              <a:t>ISR6 sh. extension.</a:t>
            </a:r>
          </a:p>
          <a:p>
            <a:pPr>
              <a:defRPr/>
            </a:pPr>
            <a:r>
              <a:rPr lang="en-GB" sz="1000" kern="0" dirty="0">
                <a:solidFill>
                  <a:srgbClr val="4D4D4D">
                    <a:lumMod val="50000"/>
                  </a:srgbClr>
                </a:solidFill>
                <a:latin typeface="Calibri"/>
              </a:rPr>
              <a:t>Elec., IT &amp; painting </a:t>
            </a:r>
            <a:r>
              <a:rPr lang="en-GB" sz="1000" kern="0" dirty="0" err="1" smtClean="0">
                <a:solidFill>
                  <a:srgbClr val="4D4D4D">
                    <a:lumMod val="50000"/>
                  </a:srgbClr>
                </a:solidFill>
                <a:latin typeface="Calibri"/>
              </a:rPr>
              <a:t>ongoing</a:t>
            </a:r>
            <a:r>
              <a:rPr lang="en-GB" sz="1000" kern="0" dirty="0" smtClean="0">
                <a:solidFill>
                  <a:srgbClr val="4D4D4D">
                    <a:lumMod val="50000"/>
                  </a:srgbClr>
                </a:solidFill>
                <a:latin typeface="Calibri"/>
              </a:rPr>
              <a:t>. </a:t>
            </a:r>
            <a:br>
              <a:rPr lang="en-GB" sz="1000" kern="0" dirty="0" smtClean="0">
                <a:solidFill>
                  <a:srgbClr val="4D4D4D">
                    <a:lumMod val="50000"/>
                  </a:srgbClr>
                </a:solidFill>
                <a:latin typeface="Calibri"/>
              </a:rPr>
            </a:br>
            <a:r>
              <a:rPr lang="en-GB" sz="1000" kern="0" dirty="0" smtClean="0">
                <a:solidFill>
                  <a:srgbClr val="4D4D4D">
                    <a:lumMod val="50000"/>
                  </a:srgbClr>
                </a:solidFill>
                <a:latin typeface="Calibri"/>
              </a:rPr>
              <a:t>All </a:t>
            </a:r>
            <a:r>
              <a:rPr lang="en-GB" sz="1000" kern="0" dirty="0">
                <a:solidFill>
                  <a:srgbClr val="4D4D4D">
                    <a:lumMod val="50000"/>
                  </a:srgbClr>
                </a:solidFill>
                <a:latin typeface="Calibri"/>
              </a:rPr>
              <a:t>other work in </a:t>
            </a:r>
            <a:r>
              <a:rPr lang="en-GB" sz="1000" kern="0" dirty="0" smtClean="0">
                <a:solidFill>
                  <a:srgbClr val="4D4D4D">
                    <a:lumMod val="50000"/>
                  </a:srgbClr>
                </a:solidFill>
                <a:latin typeface="Calibri"/>
              </a:rPr>
              <a:t>2017.</a:t>
            </a:r>
            <a:br>
              <a:rPr lang="en-GB" sz="1000" kern="0" dirty="0" smtClean="0">
                <a:solidFill>
                  <a:srgbClr val="4D4D4D">
                    <a:lumMod val="50000"/>
                  </a:srgbClr>
                </a:solidFill>
                <a:latin typeface="Calibri"/>
              </a:rPr>
            </a:br>
            <a:r>
              <a:rPr lang="en-GB" sz="1000" kern="0" dirty="0">
                <a:solidFill>
                  <a:srgbClr val="4D4D4D">
                    <a:lumMod val="50000"/>
                  </a:srgbClr>
                </a:solidFill>
                <a:latin typeface="Calibri"/>
              </a:rPr>
              <a:t>HVAC in </a:t>
            </a:r>
            <a:r>
              <a:rPr lang="en-GB" sz="1000" kern="0" dirty="0" smtClean="0">
                <a:solidFill>
                  <a:srgbClr val="4D4D4D">
                    <a:lumMod val="50000"/>
                  </a:srgbClr>
                </a:solidFill>
                <a:latin typeface="Calibri"/>
              </a:rPr>
              <a:t>2018.</a:t>
            </a:r>
          </a:p>
          <a:p>
            <a:pPr>
              <a:defRPr/>
            </a:pPr>
            <a:endParaRPr lang="fr-CH" sz="1000" kern="0" dirty="0" smtClean="0">
              <a:solidFill>
                <a:srgbClr val="4D4D4D">
                  <a:lumMod val="50000"/>
                </a:srgbClr>
              </a:solidFill>
              <a:latin typeface="Calibri"/>
            </a:endParaRPr>
          </a:p>
          <a:p>
            <a:pPr>
              <a:defRPr/>
            </a:pPr>
            <a:endParaRPr lang="fr-CH" sz="1000" kern="0" dirty="0">
              <a:solidFill>
                <a:srgbClr val="4D4D4D">
                  <a:lumMod val="50000"/>
                </a:srgbClr>
              </a:solidFill>
              <a:latin typeface="Calibri"/>
            </a:endParaRPr>
          </a:p>
          <a:p>
            <a:pPr>
              <a:defRPr/>
            </a:pPr>
            <a:endParaRPr lang="en-GB" sz="1000" kern="0" dirty="0">
              <a:solidFill>
                <a:srgbClr val="4D4D4D">
                  <a:lumMod val="50000"/>
                </a:srgbClr>
              </a:solidFill>
              <a:latin typeface="Calibri"/>
            </a:endParaRPr>
          </a:p>
        </p:txBody>
      </p:sp>
      <p:sp>
        <p:nvSpPr>
          <p:cNvPr id="58" name="TextBox 11"/>
          <p:cNvSpPr txBox="1"/>
          <p:nvPr/>
        </p:nvSpPr>
        <p:spPr>
          <a:xfrm rot="16200000">
            <a:off x="2363101" y="4102132"/>
            <a:ext cx="1218751" cy="1523221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  <a:ln>
            <a:noFill/>
          </a:ln>
          <a:effectLst/>
        </p:spPr>
        <p:txBody>
          <a:bodyPr vert="vert" wrap="square" lIns="0" rIns="0" rtlCol="0" anchor="t">
            <a:noAutofit/>
          </a:bodyPr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fr-CH" sz="1000" kern="0" dirty="0">
                <a:solidFill>
                  <a:srgbClr val="4D4D4D">
                    <a:lumMod val="50000"/>
                  </a:srgbClr>
                </a:solidFill>
                <a:latin typeface="Calibri"/>
              </a:rPr>
              <a:t>Civil eng. work and HVAC</a:t>
            </a:r>
          </a:p>
          <a:p>
            <a:pPr>
              <a:defRPr/>
            </a:pPr>
            <a:r>
              <a:rPr lang="fr-CH" sz="1000" kern="0" dirty="0">
                <a:solidFill>
                  <a:srgbClr val="4D4D4D">
                    <a:lumMod val="50000"/>
                  </a:srgbClr>
                </a:solidFill>
                <a:latin typeface="Calibri"/>
              </a:rPr>
              <a:t>possible before S2 2022.</a:t>
            </a:r>
          </a:p>
          <a:p>
            <a:pPr>
              <a:defRPr/>
            </a:pPr>
            <a:r>
              <a:rPr lang="fr-CH" sz="1000" kern="0" dirty="0">
                <a:solidFill>
                  <a:srgbClr val="4D4D4D">
                    <a:lumMod val="50000"/>
                  </a:srgbClr>
                </a:solidFill>
                <a:latin typeface="Calibri"/>
              </a:rPr>
              <a:t>Waterprof. in S1 </a:t>
            </a:r>
            <a:r>
              <a:rPr lang="fr-CH" sz="1000" kern="0" dirty="0" smtClean="0">
                <a:solidFill>
                  <a:srgbClr val="4D4D4D">
                    <a:lumMod val="50000"/>
                  </a:srgbClr>
                </a:solidFill>
                <a:latin typeface="Calibri"/>
              </a:rPr>
              <a:t>2018.</a:t>
            </a:r>
            <a:endParaRPr lang="fr-CH" sz="1000" kern="0" dirty="0">
              <a:solidFill>
                <a:srgbClr val="4D4D4D">
                  <a:lumMod val="50000"/>
                </a:srgbClr>
              </a:solidFill>
              <a:latin typeface="Calibri"/>
            </a:endParaRPr>
          </a:p>
          <a:p>
            <a:pPr>
              <a:defRPr/>
            </a:pPr>
            <a:r>
              <a:rPr lang="fr-CH" sz="1000" kern="0" dirty="0">
                <a:solidFill>
                  <a:srgbClr val="4D4D4D">
                    <a:lumMod val="50000"/>
                  </a:srgbClr>
                </a:solidFill>
                <a:latin typeface="Calibri"/>
              </a:rPr>
              <a:t>Elec., fire det., access ctrl,</a:t>
            </a:r>
          </a:p>
          <a:p>
            <a:pPr>
              <a:defRPr/>
            </a:pPr>
            <a:r>
              <a:rPr lang="fr-CH" sz="1000" kern="0" dirty="0">
                <a:solidFill>
                  <a:srgbClr val="4D4D4D">
                    <a:lumMod val="50000"/>
                  </a:srgbClr>
                </a:solidFill>
                <a:latin typeface="Calibri"/>
              </a:rPr>
              <a:t>waterproof. &amp; painting in</a:t>
            </a:r>
          </a:p>
          <a:p>
            <a:pPr>
              <a:defRPr/>
            </a:pPr>
            <a:r>
              <a:rPr lang="fr-CH" sz="1000" kern="0" dirty="0">
                <a:solidFill>
                  <a:srgbClr val="4D4D4D">
                    <a:lumMod val="50000"/>
                  </a:srgbClr>
                </a:solidFill>
                <a:latin typeface="Calibri"/>
              </a:rPr>
              <a:t>S1 &amp; S2 </a:t>
            </a:r>
            <a:r>
              <a:rPr lang="fr-CH" sz="1000" kern="0" dirty="0" smtClean="0">
                <a:solidFill>
                  <a:srgbClr val="4D4D4D">
                    <a:lumMod val="50000"/>
                  </a:srgbClr>
                </a:solidFill>
                <a:latin typeface="Calibri"/>
              </a:rPr>
              <a:t>2022.</a:t>
            </a:r>
            <a:endParaRPr lang="en-GB" sz="1000" kern="0" dirty="0">
              <a:solidFill>
                <a:srgbClr val="4D4D4D">
                  <a:lumMod val="50000"/>
                </a:srgbClr>
              </a:solidFill>
              <a:latin typeface="Calibri"/>
            </a:endParaRPr>
          </a:p>
          <a:p>
            <a:pPr>
              <a:defRPr/>
            </a:pPr>
            <a:endParaRPr lang="fr-CH" sz="1000" kern="0" dirty="0" smtClean="0">
              <a:solidFill>
                <a:srgbClr val="4D4D4D">
                  <a:lumMod val="50000"/>
                </a:srgbClr>
              </a:solidFill>
              <a:latin typeface="Calibri"/>
            </a:endParaRPr>
          </a:p>
          <a:p>
            <a:pPr>
              <a:defRPr/>
            </a:pPr>
            <a:endParaRPr lang="fr-CH" sz="1000" kern="0" dirty="0" smtClean="0">
              <a:solidFill>
                <a:srgbClr val="4D4D4D">
                  <a:lumMod val="50000"/>
                </a:srgbClr>
              </a:solidFill>
              <a:latin typeface="Calibri"/>
            </a:endParaRPr>
          </a:p>
          <a:p>
            <a:pPr>
              <a:defRPr/>
            </a:pPr>
            <a:endParaRPr lang="fr-CH" sz="1000" kern="0" dirty="0" smtClean="0">
              <a:solidFill>
                <a:srgbClr val="4D4D4D">
                  <a:lumMod val="50000"/>
                </a:srgbClr>
              </a:solidFill>
              <a:latin typeface="Calibri"/>
            </a:endParaRPr>
          </a:p>
          <a:p>
            <a:pPr>
              <a:defRPr/>
            </a:pPr>
            <a:endParaRPr lang="fr-CH" sz="1000" kern="0" dirty="0" smtClean="0">
              <a:solidFill>
                <a:srgbClr val="4D4D4D">
                  <a:lumMod val="50000"/>
                </a:srgbClr>
              </a:solidFill>
              <a:latin typeface="Calibri"/>
            </a:endParaRPr>
          </a:p>
          <a:p>
            <a:pPr>
              <a:defRPr/>
            </a:pPr>
            <a:endParaRPr lang="fr-CH" sz="1000" kern="0" dirty="0">
              <a:solidFill>
                <a:srgbClr val="4D4D4D">
                  <a:lumMod val="50000"/>
                </a:srgbClr>
              </a:solidFill>
              <a:latin typeface="Calibri"/>
            </a:endParaRPr>
          </a:p>
          <a:p>
            <a:pPr>
              <a:defRPr/>
            </a:pPr>
            <a:endParaRPr lang="en-GB" sz="1000" kern="0" dirty="0">
              <a:solidFill>
                <a:srgbClr val="4D4D4D">
                  <a:lumMod val="50000"/>
                </a:srgbClr>
              </a:solidFill>
              <a:latin typeface="Calibri"/>
            </a:endParaRPr>
          </a:p>
        </p:txBody>
      </p:sp>
      <p:sp>
        <p:nvSpPr>
          <p:cNvPr id="63" name="TextBox 13"/>
          <p:cNvSpPr txBox="1"/>
          <p:nvPr/>
        </p:nvSpPr>
        <p:spPr>
          <a:xfrm rot="16200000">
            <a:off x="7697636" y="4345176"/>
            <a:ext cx="1256927" cy="1050283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  <a:ln>
            <a:noFill/>
          </a:ln>
          <a:effectLst/>
        </p:spPr>
        <p:txBody>
          <a:bodyPr vert="vert" wrap="square" lIns="0" tIns="46800" rIns="0" bIns="46800" rtlCol="0" anchor="t">
            <a:noAutofit/>
          </a:bodyPr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GB" sz="1000" kern="0" dirty="0">
                <a:solidFill>
                  <a:srgbClr val="4D4D4D">
                    <a:lumMod val="50000"/>
                  </a:srgbClr>
                </a:solidFill>
                <a:latin typeface="Calibri"/>
              </a:rPr>
              <a:t>Civil </a:t>
            </a:r>
            <a:r>
              <a:rPr lang="en-GB" sz="1000" kern="0" dirty="0" err="1">
                <a:solidFill>
                  <a:srgbClr val="4D4D4D">
                    <a:lumMod val="50000"/>
                  </a:srgbClr>
                </a:solidFill>
                <a:latin typeface="Calibri"/>
              </a:rPr>
              <a:t>eng.</a:t>
            </a:r>
            <a:r>
              <a:rPr lang="en-GB" sz="1000" kern="0" dirty="0">
                <a:solidFill>
                  <a:srgbClr val="4D4D4D">
                    <a:lumMod val="50000"/>
                  </a:srgbClr>
                </a:solidFill>
                <a:latin typeface="Calibri"/>
              </a:rPr>
              <a:t> work possible </a:t>
            </a:r>
            <a:r>
              <a:rPr lang="en-GB" sz="1000" kern="0" dirty="0" smtClean="0">
                <a:solidFill>
                  <a:srgbClr val="4D4D4D">
                    <a:lumMod val="50000"/>
                  </a:srgbClr>
                </a:solidFill>
                <a:latin typeface="Calibri"/>
              </a:rPr>
              <a:t>in 2017</a:t>
            </a:r>
            <a:r>
              <a:rPr lang="en-GB" sz="1000" kern="0" dirty="0">
                <a:solidFill>
                  <a:srgbClr val="4D4D4D">
                    <a:lumMod val="50000"/>
                  </a:srgbClr>
                </a:solidFill>
                <a:latin typeface="Calibri"/>
              </a:rPr>
              <a:t>. </a:t>
            </a:r>
            <a:r>
              <a:rPr lang="en-GB" sz="1000" kern="0" dirty="0" smtClean="0">
                <a:solidFill>
                  <a:srgbClr val="4D4D4D">
                    <a:lumMod val="50000"/>
                  </a:srgbClr>
                </a:solidFill>
                <a:latin typeface="Calibri"/>
              </a:rPr>
              <a:t>HVAC in </a:t>
            </a:r>
            <a:r>
              <a:rPr lang="en-GB" sz="1000" kern="0" dirty="0">
                <a:solidFill>
                  <a:srgbClr val="4D4D4D">
                    <a:lumMod val="50000"/>
                  </a:srgbClr>
                </a:solidFill>
                <a:latin typeface="Calibri"/>
              </a:rPr>
              <a:t>2018.</a:t>
            </a:r>
            <a:endParaRPr lang="fr-CH" sz="1000" kern="0" dirty="0" smtClean="0">
              <a:solidFill>
                <a:srgbClr val="4D4D4D">
                  <a:lumMod val="50000"/>
                </a:srgbClr>
              </a:solidFill>
              <a:latin typeface="Calibri"/>
            </a:endParaRPr>
          </a:p>
          <a:p>
            <a:pPr>
              <a:defRPr/>
            </a:pPr>
            <a:endParaRPr lang="fr-CH" sz="1000" kern="0" dirty="0">
              <a:solidFill>
                <a:srgbClr val="4D4D4D">
                  <a:lumMod val="50000"/>
                </a:srgbClr>
              </a:solidFill>
              <a:latin typeface="Calibri"/>
            </a:endParaRPr>
          </a:p>
          <a:p>
            <a:pPr>
              <a:defRPr/>
            </a:pPr>
            <a:endParaRPr lang="en-GB" sz="1000" kern="0" dirty="0">
              <a:solidFill>
                <a:srgbClr val="4D4D4D">
                  <a:lumMod val="50000"/>
                </a:srgbClr>
              </a:solidFill>
              <a:latin typeface="Calibri"/>
            </a:endParaRPr>
          </a:p>
        </p:txBody>
      </p:sp>
      <p:sp>
        <p:nvSpPr>
          <p:cNvPr id="68" name="TextBox 13"/>
          <p:cNvSpPr txBox="1"/>
          <p:nvPr/>
        </p:nvSpPr>
        <p:spPr>
          <a:xfrm rot="16200000">
            <a:off x="6739713" y="4483926"/>
            <a:ext cx="1244514" cy="780554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  <a:ln>
            <a:noFill/>
          </a:ln>
          <a:effectLst/>
        </p:spPr>
        <p:txBody>
          <a:bodyPr vert="vert" wrap="square" lIns="0" tIns="46800" rIns="0" bIns="46800" rtlCol="0" anchor="t">
            <a:noAutofit/>
          </a:bodyPr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GB" sz="1000" kern="0" dirty="0" smtClean="0">
                <a:solidFill>
                  <a:srgbClr val="4D4D4D">
                    <a:lumMod val="50000"/>
                  </a:srgbClr>
                </a:solidFill>
                <a:latin typeface="Calibri"/>
              </a:rPr>
              <a:t>CE </a:t>
            </a:r>
            <a:r>
              <a:rPr lang="en-GB" sz="1000" kern="0" dirty="0">
                <a:solidFill>
                  <a:srgbClr val="4D4D4D">
                    <a:lumMod val="50000"/>
                  </a:srgbClr>
                </a:solidFill>
                <a:latin typeface="Calibri"/>
              </a:rPr>
              <a:t>work</a:t>
            </a:r>
          </a:p>
          <a:p>
            <a:pPr>
              <a:defRPr/>
            </a:pPr>
            <a:r>
              <a:rPr lang="en-GB" sz="1000" kern="0" dirty="0">
                <a:solidFill>
                  <a:srgbClr val="4D4D4D">
                    <a:lumMod val="50000"/>
                  </a:srgbClr>
                </a:solidFill>
                <a:latin typeface="Calibri"/>
              </a:rPr>
              <a:t>possible in 2017.</a:t>
            </a:r>
          </a:p>
          <a:p>
            <a:pPr>
              <a:defRPr/>
            </a:pPr>
            <a:r>
              <a:rPr lang="en-GB" sz="1000" kern="0" dirty="0">
                <a:solidFill>
                  <a:srgbClr val="4D4D4D">
                    <a:lumMod val="50000"/>
                  </a:srgbClr>
                </a:solidFill>
                <a:latin typeface="Calibri"/>
              </a:rPr>
              <a:t>HVAC in </a:t>
            </a:r>
            <a:r>
              <a:rPr lang="en-GB" sz="1000" kern="0" dirty="0" smtClean="0">
                <a:solidFill>
                  <a:srgbClr val="4D4D4D">
                    <a:lumMod val="50000"/>
                  </a:srgbClr>
                </a:solidFill>
                <a:latin typeface="Calibri"/>
              </a:rPr>
              <a:t>2018.</a:t>
            </a:r>
            <a:br>
              <a:rPr lang="en-GB" sz="1000" kern="0" dirty="0" smtClean="0">
                <a:solidFill>
                  <a:srgbClr val="4D4D4D">
                    <a:lumMod val="50000"/>
                  </a:srgbClr>
                </a:solidFill>
                <a:latin typeface="Calibri"/>
              </a:rPr>
            </a:br>
            <a:r>
              <a:rPr lang="en-GB" sz="1000" kern="0" dirty="0" smtClean="0">
                <a:solidFill>
                  <a:srgbClr val="4D4D4D">
                    <a:lumMod val="50000"/>
                  </a:srgbClr>
                </a:solidFill>
                <a:latin typeface="Calibri"/>
              </a:rPr>
              <a:t>Remaining works in </a:t>
            </a:r>
            <a:r>
              <a:rPr lang="en-GB" sz="1000" kern="0" dirty="0">
                <a:solidFill>
                  <a:srgbClr val="4D4D4D">
                    <a:lumMod val="50000"/>
                  </a:srgbClr>
                </a:solidFill>
                <a:latin typeface="Calibri"/>
              </a:rPr>
              <a:t>S1</a:t>
            </a:r>
          </a:p>
          <a:p>
            <a:pPr>
              <a:defRPr/>
            </a:pPr>
            <a:r>
              <a:rPr lang="en-GB" sz="1000" kern="0" dirty="0">
                <a:solidFill>
                  <a:srgbClr val="4D4D4D">
                    <a:lumMod val="50000"/>
                  </a:srgbClr>
                </a:solidFill>
                <a:latin typeface="Calibri"/>
              </a:rPr>
              <a:t>2020</a:t>
            </a:r>
            <a:r>
              <a:rPr lang="en-GB" sz="1000" kern="0" dirty="0" smtClean="0">
                <a:solidFill>
                  <a:srgbClr val="4D4D4D">
                    <a:lumMod val="50000"/>
                  </a:srgbClr>
                </a:solidFill>
                <a:latin typeface="Calibri"/>
              </a:rPr>
              <a:t>.</a:t>
            </a:r>
            <a:br>
              <a:rPr lang="en-GB" sz="1000" kern="0" dirty="0" smtClean="0">
                <a:solidFill>
                  <a:srgbClr val="4D4D4D">
                    <a:lumMod val="50000"/>
                  </a:srgbClr>
                </a:solidFill>
                <a:latin typeface="Calibri"/>
              </a:rPr>
            </a:br>
            <a:r>
              <a:rPr lang="en-GB" sz="1000" kern="0" dirty="0" smtClean="0">
                <a:solidFill>
                  <a:srgbClr val="4D4D4D">
                    <a:lumMod val="50000"/>
                  </a:srgbClr>
                </a:solidFill>
                <a:latin typeface="Calibri"/>
              </a:rPr>
              <a:t>.</a:t>
            </a:r>
            <a:endParaRPr lang="en-GB" sz="1000" kern="0" dirty="0">
              <a:solidFill>
                <a:srgbClr val="4D4D4D">
                  <a:lumMod val="50000"/>
                </a:srgbClr>
              </a:solidFill>
              <a:latin typeface="Calibri"/>
            </a:endParaRPr>
          </a:p>
          <a:p>
            <a:pPr>
              <a:defRPr/>
            </a:pPr>
            <a:endParaRPr lang="fr-CH" sz="1000" kern="0" dirty="0">
              <a:solidFill>
                <a:srgbClr val="4D4D4D">
                  <a:lumMod val="50000"/>
                </a:srgbClr>
              </a:solidFill>
              <a:latin typeface="Calibri"/>
            </a:endParaRPr>
          </a:p>
          <a:p>
            <a:pPr>
              <a:defRPr/>
            </a:pPr>
            <a:endParaRPr lang="en-GB" sz="1000" kern="0" dirty="0">
              <a:solidFill>
                <a:srgbClr val="4D4D4D">
                  <a:lumMod val="50000"/>
                </a:srgbClr>
              </a:solidFill>
              <a:latin typeface="Calibri"/>
            </a:endParaRPr>
          </a:p>
        </p:txBody>
      </p:sp>
      <p:sp>
        <p:nvSpPr>
          <p:cNvPr id="70" name="TextBox 13"/>
          <p:cNvSpPr txBox="1"/>
          <p:nvPr/>
        </p:nvSpPr>
        <p:spPr>
          <a:xfrm rot="16200000">
            <a:off x="5843588" y="4412940"/>
            <a:ext cx="1243765" cy="921778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  <a:ln>
            <a:noFill/>
          </a:ln>
          <a:effectLst/>
        </p:spPr>
        <p:txBody>
          <a:bodyPr vert="vert" wrap="square" lIns="0" tIns="46800" rIns="0" bIns="46800" rtlCol="0" anchor="t">
            <a:noAutofit/>
          </a:bodyPr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GB" sz="1000" kern="0" dirty="0">
                <a:solidFill>
                  <a:srgbClr val="4D4D4D">
                    <a:lumMod val="50000"/>
                  </a:srgbClr>
                </a:solidFill>
                <a:latin typeface="Calibri"/>
              </a:rPr>
              <a:t>Floor </a:t>
            </a:r>
            <a:r>
              <a:rPr lang="en-GB" sz="1000" kern="0" dirty="0" err="1">
                <a:solidFill>
                  <a:srgbClr val="4D4D4D">
                    <a:lumMod val="50000"/>
                  </a:srgbClr>
                </a:solidFill>
                <a:latin typeface="Calibri"/>
              </a:rPr>
              <a:t>waterpr</a:t>
            </a:r>
            <a:r>
              <a:rPr lang="en-GB" sz="1000" kern="0" dirty="0">
                <a:solidFill>
                  <a:srgbClr val="4D4D4D">
                    <a:lumMod val="50000"/>
                  </a:srgbClr>
                </a:solidFill>
                <a:latin typeface="Calibri"/>
              </a:rPr>
              <a:t>.</a:t>
            </a:r>
          </a:p>
          <a:p>
            <a:pPr>
              <a:defRPr/>
            </a:pPr>
            <a:r>
              <a:rPr lang="en-GB" sz="1000" kern="0" dirty="0">
                <a:solidFill>
                  <a:srgbClr val="4D4D4D">
                    <a:lumMod val="50000"/>
                  </a:srgbClr>
                </a:solidFill>
                <a:latin typeface="Calibri"/>
              </a:rPr>
              <a:t>and </a:t>
            </a:r>
            <a:r>
              <a:rPr lang="en-GB" sz="1000" kern="0" dirty="0" smtClean="0">
                <a:solidFill>
                  <a:srgbClr val="4D4D4D">
                    <a:lumMod val="50000"/>
                  </a:srgbClr>
                </a:solidFill>
                <a:latin typeface="Calibri"/>
              </a:rPr>
              <a:t>all remaining</a:t>
            </a:r>
            <a:endParaRPr lang="en-GB" sz="1000" kern="0" dirty="0">
              <a:solidFill>
                <a:srgbClr val="4D4D4D">
                  <a:lumMod val="50000"/>
                </a:srgbClr>
              </a:solidFill>
              <a:latin typeface="Calibri"/>
            </a:endParaRPr>
          </a:p>
          <a:p>
            <a:pPr>
              <a:defRPr/>
            </a:pPr>
            <a:r>
              <a:rPr lang="en-GB" sz="1000" kern="0" dirty="0">
                <a:solidFill>
                  <a:srgbClr val="4D4D4D">
                    <a:lumMod val="50000"/>
                  </a:srgbClr>
                </a:solidFill>
                <a:latin typeface="Calibri"/>
              </a:rPr>
              <a:t>work possible </a:t>
            </a:r>
            <a:r>
              <a:rPr lang="en-GB" sz="1000" kern="0" dirty="0" smtClean="0">
                <a:solidFill>
                  <a:srgbClr val="4D4D4D">
                    <a:lumMod val="50000"/>
                  </a:srgbClr>
                </a:solidFill>
                <a:latin typeface="Calibri"/>
              </a:rPr>
              <a:t>in 2017.</a:t>
            </a:r>
            <a:endParaRPr lang="en-GB" sz="1000" kern="0" dirty="0">
              <a:solidFill>
                <a:srgbClr val="4D4D4D">
                  <a:lumMod val="50000"/>
                </a:srgbClr>
              </a:solidFill>
              <a:latin typeface="Calibri"/>
            </a:endParaRPr>
          </a:p>
          <a:p>
            <a:pPr>
              <a:defRPr/>
            </a:pPr>
            <a:r>
              <a:rPr lang="en-GB" sz="1000" kern="0" dirty="0">
                <a:solidFill>
                  <a:srgbClr val="4D4D4D">
                    <a:lumMod val="50000"/>
                  </a:srgbClr>
                </a:solidFill>
                <a:latin typeface="Calibri"/>
              </a:rPr>
              <a:t>HVAC in </a:t>
            </a:r>
            <a:r>
              <a:rPr lang="en-GB" sz="1000" kern="0" dirty="0" smtClean="0">
                <a:solidFill>
                  <a:srgbClr val="4D4D4D">
                    <a:lumMod val="50000"/>
                  </a:srgbClr>
                </a:solidFill>
                <a:latin typeface="Calibri"/>
              </a:rPr>
              <a:t>2018.</a:t>
            </a:r>
          </a:p>
          <a:p>
            <a:pPr>
              <a:defRPr/>
            </a:pPr>
            <a:endParaRPr lang="fr-CH" sz="1000" kern="0" dirty="0" smtClean="0">
              <a:solidFill>
                <a:srgbClr val="4D4D4D">
                  <a:lumMod val="50000"/>
                </a:srgbClr>
              </a:solidFill>
              <a:latin typeface="Calibri"/>
            </a:endParaRPr>
          </a:p>
          <a:p>
            <a:pPr>
              <a:defRPr/>
            </a:pPr>
            <a:endParaRPr lang="fr-CH" sz="1000" kern="0" dirty="0">
              <a:solidFill>
                <a:srgbClr val="4D4D4D">
                  <a:lumMod val="50000"/>
                </a:srgbClr>
              </a:solidFill>
              <a:latin typeface="Calibri"/>
            </a:endParaRPr>
          </a:p>
          <a:p>
            <a:pPr>
              <a:defRPr/>
            </a:pPr>
            <a:endParaRPr lang="en-GB" sz="1000" kern="0" dirty="0">
              <a:solidFill>
                <a:srgbClr val="4D4D4D">
                  <a:lumMod val="50000"/>
                </a:srgbClr>
              </a:solidFill>
              <a:latin typeface="Calibri"/>
            </a:endParaRPr>
          </a:p>
        </p:txBody>
      </p:sp>
      <p:sp>
        <p:nvSpPr>
          <p:cNvPr id="71" name="TextBox 11"/>
          <p:cNvSpPr txBox="1"/>
          <p:nvPr/>
        </p:nvSpPr>
        <p:spPr>
          <a:xfrm rot="16200000">
            <a:off x="117593" y="4728865"/>
            <a:ext cx="1218751" cy="291455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  <a:ln>
            <a:noFill/>
          </a:ln>
          <a:effectLst/>
        </p:spPr>
        <p:txBody>
          <a:bodyPr vert="horz" wrap="square" rtlCol="0" anchor="t">
            <a:noAutofit/>
          </a:bodyPr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fr-CH" sz="1000" b="1" kern="0" dirty="0" smtClean="0">
                <a:solidFill>
                  <a:srgbClr val="4D4D4D">
                    <a:lumMod val="50000"/>
                  </a:srgbClr>
                </a:solidFill>
                <a:latin typeface="Calibri"/>
              </a:rPr>
              <a:t>INFRASTR.</a:t>
            </a:r>
          </a:p>
          <a:p>
            <a:pPr algn="ctr">
              <a:defRPr/>
            </a:pPr>
            <a:endParaRPr lang="fr-CH" sz="1000" b="1" kern="0" dirty="0">
              <a:solidFill>
                <a:srgbClr val="4D4D4D">
                  <a:lumMod val="50000"/>
                </a:srgbClr>
              </a:solidFill>
              <a:latin typeface="Calibri"/>
            </a:endParaRPr>
          </a:p>
          <a:p>
            <a:pPr algn="ctr">
              <a:defRPr/>
            </a:pPr>
            <a:endParaRPr lang="en-GB" sz="1000" b="1" kern="0" dirty="0">
              <a:solidFill>
                <a:srgbClr val="4D4D4D">
                  <a:lumMod val="50000"/>
                </a:srgbClr>
              </a:solidFill>
              <a:latin typeface="Calibri"/>
            </a:endParaRPr>
          </a:p>
        </p:txBody>
      </p:sp>
      <p:sp>
        <p:nvSpPr>
          <p:cNvPr id="73" name="TextBox 72"/>
          <p:cNvSpPr txBox="1"/>
          <p:nvPr/>
        </p:nvSpPr>
        <p:spPr>
          <a:xfrm rot="16200000">
            <a:off x="-297012" y="4630023"/>
            <a:ext cx="12487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0055A0"/>
                </a:solidFill>
              </a:rPr>
              <a:t>Remarks</a:t>
            </a:r>
            <a:endParaRPr lang="en-US" dirty="0">
              <a:solidFill>
                <a:srgbClr val="0055A0"/>
              </a:solidFill>
            </a:endParaRPr>
          </a:p>
        </p:txBody>
      </p:sp>
      <p:sp>
        <p:nvSpPr>
          <p:cNvPr id="64" name="Down Arrow Callout 63"/>
          <p:cNvSpPr/>
          <p:nvPr/>
        </p:nvSpPr>
        <p:spPr>
          <a:xfrm>
            <a:off x="6698304" y="74453"/>
            <a:ext cx="1285875" cy="1219704"/>
          </a:xfrm>
          <a:prstGeom prst="downArrowCallout">
            <a:avLst/>
          </a:prstGeom>
          <a:solidFill>
            <a:srgbClr val="F3FEBA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600" dirty="0" err="1" smtClean="0">
                <a:solidFill>
                  <a:schemeClr val="accent6"/>
                </a:solidFill>
              </a:rPr>
              <a:t>Could</a:t>
            </a:r>
            <a:r>
              <a:rPr lang="fr-CH" sz="1600" dirty="0" smtClean="0">
                <a:solidFill>
                  <a:schemeClr val="accent6"/>
                </a:solidFill>
              </a:rPr>
              <a:t> </a:t>
            </a:r>
            <a:r>
              <a:rPr lang="fr-CH" sz="1600" dirty="0" err="1" smtClean="0">
                <a:solidFill>
                  <a:schemeClr val="accent6"/>
                </a:solidFill>
              </a:rPr>
              <a:t>be</a:t>
            </a:r>
            <a:r>
              <a:rPr lang="fr-CH" sz="1600" dirty="0" smtClean="0">
                <a:solidFill>
                  <a:schemeClr val="accent6"/>
                </a:solidFill>
              </a:rPr>
              <a:t> </a:t>
            </a:r>
            <a:r>
              <a:rPr lang="fr-CH" sz="1600" dirty="0" err="1" smtClean="0">
                <a:solidFill>
                  <a:schemeClr val="accent6"/>
                </a:solidFill>
              </a:rPr>
              <a:t>anticipated</a:t>
            </a:r>
            <a:r>
              <a:rPr lang="fr-CH" sz="1600" dirty="0" smtClean="0">
                <a:solidFill>
                  <a:schemeClr val="accent6"/>
                </a:solidFill>
              </a:rPr>
              <a:t> to S2 2019</a:t>
            </a:r>
            <a:endParaRPr lang="en-US" sz="1600" dirty="0">
              <a:solidFill>
                <a:schemeClr val="accent6"/>
              </a:solidFill>
            </a:endParaRPr>
          </a:p>
        </p:txBody>
      </p:sp>
      <p:sp>
        <p:nvSpPr>
          <p:cNvPr id="69" name="Footer Placeholder 4"/>
          <p:cNvSpPr txBox="1">
            <a:spLocks/>
          </p:cNvSpPr>
          <p:nvPr/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mtClean="0"/>
              <a:t>EDMS 1783548 v.1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70813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" grpId="0" animBg="1"/>
      <p:bldP spid="61" grpId="0" animBg="1"/>
      <p:bldP spid="62" grpId="0" animBg="1"/>
      <p:bldP spid="65" grpId="0" animBg="1"/>
      <p:bldP spid="66" grpId="0" animBg="1"/>
      <p:bldP spid="67" grpId="0" animBg="1"/>
      <p:bldP spid="36" grpId="0" animBg="1"/>
      <p:bldP spid="38" grpId="0" animBg="1"/>
      <p:bldP spid="49" grpId="0" animBg="1"/>
      <p:bldP spid="50" grpId="0" animBg="1"/>
      <p:bldP spid="51" grpId="0" animBg="1"/>
      <p:bldP spid="52" grpId="0" animBg="1"/>
      <p:bldP spid="56" grpId="0" animBg="1"/>
      <p:bldP spid="57" grpId="0" animBg="1"/>
      <p:bldP spid="58" grpId="0" animBg="1"/>
      <p:bldP spid="63" grpId="0" animBg="1"/>
      <p:bldP spid="68" grpId="0" animBg="1"/>
      <p:bldP spid="70" grpId="0" animBg="1"/>
      <p:bldP spid="64" grpId="0" animBg="1"/>
    </p:bldLst>
  </p:timing>
</p:sld>
</file>

<file path=ppt/theme/theme1.xml><?xml version="1.0" encoding="utf-8"?>
<a:theme xmlns:a="http://schemas.openxmlformats.org/drawingml/2006/main" name="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1_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2_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CERNCobranding4-3</Template>
  <TotalTime>23595</TotalTime>
  <Words>772</Words>
  <Application>Microsoft Office PowerPoint</Application>
  <PresentationFormat>On-screen Show (4:3)</PresentationFormat>
  <Paragraphs>285</Paragraphs>
  <Slides>5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5</vt:i4>
      </vt:variant>
    </vt:vector>
  </HeadingPairs>
  <TitlesOfParts>
    <vt:vector size="13" baseType="lpstr">
      <vt:lpstr>Arial</vt:lpstr>
      <vt:lpstr>Calibri</vt:lpstr>
      <vt:lpstr>Cambria</vt:lpstr>
      <vt:lpstr>Optima</vt:lpstr>
      <vt:lpstr>Wingdings</vt:lpstr>
      <vt:lpstr>CERNCorporate4-3</vt:lpstr>
      <vt:lpstr>1_CERNCorporate4-3</vt:lpstr>
      <vt:lpstr>2_CERNCorporate4-3</vt:lpstr>
      <vt:lpstr>RW master Planning</vt:lpstr>
      <vt:lpstr>Eliminations</vt:lpstr>
      <vt:lpstr>Planning 2017-2018</vt:lpstr>
      <vt:lpstr>Storage tunnel  -  Periods of availability</vt:lpstr>
      <vt:lpstr>Conditions for the availability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Rachelle Decreuse-Michaud</dc:creator>
  <cp:lastModifiedBy>Luisa Ulrici</cp:lastModifiedBy>
  <cp:revision>422</cp:revision>
  <cp:lastPrinted>2016-08-18T10:17:43Z</cp:lastPrinted>
  <dcterms:created xsi:type="dcterms:W3CDTF">2016-06-08T08:25:38Z</dcterms:created>
  <dcterms:modified xsi:type="dcterms:W3CDTF">2017-04-06T09:58:31Z</dcterms:modified>
</cp:coreProperties>
</file>