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5"/>
  </p:notesMasterIdLst>
  <p:handoutMasterIdLst>
    <p:handoutMasterId r:id="rId16"/>
  </p:handoutMasterIdLst>
  <p:sldIdLst>
    <p:sldId id="508" r:id="rId2"/>
    <p:sldId id="509" r:id="rId3"/>
    <p:sldId id="510" r:id="rId4"/>
    <p:sldId id="531" r:id="rId5"/>
    <p:sldId id="533" r:id="rId6"/>
    <p:sldId id="536" r:id="rId7"/>
    <p:sldId id="537" r:id="rId8"/>
    <p:sldId id="538" r:id="rId9"/>
    <p:sldId id="535" r:id="rId10"/>
    <p:sldId id="534" r:id="rId11"/>
    <p:sldId id="518" r:id="rId12"/>
    <p:sldId id="512" r:id="rId13"/>
    <p:sldId id="511" r:id="rId14"/>
  </p:sldIdLst>
  <p:sldSz cx="12192000" cy="6858000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0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FFF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93" autoAdjust="0"/>
    <p:restoredTop sz="76101" autoAdjust="0"/>
  </p:normalViewPr>
  <p:slideViewPr>
    <p:cSldViewPr snapToGrid="0" snapToObjects="1">
      <p:cViewPr varScale="1">
        <p:scale>
          <a:sx n="89" d="100"/>
          <a:sy n="89" d="100"/>
        </p:scale>
        <p:origin x="330" y="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28482"/>
    </p:cViewPr>
  </p:sorterViewPr>
  <p:notesViewPr>
    <p:cSldViewPr snapToGrid="0" snapToObjects="1">
      <p:cViewPr varScale="1">
        <p:scale>
          <a:sx n="90" d="100"/>
          <a:sy n="90" d="100"/>
        </p:scale>
        <p:origin x="-3546" y="-96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r">
              <a:defRPr sz="1200"/>
            </a:lvl1pPr>
          </a:lstStyle>
          <a:p>
            <a:fld id="{A796D7F2-88DC-4A50-B66E-E611B952E417}" type="datetimeFigureOut">
              <a:rPr lang="fr-CH" smtClean="0"/>
              <a:t>31.03.2017</a:t>
            </a:fld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889938" cy="496332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428584"/>
            <a:ext cx="2889938" cy="496332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r">
              <a:defRPr sz="1200"/>
            </a:lvl1pPr>
          </a:lstStyle>
          <a:p>
            <a:fld id="{0284DB7B-B258-4F38-AC7F-494BA55C6564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164866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r">
              <a:defRPr sz="1200"/>
            </a:lvl1pPr>
          </a:lstStyle>
          <a:p>
            <a:fld id="{087DC90D-32FD-420A-B91D-0B18B92AADE6}" type="datetimeFigureOut">
              <a:rPr lang="fr-CH" smtClean="0"/>
              <a:t>31.03.2017</a:t>
            </a:fld>
            <a:endParaRPr lang="fr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6988" y="744538"/>
            <a:ext cx="6615112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27" tIns="45363" rIns="90727" bIns="45363" rtlCol="0" anchor="ctr"/>
          <a:lstStyle/>
          <a:p>
            <a:endParaRPr lang="fr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15154"/>
            <a:ext cx="5335270" cy="4466987"/>
          </a:xfrm>
          <a:prstGeom prst="rect">
            <a:avLst/>
          </a:prstGeom>
        </p:spPr>
        <p:txBody>
          <a:bodyPr vert="horz" lIns="90727" tIns="45363" rIns="90727" bIns="4536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6332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6332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r">
              <a:defRPr sz="1200"/>
            </a:lvl1pPr>
          </a:lstStyle>
          <a:p>
            <a:fld id="{4F910EFC-3EE3-4663-9DF9-12732E88D65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886268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1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2473509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10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8272231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11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1007721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12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685752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13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0487331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971549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3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844409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>
                <a:solidFill>
                  <a:prstClr val="black"/>
                </a:solidFill>
              </a:rPr>
              <a:pPr/>
              <a:t>4</a:t>
            </a:fld>
            <a:endParaRPr lang="fr-CH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40489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5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6340908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6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0880688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7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442894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8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609910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9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8729355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4286" y="2181000"/>
            <a:ext cx="2523429" cy="24960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6" y="6520073"/>
            <a:ext cx="668565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6" y="6520070"/>
            <a:ext cx="668565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4" y="802197"/>
            <a:ext cx="4759200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80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6" y="6520072"/>
            <a:ext cx="668565" cy="339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6" y="6528021"/>
            <a:ext cx="668565" cy="323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6" y="6520070"/>
            <a:ext cx="668565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8972" y="2479972"/>
            <a:ext cx="1514057" cy="1898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8972" y="2479972"/>
            <a:ext cx="1514057" cy="1898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5715" y="2258715"/>
            <a:ext cx="2340571" cy="2340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5715" y="2560429"/>
            <a:ext cx="1380571" cy="173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dirty="0" smtClean="0"/>
              <a:t>Click to </a:t>
            </a:r>
            <a:r>
              <a:rPr lang="fr-CH" dirty="0" err="1" smtClean="0"/>
              <a:t>edit</a:t>
            </a:r>
            <a:r>
              <a:rPr lang="fr-CH" dirty="0" smtClean="0"/>
              <a:t> Master </a:t>
            </a:r>
            <a:r>
              <a:rPr lang="fr-CH" dirty="0" err="1" smtClean="0"/>
              <a:t>text</a:t>
            </a:r>
            <a:r>
              <a:rPr lang="fr-CH" dirty="0" smtClean="0"/>
              <a:t> styles</a:t>
            </a:r>
          </a:p>
          <a:p>
            <a:pPr lvl="1" eaLnBrk="1" latinLnBrk="0" hangingPunct="1"/>
            <a:r>
              <a:rPr lang="fr-CH" dirty="0" smtClean="0"/>
              <a:t>Second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2" eaLnBrk="1" latinLnBrk="0" hangingPunct="1"/>
            <a:r>
              <a:rPr lang="fr-CH" dirty="0" err="1" smtClean="0"/>
              <a:t>Third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3" eaLnBrk="1" latinLnBrk="0" hangingPunct="1"/>
            <a:r>
              <a:rPr lang="fr-CH" dirty="0" err="1" smtClean="0"/>
              <a:t>Fourth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4" eaLnBrk="1" latinLnBrk="0" hangingPunct="1"/>
            <a:r>
              <a:rPr lang="fr-CH" dirty="0" err="1" smtClean="0"/>
              <a:t>Fifth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kumimoji="0"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Date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Title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7C3AF6C-E427-467B-B11B-AD5A3C541A0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5733" y="2515821"/>
            <a:ext cx="11021312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5733" y="1329869"/>
            <a:ext cx="88392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text</a:t>
            </a:r>
            <a:r>
              <a:rPr kumimoji="0" lang="fr-CH" dirty="0" smtClean="0"/>
              <a:t> styles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6" y="6520073"/>
            <a:ext cx="668565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48768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3"/>
            <a:ext cx="48768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6" y="6520071"/>
            <a:ext cx="668565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3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9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80"/>
            <a:ext cx="5386917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9" y="1269780"/>
            <a:ext cx="5389033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23436" y="6520073"/>
            <a:ext cx="668565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9960864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6" y="6520070"/>
            <a:ext cx="668565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4" descr="bande-01.eps"/>
          <p:cNvPicPr>
            <a:picLocks noChangeAspect="1"/>
          </p:cNvPicPr>
          <p:nvPr userDrawn="1"/>
        </p:nvPicPr>
        <p:blipFill rotWithShape="1"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93"/>
          <a:stretch/>
        </p:blipFill>
        <p:spPr>
          <a:xfrm>
            <a:off x="4185057" y="6157663"/>
            <a:ext cx="8006943" cy="722286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1" y="233495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1" y="1325609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353143" cy="72228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9286470" y="6342134"/>
            <a:ext cx="2236967" cy="3382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i="1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|      26</a:t>
            </a:r>
            <a:r>
              <a:rPr lang="en-US" baseline="30000" dirty="0" smtClean="0"/>
              <a:t>th</a:t>
            </a:r>
            <a:r>
              <a:rPr lang="en-US" dirty="0" smtClean="0"/>
              <a:t> October,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89612" y="6338701"/>
            <a:ext cx="3996856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i="1" baseline="0">
                <a:solidFill>
                  <a:schemeClr val="bg1"/>
                </a:solidFill>
              </a:defRPr>
            </a:lvl1pPr>
          </a:lstStyle>
          <a:p>
            <a:pPr algn="r"/>
            <a:r>
              <a:rPr lang="en-GB" dirty="0" smtClean="0"/>
              <a:t>FCT and CERN Portuguese Trainee Programme Report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6" y="6519740"/>
            <a:ext cx="668565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i="1" baseline="0">
                <a:solidFill>
                  <a:schemeClr val="bg1"/>
                </a:solidFill>
              </a:defRPr>
            </a:lvl1pPr>
          </a:lstStyle>
          <a:p>
            <a:fld id="{A7C3AF6C-E427-467B-B11B-AD5A3C541A0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1720702" y="6263937"/>
            <a:ext cx="339929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i="1" baseline="0" dirty="0" smtClean="0">
                <a:solidFill>
                  <a:schemeClr val="bg1"/>
                </a:solidFill>
              </a:rPr>
              <a:t>Claudia Dias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i="1" baseline="0" dirty="0" smtClean="0">
                <a:solidFill>
                  <a:schemeClr val="bg1"/>
                </a:solidFill>
              </a:rPr>
              <a:t>Vacuum, Surfaces &amp; </a:t>
            </a:r>
            <a:r>
              <a:rPr lang="fr-CH" sz="900" i="1" baseline="0" dirty="0" err="1" smtClean="0">
                <a:solidFill>
                  <a:schemeClr val="bg1"/>
                </a:solidFill>
              </a:rPr>
              <a:t>Coatings</a:t>
            </a:r>
            <a:r>
              <a:rPr lang="fr-CH" sz="900" i="1" baseline="0" dirty="0" smtClean="0">
                <a:solidFill>
                  <a:schemeClr val="bg1"/>
                </a:solidFill>
              </a:rPr>
              <a:t> Group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i="1" baseline="0" dirty="0" err="1" smtClean="0">
                <a:solidFill>
                  <a:schemeClr val="bg1"/>
                </a:solidFill>
              </a:rPr>
              <a:t>Technology</a:t>
            </a:r>
            <a:r>
              <a:rPr lang="fr-CH" sz="900" i="1" baseline="0" dirty="0" smtClean="0">
                <a:solidFill>
                  <a:schemeClr val="bg1"/>
                </a:solidFill>
              </a:rPr>
              <a:t> </a:t>
            </a:r>
            <a:r>
              <a:rPr lang="fr-CH" sz="900" i="1" baseline="0" dirty="0" err="1" smtClean="0">
                <a:solidFill>
                  <a:schemeClr val="bg1"/>
                </a:solidFill>
              </a:rPr>
              <a:t>Department</a:t>
            </a:r>
            <a:endParaRPr lang="fr-CH" sz="900" i="1" baseline="0" dirty="0" smtClean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6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vacmon.web.cern.ch/" TargetMode="External"/><Relationship Id="rId5" Type="http://schemas.openxmlformats.org/officeDocument/2006/relationships/image" Target="../media/image7.png"/><Relationship Id="rId10" Type="http://schemas.openxmlformats.org/officeDocument/2006/relationships/image" Target="../media/image30.png"/><Relationship Id="rId4" Type="http://schemas.openxmlformats.org/officeDocument/2006/relationships/slide" Target="slide3.xml"/><Relationship Id="rId9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.png"/><Relationship Id="rId4" Type="http://schemas.openxmlformats.org/officeDocument/2006/relationships/slide" Target="slid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7.png"/><Relationship Id="rId4" Type="http://schemas.openxmlformats.org/officeDocument/2006/relationships/slide" Target="slide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" Target="slide4.xml"/><Relationship Id="rId7" Type="http://schemas.openxmlformats.org/officeDocument/2006/relationships/slide" Target="slide1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slide" Target="slide10.xml"/><Relationship Id="rId5" Type="http://schemas.openxmlformats.org/officeDocument/2006/relationships/slide" Target="slide9.xml"/><Relationship Id="rId10" Type="http://schemas.openxmlformats.org/officeDocument/2006/relationships/image" Target="../media/image7.png"/><Relationship Id="rId4" Type="http://schemas.openxmlformats.org/officeDocument/2006/relationships/slide" Target="slide5.xml"/><Relationship Id="rId9" Type="http://schemas.openxmlformats.org/officeDocument/2006/relationships/slide" Target="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emf"/><Relationship Id="rId5" Type="http://schemas.openxmlformats.org/officeDocument/2006/relationships/image" Target="../media/image7.png"/><Relationship Id="rId4" Type="http://schemas.openxmlformats.org/officeDocument/2006/relationships/slide" Target="slide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6.png"/><Relationship Id="rId7" Type="http://schemas.openxmlformats.org/officeDocument/2006/relationships/image" Target="../media/image11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png"/><Relationship Id="rId5" Type="http://schemas.openxmlformats.org/officeDocument/2006/relationships/image" Target="../media/image7.png"/><Relationship Id="rId4" Type="http://schemas.openxmlformats.org/officeDocument/2006/relationships/slide" Target="slide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gif"/><Relationship Id="rId13" Type="http://schemas.openxmlformats.org/officeDocument/2006/relationships/image" Target="../media/image19.png"/><Relationship Id="rId3" Type="http://schemas.openxmlformats.org/officeDocument/2006/relationships/image" Target="../media/image6.png"/><Relationship Id="rId7" Type="http://schemas.openxmlformats.org/officeDocument/2006/relationships/image" Target="../media/image14.png"/><Relationship Id="rId12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png"/><Relationship Id="rId11" Type="http://schemas.openxmlformats.org/officeDocument/2006/relationships/image" Target="../media/image17.png"/><Relationship Id="rId5" Type="http://schemas.openxmlformats.org/officeDocument/2006/relationships/image" Target="../media/image7.png"/><Relationship Id="rId10" Type="http://schemas.openxmlformats.org/officeDocument/2006/relationships/image" Target="../media/image16.png"/><Relationship Id="rId4" Type="http://schemas.openxmlformats.org/officeDocument/2006/relationships/slide" Target="slide3.xml"/><Relationship Id="rId9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6.png"/><Relationship Id="rId7" Type="http://schemas.openxmlformats.org/officeDocument/2006/relationships/image" Target="../media/image11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0.png"/><Relationship Id="rId5" Type="http://schemas.openxmlformats.org/officeDocument/2006/relationships/image" Target="../media/image7.png"/><Relationship Id="rId4" Type="http://schemas.openxmlformats.org/officeDocument/2006/relationships/slide" Target="slide3.xml"/><Relationship Id="rId9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1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3.png"/><Relationship Id="rId5" Type="http://schemas.openxmlformats.org/officeDocument/2006/relationships/image" Target="../media/image7.png"/><Relationship Id="rId4" Type="http://schemas.openxmlformats.org/officeDocument/2006/relationships/slide" Target="slide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6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4.png"/><Relationship Id="rId5" Type="http://schemas.openxmlformats.org/officeDocument/2006/relationships/image" Target="../media/image7.png"/><Relationship Id="rId4" Type="http://schemas.openxmlformats.org/officeDocument/2006/relationships/slide" Target="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23791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7C3AF6C-E427-467B-B11B-AD5A3C541A02}" type="slidenum">
              <a:rPr lang="en-US" smtClean="0"/>
              <a:t>10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Vacuum </a:t>
            </a:r>
            <a:r>
              <a:rPr lang="en-GB" dirty="0" smtClean="0"/>
              <a:t>Monitoring </a:t>
            </a:r>
            <a:r>
              <a:rPr lang="en-GB" dirty="0" smtClean="0"/>
              <a:t>Application – Development</a:t>
            </a:r>
            <a:endParaRPr lang="en-GB" dirty="0"/>
          </a:p>
        </p:txBody>
      </p:sp>
      <p:pic>
        <p:nvPicPr>
          <p:cNvPr id="12" name="Picture 11" descr="\\cern.ch\dfs\Departments\TE\Groups\VSC\ICM\Pictures\Logo\ICM_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6188563"/>
            <a:ext cx="993775" cy="663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289612" y="6338701"/>
            <a:ext cx="3996856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i="1" baseline="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FCT and CERN Portuguese Trainee Programme Report</a:t>
            </a:r>
            <a:endParaRPr lang="en-US" dirty="0"/>
          </a:p>
        </p:txBody>
      </p:sp>
      <p:pic>
        <p:nvPicPr>
          <p:cNvPr id="19" name="Picture 2" descr="https://lh3.ggpht.com/A0x3jzuH1qRkE10HcTiT4qQr_6iAqVg-CTsoIqxnoIFyv92V91WI3KqiVlOvLtfoMRg=w300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0507" y="6578697"/>
            <a:ext cx="227212" cy="227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Date Placeholder 1"/>
          <p:cNvSpPr txBox="1">
            <a:spLocks/>
          </p:cNvSpPr>
          <p:nvPr/>
        </p:nvSpPr>
        <p:spPr>
          <a:xfrm>
            <a:off x="9286470" y="6342134"/>
            <a:ext cx="2236967" cy="3382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i="1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|      31</a:t>
            </a:r>
            <a:r>
              <a:rPr lang="en-US" baseline="30000" dirty="0" smtClean="0"/>
              <a:t>st</a:t>
            </a:r>
            <a:r>
              <a:rPr lang="en-US" dirty="0" smtClean="0"/>
              <a:t>  March, 2017</a:t>
            </a:r>
            <a:endParaRPr lang="en-US" dirty="0"/>
          </a:p>
        </p:txBody>
      </p:sp>
      <p:sp>
        <p:nvSpPr>
          <p:cNvPr id="22" name="Content Placeholder 2"/>
          <p:cNvSpPr>
            <a:spLocks noGrp="1"/>
          </p:cNvSpPr>
          <p:nvPr>
            <p:ph idx="1"/>
          </p:nvPr>
        </p:nvSpPr>
        <p:spPr>
          <a:xfrm>
            <a:off x="43959" y="1287164"/>
            <a:ext cx="6148685" cy="4901399"/>
          </a:xfrm>
        </p:spPr>
        <p:txBody>
          <a:bodyPr>
            <a:noAutofit/>
          </a:bodyPr>
          <a:lstStyle/>
          <a:p>
            <a:pPr marL="493395" indent="-188913"/>
            <a:r>
              <a:rPr lang="en-US" sz="2000" dirty="0" smtClean="0"/>
              <a:t>Monitoring webpage</a:t>
            </a:r>
            <a:endParaRPr lang="en-GB" sz="1000" i="1" dirty="0"/>
          </a:p>
          <a:p>
            <a:pPr marL="904875" lvl="1" indent="-188913"/>
            <a:r>
              <a:rPr lang="en-US" sz="1400" dirty="0" smtClean="0"/>
              <a:t>SCADA synoptic for the main accelerators</a:t>
            </a:r>
          </a:p>
          <a:p>
            <a:pPr marL="904875" lvl="1" indent="-188913"/>
            <a:r>
              <a:rPr lang="en-US" sz="1400" dirty="0" smtClean="0"/>
              <a:t>Beam status</a:t>
            </a:r>
          </a:p>
          <a:p>
            <a:pPr marL="904875" lvl="1" indent="-188913"/>
            <a:r>
              <a:rPr lang="en-US" sz="1400" dirty="0" smtClean="0"/>
              <a:t>Vacuum devices status</a:t>
            </a:r>
          </a:p>
          <a:p>
            <a:pPr marL="904875" lvl="1" indent="-188913"/>
            <a:r>
              <a:rPr lang="en-US" sz="1400" dirty="0" smtClean="0"/>
              <a:t>External operational panels</a:t>
            </a:r>
          </a:p>
          <a:p>
            <a:pPr marL="904875" lvl="1" indent="-188913"/>
            <a:r>
              <a:rPr lang="en-US" sz="1400" dirty="0" smtClean="0"/>
              <a:t>Main user: Vacuum Monitoring Operator</a:t>
            </a:r>
          </a:p>
          <a:p>
            <a:pPr marL="904875" lvl="1" indent="-188913"/>
            <a:r>
              <a:rPr lang="en-US" sz="1400" dirty="0" smtClean="0"/>
              <a:t>Displayed in the CERN Control Center (CCC) and around the Vacuum building</a:t>
            </a:r>
          </a:p>
          <a:p>
            <a:pPr marL="904875" lvl="1" indent="-188913"/>
            <a:r>
              <a:rPr lang="pt-PT" sz="1400" i="1" u="sng" dirty="0" smtClean="0">
                <a:hlinkClick r:id="rId6"/>
              </a:rPr>
              <a:t>http://vacmon.web.cern.ch</a:t>
            </a:r>
            <a:endParaRPr lang="en-US" sz="1400" i="1" dirty="0" smtClean="0"/>
          </a:p>
          <a:p>
            <a:pPr marL="904875" lvl="1" indent="-188913"/>
            <a:endParaRPr lang="en-US" sz="1400" dirty="0"/>
          </a:p>
          <a:p>
            <a:pPr marL="493395" indent="-188913"/>
            <a:r>
              <a:rPr lang="en-US" sz="2000" dirty="0" smtClean="0"/>
              <a:t>Improvements:</a:t>
            </a:r>
          </a:p>
          <a:p>
            <a:pPr marL="904875" lvl="1" indent="-188913"/>
            <a:r>
              <a:rPr lang="en-US" sz="1400" dirty="0" smtClean="0"/>
              <a:t>Interactivity with user</a:t>
            </a:r>
          </a:p>
          <a:p>
            <a:pPr marL="904875" lvl="1" indent="-188913"/>
            <a:r>
              <a:rPr lang="en-US" sz="1400" dirty="0" smtClean="0"/>
              <a:t>New web development technologies</a:t>
            </a:r>
          </a:p>
          <a:p>
            <a:pPr marL="904875" lvl="1" indent="-188913"/>
            <a:r>
              <a:rPr lang="en-US" sz="1400" dirty="0" smtClean="0"/>
              <a:t>Enhance maintenance</a:t>
            </a:r>
          </a:p>
          <a:p>
            <a:pPr marL="904875" lvl="1" indent="-188913"/>
            <a:r>
              <a:rPr lang="en-US" sz="1400" dirty="0"/>
              <a:t>B</a:t>
            </a:r>
            <a:r>
              <a:rPr lang="en-US" sz="1400" dirty="0" smtClean="0"/>
              <a:t>oost the development of new features</a:t>
            </a:r>
          </a:p>
          <a:p>
            <a:pPr marL="904875" lvl="1" indent="-188913"/>
            <a:r>
              <a:rPr lang="en-US" sz="1400" dirty="0" smtClean="0"/>
              <a:t>Integration with SCADA system to provide more detailed information to the user</a:t>
            </a:r>
          </a:p>
          <a:p>
            <a:pPr marL="904875" lvl="1" indent="-188913"/>
            <a:r>
              <a:rPr lang="en-US" sz="1400" dirty="0" smtClean="0"/>
              <a:t>Integration CERN groups databases</a:t>
            </a:r>
            <a:endParaRPr lang="en-US" sz="1400" dirty="0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92645" y="1173938"/>
            <a:ext cx="5999356" cy="338265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92643" y="988302"/>
            <a:ext cx="2120648" cy="185636"/>
          </a:xfrm>
          <a:prstGeom prst="rect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  <a:effectLst/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9"/>
          <a:srcRect r="1363"/>
          <a:stretch/>
        </p:blipFill>
        <p:spPr>
          <a:xfrm rot="21441096">
            <a:off x="5945001" y="4422796"/>
            <a:ext cx="3453390" cy="1944847"/>
          </a:xfrm>
          <a:prstGeom prst="foldedCorner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317164">
            <a:off x="8707931" y="4344836"/>
            <a:ext cx="3454399" cy="1944847"/>
          </a:xfrm>
          <a:prstGeom prst="foldedCorner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87896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17501" y="1648188"/>
            <a:ext cx="5757374" cy="318797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dirty="0" smtClean="0"/>
              <a:t>Competences </a:t>
            </a:r>
            <a:r>
              <a:rPr lang="en-GB" dirty="0" smtClean="0"/>
              <a:t>being acquired:</a:t>
            </a:r>
            <a:endParaRPr lang="en-GB" dirty="0" smtClean="0"/>
          </a:p>
          <a:p>
            <a:endParaRPr lang="en-GB" sz="600" dirty="0" smtClean="0"/>
          </a:p>
          <a:p>
            <a:pPr lvl="1">
              <a:lnSpc>
                <a:spcPct val="150000"/>
              </a:lnSpc>
              <a:buClr>
                <a:srgbClr val="00B0F0"/>
              </a:buClr>
              <a:buFont typeface="Wingdings" panose="05000000000000000000" pitchFamily="2" charset="2"/>
              <a:buChar char="q"/>
            </a:pPr>
            <a:r>
              <a:rPr lang="en-GB" dirty="0" smtClean="0"/>
              <a:t>SCADA (</a:t>
            </a:r>
            <a:r>
              <a:rPr lang="en-GB" dirty="0" err="1" smtClean="0"/>
              <a:t>WinCC</a:t>
            </a:r>
            <a:r>
              <a:rPr lang="en-GB" dirty="0" smtClean="0"/>
              <a:t>-OA, PVSS) </a:t>
            </a:r>
            <a:r>
              <a:rPr lang="en-GB" dirty="0" smtClean="0"/>
              <a:t>development</a:t>
            </a:r>
            <a:endParaRPr lang="en-GB" dirty="0" smtClean="0"/>
          </a:p>
          <a:p>
            <a:pPr lvl="1">
              <a:lnSpc>
                <a:spcPct val="150000"/>
              </a:lnSpc>
              <a:buClr>
                <a:srgbClr val="00B0F0"/>
              </a:buClr>
              <a:buFont typeface="Wingdings" panose="05000000000000000000" pitchFamily="2" charset="2"/>
              <a:buChar char="q"/>
            </a:pPr>
            <a:r>
              <a:rPr lang="pt-PT" dirty="0" smtClean="0"/>
              <a:t>General programming (</a:t>
            </a:r>
            <a:r>
              <a:rPr lang="pt-PT" dirty="0" smtClean="0"/>
              <a:t>Java, </a:t>
            </a:r>
            <a:r>
              <a:rPr lang="pt-PT" dirty="0" smtClean="0"/>
              <a:t>C++, QT, VBS)</a:t>
            </a:r>
          </a:p>
          <a:p>
            <a:pPr lvl="1">
              <a:lnSpc>
                <a:spcPct val="150000"/>
              </a:lnSpc>
              <a:buClr>
                <a:srgbClr val="00B0F0"/>
              </a:buClr>
              <a:buFont typeface="Wingdings" panose="05000000000000000000" pitchFamily="2" charset="2"/>
              <a:buChar char="q"/>
            </a:pPr>
            <a:r>
              <a:rPr lang="pt-PT" dirty="0" smtClean="0"/>
              <a:t>Web Development (Java Spring)</a:t>
            </a:r>
          </a:p>
          <a:p>
            <a:pPr lvl="1">
              <a:lnSpc>
                <a:spcPct val="150000"/>
              </a:lnSpc>
              <a:buClr>
                <a:srgbClr val="00B0F0"/>
              </a:buClr>
              <a:buFont typeface="Wingdings" panose="05000000000000000000" pitchFamily="2" charset="2"/>
              <a:buChar char="q"/>
            </a:pPr>
            <a:r>
              <a:rPr lang="pt-PT" dirty="0" smtClean="0"/>
              <a:t>Databases (SQL, architecture</a:t>
            </a:r>
            <a:r>
              <a:rPr lang="pt-PT" dirty="0" smtClean="0"/>
              <a:t>)</a:t>
            </a:r>
          </a:p>
          <a:p>
            <a:pPr lvl="1">
              <a:lnSpc>
                <a:spcPct val="150000"/>
              </a:lnSpc>
              <a:buClr>
                <a:srgbClr val="00B0F0"/>
              </a:buClr>
              <a:buFont typeface="Wingdings" panose="05000000000000000000" pitchFamily="2" charset="2"/>
              <a:buChar char="q"/>
            </a:pPr>
            <a:r>
              <a:rPr lang="pt-PT" dirty="0" smtClean="0"/>
              <a:t>Quality assurance and management</a:t>
            </a:r>
            <a:endParaRPr lang="en-GB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7C3AF6C-E427-467B-B11B-AD5A3C541A02}" type="slidenum">
              <a:rPr lang="en-US" smtClean="0"/>
              <a:t>11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Training Competences</a:t>
            </a:r>
            <a:endParaRPr lang="en-GB" dirty="0"/>
          </a:p>
        </p:txBody>
      </p:sp>
      <p:pic>
        <p:nvPicPr>
          <p:cNvPr id="11" name="Picture 10" descr="\\cern.ch\dfs\Departments\TE\Groups\VSC\ICM\Pictures\Logo\ICM_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6188563"/>
            <a:ext cx="993775" cy="663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289612" y="6338701"/>
            <a:ext cx="3996856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i="1" baseline="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FCT and CERN Portuguese Trainee Programme Report</a:t>
            </a:r>
            <a:endParaRPr lang="en-US" dirty="0"/>
          </a:p>
        </p:txBody>
      </p:sp>
      <p:pic>
        <p:nvPicPr>
          <p:cNvPr id="13" name="Picture 2" descr="https://lh3.ggpht.com/A0x3jzuH1qRkE10HcTiT4qQr_6iAqVg-CTsoIqxnoIFyv92V91WI3KqiVlOvLtfoMRg=w300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0507" y="6578697"/>
            <a:ext cx="227212" cy="227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ontent Placeholder 1"/>
          <p:cNvSpPr txBox="1">
            <a:spLocks/>
          </p:cNvSpPr>
          <p:nvPr/>
        </p:nvSpPr>
        <p:spPr>
          <a:xfrm>
            <a:off x="6389947" y="1648189"/>
            <a:ext cx="5802053" cy="2649491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GB" dirty="0" smtClean="0"/>
              <a:t>Overall purpose:</a:t>
            </a:r>
          </a:p>
          <a:p>
            <a:endParaRPr lang="en-GB" sz="800" dirty="0"/>
          </a:p>
          <a:p>
            <a:pPr lvl="1">
              <a:lnSpc>
                <a:spcPct val="150000"/>
              </a:lnSpc>
              <a:buClr>
                <a:srgbClr val="00B0F0"/>
              </a:buClr>
              <a:buFont typeface="Wingdings" panose="05000000000000000000" pitchFamily="2" charset="2"/>
              <a:buChar char="q"/>
            </a:pPr>
            <a:r>
              <a:rPr lang="pt-PT" dirty="0" smtClean="0"/>
              <a:t>Vacuum </a:t>
            </a:r>
            <a:r>
              <a:rPr lang="pt-PT" dirty="0" smtClean="0"/>
              <a:t>Controls </a:t>
            </a:r>
            <a:r>
              <a:rPr lang="pt-PT" dirty="0" smtClean="0"/>
              <a:t>features extension</a:t>
            </a:r>
            <a:endParaRPr lang="en-GB" dirty="0" smtClean="0"/>
          </a:p>
          <a:p>
            <a:pPr lvl="1">
              <a:lnSpc>
                <a:spcPct val="150000"/>
              </a:lnSpc>
              <a:buClr>
                <a:srgbClr val="00B0F0"/>
              </a:buClr>
              <a:buFont typeface="Wingdings" panose="05000000000000000000" pitchFamily="2" charset="2"/>
              <a:buChar char="q"/>
            </a:pPr>
            <a:r>
              <a:rPr lang="pt-PT" dirty="0" smtClean="0"/>
              <a:t>Vacuum control system user-support</a:t>
            </a:r>
            <a:endParaRPr lang="en-GB" dirty="0"/>
          </a:p>
          <a:p>
            <a:pPr marL="448056" lvl="1" indent="0">
              <a:lnSpc>
                <a:spcPct val="150000"/>
              </a:lnSpc>
              <a:buClr>
                <a:srgbClr val="00B0F0"/>
              </a:buClr>
              <a:buNone/>
            </a:pPr>
            <a:endParaRPr lang="en-GB" dirty="0"/>
          </a:p>
        </p:txBody>
      </p:sp>
      <p:sp>
        <p:nvSpPr>
          <p:cNvPr id="14" name="Date Placeholder 1"/>
          <p:cNvSpPr txBox="1">
            <a:spLocks/>
          </p:cNvSpPr>
          <p:nvPr/>
        </p:nvSpPr>
        <p:spPr>
          <a:xfrm>
            <a:off x="9286470" y="6342134"/>
            <a:ext cx="2236967" cy="3382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i="1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|      31</a:t>
            </a:r>
            <a:r>
              <a:rPr lang="en-US" baseline="30000" dirty="0" smtClean="0"/>
              <a:t>st</a:t>
            </a:r>
            <a:r>
              <a:rPr lang="en-US" dirty="0" smtClean="0"/>
              <a:t>  March,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0989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455660"/>
            <a:ext cx="9960864" cy="1143000"/>
          </a:xfrm>
        </p:spPr>
        <p:txBody>
          <a:bodyPr/>
          <a:lstStyle/>
          <a:p>
            <a:r>
              <a:rPr lang="en-GB" dirty="0" smtClean="0"/>
              <a:t>Questions?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6" name="Picture 5" descr="\\cern.ch\dfs\Departments\TE\Groups\VSC\ICM\Pictures\Logo\ICM_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6188563"/>
            <a:ext cx="993775" cy="663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Footer Placeholder 2"/>
          <p:cNvSpPr txBox="1">
            <a:spLocks/>
          </p:cNvSpPr>
          <p:nvPr/>
        </p:nvSpPr>
        <p:spPr>
          <a:xfrm>
            <a:off x="5289612" y="6338701"/>
            <a:ext cx="3996856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i="1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/>
              <a:t>FCT and CERN Portuguese Trainee Programme Report</a:t>
            </a:r>
            <a:endParaRPr lang="en-US" dirty="0"/>
          </a:p>
        </p:txBody>
      </p:sp>
      <p:pic>
        <p:nvPicPr>
          <p:cNvPr id="9" name="Picture 2" descr="https://lh3.ggpht.com/A0x3jzuH1qRkE10HcTiT4qQr_6iAqVg-CTsoIqxnoIFyv92V91WI3KqiVlOvLtfoMRg=w300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0507" y="6578697"/>
            <a:ext cx="227212" cy="227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Date Placeholder 1"/>
          <p:cNvSpPr txBox="1">
            <a:spLocks/>
          </p:cNvSpPr>
          <p:nvPr/>
        </p:nvSpPr>
        <p:spPr>
          <a:xfrm>
            <a:off x="9286470" y="6342134"/>
            <a:ext cx="2236967" cy="3382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i="1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|      31</a:t>
            </a:r>
            <a:r>
              <a:rPr lang="en-US" baseline="30000" dirty="0" smtClean="0"/>
              <a:t>st</a:t>
            </a:r>
            <a:r>
              <a:rPr lang="en-US" dirty="0" smtClean="0"/>
              <a:t>  March,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5082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0180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0083" y="1638952"/>
            <a:ext cx="9895418" cy="1281399"/>
          </a:xfrm>
        </p:spPr>
        <p:txBody>
          <a:bodyPr anchor="t">
            <a:normAutofit/>
          </a:bodyPr>
          <a:lstStyle/>
          <a:p>
            <a:r>
              <a:rPr lang="fr-CH" sz="3600" dirty="0" smtClean="0"/>
              <a:t>FCT and CERN</a:t>
            </a:r>
            <a:r>
              <a:rPr lang="fr-CH" sz="4800" dirty="0" smtClean="0"/>
              <a:t/>
            </a:r>
            <a:br>
              <a:rPr lang="fr-CH" sz="4800" dirty="0" smtClean="0"/>
            </a:br>
            <a:r>
              <a:rPr lang="fr-CH" sz="3600" dirty="0" err="1" smtClean="0"/>
              <a:t>Portuguese</a:t>
            </a:r>
            <a:r>
              <a:rPr lang="fr-CH" sz="3600" dirty="0" smtClean="0"/>
              <a:t> </a:t>
            </a:r>
            <a:r>
              <a:rPr lang="fr-CH" sz="3600" dirty="0" err="1" smtClean="0"/>
              <a:t>Trainee</a:t>
            </a:r>
            <a:r>
              <a:rPr lang="fr-CH" sz="4000" dirty="0"/>
              <a:t> </a:t>
            </a:r>
            <a:r>
              <a:rPr lang="fr-CH" sz="4000" dirty="0" smtClean="0"/>
              <a:t>Programme Report</a:t>
            </a:r>
            <a:endParaRPr lang="en-GB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0083" y="2923784"/>
            <a:ext cx="8839200" cy="1433063"/>
          </a:xfrm>
        </p:spPr>
        <p:txBody>
          <a:bodyPr>
            <a:noAutofit/>
          </a:bodyPr>
          <a:lstStyle/>
          <a:p>
            <a:r>
              <a:rPr lang="fr-CH" sz="2400" b="1" dirty="0" smtClean="0"/>
              <a:t>Claudia </a:t>
            </a:r>
            <a:r>
              <a:rPr lang="fr-CH" sz="2400" b="1" dirty="0" smtClean="0"/>
              <a:t>Dias</a:t>
            </a:r>
          </a:p>
          <a:p>
            <a:endParaRPr lang="fr-CH" sz="800" b="1" dirty="0"/>
          </a:p>
          <a:p>
            <a:r>
              <a:rPr lang="en-GB" sz="1600" dirty="0"/>
              <a:t>CERN, Technology Department</a:t>
            </a:r>
          </a:p>
          <a:p>
            <a:r>
              <a:rPr lang="en-GB" sz="1600" dirty="0"/>
              <a:t>Vacuum, Surfaces and Coatings </a:t>
            </a:r>
            <a:r>
              <a:rPr lang="en-GB" sz="1600" dirty="0" smtClean="0"/>
              <a:t>Group</a:t>
            </a:r>
          </a:p>
          <a:p>
            <a:r>
              <a:rPr lang="en-US" sz="1600" i="1" dirty="0" smtClean="0"/>
              <a:t>Interlocks Controls Monitoring</a:t>
            </a:r>
            <a:endParaRPr lang="en-GB" sz="1600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9" name="Picture 8" descr="\\cern.ch\dfs\Departments\TE\Groups\VSC\ICM\Pictures\Logo\ICM_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6188563"/>
            <a:ext cx="993775" cy="663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Date Placeholder 1"/>
          <p:cNvSpPr txBox="1">
            <a:spLocks/>
          </p:cNvSpPr>
          <p:nvPr/>
        </p:nvSpPr>
        <p:spPr>
          <a:xfrm>
            <a:off x="9286470" y="6342134"/>
            <a:ext cx="2236967" cy="3382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i="1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|      31</a:t>
            </a:r>
            <a:r>
              <a:rPr lang="en-US" baseline="30000" dirty="0" smtClean="0"/>
              <a:t>st</a:t>
            </a:r>
            <a:r>
              <a:rPr lang="en-US" dirty="0" smtClean="0"/>
              <a:t>  March, 2017</a:t>
            </a:r>
            <a:endParaRPr lang="en-US" dirty="0"/>
          </a:p>
        </p:txBody>
      </p:sp>
      <p:sp>
        <p:nvSpPr>
          <p:cNvPr id="11" name="Footer Placeholder 2"/>
          <p:cNvSpPr txBox="1">
            <a:spLocks/>
          </p:cNvSpPr>
          <p:nvPr/>
        </p:nvSpPr>
        <p:spPr>
          <a:xfrm>
            <a:off x="5289612" y="6338701"/>
            <a:ext cx="3996856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i="1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/>
              <a:t>FCT and CERN Portuguese Trainee Programme Report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2731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334280" y="1326338"/>
            <a:ext cx="8347602" cy="4363261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dirty="0">
                <a:hlinkClick r:id="rId3" action="ppaction://hlinksldjump"/>
              </a:rPr>
              <a:t>Vacuum at CERN – </a:t>
            </a:r>
            <a:r>
              <a:rPr lang="en-GB" dirty="0" smtClean="0">
                <a:hlinkClick r:id="rId3" action="ppaction://hlinksldjump"/>
              </a:rPr>
              <a:t>Overview</a:t>
            </a:r>
            <a:endParaRPr lang="en-GB" dirty="0" smtClean="0"/>
          </a:p>
          <a:p>
            <a:pPr>
              <a:lnSpc>
                <a:spcPct val="150000"/>
              </a:lnSpc>
            </a:pPr>
            <a:r>
              <a:rPr lang="en-GB" dirty="0">
                <a:hlinkClick r:id="rId4" action="ppaction://hlinksldjump"/>
              </a:rPr>
              <a:t>Vacuum Control SCADA System – </a:t>
            </a:r>
            <a:r>
              <a:rPr lang="en-GB" dirty="0" smtClean="0">
                <a:hlinkClick r:id="rId4" action="ppaction://hlinksldjump"/>
              </a:rPr>
              <a:t>Developments</a:t>
            </a:r>
            <a:endParaRPr lang="en-GB" dirty="0" smtClean="0"/>
          </a:p>
          <a:p>
            <a:pPr>
              <a:lnSpc>
                <a:spcPct val="150000"/>
              </a:lnSpc>
            </a:pPr>
            <a:r>
              <a:rPr lang="en-GB" dirty="0">
                <a:hlinkClick r:id="rId5" action="ppaction://hlinksldjump"/>
              </a:rPr>
              <a:t>Vacuum Equipment Labelling – </a:t>
            </a:r>
            <a:r>
              <a:rPr lang="en-GB" dirty="0" smtClean="0">
                <a:hlinkClick r:id="rId5" action="ppaction://hlinksldjump"/>
              </a:rPr>
              <a:t>Campaign</a:t>
            </a:r>
            <a:endParaRPr lang="en-GB" dirty="0" smtClean="0"/>
          </a:p>
          <a:p>
            <a:pPr>
              <a:lnSpc>
                <a:spcPct val="150000"/>
              </a:lnSpc>
            </a:pPr>
            <a:r>
              <a:rPr lang="en-GB" dirty="0">
                <a:hlinkClick r:id="rId6" action="ppaction://hlinksldjump"/>
              </a:rPr>
              <a:t>Vacuum Monitoring Application – </a:t>
            </a:r>
            <a:r>
              <a:rPr lang="en-GB" dirty="0" smtClean="0">
                <a:hlinkClick r:id="rId6" action="ppaction://hlinksldjump"/>
              </a:rPr>
              <a:t>Development</a:t>
            </a:r>
            <a:endParaRPr lang="en-GB" dirty="0" smtClean="0"/>
          </a:p>
          <a:p>
            <a:pPr>
              <a:lnSpc>
                <a:spcPct val="150000"/>
              </a:lnSpc>
            </a:pPr>
            <a:r>
              <a:rPr lang="en-GB" dirty="0">
                <a:hlinkClick r:id="rId7" action="ppaction://hlinksldjump"/>
              </a:rPr>
              <a:t>Training Competences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7C3AF6C-E427-467B-B11B-AD5A3C541A02}" type="slidenum">
              <a:rPr lang="en-US" smtClean="0"/>
              <a:t>3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Resume</a:t>
            </a:r>
            <a:endParaRPr lang="en-GB" dirty="0"/>
          </a:p>
        </p:txBody>
      </p:sp>
      <p:pic>
        <p:nvPicPr>
          <p:cNvPr id="7" name="Picture 6" descr="\\cern.ch\dfs\Departments\TE\Groups\VSC\ICM\Pictures\Logo\ICM_logo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6188563"/>
            <a:ext cx="993775" cy="663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289612" y="6338701"/>
            <a:ext cx="3996856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i="1" baseline="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FCT and CERN Portuguese Trainee Programme Report</a:t>
            </a:r>
            <a:endParaRPr lang="en-US" dirty="0"/>
          </a:p>
        </p:txBody>
      </p:sp>
      <p:pic>
        <p:nvPicPr>
          <p:cNvPr id="1026" name="Picture 2" descr="https://lh3.ggpht.com/A0x3jzuH1qRkE10HcTiT4qQr_6iAqVg-CTsoIqxnoIFyv92V91WI3KqiVlOvLtfoMRg=w300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0507" y="6578697"/>
            <a:ext cx="227212" cy="227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Date Placeholder 1"/>
          <p:cNvSpPr txBox="1">
            <a:spLocks/>
          </p:cNvSpPr>
          <p:nvPr/>
        </p:nvSpPr>
        <p:spPr>
          <a:xfrm>
            <a:off x="9286470" y="6342134"/>
            <a:ext cx="2236967" cy="3382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i="1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|      31</a:t>
            </a:r>
            <a:r>
              <a:rPr lang="en-US" baseline="30000" dirty="0" smtClean="0"/>
              <a:t>st</a:t>
            </a:r>
            <a:r>
              <a:rPr lang="en-US" dirty="0" smtClean="0"/>
              <a:t>  March,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163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://www.symmetrymagazine.org/symmetry/sites/default/files/breaking/wp-content/uploads/2010/11/cernaccelerators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84" t="9173" r="15145" b="29125"/>
          <a:stretch/>
        </p:blipFill>
        <p:spPr bwMode="auto">
          <a:xfrm>
            <a:off x="186395" y="1860933"/>
            <a:ext cx="5103217" cy="328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7C3AF6C-E427-467B-B11B-AD5A3C541A02}" type="slidenum">
              <a:rPr lang="en-US" smtClean="0">
                <a:solidFill>
                  <a:prstClr val="white"/>
                </a:solidFill>
              </a:rPr>
              <a:pPr/>
              <a:t>4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Vacuum at </a:t>
            </a:r>
            <a:r>
              <a:rPr lang="en-GB" dirty="0" smtClean="0"/>
              <a:t>CERN – Overview</a:t>
            </a:r>
            <a:endParaRPr lang="en-GB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289612" y="6338701"/>
            <a:ext cx="3996856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i="1" baseline="0">
                <a:solidFill>
                  <a:schemeClr val="bg1"/>
                </a:solidFill>
              </a:defRPr>
            </a:lvl1pPr>
          </a:lstStyle>
          <a:p>
            <a:r>
              <a:rPr lang="en-GB" dirty="0" smtClean="0">
                <a:solidFill>
                  <a:prstClr val="white"/>
                </a:solidFill>
              </a:rPr>
              <a:t>FCT and CERN Portuguese Trainee Programme Report</a:t>
            </a: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3" name="Picture 2" descr="https://lh3.ggpht.com/A0x3jzuH1qRkE10HcTiT4qQr_6iAqVg-CTsoIqxnoIFyv92V91WI3KqiVlOvLtfoMRg=w300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0507" y="6578697"/>
            <a:ext cx="227212" cy="227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Date Placeholder 1"/>
          <p:cNvSpPr txBox="1">
            <a:spLocks/>
          </p:cNvSpPr>
          <p:nvPr/>
        </p:nvSpPr>
        <p:spPr>
          <a:xfrm>
            <a:off x="9286470" y="6342134"/>
            <a:ext cx="2236967" cy="3382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i="1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prstClr val="white"/>
                </a:solidFill>
              </a:rPr>
              <a:t>|      31</a:t>
            </a:r>
            <a:r>
              <a:rPr lang="en-US" baseline="30000" dirty="0" smtClean="0">
                <a:solidFill>
                  <a:prstClr val="white"/>
                </a:solidFill>
              </a:rPr>
              <a:t>st</a:t>
            </a:r>
            <a:r>
              <a:rPr lang="en-US" dirty="0" smtClean="0">
                <a:solidFill>
                  <a:prstClr val="white"/>
                </a:solidFill>
              </a:rPr>
              <a:t>  March, 2017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Content Placeholder 1"/>
          <p:cNvSpPr txBox="1">
            <a:spLocks/>
          </p:cNvSpPr>
          <p:nvPr/>
        </p:nvSpPr>
        <p:spPr>
          <a:xfrm>
            <a:off x="5692140" y="1538435"/>
            <a:ext cx="6499860" cy="4305449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93713" indent="-227013">
              <a:buClr>
                <a:srgbClr val="DDDDDD"/>
              </a:buClr>
            </a:pPr>
            <a:r>
              <a:rPr lang="en-GB" sz="1900" dirty="0" smtClean="0">
                <a:solidFill>
                  <a:srgbClr val="0055A0"/>
                </a:solidFill>
              </a:rPr>
              <a:t>Beam and Insulation vacuum systems</a:t>
            </a:r>
          </a:p>
          <a:p>
            <a:pPr>
              <a:buClr>
                <a:srgbClr val="DDDDDD"/>
              </a:buClr>
            </a:pPr>
            <a:endParaRPr lang="en-GB" sz="1400" dirty="0" smtClean="0">
              <a:solidFill>
                <a:srgbClr val="0055A0"/>
              </a:solidFill>
            </a:endParaRPr>
          </a:p>
          <a:p>
            <a:pPr marL="493713" indent="-227013">
              <a:buClr>
                <a:srgbClr val="DDDDDD"/>
              </a:buClr>
            </a:pPr>
            <a:r>
              <a:rPr lang="en-GB" sz="1900" dirty="0" smtClean="0">
                <a:solidFill>
                  <a:srgbClr val="0055A0"/>
                </a:solidFill>
              </a:rPr>
              <a:t>&gt; 128km of vacuum chambers across all accelerators</a:t>
            </a:r>
          </a:p>
          <a:p>
            <a:pPr>
              <a:buClr>
                <a:srgbClr val="DDDDDD"/>
              </a:buClr>
            </a:pPr>
            <a:endParaRPr lang="en-GB" sz="1400" dirty="0" smtClean="0">
              <a:solidFill>
                <a:srgbClr val="0055A0"/>
              </a:solidFill>
            </a:endParaRPr>
          </a:p>
          <a:p>
            <a:pPr marL="493713" indent="-227013"/>
            <a:r>
              <a:rPr lang="en-GB" sz="1900" dirty="0"/>
              <a:t>Pressure range from 10</a:t>
            </a:r>
            <a:r>
              <a:rPr lang="en-GB" sz="1900" baseline="30000" dirty="0"/>
              <a:t>-4</a:t>
            </a:r>
            <a:r>
              <a:rPr lang="en-GB" sz="1900" dirty="0"/>
              <a:t> to 10</a:t>
            </a:r>
            <a:r>
              <a:rPr lang="en-GB" sz="1900" baseline="30000" dirty="0"/>
              <a:t>-11</a:t>
            </a:r>
            <a:r>
              <a:rPr lang="en-GB" sz="1900" dirty="0"/>
              <a:t> mbar a</a:t>
            </a:r>
            <a:r>
              <a:rPr lang="pt-PT" sz="1900" dirty="0"/>
              <a:t>chieved by:</a:t>
            </a:r>
          </a:p>
          <a:p>
            <a:pPr marL="904875" lvl="1" indent="-188913"/>
            <a:r>
              <a:rPr lang="pt-PT" sz="1600" dirty="0"/>
              <a:t>~3000 vacuum pumps</a:t>
            </a:r>
          </a:p>
          <a:p>
            <a:pPr marL="904875" lvl="1" indent="-188913"/>
            <a:r>
              <a:rPr lang="pt-PT" sz="1600" dirty="0"/>
              <a:t>~3000 vacuum gauges</a:t>
            </a:r>
          </a:p>
          <a:p>
            <a:pPr marL="904875" lvl="1" indent="-188913"/>
            <a:r>
              <a:rPr lang="pt-PT" sz="1600" dirty="0"/>
              <a:t>~500 sector </a:t>
            </a:r>
            <a:r>
              <a:rPr lang="pt-PT" sz="1600" dirty="0" smtClean="0"/>
              <a:t>valves</a:t>
            </a:r>
          </a:p>
          <a:p>
            <a:pPr lvl="1"/>
            <a:endParaRPr lang="pt-PT" sz="1400" dirty="0"/>
          </a:p>
          <a:p>
            <a:pPr marL="493713" indent="-227013">
              <a:buClr>
                <a:srgbClr val="DDDDDD"/>
              </a:buClr>
            </a:pPr>
            <a:r>
              <a:rPr lang="pt-PT" sz="1900" dirty="0">
                <a:solidFill>
                  <a:srgbClr val="0055A0"/>
                </a:solidFill>
              </a:rPr>
              <a:t>How to supervise and control such a large system?</a:t>
            </a:r>
          </a:p>
          <a:p>
            <a:pPr marL="904875" lvl="1" indent="-188913">
              <a:buClr>
                <a:srgbClr val="DDDDDD"/>
              </a:buClr>
            </a:pPr>
            <a:r>
              <a:rPr lang="pt-PT" sz="1600" dirty="0">
                <a:solidFill>
                  <a:srgbClr val="0055A0"/>
                </a:solidFill>
              </a:rPr>
              <a:t>7 SCADA servers</a:t>
            </a:r>
          </a:p>
          <a:p>
            <a:pPr marL="904875" lvl="1" indent="-188913">
              <a:buClr>
                <a:srgbClr val="DDDDDD"/>
              </a:buClr>
            </a:pPr>
            <a:r>
              <a:rPr lang="pt-PT" sz="1600" dirty="0">
                <a:solidFill>
                  <a:srgbClr val="0055A0"/>
                </a:solidFill>
              </a:rPr>
              <a:t>~300 PLCs</a:t>
            </a:r>
          </a:p>
          <a:p>
            <a:pPr marL="904875" lvl="1" indent="-188913">
              <a:buClr>
                <a:srgbClr val="DDDDDD"/>
              </a:buClr>
            </a:pPr>
            <a:r>
              <a:rPr lang="pt-PT" sz="1600" dirty="0">
                <a:solidFill>
                  <a:srgbClr val="0055A0"/>
                </a:solidFill>
              </a:rPr>
              <a:t>Backboned by vacuum-specific software </a:t>
            </a:r>
            <a:r>
              <a:rPr lang="pt-PT" sz="1600" dirty="0" smtClean="0">
                <a:solidFill>
                  <a:srgbClr val="0055A0"/>
                </a:solidFill>
              </a:rPr>
              <a:t>frameworks</a:t>
            </a:r>
            <a:endParaRPr lang="en-GB" sz="2000" dirty="0" smtClean="0">
              <a:solidFill>
                <a:srgbClr val="0055A0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9526" y="4031343"/>
            <a:ext cx="5755897" cy="1328898"/>
            <a:chOff x="0" y="4031343"/>
            <a:chExt cx="5755897" cy="1328898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 rotWithShape="1">
            <a:blip r:embed="rId6"/>
            <a:srcRect l="406" t="64280" r="888" b="375"/>
            <a:stretch/>
          </p:blipFill>
          <p:spPr>
            <a:xfrm>
              <a:off x="250447" y="4031344"/>
              <a:ext cx="5505450" cy="1328897"/>
            </a:xfrm>
            <a:prstGeom prst="rect">
              <a:avLst/>
            </a:prstGeom>
          </p:spPr>
        </p:pic>
        <p:sp>
          <p:nvSpPr>
            <p:cNvPr id="47" name="Content Placeholder 1"/>
            <p:cNvSpPr txBox="1">
              <a:spLocks/>
            </p:cNvSpPr>
            <p:nvPr/>
          </p:nvSpPr>
          <p:spPr>
            <a:xfrm rot="16200000">
              <a:off x="-539225" y="4570568"/>
              <a:ext cx="1328897" cy="250447"/>
            </a:xfrm>
            <a:prstGeom prst="rect">
              <a:avLst/>
            </a:prstGeom>
            <a:ln>
              <a:solidFill>
                <a:srgbClr val="00B0F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anchor="ctr">
              <a:noAutofit/>
            </a:bodyPr>
            <a:lstStyle>
              <a:lvl1pPr marL="493776" indent="-45720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0000"/>
                <a:buFont typeface="Arial"/>
                <a:buChar char="•"/>
                <a:defRPr kumimoji="0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/>
                <a:buChar char="•"/>
                <a:defRPr kumimoji="0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accent2"/>
                </a:buClr>
                <a:buSzPct val="85000"/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accent3"/>
                </a:buClr>
                <a:buSzPct val="90000"/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accent4"/>
                </a:buClr>
                <a:buSzPct val="100000"/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/>
                <a:buNone/>
              </a:pPr>
              <a:r>
                <a:rPr lang="en-GB" sz="1200" b="1" dirty="0" smtClean="0">
                  <a:solidFill>
                    <a:srgbClr val="00B0F0"/>
                  </a:solidFill>
                </a:rPr>
                <a:t>Field</a:t>
              </a:r>
              <a:endParaRPr lang="en-GB" sz="1200" b="1" dirty="0">
                <a:solidFill>
                  <a:srgbClr val="00B0F0"/>
                </a:solidFill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9526" y="2677388"/>
            <a:ext cx="5755897" cy="1360081"/>
            <a:chOff x="0" y="2673040"/>
            <a:chExt cx="5755897" cy="1360081"/>
          </a:xfrm>
        </p:grpSpPr>
        <p:pic>
          <p:nvPicPr>
            <p:cNvPr id="27" name="Picture 26"/>
            <p:cNvPicPr>
              <a:picLocks noChangeAspect="1"/>
            </p:cNvPicPr>
            <p:nvPr/>
          </p:nvPicPr>
          <p:blipFill rotWithShape="1">
            <a:blip r:embed="rId6"/>
            <a:srcRect l="406" t="28106" r="888" b="35720"/>
            <a:stretch/>
          </p:blipFill>
          <p:spPr>
            <a:xfrm>
              <a:off x="250447" y="2673040"/>
              <a:ext cx="5505450" cy="1360081"/>
            </a:xfrm>
            <a:prstGeom prst="rect">
              <a:avLst/>
            </a:prstGeom>
          </p:spPr>
        </p:pic>
        <p:sp>
          <p:nvSpPr>
            <p:cNvPr id="48" name="Content Placeholder 1"/>
            <p:cNvSpPr txBox="1">
              <a:spLocks/>
            </p:cNvSpPr>
            <p:nvPr/>
          </p:nvSpPr>
          <p:spPr>
            <a:xfrm rot="16200000">
              <a:off x="-539225" y="3241670"/>
              <a:ext cx="1328897" cy="250447"/>
            </a:xfrm>
            <a:prstGeom prst="rect">
              <a:avLst/>
            </a:prstGeom>
            <a:ln>
              <a:solidFill>
                <a:srgbClr val="00B0F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anchor="ctr">
              <a:noAutofit/>
            </a:bodyPr>
            <a:lstStyle>
              <a:lvl1pPr marL="493776" indent="-45720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0000"/>
                <a:buFont typeface="Arial"/>
                <a:buChar char="•"/>
                <a:defRPr kumimoji="0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/>
                <a:buChar char="•"/>
                <a:defRPr kumimoji="0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accent2"/>
                </a:buClr>
                <a:buSzPct val="85000"/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accent3"/>
                </a:buClr>
                <a:buSzPct val="90000"/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accent4"/>
                </a:buClr>
                <a:buSzPct val="100000"/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/>
                <a:buNone/>
              </a:pPr>
              <a:r>
                <a:rPr lang="en-GB" sz="1200" b="1" dirty="0" smtClean="0">
                  <a:solidFill>
                    <a:srgbClr val="00B0F0"/>
                  </a:solidFill>
                </a:rPr>
                <a:t>Control</a:t>
              </a:r>
              <a:endParaRPr lang="en-GB" sz="1200" b="1" dirty="0">
                <a:solidFill>
                  <a:srgbClr val="00B0F0"/>
                </a:solidFill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9526" y="1542785"/>
            <a:ext cx="5753395" cy="1164008"/>
            <a:chOff x="2502" y="1538435"/>
            <a:chExt cx="5753395" cy="1164008"/>
          </a:xfrm>
        </p:grpSpPr>
        <p:pic>
          <p:nvPicPr>
            <p:cNvPr id="28" name="Picture 27"/>
            <p:cNvPicPr>
              <a:picLocks noChangeAspect="1"/>
            </p:cNvPicPr>
            <p:nvPr/>
          </p:nvPicPr>
          <p:blipFill rotWithShape="1">
            <a:blip r:embed="rId6"/>
            <a:srcRect l="406" t="-8" r="888" b="71963"/>
            <a:stretch/>
          </p:blipFill>
          <p:spPr>
            <a:xfrm>
              <a:off x="250447" y="1629071"/>
              <a:ext cx="5505450" cy="1054444"/>
            </a:xfrm>
            <a:prstGeom prst="rect">
              <a:avLst/>
            </a:prstGeom>
          </p:spPr>
        </p:pic>
        <p:sp>
          <p:nvSpPr>
            <p:cNvPr id="49" name="Content Placeholder 1"/>
            <p:cNvSpPr txBox="1">
              <a:spLocks/>
            </p:cNvSpPr>
            <p:nvPr/>
          </p:nvSpPr>
          <p:spPr>
            <a:xfrm rot="16200000">
              <a:off x="-454278" y="1995215"/>
              <a:ext cx="1164008" cy="250447"/>
            </a:xfrm>
            <a:prstGeom prst="rect">
              <a:avLst/>
            </a:prstGeom>
            <a:ln>
              <a:solidFill>
                <a:srgbClr val="00B0F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anchor="ctr">
              <a:noAutofit/>
            </a:bodyPr>
            <a:lstStyle>
              <a:lvl1pPr marL="493776" indent="-45720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0000"/>
                <a:buFont typeface="Arial"/>
                <a:buChar char="•"/>
                <a:defRPr kumimoji="0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/>
                <a:buChar char="•"/>
                <a:defRPr kumimoji="0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accent2"/>
                </a:buClr>
                <a:buSzPct val="85000"/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accent3"/>
                </a:buClr>
                <a:buSzPct val="90000"/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accent4"/>
                </a:buClr>
                <a:buSzPct val="100000"/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/>
                <a:buNone/>
              </a:pPr>
              <a:r>
                <a:rPr lang="en-GB" sz="1200" b="1" dirty="0" smtClean="0">
                  <a:solidFill>
                    <a:srgbClr val="00B0F0"/>
                  </a:solidFill>
                </a:rPr>
                <a:t>Supervision</a:t>
              </a:r>
              <a:endParaRPr lang="en-GB" sz="1200" b="1" dirty="0">
                <a:solidFill>
                  <a:srgbClr val="00B0F0"/>
                </a:solidFill>
              </a:endParaRPr>
            </a:p>
          </p:txBody>
        </p:sp>
      </p:grpSp>
      <p:pic>
        <p:nvPicPr>
          <p:cNvPr id="22" name="Picture 21" descr="\\cern.ch\dfs\Departments\TE\Groups\VSC\ICM\Pictures\Logo\ICM_logo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6188563"/>
            <a:ext cx="993775" cy="663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5994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7C3AF6C-E427-467B-B11B-AD5A3C541A02}" type="slidenum">
              <a:rPr lang="en-US" smtClean="0"/>
              <a:t>5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Vacuum </a:t>
            </a:r>
            <a:r>
              <a:rPr lang="en-GB" dirty="0" smtClean="0"/>
              <a:t>Control SCADA </a:t>
            </a:r>
            <a:r>
              <a:rPr lang="en-GB" dirty="0" smtClean="0"/>
              <a:t>System – Developments</a:t>
            </a:r>
            <a:endParaRPr lang="en-GB" dirty="0"/>
          </a:p>
        </p:txBody>
      </p:sp>
      <p:pic>
        <p:nvPicPr>
          <p:cNvPr id="12" name="Picture 11" descr="\\cern.ch\dfs\Departments\TE\Groups\VSC\ICM\Pictures\Logo\ICM_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6188563"/>
            <a:ext cx="993775" cy="663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289612" y="6338701"/>
            <a:ext cx="3996856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i="1" baseline="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FCT and CERN Portuguese Trainee Programme Report</a:t>
            </a:r>
            <a:endParaRPr lang="en-US" dirty="0"/>
          </a:p>
        </p:txBody>
      </p:sp>
      <p:pic>
        <p:nvPicPr>
          <p:cNvPr id="19" name="Picture 2" descr="https://lh3.ggpht.com/A0x3jzuH1qRkE10HcTiT4qQr_6iAqVg-CTsoIqxnoIFyv92V91WI3KqiVlOvLtfoMRg=w300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0507" y="6578697"/>
            <a:ext cx="227212" cy="227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Date Placeholder 1"/>
          <p:cNvSpPr txBox="1">
            <a:spLocks/>
          </p:cNvSpPr>
          <p:nvPr/>
        </p:nvSpPr>
        <p:spPr>
          <a:xfrm>
            <a:off x="9286470" y="6342134"/>
            <a:ext cx="2236967" cy="3382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i="1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|      31</a:t>
            </a:r>
            <a:r>
              <a:rPr lang="en-US" baseline="30000" dirty="0" smtClean="0"/>
              <a:t>st</a:t>
            </a:r>
            <a:r>
              <a:rPr lang="en-US" dirty="0" smtClean="0"/>
              <a:t>  March, 2017</a:t>
            </a:r>
            <a:endParaRPr lang="en-US" dirty="0"/>
          </a:p>
        </p:txBody>
      </p:sp>
      <p:sp>
        <p:nvSpPr>
          <p:cNvPr id="22" name="Content Placeholder 2"/>
          <p:cNvSpPr>
            <a:spLocks noGrp="1"/>
          </p:cNvSpPr>
          <p:nvPr>
            <p:ph idx="1"/>
          </p:nvPr>
        </p:nvSpPr>
        <p:spPr>
          <a:xfrm>
            <a:off x="43959" y="1075510"/>
            <a:ext cx="7244081" cy="4933296"/>
          </a:xfrm>
        </p:spPr>
        <p:txBody>
          <a:bodyPr>
            <a:noAutofit/>
          </a:bodyPr>
          <a:lstStyle/>
          <a:p>
            <a:pPr marL="493395" indent="-188913"/>
            <a:r>
              <a:rPr lang="en-US" sz="2000" dirty="0"/>
              <a:t>Valve Monitoring panel</a:t>
            </a:r>
            <a:endParaRPr lang="pt-PT" sz="2000" dirty="0"/>
          </a:p>
          <a:p>
            <a:pPr marL="904875" lvl="1" indent="-188913"/>
            <a:r>
              <a:rPr lang="en-US" sz="1600" dirty="0" smtClean="0"/>
              <a:t>	</a:t>
            </a:r>
            <a:r>
              <a:rPr lang="en-GB" sz="1600" dirty="0"/>
              <a:t>Real-time and continued valve fatigue follow-up</a:t>
            </a:r>
          </a:p>
          <a:p>
            <a:pPr marL="904875" lvl="1" indent="-188913"/>
            <a:r>
              <a:rPr lang="en-GB" sz="1600" dirty="0"/>
              <a:t>Archiving of </a:t>
            </a:r>
            <a:r>
              <a:rPr lang="en-GB" sz="1600" dirty="0" smtClean="0"/>
              <a:t>valve behaviour main parameters</a:t>
            </a:r>
            <a:endParaRPr lang="en-GB" sz="1600" dirty="0"/>
          </a:p>
          <a:p>
            <a:pPr marL="904875" lvl="1" indent="-188913"/>
            <a:r>
              <a:rPr lang="en-GB" sz="1600" dirty="0"/>
              <a:t>User notification features (system warnings, errors)</a:t>
            </a:r>
          </a:p>
          <a:p>
            <a:pPr lvl="1"/>
            <a:endParaRPr lang="en-US" sz="1200" dirty="0" smtClean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6"/>
          <a:srcRect l="23783" t="8507" r="31042" b="16864"/>
          <a:stretch/>
        </p:blipFill>
        <p:spPr>
          <a:xfrm>
            <a:off x="8566483" y="1173938"/>
            <a:ext cx="3509258" cy="3261101"/>
          </a:xfrm>
          <a:prstGeom prst="rect">
            <a:avLst/>
          </a:prstGeom>
        </p:spPr>
      </p:pic>
      <p:pic>
        <p:nvPicPr>
          <p:cNvPr id="21" name="Picture 10" descr="whitearrow.gif (38×38)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8894" y="1916485"/>
            <a:ext cx="260456" cy="26045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8429378" y="1120734"/>
            <a:ext cx="3717074" cy="3401263"/>
          </a:xfrm>
          <a:prstGeom prst="rect">
            <a:avLst/>
          </a:prstGeom>
          <a:solidFill>
            <a:srgbClr val="FFFFFF">
              <a:alpha val="65098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8"/>
          <a:srcRect l="555" t="523" r="403"/>
          <a:stretch/>
        </p:blipFill>
        <p:spPr>
          <a:xfrm>
            <a:off x="4731200" y="2506837"/>
            <a:ext cx="5047694" cy="3341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2016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7C3AF6C-E427-467B-B11B-AD5A3C541A02}" type="slidenum">
              <a:rPr lang="en-US" smtClean="0"/>
              <a:t>6</a:t>
            </a:fld>
            <a:endParaRPr lang="en-US" dirty="0"/>
          </a:p>
        </p:txBody>
      </p:sp>
      <p:pic>
        <p:nvPicPr>
          <p:cNvPr id="12" name="Picture 11" descr="\\cern.ch\dfs\Departments\TE\Groups\VSC\ICM\Pictures\Logo\ICM_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6188563"/>
            <a:ext cx="993775" cy="663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289612" y="6338701"/>
            <a:ext cx="3996856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i="1" baseline="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FCT and CERN Portuguese Trainee Programme Report</a:t>
            </a:r>
            <a:endParaRPr lang="en-US" dirty="0"/>
          </a:p>
        </p:txBody>
      </p:sp>
      <p:pic>
        <p:nvPicPr>
          <p:cNvPr id="19" name="Picture 2" descr="https://lh3.ggpht.com/A0x3jzuH1qRkE10HcTiT4qQr_6iAqVg-CTsoIqxnoIFyv92V91WI3KqiVlOvLtfoMRg=w300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0507" y="6578697"/>
            <a:ext cx="227212" cy="227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Date Placeholder 1"/>
          <p:cNvSpPr txBox="1">
            <a:spLocks/>
          </p:cNvSpPr>
          <p:nvPr/>
        </p:nvSpPr>
        <p:spPr>
          <a:xfrm>
            <a:off x="9286470" y="6342134"/>
            <a:ext cx="2236967" cy="3382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i="1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|      31</a:t>
            </a:r>
            <a:r>
              <a:rPr lang="en-US" baseline="30000" dirty="0" smtClean="0"/>
              <a:t>st</a:t>
            </a:r>
            <a:r>
              <a:rPr lang="en-US" dirty="0" smtClean="0"/>
              <a:t>  March, 2017</a:t>
            </a:r>
            <a:endParaRPr lang="en-US" dirty="0"/>
          </a:p>
        </p:txBody>
      </p:sp>
      <p:sp>
        <p:nvSpPr>
          <p:cNvPr id="22" name="Content Placeholder 2"/>
          <p:cNvSpPr>
            <a:spLocks noGrp="1"/>
          </p:cNvSpPr>
          <p:nvPr>
            <p:ph idx="1"/>
          </p:nvPr>
        </p:nvSpPr>
        <p:spPr>
          <a:xfrm>
            <a:off x="43959" y="1075510"/>
            <a:ext cx="7244081" cy="4933296"/>
          </a:xfrm>
        </p:spPr>
        <p:txBody>
          <a:bodyPr>
            <a:noAutofit/>
          </a:bodyPr>
          <a:lstStyle/>
          <a:p>
            <a:pPr marL="493395" indent="-188913"/>
            <a:r>
              <a:rPr lang="en-US" sz="20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Valve Monitoring panel</a:t>
            </a:r>
            <a:endParaRPr lang="pt-PT" sz="20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pPr marL="904875" lvl="1" indent="-188913"/>
            <a:r>
              <a:rPr lang="en-US" sz="16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	</a:t>
            </a:r>
            <a:r>
              <a:rPr lang="en-GB" sz="16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Real-time and continued valve fatigue follow-up</a:t>
            </a:r>
          </a:p>
          <a:p>
            <a:pPr marL="904875" lvl="1" indent="-188913"/>
            <a:r>
              <a:rPr lang="en-GB" sz="16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Archiving of </a:t>
            </a:r>
            <a:r>
              <a:rPr lang="en-GB" sz="16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valve behaviour main parameters</a:t>
            </a:r>
            <a:endParaRPr lang="en-GB" sz="16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pPr marL="904875" lvl="1" indent="-188913"/>
            <a:r>
              <a:rPr lang="en-GB" sz="16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User notification features (system warnings, errors)</a:t>
            </a:r>
          </a:p>
          <a:p>
            <a:pPr lvl="1"/>
            <a:endParaRPr lang="en-US" sz="1200" dirty="0" smtClean="0"/>
          </a:p>
          <a:p>
            <a:pPr marL="493713" indent="-228600"/>
            <a:r>
              <a:rPr lang="en-US" sz="2000" dirty="0"/>
              <a:t>Vacuum devices Help panels</a:t>
            </a:r>
          </a:p>
          <a:p>
            <a:pPr marL="904875" lvl="1" indent="-188913"/>
            <a:r>
              <a:rPr lang="en-US" sz="1600" dirty="0"/>
              <a:t>Real-time device state description</a:t>
            </a:r>
          </a:p>
          <a:p>
            <a:pPr marL="904875" lvl="1" indent="-188913"/>
            <a:r>
              <a:rPr lang="en-US" sz="1600" dirty="0"/>
              <a:t>Emulation of any device state, and </a:t>
            </a:r>
            <a:r>
              <a:rPr lang="en-US" sz="1600" dirty="0" smtClean="0"/>
              <a:t>description</a:t>
            </a:r>
            <a:endParaRPr lang="en-US" sz="1600" dirty="0" smtClean="0"/>
          </a:p>
        </p:txBody>
      </p:sp>
      <p:grpSp>
        <p:nvGrpSpPr>
          <p:cNvPr id="21" name="Group 20"/>
          <p:cNvGrpSpPr>
            <a:grpSpLocks noChangeAspect="1"/>
          </p:cNvGrpSpPr>
          <p:nvPr/>
        </p:nvGrpSpPr>
        <p:grpSpPr>
          <a:xfrm>
            <a:off x="252277" y="3769353"/>
            <a:ext cx="2911745" cy="2178698"/>
            <a:chOff x="5331118" y="2319186"/>
            <a:chExt cx="3665965" cy="2743040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 rotWithShape="1">
            <a:blip r:embed="rId6"/>
            <a:srcRect l="31402" t="31004" r="48551" b="61913"/>
            <a:stretch/>
          </p:blipFill>
          <p:spPr>
            <a:xfrm>
              <a:off x="5331118" y="2319186"/>
              <a:ext cx="3665965" cy="728611"/>
            </a:xfrm>
            <a:prstGeom prst="rect">
              <a:avLst/>
            </a:prstGeom>
          </p:spPr>
        </p:pic>
        <p:grpSp>
          <p:nvGrpSpPr>
            <p:cNvPr id="25" name="Group 24"/>
            <p:cNvGrpSpPr/>
            <p:nvPr/>
          </p:nvGrpSpPr>
          <p:grpSpPr>
            <a:xfrm>
              <a:off x="5991153" y="2599378"/>
              <a:ext cx="1695450" cy="2462848"/>
              <a:chOff x="5353548" y="1596180"/>
              <a:chExt cx="1695450" cy="2462848"/>
            </a:xfrm>
          </p:grpSpPr>
          <p:pic>
            <p:nvPicPr>
              <p:cNvPr id="26" name="Picture 25"/>
              <p:cNvPicPr>
                <a:picLocks noChangeAspect="1"/>
              </p:cNvPicPr>
              <p:nvPr/>
            </p:nvPicPr>
            <p:blipFill rotWithShape="1">
              <a:blip r:embed="rId7"/>
              <a:srcRect l="34398" t="34530" r="56331" b="43287"/>
              <a:stretch/>
            </p:blipFill>
            <p:spPr>
              <a:xfrm>
                <a:off x="5353548" y="1596180"/>
                <a:ext cx="1695450" cy="2281873"/>
              </a:xfrm>
              <a:prstGeom prst="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27" name="Picture 10" descr="whitearrow.gif (38×38)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861835" y="3697077"/>
                <a:ext cx="361950" cy="361951"/>
              </a:xfrm>
              <a:prstGeom prst="rect">
                <a:avLst/>
              </a:prstGeom>
              <a:noFill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grpSp>
        <p:nvGrpSpPr>
          <p:cNvPr id="28" name="Group 27"/>
          <p:cNvGrpSpPr>
            <a:grpSpLocks noChangeAspect="1"/>
          </p:cNvGrpSpPr>
          <p:nvPr/>
        </p:nvGrpSpPr>
        <p:grpSpPr>
          <a:xfrm>
            <a:off x="5970416" y="3703144"/>
            <a:ext cx="6096598" cy="2677059"/>
            <a:chOff x="1457728" y="829341"/>
            <a:chExt cx="8486775" cy="372660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29" name="Picture 28"/>
            <p:cNvPicPr>
              <a:picLocks noChangeAspect="1"/>
            </p:cNvPicPr>
            <p:nvPr/>
          </p:nvPicPr>
          <p:blipFill rotWithShape="1">
            <a:blip r:embed="rId9"/>
            <a:srcRect t="17822"/>
            <a:stretch/>
          </p:blipFill>
          <p:spPr>
            <a:xfrm>
              <a:off x="1457728" y="1041401"/>
              <a:ext cx="8486775" cy="3514542"/>
            </a:xfrm>
            <a:prstGeom prst="rect">
              <a:avLst/>
            </a:prstGeom>
          </p:spPr>
        </p:pic>
        <p:pic>
          <p:nvPicPr>
            <p:cNvPr id="30" name="Picture 29"/>
            <p:cNvPicPr>
              <a:picLocks noChangeAspect="1"/>
            </p:cNvPicPr>
            <p:nvPr/>
          </p:nvPicPr>
          <p:blipFill rotWithShape="1">
            <a:blip r:embed="rId9"/>
            <a:srcRect t="336" b="94706"/>
            <a:stretch/>
          </p:blipFill>
          <p:spPr>
            <a:xfrm>
              <a:off x="1457728" y="829341"/>
              <a:ext cx="8486775" cy="212060"/>
            </a:xfrm>
            <a:prstGeom prst="rect">
              <a:avLst/>
            </a:prstGeom>
          </p:spPr>
        </p:pic>
      </p:grpSp>
      <p:grpSp>
        <p:nvGrpSpPr>
          <p:cNvPr id="31" name="Group 30"/>
          <p:cNvGrpSpPr>
            <a:grpSpLocks noChangeAspect="1"/>
          </p:cNvGrpSpPr>
          <p:nvPr/>
        </p:nvGrpSpPr>
        <p:grpSpPr>
          <a:xfrm>
            <a:off x="5970416" y="954344"/>
            <a:ext cx="6096598" cy="2686720"/>
            <a:chOff x="5992541" y="4191000"/>
            <a:chExt cx="8486775" cy="374005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32" name="Picture 31"/>
            <p:cNvPicPr>
              <a:picLocks noChangeAspect="1"/>
            </p:cNvPicPr>
            <p:nvPr/>
          </p:nvPicPr>
          <p:blipFill rotWithShape="1">
            <a:blip r:embed="rId10"/>
            <a:srcRect t="17894"/>
            <a:stretch/>
          </p:blipFill>
          <p:spPr>
            <a:xfrm>
              <a:off x="5992541" y="4419600"/>
              <a:ext cx="8486775" cy="3511451"/>
            </a:xfrm>
            <a:prstGeom prst="rect">
              <a:avLst/>
            </a:prstGeom>
          </p:spPr>
        </p:pic>
        <p:pic>
          <p:nvPicPr>
            <p:cNvPr id="33" name="Picture 32"/>
            <p:cNvPicPr>
              <a:picLocks noChangeAspect="1"/>
            </p:cNvPicPr>
            <p:nvPr/>
          </p:nvPicPr>
          <p:blipFill rotWithShape="1">
            <a:blip r:embed="rId10"/>
            <a:srcRect t="76" b="94578"/>
            <a:stretch/>
          </p:blipFill>
          <p:spPr>
            <a:xfrm>
              <a:off x="5992541" y="4191000"/>
              <a:ext cx="8486775" cy="228600"/>
            </a:xfrm>
            <a:prstGeom prst="rect">
              <a:avLst/>
            </a:prstGeom>
          </p:spPr>
        </p:pic>
      </p:grpSp>
      <p:grpSp>
        <p:nvGrpSpPr>
          <p:cNvPr id="34" name="Group 33"/>
          <p:cNvGrpSpPr>
            <a:grpSpLocks noChangeAspect="1"/>
          </p:cNvGrpSpPr>
          <p:nvPr/>
        </p:nvGrpSpPr>
        <p:grpSpPr>
          <a:xfrm>
            <a:off x="6210850" y="4439167"/>
            <a:ext cx="1466751" cy="496812"/>
            <a:chOff x="6836158" y="2302595"/>
            <a:chExt cx="2704409" cy="916027"/>
          </a:xfrm>
        </p:grpSpPr>
        <p:pic>
          <p:nvPicPr>
            <p:cNvPr id="35" name="Picture 34"/>
            <p:cNvPicPr>
              <a:picLocks noChangeAspect="1"/>
            </p:cNvPicPr>
            <p:nvPr/>
          </p:nvPicPr>
          <p:blipFill rotWithShape="1">
            <a:blip r:embed="rId11"/>
            <a:srcRect l="3932" t="37053" r="72022" b="46784"/>
            <a:stretch/>
          </p:blipFill>
          <p:spPr>
            <a:xfrm>
              <a:off x="6836158" y="2302595"/>
              <a:ext cx="2704409" cy="916027"/>
            </a:xfrm>
            <a:prstGeom prst="rect">
              <a:avLst/>
            </a:prstGeom>
            <a:effectLst/>
          </p:spPr>
        </p:pic>
        <p:pic>
          <p:nvPicPr>
            <p:cNvPr id="36" name="Picture 10" descr="whitearrow.gif (38×38)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30117" y="2595155"/>
              <a:ext cx="458570" cy="458571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7" name="Group 36"/>
          <p:cNvGrpSpPr>
            <a:grpSpLocks noChangeAspect="1"/>
          </p:cNvGrpSpPr>
          <p:nvPr/>
        </p:nvGrpSpPr>
        <p:grpSpPr>
          <a:xfrm>
            <a:off x="6211406" y="1694556"/>
            <a:ext cx="1466516" cy="557442"/>
            <a:chOff x="6925637" y="3683892"/>
            <a:chExt cx="2694940" cy="1024381"/>
          </a:xfrm>
        </p:grpSpPr>
        <p:pic>
          <p:nvPicPr>
            <p:cNvPr id="38" name="Picture 37"/>
            <p:cNvPicPr>
              <a:picLocks noChangeAspect="1"/>
            </p:cNvPicPr>
            <p:nvPr/>
          </p:nvPicPr>
          <p:blipFill rotWithShape="1">
            <a:blip r:embed="rId12"/>
            <a:srcRect l="3987" t="37139" r="72052" b="46824"/>
            <a:stretch/>
          </p:blipFill>
          <p:spPr>
            <a:xfrm>
              <a:off x="6925637" y="3683892"/>
              <a:ext cx="2694940" cy="908832"/>
            </a:xfrm>
            <a:prstGeom prst="rect">
              <a:avLst/>
            </a:prstGeom>
            <a:effectLst/>
          </p:spPr>
        </p:pic>
        <p:pic>
          <p:nvPicPr>
            <p:cNvPr id="39" name="Picture 10" descr="whitearrow.gif (38×38)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20977" y="4249702"/>
              <a:ext cx="458570" cy="458571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0" name="Group 39"/>
          <p:cNvGrpSpPr/>
          <p:nvPr/>
        </p:nvGrpSpPr>
        <p:grpSpPr>
          <a:xfrm>
            <a:off x="2364853" y="4531043"/>
            <a:ext cx="1673805" cy="1387978"/>
            <a:chOff x="801682" y="2540644"/>
            <a:chExt cx="2127727" cy="1801401"/>
          </a:xfrm>
        </p:grpSpPr>
        <p:grpSp>
          <p:nvGrpSpPr>
            <p:cNvPr id="41" name="Group 40"/>
            <p:cNvGrpSpPr/>
            <p:nvPr/>
          </p:nvGrpSpPr>
          <p:grpSpPr>
            <a:xfrm>
              <a:off x="801682" y="2540644"/>
              <a:ext cx="2127727" cy="359506"/>
              <a:chOff x="8072814" y="3141277"/>
              <a:chExt cx="2127727" cy="359506"/>
            </a:xfrm>
          </p:grpSpPr>
          <p:pic>
            <p:nvPicPr>
              <p:cNvPr id="51" name="Picture 50"/>
              <p:cNvPicPr>
                <a:picLocks noChangeAspect="1"/>
              </p:cNvPicPr>
              <p:nvPr/>
            </p:nvPicPr>
            <p:blipFill rotWithShape="1">
              <a:blip r:embed="rId13"/>
              <a:srcRect l="45433" t="47801" r="53275" b="48751"/>
              <a:stretch/>
            </p:blipFill>
            <p:spPr>
              <a:xfrm>
                <a:off x="8072814" y="3178154"/>
                <a:ext cx="346474" cy="285750"/>
              </a:xfrm>
              <a:prstGeom prst="rect">
                <a:avLst/>
              </a:prstGeom>
            </p:spPr>
          </p:pic>
          <p:sp>
            <p:nvSpPr>
              <p:cNvPr id="52" name="TextBox 51"/>
              <p:cNvSpPr txBox="1"/>
              <p:nvPr/>
            </p:nvSpPr>
            <p:spPr>
              <a:xfrm>
                <a:off x="8331785" y="3141277"/>
                <a:ext cx="1868756" cy="3595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LHC Sector </a:t>
                </a:r>
                <a:r>
                  <a:rPr lang="en-GB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Valves</a:t>
                </a:r>
              </a:p>
            </p:txBody>
          </p:sp>
        </p:grpSp>
        <p:grpSp>
          <p:nvGrpSpPr>
            <p:cNvPr id="42" name="Group 41"/>
            <p:cNvGrpSpPr/>
            <p:nvPr/>
          </p:nvGrpSpPr>
          <p:grpSpPr>
            <a:xfrm>
              <a:off x="823114" y="3501905"/>
              <a:ext cx="1923146" cy="359505"/>
              <a:chOff x="7024815" y="5431842"/>
              <a:chExt cx="1923146" cy="359505"/>
            </a:xfrm>
          </p:grpSpPr>
          <p:pic>
            <p:nvPicPr>
              <p:cNvPr id="49" name="Picture 48"/>
              <p:cNvPicPr>
                <a:picLocks noChangeAspect="1"/>
              </p:cNvPicPr>
              <p:nvPr/>
            </p:nvPicPr>
            <p:blipFill rotWithShape="1">
              <a:blip r:embed="rId13"/>
              <a:srcRect l="41721" t="44612" r="57147" b="51853"/>
              <a:stretch/>
            </p:blipFill>
            <p:spPr>
              <a:xfrm>
                <a:off x="7024815" y="5469911"/>
                <a:ext cx="303609" cy="292894"/>
              </a:xfrm>
              <a:prstGeom prst="rect">
                <a:avLst/>
              </a:prstGeom>
            </p:spPr>
          </p:pic>
          <p:sp>
            <p:nvSpPr>
              <p:cNvPr id="50" name="TextBox 49"/>
              <p:cNvSpPr txBox="1"/>
              <p:nvPr/>
            </p:nvSpPr>
            <p:spPr>
              <a:xfrm>
                <a:off x="7262354" y="5431842"/>
                <a:ext cx="1685607" cy="3595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Penning Gauges</a:t>
                </a:r>
              </a:p>
            </p:txBody>
          </p:sp>
        </p:grpSp>
        <p:grpSp>
          <p:nvGrpSpPr>
            <p:cNvPr id="43" name="Group 42"/>
            <p:cNvGrpSpPr/>
            <p:nvPr/>
          </p:nvGrpSpPr>
          <p:grpSpPr>
            <a:xfrm>
              <a:off x="840975" y="3982537"/>
              <a:ext cx="1387701" cy="359508"/>
              <a:chOff x="7060536" y="6422836"/>
              <a:chExt cx="1387701" cy="359508"/>
            </a:xfrm>
          </p:grpSpPr>
          <p:pic>
            <p:nvPicPr>
              <p:cNvPr id="47" name="Picture 46"/>
              <p:cNvPicPr>
                <a:picLocks noChangeAspect="1"/>
              </p:cNvPicPr>
              <p:nvPr/>
            </p:nvPicPr>
            <p:blipFill rotWithShape="1">
              <a:blip r:embed="rId13"/>
              <a:srcRect l="63694" t="45086" r="35308" b="51594"/>
              <a:stretch/>
            </p:blipFill>
            <p:spPr>
              <a:xfrm>
                <a:off x="7060536" y="6465071"/>
                <a:ext cx="267889" cy="275033"/>
              </a:xfrm>
              <a:prstGeom prst="rect">
                <a:avLst/>
              </a:prstGeom>
            </p:spPr>
          </p:pic>
          <p:sp>
            <p:nvSpPr>
              <p:cNvPr id="48" name="TextBox 47"/>
              <p:cNvSpPr txBox="1"/>
              <p:nvPr/>
            </p:nvSpPr>
            <p:spPr>
              <a:xfrm>
                <a:off x="7280215" y="6422836"/>
                <a:ext cx="1168022" cy="3595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Ion Pumps</a:t>
                </a:r>
              </a:p>
            </p:txBody>
          </p:sp>
        </p:grpSp>
        <p:grpSp>
          <p:nvGrpSpPr>
            <p:cNvPr id="44" name="Group 43"/>
            <p:cNvGrpSpPr/>
            <p:nvPr/>
          </p:nvGrpSpPr>
          <p:grpSpPr>
            <a:xfrm>
              <a:off x="824902" y="3021276"/>
              <a:ext cx="1705358" cy="359505"/>
              <a:chOff x="7028389" y="6034125"/>
              <a:chExt cx="1705358" cy="359505"/>
            </a:xfrm>
          </p:grpSpPr>
          <p:pic>
            <p:nvPicPr>
              <p:cNvPr id="45" name="Picture 44"/>
              <p:cNvPicPr>
                <a:picLocks noChangeAspect="1"/>
              </p:cNvPicPr>
              <p:nvPr/>
            </p:nvPicPr>
            <p:blipFill rotWithShape="1">
              <a:blip r:embed="rId13"/>
              <a:srcRect l="60889" t="44613" r="37993" b="51852"/>
              <a:stretch/>
            </p:blipFill>
            <p:spPr>
              <a:xfrm>
                <a:off x="7028389" y="6068026"/>
                <a:ext cx="300036" cy="292892"/>
              </a:xfrm>
              <a:prstGeom prst="rect">
                <a:avLst/>
              </a:prstGeom>
            </p:spPr>
          </p:pic>
          <p:sp>
            <p:nvSpPr>
              <p:cNvPr id="46" name="TextBox 45"/>
              <p:cNvSpPr txBox="1"/>
              <p:nvPr/>
            </p:nvSpPr>
            <p:spPr>
              <a:xfrm>
                <a:off x="7264140" y="6034125"/>
                <a:ext cx="1469607" cy="3595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Pirani Gauges</a:t>
                </a:r>
              </a:p>
            </p:txBody>
          </p:sp>
        </p:grpSp>
      </p:grpSp>
      <p:sp>
        <p:nvSpPr>
          <p:cNvPr id="54" name="Title 5"/>
          <p:cNvSpPr>
            <a:spLocks noGrp="1"/>
          </p:cNvSpPr>
          <p:nvPr>
            <p:ph type="title"/>
          </p:nvPr>
        </p:nvSpPr>
        <p:spPr>
          <a:xfrm>
            <a:off x="609601" y="233495"/>
            <a:ext cx="10969139" cy="940443"/>
          </a:xfrm>
        </p:spPr>
        <p:txBody>
          <a:bodyPr>
            <a:normAutofit/>
          </a:bodyPr>
          <a:lstStyle/>
          <a:p>
            <a:r>
              <a:rPr lang="en-GB" dirty="0"/>
              <a:t>Vacuum </a:t>
            </a:r>
            <a:r>
              <a:rPr lang="en-GB" dirty="0" smtClean="0"/>
              <a:t>Control SCADA </a:t>
            </a:r>
            <a:r>
              <a:rPr lang="en-GB" dirty="0" smtClean="0"/>
              <a:t>System – Developments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9188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7C3AF6C-E427-467B-B11B-AD5A3C541A02}" type="slidenum">
              <a:rPr lang="en-US" smtClean="0"/>
              <a:t>7</a:t>
            </a:fld>
            <a:endParaRPr lang="en-US" dirty="0"/>
          </a:p>
        </p:txBody>
      </p:sp>
      <p:pic>
        <p:nvPicPr>
          <p:cNvPr id="12" name="Picture 11" descr="\\cern.ch\dfs\Departments\TE\Groups\VSC\ICM\Pictures\Logo\ICM_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6188563"/>
            <a:ext cx="993775" cy="663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289612" y="6338701"/>
            <a:ext cx="3996856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i="1" baseline="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FCT and CERN Portuguese Trainee Programme Report</a:t>
            </a:r>
            <a:endParaRPr lang="en-US" dirty="0"/>
          </a:p>
        </p:txBody>
      </p:sp>
      <p:pic>
        <p:nvPicPr>
          <p:cNvPr id="19" name="Picture 2" descr="https://lh3.ggpht.com/A0x3jzuH1qRkE10HcTiT4qQr_6iAqVg-CTsoIqxnoIFyv92V91WI3KqiVlOvLtfoMRg=w300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0507" y="6578697"/>
            <a:ext cx="227212" cy="227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Date Placeholder 1"/>
          <p:cNvSpPr txBox="1">
            <a:spLocks/>
          </p:cNvSpPr>
          <p:nvPr/>
        </p:nvSpPr>
        <p:spPr>
          <a:xfrm>
            <a:off x="9286470" y="6342134"/>
            <a:ext cx="2236967" cy="3382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i="1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|      31</a:t>
            </a:r>
            <a:r>
              <a:rPr lang="en-US" baseline="30000" dirty="0" smtClean="0"/>
              <a:t>st</a:t>
            </a:r>
            <a:r>
              <a:rPr lang="en-US" dirty="0" smtClean="0"/>
              <a:t>  March, 2017</a:t>
            </a:r>
            <a:endParaRPr lang="en-US" dirty="0"/>
          </a:p>
        </p:txBody>
      </p:sp>
      <p:sp>
        <p:nvSpPr>
          <p:cNvPr id="22" name="Content Placeholder 2"/>
          <p:cNvSpPr>
            <a:spLocks noGrp="1"/>
          </p:cNvSpPr>
          <p:nvPr>
            <p:ph idx="1"/>
          </p:nvPr>
        </p:nvSpPr>
        <p:spPr>
          <a:xfrm>
            <a:off x="43959" y="1075510"/>
            <a:ext cx="7244081" cy="4933296"/>
          </a:xfrm>
        </p:spPr>
        <p:txBody>
          <a:bodyPr>
            <a:noAutofit/>
          </a:bodyPr>
          <a:lstStyle/>
          <a:p>
            <a:pPr marL="493395" indent="-188913"/>
            <a:r>
              <a:rPr lang="en-US" sz="20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Valve Monitoring panel</a:t>
            </a:r>
            <a:endParaRPr lang="pt-PT" sz="20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pPr marL="904875" lvl="1" indent="-188913"/>
            <a:r>
              <a:rPr lang="en-US" sz="16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	</a:t>
            </a:r>
            <a:r>
              <a:rPr lang="en-GB" sz="16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Real-time and continued valve fatigue follow-up</a:t>
            </a:r>
          </a:p>
          <a:p>
            <a:pPr marL="904875" lvl="1" indent="-188913"/>
            <a:r>
              <a:rPr lang="en-GB" sz="16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Archiving of </a:t>
            </a:r>
            <a:r>
              <a:rPr lang="en-GB" sz="16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valve behaviour main parameters</a:t>
            </a:r>
            <a:endParaRPr lang="en-GB" sz="16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pPr marL="904875" lvl="1" indent="-188913"/>
            <a:r>
              <a:rPr lang="en-GB" sz="16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User notification features (system warnings, errors)</a:t>
            </a:r>
          </a:p>
          <a:p>
            <a:pPr lvl="1"/>
            <a:endParaRPr lang="en-US" sz="1200" dirty="0" smtClean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pPr marL="493713" indent="-228600"/>
            <a:r>
              <a:rPr lang="en-US" sz="20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Vacuum devices Help panels</a:t>
            </a:r>
          </a:p>
          <a:p>
            <a:pPr marL="904875" lvl="1" indent="-188913"/>
            <a:r>
              <a:rPr lang="en-US" sz="16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Real-time device state description</a:t>
            </a:r>
          </a:p>
          <a:p>
            <a:pPr marL="904875" lvl="1" indent="-188913"/>
            <a:r>
              <a:rPr lang="en-US" sz="16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Emulation of any device state, and </a:t>
            </a:r>
            <a:r>
              <a:rPr lang="en-US" sz="16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description</a:t>
            </a:r>
          </a:p>
          <a:p>
            <a:pPr marL="493395" indent="-188913"/>
            <a:endParaRPr lang="en-US" sz="1200" dirty="0" smtClean="0"/>
          </a:p>
          <a:p>
            <a:pPr marL="493713" indent="-228600"/>
            <a:r>
              <a:rPr lang="en-US" sz="2000" dirty="0"/>
              <a:t>Beam Line name tags</a:t>
            </a:r>
          </a:p>
          <a:p>
            <a:pPr marL="904875" lvl="1" indent="-188913"/>
            <a:r>
              <a:rPr lang="en-US" sz="1600" dirty="0" smtClean="0"/>
              <a:t>Automatic and user-defined beam line identification on </a:t>
            </a:r>
            <a:r>
              <a:rPr lang="en-US" sz="1600" dirty="0" smtClean="0"/>
              <a:t>synoptic</a:t>
            </a:r>
            <a:endParaRPr lang="en-US" sz="160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39100" y="967688"/>
            <a:ext cx="3975101" cy="3990771"/>
          </a:xfrm>
          <a:prstGeom prst="rect">
            <a:avLst/>
          </a:prstGeom>
        </p:spPr>
      </p:pic>
      <p:pic>
        <p:nvPicPr>
          <p:cNvPr id="18" name="Picture 10" descr="whitearrow.gif (38×38)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2892" y="2554180"/>
            <a:ext cx="305861" cy="30586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0" descr="whitearrow.gif (38×38)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5252" y="2554180"/>
            <a:ext cx="305861" cy="30586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7986434" y="913290"/>
            <a:ext cx="4038707" cy="4115909"/>
          </a:xfrm>
          <a:prstGeom prst="rect">
            <a:avLst/>
          </a:prstGeom>
          <a:solidFill>
            <a:srgbClr val="FFFFFF">
              <a:alpha val="65098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8"/>
          <a:srcRect l="60543"/>
          <a:stretch/>
        </p:blipFill>
        <p:spPr>
          <a:xfrm>
            <a:off x="6865124" y="3037648"/>
            <a:ext cx="5326876" cy="2908309"/>
          </a:xfrm>
          <a:prstGeom prst="rect">
            <a:avLst/>
          </a:prstGeom>
        </p:spPr>
      </p:pic>
      <p:sp>
        <p:nvSpPr>
          <p:cNvPr id="13" name="Title 5"/>
          <p:cNvSpPr>
            <a:spLocks noGrp="1"/>
          </p:cNvSpPr>
          <p:nvPr>
            <p:ph type="title"/>
          </p:nvPr>
        </p:nvSpPr>
        <p:spPr>
          <a:xfrm>
            <a:off x="609601" y="233495"/>
            <a:ext cx="10969139" cy="940443"/>
          </a:xfrm>
        </p:spPr>
        <p:txBody>
          <a:bodyPr>
            <a:normAutofit/>
          </a:bodyPr>
          <a:lstStyle/>
          <a:p>
            <a:r>
              <a:rPr lang="en-GB" dirty="0"/>
              <a:t>Vacuum </a:t>
            </a:r>
            <a:r>
              <a:rPr lang="en-GB" dirty="0" smtClean="0"/>
              <a:t>Control SCADA </a:t>
            </a:r>
            <a:r>
              <a:rPr lang="en-GB" dirty="0" smtClean="0"/>
              <a:t>System – Developments</a:t>
            </a:r>
            <a:endParaRPr lang="en-GB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3553154" y="4605619"/>
            <a:ext cx="2962773" cy="1340338"/>
            <a:chOff x="2168027" y="4848225"/>
            <a:chExt cx="2962773" cy="1340338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9"/>
            <a:srcRect t="53516"/>
            <a:stretch/>
          </p:blipFill>
          <p:spPr>
            <a:xfrm>
              <a:off x="2168027" y="4848225"/>
              <a:ext cx="2962773" cy="1340338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2303580" y="5924550"/>
              <a:ext cx="1120658" cy="84256"/>
            </a:xfrm>
            <a:prstGeom prst="rect">
              <a:avLst/>
            </a:prstGeom>
            <a:solidFill>
              <a:srgbClr val="FFFF00">
                <a:alpha val="45098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/>
            <p:cNvSpPr/>
            <p:nvPr/>
          </p:nvSpPr>
          <p:spPr>
            <a:xfrm rot="157822">
              <a:off x="2336918" y="5786438"/>
              <a:ext cx="920633" cy="84256"/>
            </a:xfrm>
            <a:prstGeom prst="rect">
              <a:avLst/>
            </a:prstGeom>
            <a:solidFill>
              <a:srgbClr val="FFFF00">
                <a:alpha val="45098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2324532" y="5661694"/>
              <a:ext cx="971795" cy="96581"/>
            </a:xfrm>
            <a:prstGeom prst="rect">
              <a:avLst/>
            </a:prstGeom>
            <a:solidFill>
              <a:srgbClr val="FFFF00">
                <a:alpha val="45098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63440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7C3AF6C-E427-467B-B11B-AD5A3C541A02}" type="slidenum">
              <a:rPr lang="en-US" smtClean="0"/>
              <a:t>8</a:t>
            </a:fld>
            <a:endParaRPr lang="en-US" dirty="0"/>
          </a:p>
        </p:txBody>
      </p:sp>
      <p:pic>
        <p:nvPicPr>
          <p:cNvPr id="12" name="Picture 11" descr="\\cern.ch\dfs\Departments\TE\Groups\VSC\ICM\Pictures\Logo\ICM_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6188563"/>
            <a:ext cx="993775" cy="663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289612" y="6338701"/>
            <a:ext cx="3996856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i="1" baseline="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FCT and CERN Portuguese Trainee Programme Report</a:t>
            </a:r>
            <a:endParaRPr lang="en-US" dirty="0"/>
          </a:p>
        </p:txBody>
      </p:sp>
      <p:pic>
        <p:nvPicPr>
          <p:cNvPr id="19" name="Picture 2" descr="https://lh3.ggpht.com/A0x3jzuH1qRkE10HcTiT4qQr_6iAqVg-CTsoIqxnoIFyv92V91WI3KqiVlOvLtfoMRg=w300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0507" y="6578697"/>
            <a:ext cx="227212" cy="227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Date Placeholder 1"/>
          <p:cNvSpPr txBox="1">
            <a:spLocks/>
          </p:cNvSpPr>
          <p:nvPr/>
        </p:nvSpPr>
        <p:spPr>
          <a:xfrm>
            <a:off x="9286470" y="6342134"/>
            <a:ext cx="2236967" cy="3382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i="1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|      31</a:t>
            </a:r>
            <a:r>
              <a:rPr lang="en-US" baseline="30000" dirty="0" smtClean="0"/>
              <a:t>st</a:t>
            </a:r>
            <a:r>
              <a:rPr lang="en-US" dirty="0" smtClean="0"/>
              <a:t>  March, 2017</a:t>
            </a:r>
            <a:endParaRPr lang="en-US" dirty="0"/>
          </a:p>
        </p:txBody>
      </p:sp>
      <p:sp>
        <p:nvSpPr>
          <p:cNvPr id="22" name="Content Placeholder 2"/>
          <p:cNvSpPr>
            <a:spLocks noGrp="1"/>
          </p:cNvSpPr>
          <p:nvPr>
            <p:ph idx="1"/>
          </p:nvPr>
        </p:nvSpPr>
        <p:spPr>
          <a:xfrm>
            <a:off x="43959" y="1075510"/>
            <a:ext cx="7244081" cy="4933296"/>
          </a:xfrm>
        </p:spPr>
        <p:txBody>
          <a:bodyPr>
            <a:noAutofit/>
          </a:bodyPr>
          <a:lstStyle/>
          <a:p>
            <a:pPr marL="493395" indent="-188913"/>
            <a:r>
              <a:rPr lang="en-US" sz="20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Valve Monitoring panel</a:t>
            </a:r>
            <a:endParaRPr lang="pt-PT" sz="20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pPr marL="904875" lvl="1" indent="-188913"/>
            <a:r>
              <a:rPr lang="en-US" sz="16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	</a:t>
            </a:r>
            <a:r>
              <a:rPr lang="en-GB" sz="16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Real-time and continued valve fatigue follow-up</a:t>
            </a:r>
          </a:p>
          <a:p>
            <a:pPr marL="904875" lvl="1" indent="-188913"/>
            <a:r>
              <a:rPr lang="en-GB" sz="16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Archiving of </a:t>
            </a:r>
            <a:r>
              <a:rPr lang="en-GB" sz="16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valve behaviour main parameters</a:t>
            </a:r>
            <a:endParaRPr lang="en-GB" sz="16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pPr marL="904875" lvl="1" indent="-188913"/>
            <a:r>
              <a:rPr lang="en-GB" sz="16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User notification features (system warnings, errors)</a:t>
            </a:r>
          </a:p>
          <a:p>
            <a:pPr lvl="1"/>
            <a:endParaRPr lang="en-US" sz="1200" dirty="0" smtClean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pPr marL="493713" indent="-228600"/>
            <a:r>
              <a:rPr lang="en-US" sz="20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Vacuum devices Help panels</a:t>
            </a:r>
          </a:p>
          <a:p>
            <a:pPr marL="904875" lvl="1" indent="-188913"/>
            <a:r>
              <a:rPr lang="en-US" sz="16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Real-time device state description</a:t>
            </a:r>
          </a:p>
          <a:p>
            <a:pPr marL="904875" lvl="1" indent="-188913"/>
            <a:r>
              <a:rPr lang="en-US" sz="16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Emulation of any device state, and </a:t>
            </a:r>
            <a:r>
              <a:rPr lang="en-US" sz="16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description</a:t>
            </a:r>
          </a:p>
          <a:p>
            <a:pPr marL="493395" indent="-188913"/>
            <a:endParaRPr lang="en-US" sz="1200" dirty="0" smtClean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pPr marL="493713" indent="-228600"/>
            <a:r>
              <a:rPr lang="en-US" sz="20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Beam Line name tags</a:t>
            </a:r>
          </a:p>
          <a:p>
            <a:pPr marL="904875" lvl="1" indent="-188913"/>
            <a:r>
              <a:rPr lang="en-US" sz="16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Automatic and user-defined beam line identification on synoptic</a:t>
            </a:r>
          </a:p>
          <a:p>
            <a:pPr marL="493713" indent="-228600"/>
            <a:endParaRPr lang="en-US" sz="1200" dirty="0"/>
          </a:p>
          <a:p>
            <a:pPr marL="493713" indent="-228600"/>
            <a:r>
              <a:rPr lang="en-US" sz="2000" dirty="0" smtClean="0"/>
              <a:t>Vacuum Sector selectable by </a:t>
            </a:r>
            <a:r>
              <a:rPr lang="en-US" sz="2000" dirty="0" smtClean="0"/>
              <a:t>user </a:t>
            </a:r>
            <a:r>
              <a:rPr lang="en-US" sz="2000" i="1" dirty="0" smtClean="0"/>
              <a:t>(on work)</a:t>
            </a:r>
            <a:endParaRPr lang="en-US" sz="2000" dirty="0" smtClean="0"/>
          </a:p>
          <a:p>
            <a:pPr marL="904875" lvl="1" indent="-188913"/>
            <a:r>
              <a:rPr lang="en-US" sz="1600" dirty="0" smtClean="0"/>
              <a:t>Sector lines can be right-clicked</a:t>
            </a:r>
            <a:endParaRPr lang="en-US" sz="1600" dirty="0"/>
          </a:p>
          <a:p>
            <a:pPr marL="904875" lvl="1" indent="-188913"/>
            <a:r>
              <a:rPr lang="en-US" sz="1600" dirty="0" smtClean="0"/>
              <a:t>Sector status can be set, affecting its synoptic representation</a:t>
            </a:r>
          </a:p>
          <a:p>
            <a:pPr marL="904875" lvl="1" indent="-188913"/>
            <a:r>
              <a:rPr lang="en-US" sz="1600" dirty="0" smtClean="0"/>
              <a:t>Integration with assets </a:t>
            </a:r>
            <a:r>
              <a:rPr lang="en-US" sz="1600" dirty="0" smtClean="0"/>
              <a:t>management</a:t>
            </a:r>
            <a:endParaRPr lang="en-GB" sz="1600" i="1" dirty="0"/>
          </a:p>
        </p:txBody>
      </p:sp>
      <p:sp>
        <p:nvSpPr>
          <p:cNvPr id="11" name="Title 5"/>
          <p:cNvSpPr>
            <a:spLocks noGrp="1"/>
          </p:cNvSpPr>
          <p:nvPr>
            <p:ph type="title"/>
          </p:nvPr>
        </p:nvSpPr>
        <p:spPr>
          <a:xfrm>
            <a:off x="609601" y="233495"/>
            <a:ext cx="10969139" cy="940443"/>
          </a:xfrm>
        </p:spPr>
        <p:txBody>
          <a:bodyPr>
            <a:normAutofit/>
          </a:bodyPr>
          <a:lstStyle/>
          <a:p>
            <a:r>
              <a:rPr lang="en-GB" dirty="0"/>
              <a:t>Vacuum </a:t>
            </a:r>
            <a:r>
              <a:rPr lang="en-GB" dirty="0" smtClean="0"/>
              <a:t>Control SCADA </a:t>
            </a:r>
            <a:r>
              <a:rPr lang="en-GB" dirty="0" smtClean="0"/>
              <a:t>System – Developments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6"/>
          <a:srcRect l="22927" t="18165" r="55833" b="60502"/>
          <a:stretch/>
        </p:blipFill>
        <p:spPr>
          <a:xfrm>
            <a:off x="6116093" y="1628965"/>
            <a:ext cx="6036051" cy="2066735"/>
          </a:xfrm>
          <a:prstGeom prst="rect">
            <a:avLst/>
          </a:prstGeom>
        </p:spPr>
      </p:pic>
      <p:pic>
        <p:nvPicPr>
          <p:cNvPr id="13" name="Picture 10" descr="whitearrow.gif (38×38)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73659" y="2960435"/>
            <a:ext cx="305861" cy="30586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6766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7C3AF6C-E427-467B-B11B-AD5A3C541A02}" type="slidenum">
              <a:rPr lang="en-US" smtClean="0"/>
              <a:t>9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Vacuum Equipment Labelling </a:t>
            </a:r>
            <a:r>
              <a:rPr lang="en-GB" dirty="0" smtClean="0"/>
              <a:t>– Campaign</a:t>
            </a:r>
            <a:endParaRPr lang="en-GB" dirty="0"/>
          </a:p>
        </p:txBody>
      </p:sp>
      <p:pic>
        <p:nvPicPr>
          <p:cNvPr id="12" name="Picture 11" descr="\\cern.ch\dfs\Departments\TE\Groups\VSC\ICM\Pictures\Logo\ICM_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6188563"/>
            <a:ext cx="993775" cy="663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289612" y="6338701"/>
            <a:ext cx="3996856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i="1" baseline="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FCT and CERN Portuguese Trainee Programme Report</a:t>
            </a:r>
            <a:endParaRPr lang="en-US" dirty="0"/>
          </a:p>
        </p:txBody>
      </p:sp>
      <p:pic>
        <p:nvPicPr>
          <p:cNvPr id="19" name="Picture 2" descr="https://lh3.ggpht.com/A0x3jzuH1qRkE10HcTiT4qQr_6iAqVg-CTsoIqxnoIFyv92V91WI3KqiVlOvLtfoMRg=w300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0507" y="6578697"/>
            <a:ext cx="227212" cy="227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Date Placeholder 1"/>
          <p:cNvSpPr txBox="1">
            <a:spLocks/>
          </p:cNvSpPr>
          <p:nvPr/>
        </p:nvSpPr>
        <p:spPr>
          <a:xfrm>
            <a:off x="9286470" y="6342134"/>
            <a:ext cx="2236967" cy="3382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i="1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|      31</a:t>
            </a:r>
            <a:r>
              <a:rPr lang="en-US" baseline="30000" dirty="0" smtClean="0"/>
              <a:t>st</a:t>
            </a:r>
            <a:r>
              <a:rPr lang="en-US" dirty="0" smtClean="0"/>
              <a:t>  March, 2017</a:t>
            </a:r>
            <a:endParaRPr lang="en-US" dirty="0"/>
          </a:p>
        </p:txBody>
      </p:sp>
      <p:sp>
        <p:nvSpPr>
          <p:cNvPr id="22" name="Content Placeholder 2"/>
          <p:cNvSpPr>
            <a:spLocks noGrp="1"/>
          </p:cNvSpPr>
          <p:nvPr>
            <p:ph idx="1"/>
          </p:nvPr>
        </p:nvSpPr>
        <p:spPr>
          <a:xfrm>
            <a:off x="0" y="1701210"/>
            <a:ext cx="8908655" cy="3317358"/>
          </a:xfrm>
        </p:spPr>
        <p:txBody>
          <a:bodyPr>
            <a:noAutofit/>
          </a:bodyPr>
          <a:lstStyle/>
          <a:p>
            <a:pPr marL="493395" indent="-188913"/>
            <a:r>
              <a:rPr lang="en-US" sz="2000" dirty="0" smtClean="0"/>
              <a:t>Quality developments on assets management</a:t>
            </a:r>
          </a:p>
          <a:p>
            <a:pPr marL="904875" lvl="1" indent="-188913"/>
            <a:r>
              <a:rPr lang="en-US" sz="1400" dirty="0" smtClean="0"/>
              <a:t>Vacuum equipment name standardization</a:t>
            </a:r>
          </a:p>
          <a:p>
            <a:pPr marL="904875" lvl="1" indent="-188913"/>
            <a:r>
              <a:rPr lang="en-US" sz="1400" dirty="0" smtClean="0"/>
              <a:t>Integration with global asset management tools</a:t>
            </a:r>
          </a:p>
          <a:p>
            <a:pPr marL="493395" indent="-188913"/>
            <a:endParaRPr lang="en-US" sz="2000" dirty="0" smtClean="0"/>
          </a:p>
          <a:p>
            <a:pPr marL="493395" indent="-188913"/>
            <a:r>
              <a:rPr lang="en-US" sz="2000" dirty="0" smtClean="0"/>
              <a:t>Applying to all the vacuum devices and monitoring hardware</a:t>
            </a:r>
          </a:p>
          <a:p>
            <a:pPr marL="493395" indent="-188913"/>
            <a:endParaRPr lang="en-US" sz="2000" dirty="0" smtClean="0"/>
          </a:p>
          <a:p>
            <a:pPr marL="493395" indent="-188913"/>
            <a:r>
              <a:rPr lang="en-US" sz="2000" dirty="0" smtClean="0"/>
              <a:t>The complete VSC-ICM team involved</a:t>
            </a:r>
          </a:p>
          <a:p>
            <a:pPr marL="493395" indent="-188913"/>
            <a:endParaRPr lang="en-US" sz="2000" i="1" dirty="0"/>
          </a:p>
          <a:p>
            <a:pPr marL="493395" indent="-188913"/>
            <a:r>
              <a:rPr lang="en-US" sz="2000" dirty="0"/>
              <a:t>&gt;2000 labels printed </a:t>
            </a:r>
            <a:r>
              <a:rPr lang="en-US" sz="2000" dirty="0" smtClean="0"/>
              <a:t>and scanned</a:t>
            </a:r>
            <a:endParaRPr lang="en-GB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31062" y="258528"/>
            <a:ext cx="3468766" cy="2712584"/>
          </a:xfrm>
          <a:prstGeom prst="rect">
            <a:avLst/>
          </a:prstGeom>
          <a:ln>
            <a:solidFill>
              <a:schemeClr val="accent4">
                <a:lumMod val="20000"/>
                <a:lumOff val="8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13740" y="3404538"/>
            <a:ext cx="4389610" cy="274969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8"/>
          <a:srcRect b="49152"/>
          <a:stretch/>
        </p:blipFill>
        <p:spPr>
          <a:xfrm>
            <a:off x="10397373" y="1614820"/>
            <a:ext cx="1688053" cy="2210048"/>
          </a:xfrm>
          <a:prstGeom prst="rect">
            <a:avLst/>
          </a:prstGeom>
          <a:ln>
            <a:solidFill>
              <a:schemeClr val="accent4">
                <a:lumMod val="20000"/>
                <a:lumOff val="8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21123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15714</TotalTime>
  <Words>478</Words>
  <Application>Microsoft Office PowerPoint</Application>
  <PresentationFormat>Widescreen</PresentationFormat>
  <Paragraphs>162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Wingdings</vt:lpstr>
      <vt:lpstr>CERN(4-3)</vt:lpstr>
      <vt:lpstr>PowerPoint Presentation</vt:lpstr>
      <vt:lpstr>FCT and CERN Portuguese Trainee Programme Report</vt:lpstr>
      <vt:lpstr>Resume</vt:lpstr>
      <vt:lpstr>Vacuum at CERN – Overview</vt:lpstr>
      <vt:lpstr>Vacuum Control SCADA System – Developments</vt:lpstr>
      <vt:lpstr>Vacuum Control SCADA System – Developments</vt:lpstr>
      <vt:lpstr>Vacuum Control SCADA System – Developments</vt:lpstr>
      <vt:lpstr>Vacuum Control SCADA System – Developments</vt:lpstr>
      <vt:lpstr>Vacuum Equipment Labelling – Campaign</vt:lpstr>
      <vt:lpstr>Vacuum Monitoring Application – Development</vt:lpstr>
      <vt:lpstr>Training Competences</vt:lpstr>
      <vt:lpstr>Questions?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Claudia Sofia Pequeno Dias</cp:lastModifiedBy>
  <cp:revision>445</cp:revision>
  <cp:lastPrinted>2017-03-31T06:00:00Z</cp:lastPrinted>
  <dcterms:created xsi:type="dcterms:W3CDTF">2012-11-30T11:04:26Z</dcterms:created>
  <dcterms:modified xsi:type="dcterms:W3CDTF">2017-03-31T06:25:42Z</dcterms:modified>
</cp:coreProperties>
</file>