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35"/>
  </p:notesMasterIdLst>
  <p:handoutMasterIdLst>
    <p:handoutMasterId r:id="rId36"/>
  </p:handoutMasterIdLst>
  <p:sldIdLst>
    <p:sldId id="256" r:id="rId2"/>
    <p:sldId id="300" r:id="rId3"/>
    <p:sldId id="278" r:id="rId4"/>
    <p:sldId id="286" r:id="rId5"/>
    <p:sldId id="280" r:id="rId6"/>
    <p:sldId id="288" r:id="rId7"/>
    <p:sldId id="290" r:id="rId8"/>
    <p:sldId id="287" r:id="rId9"/>
    <p:sldId id="296" r:id="rId10"/>
    <p:sldId id="279" r:id="rId11"/>
    <p:sldId id="291" r:id="rId12"/>
    <p:sldId id="298" r:id="rId13"/>
    <p:sldId id="293" r:id="rId14"/>
    <p:sldId id="311" r:id="rId15"/>
    <p:sldId id="295" r:id="rId16"/>
    <p:sldId id="299" r:id="rId17"/>
    <p:sldId id="313" r:id="rId18"/>
    <p:sldId id="314" r:id="rId19"/>
    <p:sldId id="315" r:id="rId20"/>
    <p:sldId id="316" r:id="rId21"/>
    <p:sldId id="322" r:id="rId22"/>
    <p:sldId id="323" r:id="rId23"/>
    <p:sldId id="325" r:id="rId24"/>
    <p:sldId id="326" r:id="rId25"/>
    <p:sldId id="324" r:id="rId26"/>
    <p:sldId id="266" r:id="rId27"/>
    <p:sldId id="309" r:id="rId28"/>
    <p:sldId id="308" r:id="rId29"/>
    <p:sldId id="304" r:id="rId30"/>
    <p:sldId id="305" r:id="rId31"/>
    <p:sldId id="306" r:id="rId32"/>
    <p:sldId id="307" r:id="rId33"/>
    <p:sldId id="28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0597" autoAdjust="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78E29-C24C-4931-8D58-1CD9B78295A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FDD164B-7466-4FA7-9D97-F73E956EA9C1}">
      <dgm:prSet phldrT="[Text]"/>
      <dgm:spPr/>
      <dgm:t>
        <a:bodyPr/>
        <a:lstStyle/>
        <a:p>
          <a:r>
            <a:rPr lang="en-GB" dirty="0" smtClean="0"/>
            <a:t>High luminosity applications                           </a:t>
          </a:r>
          <a:endParaRPr lang="en-GB" dirty="0"/>
        </a:p>
      </dgm:t>
    </dgm:pt>
    <dgm:pt modelId="{F6419AA3-9A32-4493-996E-BD8C047F78AA}" type="parTrans" cxnId="{861C7B2C-E748-4D62-A009-BCB2EEA9040B}">
      <dgm:prSet/>
      <dgm:spPr/>
      <dgm:t>
        <a:bodyPr/>
        <a:lstStyle/>
        <a:p>
          <a:endParaRPr lang="en-GB"/>
        </a:p>
      </dgm:t>
    </dgm:pt>
    <dgm:pt modelId="{DC541E04-856B-40E5-B07B-C444722723CD}" type="sibTrans" cxnId="{861C7B2C-E748-4D62-A009-BCB2EEA9040B}">
      <dgm:prSet/>
      <dgm:spPr/>
      <dgm:t>
        <a:bodyPr/>
        <a:lstStyle/>
        <a:p>
          <a:endParaRPr lang="en-GB"/>
        </a:p>
      </dgm:t>
    </dgm:pt>
    <dgm:pt modelId="{F2EBD2F4-D77E-4CE5-ABDB-17FAA42F65CA}">
      <dgm:prSet phldrT="[Text]"/>
      <dgm:spPr/>
      <dgm:t>
        <a:bodyPr/>
        <a:lstStyle/>
        <a:p>
          <a:r>
            <a:rPr lang="en-GB" dirty="0" smtClean="0"/>
            <a:t>High radiation levels </a:t>
          </a:r>
          <a:endParaRPr lang="en-GB" dirty="0"/>
        </a:p>
      </dgm:t>
    </dgm:pt>
    <dgm:pt modelId="{29CE46B2-59EC-4B78-AF7B-413179DCFD2F}" type="parTrans" cxnId="{6D6DC4E7-3986-4ACB-8B45-1A13127BBC30}">
      <dgm:prSet/>
      <dgm:spPr/>
      <dgm:t>
        <a:bodyPr/>
        <a:lstStyle/>
        <a:p>
          <a:endParaRPr lang="en-GB"/>
        </a:p>
      </dgm:t>
    </dgm:pt>
    <dgm:pt modelId="{732092BC-499B-40DB-AFB1-1A84F4C369B8}" type="sibTrans" cxnId="{6D6DC4E7-3986-4ACB-8B45-1A13127BBC30}">
      <dgm:prSet/>
      <dgm:spPr/>
      <dgm:t>
        <a:bodyPr/>
        <a:lstStyle/>
        <a:p>
          <a:endParaRPr lang="en-GB"/>
        </a:p>
      </dgm:t>
    </dgm:pt>
    <dgm:pt modelId="{A8F3AC33-126F-422A-88DF-E43D440FB5F0}">
      <dgm:prSet phldrT="[Text]"/>
      <dgm:spPr/>
      <dgm:t>
        <a:bodyPr/>
        <a:lstStyle/>
        <a:p>
          <a:r>
            <a:rPr lang="en-GB" dirty="0" smtClean="0"/>
            <a:t>Possible damages, leakage current and heat generation</a:t>
          </a:r>
          <a:endParaRPr lang="en-GB" dirty="0"/>
        </a:p>
      </dgm:t>
    </dgm:pt>
    <dgm:pt modelId="{9EF1D727-CB90-4309-AD75-7E672526A896}" type="parTrans" cxnId="{C4AD9500-8D95-4F30-90C2-8EB0EC1FA226}">
      <dgm:prSet/>
      <dgm:spPr/>
      <dgm:t>
        <a:bodyPr/>
        <a:lstStyle/>
        <a:p>
          <a:endParaRPr lang="en-GB"/>
        </a:p>
      </dgm:t>
    </dgm:pt>
    <dgm:pt modelId="{C43118BB-C46A-4727-B6D9-68C8BA374491}" type="sibTrans" cxnId="{C4AD9500-8D95-4F30-90C2-8EB0EC1FA226}">
      <dgm:prSet/>
      <dgm:spPr/>
      <dgm:t>
        <a:bodyPr/>
        <a:lstStyle/>
        <a:p>
          <a:endParaRPr lang="en-GB"/>
        </a:p>
      </dgm:t>
    </dgm:pt>
    <dgm:pt modelId="{B948BCC1-920E-4EFC-A788-E7B3FC3B7212}">
      <dgm:prSet phldrT="[Text]"/>
      <dgm:spPr/>
      <dgm:t>
        <a:bodyPr/>
        <a:lstStyle/>
        <a:p>
          <a:r>
            <a:rPr lang="en-GB" dirty="0" smtClean="0"/>
            <a:t>Cooling and RH measurements  </a:t>
          </a:r>
          <a:endParaRPr lang="en-GB" dirty="0"/>
        </a:p>
      </dgm:t>
    </dgm:pt>
    <dgm:pt modelId="{240CDC76-5A45-40D3-931A-602BB93A0360}" type="parTrans" cxnId="{E5C4D71D-64D1-4C43-8C4F-CF258DE9ED8D}">
      <dgm:prSet/>
      <dgm:spPr/>
      <dgm:t>
        <a:bodyPr/>
        <a:lstStyle/>
        <a:p>
          <a:endParaRPr lang="en-GB"/>
        </a:p>
      </dgm:t>
    </dgm:pt>
    <dgm:pt modelId="{F509537C-00E0-4FF8-8EB2-12A7FA87B069}" type="sibTrans" cxnId="{E5C4D71D-64D1-4C43-8C4F-CF258DE9ED8D}">
      <dgm:prSet/>
      <dgm:spPr/>
      <dgm:t>
        <a:bodyPr/>
        <a:lstStyle/>
        <a:p>
          <a:endParaRPr lang="en-GB"/>
        </a:p>
      </dgm:t>
    </dgm:pt>
    <dgm:pt modelId="{6DC37A19-3D69-4FE0-9385-84FE3A44FF0A}">
      <dgm:prSet phldrT="[Text]"/>
      <dgm:spPr/>
      <dgm:t>
        <a:bodyPr/>
        <a:lstStyle/>
        <a:p>
          <a:r>
            <a:rPr lang="en-GB" dirty="0" smtClean="0"/>
            <a:t>No radiation resistant  RH sensors available in the market</a:t>
          </a:r>
          <a:endParaRPr lang="en-GB" dirty="0"/>
        </a:p>
      </dgm:t>
    </dgm:pt>
    <dgm:pt modelId="{70E3B564-2913-4455-84ED-893118A3A71E}" type="parTrans" cxnId="{79C18D0A-9EE0-4B8A-8306-E7ABD81C6E5A}">
      <dgm:prSet/>
      <dgm:spPr/>
      <dgm:t>
        <a:bodyPr/>
        <a:lstStyle/>
        <a:p>
          <a:endParaRPr lang="en-GB"/>
        </a:p>
      </dgm:t>
    </dgm:pt>
    <dgm:pt modelId="{CE1B04BB-B712-490A-916D-8F5BE9EEA72E}" type="sibTrans" cxnId="{79C18D0A-9EE0-4B8A-8306-E7ABD81C6E5A}">
      <dgm:prSet/>
      <dgm:spPr/>
      <dgm:t>
        <a:bodyPr/>
        <a:lstStyle/>
        <a:p>
          <a:endParaRPr lang="en-GB"/>
        </a:p>
      </dgm:t>
    </dgm:pt>
    <dgm:pt modelId="{D6B52BD6-2028-4654-A19E-6B3825B266B3}" type="pres">
      <dgm:prSet presAssocID="{91C78E29-C24C-4931-8D58-1CD9B78295A7}" presName="Name0" presStyleCnt="0">
        <dgm:presLayoutVars>
          <dgm:dir/>
          <dgm:resizeHandles val="exact"/>
        </dgm:presLayoutVars>
      </dgm:prSet>
      <dgm:spPr/>
    </dgm:pt>
    <dgm:pt modelId="{2F9EAC63-BE05-4A63-9022-85A7B454C504}" type="pres">
      <dgm:prSet presAssocID="{6FDD164B-7466-4FA7-9D97-F73E956EA9C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8730DE7-1D4E-4B2A-A0A9-D34FC9EA9CAF}" type="pres">
      <dgm:prSet presAssocID="{DC541E04-856B-40E5-B07B-C444722723CD}" presName="sibTrans" presStyleLbl="sibTrans2D1" presStyleIdx="0" presStyleCnt="4"/>
      <dgm:spPr/>
      <dgm:t>
        <a:bodyPr/>
        <a:lstStyle/>
        <a:p>
          <a:endParaRPr lang="en-GB"/>
        </a:p>
      </dgm:t>
    </dgm:pt>
    <dgm:pt modelId="{55B22E22-03E6-4393-8968-08FFB6FEA17D}" type="pres">
      <dgm:prSet presAssocID="{DC541E04-856B-40E5-B07B-C444722723CD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53D7162F-D2B7-454B-9B4B-0B3F28140FFA}" type="pres">
      <dgm:prSet presAssocID="{F2EBD2F4-D77E-4CE5-ABDB-17FAA42F65C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5A342A-5147-4EDE-9B50-257A5EEC449D}" type="pres">
      <dgm:prSet presAssocID="{732092BC-499B-40DB-AFB1-1A84F4C369B8}" presName="sibTrans" presStyleLbl="sibTrans2D1" presStyleIdx="1" presStyleCnt="4"/>
      <dgm:spPr/>
      <dgm:t>
        <a:bodyPr/>
        <a:lstStyle/>
        <a:p>
          <a:endParaRPr lang="en-GB"/>
        </a:p>
      </dgm:t>
    </dgm:pt>
    <dgm:pt modelId="{A3F7493C-D36A-41CA-8C56-DB2E817BCBAD}" type="pres">
      <dgm:prSet presAssocID="{732092BC-499B-40DB-AFB1-1A84F4C369B8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C1168CCA-9C61-41B9-B357-E62C8B62D361}" type="pres">
      <dgm:prSet presAssocID="{A8F3AC33-126F-422A-88DF-E43D440FB5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829354-DD00-423E-B4FC-434ED40C6F81}" type="pres">
      <dgm:prSet presAssocID="{C43118BB-C46A-4727-B6D9-68C8BA374491}" presName="sibTrans" presStyleLbl="sibTrans2D1" presStyleIdx="2" presStyleCnt="4"/>
      <dgm:spPr/>
      <dgm:t>
        <a:bodyPr/>
        <a:lstStyle/>
        <a:p>
          <a:endParaRPr lang="en-GB"/>
        </a:p>
      </dgm:t>
    </dgm:pt>
    <dgm:pt modelId="{8567F796-D0FB-4DDD-9B7A-EF6028006ABA}" type="pres">
      <dgm:prSet presAssocID="{C43118BB-C46A-4727-B6D9-68C8BA374491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69150ADB-ADAF-4B56-85C7-3DA7E3710060}" type="pres">
      <dgm:prSet presAssocID="{B948BCC1-920E-4EFC-A788-E7B3FC3B721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E651A6-2044-4C85-B134-ACC4EBDCA849}" type="pres">
      <dgm:prSet presAssocID="{F509537C-00E0-4FF8-8EB2-12A7FA87B069}" presName="sibTrans" presStyleLbl="sibTrans2D1" presStyleIdx="3" presStyleCnt="4"/>
      <dgm:spPr/>
      <dgm:t>
        <a:bodyPr/>
        <a:lstStyle/>
        <a:p>
          <a:endParaRPr lang="en-GB"/>
        </a:p>
      </dgm:t>
    </dgm:pt>
    <dgm:pt modelId="{E45447A5-7F1C-41B8-8450-FB69A6FD8115}" type="pres">
      <dgm:prSet presAssocID="{F509537C-00E0-4FF8-8EB2-12A7FA87B069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41D46BC5-5701-4B34-B5DD-C2458F0A86D4}" type="pres">
      <dgm:prSet presAssocID="{6DC37A19-3D69-4FE0-9385-84FE3A44FF0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941C196-D83C-4ADC-8394-BEBE59ACE901}" type="presOf" srcId="{A8F3AC33-126F-422A-88DF-E43D440FB5F0}" destId="{C1168CCA-9C61-41B9-B357-E62C8B62D361}" srcOrd="0" destOrd="0" presId="urn:microsoft.com/office/officeart/2005/8/layout/process1"/>
    <dgm:cxn modelId="{AFBFFD48-D291-491F-8BAD-065619B8ADF3}" type="presOf" srcId="{732092BC-499B-40DB-AFB1-1A84F4C369B8}" destId="{A3F7493C-D36A-41CA-8C56-DB2E817BCBAD}" srcOrd="1" destOrd="0" presId="urn:microsoft.com/office/officeart/2005/8/layout/process1"/>
    <dgm:cxn modelId="{79C18D0A-9EE0-4B8A-8306-E7ABD81C6E5A}" srcId="{91C78E29-C24C-4931-8D58-1CD9B78295A7}" destId="{6DC37A19-3D69-4FE0-9385-84FE3A44FF0A}" srcOrd="4" destOrd="0" parTransId="{70E3B564-2913-4455-84ED-893118A3A71E}" sibTransId="{CE1B04BB-B712-490A-916D-8F5BE9EEA72E}"/>
    <dgm:cxn modelId="{6D6DC4E7-3986-4ACB-8B45-1A13127BBC30}" srcId="{91C78E29-C24C-4931-8D58-1CD9B78295A7}" destId="{F2EBD2F4-D77E-4CE5-ABDB-17FAA42F65CA}" srcOrd="1" destOrd="0" parTransId="{29CE46B2-59EC-4B78-AF7B-413179DCFD2F}" sibTransId="{732092BC-499B-40DB-AFB1-1A84F4C369B8}"/>
    <dgm:cxn modelId="{846DC0C1-7608-4EC2-8097-1784341303DB}" type="presOf" srcId="{DC541E04-856B-40E5-B07B-C444722723CD}" destId="{55B22E22-03E6-4393-8968-08FFB6FEA17D}" srcOrd="1" destOrd="0" presId="urn:microsoft.com/office/officeart/2005/8/layout/process1"/>
    <dgm:cxn modelId="{C5D41DE9-EC5B-4232-9249-FBFC7E560E44}" type="presOf" srcId="{F509537C-00E0-4FF8-8EB2-12A7FA87B069}" destId="{B8E651A6-2044-4C85-B134-ACC4EBDCA849}" srcOrd="0" destOrd="0" presId="urn:microsoft.com/office/officeart/2005/8/layout/process1"/>
    <dgm:cxn modelId="{96313BE2-872C-4D24-ACF7-6D30BFE7E8FA}" type="presOf" srcId="{DC541E04-856B-40E5-B07B-C444722723CD}" destId="{58730DE7-1D4E-4B2A-A0A9-D34FC9EA9CAF}" srcOrd="0" destOrd="0" presId="urn:microsoft.com/office/officeart/2005/8/layout/process1"/>
    <dgm:cxn modelId="{E5C4D71D-64D1-4C43-8C4F-CF258DE9ED8D}" srcId="{91C78E29-C24C-4931-8D58-1CD9B78295A7}" destId="{B948BCC1-920E-4EFC-A788-E7B3FC3B7212}" srcOrd="3" destOrd="0" parTransId="{240CDC76-5A45-40D3-931A-602BB93A0360}" sibTransId="{F509537C-00E0-4FF8-8EB2-12A7FA87B069}"/>
    <dgm:cxn modelId="{9474D7DA-AD04-4373-A918-BC609DA5CB82}" type="presOf" srcId="{C43118BB-C46A-4727-B6D9-68C8BA374491}" destId="{33829354-DD00-423E-B4FC-434ED40C6F81}" srcOrd="0" destOrd="0" presId="urn:microsoft.com/office/officeart/2005/8/layout/process1"/>
    <dgm:cxn modelId="{D4274CF5-26FD-41D5-8872-C63AB874B97D}" type="presOf" srcId="{91C78E29-C24C-4931-8D58-1CD9B78295A7}" destId="{D6B52BD6-2028-4654-A19E-6B3825B266B3}" srcOrd="0" destOrd="0" presId="urn:microsoft.com/office/officeart/2005/8/layout/process1"/>
    <dgm:cxn modelId="{AB9C0DB7-EB9A-4E8D-9C68-8B6BEBE535FD}" type="presOf" srcId="{F509537C-00E0-4FF8-8EB2-12A7FA87B069}" destId="{E45447A5-7F1C-41B8-8450-FB69A6FD8115}" srcOrd="1" destOrd="0" presId="urn:microsoft.com/office/officeart/2005/8/layout/process1"/>
    <dgm:cxn modelId="{0F1F19C2-91E8-4EB1-8CD5-6BBD4AA9BBBF}" type="presOf" srcId="{B948BCC1-920E-4EFC-A788-E7B3FC3B7212}" destId="{69150ADB-ADAF-4B56-85C7-3DA7E3710060}" srcOrd="0" destOrd="0" presId="urn:microsoft.com/office/officeart/2005/8/layout/process1"/>
    <dgm:cxn modelId="{231E394E-DA83-44AD-A149-A1AFD0367247}" type="presOf" srcId="{6FDD164B-7466-4FA7-9D97-F73E956EA9C1}" destId="{2F9EAC63-BE05-4A63-9022-85A7B454C504}" srcOrd="0" destOrd="0" presId="urn:microsoft.com/office/officeart/2005/8/layout/process1"/>
    <dgm:cxn modelId="{F748B12C-7638-4D40-85CC-657B2303733B}" type="presOf" srcId="{F2EBD2F4-D77E-4CE5-ABDB-17FAA42F65CA}" destId="{53D7162F-D2B7-454B-9B4B-0B3F28140FFA}" srcOrd="0" destOrd="0" presId="urn:microsoft.com/office/officeart/2005/8/layout/process1"/>
    <dgm:cxn modelId="{EBB39F82-A883-41B8-A04A-95A1E0EDCDE4}" type="presOf" srcId="{C43118BB-C46A-4727-B6D9-68C8BA374491}" destId="{8567F796-D0FB-4DDD-9B7A-EF6028006ABA}" srcOrd="1" destOrd="0" presId="urn:microsoft.com/office/officeart/2005/8/layout/process1"/>
    <dgm:cxn modelId="{75DBA3F2-A986-4D4B-A882-47CB5445D66E}" type="presOf" srcId="{6DC37A19-3D69-4FE0-9385-84FE3A44FF0A}" destId="{41D46BC5-5701-4B34-B5DD-C2458F0A86D4}" srcOrd="0" destOrd="0" presId="urn:microsoft.com/office/officeart/2005/8/layout/process1"/>
    <dgm:cxn modelId="{C4AD9500-8D95-4F30-90C2-8EB0EC1FA226}" srcId="{91C78E29-C24C-4931-8D58-1CD9B78295A7}" destId="{A8F3AC33-126F-422A-88DF-E43D440FB5F0}" srcOrd="2" destOrd="0" parTransId="{9EF1D727-CB90-4309-AD75-7E672526A896}" sibTransId="{C43118BB-C46A-4727-B6D9-68C8BA374491}"/>
    <dgm:cxn modelId="{E693B469-DCA8-40C7-A46D-DFF29B776B95}" type="presOf" srcId="{732092BC-499B-40DB-AFB1-1A84F4C369B8}" destId="{C35A342A-5147-4EDE-9B50-257A5EEC449D}" srcOrd="0" destOrd="0" presId="urn:microsoft.com/office/officeart/2005/8/layout/process1"/>
    <dgm:cxn modelId="{861C7B2C-E748-4D62-A009-BCB2EEA9040B}" srcId="{91C78E29-C24C-4931-8D58-1CD9B78295A7}" destId="{6FDD164B-7466-4FA7-9D97-F73E956EA9C1}" srcOrd="0" destOrd="0" parTransId="{F6419AA3-9A32-4493-996E-BD8C047F78AA}" sibTransId="{DC541E04-856B-40E5-B07B-C444722723CD}"/>
    <dgm:cxn modelId="{27479B8C-455C-4EE5-B7B4-2A1B559FFDA2}" type="presParOf" srcId="{D6B52BD6-2028-4654-A19E-6B3825B266B3}" destId="{2F9EAC63-BE05-4A63-9022-85A7B454C504}" srcOrd="0" destOrd="0" presId="urn:microsoft.com/office/officeart/2005/8/layout/process1"/>
    <dgm:cxn modelId="{EEB7F002-A877-44DE-A6CC-88117F7706AC}" type="presParOf" srcId="{D6B52BD6-2028-4654-A19E-6B3825B266B3}" destId="{58730DE7-1D4E-4B2A-A0A9-D34FC9EA9CAF}" srcOrd="1" destOrd="0" presId="urn:microsoft.com/office/officeart/2005/8/layout/process1"/>
    <dgm:cxn modelId="{B2AEA5C2-7C85-4CD0-B918-0A85DA940418}" type="presParOf" srcId="{58730DE7-1D4E-4B2A-A0A9-D34FC9EA9CAF}" destId="{55B22E22-03E6-4393-8968-08FFB6FEA17D}" srcOrd="0" destOrd="0" presId="urn:microsoft.com/office/officeart/2005/8/layout/process1"/>
    <dgm:cxn modelId="{2853FD55-ADA9-4EC3-8540-4401EBC115ED}" type="presParOf" srcId="{D6B52BD6-2028-4654-A19E-6B3825B266B3}" destId="{53D7162F-D2B7-454B-9B4B-0B3F28140FFA}" srcOrd="2" destOrd="0" presId="urn:microsoft.com/office/officeart/2005/8/layout/process1"/>
    <dgm:cxn modelId="{1BA5F34E-000F-49C4-815D-8F08D453F085}" type="presParOf" srcId="{D6B52BD6-2028-4654-A19E-6B3825B266B3}" destId="{C35A342A-5147-4EDE-9B50-257A5EEC449D}" srcOrd="3" destOrd="0" presId="urn:microsoft.com/office/officeart/2005/8/layout/process1"/>
    <dgm:cxn modelId="{E5AD2238-B776-4858-BF84-1725D212222A}" type="presParOf" srcId="{C35A342A-5147-4EDE-9B50-257A5EEC449D}" destId="{A3F7493C-D36A-41CA-8C56-DB2E817BCBAD}" srcOrd="0" destOrd="0" presId="urn:microsoft.com/office/officeart/2005/8/layout/process1"/>
    <dgm:cxn modelId="{A08EB246-9457-4502-9852-40CEA37DEFC0}" type="presParOf" srcId="{D6B52BD6-2028-4654-A19E-6B3825B266B3}" destId="{C1168CCA-9C61-41B9-B357-E62C8B62D361}" srcOrd="4" destOrd="0" presId="urn:microsoft.com/office/officeart/2005/8/layout/process1"/>
    <dgm:cxn modelId="{F423565B-7578-4D7C-9241-24AB41585008}" type="presParOf" srcId="{D6B52BD6-2028-4654-A19E-6B3825B266B3}" destId="{33829354-DD00-423E-B4FC-434ED40C6F81}" srcOrd="5" destOrd="0" presId="urn:microsoft.com/office/officeart/2005/8/layout/process1"/>
    <dgm:cxn modelId="{A89EBA94-7243-4718-8FFD-6FEEBDFD5AB9}" type="presParOf" srcId="{33829354-DD00-423E-B4FC-434ED40C6F81}" destId="{8567F796-D0FB-4DDD-9B7A-EF6028006ABA}" srcOrd="0" destOrd="0" presId="urn:microsoft.com/office/officeart/2005/8/layout/process1"/>
    <dgm:cxn modelId="{B01B4C87-C4BB-4053-91A1-C986EEC8FEA7}" type="presParOf" srcId="{D6B52BD6-2028-4654-A19E-6B3825B266B3}" destId="{69150ADB-ADAF-4B56-85C7-3DA7E3710060}" srcOrd="6" destOrd="0" presId="urn:microsoft.com/office/officeart/2005/8/layout/process1"/>
    <dgm:cxn modelId="{214010E3-0478-49AA-96B5-594CE96A970C}" type="presParOf" srcId="{D6B52BD6-2028-4654-A19E-6B3825B266B3}" destId="{B8E651A6-2044-4C85-B134-ACC4EBDCA849}" srcOrd="7" destOrd="0" presId="urn:microsoft.com/office/officeart/2005/8/layout/process1"/>
    <dgm:cxn modelId="{93279F38-5F59-437C-8D78-68BFFAEAA0C1}" type="presParOf" srcId="{B8E651A6-2044-4C85-B134-ACC4EBDCA849}" destId="{E45447A5-7F1C-41B8-8450-FB69A6FD8115}" srcOrd="0" destOrd="0" presId="urn:microsoft.com/office/officeart/2005/8/layout/process1"/>
    <dgm:cxn modelId="{B9484DE2-B3B7-44FB-8C99-C7244E6A4F3F}" type="presParOf" srcId="{D6B52BD6-2028-4654-A19E-6B3825B266B3}" destId="{41D46BC5-5701-4B34-B5DD-C2458F0A86D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BD10BA-08EF-4668-9D12-A8B5D6F8633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3E854C1-B15B-40E6-8A49-80CFAEC50829}">
      <dgm:prSet phldrT="[Text]"/>
      <dgm:spPr/>
      <dgm:t>
        <a:bodyPr/>
        <a:lstStyle/>
        <a:p>
          <a:r>
            <a:rPr lang="en-GB" dirty="0" smtClean="0"/>
            <a:t>Moisture Adsorption </a:t>
          </a:r>
          <a:endParaRPr lang="en-GB" dirty="0"/>
        </a:p>
      </dgm:t>
    </dgm:pt>
    <dgm:pt modelId="{E0436EAB-F9EC-426F-BA47-020D5B4AEBA2}" type="parTrans" cxnId="{5054E77B-76FA-4130-B572-515EE714799E}">
      <dgm:prSet/>
      <dgm:spPr/>
      <dgm:t>
        <a:bodyPr/>
        <a:lstStyle/>
        <a:p>
          <a:endParaRPr lang="en-GB"/>
        </a:p>
      </dgm:t>
    </dgm:pt>
    <dgm:pt modelId="{D147CADA-BFEB-4586-A8AE-BB535384B76B}" type="sibTrans" cxnId="{5054E77B-76FA-4130-B572-515EE714799E}">
      <dgm:prSet/>
      <dgm:spPr/>
      <dgm:t>
        <a:bodyPr/>
        <a:lstStyle/>
        <a:p>
          <a:endParaRPr lang="en-GB"/>
        </a:p>
      </dgm:t>
    </dgm:pt>
    <dgm:pt modelId="{3B112D78-B1FC-4C18-9994-387CF64DBDB7}">
      <dgm:prSet phldrT="[Text]"/>
      <dgm:spPr/>
      <dgm:t>
        <a:bodyPr/>
        <a:lstStyle/>
        <a:p>
          <a:r>
            <a:rPr lang="en-GB" dirty="0" smtClean="0"/>
            <a:t>Coating “swelling”</a:t>
          </a:r>
          <a:endParaRPr lang="en-GB" dirty="0"/>
        </a:p>
      </dgm:t>
    </dgm:pt>
    <dgm:pt modelId="{B9769C5C-4DC3-4271-A392-F3228A5EF4BF}" type="parTrans" cxnId="{1E5363E7-F982-4B9A-957B-3F3F3A21E8F9}">
      <dgm:prSet/>
      <dgm:spPr/>
      <dgm:t>
        <a:bodyPr/>
        <a:lstStyle/>
        <a:p>
          <a:endParaRPr lang="en-GB"/>
        </a:p>
      </dgm:t>
    </dgm:pt>
    <dgm:pt modelId="{2FD38FF7-B666-481B-B5DC-1565BBADD2AA}" type="sibTrans" cxnId="{1E5363E7-F982-4B9A-957B-3F3F3A21E8F9}">
      <dgm:prSet/>
      <dgm:spPr/>
      <dgm:t>
        <a:bodyPr/>
        <a:lstStyle/>
        <a:p>
          <a:endParaRPr lang="en-GB"/>
        </a:p>
      </dgm:t>
    </dgm:pt>
    <dgm:pt modelId="{22DA9684-A76C-4D69-ABDE-EE469E05F27F}">
      <dgm:prSet phldrT="[Text]"/>
      <dgm:spPr/>
      <dgm:t>
        <a:bodyPr/>
        <a:lstStyle/>
        <a:p>
          <a:r>
            <a:rPr lang="en-GB" dirty="0" smtClean="0"/>
            <a:t>Strain onto the FBG</a:t>
          </a:r>
          <a:endParaRPr lang="en-GB" dirty="0"/>
        </a:p>
      </dgm:t>
    </dgm:pt>
    <dgm:pt modelId="{871CAB80-BBFA-4652-B3EA-7DE3454E47CE}" type="parTrans" cxnId="{E9C8AFD6-729C-4835-8796-333FBB7D1C5D}">
      <dgm:prSet/>
      <dgm:spPr/>
      <dgm:t>
        <a:bodyPr/>
        <a:lstStyle/>
        <a:p>
          <a:endParaRPr lang="en-GB"/>
        </a:p>
      </dgm:t>
    </dgm:pt>
    <dgm:pt modelId="{233BF79F-0927-48F5-968A-E4EF3467170B}" type="sibTrans" cxnId="{E9C8AFD6-729C-4835-8796-333FBB7D1C5D}">
      <dgm:prSet/>
      <dgm:spPr/>
      <dgm:t>
        <a:bodyPr/>
        <a:lstStyle/>
        <a:p>
          <a:endParaRPr lang="en-GB"/>
        </a:p>
      </dgm:t>
    </dgm:pt>
    <dgm:pt modelId="{7D2AFD47-2BD8-4A9D-A0CF-B9D772EB5E9F}">
      <dgm:prSet phldrT="[Text]"/>
      <dgm:spPr/>
      <dgm:t>
        <a:bodyPr/>
        <a:lstStyle/>
        <a:p>
          <a:endParaRPr lang="en-GB" baseline="30000" dirty="0"/>
        </a:p>
      </dgm:t>
    </dgm:pt>
    <dgm:pt modelId="{FAA53870-7CF2-4480-ABE9-DB0D04760510}" type="parTrans" cxnId="{BBAB7DCD-08BE-4FDA-A23C-0951E5AAEF13}">
      <dgm:prSet/>
      <dgm:spPr/>
      <dgm:t>
        <a:bodyPr/>
        <a:lstStyle/>
        <a:p>
          <a:endParaRPr lang="en-GB"/>
        </a:p>
      </dgm:t>
    </dgm:pt>
    <dgm:pt modelId="{0E4111FC-4B8B-4132-B9F6-610FF4A1F96A}" type="sibTrans" cxnId="{BBAB7DCD-08BE-4FDA-A23C-0951E5AAEF13}">
      <dgm:prSet/>
      <dgm:spPr/>
      <dgm:t>
        <a:bodyPr/>
        <a:lstStyle/>
        <a:p>
          <a:endParaRPr lang="en-GB"/>
        </a:p>
      </dgm:t>
    </dgm:pt>
    <dgm:pt modelId="{EA4B8B62-1579-44BB-9FA6-C2624B3E459C}" type="pres">
      <dgm:prSet presAssocID="{9FBD10BA-08EF-4668-9D12-A8B5D6F86337}" presName="Name0" presStyleCnt="0">
        <dgm:presLayoutVars>
          <dgm:dir/>
          <dgm:resizeHandles val="exact"/>
        </dgm:presLayoutVars>
      </dgm:prSet>
      <dgm:spPr/>
    </dgm:pt>
    <dgm:pt modelId="{14719EEC-C85F-45D9-B62B-8F6690C9511D}" type="pres">
      <dgm:prSet presAssocID="{C3E854C1-B15B-40E6-8A49-80CFAEC508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8C40B0-CD7F-4341-8D53-4479B125922A}" type="pres">
      <dgm:prSet presAssocID="{D147CADA-BFEB-4586-A8AE-BB535384B76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DDBBE37A-EA32-431B-BB92-EF70486230CF}" type="pres">
      <dgm:prSet presAssocID="{D147CADA-BFEB-4586-A8AE-BB535384B76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AA596F75-108B-4788-8B13-8E4D748E1A67}" type="pres">
      <dgm:prSet presAssocID="{3B112D78-B1FC-4C18-9994-387CF64DBDB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181DFE-541A-499E-BF1B-01774F17472C}" type="pres">
      <dgm:prSet presAssocID="{2FD38FF7-B666-481B-B5DC-1565BBADD2AA}" presName="sibTrans" presStyleLbl="sibTrans2D1" presStyleIdx="1" presStyleCnt="3"/>
      <dgm:spPr/>
      <dgm:t>
        <a:bodyPr/>
        <a:lstStyle/>
        <a:p>
          <a:endParaRPr lang="en-GB"/>
        </a:p>
      </dgm:t>
    </dgm:pt>
    <dgm:pt modelId="{6A22572D-BC71-47DA-8B14-980CCCE515CE}" type="pres">
      <dgm:prSet presAssocID="{2FD38FF7-B666-481B-B5DC-1565BBADD2AA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6CCFD95C-CD35-4648-B9F4-BB8E0ABEC434}" type="pres">
      <dgm:prSet presAssocID="{22DA9684-A76C-4D69-ABDE-EE469E05F27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27A177-0EFC-4032-A7CD-BEBB32645647}" type="pres">
      <dgm:prSet presAssocID="{233BF79F-0927-48F5-968A-E4EF3467170B}" presName="sibTrans" presStyleLbl="sibTrans2D1" presStyleIdx="2" presStyleCnt="3"/>
      <dgm:spPr/>
      <dgm:t>
        <a:bodyPr/>
        <a:lstStyle/>
        <a:p>
          <a:endParaRPr lang="en-GB"/>
        </a:p>
      </dgm:t>
    </dgm:pt>
    <dgm:pt modelId="{BDD35A6A-2F90-4D19-9F95-78E3D48B318A}" type="pres">
      <dgm:prSet presAssocID="{233BF79F-0927-48F5-968A-E4EF3467170B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4040EB8E-97A8-45ED-9AB1-30BD3D9C730E}" type="pres">
      <dgm:prSet presAssocID="{7D2AFD47-2BD8-4A9D-A0CF-B9D772EB5E9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2DA73A2-93B0-4ACD-A117-9D090C1EE897}" type="presOf" srcId="{22DA9684-A76C-4D69-ABDE-EE469E05F27F}" destId="{6CCFD95C-CD35-4648-B9F4-BB8E0ABEC434}" srcOrd="0" destOrd="0" presId="urn:microsoft.com/office/officeart/2005/8/layout/process1"/>
    <dgm:cxn modelId="{45BD343C-1240-4AA2-8C1B-9DEBCACF4227}" type="presOf" srcId="{D147CADA-BFEB-4586-A8AE-BB535384B76B}" destId="{DDBBE37A-EA32-431B-BB92-EF70486230CF}" srcOrd="1" destOrd="0" presId="urn:microsoft.com/office/officeart/2005/8/layout/process1"/>
    <dgm:cxn modelId="{5054E77B-76FA-4130-B572-515EE714799E}" srcId="{9FBD10BA-08EF-4668-9D12-A8B5D6F86337}" destId="{C3E854C1-B15B-40E6-8A49-80CFAEC50829}" srcOrd="0" destOrd="0" parTransId="{E0436EAB-F9EC-426F-BA47-020D5B4AEBA2}" sibTransId="{D147CADA-BFEB-4586-A8AE-BB535384B76B}"/>
    <dgm:cxn modelId="{E9C8AFD6-729C-4835-8796-333FBB7D1C5D}" srcId="{9FBD10BA-08EF-4668-9D12-A8B5D6F86337}" destId="{22DA9684-A76C-4D69-ABDE-EE469E05F27F}" srcOrd="2" destOrd="0" parTransId="{871CAB80-BBFA-4652-B3EA-7DE3454E47CE}" sibTransId="{233BF79F-0927-48F5-968A-E4EF3467170B}"/>
    <dgm:cxn modelId="{D82E3B6B-AAD0-462F-839B-9DEAC7E5D869}" type="presOf" srcId="{C3E854C1-B15B-40E6-8A49-80CFAEC50829}" destId="{14719EEC-C85F-45D9-B62B-8F6690C9511D}" srcOrd="0" destOrd="0" presId="urn:microsoft.com/office/officeart/2005/8/layout/process1"/>
    <dgm:cxn modelId="{51103D13-FB2D-435C-9558-210CDFFE609A}" type="presOf" srcId="{233BF79F-0927-48F5-968A-E4EF3467170B}" destId="{3227A177-0EFC-4032-A7CD-BEBB32645647}" srcOrd="0" destOrd="0" presId="urn:microsoft.com/office/officeart/2005/8/layout/process1"/>
    <dgm:cxn modelId="{1881B826-3652-41E4-A790-B9655622857A}" type="presOf" srcId="{D147CADA-BFEB-4586-A8AE-BB535384B76B}" destId="{C78C40B0-CD7F-4341-8D53-4479B125922A}" srcOrd="0" destOrd="0" presId="urn:microsoft.com/office/officeart/2005/8/layout/process1"/>
    <dgm:cxn modelId="{72390F04-42C3-44FC-86DD-AA96F27E1951}" type="presOf" srcId="{233BF79F-0927-48F5-968A-E4EF3467170B}" destId="{BDD35A6A-2F90-4D19-9F95-78E3D48B318A}" srcOrd="1" destOrd="0" presId="urn:microsoft.com/office/officeart/2005/8/layout/process1"/>
    <dgm:cxn modelId="{D83C4DD4-00C9-4828-A96F-BB75D8EC28E8}" type="presOf" srcId="{2FD38FF7-B666-481B-B5DC-1565BBADD2AA}" destId="{6A22572D-BC71-47DA-8B14-980CCCE515CE}" srcOrd="1" destOrd="0" presId="urn:microsoft.com/office/officeart/2005/8/layout/process1"/>
    <dgm:cxn modelId="{47668FF4-86B4-4C13-82E3-587619BE429E}" type="presOf" srcId="{7D2AFD47-2BD8-4A9D-A0CF-B9D772EB5E9F}" destId="{4040EB8E-97A8-45ED-9AB1-30BD3D9C730E}" srcOrd="0" destOrd="0" presId="urn:microsoft.com/office/officeart/2005/8/layout/process1"/>
    <dgm:cxn modelId="{B72F74FA-E55E-46B0-8A3A-4906ECA50D7F}" type="presOf" srcId="{3B112D78-B1FC-4C18-9994-387CF64DBDB7}" destId="{AA596F75-108B-4788-8B13-8E4D748E1A67}" srcOrd="0" destOrd="0" presId="urn:microsoft.com/office/officeart/2005/8/layout/process1"/>
    <dgm:cxn modelId="{1E5363E7-F982-4B9A-957B-3F3F3A21E8F9}" srcId="{9FBD10BA-08EF-4668-9D12-A8B5D6F86337}" destId="{3B112D78-B1FC-4C18-9994-387CF64DBDB7}" srcOrd="1" destOrd="0" parTransId="{B9769C5C-4DC3-4271-A392-F3228A5EF4BF}" sibTransId="{2FD38FF7-B666-481B-B5DC-1565BBADD2AA}"/>
    <dgm:cxn modelId="{5CDE1ED7-F756-45DC-A759-32ED4C175932}" type="presOf" srcId="{2FD38FF7-B666-481B-B5DC-1565BBADD2AA}" destId="{6D181DFE-541A-499E-BF1B-01774F17472C}" srcOrd="0" destOrd="0" presId="urn:microsoft.com/office/officeart/2005/8/layout/process1"/>
    <dgm:cxn modelId="{BBAB7DCD-08BE-4FDA-A23C-0951E5AAEF13}" srcId="{9FBD10BA-08EF-4668-9D12-A8B5D6F86337}" destId="{7D2AFD47-2BD8-4A9D-A0CF-B9D772EB5E9F}" srcOrd="3" destOrd="0" parTransId="{FAA53870-7CF2-4480-ABE9-DB0D04760510}" sibTransId="{0E4111FC-4B8B-4132-B9F6-610FF4A1F96A}"/>
    <dgm:cxn modelId="{537AE42D-0C5A-4B41-97D7-9FF12094F74D}" type="presOf" srcId="{9FBD10BA-08EF-4668-9D12-A8B5D6F86337}" destId="{EA4B8B62-1579-44BB-9FA6-C2624B3E459C}" srcOrd="0" destOrd="0" presId="urn:microsoft.com/office/officeart/2005/8/layout/process1"/>
    <dgm:cxn modelId="{4F3E3CF2-C9E4-41F7-8B37-81C52E60B103}" type="presParOf" srcId="{EA4B8B62-1579-44BB-9FA6-C2624B3E459C}" destId="{14719EEC-C85F-45D9-B62B-8F6690C9511D}" srcOrd="0" destOrd="0" presId="urn:microsoft.com/office/officeart/2005/8/layout/process1"/>
    <dgm:cxn modelId="{6B0AFD9A-41BD-43D7-A832-F8AA2C7686FF}" type="presParOf" srcId="{EA4B8B62-1579-44BB-9FA6-C2624B3E459C}" destId="{C78C40B0-CD7F-4341-8D53-4479B125922A}" srcOrd="1" destOrd="0" presId="urn:microsoft.com/office/officeart/2005/8/layout/process1"/>
    <dgm:cxn modelId="{D0465436-FBD8-41AE-A2D7-489D266DBDA7}" type="presParOf" srcId="{C78C40B0-CD7F-4341-8D53-4479B125922A}" destId="{DDBBE37A-EA32-431B-BB92-EF70486230CF}" srcOrd="0" destOrd="0" presId="urn:microsoft.com/office/officeart/2005/8/layout/process1"/>
    <dgm:cxn modelId="{0EEFBB65-27AC-43B2-B140-973CD31BAE04}" type="presParOf" srcId="{EA4B8B62-1579-44BB-9FA6-C2624B3E459C}" destId="{AA596F75-108B-4788-8B13-8E4D748E1A67}" srcOrd="2" destOrd="0" presId="urn:microsoft.com/office/officeart/2005/8/layout/process1"/>
    <dgm:cxn modelId="{BFABC548-6322-4B5D-8DE6-6EE98A41E76D}" type="presParOf" srcId="{EA4B8B62-1579-44BB-9FA6-C2624B3E459C}" destId="{6D181DFE-541A-499E-BF1B-01774F17472C}" srcOrd="3" destOrd="0" presId="urn:microsoft.com/office/officeart/2005/8/layout/process1"/>
    <dgm:cxn modelId="{3EA659A6-4732-4FA5-B90C-80C1C46B3663}" type="presParOf" srcId="{6D181DFE-541A-499E-BF1B-01774F17472C}" destId="{6A22572D-BC71-47DA-8B14-980CCCE515CE}" srcOrd="0" destOrd="0" presId="urn:microsoft.com/office/officeart/2005/8/layout/process1"/>
    <dgm:cxn modelId="{1CDF11BA-0A0F-4136-AFBF-029910D16583}" type="presParOf" srcId="{EA4B8B62-1579-44BB-9FA6-C2624B3E459C}" destId="{6CCFD95C-CD35-4648-B9F4-BB8E0ABEC434}" srcOrd="4" destOrd="0" presId="urn:microsoft.com/office/officeart/2005/8/layout/process1"/>
    <dgm:cxn modelId="{5355D86D-AE3E-46DE-B1C4-F48CEE900238}" type="presParOf" srcId="{EA4B8B62-1579-44BB-9FA6-C2624B3E459C}" destId="{3227A177-0EFC-4032-A7CD-BEBB32645647}" srcOrd="5" destOrd="0" presId="urn:microsoft.com/office/officeart/2005/8/layout/process1"/>
    <dgm:cxn modelId="{C0239D78-3E39-4742-8DEE-2DDB5F983325}" type="presParOf" srcId="{3227A177-0EFC-4032-A7CD-BEBB32645647}" destId="{BDD35A6A-2F90-4D19-9F95-78E3D48B318A}" srcOrd="0" destOrd="0" presId="urn:microsoft.com/office/officeart/2005/8/layout/process1"/>
    <dgm:cxn modelId="{C051F3C1-5409-4FEA-8A5A-397C091EDCD1}" type="presParOf" srcId="{EA4B8B62-1579-44BB-9FA6-C2624B3E459C}" destId="{4040EB8E-97A8-45ED-9AB1-30BD3D9C730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BD10BA-08EF-4668-9D12-A8B5D6F8633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3E854C1-B15B-40E6-8A49-80CFAEC50829}">
      <dgm:prSet phldrT="[Text]"/>
      <dgm:spPr/>
      <dgm:t>
        <a:bodyPr/>
        <a:lstStyle/>
        <a:p>
          <a:r>
            <a:rPr lang="en-GB" dirty="0" smtClean="0"/>
            <a:t>Moisture Adsorption </a:t>
          </a:r>
          <a:endParaRPr lang="en-GB" dirty="0"/>
        </a:p>
      </dgm:t>
    </dgm:pt>
    <dgm:pt modelId="{E0436EAB-F9EC-426F-BA47-020D5B4AEBA2}" type="parTrans" cxnId="{5054E77B-76FA-4130-B572-515EE714799E}">
      <dgm:prSet/>
      <dgm:spPr/>
      <dgm:t>
        <a:bodyPr/>
        <a:lstStyle/>
        <a:p>
          <a:endParaRPr lang="en-GB"/>
        </a:p>
      </dgm:t>
    </dgm:pt>
    <dgm:pt modelId="{D147CADA-BFEB-4586-A8AE-BB535384B76B}" type="sibTrans" cxnId="{5054E77B-76FA-4130-B572-515EE714799E}">
      <dgm:prSet/>
      <dgm:spPr/>
      <dgm:t>
        <a:bodyPr/>
        <a:lstStyle/>
        <a:p>
          <a:endParaRPr lang="en-GB"/>
        </a:p>
      </dgm:t>
    </dgm:pt>
    <dgm:pt modelId="{3B112D78-B1FC-4C18-9994-387CF64DBDB7}">
      <dgm:prSet phldrT="[Text]"/>
      <dgm:spPr/>
      <dgm:t>
        <a:bodyPr/>
        <a:lstStyle/>
        <a:p>
          <a:r>
            <a:rPr lang="en-GB" dirty="0" smtClean="0"/>
            <a:t>RI Changes</a:t>
          </a:r>
          <a:endParaRPr lang="en-GB" dirty="0"/>
        </a:p>
      </dgm:t>
    </dgm:pt>
    <dgm:pt modelId="{B9769C5C-4DC3-4271-A392-F3228A5EF4BF}" type="parTrans" cxnId="{1E5363E7-F982-4B9A-957B-3F3F3A21E8F9}">
      <dgm:prSet/>
      <dgm:spPr/>
      <dgm:t>
        <a:bodyPr/>
        <a:lstStyle/>
        <a:p>
          <a:endParaRPr lang="en-GB"/>
        </a:p>
      </dgm:t>
    </dgm:pt>
    <dgm:pt modelId="{2FD38FF7-B666-481B-B5DC-1565BBADD2AA}" type="sibTrans" cxnId="{1E5363E7-F982-4B9A-957B-3F3F3A21E8F9}">
      <dgm:prSet/>
      <dgm:spPr/>
      <dgm:t>
        <a:bodyPr/>
        <a:lstStyle/>
        <a:p>
          <a:endParaRPr lang="en-GB"/>
        </a:p>
      </dgm:t>
    </dgm:pt>
    <dgm:pt modelId="{22DA9684-A76C-4D69-ABDE-EE469E05F27F}">
      <dgm:prSet phldrT="[Text]"/>
      <dgm:spPr/>
      <dgm:t>
        <a:bodyPr/>
        <a:lstStyle/>
        <a:p>
          <a:r>
            <a:rPr lang="en-GB" dirty="0" smtClean="0"/>
            <a:t>Spectral Variation</a:t>
          </a:r>
          <a:endParaRPr lang="en-GB" dirty="0"/>
        </a:p>
      </dgm:t>
    </dgm:pt>
    <dgm:pt modelId="{871CAB80-BBFA-4652-B3EA-7DE3454E47CE}" type="parTrans" cxnId="{E9C8AFD6-729C-4835-8796-333FBB7D1C5D}">
      <dgm:prSet/>
      <dgm:spPr/>
      <dgm:t>
        <a:bodyPr/>
        <a:lstStyle/>
        <a:p>
          <a:endParaRPr lang="en-GB"/>
        </a:p>
      </dgm:t>
    </dgm:pt>
    <dgm:pt modelId="{233BF79F-0927-48F5-968A-E4EF3467170B}" type="sibTrans" cxnId="{E9C8AFD6-729C-4835-8796-333FBB7D1C5D}">
      <dgm:prSet/>
      <dgm:spPr/>
      <dgm:t>
        <a:bodyPr/>
        <a:lstStyle/>
        <a:p>
          <a:endParaRPr lang="en-GB"/>
        </a:p>
      </dgm:t>
    </dgm:pt>
    <dgm:pt modelId="{EA4B8B62-1579-44BB-9FA6-C2624B3E459C}" type="pres">
      <dgm:prSet presAssocID="{9FBD10BA-08EF-4668-9D12-A8B5D6F86337}" presName="Name0" presStyleCnt="0">
        <dgm:presLayoutVars>
          <dgm:dir/>
          <dgm:resizeHandles val="exact"/>
        </dgm:presLayoutVars>
      </dgm:prSet>
      <dgm:spPr/>
    </dgm:pt>
    <dgm:pt modelId="{14719EEC-C85F-45D9-B62B-8F6690C9511D}" type="pres">
      <dgm:prSet presAssocID="{C3E854C1-B15B-40E6-8A49-80CFAEC5082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8C40B0-CD7F-4341-8D53-4479B125922A}" type="pres">
      <dgm:prSet presAssocID="{D147CADA-BFEB-4586-A8AE-BB535384B76B}" presName="sibTrans" presStyleLbl="sibTrans2D1" presStyleIdx="0" presStyleCnt="2"/>
      <dgm:spPr/>
      <dgm:t>
        <a:bodyPr/>
        <a:lstStyle/>
        <a:p>
          <a:endParaRPr lang="en-GB"/>
        </a:p>
      </dgm:t>
    </dgm:pt>
    <dgm:pt modelId="{DDBBE37A-EA32-431B-BB92-EF70486230CF}" type="pres">
      <dgm:prSet presAssocID="{D147CADA-BFEB-4586-A8AE-BB535384B76B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AA596F75-108B-4788-8B13-8E4D748E1A67}" type="pres">
      <dgm:prSet presAssocID="{3B112D78-B1FC-4C18-9994-387CF64DBDB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181DFE-541A-499E-BF1B-01774F17472C}" type="pres">
      <dgm:prSet presAssocID="{2FD38FF7-B666-481B-B5DC-1565BBADD2AA}" presName="sibTrans" presStyleLbl="sibTrans2D1" presStyleIdx="1" presStyleCnt="2"/>
      <dgm:spPr/>
      <dgm:t>
        <a:bodyPr/>
        <a:lstStyle/>
        <a:p>
          <a:endParaRPr lang="en-GB"/>
        </a:p>
      </dgm:t>
    </dgm:pt>
    <dgm:pt modelId="{6A22572D-BC71-47DA-8B14-980CCCE515CE}" type="pres">
      <dgm:prSet presAssocID="{2FD38FF7-B666-481B-B5DC-1565BBADD2AA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6CCFD95C-CD35-4648-B9F4-BB8E0ABEC434}" type="pres">
      <dgm:prSet presAssocID="{22DA9684-A76C-4D69-ABDE-EE469E05F27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054E77B-76FA-4130-B572-515EE714799E}" srcId="{9FBD10BA-08EF-4668-9D12-A8B5D6F86337}" destId="{C3E854C1-B15B-40E6-8A49-80CFAEC50829}" srcOrd="0" destOrd="0" parTransId="{E0436EAB-F9EC-426F-BA47-020D5B4AEBA2}" sibTransId="{D147CADA-BFEB-4586-A8AE-BB535384B76B}"/>
    <dgm:cxn modelId="{7D4EA46F-029B-4212-B7B3-429F439DF981}" type="presOf" srcId="{D147CADA-BFEB-4586-A8AE-BB535384B76B}" destId="{DDBBE37A-EA32-431B-BB92-EF70486230CF}" srcOrd="1" destOrd="0" presId="urn:microsoft.com/office/officeart/2005/8/layout/process1"/>
    <dgm:cxn modelId="{31FA9068-71AD-422C-840C-EFA3F50F5B82}" type="presOf" srcId="{2FD38FF7-B666-481B-B5DC-1565BBADD2AA}" destId="{6D181DFE-541A-499E-BF1B-01774F17472C}" srcOrd="0" destOrd="0" presId="urn:microsoft.com/office/officeart/2005/8/layout/process1"/>
    <dgm:cxn modelId="{1E5363E7-F982-4B9A-957B-3F3F3A21E8F9}" srcId="{9FBD10BA-08EF-4668-9D12-A8B5D6F86337}" destId="{3B112D78-B1FC-4C18-9994-387CF64DBDB7}" srcOrd="1" destOrd="0" parTransId="{B9769C5C-4DC3-4271-A392-F3228A5EF4BF}" sibTransId="{2FD38FF7-B666-481B-B5DC-1565BBADD2AA}"/>
    <dgm:cxn modelId="{26D25820-8720-470C-8631-0B454DF3DB1D}" type="presOf" srcId="{3B112D78-B1FC-4C18-9994-387CF64DBDB7}" destId="{AA596F75-108B-4788-8B13-8E4D748E1A67}" srcOrd="0" destOrd="0" presId="urn:microsoft.com/office/officeart/2005/8/layout/process1"/>
    <dgm:cxn modelId="{DF7C55ED-2E85-402C-B0C9-570AE702DA1D}" type="presOf" srcId="{2FD38FF7-B666-481B-B5DC-1565BBADD2AA}" destId="{6A22572D-BC71-47DA-8B14-980CCCE515CE}" srcOrd="1" destOrd="0" presId="urn:microsoft.com/office/officeart/2005/8/layout/process1"/>
    <dgm:cxn modelId="{E9C8AFD6-729C-4835-8796-333FBB7D1C5D}" srcId="{9FBD10BA-08EF-4668-9D12-A8B5D6F86337}" destId="{22DA9684-A76C-4D69-ABDE-EE469E05F27F}" srcOrd="2" destOrd="0" parTransId="{871CAB80-BBFA-4652-B3EA-7DE3454E47CE}" sibTransId="{233BF79F-0927-48F5-968A-E4EF3467170B}"/>
    <dgm:cxn modelId="{3DE659B8-25FD-4339-942E-2DDD6CC9F75C}" type="presOf" srcId="{22DA9684-A76C-4D69-ABDE-EE469E05F27F}" destId="{6CCFD95C-CD35-4648-B9F4-BB8E0ABEC434}" srcOrd="0" destOrd="0" presId="urn:microsoft.com/office/officeart/2005/8/layout/process1"/>
    <dgm:cxn modelId="{5CCFDEAE-3ACF-45EB-9CD0-2016B1884C71}" type="presOf" srcId="{C3E854C1-B15B-40E6-8A49-80CFAEC50829}" destId="{14719EEC-C85F-45D9-B62B-8F6690C9511D}" srcOrd="0" destOrd="0" presId="urn:microsoft.com/office/officeart/2005/8/layout/process1"/>
    <dgm:cxn modelId="{53E6359E-ED7E-463E-8266-B4B6416E1D84}" type="presOf" srcId="{D147CADA-BFEB-4586-A8AE-BB535384B76B}" destId="{C78C40B0-CD7F-4341-8D53-4479B125922A}" srcOrd="0" destOrd="0" presId="urn:microsoft.com/office/officeart/2005/8/layout/process1"/>
    <dgm:cxn modelId="{70E7E84A-FB50-4904-AA22-826489436977}" type="presOf" srcId="{9FBD10BA-08EF-4668-9D12-A8B5D6F86337}" destId="{EA4B8B62-1579-44BB-9FA6-C2624B3E459C}" srcOrd="0" destOrd="0" presId="urn:microsoft.com/office/officeart/2005/8/layout/process1"/>
    <dgm:cxn modelId="{908C0ADC-77E8-4308-9C2F-C3A655D0169B}" type="presParOf" srcId="{EA4B8B62-1579-44BB-9FA6-C2624B3E459C}" destId="{14719EEC-C85F-45D9-B62B-8F6690C9511D}" srcOrd="0" destOrd="0" presId="urn:microsoft.com/office/officeart/2005/8/layout/process1"/>
    <dgm:cxn modelId="{5EF08167-5BE4-4395-B127-5CA0F67B5705}" type="presParOf" srcId="{EA4B8B62-1579-44BB-9FA6-C2624B3E459C}" destId="{C78C40B0-CD7F-4341-8D53-4479B125922A}" srcOrd="1" destOrd="0" presId="urn:microsoft.com/office/officeart/2005/8/layout/process1"/>
    <dgm:cxn modelId="{D1C65F7A-EC27-4018-8514-CA2541584AD0}" type="presParOf" srcId="{C78C40B0-CD7F-4341-8D53-4479B125922A}" destId="{DDBBE37A-EA32-431B-BB92-EF70486230CF}" srcOrd="0" destOrd="0" presId="urn:microsoft.com/office/officeart/2005/8/layout/process1"/>
    <dgm:cxn modelId="{58FBD621-6E87-4293-B712-2EC06D3C2E35}" type="presParOf" srcId="{EA4B8B62-1579-44BB-9FA6-C2624B3E459C}" destId="{AA596F75-108B-4788-8B13-8E4D748E1A67}" srcOrd="2" destOrd="0" presId="urn:microsoft.com/office/officeart/2005/8/layout/process1"/>
    <dgm:cxn modelId="{F0F3522F-227D-49E8-8D44-56C0A15BA7D0}" type="presParOf" srcId="{EA4B8B62-1579-44BB-9FA6-C2624B3E459C}" destId="{6D181DFE-541A-499E-BF1B-01774F17472C}" srcOrd="3" destOrd="0" presId="urn:microsoft.com/office/officeart/2005/8/layout/process1"/>
    <dgm:cxn modelId="{1C89D6CB-92D1-4CE9-B2F2-BF3693FE881E}" type="presParOf" srcId="{6D181DFE-541A-499E-BF1B-01774F17472C}" destId="{6A22572D-BC71-47DA-8B14-980CCCE515CE}" srcOrd="0" destOrd="0" presId="urn:microsoft.com/office/officeart/2005/8/layout/process1"/>
    <dgm:cxn modelId="{0B543D99-66C4-4AEE-B112-8B90A9DB5323}" type="presParOf" srcId="{EA4B8B62-1579-44BB-9FA6-C2624B3E459C}" destId="{6CCFD95C-CD35-4648-B9F4-BB8E0ABEC43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9FBD10BA-08EF-4668-9D12-A8B5D6F8633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3E854C1-B15B-40E6-8A49-80CFAEC50829}">
      <dgm:prSet phldrT="[Text]"/>
      <dgm:spPr/>
      <dgm:t>
        <a:bodyPr/>
        <a:lstStyle/>
        <a:p>
          <a:r>
            <a:rPr lang="en-GB" dirty="0" smtClean="0"/>
            <a:t>Moisture Adsorption </a:t>
          </a:r>
          <a:endParaRPr lang="en-GB" dirty="0"/>
        </a:p>
      </dgm:t>
    </dgm:pt>
    <dgm:pt modelId="{E0436EAB-F9EC-426F-BA47-020D5B4AEBA2}" type="parTrans" cxnId="{5054E77B-76FA-4130-B572-515EE714799E}">
      <dgm:prSet/>
      <dgm:spPr/>
      <dgm:t>
        <a:bodyPr/>
        <a:lstStyle/>
        <a:p>
          <a:endParaRPr lang="en-GB"/>
        </a:p>
      </dgm:t>
    </dgm:pt>
    <dgm:pt modelId="{D147CADA-BFEB-4586-A8AE-BB535384B76B}" type="sibTrans" cxnId="{5054E77B-76FA-4130-B572-515EE714799E}">
      <dgm:prSet/>
      <dgm:spPr/>
      <dgm:t>
        <a:bodyPr/>
        <a:lstStyle/>
        <a:p>
          <a:endParaRPr lang="en-GB"/>
        </a:p>
      </dgm:t>
    </dgm:pt>
    <dgm:pt modelId="{3B112D78-B1FC-4C18-9994-387CF64DBDB7}">
      <dgm:prSet phldrT="[Text]"/>
      <dgm:spPr/>
      <dgm:t>
        <a:bodyPr/>
        <a:lstStyle/>
        <a:p>
          <a:r>
            <a:rPr lang="en-GB" dirty="0" smtClean="0"/>
            <a:t>Coating “swelling”</a:t>
          </a:r>
          <a:endParaRPr lang="en-GB" dirty="0"/>
        </a:p>
      </dgm:t>
    </dgm:pt>
    <dgm:pt modelId="{B9769C5C-4DC3-4271-A392-F3228A5EF4BF}" type="parTrans" cxnId="{1E5363E7-F982-4B9A-957B-3F3F3A21E8F9}">
      <dgm:prSet/>
      <dgm:spPr/>
      <dgm:t>
        <a:bodyPr/>
        <a:lstStyle/>
        <a:p>
          <a:endParaRPr lang="en-GB"/>
        </a:p>
      </dgm:t>
    </dgm:pt>
    <dgm:pt modelId="{2FD38FF7-B666-481B-B5DC-1565BBADD2AA}" type="sibTrans" cxnId="{1E5363E7-F982-4B9A-957B-3F3F3A21E8F9}">
      <dgm:prSet/>
      <dgm:spPr/>
      <dgm:t>
        <a:bodyPr/>
        <a:lstStyle/>
        <a:p>
          <a:endParaRPr lang="en-GB"/>
        </a:p>
      </dgm:t>
    </dgm:pt>
    <dgm:pt modelId="{22DA9684-A76C-4D69-ABDE-EE469E05F27F}">
      <dgm:prSet phldrT="[Text]"/>
      <dgm:spPr/>
      <dgm:t>
        <a:bodyPr/>
        <a:lstStyle/>
        <a:p>
          <a:r>
            <a:rPr lang="en-GB" dirty="0" smtClean="0"/>
            <a:t>Strain onto the FBG</a:t>
          </a:r>
          <a:endParaRPr lang="en-GB" dirty="0"/>
        </a:p>
      </dgm:t>
    </dgm:pt>
    <dgm:pt modelId="{871CAB80-BBFA-4652-B3EA-7DE3454E47CE}" type="parTrans" cxnId="{E9C8AFD6-729C-4835-8796-333FBB7D1C5D}">
      <dgm:prSet/>
      <dgm:spPr/>
      <dgm:t>
        <a:bodyPr/>
        <a:lstStyle/>
        <a:p>
          <a:endParaRPr lang="en-GB"/>
        </a:p>
      </dgm:t>
    </dgm:pt>
    <dgm:pt modelId="{233BF79F-0927-48F5-968A-E4EF3467170B}" type="sibTrans" cxnId="{E9C8AFD6-729C-4835-8796-333FBB7D1C5D}">
      <dgm:prSet/>
      <dgm:spPr/>
      <dgm:t>
        <a:bodyPr/>
        <a:lstStyle/>
        <a:p>
          <a:endParaRPr lang="en-GB"/>
        </a:p>
      </dgm:t>
    </dgm:pt>
    <dgm:pt modelId="{7D2AFD47-2BD8-4A9D-A0CF-B9D772EB5E9F}">
      <dgm:prSet phldrT="[Text]"/>
      <dgm:spPr/>
      <dgm:t>
        <a:bodyPr/>
        <a:lstStyle/>
        <a:p>
          <a:endParaRPr lang="en-GB" baseline="30000" dirty="0"/>
        </a:p>
      </dgm:t>
    </dgm:pt>
    <dgm:pt modelId="{FAA53870-7CF2-4480-ABE9-DB0D04760510}" type="parTrans" cxnId="{BBAB7DCD-08BE-4FDA-A23C-0951E5AAEF13}">
      <dgm:prSet/>
      <dgm:spPr/>
      <dgm:t>
        <a:bodyPr/>
        <a:lstStyle/>
        <a:p>
          <a:endParaRPr lang="en-GB"/>
        </a:p>
      </dgm:t>
    </dgm:pt>
    <dgm:pt modelId="{0E4111FC-4B8B-4132-B9F6-610FF4A1F96A}" type="sibTrans" cxnId="{BBAB7DCD-08BE-4FDA-A23C-0951E5AAEF13}">
      <dgm:prSet/>
      <dgm:spPr/>
      <dgm:t>
        <a:bodyPr/>
        <a:lstStyle/>
        <a:p>
          <a:endParaRPr lang="en-GB"/>
        </a:p>
      </dgm:t>
    </dgm:pt>
    <dgm:pt modelId="{EA4B8B62-1579-44BB-9FA6-C2624B3E459C}" type="pres">
      <dgm:prSet presAssocID="{9FBD10BA-08EF-4668-9D12-A8B5D6F86337}" presName="Name0" presStyleCnt="0">
        <dgm:presLayoutVars>
          <dgm:dir/>
          <dgm:resizeHandles val="exact"/>
        </dgm:presLayoutVars>
      </dgm:prSet>
      <dgm:spPr/>
    </dgm:pt>
    <dgm:pt modelId="{14719EEC-C85F-45D9-B62B-8F6690C9511D}" type="pres">
      <dgm:prSet presAssocID="{C3E854C1-B15B-40E6-8A49-80CFAEC508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8C40B0-CD7F-4341-8D53-4479B125922A}" type="pres">
      <dgm:prSet presAssocID="{D147CADA-BFEB-4586-A8AE-BB535384B76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DDBBE37A-EA32-431B-BB92-EF70486230CF}" type="pres">
      <dgm:prSet presAssocID="{D147CADA-BFEB-4586-A8AE-BB535384B76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AA596F75-108B-4788-8B13-8E4D748E1A67}" type="pres">
      <dgm:prSet presAssocID="{3B112D78-B1FC-4C18-9994-387CF64DBDB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181DFE-541A-499E-BF1B-01774F17472C}" type="pres">
      <dgm:prSet presAssocID="{2FD38FF7-B666-481B-B5DC-1565BBADD2AA}" presName="sibTrans" presStyleLbl="sibTrans2D1" presStyleIdx="1" presStyleCnt="3"/>
      <dgm:spPr/>
      <dgm:t>
        <a:bodyPr/>
        <a:lstStyle/>
        <a:p>
          <a:endParaRPr lang="en-GB"/>
        </a:p>
      </dgm:t>
    </dgm:pt>
    <dgm:pt modelId="{6A22572D-BC71-47DA-8B14-980CCCE515CE}" type="pres">
      <dgm:prSet presAssocID="{2FD38FF7-B666-481B-B5DC-1565BBADD2AA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6CCFD95C-CD35-4648-B9F4-BB8E0ABEC434}" type="pres">
      <dgm:prSet presAssocID="{22DA9684-A76C-4D69-ABDE-EE469E05F27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27A177-0EFC-4032-A7CD-BEBB32645647}" type="pres">
      <dgm:prSet presAssocID="{233BF79F-0927-48F5-968A-E4EF3467170B}" presName="sibTrans" presStyleLbl="sibTrans2D1" presStyleIdx="2" presStyleCnt="3"/>
      <dgm:spPr/>
      <dgm:t>
        <a:bodyPr/>
        <a:lstStyle/>
        <a:p>
          <a:endParaRPr lang="en-GB"/>
        </a:p>
      </dgm:t>
    </dgm:pt>
    <dgm:pt modelId="{BDD35A6A-2F90-4D19-9F95-78E3D48B318A}" type="pres">
      <dgm:prSet presAssocID="{233BF79F-0927-48F5-968A-E4EF3467170B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4040EB8E-97A8-45ED-9AB1-30BD3D9C730E}" type="pres">
      <dgm:prSet presAssocID="{7D2AFD47-2BD8-4A9D-A0CF-B9D772EB5E9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2DA73A2-93B0-4ACD-A117-9D090C1EE897}" type="presOf" srcId="{22DA9684-A76C-4D69-ABDE-EE469E05F27F}" destId="{6CCFD95C-CD35-4648-B9F4-BB8E0ABEC434}" srcOrd="0" destOrd="0" presId="urn:microsoft.com/office/officeart/2005/8/layout/process1"/>
    <dgm:cxn modelId="{45BD343C-1240-4AA2-8C1B-9DEBCACF4227}" type="presOf" srcId="{D147CADA-BFEB-4586-A8AE-BB535384B76B}" destId="{DDBBE37A-EA32-431B-BB92-EF70486230CF}" srcOrd="1" destOrd="0" presId="urn:microsoft.com/office/officeart/2005/8/layout/process1"/>
    <dgm:cxn modelId="{5054E77B-76FA-4130-B572-515EE714799E}" srcId="{9FBD10BA-08EF-4668-9D12-A8B5D6F86337}" destId="{C3E854C1-B15B-40E6-8A49-80CFAEC50829}" srcOrd="0" destOrd="0" parTransId="{E0436EAB-F9EC-426F-BA47-020D5B4AEBA2}" sibTransId="{D147CADA-BFEB-4586-A8AE-BB535384B76B}"/>
    <dgm:cxn modelId="{E9C8AFD6-729C-4835-8796-333FBB7D1C5D}" srcId="{9FBD10BA-08EF-4668-9D12-A8B5D6F86337}" destId="{22DA9684-A76C-4D69-ABDE-EE469E05F27F}" srcOrd="2" destOrd="0" parTransId="{871CAB80-BBFA-4652-B3EA-7DE3454E47CE}" sibTransId="{233BF79F-0927-48F5-968A-E4EF3467170B}"/>
    <dgm:cxn modelId="{D82E3B6B-AAD0-462F-839B-9DEAC7E5D869}" type="presOf" srcId="{C3E854C1-B15B-40E6-8A49-80CFAEC50829}" destId="{14719EEC-C85F-45D9-B62B-8F6690C9511D}" srcOrd="0" destOrd="0" presId="urn:microsoft.com/office/officeart/2005/8/layout/process1"/>
    <dgm:cxn modelId="{51103D13-FB2D-435C-9558-210CDFFE609A}" type="presOf" srcId="{233BF79F-0927-48F5-968A-E4EF3467170B}" destId="{3227A177-0EFC-4032-A7CD-BEBB32645647}" srcOrd="0" destOrd="0" presId="urn:microsoft.com/office/officeart/2005/8/layout/process1"/>
    <dgm:cxn modelId="{1881B826-3652-41E4-A790-B9655622857A}" type="presOf" srcId="{D147CADA-BFEB-4586-A8AE-BB535384B76B}" destId="{C78C40B0-CD7F-4341-8D53-4479B125922A}" srcOrd="0" destOrd="0" presId="urn:microsoft.com/office/officeart/2005/8/layout/process1"/>
    <dgm:cxn modelId="{72390F04-42C3-44FC-86DD-AA96F27E1951}" type="presOf" srcId="{233BF79F-0927-48F5-968A-E4EF3467170B}" destId="{BDD35A6A-2F90-4D19-9F95-78E3D48B318A}" srcOrd="1" destOrd="0" presId="urn:microsoft.com/office/officeart/2005/8/layout/process1"/>
    <dgm:cxn modelId="{D83C4DD4-00C9-4828-A96F-BB75D8EC28E8}" type="presOf" srcId="{2FD38FF7-B666-481B-B5DC-1565BBADD2AA}" destId="{6A22572D-BC71-47DA-8B14-980CCCE515CE}" srcOrd="1" destOrd="0" presId="urn:microsoft.com/office/officeart/2005/8/layout/process1"/>
    <dgm:cxn modelId="{47668FF4-86B4-4C13-82E3-587619BE429E}" type="presOf" srcId="{7D2AFD47-2BD8-4A9D-A0CF-B9D772EB5E9F}" destId="{4040EB8E-97A8-45ED-9AB1-30BD3D9C730E}" srcOrd="0" destOrd="0" presId="urn:microsoft.com/office/officeart/2005/8/layout/process1"/>
    <dgm:cxn modelId="{B72F74FA-E55E-46B0-8A3A-4906ECA50D7F}" type="presOf" srcId="{3B112D78-B1FC-4C18-9994-387CF64DBDB7}" destId="{AA596F75-108B-4788-8B13-8E4D748E1A67}" srcOrd="0" destOrd="0" presId="urn:microsoft.com/office/officeart/2005/8/layout/process1"/>
    <dgm:cxn modelId="{1E5363E7-F982-4B9A-957B-3F3F3A21E8F9}" srcId="{9FBD10BA-08EF-4668-9D12-A8B5D6F86337}" destId="{3B112D78-B1FC-4C18-9994-387CF64DBDB7}" srcOrd="1" destOrd="0" parTransId="{B9769C5C-4DC3-4271-A392-F3228A5EF4BF}" sibTransId="{2FD38FF7-B666-481B-B5DC-1565BBADD2AA}"/>
    <dgm:cxn modelId="{5CDE1ED7-F756-45DC-A759-32ED4C175932}" type="presOf" srcId="{2FD38FF7-B666-481B-B5DC-1565BBADD2AA}" destId="{6D181DFE-541A-499E-BF1B-01774F17472C}" srcOrd="0" destOrd="0" presId="urn:microsoft.com/office/officeart/2005/8/layout/process1"/>
    <dgm:cxn modelId="{BBAB7DCD-08BE-4FDA-A23C-0951E5AAEF13}" srcId="{9FBD10BA-08EF-4668-9D12-A8B5D6F86337}" destId="{7D2AFD47-2BD8-4A9D-A0CF-B9D772EB5E9F}" srcOrd="3" destOrd="0" parTransId="{FAA53870-7CF2-4480-ABE9-DB0D04760510}" sibTransId="{0E4111FC-4B8B-4132-B9F6-610FF4A1F96A}"/>
    <dgm:cxn modelId="{537AE42D-0C5A-4B41-97D7-9FF12094F74D}" type="presOf" srcId="{9FBD10BA-08EF-4668-9D12-A8B5D6F86337}" destId="{EA4B8B62-1579-44BB-9FA6-C2624B3E459C}" srcOrd="0" destOrd="0" presId="urn:microsoft.com/office/officeart/2005/8/layout/process1"/>
    <dgm:cxn modelId="{4F3E3CF2-C9E4-41F7-8B37-81C52E60B103}" type="presParOf" srcId="{EA4B8B62-1579-44BB-9FA6-C2624B3E459C}" destId="{14719EEC-C85F-45D9-B62B-8F6690C9511D}" srcOrd="0" destOrd="0" presId="urn:microsoft.com/office/officeart/2005/8/layout/process1"/>
    <dgm:cxn modelId="{6B0AFD9A-41BD-43D7-A832-F8AA2C7686FF}" type="presParOf" srcId="{EA4B8B62-1579-44BB-9FA6-C2624B3E459C}" destId="{C78C40B0-CD7F-4341-8D53-4479B125922A}" srcOrd="1" destOrd="0" presId="urn:microsoft.com/office/officeart/2005/8/layout/process1"/>
    <dgm:cxn modelId="{D0465436-FBD8-41AE-A2D7-489D266DBDA7}" type="presParOf" srcId="{C78C40B0-CD7F-4341-8D53-4479B125922A}" destId="{DDBBE37A-EA32-431B-BB92-EF70486230CF}" srcOrd="0" destOrd="0" presId="urn:microsoft.com/office/officeart/2005/8/layout/process1"/>
    <dgm:cxn modelId="{0EEFBB65-27AC-43B2-B140-973CD31BAE04}" type="presParOf" srcId="{EA4B8B62-1579-44BB-9FA6-C2624B3E459C}" destId="{AA596F75-108B-4788-8B13-8E4D748E1A67}" srcOrd="2" destOrd="0" presId="urn:microsoft.com/office/officeart/2005/8/layout/process1"/>
    <dgm:cxn modelId="{BFABC548-6322-4B5D-8DE6-6EE98A41E76D}" type="presParOf" srcId="{EA4B8B62-1579-44BB-9FA6-C2624B3E459C}" destId="{6D181DFE-541A-499E-BF1B-01774F17472C}" srcOrd="3" destOrd="0" presId="urn:microsoft.com/office/officeart/2005/8/layout/process1"/>
    <dgm:cxn modelId="{3EA659A6-4732-4FA5-B90C-80C1C46B3663}" type="presParOf" srcId="{6D181DFE-541A-499E-BF1B-01774F17472C}" destId="{6A22572D-BC71-47DA-8B14-980CCCE515CE}" srcOrd="0" destOrd="0" presId="urn:microsoft.com/office/officeart/2005/8/layout/process1"/>
    <dgm:cxn modelId="{1CDF11BA-0A0F-4136-AFBF-029910D16583}" type="presParOf" srcId="{EA4B8B62-1579-44BB-9FA6-C2624B3E459C}" destId="{6CCFD95C-CD35-4648-B9F4-BB8E0ABEC434}" srcOrd="4" destOrd="0" presId="urn:microsoft.com/office/officeart/2005/8/layout/process1"/>
    <dgm:cxn modelId="{5355D86D-AE3E-46DE-B1C4-F48CEE900238}" type="presParOf" srcId="{EA4B8B62-1579-44BB-9FA6-C2624B3E459C}" destId="{3227A177-0EFC-4032-A7CD-BEBB32645647}" srcOrd="5" destOrd="0" presId="urn:microsoft.com/office/officeart/2005/8/layout/process1"/>
    <dgm:cxn modelId="{C0239D78-3E39-4742-8DEE-2DDB5F983325}" type="presParOf" srcId="{3227A177-0EFC-4032-A7CD-BEBB32645647}" destId="{BDD35A6A-2F90-4D19-9F95-78E3D48B318A}" srcOrd="0" destOrd="0" presId="urn:microsoft.com/office/officeart/2005/8/layout/process1"/>
    <dgm:cxn modelId="{C051F3C1-5409-4FEA-8A5A-397C091EDCD1}" type="presParOf" srcId="{EA4B8B62-1579-44BB-9FA6-C2624B3E459C}" destId="{4040EB8E-97A8-45ED-9AB1-30BD3D9C730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571593-2510-4068-97F3-E1CB9A038887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CFA1EE-579F-49A6-B700-149AF54C59AC}">
      <dgm:prSet phldrT="[Text]" custT="1"/>
      <dgm:spPr/>
      <dgm:t>
        <a:bodyPr/>
        <a:lstStyle/>
        <a:p>
          <a:pPr algn="l"/>
          <a:r>
            <a:rPr lang="en-GB" sz="1200" dirty="0" smtClean="0"/>
            <a:t/>
          </a:r>
          <a:br>
            <a:rPr lang="en-GB" sz="1200" dirty="0" smtClean="0"/>
          </a:br>
          <a:r>
            <a:rPr lang="en-GB" sz="1200" dirty="0" smtClean="0"/>
            <a:t/>
          </a:r>
          <a:br>
            <a:rPr lang="en-GB" sz="1200" dirty="0" smtClean="0"/>
          </a:br>
          <a:r>
            <a:rPr lang="en-GB" sz="1200" dirty="0" smtClean="0"/>
            <a:t>1.1 – LabVIEW interface development to monitor the thermo-regulated chamber (temperature and humidity)</a:t>
          </a:r>
          <a:endParaRPr lang="en-GB" sz="1200" dirty="0"/>
        </a:p>
      </dgm:t>
    </dgm:pt>
    <dgm:pt modelId="{B3AE4A1B-2040-44C5-BB51-415DD7B6D3B2}" type="parTrans" cxnId="{E79E95A5-B621-445C-BC72-052A55A8EEE1}">
      <dgm:prSet/>
      <dgm:spPr/>
      <dgm:t>
        <a:bodyPr/>
        <a:lstStyle/>
        <a:p>
          <a:endParaRPr lang="en-GB"/>
        </a:p>
      </dgm:t>
    </dgm:pt>
    <dgm:pt modelId="{78DE4EFD-5D83-498D-8698-EC2854097370}" type="sibTrans" cxnId="{E79E95A5-B621-445C-BC72-052A55A8EEE1}">
      <dgm:prSet/>
      <dgm:spPr/>
      <dgm:t>
        <a:bodyPr/>
        <a:lstStyle/>
        <a:p>
          <a:endParaRPr lang="en-GB"/>
        </a:p>
      </dgm:t>
    </dgm:pt>
    <dgm:pt modelId="{D044148D-A93A-4B1C-8597-FBB2DE9910D5}">
      <dgm:prSet phldrT="[Text]" custT="1"/>
      <dgm:spPr/>
      <dgm:t>
        <a:bodyPr/>
        <a:lstStyle/>
        <a:p>
          <a:r>
            <a:rPr lang="en-GB" sz="2000" dirty="0" smtClean="0"/>
            <a:t>3 – Tests and Data Analysis</a:t>
          </a:r>
          <a:endParaRPr lang="en-GB" sz="2000" dirty="0"/>
        </a:p>
      </dgm:t>
    </dgm:pt>
    <dgm:pt modelId="{7DE3D069-2E7C-4E93-9A17-A4E29398051A}" type="parTrans" cxnId="{2685217C-7390-411E-8119-78F3AD5DAC9C}">
      <dgm:prSet/>
      <dgm:spPr/>
      <dgm:t>
        <a:bodyPr/>
        <a:lstStyle/>
        <a:p>
          <a:endParaRPr lang="en-GB"/>
        </a:p>
      </dgm:t>
    </dgm:pt>
    <dgm:pt modelId="{BEF9FC87-75EF-4EE1-8222-DB3323BE1195}" type="sibTrans" cxnId="{2685217C-7390-411E-8119-78F3AD5DAC9C}">
      <dgm:prSet/>
      <dgm:spPr/>
      <dgm:t>
        <a:bodyPr/>
        <a:lstStyle/>
        <a:p>
          <a:endParaRPr lang="en-GB"/>
        </a:p>
      </dgm:t>
    </dgm:pt>
    <dgm:pt modelId="{66587008-958B-4DD3-BC8D-99523366C635}">
      <dgm:prSet phldrT="[Text]" custT="1"/>
      <dgm:spPr/>
      <dgm:t>
        <a:bodyPr/>
        <a:lstStyle/>
        <a:p>
          <a:pPr algn="l"/>
          <a:r>
            <a:rPr lang="en-GB" sz="1200" dirty="0" smtClean="0"/>
            <a:t/>
          </a:r>
          <a:br>
            <a:rPr lang="en-GB" sz="1200" dirty="0" smtClean="0"/>
          </a:br>
          <a:r>
            <a:rPr lang="en-GB" sz="1200" dirty="0" smtClean="0"/>
            <a:t/>
          </a:r>
          <a:br>
            <a:rPr lang="en-GB" sz="1200" dirty="0" smtClean="0"/>
          </a:br>
          <a:r>
            <a:rPr lang="en-GB" sz="1200" dirty="0" smtClean="0"/>
            <a:t>3.1 – Temperature and RH tests </a:t>
          </a:r>
          <a:endParaRPr lang="en-GB" sz="1200" dirty="0"/>
        </a:p>
      </dgm:t>
    </dgm:pt>
    <dgm:pt modelId="{50BF0EAF-2956-4585-B678-FF7C95EC0B2A}" type="parTrans" cxnId="{F45546B2-746B-4215-B293-8A416A667787}">
      <dgm:prSet/>
      <dgm:spPr/>
      <dgm:t>
        <a:bodyPr/>
        <a:lstStyle/>
        <a:p>
          <a:endParaRPr lang="en-GB"/>
        </a:p>
      </dgm:t>
    </dgm:pt>
    <dgm:pt modelId="{F59DEE07-CEAD-4A53-9F26-6D70E04DEE46}" type="sibTrans" cxnId="{F45546B2-746B-4215-B293-8A416A667787}">
      <dgm:prSet/>
      <dgm:spPr/>
      <dgm:t>
        <a:bodyPr/>
        <a:lstStyle/>
        <a:p>
          <a:endParaRPr lang="en-GB"/>
        </a:p>
      </dgm:t>
    </dgm:pt>
    <dgm:pt modelId="{02393949-CAB9-4D3D-947F-89D81E1BCE1C}">
      <dgm:prSet phldrT="[Text]" custT="1"/>
      <dgm:spPr/>
      <dgm:t>
        <a:bodyPr/>
        <a:lstStyle/>
        <a:p>
          <a:r>
            <a:rPr lang="en-GB" sz="2000" dirty="0" smtClean="0"/>
            <a:t>4 – On going</a:t>
          </a:r>
          <a:endParaRPr lang="en-GB" sz="2000" dirty="0"/>
        </a:p>
      </dgm:t>
    </dgm:pt>
    <dgm:pt modelId="{44B019AA-499F-488D-BA09-DC2C5099D586}" type="parTrans" cxnId="{E681EE83-75E6-466D-9AE1-9A4AC8D12BE6}">
      <dgm:prSet/>
      <dgm:spPr/>
      <dgm:t>
        <a:bodyPr/>
        <a:lstStyle/>
        <a:p>
          <a:endParaRPr lang="en-GB"/>
        </a:p>
      </dgm:t>
    </dgm:pt>
    <dgm:pt modelId="{739C1989-7C33-4D05-BBCD-4F3726CFCFB6}" type="sibTrans" cxnId="{E681EE83-75E6-466D-9AE1-9A4AC8D12BE6}">
      <dgm:prSet/>
      <dgm:spPr/>
      <dgm:t>
        <a:bodyPr/>
        <a:lstStyle/>
        <a:p>
          <a:endParaRPr lang="en-GB"/>
        </a:p>
      </dgm:t>
    </dgm:pt>
    <dgm:pt modelId="{D97AF89E-9B7E-4BE0-A8D4-B8B8004F8D3B}">
      <dgm:prSet phldrT="[Text]" custT="1"/>
      <dgm:spPr/>
      <dgm:t>
        <a:bodyPr/>
        <a:lstStyle/>
        <a:p>
          <a:pPr algn="l"/>
          <a:r>
            <a:rPr lang="en-GB" sz="1200" dirty="0" smtClean="0"/>
            <a:t/>
          </a:r>
          <a:br>
            <a:rPr lang="en-GB" sz="1200" dirty="0" smtClean="0"/>
          </a:br>
          <a:r>
            <a:rPr lang="en-GB" sz="1200" dirty="0" smtClean="0"/>
            <a:t/>
          </a:r>
          <a:br>
            <a:rPr lang="en-GB" sz="1200" dirty="0" smtClean="0"/>
          </a:br>
          <a:r>
            <a:rPr lang="en-GB" sz="1200" dirty="0" smtClean="0"/>
            <a:t>4.1 – Preliminary study about the behaviour of LPG sensors under </a:t>
          </a:r>
          <a:r>
            <a:rPr lang="el-GR" sz="1200" dirty="0" smtClean="0"/>
            <a:t>γ</a:t>
          </a:r>
          <a:r>
            <a:rPr lang="en-GB" sz="1200" dirty="0" smtClean="0"/>
            <a:t>-ionizing radiation dose</a:t>
          </a:r>
          <a:endParaRPr lang="en-GB" sz="1200" dirty="0"/>
        </a:p>
      </dgm:t>
    </dgm:pt>
    <dgm:pt modelId="{B727B20F-1440-4CA8-BCAC-93EA7D03D4D9}" type="parTrans" cxnId="{CF238DCE-66AC-4398-A450-6334FD39DC78}">
      <dgm:prSet/>
      <dgm:spPr/>
      <dgm:t>
        <a:bodyPr/>
        <a:lstStyle/>
        <a:p>
          <a:endParaRPr lang="en-GB"/>
        </a:p>
      </dgm:t>
    </dgm:pt>
    <dgm:pt modelId="{0646EB1A-7A30-4D26-8878-508340F53591}" type="sibTrans" cxnId="{CF238DCE-66AC-4398-A450-6334FD39DC78}">
      <dgm:prSet/>
      <dgm:spPr/>
      <dgm:t>
        <a:bodyPr/>
        <a:lstStyle/>
        <a:p>
          <a:endParaRPr lang="en-GB"/>
        </a:p>
      </dgm:t>
    </dgm:pt>
    <dgm:pt modelId="{0D2E823C-9434-4B4E-9DA3-C1EB5EF73877}">
      <dgm:prSet phldrT="[Text]" custT="1"/>
      <dgm:spPr/>
      <dgm:t>
        <a:bodyPr/>
        <a:lstStyle/>
        <a:p>
          <a:pPr algn="l"/>
          <a:r>
            <a:rPr lang="en-GB" sz="1200" dirty="0" smtClean="0"/>
            <a:t>1.2 – Setup improvements and automatization (mass flow controllers installation and integration) + interfaces to control </a:t>
          </a:r>
          <a:endParaRPr lang="en-GB" sz="1200" dirty="0"/>
        </a:p>
      </dgm:t>
    </dgm:pt>
    <dgm:pt modelId="{E0466E71-B47B-45A4-8542-B23A0D3B743C}" type="parTrans" cxnId="{8669F1DD-5118-4E85-BE4B-613C524902F7}">
      <dgm:prSet/>
      <dgm:spPr/>
      <dgm:t>
        <a:bodyPr/>
        <a:lstStyle/>
        <a:p>
          <a:endParaRPr lang="en-GB"/>
        </a:p>
      </dgm:t>
    </dgm:pt>
    <dgm:pt modelId="{A76FB35D-7441-4295-9F03-1B8886BB4647}" type="sibTrans" cxnId="{8669F1DD-5118-4E85-BE4B-613C524902F7}">
      <dgm:prSet/>
      <dgm:spPr/>
      <dgm:t>
        <a:bodyPr/>
        <a:lstStyle/>
        <a:p>
          <a:endParaRPr lang="en-GB"/>
        </a:p>
      </dgm:t>
    </dgm:pt>
    <dgm:pt modelId="{3D09883C-C3B9-47EF-8087-FF16B718A27F}">
      <dgm:prSet phldrT="[Text]" custT="1"/>
      <dgm:spPr/>
      <dgm:t>
        <a:bodyPr/>
        <a:lstStyle/>
        <a:p>
          <a:r>
            <a:rPr lang="en-GB" sz="2000" dirty="0" smtClean="0"/>
            <a:t> 1 – Setup</a:t>
          </a:r>
          <a:endParaRPr lang="en-GB" sz="2000" dirty="0"/>
        </a:p>
      </dgm:t>
    </dgm:pt>
    <dgm:pt modelId="{B245A765-01D0-40F8-B32E-E7DC87219059}" type="parTrans" cxnId="{F93F229F-CFE8-4D73-9275-55EA829502DA}">
      <dgm:prSet/>
      <dgm:spPr/>
      <dgm:t>
        <a:bodyPr/>
        <a:lstStyle/>
        <a:p>
          <a:endParaRPr lang="en-GB"/>
        </a:p>
      </dgm:t>
    </dgm:pt>
    <dgm:pt modelId="{7665A7E5-8CB8-4332-8242-7A134DBAF7DB}" type="sibTrans" cxnId="{F93F229F-CFE8-4D73-9275-55EA829502DA}">
      <dgm:prSet/>
      <dgm:spPr/>
      <dgm:t>
        <a:bodyPr/>
        <a:lstStyle/>
        <a:p>
          <a:endParaRPr lang="en-GB"/>
        </a:p>
      </dgm:t>
    </dgm:pt>
    <dgm:pt modelId="{E79927AF-9C65-4AFB-A321-F07EEB214C69}">
      <dgm:prSet phldrT="[Text]" custT="1"/>
      <dgm:spPr/>
      <dgm:t>
        <a:bodyPr/>
        <a:lstStyle/>
        <a:p>
          <a:pPr algn="l"/>
          <a:r>
            <a:rPr lang="en-GB" sz="1200" dirty="0" smtClean="0"/>
            <a:t>3.2 – Sensitivity  to humidity and temperature, accuracy, repeatability and hysteresis analysis </a:t>
          </a:r>
          <a:endParaRPr lang="en-GB" sz="1200" dirty="0"/>
        </a:p>
      </dgm:t>
    </dgm:pt>
    <dgm:pt modelId="{F20D9CF7-DBFE-43AB-9B09-6A19B1B106B1}" type="parTrans" cxnId="{AFB46F84-540F-496D-B7BA-6FC530A984D4}">
      <dgm:prSet/>
      <dgm:spPr/>
      <dgm:t>
        <a:bodyPr/>
        <a:lstStyle/>
        <a:p>
          <a:endParaRPr lang="en-GB"/>
        </a:p>
      </dgm:t>
    </dgm:pt>
    <dgm:pt modelId="{DD8DF2E7-4D40-4486-9990-1A1F3167151D}" type="sibTrans" cxnId="{AFB46F84-540F-496D-B7BA-6FC530A984D4}">
      <dgm:prSet/>
      <dgm:spPr/>
      <dgm:t>
        <a:bodyPr/>
        <a:lstStyle/>
        <a:p>
          <a:endParaRPr lang="en-GB"/>
        </a:p>
      </dgm:t>
    </dgm:pt>
    <dgm:pt modelId="{A63748F2-AE68-413D-9DA3-961D4BCDE1B3}">
      <dgm:prSet phldrT="[Text]" custT="1"/>
      <dgm:spPr/>
      <dgm:t>
        <a:bodyPr/>
        <a:lstStyle/>
        <a:p>
          <a:pPr algn="l"/>
          <a:r>
            <a:rPr lang="en-GB" sz="1200" dirty="0" smtClean="0"/>
            <a:t>3.3 – MATLAB scripts development to analyse the data collected from the FBG and LPG</a:t>
          </a:r>
          <a:endParaRPr lang="en-GB" sz="1200" dirty="0"/>
        </a:p>
      </dgm:t>
    </dgm:pt>
    <dgm:pt modelId="{DFEDF6B1-3BE2-437A-A77C-D9BA797A2797}" type="parTrans" cxnId="{DC553977-87A2-4E26-B366-946778031B2E}">
      <dgm:prSet/>
      <dgm:spPr/>
      <dgm:t>
        <a:bodyPr/>
        <a:lstStyle/>
        <a:p>
          <a:endParaRPr lang="en-GB"/>
        </a:p>
      </dgm:t>
    </dgm:pt>
    <dgm:pt modelId="{5D70A761-5E98-4DC9-8B04-CB6BA6F61E5D}" type="sibTrans" cxnId="{DC553977-87A2-4E26-B366-946778031B2E}">
      <dgm:prSet/>
      <dgm:spPr/>
      <dgm:t>
        <a:bodyPr/>
        <a:lstStyle/>
        <a:p>
          <a:endParaRPr lang="en-GB"/>
        </a:p>
      </dgm:t>
    </dgm:pt>
    <dgm:pt modelId="{76C173F0-4F6D-46B1-992E-774F4B6317BD}">
      <dgm:prSet phldrT="[Text]" custT="1"/>
      <dgm:spPr/>
      <dgm:t>
        <a:bodyPr/>
        <a:lstStyle/>
        <a:p>
          <a:r>
            <a:rPr lang="en-GB" sz="2000" dirty="0" smtClean="0"/>
            <a:t>2 – Theory</a:t>
          </a:r>
          <a:endParaRPr lang="en-GB" sz="2000" dirty="0"/>
        </a:p>
      </dgm:t>
    </dgm:pt>
    <dgm:pt modelId="{A6B7C3B1-4817-4801-B807-65F8571E04E7}" type="parTrans" cxnId="{3B415145-0205-4FDD-9D5F-A840637710CD}">
      <dgm:prSet/>
      <dgm:spPr/>
      <dgm:t>
        <a:bodyPr/>
        <a:lstStyle/>
        <a:p>
          <a:endParaRPr lang="en-GB"/>
        </a:p>
      </dgm:t>
    </dgm:pt>
    <dgm:pt modelId="{A1A8A0D8-39C4-4CF4-8A59-3E1BBDE2B1F9}" type="sibTrans" cxnId="{3B415145-0205-4FDD-9D5F-A840637710CD}">
      <dgm:prSet/>
      <dgm:spPr/>
      <dgm:t>
        <a:bodyPr/>
        <a:lstStyle/>
        <a:p>
          <a:endParaRPr lang="en-GB"/>
        </a:p>
      </dgm:t>
    </dgm:pt>
    <dgm:pt modelId="{6E2F47D4-2F7F-4116-9E9E-7EAB52D3131E}">
      <dgm:prSet phldrT="[Text]" custT="1"/>
      <dgm:spPr/>
      <dgm:t>
        <a:bodyPr/>
        <a:lstStyle/>
        <a:p>
          <a:pPr algn="l"/>
          <a:r>
            <a:rPr lang="en-GB" sz="1200" dirty="0" smtClean="0"/>
            <a:t/>
          </a:r>
          <a:br>
            <a:rPr lang="en-GB" sz="1200" dirty="0" smtClean="0"/>
          </a:br>
          <a:r>
            <a:rPr lang="en-GB" sz="1200" dirty="0" smtClean="0"/>
            <a:t/>
          </a:r>
          <a:br>
            <a:rPr lang="en-GB" sz="1200" dirty="0" smtClean="0"/>
          </a:br>
          <a:r>
            <a:rPr lang="en-GB" sz="1200" dirty="0" smtClean="0"/>
            <a:t>2.1 – Study of the state of the art of FBG</a:t>
          </a:r>
        </a:p>
        <a:p>
          <a:pPr algn="r"/>
          <a:endParaRPr lang="en-GB" sz="1200" dirty="0" smtClean="0"/>
        </a:p>
        <a:p>
          <a:pPr algn="l"/>
          <a:r>
            <a:rPr lang="en-GB" sz="1200" dirty="0" smtClean="0"/>
            <a:t>2.2 – Study of the state of the art of LPG</a:t>
          </a:r>
        </a:p>
      </dgm:t>
    </dgm:pt>
    <dgm:pt modelId="{56433B44-F881-4BCF-A548-134FC146784D}" type="parTrans" cxnId="{6C61A32A-C7BF-42DB-BDC0-0A6555344694}">
      <dgm:prSet/>
      <dgm:spPr/>
      <dgm:t>
        <a:bodyPr/>
        <a:lstStyle/>
        <a:p>
          <a:endParaRPr lang="en-GB"/>
        </a:p>
      </dgm:t>
    </dgm:pt>
    <dgm:pt modelId="{A7DBA452-AAD5-4F5F-B48E-CF058C14A3CF}" type="sibTrans" cxnId="{6C61A32A-C7BF-42DB-BDC0-0A6555344694}">
      <dgm:prSet/>
      <dgm:spPr/>
      <dgm:t>
        <a:bodyPr/>
        <a:lstStyle/>
        <a:p>
          <a:endParaRPr lang="en-GB"/>
        </a:p>
      </dgm:t>
    </dgm:pt>
    <dgm:pt modelId="{2B28BECF-8BDC-4C73-B6E0-9C0A34F873A0}">
      <dgm:prSet phldrT="[Text]" custT="1"/>
      <dgm:spPr/>
      <dgm:t>
        <a:bodyPr/>
        <a:lstStyle/>
        <a:p>
          <a:pPr algn="r"/>
          <a:endParaRPr lang="en-GB" sz="1200" dirty="0"/>
        </a:p>
      </dgm:t>
    </dgm:pt>
    <dgm:pt modelId="{29F22038-7E8E-4088-A415-5DC6CB98295F}" type="parTrans" cxnId="{21357255-3C76-4E39-ABBA-4B9FBBE4B408}">
      <dgm:prSet/>
      <dgm:spPr/>
      <dgm:t>
        <a:bodyPr/>
        <a:lstStyle/>
        <a:p>
          <a:endParaRPr lang="en-GB"/>
        </a:p>
      </dgm:t>
    </dgm:pt>
    <dgm:pt modelId="{AB277C82-499A-4AA6-B42F-6AC00E4A2467}" type="sibTrans" cxnId="{21357255-3C76-4E39-ABBA-4B9FBBE4B408}">
      <dgm:prSet/>
      <dgm:spPr/>
      <dgm:t>
        <a:bodyPr/>
        <a:lstStyle/>
        <a:p>
          <a:endParaRPr lang="en-GB"/>
        </a:p>
      </dgm:t>
    </dgm:pt>
    <dgm:pt modelId="{9C44C8DB-EEDF-4375-98E7-AB0633EC4D46}">
      <dgm:prSet phldrT="[Text]" custT="1"/>
      <dgm:spPr/>
      <dgm:t>
        <a:bodyPr/>
        <a:lstStyle/>
        <a:p>
          <a:pPr algn="l"/>
          <a:endParaRPr lang="en-GB" sz="1200" dirty="0"/>
        </a:p>
      </dgm:t>
    </dgm:pt>
    <dgm:pt modelId="{00D1B477-16DD-4A4D-B19B-ED0F92B1B431}" type="parTrans" cxnId="{8804F6BA-C1C0-4334-9420-D92E38C77472}">
      <dgm:prSet/>
      <dgm:spPr/>
      <dgm:t>
        <a:bodyPr/>
        <a:lstStyle/>
        <a:p>
          <a:endParaRPr lang="en-GB"/>
        </a:p>
      </dgm:t>
    </dgm:pt>
    <dgm:pt modelId="{EA2D6611-0DEC-4FC2-AF8E-E8EECA6B740A}" type="sibTrans" cxnId="{8804F6BA-C1C0-4334-9420-D92E38C77472}">
      <dgm:prSet/>
      <dgm:spPr/>
      <dgm:t>
        <a:bodyPr/>
        <a:lstStyle/>
        <a:p>
          <a:endParaRPr lang="en-GB"/>
        </a:p>
      </dgm:t>
    </dgm:pt>
    <dgm:pt modelId="{E16EDD24-9817-447E-BAC5-E8304E2B2527}">
      <dgm:prSet phldrT="[Text]" custT="1"/>
      <dgm:spPr/>
      <dgm:t>
        <a:bodyPr/>
        <a:lstStyle/>
        <a:p>
          <a:pPr algn="l"/>
          <a:endParaRPr lang="en-GB" sz="1200" dirty="0"/>
        </a:p>
      </dgm:t>
    </dgm:pt>
    <dgm:pt modelId="{6C3DE738-6654-4C64-91CD-6B0CD4DB2165}" type="parTrans" cxnId="{863BE0DA-8793-49DF-B84F-3F9A6517DDB7}">
      <dgm:prSet/>
      <dgm:spPr/>
      <dgm:t>
        <a:bodyPr/>
        <a:lstStyle/>
        <a:p>
          <a:endParaRPr lang="en-GB"/>
        </a:p>
      </dgm:t>
    </dgm:pt>
    <dgm:pt modelId="{5571B018-3322-425F-9313-2FB99E39B81D}" type="sibTrans" cxnId="{863BE0DA-8793-49DF-B84F-3F9A6517DDB7}">
      <dgm:prSet/>
      <dgm:spPr/>
      <dgm:t>
        <a:bodyPr/>
        <a:lstStyle/>
        <a:p>
          <a:endParaRPr lang="en-GB"/>
        </a:p>
      </dgm:t>
    </dgm:pt>
    <dgm:pt modelId="{8A268E96-18DD-4B70-B18B-0EBD9E05B9A0}" type="pres">
      <dgm:prSet presAssocID="{82571593-2510-4068-97F3-E1CB9A038887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E7E7A09-1D45-480D-A22F-18B988B75614}" type="pres">
      <dgm:prSet presAssocID="{02393949-CAB9-4D3D-947F-89D81E1BCE1C}" presName="ChildAccent4" presStyleCnt="0"/>
      <dgm:spPr/>
    </dgm:pt>
    <dgm:pt modelId="{8D802322-57BF-4E58-BD61-6456EC2C222B}" type="pres">
      <dgm:prSet presAssocID="{02393949-CAB9-4D3D-947F-89D81E1BCE1C}" presName="ChildAccent" presStyleLbl="alignImgPlace1" presStyleIdx="0" presStyleCnt="4" custLinFactNeighborX="-91180" custLinFactNeighborY="-2240"/>
      <dgm:spPr/>
      <dgm:t>
        <a:bodyPr/>
        <a:lstStyle/>
        <a:p>
          <a:endParaRPr lang="en-GB"/>
        </a:p>
      </dgm:t>
    </dgm:pt>
    <dgm:pt modelId="{4776A61E-ED0D-47E7-8C0E-BB6BF8B83B81}" type="pres">
      <dgm:prSet presAssocID="{02393949-CAB9-4D3D-947F-89D81E1BCE1C}" presName="Child4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65BDED-16A8-456A-B0E7-3B238D8D6AA5}" type="pres">
      <dgm:prSet presAssocID="{02393949-CAB9-4D3D-947F-89D81E1BCE1C}" presName="Parent4" presStyleLbl="node1" presStyleIdx="0" presStyleCnt="4" custScaleY="87886" custLinFactNeighborX="-91180" custLinFactNeighborY="8341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E0A9DF-1B75-402F-AC85-CDA85BEE7413}" type="pres">
      <dgm:prSet presAssocID="{D044148D-A93A-4B1C-8597-FBB2DE9910D5}" presName="ChildAccent3" presStyleCnt="0"/>
      <dgm:spPr/>
    </dgm:pt>
    <dgm:pt modelId="{1CF67314-C196-4FCA-A5C1-BF2147935528}" type="pres">
      <dgm:prSet presAssocID="{D044148D-A93A-4B1C-8597-FBB2DE9910D5}" presName="ChildAccent" presStyleLbl="alignImgPlace1" presStyleIdx="1" presStyleCnt="4" custScaleY="100857" custLinFactNeighborX="-97578" custLinFactNeighborY="-1680"/>
      <dgm:spPr/>
      <dgm:t>
        <a:bodyPr/>
        <a:lstStyle/>
        <a:p>
          <a:endParaRPr lang="en-GB"/>
        </a:p>
      </dgm:t>
    </dgm:pt>
    <dgm:pt modelId="{D75FC106-7826-4231-BF53-5AA36FA6C0C7}" type="pres">
      <dgm:prSet presAssocID="{D044148D-A93A-4B1C-8597-FBB2DE9910D5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8B3C19-9743-4A5E-AE25-797D63311A9D}" type="pres">
      <dgm:prSet presAssocID="{D044148D-A93A-4B1C-8597-FBB2DE9910D5}" presName="Parent3" presStyleLbl="node1" presStyleIdx="1" presStyleCnt="4" custScaleY="105938" custLinFactNeighborX="-97578" custLinFactNeighborY="173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118789-F913-416F-A277-42A1F216852B}" type="pres">
      <dgm:prSet presAssocID="{76C173F0-4F6D-46B1-992E-774F4B6317BD}" presName="ChildAccent2" presStyleCnt="0"/>
      <dgm:spPr/>
    </dgm:pt>
    <dgm:pt modelId="{A2077614-7411-41D3-B1B6-1F67F8D42E71}" type="pres">
      <dgm:prSet presAssocID="{76C173F0-4F6D-46B1-992E-774F4B6317BD}" presName="ChildAccent" presStyleLbl="alignImgPlace1" presStyleIdx="2" presStyleCnt="4" custScaleY="70159" custLinFactX="-2799" custLinFactNeighborX="-100000" custLinFactNeighborY="-16701"/>
      <dgm:spPr/>
      <dgm:t>
        <a:bodyPr/>
        <a:lstStyle/>
        <a:p>
          <a:endParaRPr lang="en-GB"/>
        </a:p>
      </dgm:t>
    </dgm:pt>
    <dgm:pt modelId="{31F85A31-6A22-4260-8EC4-D5859A10DC2F}" type="pres">
      <dgm:prSet presAssocID="{76C173F0-4F6D-46B1-992E-774F4B6317BD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718E42-34F8-48E1-A757-5515DBBF9BED}" type="pres">
      <dgm:prSet presAssocID="{76C173F0-4F6D-46B1-992E-774F4B6317BD}" presName="Parent2" presStyleLbl="node1" presStyleIdx="2" presStyleCnt="4" custScaleY="128013" custLinFactX="-2799" custLinFactNeighborX="-100000" custLinFactNeighborY="-664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8B68EE-665B-43C9-B525-D8C1EC133096}" type="pres">
      <dgm:prSet presAssocID="{3D09883C-C3B9-47EF-8087-FF16B718A27F}" presName="ChildAccent1" presStyleCnt="0"/>
      <dgm:spPr/>
    </dgm:pt>
    <dgm:pt modelId="{F6993289-BC73-49A6-9726-A49410B3E88D}" type="pres">
      <dgm:prSet presAssocID="{3D09883C-C3B9-47EF-8087-FF16B718A27F}" presName="ChildAccent" presStyleLbl="alignImgPlace1" presStyleIdx="3" presStyleCnt="4" custScaleY="121086" custLinFactX="-9028" custLinFactNeighborX="-100000" custLinFactNeighborY="8479"/>
      <dgm:spPr/>
      <dgm:t>
        <a:bodyPr/>
        <a:lstStyle/>
        <a:p>
          <a:endParaRPr lang="en-GB"/>
        </a:p>
      </dgm:t>
    </dgm:pt>
    <dgm:pt modelId="{A37212D4-51DA-4134-BE40-780642FDA2DA}" type="pres">
      <dgm:prSet presAssocID="{3D09883C-C3B9-47EF-8087-FF16B718A27F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57B2C0-2047-46F8-85CF-DC8740BBD7C3}" type="pres">
      <dgm:prSet presAssocID="{3D09883C-C3B9-47EF-8087-FF16B718A27F}" presName="Parent1" presStyleLbl="node1" presStyleIdx="3" presStyleCnt="4" custScaleY="162827" custLinFactX="-9027" custLinFactNeighborX="-100000" custLinFactNeighborY="-20934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5FC135-88BB-405C-9BC6-40114F61D1C7}" type="presOf" srcId="{6E2F47D4-2F7F-4116-9E9E-7EAB52D3131E}" destId="{31F85A31-6A22-4260-8EC4-D5859A10DC2F}" srcOrd="1" destOrd="0" presId="urn:microsoft.com/office/officeart/2011/layout/InterconnectedBlockProcess"/>
    <dgm:cxn modelId="{12DC54E1-FDAC-4D2C-92AE-6E4FF1945284}" type="presOf" srcId="{E79927AF-9C65-4AFB-A321-F07EEB214C69}" destId="{D75FC106-7826-4231-BF53-5AA36FA6C0C7}" srcOrd="1" destOrd="2" presId="urn:microsoft.com/office/officeart/2011/layout/InterconnectedBlockProcess"/>
    <dgm:cxn modelId="{84FFFCC9-813F-41D9-ADD9-FC70F4757AE2}" type="presOf" srcId="{6E2F47D4-2F7F-4116-9E9E-7EAB52D3131E}" destId="{A2077614-7411-41D3-B1B6-1F67F8D42E71}" srcOrd="0" destOrd="0" presId="urn:microsoft.com/office/officeart/2011/layout/InterconnectedBlockProcess"/>
    <dgm:cxn modelId="{959A843F-B596-4E11-AE82-ADB335645160}" type="presOf" srcId="{D97AF89E-9B7E-4BE0-A8D4-B8B8004F8D3B}" destId="{8D802322-57BF-4E58-BD61-6456EC2C222B}" srcOrd="0" destOrd="0" presId="urn:microsoft.com/office/officeart/2011/layout/InterconnectedBlockProcess"/>
    <dgm:cxn modelId="{326D42BD-6B25-4836-A098-48F736105E82}" type="presOf" srcId="{66587008-958B-4DD3-BC8D-99523366C635}" destId="{1CF67314-C196-4FCA-A5C1-BF2147935528}" srcOrd="0" destOrd="0" presId="urn:microsoft.com/office/officeart/2011/layout/InterconnectedBlockProcess"/>
    <dgm:cxn modelId="{2866BB85-507E-4B2E-9BEB-2B9F9D6189D0}" type="presOf" srcId="{E79927AF-9C65-4AFB-A321-F07EEB214C69}" destId="{1CF67314-C196-4FCA-A5C1-BF2147935528}" srcOrd="0" destOrd="2" presId="urn:microsoft.com/office/officeart/2011/layout/InterconnectedBlockProcess"/>
    <dgm:cxn modelId="{385371F5-DC62-4D8B-B20A-4B7E6E85B958}" type="presOf" srcId="{E16EDD24-9817-447E-BAC5-E8304E2B2527}" destId="{1CF67314-C196-4FCA-A5C1-BF2147935528}" srcOrd="0" destOrd="3" presId="urn:microsoft.com/office/officeart/2011/layout/InterconnectedBlockProcess"/>
    <dgm:cxn modelId="{6269FA58-C5EA-4E47-85E0-2894B4C0D91C}" type="presOf" srcId="{66587008-958B-4DD3-BC8D-99523366C635}" destId="{D75FC106-7826-4231-BF53-5AA36FA6C0C7}" srcOrd="1" destOrd="0" presId="urn:microsoft.com/office/officeart/2011/layout/InterconnectedBlockProcess"/>
    <dgm:cxn modelId="{F20D525F-B49E-4D6B-96D3-5081B2742914}" type="presOf" srcId="{E16EDD24-9817-447E-BAC5-E8304E2B2527}" destId="{D75FC106-7826-4231-BF53-5AA36FA6C0C7}" srcOrd="1" destOrd="3" presId="urn:microsoft.com/office/officeart/2011/layout/InterconnectedBlockProcess"/>
    <dgm:cxn modelId="{16DBCA78-03EF-49D4-96A0-A411DF42840F}" type="presOf" srcId="{0D2E823C-9434-4B4E-9DA3-C1EB5EF73877}" destId="{F6993289-BC73-49A6-9726-A49410B3E88D}" srcOrd="0" destOrd="2" presId="urn:microsoft.com/office/officeart/2011/layout/InterconnectedBlockProcess"/>
    <dgm:cxn modelId="{04EFBA14-48C0-4F39-B68B-D1C203EE87FA}" type="presOf" srcId="{2B28BECF-8BDC-4C73-B6E0-9C0A34F873A0}" destId="{A37212D4-51DA-4134-BE40-780642FDA2DA}" srcOrd="1" destOrd="1" presId="urn:microsoft.com/office/officeart/2011/layout/InterconnectedBlockProcess"/>
    <dgm:cxn modelId="{E681EE83-75E6-466D-9AE1-9A4AC8D12BE6}" srcId="{82571593-2510-4068-97F3-E1CB9A038887}" destId="{02393949-CAB9-4D3D-947F-89D81E1BCE1C}" srcOrd="3" destOrd="0" parTransId="{44B019AA-499F-488D-BA09-DC2C5099D586}" sibTransId="{739C1989-7C33-4D05-BBCD-4F3726CFCFB6}"/>
    <dgm:cxn modelId="{2685217C-7390-411E-8119-78F3AD5DAC9C}" srcId="{82571593-2510-4068-97F3-E1CB9A038887}" destId="{D044148D-A93A-4B1C-8597-FBB2DE9910D5}" srcOrd="2" destOrd="0" parTransId="{7DE3D069-2E7C-4E93-9A17-A4E29398051A}" sibTransId="{BEF9FC87-75EF-4EE1-8222-DB3323BE1195}"/>
    <dgm:cxn modelId="{33DEDE89-9C31-4503-B695-545870E9D310}" type="presOf" srcId="{A63748F2-AE68-413D-9DA3-961D4BCDE1B3}" destId="{D75FC106-7826-4231-BF53-5AA36FA6C0C7}" srcOrd="1" destOrd="4" presId="urn:microsoft.com/office/officeart/2011/layout/InterconnectedBlockProcess"/>
    <dgm:cxn modelId="{21357255-3C76-4E39-ABBA-4B9FBBE4B408}" srcId="{3D09883C-C3B9-47EF-8087-FF16B718A27F}" destId="{2B28BECF-8BDC-4C73-B6E0-9C0A34F873A0}" srcOrd="1" destOrd="0" parTransId="{29F22038-7E8E-4088-A415-5DC6CB98295F}" sibTransId="{AB277C82-499A-4AA6-B42F-6AC00E4A2467}"/>
    <dgm:cxn modelId="{D83986AE-D65B-45CA-B24A-02B5DF135AE1}" type="presOf" srcId="{9C44C8DB-EEDF-4375-98E7-AB0633EC4D46}" destId="{1CF67314-C196-4FCA-A5C1-BF2147935528}" srcOrd="0" destOrd="1" presId="urn:microsoft.com/office/officeart/2011/layout/InterconnectedBlockProcess"/>
    <dgm:cxn modelId="{DC553977-87A2-4E26-B366-946778031B2E}" srcId="{D044148D-A93A-4B1C-8597-FBB2DE9910D5}" destId="{A63748F2-AE68-413D-9DA3-961D4BCDE1B3}" srcOrd="4" destOrd="0" parTransId="{DFEDF6B1-3BE2-437A-A77C-D9BA797A2797}" sibTransId="{5D70A761-5E98-4DC9-8B04-CB6BA6F61E5D}"/>
    <dgm:cxn modelId="{184EC8B5-E79F-4E64-B031-4021118C8BBF}" type="presOf" srcId="{0D2E823C-9434-4B4E-9DA3-C1EB5EF73877}" destId="{A37212D4-51DA-4134-BE40-780642FDA2DA}" srcOrd="1" destOrd="2" presId="urn:microsoft.com/office/officeart/2011/layout/InterconnectedBlockProcess"/>
    <dgm:cxn modelId="{B9BFAAF4-FB51-4DBE-99C3-29B16B9FF507}" type="presOf" srcId="{82571593-2510-4068-97F3-E1CB9A038887}" destId="{8A268E96-18DD-4B70-B18B-0EBD9E05B9A0}" srcOrd="0" destOrd="0" presId="urn:microsoft.com/office/officeart/2011/layout/InterconnectedBlockProcess"/>
    <dgm:cxn modelId="{6C61A32A-C7BF-42DB-BDC0-0A6555344694}" srcId="{76C173F0-4F6D-46B1-992E-774F4B6317BD}" destId="{6E2F47D4-2F7F-4116-9E9E-7EAB52D3131E}" srcOrd="0" destOrd="0" parTransId="{56433B44-F881-4BCF-A548-134FC146784D}" sibTransId="{A7DBA452-AAD5-4F5F-B48E-CF058C14A3CF}"/>
    <dgm:cxn modelId="{AFB46F84-540F-496D-B7BA-6FC530A984D4}" srcId="{D044148D-A93A-4B1C-8597-FBB2DE9910D5}" destId="{E79927AF-9C65-4AFB-A321-F07EEB214C69}" srcOrd="2" destOrd="0" parTransId="{F20D9CF7-DBFE-43AB-9B09-6A19B1B106B1}" sibTransId="{DD8DF2E7-4D40-4486-9990-1A1F3167151D}"/>
    <dgm:cxn modelId="{0981EA51-2609-41AE-9C45-EAAE8E6ADD0A}" type="presOf" srcId="{3D09883C-C3B9-47EF-8087-FF16B718A27F}" destId="{C057B2C0-2047-46F8-85CF-DC8740BBD7C3}" srcOrd="0" destOrd="0" presId="urn:microsoft.com/office/officeart/2011/layout/InterconnectedBlockProcess"/>
    <dgm:cxn modelId="{863BE0DA-8793-49DF-B84F-3F9A6517DDB7}" srcId="{D044148D-A93A-4B1C-8597-FBB2DE9910D5}" destId="{E16EDD24-9817-447E-BAC5-E8304E2B2527}" srcOrd="3" destOrd="0" parTransId="{6C3DE738-6654-4C64-91CD-6B0CD4DB2165}" sibTransId="{5571B018-3322-425F-9313-2FB99E39B81D}"/>
    <dgm:cxn modelId="{031D590A-AB7C-4B1A-B403-85E63D8C3F44}" type="presOf" srcId="{76C173F0-4F6D-46B1-992E-774F4B6317BD}" destId="{B7718E42-34F8-48E1-A757-5515DBBF9BED}" srcOrd="0" destOrd="0" presId="urn:microsoft.com/office/officeart/2011/layout/InterconnectedBlockProcess"/>
    <dgm:cxn modelId="{3051F26C-AF1C-4271-8DE5-5C9A6FBB3489}" type="presOf" srcId="{A63748F2-AE68-413D-9DA3-961D4BCDE1B3}" destId="{1CF67314-C196-4FCA-A5C1-BF2147935528}" srcOrd="0" destOrd="4" presId="urn:microsoft.com/office/officeart/2011/layout/InterconnectedBlockProcess"/>
    <dgm:cxn modelId="{DD10B118-5BA7-4122-B662-5E2AFA6BB3EB}" type="presOf" srcId="{2B28BECF-8BDC-4C73-B6E0-9C0A34F873A0}" destId="{F6993289-BC73-49A6-9726-A49410B3E88D}" srcOrd="0" destOrd="1" presId="urn:microsoft.com/office/officeart/2011/layout/InterconnectedBlockProcess"/>
    <dgm:cxn modelId="{79B29670-BD3A-4CE6-9802-0E669A319AB5}" type="presOf" srcId="{9C44C8DB-EEDF-4375-98E7-AB0633EC4D46}" destId="{D75FC106-7826-4231-BF53-5AA36FA6C0C7}" srcOrd="1" destOrd="1" presId="urn:microsoft.com/office/officeart/2011/layout/InterconnectedBlockProcess"/>
    <dgm:cxn modelId="{4119FCD7-DF8F-4378-A86B-73610574BC85}" type="presOf" srcId="{52CFA1EE-579F-49A6-B700-149AF54C59AC}" destId="{F6993289-BC73-49A6-9726-A49410B3E88D}" srcOrd="0" destOrd="0" presId="urn:microsoft.com/office/officeart/2011/layout/InterconnectedBlockProcess"/>
    <dgm:cxn modelId="{F45546B2-746B-4215-B293-8A416A667787}" srcId="{D044148D-A93A-4B1C-8597-FBB2DE9910D5}" destId="{66587008-958B-4DD3-BC8D-99523366C635}" srcOrd="0" destOrd="0" parTransId="{50BF0EAF-2956-4585-B678-FF7C95EC0B2A}" sibTransId="{F59DEE07-CEAD-4A53-9F26-6D70E04DEE46}"/>
    <dgm:cxn modelId="{8804F6BA-C1C0-4334-9420-D92E38C77472}" srcId="{D044148D-A93A-4B1C-8597-FBB2DE9910D5}" destId="{9C44C8DB-EEDF-4375-98E7-AB0633EC4D46}" srcOrd="1" destOrd="0" parTransId="{00D1B477-16DD-4A4D-B19B-ED0F92B1B431}" sibTransId="{EA2D6611-0DEC-4FC2-AF8E-E8EECA6B740A}"/>
    <dgm:cxn modelId="{CF238DCE-66AC-4398-A450-6334FD39DC78}" srcId="{02393949-CAB9-4D3D-947F-89D81E1BCE1C}" destId="{D97AF89E-9B7E-4BE0-A8D4-B8B8004F8D3B}" srcOrd="0" destOrd="0" parTransId="{B727B20F-1440-4CA8-BCAC-93EA7D03D4D9}" sibTransId="{0646EB1A-7A30-4D26-8878-508340F53591}"/>
    <dgm:cxn modelId="{98ECAE1B-2180-4BCA-BD87-20EDD0BC9851}" type="presOf" srcId="{02393949-CAB9-4D3D-947F-89D81E1BCE1C}" destId="{1C65BDED-16A8-456A-B0E7-3B238D8D6AA5}" srcOrd="0" destOrd="0" presId="urn:microsoft.com/office/officeart/2011/layout/InterconnectedBlockProcess"/>
    <dgm:cxn modelId="{F93F229F-CFE8-4D73-9275-55EA829502DA}" srcId="{82571593-2510-4068-97F3-E1CB9A038887}" destId="{3D09883C-C3B9-47EF-8087-FF16B718A27F}" srcOrd="0" destOrd="0" parTransId="{B245A765-01D0-40F8-B32E-E7DC87219059}" sibTransId="{7665A7E5-8CB8-4332-8242-7A134DBAF7DB}"/>
    <dgm:cxn modelId="{2F981FEE-CC9C-4139-98A6-EABECE24EB56}" type="presOf" srcId="{D97AF89E-9B7E-4BE0-A8D4-B8B8004F8D3B}" destId="{4776A61E-ED0D-47E7-8C0E-BB6BF8B83B81}" srcOrd="1" destOrd="0" presId="urn:microsoft.com/office/officeart/2011/layout/InterconnectedBlockProcess"/>
    <dgm:cxn modelId="{E79E95A5-B621-445C-BC72-052A55A8EEE1}" srcId="{3D09883C-C3B9-47EF-8087-FF16B718A27F}" destId="{52CFA1EE-579F-49A6-B700-149AF54C59AC}" srcOrd="0" destOrd="0" parTransId="{B3AE4A1B-2040-44C5-BB51-415DD7B6D3B2}" sibTransId="{78DE4EFD-5D83-498D-8698-EC2854097370}"/>
    <dgm:cxn modelId="{8AA1530B-F234-4933-9AE9-E8A5A94A6D0E}" type="presOf" srcId="{52CFA1EE-579F-49A6-B700-149AF54C59AC}" destId="{A37212D4-51DA-4134-BE40-780642FDA2DA}" srcOrd="1" destOrd="0" presId="urn:microsoft.com/office/officeart/2011/layout/InterconnectedBlockProcess"/>
    <dgm:cxn modelId="{8669F1DD-5118-4E85-BE4B-613C524902F7}" srcId="{3D09883C-C3B9-47EF-8087-FF16B718A27F}" destId="{0D2E823C-9434-4B4E-9DA3-C1EB5EF73877}" srcOrd="2" destOrd="0" parTransId="{E0466E71-B47B-45A4-8542-B23A0D3B743C}" sibTransId="{A76FB35D-7441-4295-9F03-1B8886BB4647}"/>
    <dgm:cxn modelId="{3B415145-0205-4FDD-9D5F-A840637710CD}" srcId="{82571593-2510-4068-97F3-E1CB9A038887}" destId="{76C173F0-4F6D-46B1-992E-774F4B6317BD}" srcOrd="1" destOrd="0" parTransId="{A6B7C3B1-4817-4801-B807-65F8571E04E7}" sibTransId="{A1A8A0D8-39C4-4CF4-8A59-3E1BBDE2B1F9}"/>
    <dgm:cxn modelId="{30F5FC39-DDF6-4237-9A5E-FB9FE1D2AC94}" type="presOf" srcId="{D044148D-A93A-4B1C-8597-FBB2DE9910D5}" destId="{918B3C19-9743-4A5E-AE25-797D63311A9D}" srcOrd="0" destOrd="0" presId="urn:microsoft.com/office/officeart/2011/layout/InterconnectedBlockProcess"/>
    <dgm:cxn modelId="{C8B72EF5-2537-4D56-8092-34BA37B7E658}" type="presParOf" srcId="{8A268E96-18DD-4B70-B18B-0EBD9E05B9A0}" destId="{2E7E7A09-1D45-480D-A22F-18B988B75614}" srcOrd="0" destOrd="0" presId="urn:microsoft.com/office/officeart/2011/layout/InterconnectedBlockProcess"/>
    <dgm:cxn modelId="{4D5FBBE9-BFEB-4AC8-AAED-C57875CE618D}" type="presParOf" srcId="{2E7E7A09-1D45-480D-A22F-18B988B75614}" destId="{8D802322-57BF-4E58-BD61-6456EC2C222B}" srcOrd="0" destOrd="0" presId="urn:microsoft.com/office/officeart/2011/layout/InterconnectedBlockProcess"/>
    <dgm:cxn modelId="{17DD611A-4176-4831-9252-D68E123DB1D4}" type="presParOf" srcId="{8A268E96-18DD-4B70-B18B-0EBD9E05B9A0}" destId="{4776A61E-ED0D-47E7-8C0E-BB6BF8B83B81}" srcOrd="1" destOrd="0" presId="urn:microsoft.com/office/officeart/2011/layout/InterconnectedBlockProcess"/>
    <dgm:cxn modelId="{EEAE0E80-F015-4060-89EF-859B52DDA704}" type="presParOf" srcId="{8A268E96-18DD-4B70-B18B-0EBD9E05B9A0}" destId="{1C65BDED-16A8-456A-B0E7-3B238D8D6AA5}" srcOrd="2" destOrd="0" presId="urn:microsoft.com/office/officeart/2011/layout/InterconnectedBlockProcess"/>
    <dgm:cxn modelId="{E6970532-8892-4B6D-AE55-603ABF643A7B}" type="presParOf" srcId="{8A268E96-18DD-4B70-B18B-0EBD9E05B9A0}" destId="{B2E0A9DF-1B75-402F-AC85-CDA85BEE7413}" srcOrd="3" destOrd="0" presId="urn:microsoft.com/office/officeart/2011/layout/InterconnectedBlockProcess"/>
    <dgm:cxn modelId="{A0FA0F8D-243E-425A-8224-A4A195099005}" type="presParOf" srcId="{B2E0A9DF-1B75-402F-AC85-CDA85BEE7413}" destId="{1CF67314-C196-4FCA-A5C1-BF2147935528}" srcOrd="0" destOrd="0" presId="urn:microsoft.com/office/officeart/2011/layout/InterconnectedBlockProcess"/>
    <dgm:cxn modelId="{4A8BDB3B-779D-4189-A75E-8067BBAC29A3}" type="presParOf" srcId="{8A268E96-18DD-4B70-B18B-0EBD9E05B9A0}" destId="{D75FC106-7826-4231-BF53-5AA36FA6C0C7}" srcOrd="4" destOrd="0" presId="urn:microsoft.com/office/officeart/2011/layout/InterconnectedBlockProcess"/>
    <dgm:cxn modelId="{641F5F15-C28B-4A78-9D30-76F9D94CE7DD}" type="presParOf" srcId="{8A268E96-18DD-4B70-B18B-0EBD9E05B9A0}" destId="{918B3C19-9743-4A5E-AE25-797D63311A9D}" srcOrd="5" destOrd="0" presId="urn:microsoft.com/office/officeart/2011/layout/InterconnectedBlockProcess"/>
    <dgm:cxn modelId="{58D18A51-535F-494F-8CA9-E292925622DF}" type="presParOf" srcId="{8A268E96-18DD-4B70-B18B-0EBD9E05B9A0}" destId="{A0118789-F913-416F-A277-42A1F216852B}" srcOrd="6" destOrd="0" presId="urn:microsoft.com/office/officeart/2011/layout/InterconnectedBlockProcess"/>
    <dgm:cxn modelId="{E8D061F0-4F0B-40F1-80FE-8BD972D3EADE}" type="presParOf" srcId="{A0118789-F913-416F-A277-42A1F216852B}" destId="{A2077614-7411-41D3-B1B6-1F67F8D42E71}" srcOrd="0" destOrd="0" presId="urn:microsoft.com/office/officeart/2011/layout/InterconnectedBlockProcess"/>
    <dgm:cxn modelId="{2985E32F-9052-4B39-BED2-CBAF455AC6DC}" type="presParOf" srcId="{8A268E96-18DD-4B70-B18B-0EBD9E05B9A0}" destId="{31F85A31-6A22-4260-8EC4-D5859A10DC2F}" srcOrd="7" destOrd="0" presId="urn:microsoft.com/office/officeart/2011/layout/InterconnectedBlockProcess"/>
    <dgm:cxn modelId="{CA5BB8E8-E2A6-4FC9-B99D-C6B158FACE5B}" type="presParOf" srcId="{8A268E96-18DD-4B70-B18B-0EBD9E05B9A0}" destId="{B7718E42-34F8-48E1-A757-5515DBBF9BED}" srcOrd="8" destOrd="0" presId="urn:microsoft.com/office/officeart/2011/layout/InterconnectedBlockProcess"/>
    <dgm:cxn modelId="{2F677553-EF8A-4584-A025-5AE0C57CF1DF}" type="presParOf" srcId="{8A268E96-18DD-4B70-B18B-0EBD9E05B9A0}" destId="{258B68EE-665B-43C9-B525-D8C1EC133096}" srcOrd="9" destOrd="0" presId="urn:microsoft.com/office/officeart/2011/layout/InterconnectedBlockProcess"/>
    <dgm:cxn modelId="{DD2114DB-D841-452F-8757-2C2442A421FC}" type="presParOf" srcId="{258B68EE-665B-43C9-B525-D8C1EC133096}" destId="{F6993289-BC73-49A6-9726-A49410B3E88D}" srcOrd="0" destOrd="0" presId="urn:microsoft.com/office/officeart/2011/layout/InterconnectedBlockProcess"/>
    <dgm:cxn modelId="{76B71AAF-C332-4BE9-B9D5-E397C5CFBEAD}" type="presParOf" srcId="{8A268E96-18DD-4B70-B18B-0EBD9E05B9A0}" destId="{A37212D4-51DA-4134-BE40-780642FDA2DA}" srcOrd="10" destOrd="0" presId="urn:microsoft.com/office/officeart/2011/layout/InterconnectedBlockProcess"/>
    <dgm:cxn modelId="{F6A27402-4B38-4A90-AB88-39028ABB49E8}" type="presParOf" srcId="{8A268E96-18DD-4B70-B18B-0EBD9E05B9A0}" destId="{C057B2C0-2047-46F8-85CF-DC8740BBD7C3}" srcOrd="11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9EAC63-BE05-4A63-9022-85A7B454C504}">
      <dsp:nvSpPr>
        <dsp:cNvPr id="0" name=""/>
        <dsp:cNvSpPr/>
      </dsp:nvSpPr>
      <dsp:spPr>
        <a:xfrm>
          <a:off x="5134" y="754964"/>
          <a:ext cx="1591716" cy="1402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High luminosity applications                           </a:t>
          </a:r>
          <a:endParaRPr lang="en-GB" sz="1700" kern="1200" dirty="0"/>
        </a:p>
      </dsp:txBody>
      <dsp:txXfrm>
        <a:off x="46218" y="796048"/>
        <a:ext cx="1509548" cy="1320532"/>
      </dsp:txXfrm>
    </dsp:sp>
    <dsp:sp modelId="{58730DE7-1D4E-4B2A-A0A9-D34FC9EA9CAF}">
      <dsp:nvSpPr>
        <dsp:cNvPr id="0" name=""/>
        <dsp:cNvSpPr/>
      </dsp:nvSpPr>
      <dsp:spPr>
        <a:xfrm>
          <a:off x="1756023" y="125894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1756023" y="1337891"/>
        <a:ext cx="236210" cy="236847"/>
      </dsp:txXfrm>
    </dsp:sp>
    <dsp:sp modelId="{53D7162F-D2B7-454B-9B4B-0B3F28140FFA}">
      <dsp:nvSpPr>
        <dsp:cNvPr id="0" name=""/>
        <dsp:cNvSpPr/>
      </dsp:nvSpPr>
      <dsp:spPr>
        <a:xfrm>
          <a:off x="2233538" y="754964"/>
          <a:ext cx="1591716" cy="1402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High radiation levels </a:t>
          </a:r>
          <a:endParaRPr lang="en-GB" sz="1700" kern="1200" dirty="0"/>
        </a:p>
      </dsp:txBody>
      <dsp:txXfrm>
        <a:off x="2274622" y="796048"/>
        <a:ext cx="1509548" cy="1320532"/>
      </dsp:txXfrm>
    </dsp:sp>
    <dsp:sp modelId="{C35A342A-5147-4EDE-9B50-257A5EEC449D}">
      <dsp:nvSpPr>
        <dsp:cNvPr id="0" name=""/>
        <dsp:cNvSpPr/>
      </dsp:nvSpPr>
      <dsp:spPr>
        <a:xfrm>
          <a:off x="3984426" y="125894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3984426" y="1337891"/>
        <a:ext cx="236210" cy="236847"/>
      </dsp:txXfrm>
    </dsp:sp>
    <dsp:sp modelId="{C1168CCA-9C61-41B9-B357-E62C8B62D361}">
      <dsp:nvSpPr>
        <dsp:cNvPr id="0" name=""/>
        <dsp:cNvSpPr/>
      </dsp:nvSpPr>
      <dsp:spPr>
        <a:xfrm>
          <a:off x="4461941" y="754964"/>
          <a:ext cx="1591716" cy="1402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Possible damages, leakage current and heat generation</a:t>
          </a:r>
          <a:endParaRPr lang="en-GB" sz="1700" kern="1200" dirty="0"/>
        </a:p>
      </dsp:txBody>
      <dsp:txXfrm>
        <a:off x="4503025" y="796048"/>
        <a:ext cx="1509548" cy="1320532"/>
      </dsp:txXfrm>
    </dsp:sp>
    <dsp:sp modelId="{33829354-DD00-423E-B4FC-434ED40C6F81}">
      <dsp:nvSpPr>
        <dsp:cNvPr id="0" name=""/>
        <dsp:cNvSpPr/>
      </dsp:nvSpPr>
      <dsp:spPr>
        <a:xfrm>
          <a:off x="6212830" y="125894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6212830" y="1337891"/>
        <a:ext cx="236210" cy="236847"/>
      </dsp:txXfrm>
    </dsp:sp>
    <dsp:sp modelId="{69150ADB-ADAF-4B56-85C7-3DA7E3710060}">
      <dsp:nvSpPr>
        <dsp:cNvPr id="0" name=""/>
        <dsp:cNvSpPr/>
      </dsp:nvSpPr>
      <dsp:spPr>
        <a:xfrm>
          <a:off x="6690345" y="754964"/>
          <a:ext cx="1591716" cy="1402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Cooling and RH measurements  </a:t>
          </a:r>
          <a:endParaRPr lang="en-GB" sz="1700" kern="1200" dirty="0"/>
        </a:p>
      </dsp:txBody>
      <dsp:txXfrm>
        <a:off x="6731429" y="796048"/>
        <a:ext cx="1509548" cy="1320532"/>
      </dsp:txXfrm>
    </dsp:sp>
    <dsp:sp modelId="{B8E651A6-2044-4C85-B134-ACC4EBDCA849}">
      <dsp:nvSpPr>
        <dsp:cNvPr id="0" name=""/>
        <dsp:cNvSpPr/>
      </dsp:nvSpPr>
      <dsp:spPr>
        <a:xfrm>
          <a:off x="8441233" y="125894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8441233" y="1337891"/>
        <a:ext cx="236210" cy="236847"/>
      </dsp:txXfrm>
    </dsp:sp>
    <dsp:sp modelId="{41D46BC5-5701-4B34-B5DD-C2458F0A86D4}">
      <dsp:nvSpPr>
        <dsp:cNvPr id="0" name=""/>
        <dsp:cNvSpPr/>
      </dsp:nvSpPr>
      <dsp:spPr>
        <a:xfrm>
          <a:off x="8918748" y="754964"/>
          <a:ext cx="1591716" cy="1402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No radiation resistant  RH sensors available in the market</a:t>
          </a:r>
          <a:endParaRPr lang="en-GB" sz="1700" kern="1200" dirty="0"/>
        </a:p>
      </dsp:txBody>
      <dsp:txXfrm>
        <a:off x="8959832" y="796048"/>
        <a:ext cx="1509548" cy="13205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19EEC-C85F-45D9-B62B-8F6690C9511D}">
      <dsp:nvSpPr>
        <dsp:cNvPr id="0" name=""/>
        <dsp:cNvSpPr/>
      </dsp:nvSpPr>
      <dsp:spPr>
        <a:xfrm>
          <a:off x="2445" y="317851"/>
          <a:ext cx="1069151" cy="641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Moisture Adsorption </a:t>
          </a:r>
          <a:endParaRPr lang="en-GB" sz="1500" kern="1200" dirty="0"/>
        </a:p>
      </dsp:txBody>
      <dsp:txXfrm>
        <a:off x="21234" y="336640"/>
        <a:ext cx="1031573" cy="603912"/>
      </dsp:txXfrm>
    </dsp:sp>
    <dsp:sp modelId="{C78C40B0-CD7F-4341-8D53-4479B125922A}">
      <dsp:nvSpPr>
        <dsp:cNvPr id="0" name=""/>
        <dsp:cNvSpPr/>
      </dsp:nvSpPr>
      <dsp:spPr>
        <a:xfrm>
          <a:off x="1178511" y="506021"/>
          <a:ext cx="226660" cy="265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1178511" y="559051"/>
        <a:ext cx="158662" cy="159089"/>
      </dsp:txXfrm>
    </dsp:sp>
    <dsp:sp modelId="{AA596F75-108B-4788-8B13-8E4D748E1A67}">
      <dsp:nvSpPr>
        <dsp:cNvPr id="0" name=""/>
        <dsp:cNvSpPr/>
      </dsp:nvSpPr>
      <dsp:spPr>
        <a:xfrm>
          <a:off x="1499257" y="317851"/>
          <a:ext cx="1069151" cy="641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Coating “swelling”</a:t>
          </a:r>
          <a:endParaRPr lang="en-GB" sz="1500" kern="1200" dirty="0"/>
        </a:p>
      </dsp:txBody>
      <dsp:txXfrm>
        <a:off x="1518046" y="336640"/>
        <a:ext cx="1031573" cy="603912"/>
      </dsp:txXfrm>
    </dsp:sp>
    <dsp:sp modelId="{6D181DFE-541A-499E-BF1B-01774F17472C}">
      <dsp:nvSpPr>
        <dsp:cNvPr id="0" name=""/>
        <dsp:cNvSpPr/>
      </dsp:nvSpPr>
      <dsp:spPr>
        <a:xfrm>
          <a:off x="2675323" y="506021"/>
          <a:ext cx="226660" cy="265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2675323" y="559051"/>
        <a:ext cx="158662" cy="159089"/>
      </dsp:txXfrm>
    </dsp:sp>
    <dsp:sp modelId="{6CCFD95C-CD35-4648-B9F4-BB8E0ABEC434}">
      <dsp:nvSpPr>
        <dsp:cNvPr id="0" name=""/>
        <dsp:cNvSpPr/>
      </dsp:nvSpPr>
      <dsp:spPr>
        <a:xfrm>
          <a:off x="2996069" y="317851"/>
          <a:ext cx="1069151" cy="641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Strain onto the FBG</a:t>
          </a:r>
          <a:endParaRPr lang="en-GB" sz="1500" kern="1200" dirty="0"/>
        </a:p>
      </dsp:txBody>
      <dsp:txXfrm>
        <a:off x="3014858" y="336640"/>
        <a:ext cx="1031573" cy="603912"/>
      </dsp:txXfrm>
    </dsp:sp>
    <dsp:sp modelId="{3227A177-0EFC-4032-A7CD-BEBB32645647}">
      <dsp:nvSpPr>
        <dsp:cNvPr id="0" name=""/>
        <dsp:cNvSpPr/>
      </dsp:nvSpPr>
      <dsp:spPr>
        <a:xfrm>
          <a:off x="4172135" y="506021"/>
          <a:ext cx="226660" cy="265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4172135" y="559051"/>
        <a:ext cx="158662" cy="159089"/>
      </dsp:txXfrm>
    </dsp:sp>
    <dsp:sp modelId="{4040EB8E-97A8-45ED-9AB1-30BD3D9C730E}">
      <dsp:nvSpPr>
        <dsp:cNvPr id="0" name=""/>
        <dsp:cNvSpPr/>
      </dsp:nvSpPr>
      <dsp:spPr>
        <a:xfrm>
          <a:off x="4492881" y="317851"/>
          <a:ext cx="1069151" cy="641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 baseline="30000" dirty="0"/>
        </a:p>
      </dsp:txBody>
      <dsp:txXfrm>
        <a:off x="4511670" y="336640"/>
        <a:ext cx="1031573" cy="6039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19EEC-C85F-45D9-B62B-8F6690C9511D}">
      <dsp:nvSpPr>
        <dsp:cNvPr id="0" name=""/>
        <dsp:cNvSpPr/>
      </dsp:nvSpPr>
      <dsp:spPr>
        <a:xfrm>
          <a:off x="4750" y="494325"/>
          <a:ext cx="1419763" cy="851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Moisture Adsorption </a:t>
          </a:r>
          <a:endParaRPr lang="en-GB" sz="2100" kern="1200" dirty="0"/>
        </a:p>
      </dsp:txBody>
      <dsp:txXfrm>
        <a:off x="29700" y="519275"/>
        <a:ext cx="1369863" cy="801958"/>
      </dsp:txXfrm>
    </dsp:sp>
    <dsp:sp modelId="{C78C40B0-CD7F-4341-8D53-4479B125922A}">
      <dsp:nvSpPr>
        <dsp:cNvPr id="0" name=""/>
        <dsp:cNvSpPr/>
      </dsp:nvSpPr>
      <dsp:spPr>
        <a:xfrm>
          <a:off x="1566490" y="744203"/>
          <a:ext cx="300989" cy="3521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>
        <a:off x="1566490" y="814623"/>
        <a:ext cx="210692" cy="211261"/>
      </dsp:txXfrm>
    </dsp:sp>
    <dsp:sp modelId="{AA596F75-108B-4788-8B13-8E4D748E1A67}">
      <dsp:nvSpPr>
        <dsp:cNvPr id="0" name=""/>
        <dsp:cNvSpPr/>
      </dsp:nvSpPr>
      <dsp:spPr>
        <a:xfrm>
          <a:off x="1992419" y="494325"/>
          <a:ext cx="1419763" cy="851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RI Changes</a:t>
          </a:r>
          <a:endParaRPr lang="en-GB" sz="2100" kern="1200" dirty="0"/>
        </a:p>
      </dsp:txBody>
      <dsp:txXfrm>
        <a:off x="2017369" y="519275"/>
        <a:ext cx="1369863" cy="801958"/>
      </dsp:txXfrm>
    </dsp:sp>
    <dsp:sp modelId="{6D181DFE-541A-499E-BF1B-01774F17472C}">
      <dsp:nvSpPr>
        <dsp:cNvPr id="0" name=""/>
        <dsp:cNvSpPr/>
      </dsp:nvSpPr>
      <dsp:spPr>
        <a:xfrm>
          <a:off x="3554159" y="744203"/>
          <a:ext cx="300989" cy="3521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>
        <a:off x="3554159" y="814623"/>
        <a:ext cx="210692" cy="211261"/>
      </dsp:txXfrm>
    </dsp:sp>
    <dsp:sp modelId="{6CCFD95C-CD35-4648-B9F4-BB8E0ABEC434}">
      <dsp:nvSpPr>
        <dsp:cNvPr id="0" name=""/>
        <dsp:cNvSpPr/>
      </dsp:nvSpPr>
      <dsp:spPr>
        <a:xfrm>
          <a:off x="3980088" y="494325"/>
          <a:ext cx="1419763" cy="851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Spectral Variation</a:t>
          </a:r>
          <a:endParaRPr lang="en-GB" sz="2100" kern="1200" dirty="0"/>
        </a:p>
      </dsp:txBody>
      <dsp:txXfrm>
        <a:off x="4005038" y="519275"/>
        <a:ext cx="1369863" cy="8019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02322-57BF-4E58-BD61-6456EC2C222B}">
      <dsp:nvSpPr>
        <dsp:cNvPr id="0" name=""/>
        <dsp:cNvSpPr/>
      </dsp:nvSpPr>
      <dsp:spPr>
        <a:xfrm>
          <a:off x="5773325" y="792791"/>
          <a:ext cx="1633222" cy="3888465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/>
          </a:r>
          <a:br>
            <a:rPr lang="en-GB" sz="1200" kern="1200" dirty="0" smtClean="0"/>
          </a:br>
          <a:r>
            <a:rPr lang="en-GB" sz="1200" kern="1200" dirty="0" smtClean="0"/>
            <a:t/>
          </a:r>
          <a:br>
            <a:rPr lang="en-GB" sz="1200" kern="1200" dirty="0" smtClean="0"/>
          </a:br>
          <a:r>
            <a:rPr lang="en-GB" sz="1200" kern="1200" dirty="0" smtClean="0"/>
            <a:t>4.1 – Preliminary study about the behaviour of LPG sensors under </a:t>
          </a:r>
          <a:r>
            <a:rPr lang="el-GR" sz="1200" kern="1200" dirty="0" smtClean="0"/>
            <a:t>γ</a:t>
          </a:r>
          <a:r>
            <a:rPr lang="en-GB" sz="1200" kern="1200" dirty="0" smtClean="0"/>
            <a:t>-ionizing radiation dose</a:t>
          </a:r>
          <a:endParaRPr lang="en-GB" sz="1200" kern="1200" dirty="0"/>
        </a:p>
      </dsp:txBody>
      <dsp:txXfrm>
        <a:off x="5980417" y="792791"/>
        <a:ext cx="1426130" cy="3888465"/>
      </dsp:txXfrm>
    </dsp:sp>
    <dsp:sp modelId="{1C65BDED-16A8-456A-B0E7-3B238D8D6AA5}">
      <dsp:nvSpPr>
        <dsp:cNvPr id="0" name=""/>
        <dsp:cNvSpPr/>
      </dsp:nvSpPr>
      <dsp:spPr>
        <a:xfrm>
          <a:off x="5773325" y="103163"/>
          <a:ext cx="1633222" cy="7974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4 – On going</a:t>
          </a:r>
          <a:endParaRPr lang="en-GB" sz="2000" kern="1200" dirty="0"/>
        </a:p>
      </dsp:txBody>
      <dsp:txXfrm>
        <a:off x="5773325" y="103163"/>
        <a:ext cx="1633222" cy="797453"/>
      </dsp:txXfrm>
    </dsp:sp>
    <dsp:sp modelId="{1CF67314-C196-4FCA-A5C1-BF2147935528}">
      <dsp:nvSpPr>
        <dsp:cNvPr id="0" name=""/>
        <dsp:cNvSpPr/>
      </dsp:nvSpPr>
      <dsp:spPr>
        <a:xfrm>
          <a:off x="4035609" y="803364"/>
          <a:ext cx="1633222" cy="3660594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/>
          </a:r>
          <a:br>
            <a:rPr lang="en-GB" sz="1200" kern="1200" dirty="0" smtClean="0"/>
          </a:br>
          <a:r>
            <a:rPr lang="en-GB" sz="1200" kern="1200" dirty="0" smtClean="0"/>
            <a:t/>
          </a:r>
          <a:br>
            <a:rPr lang="en-GB" sz="1200" kern="1200" dirty="0" smtClean="0"/>
          </a:br>
          <a:r>
            <a:rPr lang="en-GB" sz="1200" kern="1200" dirty="0" smtClean="0"/>
            <a:t>3.1 – Temperature and RH tests </a:t>
          </a:r>
          <a:endParaRPr lang="en-GB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3.2 – Sensitivity  to humidity and temperature, accuracy, repeatability and hysteresis analysis </a:t>
          </a:r>
          <a:endParaRPr lang="en-GB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3.3 – MATLAB scripts development to analyse the data collected from the FBG and LPG</a:t>
          </a:r>
          <a:endParaRPr lang="en-GB" sz="1200" kern="1200" dirty="0"/>
        </a:p>
      </dsp:txBody>
      <dsp:txXfrm>
        <a:off x="4242701" y="803364"/>
        <a:ext cx="1426130" cy="3660594"/>
      </dsp:txXfrm>
    </dsp:sp>
    <dsp:sp modelId="{918B3C19-9743-4A5E-AE25-797D63311A9D}">
      <dsp:nvSpPr>
        <dsp:cNvPr id="0" name=""/>
        <dsp:cNvSpPr/>
      </dsp:nvSpPr>
      <dsp:spPr>
        <a:xfrm>
          <a:off x="4035609" y="94783"/>
          <a:ext cx="1633222" cy="8240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3 – Tests and Data Analysis</a:t>
          </a:r>
          <a:endParaRPr lang="en-GB" sz="2000" kern="1200" dirty="0"/>
        </a:p>
      </dsp:txBody>
      <dsp:txXfrm>
        <a:off x="4035609" y="94783"/>
        <a:ext cx="1633222" cy="824075"/>
      </dsp:txXfrm>
    </dsp:sp>
    <dsp:sp modelId="{A2077614-7411-41D3-B1B6-1F67F8D42E71}">
      <dsp:nvSpPr>
        <dsp:cNvPr id="0" name=""/>
        <dsp:cNvSpPr/>
      </dsp:nvSpPr>
      <dsp:spPr>
        <a:xfrm>
          <a:off x="2317115" y="819889"/>
          <a:ext cx="1633222" cy="236438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/>
          </a:r>
          <a:br>
            <a:rPr lang="en-GB" sz="1200" kern="1200" dirty="0" smtClean="0"/>
          </a:br>
          <a:r>
            <a:rPr lang="en-GB" sz="1200" kern="1200" dirty="0" smtClean="0"/>
            <a:t/>
          </a:r>
          <a:br>
            <a:rPr lang="en-GB" sz="1200" kern="1200" dirty="0" smtClean="0"/>
          </a:br>
          <a:r>
            <a:rPr lang="en-GB" sz="1200" kern="1200" dirty="0" smtClean="0"/>
            <a:t>2.1 – Study of the state of the art of FBG</a:t>
          </a:r>
        </a:p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2.2 – Study of the state of the art of LPG</a:t>
          </a:r>
        </a:p>
      </dsp:txBody>
      <dsp:txXfrm>
        <a:off x="2524208" y="819889"/>
        <a:ext cx="1426130" cy="2364383"/>
      </dsp:txXfrm>
    </dsp:sp>
    <dsp:sp modelId="{B7718E42-34F8-48E1-A757-5515DBBF9BED}">
      <dsp:nvSpPr>
        <dsp:cNvPr id="0" name=""/>
        <dsp:cNvSpPr/>
      </dsp:nvSpPr>
      <dsp:spPr>
        <a:xfrm>
          <a:off x="2317115" y="98170"/>
          <a:ext cx="1633222" cy="8294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2 – Theory</a:t>
          </a:r>
          <a:endParaRPr lang="en-GB" sz="2000" kern="1200" dirty="0"/>
        </a:p>
      </dsp:txBody>
      <dsp:txXfrm>
        <a:off x="2317115" y="98170"/>
        <a:ext cx="1633222" cy="829418"/>
      </dsp:txXfrm>
    </dsp:sp>
    <dsp:sp modelId="{F6993289-BC73-49A6-9726-A49410B3E88D}">
      <dsp:nvSpPr>
        <dsp:cNvPr id="0" name=""/>
        <dsp:cNvSpPr/>
      </dsp:nvSpPr>
      <dsp:spPr>
        <a:xfrm>
          <a:off x="582159" y="815690"/>
          <a:ext cx="1633222" cy="3766477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/>
          </a:r>
          <a:br>
            <a:rPr lang="en-GB" sz="1200" kern="1200" dirty="0" smtClean="0"/>
          </a:br>
          <a:r>
            <a:rPr lang="en-GB" sz="1200" kern="1200" dirty="0" smtClean="0"/>
            <a:t/>
          </a:r>
          <a:br>
            <a:rPr lang="en-GB" sz="1200" kern="1200" dirty="0" smtClean="0"/>
          </a:br>
          <a:r>
            <a:rPr lang="en-GB" sz="1200" kern="1200" dirty="0" smtClean="0"/>
            <a:t>1.1 – LabVIEW interface development to monitor the thermo-regulated chamber (temperature and humidity)</a:t>
          </a:r>
          <a:endParaRPr lang="en-GB" sz="1200" kern="1200" dirty="0"/>
        </a:p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1.2 – Setup improvements and automatization (mass flow controllers installation and integration) + interfaces to control </a:t>
          </a:r>
          <a:endParaRPr lang="en-GB" sz="1200" kern="1200" dirty="0"/>
        </a:p>
      </dsp:txBody>
      <dsp:txXfrm>
        <a:off x="789252" y="815690"/>
        <a:ext cx="1426130" cy="3766477"/>
      </dsp:txXfrm>
    </dsp:sp>
    <dsp:sp modelId="{C057B2C0-2047-46F8-85CF-DC8740BBD7C3}">
      <dsp:nvSpPr>
        <dsp:cNvPr id="0" name=""/>
        <dsp:cNvSpPr/>
      </dsp:nvSpPr>
      <dsp:spPr>
        <a:xfrm>
          <a:off x="582176" y="90077"/>
          <a:ext cx="1633222" cy="844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 1 – Setup</a:t>
          </a:r>
          <a:endParaRPr lang="en-GB" sz="2000" kern="1200" dirty="0"/>
        </a:p>
      </dsp:txBody>
      <dsp:txXfrm>
        <a:off x="582176" y="90077"/>
        <a:ext cx="1633222" cy="844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71EBE-A5AF-4D0C-9147-4FCDD5A06128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91AE3-8FE5-42DF-8532-0DF0E7FA09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34005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5B75C-6399-4C48-96AD-C39777C4DAF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29328-CB8A-4F2F-97D8-370D8501A3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44468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1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29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pt-PT" smtClean="0"/>
              <a:t>17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61218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pt-PT" smtClean="0"/>
              <a:t>19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16232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pt-PT" smtClean="0"/>
              <a:t>20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9157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6338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982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8129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207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9450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6637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882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660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Low temperatures</a:t>
            </a:r>
            <a:r>
              <a:rPr lang="en-GB" baseline="0" dirty="0" smtClean="0"/>
              <a:t> working – checked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60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Radiation</a:t>
            </a:r>
            <a:r>
              <a:rPr lang="en-GB" baseline="0" dirty="0" smtClean="0"/>
              <a:t> resistant  - check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908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320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00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528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114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29328-CB8A-4F2F-97D8-370D8501A374}" type="slidenum">
              <a:rPr lang="en-GB" smtClean="0"/>
              <a:t>16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347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F3A7-0243-4F2F-AE88-5A5C5218D0E6}" type="datetime1">
              <a:rPr lang="en-GB" smtClean="0"/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88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4471-AC46-4DC6-AA55-CB77488EF660}" type="datetime1">
              <a:rPr lang="en-GB" smtClean="0"/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951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72B4-3AFB-41B7-9740-97947CE09139}" type="datetime1">
              <a:rPr lang="en-GB" smtClean="0"/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72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7BB23-28AB-4112-80B9-CAB8F5F19385}" type="datetime1">
              <a:rPr lang="en-GB" smtClean="0"/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71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9807F-39EF-459C-BC4A-86C5D9C5057C}" type="datetime1">
              <a:rPr lang="en-GB" smtClean="0"/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97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EF2F-A72C-4989-AF24-90DE4D8C5B0D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07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A9E-B971-4365-B819-AFA0930914FB}" type="datetime1">
              <a:rPr lang="en-GB" smtClean="0"/>
              <a:t>21/03/2017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923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22BC-ED54-4AB8-8D68-447C806A304E}" type="datetime1">
              <a:rPr lang="en-GB" smtClean="0"/>
              <a:t>21/03/2017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15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368B8-DC02-4A63-A36C-9ACEA9BCE150}" type="datetime1">
              <a:rPr lang="en-GB" smtClean="0"/>
              <a:t>21/03/2017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3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3EA56-5A50-4EE3-8FB3-AB2E4165F0E7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77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8258-63FE-4BB3-A05A-A6A43438529A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973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DAEFF-72E5-4172-AB70-F1F5C0E3E066}" type="datetime1">
              <a:rPr lang="en-GB" smtClean="0"/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4DDD7-8F48-499F-A7C5-17ACCBA49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96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7" Type="http://schemas.openxmlformats.org/officeDocument/2006/relationships/image" Target="../media/image51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110.png"/><Relationship Id="rId3" Type="http://schemas.openxmlformats.org/officeDocument/2006/relationships/image" Target="../media/image11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5" Type="http://schemas.openxmlformats.org/officeDocument/2006/relationships/image" Target="../media/image12.png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0.xml"/><Relationship Id="rId1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7987" y="965844"/>
            <a:ext cx="9976022" cy="2387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Fiber Optics Sensors for Humidity Monitoring Applications in High </a:t>
            </a:r>
            <a:r>
              <a:rPr lang="en-GB" dirty="0"/>
              <a:t>R</a:t>
            </a:r>
            <a:r>
              <a:rPr lang="en-GB" dirty="0" smtClean="0"/>
              <a:t>adiation </a:t>
            </a:r>
            <a:r>
              <a:rPr lang="en-GB" dirty="0"/>
              <a:t>E</a:t>
            </a:r>
            <a:r>
              <a:rPr lang="en-GB" dirty="0" smtClean="0"/>
              <a:t>xperiments @ CERN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Tiago Neves – Trainee Engineer</a:t>
            </a:r>
          </a:p>
          <a:p>
            <a:r>
              <a:rPr lang="en-GB" b="1" dirty="0" smtClean="0"/>
              <a:t>May 2015 – April 2017</a:t>
            </a:r>
          </a:p>
          <a:p>
            <a:r>
              <a:rPr lang="en-GB" dirty="0" smtClean="0"/>
              <a:t>tiago.neves@cern.ch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9462" y="5997362"/>
            <a:ext cx="3648075" cy="5143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368" y="5640808"/>
            <a:ext cx="3782507" cy="98705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66299" y="5073134"/>
            <a:ext cx="5059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b="1" dirty="0"/>
              <a:t>Supervisors : Gaia Maria Berruti and Paolo Petagna</a:t>
            </a:r>
          </a:p>
        </p:txBody>
      </p:sp>
    </p:spTree>
    <p:extLst>
      <p:ext uri="{BB962C8B-B14F-4D97-AF65-F5344CB8AC3E}">
        <p14:creationId xmlns:p14="http://schemas.microsoft.com/office/powerpoint/2010/main" val="36602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related to coated FBGs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Requested a high precision temperature compensation (T Sensitivity 10 times bigger then RH Sensitivity</a:t>
            </a:r>
            <a:r>
              <a:rPr lang="en-GB" dirty="0"/>
              <a:t>) </a:t>
            </a:r>
            <a:r>
              <a:rPr lang="en-GB" sz="1100" baseline="100000" dirty="0"/>
              <a:t>[3] </a:t>
            </a:r>
            <a:endParaRPr lang="en-GB" sz="1100" baseline="100000" dirty="0" smtClean="0"/>
          </a:p>
          <a:p>
            <a:pPr lvl="1"/>
            <a:r>
              <a:rPr lang="en-GB" dirty="0" smtClean="0"/>
              <a:t>Decouple the cross-sensitivity to temperature to avoid errors in the RH measurements</a:t>
            </a:r>
          </a:p>
          <a:p>
            <a:r>
              <a:rPr lang="en-GB" dirty="0"/>
              <a:t>Accuracy levels near the commercial sensor available in the market (±2% RH) </a:t>
            </a:r>
          </a:p>
          <a:p>
            <a:r>
              <a:rPr lang="en-GB" dirty="0" smtClean="0"/>
              <a:t>Trade-off between thickness and response time</a:t>
            </a:r>
          </a:p>
          <a:p>
            <a:r>
              <a:rPr lang="en-GB" dirty="0" smtClean="0"/>
              <a:t>Expected life time of the polymer unknown</a:t>
            </a:r>
          </a:p>
          <a:p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943B-94EA-4129-973B-0344FB64F177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64371"/>
            <a:ext cx="2743200" cy="365125"/>
          </a:xfrm>
        </p:spPr>
        <p:txBody>
          <a:bodyPr/>
          <a:lstStyle/>
          <a:p>
            <a:fld id="{D574DDD7-8F48-499F-A7C5-17ACCBA49C6E}" type="slidenum">
              <a:rPr lang="en-GB" smtClean="0"/>
              <a:t>10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988525" y="6484176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/>
              <a:t>[3] G. Berruti et al., IEEE Photon. J., vol. 6, no. 6, Dec. 2014, Art. no. 0601015</a:t>
            </a:r>
          </a:p>
        </p:txBody>
      </p:sp>
    </p:spTree>
    <p:extLst>
      <p:ext uri="{BB962C8B-B14F-4D97-AF65-F5344CB8AC3E}">
        <p14:creationId xmlns:p14="http://schemas.microsoft.com/office/powerpoint/2010/main" val="28440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Long Period Grating</a:t>
            </a:r>
            <a:endParaRPr lang="pt-PT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2064778"/>
            <a:ext cx="5181600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Photonic Devices</a:t>
            </a:r>
            <a:endParaRPr lang="en-GB" dirty="0"/>
          </a:p>
          <a:p>
            <a:pPr lvl="1"/>
            <a:r>
              <a:rPr lang="en-GB" sz="1800" dirty="0" smtClean="0"/>
              <a:t>Produced </a:t>
            </a:r>
            <a:r>
              <a:rPr lang="en-GB" sz="1800" dirty="0"/>
              <a:t>by inducing periodic refractive index (RI) modulations</a:t>
            </a:r>
          </a:p>
          <a:p>
            <a:pPr lvl="1"/>
            <a:r>
              <a:rPr lang="en-GB" sz="1800" dirty="0" smtClean="0"/>
              <a:t>Allowing </a:t>
            </a:r>
            <a:r>
              <a:rPr lang="en-GB" sz="1800" dirty="0"/>
              <a:t>the power transfer from the fundamental guide core to a </a:t>
            </a:r>
            <a:r>
              <a:rPr lang="en-GB" sz="1800" dirty="0" smtClean="0"/>
              <a:t>discreet </a:t>
            </a:r>
            <a:r>
              <a:rPr lang="en-GB" sz="1800" dirty="0"/>
              <a:t>number of forward propagating cladding modes </a:t>
            </a:r>
          </a:p>
          <a:p>
            <a:pPr lvl="1"/>
            <a:r>
              <a:rPr lang="en-GB" sz="1800" dirty="0"/>
              <a:t>The LPG transmission spectrum shows attenuation bands </a:t>
            </a:r>
          </a:p>
          <a:p>
            <a:pPr lvl="1"/>
            <a:r>
              <a:rPr lang="en-GB" sz="1800" dirty="0" smtClean="0"/>
              <a:t>100 </a:t>
            </a:r>
            <a:r>
              <a:rPr lang="el-GR" sz="1800" dirty="0"/>
              <a:t>μ</a:t>
            </a:r>
            <a:r>
              <a:rPr lang="en-GB" sz="1800" dirty="0"/>
              <a:t>m to 1mm grating </a:t>
            </a:r>
            <a:r>
              <a:rPr lang="en-GB" sz="1800" dirty="0" smtClean="0"/>
              <a:t>period</a:t>
            </a:r>
            <a:endParaRPr lang="en-GB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E115-1EC8-4186-813E-F62D2C55162A}" type="datetime1">
              <a:rPr lang="en-GB" smtClean="0"/>
              <a:t>21/03/2017</a:t>
            </a:fld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11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19290"/>
            <a:ext cx="5712823" cy="9446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630729" y="1519290"/>
            <a:ext cx="34336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/>
              <a:t>[4]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4631626" y="6516687"/>
            <a:ext cx="39789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[4] T. </a:t>
            </a:r>
            <a:r>
              <a:rPr lang="en-GB" sz="1100" dirty="0" err="1" smtClean="0"/>
              <a:t>Eftimov</a:t>
            </a:r>
            <a:r>
              <a:rPr lang="en-GB" sz="1100" dirty="0" smtClean="0"/>
              <a:t>, Optical Waveguide Sensing and Imaging, 2008, 1-23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8391" y="2610320"/>
            <a:ext cx="478155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0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6"/>
          <p:cNvSpPr txBox="1">
            <a:spLocks/>
          </p:cNvSpPr>
          <p:nvPr/>
        </p:nvSpPr>
        <p:spPr>
          <a:xfrm>
            <a:off x="838200" y="3752121"/>
            <a:ext cx="4905430" cy="37848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Several kinds of materials have been studied (</a:t>
            </a:r>
            <a:r>
              <a:rPr lang="en-GB" sz="1800" dirty="0"/>
              <a:t>Polymers, Hydrogels, Gelatine, </a:t>
            </a:r>
            <a:r>
              <a:rPr lang="en-GB" sz="1800" dirty="0" smtClean="0"/>
              <a:t>Cobalt </a:t>
            </a:r>
            <a:r>
              <a:rPr lang="en-GB" sz="1800" dirty="0"/>
              <a:t>Chloride)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N</a:t>
            </a:r>
            <a:r>
              <a:rPr lang="en-GB" dirty="0" smtClean="0"/>
              <a:t>o </a:t>
            </a:r>
            <a:r>
              <a:rPr lang="en-GB" dirty="0"/>
              <a:t>evidence </a:t>
            </a:r>
            <a:r>
              <a:rPr lang="en-GB" dirty="0" smtClean="0"/>
              <a:t>in </a:t>
            </a:r>
            <a:r>
              <a:rPr lang="en-GB" dirty="0"/>
              <a:t>literature of characterization of coated LPGs at low RH values (Below </a:t>
            </a:r>
            <a:r>
              <a:rPr lang="en-GB" dirty="0" smtClean="0"/>
              <a:t>20%RH) and in presence of radiation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sz="1200" dirty="0"/>
          </a:p>
          <a:p>
            <a:pPr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1200" dirty="0"/>
          </a:p>
          <a:p>
            <a:pPr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680845" y="2102"/>
            <a:ext cx="10515600" cy="1325563"/>
          </a:xfrm>
        </p:spPr>
        <p:txBody>
          <a:bodyPr>
            <a:normAutofit/>
          </a:bodyPr>
          <a:lstStyle/>
          <a:p>
            <a:r>
              <a:rPr lang="en-GB" sz="4800" dirty="0" smtClean="0"/>
              <a:t>LPGs for RH measurements</a:t>
            </a:r>
            <a:endParaRPr lang="pt-PT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6321" y="6356350"/>
            <a:ext cx="2743200" cy="365125"/>
          </a:xfrm>
        </p:spPr>
        <p:txBody>
          <a:bodyPr/>
          <a:lstStyle/>
          <a:p>
            <a:fld id="{D574DDD7-8F48-499F-A7C5-17ACCBA49C6E}" type="slidenum">
              <a:rPr lang="en-GB" smtClean="0"/>
              <a:t>12</a:t>
            </a:fld>
            <a:endParaRPr lang="en-GB" dirty="0"/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2029924393"/>
              </p:ext>
            </p:extLst>
          </p:nvPr>
        </p:nvGraphicFramePr>
        <p:xfrm>
          <a:off x="803141" y="2055172"/>
          <a:ext cx="5404602" cy="1840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B0629-5235-4219-8C3E-DF4AD07D5AA6}" type="datetime1">
              <a:rPr lang="en-GB" smtClean="0"/>
              <a:t>21/03/2017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0845" y="1748714"/>
            <a:ext cx="6090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Coated LPG can be used for RH </a:t>
            </a:r>
            <a:r>
              <a:rPr lang="en-GB" sz="2800" dirty="0" smtClean="0"/>
              <a:t>sensing </a:t>
            </a:r>
            <a:r>
              <a:rPr lang="en-GB" sz="1100" baseline="100000" dirty="0" smtClean="0"/>
              <a:t>[5]</a:t>
            </a:r>
            <a:endParaRPr lang="en-GB" sz="2800" baseline="100000" dirty="0"/>
          </a:p>
        </p:txBody>
      </p:sp>
      <p:sp>
        <p:nvSpPr>
          <p:cNvPr id="13" name="Rectangle 12"/>
          <p:cNvSpPr/>
          <p:nvPr/>
        </p:nvSpPr>
        <p:spPr>
          <a:xfrm>
            <a:off x="4128899" y="6423313"/>
            <a:ext cx="73247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[5] T</a:t>
            </a:r>
            <a:r>
              <a:rPr lang="en-GB" sz="1100" dirty="0"/>
              <a:t>. </a:t>
            </a:r>
            <a:r>
              <a:rPr lang="en-GB" sz="1100" dirty="0" err="1" smtClean="0"/>
              <a:t>Venugopalan</a:t>
            </a:r>
            <a:r>
              <a:rPr lang="en-GB" sz="1100" dirty="0" smtClean="0"/>
              <a:t> et al., IEEE </a:t>
            </a:r>
            <a:r>
              <a:rPr lang="en-GB" sz="1100" dirty="0"/>
              <a:t>Sensors J., vol. 8, no. 7, pp. 1093–1098, Jul. </a:t>
            </a:r>
            <a:r>
              <a:rPr lang="en-GB" sz="1100" dirty="0" smtClean="0"/>
              <a:t>2008</a:t>
            </a:r>
          </a:p>
          <a:p>
            <a:r>
              <a:rPr lang="en-GB" sz="1100" dirty="0" smtClean="0"/>
              <a:t>[6] </a:t>
            </a:r>
            <a:r>
              <a:rPr lang="en-GB" sz="1100" dirty="0"/>
              <a:t>M. </a:t>
            </a:r>
            <a:r>
              <a:rPr lang="en-GB" sz="1100" dirty="0" err="1"/>
              <a:t>Consales</a:t>
            </a:r>
            <a:r>
              <a:rPr lang="en-GB" sz="1100" dirty="0" smtClean="0"/>
              <a:t>, et al., Opt</a:t>
            </a:r>
            <a:r>
              <a:rPr lang="en-GB" sz="1100" dirty="0"/>
              <a:t>. Lett. 39(14), 4128–4131 (2014)</a:t>
            </a: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278" y="2055172"/>
            <a:ext cx="4823956" cy="2339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08165" y="4190001"/>
            <a:ext cx="57838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IN </a:t>
            </a:r>
            <a:r>
              <a:rPr lang="en-GB" sz="2400" dirty="0" smtClean="0"/>
              <a:t>EP-DT group, </a:t>
            </a:r>
            <a:r>
              <a:rPr lang="en-GB" sz="2400" dirty="0"/>
              <a:t>under investigation from 2014</a:t>
            </a:r>
            <a:r>
              <a:rPr lang="en-GB" sz="1100" baseline="100000" dirty="0"/>
              <a:t>[6</a:t>
            </a:r>
            <a:r>
              <a:rPr lang="en-GB" sz="1100" baseline="100000" dirty="0" smtClean="0"/>
              <a:t>]</a:t>
            </a:r>
            <a:r>
              <a:rPr lang="en-GB" sz="1100" dirty="0" smtClean="0"/>
              <a:t> 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Metal </a:t>
            </a:r>
            <a:r>
              <a:rPr lang="en-GB" sz="2000" dirty="0"/>
              <a:t>oxides as coating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TiO</a:t>
            </a:r>
            <a:r>
              <a:rPr lang="en-GB" baseline="-25000" dirty="0" smtClean="0"/>
              <a:t>2</a:t>
            </a:r>
            <a:r>
              <a:rPr lang="en-GB" dirty="0" smtClean="0"/>
              <a:t> selected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Good </a:t>
            </a:r>
            <a:r>
              <a:rPr lang="en-GB" sz="1600" dirty="0"/>
              <a:t>hygroscopic features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High </a:t>
            </a:r>
            <a:r>
              <a:rPr lang="en-GB" sz="1600" dirty="0"/>
              <a:t>refractive index </a:t>
            </a:r>
            <a:r>
              <a:rPr lang="en-GB" sz="1400" dirty="0"/>
              <a:t>(</a:t>
            </a:r>
            <a:r>
              <a:rPr lang="en-GB" sz="1400" dirty="0" smtClean="0"/>
              <a:t>1.96)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2715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0829-B1F6-4066-A7C7-AAB905D05867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13</a:t>
            </a:fld>
            <a:endParaRPr lang="en-GB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pt-PT" sz="3600" dirty="0" smtClean="0"/>
              <a:t>TiO</a:t>
            </a:r>
            <a:r>
              <a:rPr lang="pt-PT" sz="3600" baseline="-25000" dirty="0" smtClean="0"/>
              <a:t>2</a:t>
            </a:r>
            <a:r>
              <a:rPr lang="pt-PT" sz="3600" dirty="0" smtClean="0"/>
              <a:t> coated LPGs studies at CERN</a:t>
            </a:r>
            <a:endParaRPr lang="pt-PT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52273"/>
          <a:stretch/>
        </p:blipFill>
        <p:spPr>
          <a:xfrm>
            <a:off x="0" y="1724025"/>
            <a:ext cx="3665048" cy="28003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42926"/>
          <a:stretch/>
        </p:blipFill>
        <p:spPr>
          <a:xfrm>
            <a:off x="7929941" y="1724025"/>
            <a:ext cx="3981927" cy="28065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47521"/>
          <a:stretch/>
        </p:blipFill>
        <p:spPr>
          <a:xfrm>
            <a:off x="3899977" y="1751792"/>
            <a:ext cx="4029964" cy="280035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8181975" y="1812746"/>
            <a:ext cx="2152650" cy="1730554"/>
          </a:xfrm>
          <a:prstGeom prst="ellipse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 rot="1522437" flipH="1">
            <a:off x="8205900" y="3361155"/>
            <a:ext cx="557112" cy="1236725"/>
          </a:xfrm>
          <a:prstGeom prst="downArrow">
            <a:avLst>
              <a:gd name="adj1" fmla="val 44508"/>
              <a:gd name="adj2" fmla="val 51954"/>
            </a:avLst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920205" y="4668838"/>
            <a:ext cx="1117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Relative Humidity Sensitivity of LPGs up to 3 orders of magnitude higher than FBGs</a:t>
            </a:r>
          </a:p>
          <a:p>
            <a:pPr algn="ctr"/>
            <a:r>
              <a:rPr lang="en-GB" sz="2400" dirty="0" smtClean="0"/>
              <a:t>S</a:t>
            </a:r>
            <a:r>
              <a:rPr lang="en-GB" sz="2400" baseline="-25000" dirty="0" smtClean="0"/>
              <a:t>RH</a:t>
            </a:r>
            <a:r>
              <a:rPr lang="en-GB" sz="2400" dirty="0" smtClean="0"/>
              <a:t> from 1.4 to 0.11 nm/%RH in the range of [0-10</a:t>
            </a:r>
            <a:r>
              <a:rPr lang="en-GB" sz="2400" dirty="0"/>
              <a:t>] </a:t>
            </a:r>
            <a:r>
              <a:rPr lang="en-GB" sz="2400" dirty="0" smtClean="0"/>
              <a:t>%RH</a:t>
            </a:r>
          </a:p>
          <a:p>
            <a:endParaRPr lang="en-GB" sz="2400" dirty="0"/>
          </a:p>
        </p:txBody>
      </p:sp>
      <p:sp>
        <p:nvSpPr>
          <p:cNvPr id="2" name="Rectangle 1"/>
          <p:cNvSpPr/>
          <p:nvPr/>
        </p:nvSpPr>
        <p:spPr>
          <a:xfrm>
            <a:off x="7929941" y="797083"/>
            <a:ext cx="60379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Coating thickness of 100 </a:t>
            </a:r>
            <a:r>
              <a:rPr lang="en-GB" sz="2000" dirty="0" smtClean="0"/>
              <a:t>nm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Dip-coating </a:t>
            </a:r>
            <a:r>
              <a:rPr lang="en-GB" sz="2000" dirty="0" smtClean="0"/>
              <a:t>procedure</a:t>
            </a:r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766449" y="6072558"/>
            <a:ext cx="8498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HIGH PRECISION RELATIVE HUMIDITY MEASUREMENTS!</a:t>
            </a:r>
            <a:endParaRPr lang="en-US" sz="2800" b="1" dirty="0"/>
          </a:p>
        </p:txBody>
      </p:sp>
      <p:sp>
        <p:nvSpPr>
          <p:cNvPr id="13" name="Curved Up Arrow 12"/>
          <p:cNvSpPr/>
          <p:nvPr/>
        </p:nvSpPr>
        <p:spPr>
          <a:xfrm rot="5070790">
            <a:off x="1805990" y="5584835"/>
            <a:ext cx="1236617" cy="568663"/>
          </a:xfrm>
          <a:prstGeom prst="curvedUpArrow">
            <a:avLst>
              <a:gd name="adj1" fmla="val 25000"/>
              <a:gd name="adj2" fmla="val 50000"/>
              <a:gd name="adj3" fmla="val 326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43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0829-B1F6-4066-A7C7-AAB905D05867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14</a:t>
            </a:fld>
            <a:endParaRPr lang="en-GB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pt-PT" sz="3600" dirty="0" smtClean="0"/>
              <a:t>TiO</a:t>
            </a:r>
            <a:r>
              <a:rPr lang="pt-PT" sz="3600" baseline="-25000" dirty="0" smtClean="0"/>
              <a:t>2</a:t>
            </a:r>
            <a:r>
              <a:rPr lang="pt-PT" sz="3600" dirty="0" smtClean="0"/>
              <a:t> coated LPGs studies at CERN</a:t>
            </a:r>
            <a:endParaRPr lang="pt-PT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936434" y="1509311"/>
            <a:ext cx="31323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Wavelength analysis</a:t>
            </a:r>
            <a:endParaRPr lang="en-GB" sz="28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6934200" y="3379291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 smtClean="0"/>
              <a:t>Methods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 smtClean="0"/>
              <a:t>Minimum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 smtClean="0"/>
              <a:t>Centroid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990" y="2353822"/>
            <a:ext cx="4876800" cy="371475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7242" y="4726236"/>
            <a:ext cx="4149534" cy="785564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483100" y="4425731"/>
            <a:ext cx="111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Threshold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719342" y="5351780"/>
            <a:ext cx="0" cy="23622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409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292A-4A06-40DC-A687-38C0223040B2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15</a:t>
            </a:fld>
            <a:endParaRPr lang="en-GB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8098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600" dirty="0" smtClean="0"/>
              <a:t>Preliminary investigations about LPGs under radiation</a:t>
            </a:r>
            <a:endParaRPr lang="pt-PT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131175" y="2293520"/>
            <a:ext cx="37020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Sensitivity is not very affected by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Radiation-induced shift to be taken in account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Incremental </a:t>
            </a:r>
            <a:r>
              <a:rPr lang="el-GR" dirty="0" smtClean="0"/>
              <a:t>ϒ</a:t>
            </a:r>
            <a:r>
              <a:rPr lang="en-GB" dirty="0" smtClean="0"/>
              <a:t>-ionizing radiation campaigns in progress for a better understanding of the behaviour of coated/uncoated-LPGs under radiations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83" y="1947172"/>
            <a:ext cx="7170113" cy="347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90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214" y="288004"/>
            <a:ext cx="10515600" cy="1325563"/>
          </a:xfrm>
        </p:spPr>
        <p:txBody>
          <a:bodyPr/>
          <a:lstStyle/>
          <a:p>
            <a:r>
              <a:rPr lang="en-GB" dirty="0" smtClean="0"/>
              <a:t>What did I do at CERN?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E17F-0885-48C5-8887-1B89157A86D2}" type="datetime1">
              <a:rPr lang="en-GB" smtClean="0"/>
              <a:t>21/03/2017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0474420"/>
              </p:ext>
            </p:extLst>
          </p:nvPr>
        </p:nvGraphicFramePr>
        <p:xfrm>
          <a:off x="2119721" y="1450794"/>
          <a:ext cx="11258550" cy="4795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71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172" y="1600200"/>
            <a:ext cx="4919472" cy="823912"/>
          </a:xfrm>
        </p:spPr>
        <p:txBody>
          <a:bodyPr/>
          <a:lstStyle/>
          <a:p>
            <a:r>
              <a:rPr lang="en-GB" dirty="0"/>
              <a:t>Block Diagram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94980" y="1600200"/>
            <a:ext cx="5590602" cy="823912"/>
          </a:xfrm>
        </p:spPr>
        <p:txBody>
          <a:bodyPr/>
          <a:lstStyle/>
          <a:p>
            <a:r>
              <a:rPr lang="en-GB" dirty="0"/>
              <a:t>Visual Interface</a:t>
            </a:r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72" y="2605732"/>
            <a:ext cx="4919663" cy="3384848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980" y="2685942"/>
            <a:ext cx="6399420" cy="320151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17</a:t>
            </a:fld>
            <a:endParaRPr lang="pt-PT" dirty="0"/>
          </a:p>
        </p:txBody>
      </p:sp>
      <p:sp>
        <p:nvSpPr>
          <p:cNvPr id="11" name="TextBox 10"/>
          <p:cNvSpPr txBox="1"/>
          <p:nvPr/>
        </p:nvSpPr>
        <p:spPr>
          <a:xfrm>
            <a:off x="4548503" y="6576054"/>
            <a:ext cx="3093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Report : </a:t>
            </a:r>
            <a:r>
              <a:rPr lang="en-GB" sz="1400" dirty="0"/>
              <a:t>Plug-In FOS LabVIEW </a:t>
            </a:r>
            <a:r>
              <a:rPr lang="en-GB" sz="1400" dirty="0" smtClean="0"/>
              <a:t>VI.pdf</a:t>
            </a:r>
            <a:endParaRPr lang="en-GB" sz="1400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1.1 </a:t>
            </a:r>
            <a:r>
              <a:rPr lang="en-GB" sz="3600" dirty="0" err="1"/>
              <a:t>L</a:t>
            </a:r>
            <a:r>
              <a:rPr lang="en-GB" sz="3600" dirty="0" err="1" smtClean="0"/>
              <a:t>abview</a:t>
            </a:r>
            <a:r>
              <a:rPr lang="en-GB" sz="3600" dirty="0" smtClean="0"/>
              <a:t> Interface</a:t>
            </a:r>
            <a:endParaRPr lang="en-GB" sz="36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53214" y="2880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19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1.2 – Setup Improvements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120141"/>
            <a:ext cx="9980682" cy="823912"/>
          </a:xfrm>
        </p:spPr>
        <p:txBody>
          <a:bodyPr/>
          <a:lstStyle/>
          <a:p>
            <a:r>
              <a:rPr lang="en-GB" dirty="0"/>
              <a:t>Clean and re-organization of the </a:t>
            </a:r>
            <a:r>
              <a:rPr lang="en-GB" dirty="0" smtClean="0"/>
              <a:t>experimental setup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104900" y="1944053"/>
            <a:ext cx="4602480" cy="1845475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GB" dirty="0" smtClean="0"/>
              <a:t>Removal of the unconnected wires</a:t>
            </a:r>
          </a:p>
          <a:p>
            <a:pPr lvl="1"/>
            <a:r>
              <a:rPr lang="en-GB" dirty="0" smtClean="0"/>
              <a:t>Reduction of the length of the wires</a:t>
            </a:r>
          </a:p>
          <a:p>
            <a:pPr lvl="1"/>
            <a:r>
              <a:rPr lang="en-GB" dirty="0" smtClean="0"/>
              <a:t>Removal of the unnecessary wires joints </a:t>
            </a:r>
          </a:p>
          <a:p>
            <a:pPr lvl="1"/>
            <a:r>
              <a:rPr lang="en-GB" dirty="0"/>
              <a:t>Reconnection of all sensors 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9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831" y="3468804"/>
            <a:ext cx="4237134" cy="3178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9400" y="3750102"/>
            <a:ext cx="14623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000" b="1" dirty="0" smtClean="0"/>
              <a:t>Before: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75251" y="3750102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000" b="1" dirty="0" smtClean="0"/>
              <a:t>After: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18</a:t>
            </a:fld>
            <a:endParaRPr lang="pt-PT" dirty="0"/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6304791" y="1937385"/>
            <a:ext cx="5119122" cy="184547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smtClean="0"/>
              <a:t>Connection of all the ground planes</a:t>
            </a:r>
          </a:p>
          <a:p>
            <a:pPr lvl="1"/>
            <a:r>
              <a:rPr lang="en-GB" dirty="0"/>
              <a:t>Reduction of the length of the tubes</a:t>
            </a:r>
          </a:p>
          <a:p>
            <a:pPr lvl="1"/>
            <a:r>
              <a:rPr lang="en-GB" dirty="0"/>
              <a:t>Fix some air leaks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347" y="3468804"/>
            <a:ext cx="4237135" cy="3178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48503" y="6567587"/>
            <a:ext cx="285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Report : </a:t>
            </a:r>
            <a:r>
              <a:rPr lang="en-GB" sz="1400" dirty="0"/>
              <a:t>Oscillations </a:t>
            </a:r>
            <a:r>
              <a:rPr lang="en-GB" sz="1400" dirty="0" smtClean="0"/>
              <a:t>Problem.pdf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6391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www.bronkhorst.com/images/rightside/product_fotos/low-dp-flow/f-201ev_mass_flow_controller.jpg_332_49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94"/>
          <a:stretch/>
        </p:blipFill>
        <p:spPr bwMode="auto">
          <a:xfrm flipH="1">
            <a:off x="6481828" y="1687282"/>
            <a:ext cx="1435614" cy="173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47" y="358117"/>
            <a:ext cx="9980682" cy="1096962"/>
          </a:xfrm>
        </p:spPr>
        <p:txBody>
          <a:bodyPr>
            <a:normAutofit/>
          </a:bodyPr>
          <a:lstStyle/>
          <a:p>
            <a:r>
              <a:rPr lang="en-GB" sz="3600" dirty="0"/>
              <a:t>1.2 </a:t>
            </a:r>
            <a:r>
              <a:rPr lang="en-GB" sz="3600" dirty="0" smtClean="0"/>
              <a:t>– System Automatization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840282"/>
            <a:ext cx="9980682" cy="823912"/>
          </a:xfrm>
        </p:spPr>
        <p:txBody>
          <a:bodyPr/>
          <a:lstStyle/>
          <a:p>
            <a:r>
              <a:rPr lang="en-GB" dirty="0" smtClean="0"/>
              <a:t>Switch from the manual to automatic Valves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104900" y="1664194"/>
            <a:ext cx="5029570" cy="1845475"/>
          </a:xfrm>
        </p:spPr>
        <p:txBody>
          <a:bodyPr>
            <a:normAutofit/>
          </a:bodyPr>
          <a:lstStyle/>
          <a:p>
            <a:pPr lvl="1"/>
            <a:r>
              <a:rPr lang="en-GB" sz="2000" dirty="0" smtClean="0"/>
              <a:t>2 x Mass </a:t>
            </a:r>
            <a:r>
              <a:rPr lang="en-GB" sz="2000" dirty="0"/>
              <a:t>Flow Controllers (MFCs) </a:t>
            </a:r>
            <a:r>
              <a:rPr lang="en-GB" sz="2000" dirty="0" smtClean="0"/>
              <a:t>Implemented</a:t>
            </a:r>
          </a:p>
          <a:p>
            <a:pPr lvl="2"/>
            <a:r>
              <a:rPr lang="en-GB" sz="1800" dirty="0" smtClean="0"/>
              <a:t>Dry Air – BOX IN (80ln/h)</a:t>
            </a:r>
          </a:p>
          <a:p>
            <a:pPr lvl="2"/>
            <a:r>
              <a:rPr lang="en-GB" sz="1800" dirty="0" smtClean="0"/>
              <a:t>Wet Air – H2O (25ln/h)</a:t>
            </a:r>
          </a:p>
          <a:p>
            <a:pPr lvl="1"/>
            <a:r>
              <a:rPr lang="en-GB" sz="2000" dirty="0" err="1" smtClean="0"/>
              <a:t>Bronckhorst</a:t>
            </a:r>
            <a:r>
              <a:rPr lang="en-GB" sz="2000" dirty="0" smtClean="0"/>
              <a:t> El-Flow F-201CV</a:t>
            </a:r>
            <a:endParaRPr lang="en-GB" sz="2000" dirty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41789" y="3636621"/>
            <a:ext cx="14623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000" b="1" dirty="0" smtClean="0"/>
              <a:t>Before: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62870" y="3636621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000" b="1" dirty="0" smtClean="0"/>
              <a:t>After: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19</a:t>
            </a:fld>
            <a:endParaRPr lang="pt-PT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392" y="3480165"/>
            <a:ext cx="2263472" cy="30587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975" y="3418137"/>
            <a:ext cx="4025608" cy="29789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48503" y="6567587"/>
            <a:ext cx="2742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Report : </a:t>
            </a:r>
            <a:r>
              <a:rPr lang="en-GB" sz="1400" dirty="0"/>
              <a:t>Valves Comparison</a:t>
            </a:r>
            <a:r>
              <a:rPr lang="en-GB" sz="1400" dirty="0" smtClean="0"/>
              <a:t>.pdf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41789" y="3953356"/>
            <a:ext cx="18926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Low precision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Set point hard to define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Requires the presence of a test user</a:t>
            </a:r>
          </a:p>
          <a:p>
            <a:endParaRPr lang="en-GB" sz="12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001438" y="4036731"/>
            <a:ext cx="1892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Remotely controlled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High precision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Stable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Easily configured</a:t>
            </a:r>
          </a:p>
        </p:txBody>
      </p:sp>
    </p:spTree>
    <p:extLst>
      <p:ext uri="{BB962C8B-B14F-4D97-AF65-F5344CB8AC3E}">
        <p14:creationId xmlns:p14="http://schemas.microsoft.com/office/powerpoint/2010/main" val="30994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33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7651" y="1553336"/>
            <a:ext cx="7107705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Needs </a:t>
            </a:r>
            <a:r>
              <a:rPr lang="en-GB" sz="2400" dirty="0"/>
              <a:t>at CERN </a:t>
            </a:r>
            <a:r>
              <a:rPr lang="en-GB" sz="2400" dirty="0" smtClean="0"/>
              <a:t>for relative humidity (RH) monitoring </a:t>
            </a:r>
          </a:p>
          <a:p>
            <a:r>
              <a:rPr lang="en-GB" sz="2400" dirty="0" err="1" smtClean="0"/>
              <a:t>Fiber</a:t>
            </a:r>
            <a:r>
              <a:rPr lang="en-GB" sz="2400" dirty="0" smtClean="0"/>
              <a:t> Bragg Grating (FBG) Technology</a:t>
            </a:r>
          </a:p>
          <a:p>
            <a:r>
              <a:rPr lang="en-GB" sz="2400" dirty="0" smtClean="0"/>
              <a:t>RH-sensors based on FBG</a:t>
            </a:r>
          </a:p>
          <a:p>
            <a:r>
              <a:rPr lang="en-GB" sz="2400" dirty="0" smtClean="0"/>
              <a:t>Long Period Grating (LPG) Technology</a:t>
            </a:r>
          </a:p>
          <a:p>
            <a:r>
              <a:rPr lang="en-GB" sz="2400" dirty="0" smtClean="0"/>
              <a:t>RH-sensors </a:t>
            </a:r>
            <a:r>
              <a:rPr lang="en-GB" sz="2400" dirty="0"/>
              <a:t>based </a:t>
            </a:r>
            <a:r>
              <a:rPr lang="en-GB" sz="2400" dirty="0" smtClean="0"/>
              <a:t>on LPG</a:t>
            </a:r>
          </a:p>
          <a:p>
            <a:r>
              <a:rPr lang="en-GB" sz="2400" dirty="0"/>
              <a:t>My work at CERN</a:t>
            </a:r>
          </a:p>
          <a:p>
            <a:r>
              <a:rPr lang="en-GB" sz="2400" dirty="0" smtClean="0"/>
              <a:t>PhD objectives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83C43-148C-44A8-8EC7-04688E046105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</a:t>
            </a:fld>
            <a:endParaRPr lang="en-GB"/>
          </a:p>
        </p:txBody>
      </p:sp>
      <p:sp>
        <p:nvSpPr>
          <p:cNvPr id="7" name="Right Arrow 6"/>
          <p:cNvSpPr/>
          <p:nvPr/>
        </p:nvSpPr>
        <p:spPr>
          <a:xfrm rot="5400000">
            <a:off x="993343" y="2974186"/>
            <a:ext cx="3556076" cy="714375"/>
          </a:xfrm>
          <a:prstGeom prst="rightArrow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>
              <a:spcBef>
                <a:spcPts val="0"/>
              </a:spcBef>
            </a:pPr>
            <a:r>
              <a:rPr lang="en-GB" dirty="0"/>
              <a:t>Easily </a:t>
            </a:r>
            <a:r>
              <a:rPr lang="en-GB" dirty="0" smtClean="0"/>
              <a:t>programmed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3"/>
          </p:nvPr>
        </p:nvSpPr>
        <p:spPr>
          <a:xfrm>
            <a:off x="5067858" y="1600200"/>
            <a:ext cx="6017724" cy="823912"/>
          </a:xfrm>
        </p:spPr>
        <p:txBody>
          <a:bodyPr/>
          <a:lstStyle/>
          <a:p>
            <a:pPr marL="0" lvl="1">
              <a:spcBef>
                <a:spcPts val="0"/>
              </a:spcBef>
            </a:pPr>
            <a:r>
              <a:rPr lang="en-GB" dirty="0"/>
              <a:t>LabVIEW </a:t>
            </a:r>
            <a:r>
              <a:rPr lang="en-GB" dirty="0" smtClean="0"/>
              <a:t>Interface</a:t>
            </a:r>
            <a:endParaRPr lang="en-GB" dirty="0"/>
          </a:p>
        </p:txBody>
      </p:sp>
      <p:sp>
        <p:nvSpPr>
          <p:cNvPr id="14" name="Text Placeholder 9"/>
          <p:cNvSpPr txBox="1">
            <a:spLocks/>
          </p:cNvSpPr>
          <p:nvPr/>
        </p:nvSpPr>
        <p:spPr>
          <a:xfrm>
            <a:off x="839786" y="1710682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5" name="Text Placeholder 9"/>
          <p:cNvSpPr txBox="1">
            <a:spLocks/>
          </p:cNvSpPr>
          <p:nvPr/>
        </p:nvSpPr>
        <p:spPr>
          <a:xfrm>
            <a:off x="1104899" y="1326921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212" y="2697391"/>
            <a:ext cx="3864908" cy="2558462"/>
          </a:xfrm>
          <a:prstGeom prst="rect">
            <a:avLst/>
          </a:prstGeom>
        </p:spPr>
      </p:pic>
      <p:pic>
        <p:nvPicPr>
          <p:cNvPr id="29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067858" y="2481563"/>
            <a:ext cx="6887048" cy="2980566"/>
          </a:xfrm>
          <a:prstGeom prst="rect">
            <a:avLst/>
          </a:prstGeom>
        </p:spPr>
      </p:pic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pt-PT" smtClean="0"/>
              <a:t>20</a:t>
            </a:fld>
            <a:endParaRPr lang="pt-PT" dirty="0"/>
          </a:p>
        </p:txBody>
      </p:sp>
      <p:sp>
        <p:nvSpPr>
          <p:cNvPr id="3" name="TextBox 2"/>
          <p:cNvSpPr txBox="1"/>
          <p:nvPr/>
        </p:nvSpPr>
        <p:spPr>
          <a:xfrm>
            <a:off x="1104898" y="5708591"/>
            <a:ext cx="3821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Programmable script to define the aperture of the valves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191234" y="5708590"/>
            <a:ext cx="676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LabVIEW VI to control the MFCs added to the main VI</a:t>
            </a:r>
            <a:endParaRPr lang="en-GB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03847" y="358117"/>
            <a:ext cx="9980682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1.2 – System Automatization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8116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3847" y="2109871"/>
            <a:ext cx="6516368" cy="435133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A9E-B971-4365-B819-AFA0930914FB}" type="datetime1">
              <a:rPr lang="en-GB" smtClean="0"/>
              <a:t>21/03/2017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21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03847" y="358117"/>
            <a:ext cx="9980682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2 – State of the Art Study (FBG and LPG)</a:t>
            </a:r>
            <a:endParaRPr lang="en-GB" sz="3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387" y="1526120"/>
            <a:ext cx="4307568" cy="252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0145" y="4046120"/>
            <a:ext cx="4086185" cy="252000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1590675" y="3162300"/>
            <a:ext cx="2124075" cy="219075"/>
          </a:xfrm>
          <a:prstGeom prst="ellipse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1590674" y="5486400"/>
            <a:ext cx="2124075" cy="219075"/>
          </a:xfrm>
          <a:prstGeom prst="ellipse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>
            <a:off x="3580496" y="3157830"/>
            <a:ext cx="4851401" cy="223545"/>
          </a:xfrm>
          <a:prstGeom prst="rightArrow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>
            <a:off x="3580496" y="5476875"/>
            <a:ext cx="4851401" cy="266147"/>
          </a:xfrm>
          <a:prstGeom prst="rightArrow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03847" y="1526120"/>
            <a:ext cx="714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Resume and presentation about the most important studies in the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7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A9E-B971-4365-B819-AFA0930914FB}" type="datetime1">
              <a:rPr lang="en-GB" smtClean="0"/>
              <a:t>21/03/2017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22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03847" y="358117"/>
            <a:ext cx="9980682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3.1 – Tests and data analysis  </a:t>
            </a:r>
            <a:endParaRPr lang="en-GB" sz="3600" dirty="0"/>
          </a:p>
        </p:txBody>
      </p:sp>
      <p:sp>
        <p:nvSpPr>
          <p:cNvPr id="37" name="TextBox 36"/>
          <p:cNvSpPr txBox="1"/>
          <p:nvPr/>
        </p:nvSpPr>
        <p:spPr>
          <a:xfrm>
            <a:off x="4092068" y="6352143"/>
            <a:ext cx="2930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of a tests with a LPG</a:t>
            </a:r>
            <a:endParaRPr lang="en-GB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969" y="3876935"/>
            <a:ext cx="3358997" cy="252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392" y="3902415"/>
            <a:ext cx="3358997" cy="2520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6969" y="3876935"/>
            <a:ext cx="3358997" cy="2520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9343" y="1338567"/>
            <a:ext cx="3488558" cy="26172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3472" y="1313087"/>
            <a:ext cx="3488558" cy="261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97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idx="1"/>
          </p:nvPr>
        </p:nvSpPr>
        <p:spPr>
          <a:xfrm>
            <a:off x="838200" y="1206499"/>
            <a:ext cx="5157787" cy="823912"/>
          </a:xfrm>
        </p:spPr>
        <p:txBody>
          <a:bodyPr/>
          <a:lstStyle/>
          <a:p>
            <a:r>
              <a:rPr lang="en-GB" dirty="0" smtClean="0"/>
              <a:t>FBG</a:t>
            </a:r>
            <a:endParaRPr lang="en-GB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3"/>
          </p:nvPr>
        </p:nvSpPr>
        <p:spPr>
          <a:xfrm>
            <a:off x="6170612" y="1206499"/>
            <a:ext cx="5183188" cy="823912"/>
          </a:xfrm>
        </p:spPr>
        <p:txBody>
          <a:bodyPr/>
          <a:lstStyle/>
          <a:p>
            <a:r>
              <a:rPr lang="en-GB" dirty="0" smtClean="0"/>
              <a:t>LPG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A9E-B971-4365-B819-AFA0930914FB}" type="datetime1">
              <a:rPr lang="en-GB" smtClean="0"/>
              <a:t>21/03/2017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23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03847" y="358117"/>
            <a:ext cx="9980682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3.2 – Characteristics analysis</a:t>
            </a:r>
            <a:endParaRPr lang="en-GB" sz="3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048" y="2287672"/>
            <a:ext cx="2879140" cy="216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273" y="4378912"/>
            <a:ext cx="2879140" cy="2160000"/>
          </a:xfrm>
          <a:prstGeom prst="rect">
            <a:avLst/>
          </a:prstGeom>
        </p:spPr>
      </p:pic>
      <p:pic>
        <p:nvPicPr>
          <p:cNvPr id="32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91497" y="2292348"/>
            <a:ext cx="2879140" cy="216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5506" y="2287672"/>
            <a:ext cx="2879140" cy="216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8152" y="4468047"/>
            <a:ext cx="2879141" cy="2160000"/>
          </a:xfrm>
          <a:prstGeom prst="rect">
            <a:avLst/>
          </a:prstGeom>
        </p:spPr>
      </p:pic>
      <p:pic>
        <p:nvPicPr>
          <p:cNvPr id="36" name="Content Placeholder 35"/>
          <p:cNvPicPr>
            <a:picLocks noGrp="1" noChangeAspect="1"/>
          </p:cNvPicPr>
          <p:nvPr>
            <p:ph sz="quarter" idx="4"/>
          </p:nvPr>
        </p:nvPicPr>
        <p:blipFill>
          <a:blip r:embed="rId7"/>
          <a:stretch>
            <a:fillRect/>
          </a:stretch>
        </p:blipFill>
        <p:spPr>
          <a:xfrm>
            <a:off x="6252385" y="2303461"/>
            <a:ext cx="2879140" cy="2160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80658" y="6488668"/>
            <a:ext cx="5979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of the tests with FBG and LPG to study the sensitivity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17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A9E-B971-4365-B819-AFA0930914FB}" type="datetime1">
              <a:rPr lang="en-GB" smtClean="0"/>
              <a:t>21/03/2017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24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03847" y="358117"/>
            <a:ext cx="9980682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3.3 – </a:t>
            </a:r>
            <a:r>
              <a:rPr lang="en-GB" sz="3600" dirty="0" smtClean="0"/>
              <a:t>MATLAB </a:t>
            </a:r>
            <a:r>
              <a:rPr lang="en-GB" sz="3600" dirty="0" smtClean="0"/>
              <a:t>codes </a:t>
            </a:r>
            <a:endParaRPr lang="en-GB" sz="3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00407" y="1638747"/>
            <a:ext cx="3823698" cy="47133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1638747"/>
            <a:ext cx="5250682" cy="476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58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A9E-B971-4365-B819-AFA0930914FB}" type="datetime1">
              <a:rPr lang="en-GB" smtClean="0"/>
              <a:t>21/03/2017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25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03847" y="358117"/>
            <a:ext cx="9980682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4 – </a:t>
            </a:r>
            <a:r>
              <a:rPr lang="en-GB" sz="3600" dirty="0"/>
              <a:t>Preliminary study about the behaviour of LPG sensors under </a:t>
            </a:r>
            <a:r>
              <a:rPr lang="el-GR" sz="3600" dirty="0"/>
              <a:t>γ</a:t>
            </a:r>
            <a:r>
              <a:rPr lang="en-GB" sz="3600" dirty="0"/>
              <a:t>-ionizing radiation dose</a:t>
            </a:r>
          </a:p>
          <a:p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957" y="1492701"/>
            <a:ext cx="9082087" cy="504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43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works – PhD Objectives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53" y="2947525"/>
            <a:ext cx="10515600" cy="3408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(1) Identify the best grating’s fabrication technique</a:t>
            </a:r>
          </a:p>
          <a:p>
            <a:pPr lvl="1"/>
            <a:r>
              <a:rPr lang="en-GB" sz="2000" dirty="0"/>
              <a:t>In collaboration with University of Sannio</a:t>
            </a:r>
          </a:p>
          <a:p>
            <a:pPr lvl="1"/>
            <a:r>
              <a:rPr lang="en-GB" sz="2000" dirty="0"/>
              <a:t>Different inscription techniques may affect the response of the sensor</a:t>
            </a:r>
          </a:p>
          <a:p>
            <a:pPr lvl="1"/>
            <a:r>
              <a:rPr lang="en-GB" sz="2000" dirty="0" smtClean="0"/>
              <a:t>Well </a:t>
            </a:r>
            <a:r>
              <a:rPr lang="en-GB" sz="2000" dirty="0"/>
              <a:t>controlled process of fabrication are high-performing in terms of repeatability and stability of measurements compared to production in batch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2400" dirty="0" smtClean="0"/>
              <a:t>(2)  </a:t>
            </a:r>
            <a:r>
              <a:rPr lang="en-GB" sz="2400" dirty="0"/>
              <a:t>Identify the </a:t>
            </a:r>
            <a:r>
              <a:rPr lang="en-GB" sz="2400" dirty="0" smtClean="0"/>
              <a:t>best coating’s </a:t>
            </a:r>
            <a:r>
              <a:rPr lang="en-GB" sz="2400" dirty="0"/>
              <a:t>technique</a:t>
            </a:r>
          </a:p>
          <a:p>
            <a:pPr lvl="1"/>
            <a:r>
              <a:rPr lang="en-GB" sz="2000" dirty="0" smtClean="0"/>
              <a:t>In collaboration with CNR-ICMB</a:t>
            </a:r>
          </a:p>
          <a:p>
            <a:pPr lvl="1"/>
            <a:r>
              <a:rPr lang="en-GB" sz="2000" dirty="0"/>
              <a:t>Good quality, smoothness and homogeneity of the metal oxide deposited onto the grating </a:t>
            </a:r>
            <a:endParaRPr lang="en-US" sz="2000" dirty="0"/>
          </a:p>
          <a:p>
            <a:pPr marL="457200" lvl="1" indent="0">
              <a:buNone/>
            </a:pPr>
            <a:endParaRPr lang="en-GB" sz="1600" dirty="0" smtClean="0"/>
          </a:p>
          <a:p>
            <a:pPr lvl="1"/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7C66-B042-4D70-A86C-DB2BC39B44BD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26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38200" y="1690688"/>
            <a:ext cx="960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Production </a:t>
            </a:r>
            <a:r>
              <a:rPr lang="en-GB" sz="3200" b="1" dirty="0"/>
              <a:t>of final version of a RH sensor based on LPG</a:t>
            </a:r>
          </a:p>
        </p:txBody>
      </p:sp>
    </p:spTree>
    <p:extLst>
      <p:ext uri="{BB962C8B-B14F-4D97-AF65-F5344CB8AC3E}">
        <p14:creationId xmlns:p14="http://schemas.microsoft.com/office/powerpoint/2010/main" val="25804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works – PhD Objectives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5553" y="2685957"/>
            <a:ext cx="5531095" cy="3408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Wavelength range : 1510 – 1590 nm</a:t>
            </a:r>
          </a:p>
          <a:p>
            <a:pPr marL="400050" indent="-400050">
              <a:buFont typeface="+mj-lt"/>
              <a:buAutoNum type="romanLcPeriod"/>
            </a:pPr>
            <a:r>
              <a:rPr lang="en-GB" dirty="0"/>
              <a:t>Good Shape</a:t>
            </a:r>
          </a:p>
          <a:p>
            <a:pPr marL="857250" lvl="1" indent="-400050"/>
            <a:r>
              <a:rPr lang="en-GB" dirty="0"/>
              <a:t>Thin</a:t>
            </a:r>
          </a:p>
          <a:p>
            <a:pPr marL="857250" lvl="1" indent="-400050"/>
            <a:r>
              <a:rPr lang="en-GB" dirty="0"/>
              <a:t>Deep</a:t>
            </a:r>
          </a:p>
          <a:p>
            <a:pPr marL="857250" lvl="1" indent="-400050"/>
            <a:r>
              <a:rPr lang="en-GB" dirty="0"/>
              <a:t>Symmetric </a:t>
            </a:r>
          </a:p>
          <a:p>
            <a:pPr marL="0" indent="0">
              <a:buNone/>
            </a:pPr>
            <a:endParaRPr lang="en-GB" sz="1800" dirty="0"/>
          </a:p>
          <a:p>
            <a:pPr marL="457200" lvl="1" indent="0">
              <a:buNone/>
            </a:pPr>
            <a:endParaRPr lang="en-GB" sz="1600" dirty="0" smtClean="0"/>
          </a:p>
          <a:p>
            <a:pPr lvl="1"/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7C66-B042-4D70-A86C-DB2BC39B44BD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38200" y="1690688"/>
            <a:ext cx="960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Production </a:t>
            </a:r>
            <a:r>
              <a:rPr lang="en-GB" sz="3200" b="1" dirty="0"/>
              <a:t>of final version of a RH sensor based on LPG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671" y="2582400"/>
            <a:ext cx="4659282" cy="351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86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works – PhD Objectives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53" y="2947525"/>
            <a:ext cx="10515600" cy="34088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800" dirty="0"/>
          </a:p>
          <a:p>
            <a:pPr marL="457200" lvl="1" indent="0">
              <a:buNone/>
            </a:pPr>
            <a:endParaRPr lang="en-GB" sz="1600" dirty="0" smtClean="0"/>
          </a:p>
          <a:p>
            <a:pPr lvl="1"/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7C66-B042-4D70-A86C-DB2BC39B44BD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38200" y="1690688"/>
            <a:ext cx="960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Production </a:t>
            </a:r>
            <a:r>
              <a:rPr lang="en-GB" sz="3200" b="1" dirty="0"/>
              <a:t>of final version of a RH sensor based on LPG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922" y="2582400"/>
            <a:ext cx="3932453" cy="3313456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6495078" y="2947525"/>
            <a:ext cx="5531095" cy="3408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+mj-lt"/>
              <a:buAutoNum type="romanLcPeriod" startAt="2"/>
            </a:pPr>
            <a:r>
              <a:rPr lang="en-GB" dirty="0" smtClean="0"/>
              <a:t>Minimum’s Position</a:t>
            </a:r>
          </a:p>
          <a:p>
            <a:pPr lvl="1"/>
            <a:r>
              <a:rPr lang="en-GB" dirty="0" smtClean="0"/>
              <a:t>Coating Effects</a:t>
            </a:r>
          </a:p>
          <a:p>
            <a:pPr lvl="1"/>
            <a:r>
              <a:rPr lang="en-GB" dirty="0" smtClean="0"/>
              <a:t>Radiation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1600" dirty="0" smtClean="0"/>
          </a:p>
          <a:p>
            <a:pPr lvl="1"/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7265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works – PhD Objectives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53" y="2947525"/>
            <a:ext cx="10515600" cy="3408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(3</a:t>
            </a:r>
            <a:r>
              <a:rPr lang="en-GB" sz="2400" dirty="0"/>
              <a:t>) Prototyping and production of a strain-free Package </a:t>
            </a:r>
          </a:p>
          <a:p>
            <a:pPr lvl="1"/>
            <a:r>
              <a:rPr lang="en-GB" sz="2000" dirty="0"/>
              <a:t>Similar design developed for the first generation of humidity sensors based on FBG technology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lvl="1"/>
            <a:endParaRPr lang="en-GB" sz="2000" u="sng" dirty="0" smtClean="0"/>
          </a:p>
          <a:p>
            <a:pPr lvl="1"/>
            <a:r>
              <a:rPr lang="en-GB" sz="2000" dirty="0"/>
              <a:t>New design of ceramic packaging (fabrication </a:t>
            </a:r>
            <a:r>
              <a:rPr lang="en-GB" sz="2000" dirty="0" smtClean="0"/>
              <a:t>through 3D </a:t>
            </a:r>
            <a:r>
              <a:rPr lang="en-GB" sz="2000" dirty="0"/>
              <a:t>printing </a:t>
            </a:r>
            <a:r>
              <a:rPr lang="en-GB" sz="2000" dirty="0" smtClean="0"/>
              <a:t>technology)</a:t>
            </a:r>
          </a:p>
          <a:p>
            <a:pPr lvl="2"/>
            <a:r>
              <a:rPr lang="en-GB" sz="1600" dirty="0" smtClean="0"/>
              <a:t>First </a:t>
            </a:r>
            <a:r>
              <a:rPr lang="en-GB" sz="1600" dirty="0"/>
              <a:t>prototype under production</a:t>
            </a:r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GB" sz="1600" dirty="0" smtClean="0"/>
          </a:p>
          <a:p>
            <a:pPr lvl="1"/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7C66-B042-4D70-A86C-DB2BC39B44BD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29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38200" y="1690688"/>
            <a:ext cx="960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Production </a:t>
            </a:r>
            <a:r>
              <a:rPr lang="en-GB" sz="3200" b="1" dirty="0"/>
              <a:t>of final version of a RH sensor based on LPG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2" t="78825" r="27836" b="3479"/>
          <a:stretch/>
        </p:blipFill>
        <p:spPr>
          <a:xfrm rot="10800000">
            <a:off x="3968888" y="3785540"/>
            <a:ext cx="3344779" cy="10607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47955" y="4950879"/>
            <a:ext cx="4090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49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02323441"/>
              </p:ext>
            </p:extLst>
          </p:nvPr>
        </p:nvGraphicFramePr>
        <p:xfrm>
          <a:off x="1119188" y="636521"/>
          <a:ext cx="10515600" cy="2912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091" y="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Needs at </a:t>
            </a:r>
            <a:r>
              <a:rPr lang="en-GB" dirty="0" smtClean="0"/>
              <a:t>CERN for RH monitoring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838200" y="4847268"/>
            <a:ext cx="10515600" cy="2479429"/>
          </a:xfrm>
        </p:spPr>
        <p:txBody>
          <a:bodyPr/>
          <a:lstStyle/>
          <a:p>
            <a:r>
              <a:rPr lang="en-GB" dirty="0" smtClean="0"/>
              <a:t>From 2011, in collaboration with:</a:t>
            </a:r>
          </a:p>
          <a:p>
            <a:pPr lvl="1"/>
            <a:r>
              <a:rPr lang="en-GB" dirty="0" smtClean="0"/>
              <a:t>University of Sannio (IT-Benevento)</a:t>
            </a:r>
          </a:p>
          <a:p>
            <a:pPr lvl="1"/>
            <a:r>
              <a:rPr lang="en-GB" dirty="0" smtClean="0"/>
              <a:t>IPCB-Institute for Polymers Composite and Biomaterials (CNR-IT-Naples)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C6DF4-C36E-47F7-ADF6-0B057A655769}" type="datetime1">
              <a:rPr lang="en-GB" smtClean="0"/>
              <a:t>21/03/2017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3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1971676" y="3651178"/>
            <a:ext cx="8810624" cy="900041"/>
            <a:chOff x="9201149" y="581673"/>
            <a:chExt cx="1314449" cy="1749283"/>
          </a:xfrm>
        </p:grpSpPr>
        <p:sp>
          <p:nvSpPr>
            <p:cNvPr id="9" name="Rounded Rectangle 8"/>
            <p:cNvSpPr/>
            <p:nvPr/>
          </p:nvSpPr>
          <p:spPr>
            <a:xfrm>
              <a:off x="9201149" y="581673"/>
              <a:ext cx="1314449" cy="174928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9239648" y="620172"/>
              <a:ext cx="1237451" cy="1672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Development </a:t>
              </a:r>
              <a:r>
                <a:rPr lang="en-GB" sz="2000" b="1" dirty="0"/>
                <a:t>in EP-DT group</a:t>
              </a:r>
              <a:r>
                <a:rPr lang="en-GB" sz="2000" b="1" kern="1200" dirty="0" smtClean="0"/>
                <a:t> of  FOS sensor for RH measurements to be applied in high radiations experiments </a:t>
              </a:r>
              <a:r>
                <a:rPr lang="en-GB" sz="2000" b="1" dirty="0" smtClean="0"/>
                <a:t>@</a:t>
              </a:r>
              <a:r>
                <a:rPr lang="en-GB" sz="2000" b="1" kern="1200" dirty="0" smtClean="0"/>
                <a:t> CERN</a:t>
              </a:r>
              <a:endParaRPr lang="en-GB" sz="2000" b="1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04988" y="2926399"/>
            <a:ext cx="8903119" cy="623511"/>
            <a:chOff x="1804988" y="2850199"/>
            <a:chExt cx="8903119" cy="623511"/>
          </a:xfrm>
        </p:grpSpPr>
        <p:sp>
          <p:nvSpPr>
            <p:cNvPr id="3" name="Right Brace 2"/>
            <p:cNvSpPr/>
            <p:nvPr/>
          </p:nvSpPr>
          <p:spPr>
            <a:xfrm rot="5400000">
              <a:off x="6099333" y="-1444146"/>
              <a:ext cx="314430" cy="8903119"/>
            </a:xfrm>
            <a:prstGeom prst="rightBrace">
              <a:avLst>
                <a:gd name="adj1" fmla="val 8333"/>
                <a:gd name="adj2" fmla="val 48609"/>
              </a:avLst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/>
            <p:cNvSpPr/>
            <p:nvPr/>
          </p:nvSpPr>
          <p:spPr>
            <a:xfrm rot="10800000">
              <a:off x="6200775" y="3304206"/>
              <a:ext cx="352425" cy="169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1151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works – PhD Objectives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53" y="2947525"/>
            <a:ext cx="10515600" cy="34088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600" dirty="0" smtClean="0"/>
              <a:t>(4) </a:t>
            </a:r>
            <a:r>
              <a:rPr lang="en-GB" sz="2600" dirty="0"/>
              <a:t>Complete sensor’s behaviour characterization under </a:t>
            </a:r>
            <a:r>
              <a:rPr lang="en-GB" sz="2600" dirty="0" smtClean="0"/>
              <a:t>radiation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r>
              <a:rPr lang="el-GR" sz="2400" b="1" dirty="0" smtClean="0"/>
              <a:t>ϒ</a:t>
            </a:r>
            <a:r>
              <a:rPr lang="en-GB" sz="2400" b="1" dirty="0"/>
              <a:t>-ionizing </a:t>
            </a:r>
            <a:r>
              <a:rPr lang="en-GB" sz="2400" b="1" dirty="0" smtClean="0"/>
              <a:t>radiations</a:t>
            </a:r>
          </a:p>
          <a:p>
            <a:pPr marL="742950" lvl="1" indent="-285750"/>
            <a:r>
              <a:rPr lang="en-GB" sz="2000" dirty="0"/>
              <a:t>On-going collaboration with ATOMKI (Debrecen-HU) and CERN irradiation </a:t>
            </a:r>
            <a:r>
              <a:rPr lang="en-GB" sz="2000" dirty="0" smtClean="0"/>
              <a:t>facility</a:t>
            </a:r>
          </a:p>
          <a:p>
            <a:pPr marL="742950" lvl="1" indent="-285750"/>
            <a:r>
              <a:rPr lang="en-GB" sz="2000" dirty="0" smtClean="0"/>
              <a:t>Incremental </a:t>
            </a:r>
            <a:r>
              <a:rPr lang="en-GB" sz="2000" dirty="0"/>
              <a:t>irradiation campaigns to study the saturation properties of the radiation-induced </a:t>
            </a:r>
            <a:r>
              <a:rPr lang="en-GB" sz="2000" dirty="0" smtClean="0"/>
              <a:t>shift</a:t>
            </a:r>
          </a:p>
          <a:p>
            <a:pPr marL="742950" lvl="1" indent="-285750"/>
            <a:r>
              <a:rPr lang="en-GB" sz="2000" dirty="0" smtClean="0"/>
              <a:t>On-line </a:t>
            </a:r>
            <a:r>
              <a:rPr lang="en-GB" sz="2000" dirty="0"/>
              <a:t>monitoring during the </a:t>
            </a:r>
            <a:r>
              <a:rPr lang="en-GB" sz="2000" dirty="0" smtClean="0"/>
              <a:t>irradiation</a:t>
            </a:r>
          </a:p>
          <a:p>
            <a:pPr marL="742950" lvl="1" indent="-285750"/>
            <a:r>
              <a:rPr lang="en-GB" sz="2000" dirty="0" smtClean="0"/>
              <a:t>Off-line </a:t>
            </a:r>
            <a:r>
              <a:rPr lang="en-GB" sz="2000" dirty="0"/>
              <a:t>characterization (study of how the radiation affects the performance of the LPG based sensors)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400" b="1" dirty="0"/>
              <a:t>Interest in the study of the behaviour of LPGs in presence of non ionizing radiations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7C66-B042-4D70-A86C-DB2BC39B44BD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30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38200" y="1690688"/>
            <a:ext cx="960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Production </a:t>
            </a:r>
            <a:r>
              <a:rPr lang="en-GB" sz="3200" b="1" dirty="0"/>
              <a:t>of final version of a RH sensor based on LPG</a:t>
            </a:r>
          </a:p>
        </p:txBody>
      </p:sp>
    </p:spTree>
    <p:extLst>
      <p:ext uri="{BB962C8B-B14F-4D97-AF65-F5344CB8AC3E}">
        <p14:creationId xmlns:p14="http://schemas.microsoft.com/office/powerpoint/2010/main" val="396440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works – PhD Objectives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53" y="2947525"/>
            <a:ext cx="10515600" cy="3408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(5</a:t>
            </a:r>
            <a:r>
              <a:rPr lang="en-GB" sz="2400" dirty="0"/>
              <a:t>) Design of the final thermo-hygrometer based on LPG </a:t>
            </a:r>
            <a:r>
              <a:rPr lang="en-GB" sz="2400" dirty="0" smtClean="0"/>
              <a:t>technology</a:t>
            </a:r>
          </a:p>
          <a:p>
            <a:pPr lvl="1"/>
            <a:r>
              <a:rPr lang="en-GB" sz="2000" dirty="0" smtClean="0"/>
              <a:t>Include a temperature sensor. Possibilities: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 smtClean="0"/>
              <a:t>Uncoated FBGs written in the same </a:t>
            </a:r>
            <a:r>
              <a:rPr lang="en-GB" sz="1600" dirty="0" err="1" smtClean="0"/>
              <a:t>fiber</a:t>
            </a:r>
            <a:r>
              <a:rPr lang="en-GB" sz="1600" dirty="0" smtClean="0"/>
              <a:t> than the coated LPGs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/>
              <a:t>Uncoated </a:t>
            </a:r>
            <a:r>
              <a:rPr lang="en-GB" sz="1600" dirty="0" smtClean="0"/>
              <a:t>FBGs in a different </a:t>
            </a:r>
            <a:r>
              <a:rPr lang="en-GB" sz="1600" dirty="0" err="1" smtClean="0"/>
              <a:t>fiber</a:t>
            </a:r>
            <a:r>
              <a:rPr lang="en-GB" sz="1600" dirty="0" smtClean="0"/>
              <a:t> 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 smtClean="0"/>
              <a:t>Use a distributed temperature sensor </a:t>
            </a:r>
          </a:p>
          <a:p>
            <a:pPr lvl="2"/>
            <a:endParaRPr lang="en-GB" sz="1400" dirty="0"/>
          </a:p>
          <a:p>
            <a:pPr marL="457200" indent="-457200">
              <a:buAutoNum type="arabicParenBoth" startAt="6"/>
            </a:pPr>
            <a:r>
              <a:rPr lang="en-GB" sz="2400" dirty="0" smtClean="0"/>
              <a:t>Multiplexing </a:t>
            </a:r>
            <a:endParaRPr lang="en-GB" sz="2000" dirty="0"/>
          </a:p>
          <a:p>
            <a:pPr lvl="1"/>
            <a:r>
              <a:rPr lang="en-GB" sz="2000" dirty="0" smtClean="0"/>
              <a:t>Implement several sensors in the same </a:t>
            </a:r>
            <a:r>
              <a:rPr lang="en-GB" sz="2000" dirty="0" err="1" smtClean="0"/>
              <a:t>fiber</a:t>
            </a:r>
            <a:endParaRPr lang="en-GB" sz="2000" dirty="0" smtClean="0"/>
          </a:p>
          <a:p>
            <a:pPr lvl="1"/>
            <a:r>
              <a:rPr lang="en-GB" sz="2000" dirty="0" smtClean="0"/>
              <a:t>Restricted to </a:t>
            </a:r>
            <a:r>
              <a:rPr lang="en-GB" sz="2000" dirty="0"/>
              <a:t>the wavelengths ranges that we have in our devices (1510-1590nm</a:t>
            </a:r>
            <a:r>
              <a:rPr lang="en-GB" sz="2000" dirty="0" smtClean="0"/>
              <a:t>)</a:t>
            </a:r>
          </a:p>
          <a:p>
            <a:pPr lvl="1"/>
            <a:endParaRPr lang="en-GB" sz="2000" dirty="0"/>
          </a:p>
          <a:p>
            <a:pPr lvl="1"/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7C66-B042-4D70-A86C-DB2BC39B44BD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31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38200" y="1690688"/>
            <a:ext cx="960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Production </a:t>
            </a:r>
            <a:r>
              <a:rPr lang="en-GB" sz="3200" b="1" dirty="0"/>
              <a:t>of final version of a RH sensor based on LPG</a:t>
            </a:r>
          </a:p>
        </p:txBody>
      </p:sp>
    </p:spTree>
    <p:extLst>
      <p:ext uri="{BB962C8B-B14F-4D97-AF65-F5344CB8AC3E}">
        <p14:creationId xmlns:p14="http://schemas.microsoft.com/office/powerpoint/2010/main" val="174134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works – PhD Objectives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53" y="2947525"/>
            <a:ext cx="10515600" cy="3408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(7) Sensor installation and integration in the </a:t>
            </a:r>
            <a:r>
              <a:rPr lang="en-GB" sz="2400" dirty="0"/>
              <a:t>CERN </a:t>
            </a:r>
            <a:r>
              <a:rPr lang="en-GB" sz="2400" dirty="0" smtClean="0"/>
              <a:t>detectors</a:t>
            </a:r>
          </a:p>
          <a:p>
            <a:pPr lvl="1"/>
            <a:r>
              <a:rPr lang="en-GB" sz="2000" dirty="0"/>
              <a:t>Control and monitoring</a:t>
            </a:r>
          </a:p>
          <a:p>
            <a:pPr lvl="1"/>
            <a:endParaRPr lang="en-GB" sz="2000" dirty="0"/>
          </a:p>
          <a:p>
            <a:pPr marL="0" indent="0">
              <a:buNone/>
            </a:pPr>
            <a:r>
              <a:rPr lang="en-GB" sz="2400" dirty="0" smtClean="0"/>
              <a:t> </a:t>
            </a:r>
            <a:endParaRPr lang="en-GB" sz="2000" dirty="0" smtClean="0"/>
          </a:p>
          <a:p>
            <a:pPr lvl="1"/>
            <a:endParaRPr lang="en-GB" sz="2000" dirty="0"/>
          </a:p>
          <a:p>
            <a:pPr lvl="1"/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7C66-B042-4D70-A86C-DB2BC39B44BD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32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38200" y="1690688"/>
            <a:ext cx="960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Production </a:t>
            </a:r>
            <a:r>
              <a:rPr lang="en-GB" sz="3200" b="1" dirty="0"/>
              <a:t>of final version of a RH sensor based on LPG</a:t>
            </a:r>
          </a:p>
        </p:txBody>
      </p:sp>
    </p:spTree>
    <p:extLst>
      <p:ext uri="{BB962C8B-B14F-4D97-AF65-F5344CB8AC3E}">
        <p14:creationId xmlns:p14="http://schemas.microsoft.com/office/powerpoint/2010/main" val="204384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60575"/>
            <a:ext cx="10515600" cy="1325563"/>
          </a:xfrm>
        </p:spPr>
        <p:txBody>
          <a:bodyPr>
            <a:normAutofit/>
          </a:bodyPr>
          <a:lstStyle/>
          <a:p>
            <a:pPr algn="ctr">
              <a:spcBef>
                <a:spcPts val="1000"/>
              </a:spcBef>
            </a:pPr>
            <a:r>
              <a:rPr lang="en-GB" sz="3600" dirty="0">
                <a:latin typeface="+mn-lt"/>
                <a:ea typeface="+mn-ea"/>
                <a:cs typeface="+mn-cs"/>
              </a:rPr>
              <a:t>Thank you for your attention!</a:t>
            </a:r>
            <a:br>
              <a:rPr lang="en-GB" sz="3600" dirty="0">
                <a:latin typeface="+mn-lt"/>
                <a:ea typeface="+mn-ea"/>
                <a:cs typeface="+mn-cs"/>
              </a:rPr>
            </a:br>
            <a:endParaRPr lang="en-GB" sz="36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711575"/>
            <a:ext cx="10515600" cy="13747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 smtClean="0"/>
              <a:t>Questions ?</a:t>
            </a:r>
          </a:p>
          <a:p>
            <a:pPr marL="0" indent="0" algn="ctr">
              <a:buNone/>
            </a:pPr>
            <a:endParaRPr lang="en-GB" sz="4400" dirty="0"/>
          </a:p>
          <a:p>
            <a:pPr marL="0" indent="0" algn="ctr">
              <a:buNone/>
            </a:pPr>
            <a:endParaRPr lang="en-GB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5A9F-E066-43BE-8FE1-13F0C76FB979}" type="datetime1">
              <a:rPr lang="en-GB" smtClean="0"/>
              <a:t>21/03/2017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33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018718" y="4717018"/>
            <a:ext cx="215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tiago.neves@cern.ch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04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838200" y="-5557"/>
            <a:ext cx="10736179" cy="13255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Climatic chamber for experimental investigations at CERN</a:t>
            </a:r>
            <a:endParaRPr lang="pt-PT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94718" y="1786436"/>
            <a:ext cx="5506453" cy="33967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048A1-7E80-45AC-A061-1283340DC801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4</a:t>
            </a:fld>
            <a:endParaRPr lang="en-GB"/>
          </a:p>
        </p:txBody>
      </p:sp>
      <p:pic>
        <p:nvPicPr>
          <p:cNvPr id="11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70" y="1906613"/>
            <a:ext cx="4208699" cy="31963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36435" y="5244147"/>
            <a:ext cx="40214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Temperature ranges [-20,30]°C</a:t>
            </a:r>
          </a:p>
          <a:p>
            <a:r>
              <a:rPr lang="en-GB" dirty="0" smtClean="0"/>
              <a:t>Stability of T measurements:</a:t>
            </a:r>
            <a:r>
              <a:rPr lang="en-GB" dirty="0"/>
              <a:t> ± 0.1°C</a:t>
            </a:r>
            <a:endParaRPr lang="en-GB" dirty="0" smtClean="0"/>
          </a:p>
          <a:p>
            <a:r>
              <a:rPr lang="en-GB" dirty="0" smtClean="0"/>
              <a:t>RH ranges [0,100]%RH</a:t>
            </a:r>
          </a:p>
          <a:p>
            <a:r>
              <a:rPr lang="en-GB" dirty="0"/>
              <a:t>Stability of </a:t>
            </a:r>
            <a:r>
              <a:rPr lang="en-GB" dirty="0" smtClean="0"/>
              <a:t>RH </a:t>
            </a:r>
            <a:r>
              <a:rPr lang="en-GB" dirty="0"/>
              <a:t>measurements: ± </a:t>
            </a:r>
            <a:r>
              <a:rPr lang="en-GB" dirty="0" smtClean="0"/>
              <a:t>0.1 %RH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8833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Fibre Bragg Grating Technology  </a:t>
            </a:r>
            <a:endParaRPr lang="pt-PT" dirty="0"/>
          </a:p>
        </p:txBody>
      </p:sp>
      <p:sp>
        <p:nvSpPr>
          <p:cNvPr id="15" name="Content Placeholder 6"/>
          <p:cNvSpPr>
            <a:spLocks noGrp="1"/>
          </p:cNvSpPr>
          <p:nvPr>
            <p:ph sz="half" idx="1"/>
          </p:nvPr>
        </p:nvSpPr>
        <p:spPr>
          <a:xfrm>
            <a:off x="838200" y="5539560"/>
            <a:ext cx="6010276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Strain free packaging -&gt; Thermometer</a:t>
            </a:r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560F-5FF5-49EE-B4A5-FE8C931E5BFA}" type="datetime1">
              <a:rPr lang="en-GB" smtClean="0"/>
              <a:t>21/03/2017</a:t>
            </a:fld>
            <a:endParaRPr lang="en-GB"/>
          </a:p>
        </p:txBody>
      </p:sp>
      <p:pic>
        <p:nvPicPr>
          <p:cNvPr id="7" name="Picture 2" descr="https://upload.wikimedia.org/wikipedia/en/thumb/d/d1/Fiber_Bragg_Grating-en.svg/400px-Fiber_Bragg_Grating-en.svg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965" y="2127617"/>
            <a:ext cx="4457700" cy="349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5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403571" y="1938273"/>
            <a:ext cx="70906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b="1" dirty="0"/>
              <a:t>Periodic perturbation of the effective index in the </a:t>
            </a:r>
            <a:r>
              <a:rPr lang="en-GB" sz="2400" b="1" dirty="0" err="1" smtClean="0"/>
              <a:t>fiber’s</a:t>
            </a:r>
            <a:r>
              <a:rPr lang="en-GB" sz="2400" b="1" dirty="0" smtClean="0"/>
              <a:t> core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Reflects particular wavelength, called </a:t>
            </a:r>
            <a:r>
              <a:rPr lang="en-GB" sz="2400" dirty="0" smtClean="0"/>
              <a:t>Bragg wavelength</a:t>
            </a:r>
          </a:p>
          <a:p>
            <a:pPr lvl="1"/>
            <a:endParaRPr lang="en-GB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43348" y="3546371"/>
                <a:ext cx="2333524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𝐵𝑟𝑎𝑔𝑔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ᴧ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348" y="3546371"/>
                <a:ext cx="2333524" cy="399405"/>
              </a:xfrm>
              <a:prstGeom prst="rect">
                <a:avLst/>
              </a:prstGeom>
              <a:blipFill rotWithShape="0">
                <a:blip r:embed="rId3"/>
                <a:stretch>
                  <a:fillRect l="-2872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807216" y="4545172"/>
                <a:ext cx="2405787" cy="4966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2400" b="1" i="1">
                          <a:latin typeface="Cambria Math" panose="02040503050406030204" pitchFamily="18" charset="0"/>
                        </a:rPr>
                        <m:t>ᴧ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</a:rPr>
                        <m:t>𝜺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216" y="4545172"/>
                <a:ext cx="2405787" cy="496674"/>
              </a:xfrm>
              <a:prstGeom prst="rect">
                <a:avLst/>
              </a:prstGeom>
              <a:blipFill rotWithShape="0">
                <a:blip r:embed="rId4"/>
                <a:stretch>
                  <a:fillRect r="-254" b="-1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346353" y="4020104"/>
                <a:ext cx="5796651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GB" dirty="0" smtClean="0"/>
                  <a:t> is the refractive index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ᴧ</m:t>
                    </m:r>
                  </m:oMath>
                </a14:m>
                <a:r>
                  <a:rPr lang="en-GB" dirty="0" smtClean="0"/>
                  <a:t> the grating period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353" y="4020104"/>
                <a:ext cx="5796651" cy="391582"/>
              </a:xfrm>
              <a:prstGeom prst="rect">
                <a:avLst/>
              </a:prstGeom>
              <a:blipFill rotWithShape="0">
                <a:blip r:embed="rId5"/>
                <a:stretch>
                  <a:fillRect l="-946" t="-6154" b="-18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346353" y="5041023"/>
                <a:ext cx="43089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r>
                      <a:rPr lang="el-GR" b="1" i="1">
                        <a:latin typeface="Cambria Math" panose="02040503050406030204" pitchFamily="18" charset="0"/>
                      </a:rPr>
                      <m:t>𝜺</m:t>
                    </m:r>
                    <m:r>
                      <a:rPr lang="el-GR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is the strain and T the temperature</a:t>
                </a:r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353" y="5041023"/>
                <a:ext cx="4308937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273" t="-9836" r="-56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488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6"/>
              <p:cNvSpPr txBox="1">
                <a:spLocks/>
              </p:cNvSpPr>
              <p:nvPr/>
            </p:nvSpPr>
            <p:spPr>
              <a:xfrm>
                <a:off x="838199" y="1880225"/>
                <a:ext cx="4905430" cy="378489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b="1" dirty="0" smtClean="0"/>
                  <a:t>Polymeric coating</a:t>
                </a:r>
                <a:endParaRPr lang="en-GB" sz="12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200" dirty="0" smtClean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200" dirty="0"/>
              </a:p>
              <a:p>
                <a:pPr marL="0" indent="0">
                  <a:buNone/>
                </a:pPr>
                <a:endParaRPr lang="en-GB" sz="1200" b="1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Temperature compensation needed</a:t>
                </a:r>
              </a:p>
              <a:p>
                <a:pPr marL="0" indent="0">
                  <a:buNone/>
                </a:pPr>
                <a:endParaRPr lang="en-GB" b="1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1" i="1">
                          <a:latin typeface="Cambria Math" panose="02040503050406030204" pitchFamily="18" charset="0"/>
                        </a:rPr>
                        <m:t>𝚫</m:t>
                      </m:r>
                      <m:sSub>
                        <m:sSubPr>
                          <m:ctrlPr>
                            <a:rPr lang="en-GB" sz="2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𝑹𝑯</m:t>
                          </m:r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= </m:t>
                          </m:r>
                        </m:sub>
                      </m:sSub>
                      <m:r>
                        <a:rPr lang="en-GB" sz="2800" b="1" i="1">
                          <a:latin typeface="Cambria Math" panose="02040503050406030204" pitchFamily="18" charset="0"/>
                        </a:rPr>
                        <m:t>𝚫</m:t>
                      </m:r>
                      <m:sSub>
                        <m:sSubPr>
                          <m:ctrlPr>
                            <a:rPr lang="en-GB" sz="2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𝑻𝒐𝒕𝒂𝒍</m:t>
                          </m:r>
                        </m:sub>
                      </m:sSub>
                      <m:r>
                        <a:rPr lang="en-GB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1" i="1">
                          <a:latin typeface="Cambria Math" panose="02040503050406030204" pitchFamily="18" charset="0"/>
                        </a:rPr>
                        <m:t>𝚫</m:t>
                      </m:r>
                      <m:sSub>
                        <m:sSubPr>
                          <m:ctrlPr>
                            <a:rPr lang="en-GB" sz="2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GB" sz="2800" b="1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GB" b="1" dirty="0" smtClean="0"/>
              </a:p>
              <a:p>
                <a:pPr marL="0" indent="0">
                  <a:buNone/>
                </a:pPr>
                <a:endParaRPr lang="en-GB" sz="2100" dirty="0" smtClean="0"/>
              </a:p>
              <a:p>
                <a:pPr lvl="1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GB" sz="1900" dirty="0" smtClean="0"/>
                  <a:t>Decouple </a:t>
                </a:r>
                <a:r>
                  <a:rPr lang="en-GB" sz="1900" dirty="0"/>
                  <a:t>the cross-sensitivity to temperature to avoid errors in the RH measurements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200" dirty="0" smtClean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2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200" dirty="0" smtClean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2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200" dirty="0" smtClean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1200" dirty="0" smtClean="0"/>
              </a:p>
              <a:p>
                <a:pPr marL="457200" lvl="1" indent="0">
                  <a:buNone/>
                </a:pPr>
                <a:endParaRPr lang="en-GB" dirty="0" smtClean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16" name="Content Placeholder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880225"/>
                <a:ext cx="4905430" cy="3784890"/>
              </a:xfrm>
              <a:prstGeom prst="rect">
                <a:avLst/>
              </a:prstGeom>
              <a:blipFill rotWithShape="0">
                <a:blip r:embed="rId3"/>
                <a:stretch>
                  <a:fillRect l="-3230" t="-32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838200" y="983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FBGs for RH measurements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6321" y="6356350"/>
            <a:ext cx="2743200" cy="365125"/>
          </a:xfrm>
        </p:spPr>
        <p:txBody>
          <a:bodyPr/>
          <a:lstStyle/>
          <a:p>
            <a:fld id="{D574DDD7-8F48-499F-A7C5-17ACCBA49C6E}" type="slidenum">
              <a:rPr lang="en-GB" smtClean="0"/>
              <a:t>6</a:t>
            </a:fld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838199" y="2201820"/>
            <a:ext cx="5564478" cy="1277193"/>
            <a:chOff x="1256985" y="1973646"/>
            <a:chExt cx="4272317" cy="2323933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9" name="Diagram 18"/>
                <p:cNvGraphicFramePr/>
                <p:nvPr>
                  <p:extLst>
                    <p:ext uri="{D42A27DB-BD31-4B8C-83A1-F6EECF244321}">
                      <p14:modId xmlns:p14="http://schemas.microsoft.com/office/powerpoint/2010/main" val="1549518370"/>
                    </p:ext>
                  </p:extLst>
                </p:nvPr>
              </p:nvGraphicFramePr>
              <p:xfrm>
                <a:off x="1256985" y="1973646"/>
                <a:ext cx="4272317" cy="2323933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4" r:lo="rId5" r:qs="rId6" r:cs="rId7"/>
                </a:graphicData>
              </a:graphic>
            </p:graphicFrame>
          </mc:Choice>
          <mc:Fallback xmlns="">
            <p:graphicFrame>
              <p:nvGraphicFramePr>
                <p:cNvPr id="19" name="Diagram 18"/>
                <p:cNvGraphicFramePr/>
                <p:nvPr>
                  <p:extLst>
                    <p:ext uri="{D42A27DB-BD31-4B8C-83A1-F6EECF244321}">
                      <p14:modId xmlns:p14="http://schemas.microsoft.com/office/powerpoint/2010/main" val="1549518370"/>
                    </p:ext>
                  </p:extLst>
                </p:nvPr>
              </p:nvGraphicFramePr>
              <p:xfrm>
                <a:off x="1256985" y="1973646"/>
                <a:ext cx="4272317" cy="2323933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9" r:lo="rId10" r:qs="rId11" r:cs="rId12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4752253" y="2875812"/>
                  <a:ext cx="777049" cy="3252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GB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𝐵𝑟𝑎𝑔𝑔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2253" y="2875812"/>
                  <a:ext cx="777049" cy="325280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2790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B0629-5235-4219-8C3E-DF4AD07D5AA6}" type="datetime1">
              <a:rPr lang="en-GB" smtClean="0"/>
              <a:t>21/03/2017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511851" y="5822125"/>
            <a:ext cx="4338047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[1</a:t>
            </a:r>
            <a:r>
              <a:rPr lang="en-GB" sz="1100" dirty="0" smtClean="0"/>
              <a:t>] P. </a:t>
            </a:r>
            <a:r>
              <a:rPr lang="en-GB" sz="1100" dirty="0" err="1" smtClean="0"/>
              <a:t>Kronenberg</a:t>
            </a:r>
            <a:r>
              <a:rPr lang="en-GB" sz="1100" dirty="0" smtClean="0"/>
              <a:t> et al., Opt. Lett. 27(2002) 1385-1387</a:t>
            </a:r>
          </a:p>
          <a:p>
            <a:r>
              <a:rPr lang="en-GB" sz="1100" dirty="0" smtClean="0"/>
              <a:t>[</a:t>
            </a:r>
            <a:r>
              <a:rPr lang="en-GB" sz="1100" dirty="0"/>
              <a:t>2</a:t>
            </a:r>
            <a:r>
              <a:rPr lang="en-GB" sz="1100" dirty="0" smtClean="0"/>
              <a:t>] T.L. Yeo et al., Sensors and Actuators B Chemical, 110 (2005) 148-155</a:t>
            </a:r>
          </a:p>
          <a:p>
            <a:endParaRPr lang="en-GB" sz="1100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1114314" y="267478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2000" dirty="0"/>
          </a:p>
        </p:txBody>
      </p:sp>
      <p:pic>
        <p:nvPicPr>
          <p:cNvPr id="18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298" y="2094488"/>
            <a:ext cx="5181600" cy="323107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15974" y="1392368"/>
            <a:ext cx="9516708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 smtClean="0"/>
              <a:t>Development of RH sensors by coating the FBG with an hygroscopic material</a:t>
            </a:r>
            <a:r>
              <a:rPr lang="en-GB" sz="2200" b="1" baseline="30000" dirty="0" smtClean="0"/>
              <a:t> </a:t>
            </a:r>
            <a:r>
              <a:rPr lang="en-GB" sz="1100" baseline="60000" dirty="0" smtClean="0"/>
              <a:t>[</a:t>
            </a:r>
            <a:r>
              <a:rPr lang="en-GB" sz="1100" baseline="60000" dirty="0"/>
              <a:t>1</a:t>
            </a:r>
            <a:r>
              <a:rPr lang="en-GB" sz="1100" baseline="60000" dirty="0" smtClean="0"/>
              <a:t>] [</a:t>
            </a:r>
            <a:r>
              <a:rPr lang="en-GB" sz="1100" baseline="60000" dirty="0"/>
              <a:t>2]</a:t>
            </a:r>
          </a:p>
          <a:p>
            <a:endParaRPr lang="en-GB" sz="1100" dirty="0"/>
          </a:p>
        </p:txBody>
      </p:sp>
      <p:sp>
        <p:nvSpPr>
          <p:cNvPr id="13" name="Text Box 104"/>
          <p:cNvSpPr txBox="1">
            <a:spLocks noChangeArrowheads="1"/>
          </p:cNvSpPr>
          <p:nvPr/>
        </p:nvSpPr>
        <p:spPr bwMode="auto">
          <a:xfrm>
            <a:off x="8460148" y="16824742"/>
            <a:ext cx="2011584" cy="83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r>
              <a:rPr lang="it-IT" sz="2000" dirty="0" smtClean="0">
                <a:latin typeface="Calibri" panose="020F0502020204030204" pitchFamily="34" charset="0"/>
              </a:rPr>
              <a:t>FBG2 coated</a:t>
            </a:r>
            <a:endParaRPr lang="it-IT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it-IT" sz="2000" dirty="0">
                <a:latin typeface="Calibri" panose="020F0502020204030204" pitchFamily="34" charset="0"/>
              </a:rPr>
              <a:t>RH </a:t>
            </a:r>
            <a:r>
              <a:rPr lang="it-IT" sz="2000" dirty="0" smtClean="0">
                <a:latin typeface="Calibri" panose="020F0502020204030204" pitchFamily="34" charset="0"/>
              </a:rPr>
              <a:t>SENSOR</a:t>
            </a:r>
          </a:p>
        </p:txBody>
      </p:sp>
      <p:sp>
        <p:nvSpPr>
          <p:cNvPr id="15" name="Text Box 105"/>
          <p:cNvSpPr txBox="1">
            <a:spLocks noChangeArrowheads="1"/>
          </p:cNvSpPr>
          <p:nvPr/>
        </p:nvSpPr>
        <p:spPr bwMode="auto">
          <a:xfrm>
            <a:off x="8458199" y="15825269"/>
            <a:ext cx="1930258" cy="83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r>
              <a:rPr lang="it-IT" sz="2000" dirty="0" smtClean="0">
                <a:latin typeface="Calibri" panose="020F0502020204030204" pitchFamily="34" charset="0"/>
              </a:rPr>
              <a:t>FBG1 uncoated</a:t>
            </a:r>
            <a:endParaRPr lang="it-IT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it-IT" sz="2000" dirty="0">
                <a:latin typeface="Calibri" panose="020F0502020204030204" pitchFamily="34" charset="0"/>
              </a:rPr>
              <a:t>T- </a:t>
            </a:r>
            <a:r>
              <a:rPr lang="it-IT" sz="2000" dirty="0" smtClean="0">
                <a:latin typeface="Calibri" panose="020F0502020204030204" pitchFamily="34" charset="0"/>
              </a:rPr>
              <a:t>SENSOR</a:t>
            </a:r>
            <a:endParaRPr lang="it-IT" sz="2000" dirty="0">
              <a:latin typeface="Calibri" panose="020F0502020204030204" pitchFamily="34" charset="0"/>
            </a:endParaRPr>
          </a:p>
        </p:txBody>
      </p:sp>
      <p:sp>
        <p:nvSpPr>
          <p:cNvPr id="17" name="Rectangle 96"/>
          <p:cNvSpPr>
            <a:spLocks noChangeArrowheads="1"/>
          </p:cNvSpPr>
          <p:nvPr/>
        </p:nvSpPr>
        <p:spPr bwMode="auto">
          <a:xfrm>
            <a:off x="6212386" y="17100746"/>
            <a:ext cx="2130793" cy="482168"/>
          </a:xfrm>
          <a:prstGeom prst="rect">
            <a:avLst/>
          </a:prstGeom>
          <a:solidFill>
            <a:srgbClr val="EEF7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1" name="Rectangle 97"/>
          <p:cNvSpPr>
            <a:spLocks noChangeArrowheads="1"/>
          </p:cNvSpPr>
          <p:nvPr/>
        </p:nvSpPr>
        <p:spPr bwMode="auto">
          <a:xfrm>
            <a:off x="7635514" y="17034056"/>
            <a:ext cx="541958" cy="597403"/>
          </a:xfrm>
          <a:prstGeom prst="rect">
            <a:avLst/>
          </a:prstGeom>
          <a:solidFill>
            <a:srgbClr val="FFFF99">
              <a:alpha val="3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2" name="Line 107"/>
          <p:cNvSpPr>
            <a:spLocks noChangeShapeType="1"/>
          </p:cNvSpPr>
          <p:nvPr/>
        </p:nvSpPr>
        <p:spPr bwMode="auto">
          <a:xfrm>
            <a:off x="8079997" y="17105705"/>
            <a:ext cx="0" cy="48216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6212386" y="16100014"/>
            <a:ext cx="2130793" cy="482168"/>
          </a:xfrm>
          <a:prstGeom prst="rect">
            <a:avLst/>
          </a:prstGeom>
          <a:solidFill>
            <a:srgbClr val="EEF7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4" name="Line 100"/>
          <p:cNvSpPr>
            <a:spLocks noChangeShapeType="1"/>
          </p:cNvSpPr>
          <p:nvPr/>
        </p:nvSpPr>
        <p:spPr bwMode="auto">
          <a:xfrm>
            <a:off x="7900644" y="16100014"/>
            <a:ext cx="0" cy="48216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5" name="Line 101"/>
          <p:cNvSpPr>
            <a:spLocks noChangeShapeType="1"/>
          </p:cNvSpPr>
          <p:nvPr/>
        </p:nvSpPr>
        <p:spPr bwMode="auto">
          <a:xfrm>
            <a:off x="7803170" y="16100014"/>
            <a:ext cx="0" cy="48216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6" name="Text Box 103"/>
          <p:cNvSpPr txBox="1">
            <a:spLocks noChangeArrowheads="1"/>
          </p:cNvSpPr>
          <p:nvPr/>
        </p:nvSpPr>
        <p:spPr bwMode="auto">
          <a:xfrm>
            <a:off x="6562848" y="17071969"/>
            <a:ext cx="1271070" cy="47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r>
              <a:rPr lang="it-IT" sz="1000" b="1" dirty="0" smtClean="0">
                <a:latin typeface="Calibri" panose="020F0502020204030204" pitchFamily="34" charset="0"/>
              </a:rPr>
              <a:t>POLYIMIDE</a:t>
            </a:r>
          </a:p>
          <a:p>
            <a:pPr eaLnBrk="1" hangingPunct="1"/>
            <a:r>
              <a:rPr lang="it-IT" sz="1000" b="1" dirty="0" smtClean="0">
                <a:latin typeface="Calibri" panose="020F0502020204030204" pitchFamily="34" charset="0"/>
              </a:rPr>
              <a:t> </a:t>
            </a:r>
            <a:r>
              <a:rPr lang="it-IT" sz="1000" b="1" dirty="0">
                <a:latin typeface="Calibri" panose="020F0502020204030204" pitchFamily="34" charset="0"/>
              </a:rPr>
              <a:t>COATING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78684" y="5636129"/>
            <a:ext cx="2024461" cy="89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0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599811" y="3264936"/>
            <a:ext cx="4304425" cy="3684588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838200" y="12996"/>
            <a:ext cx="10515600" cy="1325563"/>
          </a:xfrm>
        </p:spPr>
        <p:txBody>
          <a:bodyPr>
            <a:noAutofit/>
          </a:bodyPr>
          <a:lstStyle/>
          <a:p>
            <a:r>
              <a:rPr lang="pt-PT" dirty="0" smtClean="0"/>
              <a:t>RH-FBG sensors studies at CERN from 2011</a:t>
            </a:r>
            <a:r>
              <a:rPr lang="en-GB" sz="1400" baseline="100000" dirty="0"/>
              <a:t>[3</a:t>
            </a:r>
            <a:r>
              <a:rPr lang="en-GB" sz="1400" baseline="100000" dirty="0" smtClean="0"/>
              <a:t>]</a:t>
            </a:r>
            <a:endParaRPr lang="pt-PT" sz="1400" baseline="1000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1200806" y="2072701"/>
            <a:ext cx="5751641" cy="823912"/>
          </a:xfrm>
        </p:spPr>
        <p:txBody>
          <a:bodyPr>
            <a:normAutofit/>
          </a:bodyPr>
          <a:lstStyle/>
          <a:p>
            <a:r>
              <a:rPr lang="en-GB" dirty="0" smtClean="0"/>
              <a:t>Calibration at different temperatures</a:t>
            </a:r>
            <a:endParaRPr lang="en-GB" sz="1200" b="0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200806" y="3264936"/>
            <a:ext cx="4473575" cy="3028246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5535588" y="2048651"/>
            <a:ext cx="5183188" cy="823912"/>
          </a:xfrm>
        </p:spPr>
        <p:txBody>
          <a:bodyPr/>
          <a:lstStyle/>
          <a:p>
            <a:pPr algn="r"/>
            <a:r>
              <a:rPr lang="en-GB" dirty="0" smtClean="0"/>
              <a:t>Relative Humidity Sensitivity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7E7-3428-4D64-B705-F328E0FB7155}" type="datetime1">
              <a:rPr lang="en-GB" smtClean="0"/>
              <a:t>21/03/2017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7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365625" y="6504057"/>
            <a:ext cx="45528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[3] G</a:t>
            </a:r>
            <a:r>
              <a:rPr lang="en-GB" sz="1100" dirty="0"/>
              <a:t>. Berruti et al., </a:t>
            </a:r>
            <a:r>
              <a:rPr lang="en-GB" sz="1100" dirty="0" smtClean="0"/>
              <a:t>IEEE </a:t>
            </a:r>
            <a:r>
              <a:rPr lang="en-GB" sz="1100" dirty="0"/>
              <a:t>Photon. J., vol. 6, no. 6, Dec. 2014, Art. no. </a:t>
            </a:r>
            <a:r>
              <a:rPr lang="en-GB" sz="1100" dirty="0" smtClean="0"/>
              <a:t>0601015</a:t>
            </a:r>
          </a:p>
          <a:p>
            <a:endParaRPr lang="en-GB" sz="1100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561465" y="4893086"/>
                <a:ext cx="30109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𝑅𝐻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=1.41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±0.07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𝑝𝑚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/%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1465" y="4893086"/>
                <a:ext cx="3010952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256942" y="1715754"/>
            <a:ext cx="4066161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Photomask fabrication </a:t>
            </a:r>
            <a:r>
              <a:rPr lang="en-GB" sz="1600" dirty="0" smtClean="0"/>
              <a:t>technique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Dip-coating </a:t>
            </a:r>
            <a:r>
              <a:rPr lang="en-GB" sz="1600" dirty="0"/>
              <a:t>procedure - Thickness of 10</a:t>
            </a:r>
            <a:r>
              <a:rPr lang="el-GR" sz="1600" dirty="0"/>
              <a:t>μ</a:t>
            </a:r>
            <a:r>
              <a:rPr lang="en-GB" sz="1600" dirty="0"/>
              <a:t>m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050" dirty="0"/>
          </a:p>
        </p:txBody>
      </p:sp>
      <p:sp>
        <p:nvSpPr>
          <p:cNvPr id="12" name="Text Placeholder 9"/>
          <p:cNvSpPr txBox="1">
            <a:spLocks/>
          </p:cNvSpPr>
          <p:nvPr/>
        </p:nvSpPr>
        <p:spPr>
          <a:xfrm>
            <a:off x="1339298" y="949148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Grating and Coating</a:t>
            </a:r>
            <a:endParaRPr lang="en-GB" sz="1100" b="0" dirty="0"/>
          </a:p>
        </p:txBody>
      </p:sp>
    </p:spTree>
    <p:extLst>
      <p:ext uri="{BB962C8B-B14F-4D97-AF65-F5344CB8AC3E}">
        <p14:creationId xmlns:p14="http://schemas.microsoft.com/office/powerpoint/2010/main" val="126291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Are </a:t>
            </a:r>
            <a:r>
              <a:rPr lang="pt-PT" dirty="0" smtClean="0"/>
              <a:t>FBG-based sensors </a:t>
            </a:r>
            <a:r>
              <a:rPr lang="pt-PT" dirty="0"/>
              <a:t>radiation </a:t>
            </a:r>
            <a:r>
              <a:rPr lang="pt-PT" dirty="0" smtClean="0"/>
              <a:t>resistant?</a:t>
            </a:r>
            <a:r>
              <a:rPr lang="en-GB" dirty="0"/>
              <a:t> </a:t>
            </a:r>
            <a:r>
              <a:rPr lang="en-GB" sz="1400" baseline="100000" dirty="0"/>
              <a:t>[3]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3400" y="2281141"/>
            <a:ext cx="3664163" cy="2165486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r="54323"/>
          <a:stretch/>
        </p:blipFill>
        <p:spPr>
          <a:xfrm>
            <a:off x="4295172" y="1906826"/>
            <a:ext cx="3060935" cy="276536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9EC3-57CC-4B44-A28B-642892721467}" type="datetime1">
              <a:rPr lang="en-GB" smtClean="0"/>
              <a:t>21/03/2017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8</a:t>
            </a:fld>
            <a:endParaRPr lang="en-GB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838200" y="1905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PT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3050" y="4746567"/>
            <a:ext cx="103678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FBG- based sensors are radiation resistant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Radiation does not change significantly the FBG sensitivity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Only a induced wavelength shift registered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After 150 kGy (“Safety zone”) the sensitivity of the sensor to further irradiation drops down (~0.1pm/kGy)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2" name="Rectangle 1"/>
          <p:cNvSpPr/>
          <p:nvPr/>
        </p:nvSpPr>
        <p:spPr>
          <a:xfrm>
            <a:off x="1969207" y="6057186"/>
            <a:ext cx="8933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PRE-IRRADIATION STEP NEEDED BEFORE INSTALLATION IN HIGH RADIATION ENVIRONMENT!</a:t>
            </a:r>
            <a:endParaRPr lang="en-GB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411" y="2037314"/>
            <a:ext cx="4274678" cy="23626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65625" y="6504057"/>
            <a:ext cx="45528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[3] G</a:t>
            </a:r>
            <a:r>
              <a:rPr lang="en-GB" sz="1100" dirty="0"/>
              <a:t>. Berruti et al., </a:t>
            </a:r>
            <a:r>
              <a:rPr lang="en-GB" sz="1100" dirty="0" smtClean="0"/>
              <a:t>IEEE </a:t>
            </a:r>
            <a:r>
              <a:rPr lang="en-GB" sz="1100" dirty="0"/>
              <a:t>Photon. J., vol. 6, no. 6, Dec. 2014, Art. no. </a:t>
            </a:r>
            <a:r>
              <a:rPr lang="en-GB" sz="1100" dirty="0" smtClean="0"/>
              <a:t>0601015</a:t>
            </a:r>
          </a:p>
          <a:p>
            <a:endParaRPr lang="en-GB" sz="11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7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123"/>
            <a:ext cx="10515600" cy="1325563"/>
          </a:xfrm>
        </p:spPr>
        <p:txBody>
          <a:bodyPr/>
          <a:lstStyle/>
          <a:p>
            <a:r>
              <a:rPr lang="en-GB" dirty="0" smtClean="0"/>
              <a:t>FGB-based thermo-hygrometers in CMS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80135"/>
            <a:ext cx="10322482" cy="823912"/>
          </a:xfrm>
        </p:spPr>
        <p:txBody>
          <a:bodyPr>
            <a:normAutofit/>
          </a:bodyPr>
          <a:lstStyle/>
          <a:p>
            <a:r>
              <a:rPr lang="en-GB" dirty="0" smtClean="0"/>
              <a:t>72 FBG-based thermo-hygrometers correctly working in CMS experiments from December </a:t>
            </a:r>
            <a:r>
              <a:rPr lang="en-GB" dirty="0"/>
              <a:t>2014 </a:t>
            </a:r>
            <a:r>
              <a:rPr lang="en-GB" sz="1100" b="0" baseline="100000" dirty="0"/>
              <a:t>[4]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A9E-B971-4365-B819-AFA0930914FB}" type="datetime1">
              <a:rPr lang="en-GB" smtClean="0"/>
              <a:t>21/03/2017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DDD7-8F48-499F-A7C5-17ACCBA49C6E}" type="slidenum">
              <a:rPr lang="en-GB" smtClean="0"/>
              <a:t>9</a:t>
            </a:fld>
            <a:endParaRPr lang="en-GB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348" y="3553759"/>
            <a:ext cx="3075269" cy="1042613"/>
          </a:xfrm>
          <a:prstGeom prst="rect">
            <a:avLst/>
          </a:prstGeom>
        </p:spPr>
      </p:pic>
      <p:pic>
        <p:nvPicPr>
          <p:cNvPr id="33" name="Picture 2" descr="\\cern.ch\dfs\Users\g\gberruti\Desktop\bh_outside_plus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1635" y="2809803"/>
            <a:ext cx="2661941" cy="212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303" y="2800255"/>
            <a:ext cx="2969392" cy="213790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04390" y="4596372"/>
            <a:ext cx="299152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/>
              <a:t>FBG-based thermo-hygrometer installed in </a:t>
            </a:r>
            <a:r>
              <a:rPr lang="en-GB" sz="1100" dirty="0" smtClean="0"/>
              <a:t>CMS </a:t>
            </a:r>
            <a:endParaRPr lang="en-GB" sz="1100" dirty="0"/>
          </a:p>
        </p:txBody>
      </p:sp>
      <p:sp>
        <p:nvSpPr>
          <p:cNvPr id="5" name="Rectangle 4"/>
          <p:cNvSpPr/>
          <p:nvPr/>
        </p:nvSpPr>
        <p:spPr>
          <a:xfrm>
            <a:off x="5241635" y="4936664"/>
            <a:ext cx="5796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dirty="0"/>
              <a:t>Network of FBG-based sensors installed on the outer part of the TK bulkhead on the Positive and Negative side of the detector, </a:t>
            </a:r>
            <a:r>
              <a:rPr lang="en-GB" sz="1100" dirty="0" smtClean="0"/>
              <a:t>respectively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3665544" y="6538912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 smtClean="0"/>
              <a:t>[4] </a:t>
            </a:r>
            <a:r>
              <a:rPr lang="en-GB" sz="1100" dirty="0"/>
              <a:t>G. Berruti et al., </a:t>
            </a:r>
            <a:r>
              <a:rPr lang="en-GB" sz="1100" dirty="0" smtClean="0"/>
              <a:t>Journal of Instrumentation, </a:t>
            </a:r>
            <a:r>
              <a:rPr lang="en-GB" sz="1100" dirty="0"/>
              <a:t>vol. </a:t>
            </a:r>
            <a:r>
              <a:rPr lang="en-GB" sz="1100" dirty="0" smtClean="0"/>
              <a:t>11, Mar 2016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9316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7318</TotalTime>
  <Words>1710</Words>
  <Application>Microsoft Office PowerPoint</Application>
  <PresentationFormat>Widescreen</PresentationFormat>
  <Paragraphs>350</Paragraphs>
  <Slides>33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Wingdings</vt:lpstr>
      <vt:lpstr>Office Theme</vt:lpstr>
      <vt:lpstr>Fiber Optics Sensors for Humidity Monitoring Applications in High Radiation Experiments @ CERN </vt:lpstr>
      <vt:lpstr>Outline</vt:lpstr>
      <vt:lpstr>Needs at CERN for RH monitoring</vt:lpstr>
      <vt:lpstr>Climatic chamber for experimental investigations at CERN</vt:lpstr>
      <vt:lpstr>Fibre Bragg Grating Technology  </vt:lpstr>
      <vt:lpstr>FBGs for RH measurements</vt:lpstr>
      <vt:lpstr>RH-FBG sensors studies at CERN from 2011[3]</vt:lpstr>
      <vt:lpstr>Are FBG-based sensors radiation resistant? [3]</vt:lpstr>
      <vt:lpstr>FGB-based thermo-hygrometers in CMS </vt:lpstr>
      <vt:lpstr>Issues related to coated FBGs</vt:lpstr>
      <vt:lpstr>Long Period Grating</vt:lpstr>
      <vt:lpstr>LPGs for RH measurements</vt:lpstr>
      <vt:lpstr>TiO2 coated LPGs studies at CERN</vt:lpstr>
      <vt:lpstr>TiO2 coated LPGs studies at CERN</vt:lpstr>
      <vt:lpstr>PowerPoint Presentation</vt:lpstr>
      <vt:lpstr>What did I do at CERN?</vt:lpstr>
      <vt:lpstr>1.1 Labview Interface</vt:lpstr>
      <vt:lpstr>1.2 – Setup Improvements</vt:lpstr>
      <vt:lpstr>1.2 – System Automatization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works – PhD Objectives  </vt:lpstr>
      <vt:lpstr>Future works – PhD Objectives  </vt:lpstr>
      <vt:lpstr>Future works – PhD Objectives  </vt:lpstr>
      <vt:lpstr>Future works – PhD Objectives  </vt:lpstr>
      <vt:lpstr>Future works – PhD Objectives  </vt:lpstr>
      <vt:lpstr>Future works – PhD Objectives  </vt:lpstr>
      <vt:lpstr>Future works – PhD Objectives  </vt:lpstr>
      <vt:lpstr>Thank you for your attention!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Tiago Neves</dc:title>
  <dc:creator>Tiago Filipe Pimentel Das Neves</dc:creator>
  <cp:lastModifiedBy>Tiago Filipe Pimentel Das Neves</cp:lastModifiedBy>
  <cp:revision>229</cp:revision>
  <cp:lastPrinted>2017-02-14T22:13:04Z</cp:lastPrinted>
  <dcterms:created xsi:type="dcterms:W3CDTF">2017-02-09T16:41:15Z</dcterms:created>
  <dcterms:modified xsi:type="dcterms:W3CDTF">2017-03-21T10:54:41Z</dcterms:modified>
</cp:coreProperties>
</file>