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63" r:id="rId5"/>
    <p:sldId id="362" r:id="rId6"/>
    <p:sldId id="262" r:id="rId7"/>
    <p:sldId id="317" r:id="rId8"/>
    <p:sldId id="320" r:id="rId9"/>
    <p:sldId id="323" r:id="rId10"/>
    <p:sldId id="349" r:id="rId11"/>
    <p:sldId id="322" r:id="rId12"/>
    <p:sldId id="363" r:id="rId13"/>
    <p:sldId id="324" r:id="rId14"/>
    <p:sldId id="335" r:id="rId15"/>
    <p:sldId id="325" r:id="rId16"/>
    <p:sldId id="331" r:id="rId17"/>
    <p:sldId id="364" r:id="rId18"/>
    <p:sldId id="321" r:id="rId19"/>
    <p:sldId id="347" r:id="rId20"/>
    <p:sldId id="365" r:id="rId21"/>
    <p:sldId id="328" r:id="rId22"/>
    <p:sldId id="346" r:id="rId23"/>
    <p:sldId id="340" r:id="rId24"/>
    <p:sldId id="358" r:id="rId25"/>
    <p:sldId id="356" r:id="rId26"/>
    <p:sldId id="366" r:id="rId27"/>
    <p:sldId id="367" r:id="rId28"/>
    <p:sldId id="369" r:id="rId29"/>
    <p:sldId id="368" r:id="rId30"/>
    <p:sldId id="371" r:id="rId31"/>
    <p:sldId id="266" r:id="rId32"/>
    <p:sldId id="319" r:id="rId33"/>
    <p:sldId id="355" r:id="rId34"/>
    <p:sldId id="344" r:id="rId35"/>
    <p:sldId id="345" r:id="rId36"/>
    <p:sldId id="348" r:id="rId37"/>
    <p:sldId id="353" r:id="rId38"/>
    <p:sldId id="354" r:id="rId39"/>
    <p:sldId id="360" r:id="rId40"/>
    <p:sldId id="337" r:id="rId41"/>
    <p:sldId id="334" r:id="rId4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CBDC"/>
    <a:srgbClr val="B1BC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52" autoAdjust="0"/>
    <p:restoredTop sz="94660"/>
  </p:normalViewPr>
  <p:slideViewPr>
    <p:cSldViewPr snapToObjects="1" showGuides="1">
      <p:cViewPr varScale="1">
        <p:scale>
          <a:sx n="116" d="100"/>
          <a:sy n="116" d="100"/>
        </p:scale>
        <p:origin x="88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DLM\Quentin%20Deliege\CF%20Flange\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DLM\Quentin%20Deliege\CF%20Flange\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3"/>
          <c:order val="0"/>
          <c:tx>
            <c:strRef>
              <c:f>'DN100 2nd study'!$K$18</c:f>
              <c:strCache>
                <c:ptCount val="1"/>
                <c:pt idx="0">
                  <c:v>Q_R=45 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triangle"/>
            <c:size val="7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'DN100 2nd study'!$J$19:$J$22</c:f>
              <c:numCache>
                <c:formatCode>General</c:formatCode>
                <c:ptCount val="4"/>
                <c:pt idx="0">
                  <c:v>2.2000000000000002</c:v>
                </c:pt>
                <c:pt idx="1">
                  <c:v>6.8</c:v>
                </c:pt>
                <c:pt idx="2">
                  <c:v>21</c:v>
                </c:pt>
              </c:numCache>
            </c:numRef>
          </c:xVal>
          <c:yVal>
            <c:numRef>
              <c:f>'DN100 2nd study'!$K$19:$K$22</c:f>
              <c:numCache>
                <c:formatCode>0.00E+00</c:formatCode>
                <c:ptCount val="4"/>
                <c:pt idx="0">
                  <c:v>6.7099488694822667E-6</c:v>
                </c:pt>
                <c:pt idx="1">
                  <c:v>5.4805543433841116E-9</c:v>
                </c:pt>
                <c:pt idx="2">
                  <c:v>5.4365870614008433E-12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F69-4A9F-B666-9647F178C802}"/>
            </c:ext>
          </c:extLst>
        </c:ser>
        <c:ser>
          <c:idx val="1"/>
          <c:order val="1"/>
          <c:tx>
            <c:strRef>
              <c:f>'DN100 2nd study'!$I$18</c:f>
              <c:strCache>
                <c:ptCount val="1"/>
                <c:pt idx="0">
                  <c:v>Q_R=65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ymbol val="star"/>
            <c:size val="7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'DN100 2nd study'!$J$19:$J$22</c:f>
              <c:numCache>
                <c:formatCode>General</c:formatCode>
                <c:ptCount val="4"/>
                <c:pt idx="0">
                  <c:v>2.2000000000000002</c:v>
                </c:pt>
                <c:pt idx="1">
                  <c:v>6.8</c:v>
                </c:pt>
                <c:pt idx="2">
                  <c:v>21</c:v>
                </c:pt>
              </c:numCache>
            </c:numRef>
          </c:xVal>
          <c:yVal>
            <c:numRef>
              <c:f>'DN100 2nd study'!$I$19:$I$22</c:f>
              <c:numCache>
                <c:formatCode>General</c:formatCode>
                <c:ptCount val="4"/>
                <c:pt idx="0">
                  <c:v>3.8704644527206124E-3</c:v>
                </c:pt>
                <c:pt idx="1">
                  <c:v>2.8118395329805547E-5</c:v>
                </c:pt>
                <c:pt idx="2">
                  <c:v>1.5809692323649157E-7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F69-4A9F-B666-9647F178C802}"/>
            </c:ext>
          </c:extLst>
        </c:ser>
        <c:ser>
          <c:idx val="2"/>
          <c:order val="2"/>
          <c:tx>
            <c:v>Q_test_DN100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'Compression DN100'!$E$27:$E$43</c:f>
              <c:numCache>
                <c:formatCode>General</c:formatCode>
                <c:ptCount val="17"/>
                <c:pt idx="0">
                  <c:v>5.7</c:v>
                </c:pt>
                <c:pt idx="1">
                  <c:v>6.4409999999999998</c:v>
                </c:pt>
                <c:pt idx="2">
                  <c:v>7.0679999999999996</c:v>
                </c:pt>
                <c:pt idx="3">
                  <c:v>7.8090000000000002</c:v>
                </c:pt>
                <c:pt idx="4">
                  <c:v>8.4359999999999999</c:v>
                </c:pt>
                <c:pt idx="5">
                  <c:v>9.0060000000000002</c:v>
                </c:pt>
                <c:pt idx="6">
                  <c:v>9.5190000000000001</c:v>
                </c:pt>
                <c:pt idx="7">
                  <c:v>10.317</c:v>
                </c:pt>
                <c:pt idx="8">
                  <c:v>10.944000000000001</c:v>
                </c:pt>
                <c:pt idx="9">
                  <c:v>11.685</c:v>
                </c:pt>
                <c:pt idx="10">
                  <c:v>12.483000000000001</c:v>
                </c:pt>
                <c:pt idx="11">
                  <c:v>13.224</c:v>
                </c:pt>
                <c:pt idx="12">
                  <c:v>14.079000000000001</c:v>
                </c:pt>
                <c:pt idx="13">
                  <c:v>39.615000000000002</c:v>
                </c:pt>
                <c:pt idx="14">
                  <c:v>73.302000000000007</c:v>
                </c:pt>
                <c:pt idx="15">
                  <c:v>93.650999999999996</c:v>
                </c:pt>
                <c:pt idx="16">
                  <c:v>115.026</c:v>
                </c:pt>
              </c:numCache>
            </c:numRef>
          </c:xVal>
          <c:yVal>
            <c:numRef>
              <c:f>'Compression DN100'!$F$27:$F$39</c:f>
              <c:numCache>
                <c:formatCode>0.00E+00</c:formatCode>
                <c:ptCount val="13"/>
                <c:pt idx="0">
                  <c:v>6.4999999999999994E-5</c:v>
                </c:pt>
                <c:pt idx="1">
                  <c:v>3.1000000000000001E-5</c:v>
                </c:pt>
                <c:pt idx="2">
                  <c:v>1.8E-5</c:v>
                </c:pt>
                <c:pt idx="3">
                  <c:v>8.8000000000000004E-6</c:v>
                </c:pt>
                <c:pt idx="4">
                  <c:v>3.1E-6</c:v>
                </c:pt>
                <c:pt idx="5">
                  <c:v>9.9999999999999995E-7</c:v>
                </c:pt>
                <c:pt idx="6">
                  <c:v>2.3999999999999998E-7</c:v>
                </c:pt>
                <c:pt idx="7">
                  <c:v>2.4999999999999999E-8</c:v>
                </c:pt>
                <c:pt idx="8">
                  <c:v>5.6999999999999998E-9</c:v>
                </c:pt>
                <c:pt idx="9">
                  <c:v>1.8E-9</c:v>
                </c:pt>
                <c:pt idx="10">
                  <c:v>7.2999999999999996E-10</c:v>
                </c:pt>
                <c:pt idx="11">
                  <c:v>2.8000000000000002E-10</c:v>
                </c:pt>
                <c:pt idx="12">
                  <c:v>1E-10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F69-4A9F-B666-9647F178C8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493144"/>
        <c:axId val="343490520"/>
      </c:scatterChart>
      <c:valAx>
        <c:axId val="343493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Force (kN)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490520"/>
        <c:crosses val="autoZero"/>
        <c:crossBetween val="midCat"/>
      </c:valAx>
      <c:valAx>
        <c:axId val="34349052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Leak rate (mbar.l/s)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493144"/>
        <c:crosses val="autoZero"/>
        <c:crossBetween val="midCat"/>
      </c:valAx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strRef>
              <c:f>'DN40 2nd study'!$I$18</c:f>
              <c:strCache>
                <c:ptCount val="1"/>
                <c:pt idx="0">
                  <c:v>Q_R=60 </c:v>
                </c:pt>
              </c:strCache>
            </c:strRef>
          </c:tx>
          <c:xVal>
            <c:numRef>
              <c:f>'DN40 2nd study'!$J$19:$J$22</c:f>
              <c:numCache>
                <c:formatCode>General</c:formatCode>
                <c:ptCount val="4"/>
                <c:pt idx="0">
                  <c:v>0.5</c:v>
                </c:pt>
                <c:pt idx="1">
                  <c:v>2.0499999999999998</c:v>
                </c:pt>
                <c:pt idx="2">
                  <c:v>5.67</c:v>
                </c:pt>
                <c:pt idx="3">
                  <c:v>10.5</c:v>
                </c:pt>
              </c:numCache>
            </c:numRef>
          </c:xVal>
          <c:yVal>
            <c:numRef>
              <c:f>'DN40 2nd study'!$I$19:$I$22</c:f>
              <c:numCache>
                <c:formatCode>0.00E+00</c:formatCode>
                <c:ptCount val="4"/>
                <c:pt idx="0">
                  <c:v>1.0140227525556441E-5</c:v>
                </c:pt>
                <c:pt idx="1">
                  <c:v>2.0672304807998809E-8</c:v>
                </c:pt>
                <c:pt idx="2">
                  <c:v>9.2626513326781534E-10</c:v>
                </c:pt>
                <c:pt idx="3">
                  <c:v>6.8790765426334521E-11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EC4-4922-A949-461BA3261676}"/>
            </c:ext>
          </c:extLst>
        </c:ser>
        <c:ser>
          <c:idx val="3"/>
          <c:order val="1"/>
          <c:tx>
            <c:strRef>
              <c:f>'DN40 2nd study'!$K$18</c:f>
              <c:strCache>
                <c:ptCount val="1"/>
                <c:pt idx="0">
                  <c:v>Q_R=80</c:v>
                </c:pt>
              </c:strCache>
            </c:strRef>
          </c:tx>
          <c:marker>
            <c:symbol val="square"/>
            <c:size val="7"/>
          </c:marker>
          <c:xVal>
            <c:numRef>
              <c:f>'DN40 2nd study'!$J$19:$J$22</c:f>
              <c:numCache>
                <c:formatCode>General</c:formatCode>
                <c:ptCount val="4"/>
                <c:pt idx="0">
                  <c:v>0.5</c:v>
                </c:pt>
                <c:pt idx="1">
                  <c:v>2.0499999999999998</c:v>
                </c:pt>
                <c:pt idx="2">
                  <c:v>5.67</c:v>
                </c:pt>
                <c:pt idx="3">
                  <c:v>10.5</c:v>
                </c:pt>
              </c:numCache>
            </c:numRef>
          </c:xVal>
          <c:yVal>
            <c:numRef>
              <c:f>'DN40 2nd study'!$K$19:$K$22</c:f>
              <c:numCache>
                <c:formatCode>0.00E+00</c:formatCode>
                <c:ptCount val="4"/>
                <c:pt idx="0">
                  <c:v>1.0469489343004723E-3</c:v>
                </c:pt>
                <c:pt idx="1">
                  <c:v>8.2581582829447933E-6</c:v>
                </c:pt>
                <c:pt idx="2">
                  <c:v>6.2007419175368301E-7</c:v>
                </c:pt>
                <c:pt idx="3">
                  <c:v>7.677206776985501E-8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EC4-4922-A949-461BA3261676}"/>
            </c:ext>
          </c:extLst>
        </c:ser>
        <c:ser>
          <c:idx val="0"/>
          <c:order val="2"/>
          <c:tx>
            <c:v>Q_test_DN40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'Compression DN40'!$E$3:$E$24</c:f>
              <c:numCache>
                <c:formatCode>General</c:formatCode>
                <c:ptCount val="22"/>
                <c:pt idx="0">
                  <c:v>0.45600000000000002</c:v>
                </c:pt>
                <c:pt idx="1">
                  <c:v>0.51300000000000001</c:v>
                </c:pt>
                <c:pt idx="2">
                  <c:v>0.627</c:v>
                </c:pt>
                <c:pt idx="3">
                  <c:v>0.79800000000000004</c:v>
                </c:pt>
                <c:pt idx="4">
                  <c:v>1.026</c:v>
                </c:pt>
                <c:pt idx="5">
                  <c:v>1.254</c:v>
                </c:pt>
                <c:pt idx="6">
                  <c:v>1.482</c:v>
                </c:pt>
                <c:pt idx="7">
                  <c:v>1.7669999999999999</c:v>
                </c:pt>
                <c:pt idx="8">
                  <c:v>2.109</c:v>
                </c:pt>
                <c:pt idx="9">
                  <c:v>2.4510000000000001</c:v>
                </c:pt>
                <c:pt idx="10">
                  <c:v>2.907</c:v>
                </c:pt>
                <c:pt idx="11">
                  <c:v>3.306</c:v>
                </c:pt>
                <c:pt idx="12">
                  <c:v>3.762</c:v>
                </c:pt>
                <c:pt idx="13">
                  <c:v>4.2750000000000004</c:v>
                </c:pt>
                <c:pt idx="14">
                  <c:v>4.6740000000000004</c:v>
                </c:pt>
                <c:pt idx="15">
                  <c:v>5.2439999999999998</c:v>
                </c:pt>
                <c:pt idx="16">
                  <c:v>5.8140000000000001</c:v>
                </c:pt>
                <c:pt idx="17">
                  <c:v>6.327</c:v>
                </c:pt>
                <c:pt idx="18">
                  <c:v>7.0110000000000001</c:v>
                </c:pt>
                <c:pt idx="19">
                  <c:v>7.6379999999999999</c:v>
                </c:pt>
                <c:pt idx="20">
                  <c:v>8.3219999999999992</c:v>
                </c:pt>
                <c:pt idx="21">
                  <c:v>9.0060000000000002</c:v>
                </c:pt>
              </c:numCache>
            </c:numRef>
          </c:xVal>
          <c:yVal>
            <c:numRef>
              <c:f>'Compression DN40'!$F$3:$F$24</c:f>
              <c:numCache>
                <c:formatCode>General</c:formatCode>
                <c:ptCount val="22"/>
                <c:pt idx="2" formatCode="0.00E+00">
                  <c:v>1.2999999999999999E-4</c:v>
                </c:pt>
                <c:pt idx="3" formatCode="0.00E+00">
                  <c:v>4.8000000000000001E-5</c:v>
                </c:pt>
                <c:pt idx="4" formatCode="0.00E+00">
                  <c:v>3.1999999999999999E-5</c:v>
                </c:pt>
                <c:pt idx="5" formatCode="0.00E+00">
                  <c:v>2.5000000000000001E-5</c:v>
                </c:pt>
                <c:pt idx="6" formatCode="0.00E+00">
                  <c:v>1.9000000000000001E-5</c:v>
                </c:pt>
                <c:pt idx="7" formatCode="0.00E+00">
                  <c:v>1.2E-5</c:v>
                </c:pt>
                <c:pt idx="8" formatCode="0.00E+00">
                  <c:v>5.8000000000000004E-6</c:v>
                </c:pt>
                <c:pt idx="9" formatCode="0.00E+00">
                  <c:v>3.0000000000000001E-6</c:v>
                </c:pt>
                <c:pt idx="10" formatCode="0.00E+00">
                  <c:v>1.7999999999999999E-6</c:v>
                </c:pt>
                <c:pt idx="11" formatCode="0.00E+00">
                  <c:v>1.3E-6</c:v>
                </c:pt>
                <c:pt idx="12" formatCode="0.00E+00">
                  <c:v>1.1000000000000001E-6</c:v>
                </c:pt>
                <c:pt idx="13" formatCode="0.00E+00">
                  <c:v>8.8999999999999995E-7</c:v>
                </c:pt>
                <c:pt idx="14" formatCode="0.00E+00">
                  <c:v>6.5000000000000002E-7</c:v>
                </c:pt>
                <c:pt idx="15" formatCode="0.00E+00">
                  <c:v>4.4999999999999998E-7</c:v>
                </c:pt>
                <c:pt idx="16" formatCode="0.00E+00">
                  <c:v>3.2000000000000001E-7</c:v>
                </c:pt>
                <c:pt idx="17" formatCode="0.00E+00">
                  <c:v>1.9000000000000001E-7</c:v>
                </c:pt>
                <c:pt idx="18" formatCode="0.00E+00">
                  <c:v>8.9000000000000003E-8</c:v>
                </c:pt>
                <c:pt idx="19" formatCode="0.00E+00">
                  <c:v>2.1999999999999998E-8</c:v>
                </c:pt>
                <c:pt idx="20" formatCode="0.00E+00">
                  <c:v>2.4E-9</c:v>
                </c:pt>
                <c:pt idx="21" formatCode="0.00E+00">
                  <c:v>1E-10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EC4-4922-A949-461BA32616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0024968"/>
        <c:axId val="750026280"/>
      </c:scatterChart>
      <c:valAx>
        <c:axId val="750024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 sz="1000" b="1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rPr>
                  <a:t>Force (kN)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0026280"/>
        <c:crosses val="autoZero"/>
        <c:crossBetween val="midCat"/>
      </c:valAx>
      <c:valAx>
        <c:axId val="7500262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 algn="ctr" rtl="0"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1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rPr>
                  <a:t>Leak rate (mbar.l/s)</a:t>
                </a:r>
              </a:p>
            </c:rich>
          </c:tx>
          <c:overlay val="0"/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0024968"/>
        <c:crosses val="autoZero"/>
        <c:crossBetween val="midCat"/>
      </c:valAx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31/10/2017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7549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31/10/2017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7500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103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741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842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888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007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881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700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764704"/>
            <a:ext cx="6080720" cy="1222836"/>
          </a:xfrm>
          <a:prstGeom prst="rect">
            <a:avLst/>
          </a:prstGeom>
          <a:extLst>
            <a:ext uri="{FAA26D3D-D897-4be2-8F04-BA451C77F1D7}">
              <ma14:placeholderFlag xmlns:lc="http://schemas.openxmlformats.org/drawingml/2006/lockedCanvas" xmlns:ma14="http://schemas.microsoft.com/office/mac/drawingml/2011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764704"/>
            <a:ext cx="6080720" cy="1222836"/>
          </a:xfrm>
          <a:prstGeom prst="rect">
            <a:avLst/>
          </a:prstGeom>
          <a:extLst>
            <a:ext uri="{FAA26D3D-D897-4be2-8F04-BA451C77F1D7}">
              <ma14:placeholderFlag xmlns:lc="http://schemas.openxmlformats.org/drawingml/2006/lockedCanvas" xmlns:ma14="http://schemas.microsoft.com/office/mac/drawingml/2011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Rectangle 3"/>
          <p:cNvSpPr/>
          <p:nvPr userDrawn="1"/>
        </p:nvSpPr>
        <p:spPr>
          <a:xfrm>
            <a:off x="35496" y="6237312"/>
            <a:ext cx="161967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37312"/>
            <a:ext cx="2662187" cy="535367"/>
          </a:xfrm>
          <a:prstGeom prst="rect">
            <a:avLst/>
          </a:prstGeom>
          <a:extLst>
            <a:ext uri="{FAA26D3D-D897-4be2-8F04-BA451C77F1D7}">
              <ma14:placeholderFlag xmlns:lc="http://schemas.openxmlformats.org/drawingml/2006/lockedCanvas" xmlns:ma14="http://schemas.microsoft.com/office/mac/drawingml/2011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457946/1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hyperlink" Target="https://edms.cern.ch/document/1388355/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s://edms.cern.ch/document/1301285/1" TargetMode="External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hyperlink" Target="https://edms.cern.ch/document/1561349/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hyperlink" Target="https://edms.cern.ch/ui/#!master/navigator/document?D:1456324069:1456324069:subDocs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7" Type="http://schemas.openxmlformats.org/officeDocument/2006/relationships/image" Target="../media/image66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7" Type="http://schemas.openxmlformats.org/officeDocument/2006/relationships/image" Target="../media/image600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580.png"/><Relationship Id="rId4" Type="http://schemas.openxmlformats.org/officeDocument/2006/relationships/image" Target="../media/image7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hyperlink" Target="https://edms.cern.ch/ui/#!master/navigator/document?D:1813693532:1813693532:subDocs" TargetMode="Externa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185664"/>
          </a:xfrm>
        </p:spPr>
        <p:txBody>
          <a:bodyPr/>
          <a:lstStyle/>
          <a:p>
            <a:r>
              <a:rPr lang="pt-PT" dirty="0" smtClean="0"/>
              <a:t>Development of aluminium vacuum components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15946"/>
            <a:ext cx="5360640" cy="990600"/>
          </a:xfrm>
        </p:spPr>
        <p:txBody>
          <a:bodyPr/>
          <a:lstStyle/>
          <a:p>
            <a:r>
              <a:rPr lang="pt-PT" dirty="0" smtClean="0"/>
              <a:t>Q. Deliege, C. Garion. and J. Hansen</a:t>
            </a:r>
            <a:endParaRPr lang="en-GB" dirty="0"/>
          </a:p>
        </p:txBody>
      </p:sp>
      <p:sp>
        <p:nvSpPr>
          <p:cNvPr id="5" name="Espace réservé du texte 3"/>
          <p:cNvSpPr txBox="1">
            <a:spLocks/>
          </p:cNvSpPr>
          <p:nvPr/>
        </p:nvSpPr>
        <p:spPr>
          <a:xfrm>
            <a:off x="1187624" y="5246722"/>
            <a:ext cx="6480000" cy="7311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371600" y="5229200"/>
            <a:ext cx="6984776" cy="875184"/>
          </a:xfrm>
        </p:spPr>
        <p:txBody>
          <a:bodyPr>
            <a:normAutofit/>
          </a:bodyPr>
          <a:lstStyle/>
          <a:p>
            <a:r>
              <a:rPr lang="en-GB" sz="1400" dirty="0" smtClean="0"/>
              <a:t>TE-VSC Seminar</a:t>
            </a:r>
            <a:endParaRPr lang="en-GB" sz="1400" dirty="0">
              <a:solidFill>
                <a:srgbClr val="FF0000"/>
              </a:solidFill>
            </a:endParaRPr>
          </a:p>
          <a:p>
            <a:r>
              <a:rPr lang="en-GB" sz="1400" dirty="0" smtClean="0"/>
              <a:t>Tuesday, 31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October 2017</a:t>
            </a:r>
            <a:endParaRPr lang="en-GB" sz="1400" dirty="0"/>
          </a:p>
          <a:p>
            <a:r>
              <a:rPr lang="en-GB" sz="1400" dirty="0"/>
              <a:t>CERN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761387"/>
            <a:ext cx="2216844" cy="1346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Welding tests with RSA 501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94" y="912462"/>
            <a:ext cx="8406309" cy="326529"/>
          </a:xfrm>
        </p:spPr>
        <p:txBody>
          <a:bodyPr>
            <a:noAutofit/>
          </a:bodyPr>
          <a:lstStyle/>
          <a:p>
            <a:r>
              <a:rPr lang="en-GB" sz="1800" dirty="0" smtClean="0"/>
              <a:t>Metallurgical inspections of TIG welded RSA 501 with itself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Q. Deliege</a:t>
            </a:r>
            <a:endParaRPr lang="en-GB" noProof="0" dirty="0"/>
          </a:p>
        </p:txBody>
      </p:sp>
      <p:sp>
        <p:nvSpPr>
          <p:cNvPr id="18" name="Rectangle 17"/>
          <p:cNvSpPr/>
          <p:nvPr/>
        </p:nvSpPr>
        <p:spPr>
          <a:xfrm>
            <a:off x="3306879" y="2398232"/>
            <a:ext cx="5464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  <a:hlinkClick r:id="rId2"/>
              </a:rPr>
              <a:t>EDMS 1388355</a:t>
            </a:r>
            <a:r>
              <a:rPr lang="en-GB" sz="1200" dirty="0">
                <a:solidFill>
                  <a:schemeClr val="accent5"/>
                </a:solidFill>
              </a:rPr>
              <a:t>, </a:t>
            </a:r>
            <a:r>
              <a:rPr lang="en-GB" sz="1200" i="1" dirty="0" err="1">
                <a:solidFill>
                  <a:schemeClr val="accent5"/>
                </a:solidFill>
              </a:rPr>
              <a:t>Weldability</a:t>
            </a:r>
            <a:r>
              <a:rPr lang="en-GB" sz="1200" i="1" dirty="0">
                <a:solidFill>
                  <a:schemeClr val="accent5"/>
                </a:solidFill>
              </a:rPr>
              <a:t> of aluminium alloys produced by rapid solidification, </a:t>
            </a:r>
            <a:r>
              <a:rPr lang="en-GB" sz="1200" i="1" dirty="0" smtClean="0">
                <a:solidFill>
                  <a:schemeClr val="accent5"/>
                </a:solidFill>
              </a:rPr>
              <a:t>N. Valverde, F. Leaux, 02/2015</a:t>
            </a:r>
            <a:endParaRPr lang="en-GB" sz="1200" i="1" dirty="0">
              <a:solidFill>
                <a:schemeClr val="accent5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22211"/>
            <a:ext cx="1960879" cy="1469199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40" name="TextBox 39"/>
          <p:cNvSpPr txBox="1"/>
          <p:nvPr/>
        </p:nvSpPr>
        <p:spPr>
          <a:xfrm>
            <a:off x="1152815" y="2600519"/>
            <a:ext cx="1723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12.5 x, current 23 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54685" y="1384759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RSA 501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306879" y="1585536"/>
            <a:ext cx="14975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B963C"/>
              </a:buClr>
            </a:pPr>
            <a:r>
              <a:rPr lang="en-GB" sz="1400" dirty="0" smtClean="0">
                <a:solidFill>
                  <a:srgbClr val="5A5A5A"/>
                </a:solidFill>
              </a:rPr>
              <a:t>Linear porosities</a:t>
            </a:r>
            <a:endParaRPr lang="en-GB" sz="1400" dirty="0">
              <a:solidFill>
                <a:srgbClr val="5A5A5A"/>
              </a:solidFill>
            </a:endParaRPr>
          </a:p>
          <a:p>
            <a:r>
              <a:rPr lang="en-GB" sz="1400" dirty="0" smtClean="0">
                <a:solidFill>
                  <a:schemeClr val="accent4"/>
                </a:solidFill>
              </a:rPr>
              <a:t>Not </a:t>
            </a:r>
            <a:r>
              <a:rPr lang="en-GB" sz="1400" dirty="0">
                <a:solidFill>
                  <a:schemeClr val="accent4"/>
                </a:solidFill>
              </a:rPr>
              <a:t>permitted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327593" y="3312792"/>
            <a:ext cx="85083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Metallurgical inspections of TIG welded RSA 501 on EN </a:t>
            </a:r>
            <a:r>
              <a:rPr lang="en-GB" dirty="0" smtClean="0">
                <a:solidFill>
                  <a:schemeClr val="accent5"/>
                </a:solidFill>
              </a:rPr>
              <a:t>AW-5083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696" y="4727645"/>
            <a:ext cx="1949907" cy="146039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8375" y="4747983"/>
            <a:ext cx="1922751" cy="144005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1328" y="4718721"/>
            <a:ext cx="127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ALMG 4.5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92235" y="4731760"/>
            <a:ext cx="1110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ALMG 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98089" y="4851157"/>
            <a:ext cx="240642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Porosity area ratio: </a:t>
            </a:r>
            <a:r>
              <a:rPr lang="en-GB" sz="1400" dirty="0" smtClean="0">
                <a:solidFill>
                  <a:schemeClr val="accent5"/>
                </a:solidFill>
              </a:rPr>
              <a:t>0.0055</a:t>
            </a:r>
          </a:p>
          <a:p>
            <a:r>
              <a:rPr lang="en-GB" sz="1400" dirty="0" smtClean="0">
                <a:solidFill>
                  <a:srgbClr val="92D050"/>
                </a:solidFill>
              </a:rPr>
              <a:t>Permitted</a:t>
            </a:r>
            <a:br>
              <a:rPr lang="en-GB" sz="1400" dirty="0" smtClean="0">
                <a:solidFill>
                  <a:srgbClr val="92D050"/>
                </a:solidFill>
              </a:rPr>
            </a:br>
            <a:r>
              <a:rPr lang="en-GB" sz="1400" dirty="0">
                <a:solidFill>
                  <a:schemeClr val="accent5"/>
                </a:solidFill>
              </a:rPr>
              <a:t>Imperfection height: </a:t>
            </a:r>
            <a:r>
              <a:rPr lang="en-GB" sz="1400" dirty="0" smtClean="0">
                <a:solidFill>
                  <a:schemeClr val="accent5"/>
                </a:solidFill>
              </a:rPr>
              <a:t>267 </a:t>
            </a:r>
            <a:r>
              <a:rPr lang="el-GR" sz="1400" dirty="0">
                <a:solidFill>
                  <a:schemeClr val="accent5"/>
                </a:solidFill>
              </a:rPr>
              <a:t>μ</a:t>
            </a:r>
            <a:r>
              <a:rPr lang="en-GB" sz="1400" dirty="0" smtClean="0">
                <a:solidFill>
                  <a:schemeClr val="accent5"/>
                </a:solidFill>
              </a:rPr>
              <a:t>m</a:t>
            </a:r>
          </a:p>
          <a:p>
            <a:r>
              <a:rPr lang="en-GB" sz="1400" dirty="0">
                <a:solidFill>
                  <a:schemeClr val="accent4"/>
                </a:solidFill>
              </a:rPr>
              <a:t>Not </a:t>
            </a:r>
            <a:r>
              <a:rPr lang="en-GB" sz="1400" dirty="0" smtClean="0">
                <a:solidFill>
                  <a:schemeClr val="accent4"/>
                </a:solidFill>
              </a:rPr>
              <a:t>permitted</a:t>
            </a:r>
            <a:endParaRPr lang="en-GB" sz="1400" dirty="0">
              <a:solidFill>
                <a:schemeClr val="accent4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15878" y="4851157"/>
            <a:ext cx="240642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dirty="0">
                <a:solidFill>
                  <a:schemeClr val="accent5"/>
                </a:solidFill>
              </a:rPr>
              <a:t>Porosity area ratio: </a:t>
            </a:r>
            <a:r>
              <a:rPr lang="en-GB" sz="1400" dirty="0" smtClean="0">
                <a:solidFill>
                  <a:schemeClr val="accent5"/>
                </a:solidFill>
              </a:rPr>
              <a:t>0.0045</a:t>
            </a:r>
            <a:br>
              <a:rPr lang="en-GB" sz="1400" dirty="0" smtClean="0">
                <a:solidFill>
                  <a:schemeClr val="accent5"/>
                </a:solidFill>
              </a:rPr>
            </a:br>
            <a:r>
              <a:rPr lang="en-GB" sz="1400" dirty="0" smtClean="0">
                <a:solidFill>
                  <a:srgbClr val="92D050"/>
                </a:solidFill>
              </a:rPr>
              <a:t>Permitted</a:t>
            </a:r>
            <a:br>
              <a:rPr lang="en-GB" sz="1400" dirty="0" smtClean="0">
                <a:solidFill>
                  <a:srgbClr val="92D050"/>
                </a:solidFill>
              </a:rPr>
            </a:br>
            <a:r>
              <a:rPr lang="en-GB" sz="1400" dirty="0">
                <a:solidFill>
                  <a:schemeClr val="accent5"/>
                </a:solidFill>
              </a:rPr>
              <a:t>Imperfection height: </a:t>
            </a:r>
            <a:r>
              <a:rPr lang="en-GB" sz="1400" dirty="0" smtClean="0">
                <a:solidFill>
                  <a:schemeClr val="accent5"/>
                </a:solidFill>
              </a:rPr>
              <a:t>170 </a:t>
            </a:r>
            <a:r>
              <a:rPr lang="el-GR" sz="1400" dirty="0">
                <a:solidFill>
                  <a:schemeClr val="accent5"/>
                </a:solidFill>
              </a:rPr>
              <a:t>μ</a:t>
            </a:r>
            <a:r>
              <a:rPr lang="en-GB" sz="1400" dirty="0" smtClean="0">
                <a:solidFill>
                  <a:schemeClr val="accent5"/>
                </a:solidFill>
              </a:rPr>
              <a:t>m</a:t>
            </a:r>
          </a:p>
          <a:p>
            <a:pPr algn="r"/>
            <a:r>
              <a:rPr lang="en-GB" sz="1400" dirty="0">
                <a:solidFill>
                  <a:schemeClr val="accent4"/>
                </a:solidFill>
              </a:rPr>
              <a:t>Not </a:t>
            </a:r>
            <a:r>
              <a:rPr lang="en-GB" sz="1400" dirty="0" smtClean="0">
                <a:solidFill>
                  <a:schemeClr val="accent4"/>
                </a:solidFill>
              </a:rPr>
              <a:t>permitted</a:t>
            </a:r>
            <a:endParaRPr lang="en-GB" sz="1400" dirty="0">
              <a:solidFill>
                <a:schemeClr val="accent4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709" y="5896804"/>
            <a:ext cx="94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12.5 x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52550" y="5893493"/>
            <a:ext cx="94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12.5 x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860" y="3936833"/>
            <a:ext cx="1033059" cy="774266"/>
          </a:xfrm>
          <a:prstGeom prst="rect">
            <a:avLst/>
          </a:prstGeom>
          <a:ln w="19050">
            <a:solidFill>
              <a:schemeClr val="bg2">
                <a:lumMod val="75000"/>
              </a:schemeClr>
            </a:solidFill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3071" y="3921298"/>
            <a:ext cx="1109411" cy="831491"/>
          </a:xfrm>
          <a:prstGeom prst="rect">
            <a:avLst/>
          </a:prstGeom>
          <a:ln w="19050">
            <a:solidFill>
              <a:schemeClr val="bg2">
                <a:lumMod val="75000"/>
              </a:schemeClr>
            </a:solidFill>
          </a:ln>
        </p:spPr>
      </p:pic>
      <p:sp>
        <p:nvSpPr>
          <p:cNvPr id="33" name="Rectangle 32"/>
          <p:cNvSpPr/>
          <p:nvPr/>
        </p:nvSpPr>
        <p:spPr>
          <a:xfrm>
            <a:off x="1022651" y="5267118"/>
            <a:ext cx="194998" cy="21602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7731089" y="5334765"/>
            <a:ext cx="194998" cy="21602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/>
          <p:cNvCxnSpPr>
            <a:stCxn id="33" idx="0"/>
            <a:endCxn id="29" idx="2"/>
          </p:cNvCxnSpPr>
          <p:nvPr/>
        </p:nvCxnSpPr>
        <p:spPr>
          <a:xfrm flipV="1">
            <a:off x="1120150" y="4711099"/>
            <a:ext cx="551240" cy="55601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4" idx="0"/>
            <a:endCxn id="31" idx="2"/>
          </p:cNvCxnSpPr>
          <p:nvPr/>
        </p:nvCxnSpPr>
        <p:spPr>
          <a:xfrm flipV="1">
            <a:off x="7828588" y="4752789"/>
            <a:ext cx="569189" cy="58197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172639" y="6146051"/>
            <a:ext cx="44901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  <a:hlinkClick r:id="rId8"/>
              </a:rPr>
              <a:t>EDMS 1457946</a:t>
            </a:r>
            <a:r>
              <a:rPr lang="en-GB" sz="1200" dirty="0" smtClean="0">
                <a:solidFill>
                  <a:schemeClr val="accent5"/>
                </a:solidFill>
              </a:rPr>
              <a:t>, </a:t>
            </a:r>
            <a:r>
              <a:rPr lang="en-GB" sz="1200" i="1" dirty="0" smtClean="0">
                <a:solidFill>
                  <a:schemeClr val="accent5"/>
                </a:solidFill>
              </a:rPr>
              <a:t>Metallurgy report, R. </a:t>
            </a:r>
            <a:r>
              <a:rPr lang="en-GB" sz="1200" i="1" dirty="0" err="1" smtClean="0">
                <a:solidFill>
                  <a:schemeClr val="accent5"/>
                </a:solidFill>
              </a:rPr>
              <a:t>Hirt</a:t>
            </a:r>
            <a:r>
              <a:rPr lang="en-GB" sz="1200" i="1" dirty="0" smtClean="0">
                <a:solidFill>
                  <a:schemeClr val="accent5"/>
                </a:solidFill>
              </a:rPr>
              <a:t>, A. Gerardin, 12/2014</a:t>
            </a:r>
            <a:endParaRPr lang="en-GB" sz="1200" i="1" dirty="0">
              <a:solidFill>
                <a:schemeClr val="accent5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4698822" y="3906963"/>
            <a:ext cx="0" cy="21863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19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4558" y="5607992"/>
            <a:ext cx="2193504" cy="12036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41" y="1567869"/>
            <a:ext cx="2129576" cy="15970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Welding tests with EN AW-2050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58577" y="986382"/>
            <a:ext cx="8042991" cy="570410"/>
          </a:xfrm>
        </p:spPr>
        <p:txBody>
          <a:bodyPr>
            <a:noAutofit/>
          </a:bodyPr>
          <a:lstStyle/>
          <a:p>
            <a:r>
              <a:rPr lang="en-GB" sz="1600" dirty="0" smtClean="0"/>
              <a:t>Metallurgical inspections of TIG welded EN AW-2050 on itself with filler material EN AW-2319 (thickness of samples: 1.6 mm).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9021" y="2878381"/>
            <a:ext cx="625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10 x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9030" y="1562298"/>
            <a:ext cx="1277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EN AW 2050 Ø 64 mm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98690" y="2866358"/>
            <a:ext cx="950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solidFill>
                  <a:srgbClr val="92D050"/>
                </a:solidFill>
              </a:rPr>
              <a:t>Permitted</a:t>
            </a:r>
            <a:endParaRPr lang="en-GB" sz="1400" dirty="0">
              <a:solidFill>
                <a:schemeClr val="accent4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59089" y="2712470"/>
            <a:ext cx="3287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  <a:hlinkClick r:id="rId3"/>
              </a:rPr>
              <a:t>EDMS 1301285</a:t>
            </a:r>
            <a:r>
              <a:rPr lang="en-GB" sz="1200" dirty="0" smtClean="0">
                <a:solidFill>
                  <a:schemeClr val="accent5"/>
                </a:solidFill>
              </a:rPr>
              <a:t>, </a:t>
            </a:r>
            <a:r>
              <a:rPr lang="en-GB" sz="1200" i="1" dirty="0" smtClean="0">
                <a:solidFill>
                  <a:schemeClr val="accent5"/>
                </a:solidFill>
              </a:rPr>
              <a:t>Metallurgy report, M. </a:t>
            </a:r>
            <a:r>
              <a:rPr lang="en-GB" sz="1200" i="1" dirty="0" err="1" smtClean="0">
                <a:solidFill>
                  <a:schemeClr val="accent5"/>
                </a:solidFill>
              </a:rPr>
              <a:t>Hiltbrand</a:t>
            </a:r>
            <a:r>
              <a:rPr lang="en-GB" sz="1200" i="1" dirty="0" smtClean="0">
                <a:solidFill>
                  <a:schemeClr val="accent5"/>
                </a:solidFill>
              </a:rPr>
              <a:t>, A. Gerardin, S. Sgobba, 07/2013</a:t>
            </a:r>
            <a:endParaRPr lang="en-GB" sz="1200" i="1" dirty="0">
              <a:solidFill>
                <a:schemeClr val="accent5"/>
              </a:solidFill>
            </a:endParaRPr>
          </a:p>
        </p:txBody>
      </p:sp>
      <p:pic>
        <p:nvPicPr>
          <p:cNvPr id="29" name="Picture 2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1001" y="1574199"/>
            <a:ext cx="2283550" cy="155565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728231" y="2873041"/>
            <a:ext cx="625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10 x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86924" y="1539725"/>
            <a:ext cx="1204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EN AW 2050 Ø 74 mm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99899" y="2639770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Clustered porosity</a:t>
            </a:r>
          </a:p>
          <a:p>
            <a:pPr algn="ctr"/>
            <a:r>
              <a:rPr lang="en-GB" sz="1400" dirty="0">
                <a:solidFill>
                  <a:schemeClr val="accent4"/>
                </a:solidFill>
              </a:rPr>
              <a:t>Not </a:t>
            </a:r>
            <a:r>
              <a:rPr lang="en-GB" sz="1400" dirty="0" smtClean="0">
                <a:solidFill>
                  <a:schemeClr val="accent4"/>
                </a:solidFill>
              </a:rPr>
              <a:t>permitted</a:t>
            </a:r>
            <a:endParaRPr lang="en-GB" sz="1400" dirty="0">
              <a:solidFill>
                <a:schemeClr val="accent4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66232" y="3358926"/>
            <a:ext cx="8042991" cy="574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Metallurgical inspections of TIG welded EN AW-2050 on EN AW-5083 and EN AW-2219 with or without filler material EN AW-2319. </a:t>
            </a:r>
          </a:p>
        </p:txBody>
      </p:sp>
      <p:pic>
        <p:nvPicPr>
          <p:cNvPr id="22" name="Picture 21" descr="\\cern.ch\dfs\Departments\EN\Groups\MME\MM\Metallurgy\activité microscopie\2015\Mickaël_on-going\Work_in_progress\1561349_EN_AW_2050_weldability\4_mag20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3079" y="3889502"/>
            <a:ext cx="2097050" cy="1477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\\cern.ch\dfs\Departments\EN\Groups\MME\MM\Metallurgy\activité microscopie\2015\Mickaël_on-going\Work_in_progress\1561349_EN_AW_2050_weldability\3_mag200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448" y="3893403"/>
            <a:ext cx="1804433" cy="1645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\\cern.ch\dfs\Departments\EN\Groups\MME\MM\Metallurgy\activité microscopie\2015\Mickaël_on-going\Work_in_progress\1561349_EN_AW_2050_weldability\2_mag200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4585" y="3894946"/>
            <a:ext cx="2149080" cy="1438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\\cern.ch\dfs\Departments\EN\Groups\MME\MM\Metallurgy\activité microscopie\2015\Mickaël_on-going\Work_in_progress\1561349_EN_AW_2050_weldability\1_mag20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028" y="3887018"/>
            <a:ext cx="2256381" cy="14366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/>
          <p:cNvSpPr txBox="1"/>
          <p:nvPr/>
        </p:nvSpPr>
        <p:spPr>
          <a:xfrm>
            <a:off x="213200" y="5039394"/>
            <a:ext cx="625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200 x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3027" y="3865822"/>
            <a:ext cx="2256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2050 / 5083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19679" y="4653136"/>
            <a:ext cx="1132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Micro-cracks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Lack of fusion</a:t>
            </a:r>
          </a:p>
          <a:p>
            <a:pPr algn="ctr"/>
            <a:r>
              <a:rPr lang="en-GB" sz="1200" dirty="0">
                <a:solidFill>
                  <a:schemeClr val="accent4"/>
                </a:solidFill>
              </a:rPr>
              <a:t>Not permitted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321592" y="4869160"/>
            <a:ext cx="1106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Micro-cracks</a:t>
            </a:r>
          </a:p>
          <a:p>
            <a:pPr algn="ctr"/>
            <a:r>
              <a:rPr lang="en-GB" sz="1200" dirty="0">
                <a:solidFill>
                  <a:schemeClr val="accent4"/>
                </a:solidFill>
              </a:rPr>
              <a:t>Not </a:t>
            </a:r>
            <a:r>
              <a:rPr lang="en-GB" sz="1200" dirty="0" smtClean="0">
                <a:solidFill>
                  <a:schemeClr val="accent4"/>
                </a:solidFill>
              </a:rPr>
              <a:t>permitted</a:t>
            </a:r>
            <a:endParaRPr lang="en-GB" sz="1200" dirty="0">
              <a:solidFill>
                <a:schemeClr val="accent4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093602" y="4912837"/>
            <a:ext cx="1809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Uniformly distributed porosity</a:t>
            </a:r>
            <a:r>
              <a:rPr lang="en-GB" sz="1200" dirty="0" smtClean="0">
                <a:solidFill>
                  <a:schemeClr val="accent5"/>
                </a:solidFill>
              </a:rPr>
              <a:t/>
            </a:r>
            <a:br>
              <a:rPr lang="en-GB" sz="1200" dirty="0" smtClean="0">
                <a:solidFill>
                  <a:schemeClr val="accent5"/>
                </a:solidFill>
              </a:rPr>
            </a:br>
            <a:r>
              <a:rPr lang="en-GB" sz="1200" dirty="0">
                <a:solidFill>
                  <a:schemeClr val="accent4"/>
                </a:solidFill>
              </a:rPr>
              <a:t>Not permitted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443829" y="5057373"/>
            <a:ext cx="94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200 x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21243" y="3869069"/>
            <a:ext cx="2264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2050 / 2219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91191" y="4912837"/>
            <a:ext cx="1106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Micro-cracks</a:t>
            </a:r>
            <a:r>
              <a:rPr lang="en-GB" sz="1200" dirty="0" smtClean="0">
                <a:solidFill>
                  <a:schemeClr val="accent5"/>
                </a:solidFill>
              </a:rPr>
              <a:t/>
            </a:r>
            <a:br>
              <a:rPr lang="en-GB" sz="1200" dirty="0" smtClean="0">
                <a:solidFill>
                  <a:schemeClr val="accent5"/>
                </a:solidFill>
              </a:rPr>
            </a:br>
            <a:r>
              <a:rPr lang="en-GB" sz="1200" dirty="0">
                <a:solidFill>
                  <a:schemeClr val="accent4"/>
                </a:solidFill>
              </a:rPr>
              <a:t>Not permitted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748085" y="5260464"/>
            <a:ext cx="94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200 x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72834" y="5094530"/>
            <a:ext cx="94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200 x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48862" y="3883962"/>
            <a:ext cx="1872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2050 / 5083 (filler)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34429" y="3861048"/>
            <a:ext cx="1872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2050 / 2219 (filler)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39158" y="5583766"/>
            <a:ext cx="60478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  <a:hlinkClick r:id="rId9"/>
              </a:rPr>
              <a:t>EDMS 1561349</a:t>
            </a:r>
            <a:r>
              <a:rPr lang="en-GB" sz="1200" dirty="0" smtClean="0">
                <a:solidFill>
                  <a:schemeClr val="accent5"/>
                </a:solidFill>
              </a:rPr>
              <a:t>, </a:t>
            </a:r>
            <a:r>
              <a:rPr lang="en-GB" sz="1200" i="1" dirty="0" smtClean="0">
                <a:solidFill>
                  <a:schemeClr val="accent5"/>
                </a:solidFill>
              </a:rPr>
              <a:t>Metallurgy report, M. Crouvizier, GA. </a:t>
            </a:r>
            <a:r>
              <a:rPr lang="en-GB" sz="1200" i="1" dirty="0" err="1" smtClean="0">
                <a:solidFill>
                  <a:schemeClr val="accent5"/>
                </a:solidFill>
              </a:rPr>
              <a:t>Izquierdo</a:t>
            </a:r>
            <a:r>
              <a:rPr lang="en-GB" sz="1200" i="1" dirty="0" smtClean="0">
                <a:solidFill>
                  <a:schemeClr val="accent5"/>
                </a:solidFill>
              </a:rPr>
              <a:t>, </a:t>
            </a:r>
            <a:r>
              <a:rPr lang="en-GB" sz="1200" i="1" dirty="0">
                <a:solidFill>
                  <a:schemeClr val="accent5"/>
                </a:solidFill>
              </a:rPr>
              <a:t>S. Sgobba,</a:t>
            </a:r>
            <a:r>
              <a:rPr lang="en-GB" sz="1200" i="1" dirty="0" smtClean="0">
                <a:solidFill>
                  <a:schemeClr val="accent5"/>
                </a:solidFill>
              </a:rPr>
              <a:t> 02/2016</a:t>
            </a:r>
            <a:endParaRPr lang="en-GB" sz="1200" i="1" dirty="0">
              <a:solidFill>
                <a:schemeClr val="accent5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81093" y="5954957"/>
            <a:ext cx="81798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600" u="sng" dirty="0">
                <a:solidFill>
                  <a:schemeClr val="accent5"/>
                </a:solidFill>
              </a:rPr>
              <a:t>Micro-cracks can only be permitted in case on non-sensitivity of the parent material to crack propagation. </a:t>
            </a:r>
          </a:p>
        </p:txBody>
      </p:sp>
      <p:sp>
        <p:nvSpPr>
          <p:cNvPr id="4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1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Friction stir welding (FSW)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441" y="2158641"/>
            <a:ext cx="2979723" cy="2234793"/>
          </a:xfrm>
          <a:prstGeom prst="rect">
            <a:avLst/>
          </a:prstGeom>
        </p:spPr>
      </p:pic>
      <p:pic>
        <p:nvPicPr>
          <p:cNvPr id="1026" name="Picture 2" descr="http://robotics.engr.wisc.edu/cgi-bin/wikiwp/wp-content/uploads/2011/11/frictionStirWelding_detailSchemati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415" y="2397831"/>
            <a:ext cx="2426857" cy="1994816"/>
          </a:xfrm>
          <a:prstGeom prst="rect">
            <a:avLst/>
          </a:prstGeom>
          <a:noFill/>
          <a:ln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531244" y="2059277"/>
            <a:ext cx="1584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FSW process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46324" y="1010994"/>
            <a:ext cx="854726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Alternative to TIG welding process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 smtClean="0">
              <a:solidFill>
                <a:schemeClr val="accent5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2 </a:t>
            </a:r>
            <a:r>
              <a:rPr lang="en-GB" sz="1600" dirty="0">
                <a:solidFill>
                  <a:schemeClr val="accent5"/>
                </a:solidFill>
              </a:rPr>
              <a:t>DN100 flanges have been manufactured by </a:t>
            </a:r>
            <a:r>
              <a:rPr lang="en-GB" sz="1600" dirty="0" err="1">
                <a:solidFill>
                  <a:schemeClr val="accent5"/>
                </a:solidFill>
              </a:rPr>
              <a:t>Sominex</a:t>
            </a:r>
            <a:r>
              <a:rPr lang="en-GB" sz="1600" dirty="0">
                <a:solidFill>
                  <a:schemeClr val="accent5"/>
                </a:solidFill>
              </a:rPr>
              <a:t> doing FSW between EN AW-2050 (flange) and EN AW-5083 (KF connection</a:t>
            </a:r>
            <a:r>
              <a:rPr lang="en-GB" sz="1600" dirty="0" smtClean="0">
                <a:solidFill>
                  <a:schemeClr val="accent5"/>
                </a:solidFill>
              </a:rPr>
              <a:t>) 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6325" y="4797152"/>
            <a:ext cx="4945755" cy="1294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The hardness of the heat affected zone is between the 2 </a:t>
            </a:r>
            <a:r>
              <a:rPr lang="en-GB" sz="1600" dirty="0" smtClean="0">
                <a:solidFill>
                  <a:schemeClr val="accent5"/>
                </a:solidFill>
              </a:rPr>
              <a:t>parent materials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000" dirty="0" smtClean="0">
              <a:solidFill>
                <a:schemeClr val="accent5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The ultimate stress is not degraded after welding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000" dirty="0" smtClean="0">
              <a:solidFill>
                <a:schemeClr val="accent5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Good microstructure in the interface</a:t>
            </a:r>
            <a:endParaRPr lang="en-GB" sz="1600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7712" y="4715329"/>
            <a:ext cx="3492760" cy="13760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218500" y="6131099"/>
            <a:ext cx="22156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5A5A5A"/>
                </a:solidFill>
              </a:rPr>
              <a:t>Courtesy </a:t>
            </a:r>
            <a:r>
              <a:rPr lang="en-GB" sz="1200" i="1" dirty="0" err="1" smtClean="0">
                <a:solidFill>
                  <a:srgbClr val="5A5A5A"/>
                </a:solidFill>
              </a:rPr>
              <a:t>Sominex</a:t>
            </a:r>
            <a:r>
              <a:rPr lang="en-GB" sz="1200" i="1" dirty="0" smtClean="0">
                <a:solidFill>
                  <a:srgbClr val="5A5A5A"/>
                </a:solidFill>
              </a:rPr>
              <a:t>, M. </a:t>
            </a:r>
            <a:r>
              <a:rPr lang="en-GB" sz="1200" i="1" dirty="0" err="1" smtClean="0">
                <a:solidFill>
                  <a:srgbClr val="5A5A5A"/>
                </a:solidFill>
              </a:rPr>
              <a:t>Polidor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57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Hardness after welding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086" y="1364277"/>
            <a:ext cx="3059058" cy="21099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086" y="4070998"/>
            <a:ext cx="3059058" cy="21084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53794" y="6104329"/>
            <a:ext cx="41009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  <a:hlinkClick r:id="rId4"/>
              </a:rPr>
              <a:t>EDMS 1687628</a:t>
            </a:r>
            <a:r>
              <a:rPr lang="en-GB" sz="1200" dirty="0" smtClean="0">
                <a:solidFill>
                  <a:schemeClr val="accent5"/>
                </a:solidFill>
              </a:rPr>
              <a:t>, </a:t>
            </a:r>
            <a:r>
              <a:rPr lang="en-GB" sz="1200" i="1" dirty="0" smtClean="0">
                <a:solidFill>
                  <a:schemeClr val="accent5"/>
                </a:solidFill>
              </a:rPr>
              <a:t>metallurgy report, M. Meyer, 05/2016</a:t>
            </a:r>
            <a:endParaRPr lang="en-GB" sz="1200" i="1" dirty="0">
              <a:solidFill>
                <a:schemeClr val="accent5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" y="1417166"/>
            <a:ext cx="1841760" cy="17771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000" y="4081312"/>
            <a:ext cx="1826965" cy="165618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09104" y="989306"/>
            <a:ext cx="6295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err="1">
                <a:solidFill>
                  <a:schemeClr val="accent5"/>
                </a:solidFill>
              </a:rPr>
              <a:t>Brinell</a:t>
            </a:r>
            <a:r>
              <a:rPr lang="en-GB" dirty="0">
                <a:solidFill>
                  <a:schemeClr val="accent5"/>
                </a:solidFill>
              </a:rPr>
              <a:t> Hardness of Al 2050 welded by FSW process </a:t>
            </a:r>
            <a:endParaRPr lang="en-GB" dirty="0" smtClean="0">
              <a:solidFill>
                <a:schemeClr val="accent5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520" y="3643155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err="1">
                <a:solidFill>
                  <a:schemeClr val="accent5"/>
                </a:solidFill>
              </a:rPr>
              <a:t>Brinell</a:t>
            </a:r>
            <a:r>
              <a:rPr lang="en-GB" dirty="0">
                <a:solidFill>
                  <a:schemeClr val="accent5"/>
                </a:solidFill>
              </a:rPr>
              <a:t> Hardness of Al 2050 welded by TIG process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57568" y="4431033"/>
            <a:ext cx="3164952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No effect </a:t>
            </a:r>
            <a:r>
              <a:rPr lang="en-GB" sz="1400" dirty="0" smtClean="0">
                <a:solidFill>
                  <a:schemeClr val="accent5"/>
                </a:solidFill>
              </a:rPr>
              <a:t>at least 9 </a:t>
            </a:r>
            <a:r>
              <a:rPr lang="en-GB" sz="1400" dirty="0">
                <a:solidFill>
                  <a:schemeClr val="accent5"/>
                </a:solidFill>
              </a:rPr>
              <a:t>mm away from the welding </a:t>
            </a:r>
            <a:r>
              <a:rPr lang="en-GB" sz="1400" dirty="0" smtClean="0">
                <a:solidFill>
                  <a:schemeClr val="accent5"/>
                </a:solidFill>
              </a:rPr>
              <a:t>bead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71544" y="1467167"/>
            <a:ext cx="3168352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Hardness at the weld between Al 2050 hardness and Al 5083 hardness.   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Slight decrease of the Al 2050 hardness close to the weld which can be due to a partial dissolution of the hardening precipitates.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No effect on the 5083 hardness.  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60032" y="3100112"/>
            <a:ext cx="504056" cy="844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895222" y="3061522"/>
            <a:ext cx="720080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50" dirty="0" smtClean="0"/>
              <a:t>EN AW 5083</a:t>
            </a:r>
            <a:endParaRPr lang="en-GB" sz="45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4168" y="5134724"/>
            <a:ext cx="2756557" cy="33795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92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8740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t-PT" sz="3600" dirty="0" smtClean="0"/>
              <a:t>Aluminium Conflat flanges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Principle and materials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Welding tests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/>
              <a:t>Finite element studies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 </a:t>
            </a:r>
          </a:p>
          <a:p>
            <a:pPr marL="914400" lvl="1" indent="-514350">
              <a:buFont typeface="+mj-lt"/>
              <a:buAutoNum type="arabicPeriod"/>
            </a:pPr>
            <a:endParaRPr lang="pt-PT" sz="3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Aluminium vacuum windows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341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Finite element calculations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Q. Deliege</a:t>
            </a:r>
            <a:endParaRPr lang="en-GB" noProof="0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72711" y="16049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927" y="1448932"/>
            <a:ext cx="3111977" cy="1295649"/>
          </a:xfrm>
          <a:prstGeom prst="rect">
            <a:avLst/>
          </a:prstGeom>
        </p:spPr>
      </p:pic>
      <p:pic>
        <p:nvPicPr>
          <p:cNvPr id="23" name="Picture 22" descr="\\cern.ch\dfs\Users\r\rwawrows\Desktop\Figure 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09"/>
          <a:stretch/>
        </p:blipFill>
        <p:spPr bwMode="auto">
          <a:xfrm>
            <a:off x="5218500" y="1577972"/>
            <a:ext cx="1802055" cy="10589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5940152" y="6042051"/>
            <a:ext cx="29145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In collaboration with </a:t>
            </a:r>
            <a:r>
              <a:rPr lang="en-GB" sz="1200" dirty="0" err="1" smtClean="0">
                <a:solidFill>
                  <a:schemeClr val="accent5"/>
                </a:solidFill>
              </a:rPr>
              <a:t>Rafal</a:t>
            </a:r>
            <a:r>
              <a:rPr lang="en-GB" sz="1200" dirty="0" smtClean="0">
                <a:solidFill>
                  <a:schemeClr val="accent5"/>
                </a:solidFill>
              </a:rPr>
              <a:t> </a:t>
            </a:r>
            <a:r>
              <a:rPr lang="en-GB" sz="1200" dirty="0" err="1" smtClean="0">
                <a:solidFill>
                  <a:schemeClr val="accent5"/>
                </a:solidFill>
              </a:rPr>
              <a:t>Wawrowski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9104" y="989306"/>
            <a:ext cx="7303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2D axisymmetric model with DN40 and DN100 standard geometries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9104" y="2859901"/>
            <a:ext cx="8167352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Materials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Elastic-plastic with bilinear kinematic hardening 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Gaskets: aluminium alloy 1100-H14 &amp; 5083-H111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Flanges: aluminium alloy RSA-501 &amp; Al-2050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Fix seal / moving flange up to 0.35 mm penetration</a:t>
            </a:r>
            <a:endParaRPr lang="en-GB" sz="1600" dirty="0">
              <a:solidFill>
                <a:schemeClr val="accent5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 smtClean="0">
              <a:solidFill>
                <a:schemeClr val="accent5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Frictional contact between the knife and the gasket </a:t>
            </a:r>
            <a:r>
              <a:rPr lang="en-GB" sz="1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</a:t>
            </a:r>
            <a:r>
              <a:rPr lang="en-GB" sz="1600" dirty="0" smtClean="0">
                <a:solidFill>
                  <a:schemeClr val="accent5"/>
                </a:solidFill>
              </a:rPr>
              <a:t> sliding friction coefficient of 0.34 for dry surface Al 6061-T6 (Friction surface and technology, Peter J. </a:t>
            </a:r>
            <a:r>
              <a:rPr lang="en-GB" sz="1600" dirty="0" err="1" smtClean="0">
                <a:solidFill>
                  <a:schemeClr val="accent5"/>
                </a:solidFill>
              </a:rPr>
              <a:t>Blau</a:t>
            </a:r>
            <a:r>
              <a:rPr lang="en-GB" sz="1600" dirty="0" smtClean="0">
                <a:solidFill>
                  <a:schemeClr val="accent5"/>
                </a:solidFill>
              </a:rPr>
              <a:t>, 2008)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Frictionless contact at the retaining counter region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 smtClean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1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Finite element calculations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72711" y="16049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942859" y="6192738"/>
            <a:ext cx="29145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In collaboration with </a:t>
            </a:r>
            <a:r>
              <a:rPr lang="en-GB" sz="1200" dirty="0" err="1" smtClean="0">
                <a:solidFill>
                  <a:schemeClr val="accent5"/>
                </a:solidFill>
              </a:rPr>
              <a:t>Rafal</a:t>
            </a:r>
            <a:r>
              <a:rPr lang="en-GB" sz="1200" dirty="0" smtClean="0">
                <a:solidFill>
                  <a:schemeClr val="accent5"/>
                </a:solidFill>
              </a:rPr>
              <a:t> </a:t>
            </a:r>
            <a:r>
              <a:rPr lang="en-GB" sz="1200" dirty="0" err="1" smtClean="0">
                <a:solidFill>
                  <a:schemeClr val="accent5"/>
                </a:solidFill>
              </a:rPr>
              <a:t>Wawrowski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62339" y="987399"/>
            <a:ext cx="2622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RSA 501 – 1100-H14</a:t>
            </a:r>
            <a:br>
              <a:rPr lang="en-GB" sz="1600" dirty="0" smtClean="0">
                <a:solidFill>
                  <a:schemeClr val="accent5"/>
                </a:solidFill>
              </a:rPr>
            </a:br>
            <a:r>
              <a:rPr lang="en-GB" sz="1600" dirty="0" smtClean="0">
                <a:solidFill>
                  <a:schemeClr val="accent5"/>
                </a:solidFill>
              </a:rPr>
              <a:t>Max stress 355 MPa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911971" y="987399"/>
            <a:ext cx="2622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Al 2050 – 1100-H14</a:t>
            </a:r>
            <a:br>
              <a:rPr lang="en-GB" sz="1600" dirty="0" smtClean="0">
                <a:solidFill>
                  <a:schemeClr val="accent5"/>
                </a:solidFill>
              </a:rPr>
            </a:br>
            <a:r>
              <a:rPr lang="en-GB" sz="1600" dirty="0" smtClean="0">
                <a:solidFill>
                  <a:schemeClr val="accent5"/>
                </a:solidFill>
              </a:rPr>
              <a:t>Max stress 328 MPa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262339" y="3652901"/>
            <a:ext cx="2622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RSA 501 – 5083-H111</a:t>
            </a:r>
            <a:br>
              <a:rPr lang="en-GB" sz="1600" dirty="0" smtClean="0">
                <a:solidFill>
                  <a:schemeClr val="accent5"/>
                </a:solidFill>
              </a:rPr>
            </a:br>
            <a:r>
              <a:rPr lang="en-GB" sz="1600" dirty="0" smtClean="0">
                <a:solidFill>
                  <a:schemeClr val="accent5"/>
                </a:solidFill>
              </a:rPr>
              <a:t>Max stress 516 MPa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911971" y="3650525"/>
            <a:ext cx="2622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Al 2050 – 5083-H111</a:t>
            </a:r>
            <a:br>
              <a:rPr lang="en-GB" sz="1600" dirty="0" smtClean="0">
                <a:solidFill>
                  <a:schemeClr val="accent5"/>
                </a:solidFill>
              </a:rPr>
            </a:br>
            <a:r>
              <a:rPr lang="en-GB" sz="1600" dirty="0" smtClean="0">
                <a:solidFill>
                  <a:schemeClr val="accent5"/>
                </a:solidFill>
              </a:rPr>
              <a:t>Max stress 610 MPa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574707" y="1050687"/>
            <a:ext cx="0" cy="51932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26236" y="3579687"/>
            <a:ext cx="85311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36" y="1572174"/>
            <a:ext cx="4045901" cy="179913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8600" y="1570238"/>
            <a:ext cx="4110836" cy="180422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236" y="4227759"/>
            <a:ext cx="4045901" cy="180343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4795" y="4232154"/>
            <a:ext cx="4114641" cy="182532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685121"/>
              </p:ext>
            </p:extLst>
          </p:nvPr>
        </p:nvGraphicFramePr>
        <p:xfrm>
          <a:off x="7304348" y="91542"/>
          <a:ext cx="1732148" cy="81798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6074">
                  <a:extLst>
                    <a:ext uri="{9D8B030D-6E8A-4147-A177-3AD203B41FA5}">
                      <a16:colId xmlns:a16="http://schemas.microsoft.com/office/drawing/2014/main" val="1117676633"/>
                    </a:ext>
                  </a:extLst>
                </a:gridCol>
                <a:gridCol w="866074">
                  <a:extLst>
                    <a:ext uri="{9D8B030D-6E8A-4147-A177-3AD203B41FA5}">
                      <a16:colId xmlns:a16="http://schemas.microsoft.com/office/drawing/2014/main" val="3607858410"/>
                    </a:ext>
                  </a:extLst>
                </a:gridCol>
              </a:tblGrid>
              <a:tr h="2670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kern="1200" dirty="0">
                          <a:effectLst/>
                        </a:rPr>
                        <a:t>Material</a:t>
                      </a:r>
                      <a:endParaRPr lang="en-GB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Yield </a:t>
                      </a:r>
                      <a:r>
                        <a:rPr lang="en-GB" sz="900" u="none" strike="noStrike" dirty="0" smtClean="0">
                          <a:effectLst/>
                        </a:rPr>
                        <a:t>strength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en-GB" sz="900" u="none" strike="noStrike" kern="1200" dirty="0" smtClean="0">
                          <a:effectLst/>
                        </a:rPr>
                        <a:t>[MPa]</a:t>
                      </a:r>
                      <a:endParaRPr lang="en-GB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1007974"/>
                  </a:ext>
                </a:extLst>
              </a:tr>
              <a:tr h="267069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900" u="none" strike="noStrike" kern="1200" dirty="0">
                          <a:effectLst/>
                        </a:rPr>
                        <a:t>  RSA 501</a:t>
                      </a:r>
                      <a:endParaRPr lang="en-GB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500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86100267"/>
                  </a:ext>
                </a:extLst>
              </a:tr>
              <a:tr h="267069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900" u="none" strike="noStrike" kern="1200" dirty="0">
                          <a:effectLst/>
                        </a:rPr>
                        <a:t>2050 T8511</a:t>
                      </a:r>
                      <a:endParaRPr lang="en-GB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609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671748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822974"/>
              </p:ext>
            </p:extLst>
          </p:nvPr>
        </p:nvGraphicFramePr>
        <p:xfrm>
          <a:off x="107504" y="91542"/>
          <a:ext cx="1732148" cy="81798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6074">
                  <a:extLst>
                    <a:ext uri="{9D8B030D-6E8A-4147-A177-3AD203B41FA5}">
                      <a16:colId xmlns:a16="http://schemas.microsoft.com/office/drawing/2014/main" val="1117676633"/>
                    </a:ext>
                  </a:extLst>
                </a:gridCol>
                <a:gridCol w="866074">
                  <a:extLst>
                    <a:ext uri="{9D8B030D-6E8A-4147-A177-3AD203B41FA5}">
                      <a16:colId xmlns:a16="http://schemas.microsoft.com/office/drawing/2014/main" val="3607858410"/>
                    </a:ext>
                  </a:extLst>
                </a:gridCol>
              </a:tblGrid>
              <a:tr h="2670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kern="1200" dirty="0">
                          <a:effectLst/>
                        </a:rPr>
                        <a:t>Material</a:t>
                      </a:r>
                      <a:endParaRPr lang="en-GB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Yield </a:t>
                      </a:r>
                      <a:r>
                        <a:rPr lang="en-GB" sz="900" u="none" strike="noStrike" dirty="0" smtClean="0">
                          <a:effectLst/>
                        </a:rPr>
                        <a:t>strength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en-GB" sz="900" u="none" strike="noStrike" kern="1200" dirty="0" smtClean="0">
                          <a:effectLst/>
                        </a:rPr>
                        <a:t>[MPa]</a:t>
                      </a:r>
                      <a:endParaRPr lang="en-GB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1007974"/>
                  </a:ext>
                </a:extLst>
              </a:tr>
              <a:tr h="267069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900" u="none" strike="noStrike" kern="1200" dirty="0" smtClean="0">
                          <a:effectLst/>
                        </a:rPr>
                        <a:t>1100 H14</a:t>
                      </a:r>
                      <a:endParaRPr lang="en-GB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smtClean="0">
                          <a:effectLst/>
                        </a:rPr>
                        <a:t>95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86100267"/>
                  </a:ext>
                </a:extLst>
              </a:tr>
              <a:tr h="267069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900" u="none" strike="noStrike" kern="1200" dirty="0" smtClean="0">
                          <a:effectLst/>
                        </a:rPr>
                        <a:t>5083 H111</a:t>
                      </a:r>
                      <a:endParaRPr lang="en-GB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smtClean="0">
                          <a:effectLst/>
                        </a:rPr>
                        <a:t>145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6717489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823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8740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t-PT" sz="3600" dirty="0" smtClean="0"/>
              <a:t>Aluminium Conflat flanges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Principle and materials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Welding tests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Finite element studies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/>
              <a:t>Results</a:t>
            </a:r>
            <a:r>
              <a:rPr lang="pt-PT" sz="3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</a:p>
          <a:p>
            <a:pPr marL="914400" lvl="1" indent="-514350">
              <a:buFont typeface="+mj-lt"/>
              <a:buAutoNum type="arabicPeriod"/>
            </a:pPr>
            <a:endParaRPr lang="pt-PT" sz="3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Aluminium vacuum windows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8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Leak tests results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13" name="TextBox 12"/>
          <p:cNvSpPr txBox="1"/>
          <p:nvPr/>
        </p:nvSpPr>
        <p:spPr>
          <a:xfrm>
            <a:off x="2843808" y="4901157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5A5A5A"/>
                </a:solidFill>
              </a:rPr>
              <a:t>Note: </a:t>
            </a:r>
            <a:r>
              <a:rPr lang="en-GB" sz="1400" dirty="0" smtClean="0">
                <a:solidFill>
                  <a:srgbClr val="5A5A5A"/>
                </a:solidFill>
              </a:rPr>
              <a:t>Some complementary tests were done with an aluminium CF flange and a stainless steel CF flange using aluminium gasket at RT and at 200</a:t>
            </a:r>
            <a:r>
              <a:rPr lang="en-GB" sz="1400" dirty="0">
                <a:solidFill>
                  <a:srgbClr val="5A5A5A"/>
                </a:solidFill>
              </a:rPr>
              <a:t>˚</a:t>
            </a:r>
            <a:r>
              <a:rPr lang="en-GB" sz="1400" dirty="0" smtClean="0">
                <a:solidFill>
                  <a:srgbClr val="5A5A5A"/>
                </a:solidFill>
              </a:rPr>
              <a:t>C. </a:t>
            </a:r>
            <a:endParaRPr lang="en-GB" sz="1400" dirty="0">
              <a:solidFill>
                <a:srgbClr val="5A5A5A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619552"/>
              </p:ext>
            </p:extLst>
          </p:nvPr>
        </p:nvGraphicFramePr>
        <p:xfrm>
          <a:off x="2843808" y="1694494"/>
          <a:ext cx="5976664" cy="172163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789551">
                  <a:extLst>
                    <a:ext uri="{9D8B030D-6E8A-4147-A177-3AD203B41FA5}">
                      <a16:colId xmlns:a16="http://schemas.microsoft.com/office/drawing/2014/main" val="372650579"/>
                    </a:ext>
                  </a:extLst>
                </a:gridCol>
                <a:gridCol w="1375442">
                  <a:extLst>
                    <a:ext uri="{9D8B030D-6E8A-4147-A177-3AD203B41FA5}">
                      <a16:colId xmlns:a16="http://schemas.microsoft.com/office/drawing/2014/main" val="2450760485"/>
                    </a:ext>
                  </a:extLst>
                </a:gridCol>
                <a:gridCol w="1393394">
                  <a:extLst>
                    <a:ext uri="{9D8B030D-6E8A-4147-A177-3AD203B41FA5}">
                      <a16:colId xmlns:a16="http://schemas.microsoft.com/office/drawing/2014/main" val="2926733141"/>
                    </a:ext>
                  </a:extLst>
                </a:gridCol>
                <a:gridCol w="1418277">
                  <a:extLst>
                    <a:ext uri="{9D8B030D-6E8A-4147-A177-3AD203B41FA5}">
                      <a16:colId xmlns:a16="http://schemas.microsoft.com/office/drawing/2014/main" val="2104455321"/>
                    </a:ext>
                  </a:extLst>
                </a:gridCol>
              </a:tblGrid>
              <a:tr h="281543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RSA 501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 2050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09490603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Bake out (200˚C)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DN 35-40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 tests passed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 tests </a:t>
                      </a:r>
                      <a:r>
                        <a:rPr lang="en-GB" sz="1400" u="none" strike="noStrike" dirty="0" smtClean="0">
                          <a:effectLst/>
                        </a:rPr>
                        <a:t>passed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5303323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DN 100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 smtClean="0">
                          <a:effectLst/>
                        </a:rPr>
                        <a:t>-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 tests passed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3580005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Room temperature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DN 35-40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8 tests passed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8 tests passed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17099177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DN 100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u="none" strike="noStrike" kern="1200" dirty="0" smtClean="0">
                          <a:effectLst/>
                        </a:rPr>
                        <a:t>-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 tests passed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305661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Cryogenic 77 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DN 100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u="none" strike="noStrike" kern="1200" dirty="0" smtClean="0">
                          <a:effectLst/>
                        </a:rPr>
                        <a:t>-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 tests passed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39408106"/>
                  </a:ext>
                </a:extLst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6961" y="1761926"/>
            <a:ext cx="2132856" cy="15996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22" y="3933056"/>
            <a:ext cx="2171733" cy="1628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2843808" y="3895789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</a:rPr>
              <a:t>+ With 2 different gaskets 1100 and 5083</a:t>
            </a:r>
          </a:p>
          <a:p>
            <a:endParaRPr lang="en-GB" sz="1400" dirty="0">
              <a:solidFill>
                <a:srgbClr val="5A5A5A"/>
              </a:solidFill>
            </a:endParaRPr>
          </a:p>
          <a:p>
            <a:r>
              <a:rPr lang="en-GB" sz="1400" dirty="0" smtClean="0">
                <a:solidFill>
                  <a:srgbClr val="5A5A5A"/>
                </a:solidFill>
              </a:rPr>
              <a:t>+ With stainless steel screws </a:t>
            </a:r>
            <a:endParaRPr lang="en-GB" sz="14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28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755" y="3653575"/>
            <a:ext cx="5084550" cy="233452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13337" y="4466894"/>
            <a:ext cx="21754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GB" sz="2000" b="1" dirty="0" smtClean="0">
                <a:solidFill>
                  <a:schemeClr val="accent5"/>
                </a:solidFill>
              </a:rPr>
              <a:t>After 4 bake out tests (200 °C)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5536" y="1920950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GB" sz="2000" b="1" dirty="0" smtClean="0">
                <a:solidFill>
                  <a:schemeClr val="accent5"/>
                </a:solidFill>
              </a:rPr>
              <a:t>After 8 tests at room temperature 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1049184"/>
            <a:ext cx="5084058" cy="2352768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Metrology – knife deformation – RSA 501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3153136" y="5978216"/>
            <a:ext cx="53074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EDMS 1511348 v.1, metrology report, J.P. Rigaud, 06/2015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69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aluminium in vacuum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449387"/>
            <a:ext cx="7920000" cy="490696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+"/>
            </a:pPr>
            <a:r>
              <a:rPr lang="en-GB" dirty="0"/>
              <a:t>Low nuclear </a:t>
            </a:r>
            <a:r>
              <a:rPr lang="en-GB" dirty="0" smtClean="0"/>
              <a:t>activation</a:t>
            </a:r>
          </a:p>
          <a:p>
            <a:pPr marL="457200" indent="-457200">
              <a:buFont typeface="Arial" panose="020B0604020202020204" pitchFamily="34" charset="0"/>
              <a:buChar char="+"/>
            </a:pPr>
            <a:r>
              <a:rPr lang="en-GB" dirty="0">
                <a:solidFill>
                  <a:srgbClr val="5A5A5A"/>
                </a:solidFill>
              </a:rPr>
              <a:t>Low magnetic permeability</a:t>
            </a:r>
          </a:p>
          <a:p>
            <a:pPr marL="457200" indent="-457200">
              <a:buFont typeface="Arial" panose="020B0604020202020204" pitchFamily="34" charset="0"/>
              <a:buChar char="+"/>
            </a:pPr>
            <a:r>
              <a:rPr lang="en-GB" dirty="0" smtClean="0"/>
              <a:t>Low density</a:t>
            </a:r>
          </a:p>
          <a:p>
            <a:pPr marL="457200" indent="-457200">
              <a:buFont typeface="Arial" panose="020B0604020202020204" pitchFamily="34" charset="0"/>
              <a:buChar char="+"/>
            </a:pPr>
            <a:r>
              <a:rPr lang="en-GB" dirty="0"/>
              <a:t>Thermal properties</a:t>
            </a:r>
          </a:p>
          <a:p>
            <a:pPr marL="457200" indent="-457200">
              <a:buFont typeface="Arial" panose="020B0604020202020204" pitchFamily="34" charset="0"/>
              <a:buChar char="+"/>
            </a:pPr>
            <a:r>
              <a:rPr lang="en-GB" dirty="0" smtClean="0"/>
              <a:t>Machinability</a:t>
            </a:r>
          </a:p>
          <a:p>
            <a:pPr marL="457200" lvl="0" indent="-457200">
              <a:buFont typeface="Arial" panose="020B0604020202020204" pitchFamily="34" charset="0"/>
              <a:buChar char="+"/>
            </a:pPr>
            <a:r>
              <a:rPr lang="en-GB" dirty="0" smtClean="0">
                <a:solidFill>
                  <a:srgbClr val="5A5A5A"/>
                </a:solidFill>
              </a:rPr>
              <a:t>Good </a:t>
            </a:r>
            <a:r>
              <a:rPr lang="en-GB" dirty="0">
                <a:solidFill>
                  <a:srgbClr val="5A5A5A"/>
                </a:solidFill>
              </a:rPr>
              <a:t>mechanical properties for </a:t>
            </a:r>
            <a:r>
              <a:rPr lang="en-GB" dirty="0" smtClean="0">
                <a:solidFill>
                  <a:srgbClr val="5A5A5A"/>
                </a:solidFill>
              </a:rPr>
              <a:t>some alloys</a:t>
            </a:r>
          </a:p>
          <a:p>
            <a:pPr marL="457200" indent="-457200">
              <a:buFont typeface="Arial" panose="020B0604020202020204" pitchFamily="34" charset="0"/>
              <a:buChar char="+"/>
            </a:pPr>
            <a:r>
              <a:rPr lang="en-GB" dirty="0">
                <a:solidFill>
                  <a:srgbClr val="5A5A5A"/>
                </a:solidFill>
              </a:rPr>
              <a:t>Low outgassing rate</a:t>
            </a:r>
          </a:p>
          <a:p>
            <a:pPr marL="0" lv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741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Metrology – knife deformation – Al 2050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980727"/>
            <a:ext cx="5228802" cy="24135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3468841"/>
            <a:ext cx="5228802" cy="237024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261981" y="5859015"/>
            <a:ext cx="47875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EDMS 1586657, metrology report, J.P. Rigaud, 03/2016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7969" y="4273571"/>
            <a:ext cx="21754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GB" sz="2000" b="1" dirty="0" smtClean="0">
                <a:solidFill>
                  <a:schemeClr val="accent5"/>
                </a:solidFill>
              </a:rPr>
              <a:t>After 4 bake out tests (200 °C)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5536" y="1920950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GB" sz="2000" b="1" dirty="0" smtClean="0">
                <a:solidFill>
                  <a:schemeClr val="accent5"/>
                </a:solidFill>
              </a:rPr>
              <a:t>After 8 tests at room temperature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49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394224"/>
              </p:ext>
            </p:extLst>
          </p:nvPr>
        </p:nvGraphicFramePr>
        <p:xfrm>
          <a:off x="755576" y="1397000"/>
          <a:ext cx="7848871" cy="43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7404">
                  <a:extLst>
                    <a:ext uri="{9D8B030D-6E8A-4147-A177-3AD203B41FA5}">
                      <a16:colId xmlns:a16="http://schemas.microsoft.com/office/drawing/2014/main" val="844894899"/>
                    </a:ext>
                  </a:extLst>
                </a:gridCol>
                <a:gridCol w="1976037">
                  <a:extLst>
                    <a:ext uri="{9D8B030D-6E8A-4147-A177-3AD203B41FA5}">
                      <a16:colId xmlns:a16="http://schemas.microsoft.com/office/drawing/2014/main" val="2415723806"/>
                    </a:ext>
                  </a:extLst>
                </a:gridCol>
                <a:gridCol w="2085430">
                  <a:extLst>
                    <a:ext uri="{9D8B030D-6E8A-4147-A177-3AD203B41FA5}">
                      <a16:colId xmlns:a16="http://schemas.microsoft.com/office/drawing/2014/main" val="13717325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RSA 501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Al-Cu-Li 2050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938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Mechanical properties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 +</a:t>
                      </a:r>
                      <a:endParaRPr lang="en-GB" sz="2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 + +</a:t>
                      </a:r>
                      <a:endParaRPr lang="en-GB" sz="2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622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Behaviour at bake</a:t>
                      </a:r>
                      <a:r>
                        <a:rPr lang="en-GB" baseline="0" dirty="0" smtClean="0"/>
                        <a:t> out temperature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</a:t>
                      </a:r>
                      <a:endParaRPr lang="en-GB" sz="2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 +</a:t>
                      </a:r>
                      <a:endParaRPr lang="en-GB" sz="2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594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Hardness after welding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 + </a:t>
                      </a:r>
                      <a:r>
                        <a:rPr lang="en-GB" sz="2000" b="1" baseline="0" dirty="0" smtClean="0">
                          <a:solidFill>
                            <a:srgbClr val="92D050"/>
                          </a:solidFill>
                        </a:rPr>
                        <a:t>+</a:t>
                      </a:r>
                      <a:endParaRPr lang="en-GB" sz="2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 + +</a:t>
                      </a:r>
                      <a:endParaRPr lang="en-GB" sz="2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55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Outgassing (H2O) mbar/l/cm2/s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      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3.31e-9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2000" b="1" dirty="0" smtClean="0">
                          <a:solidFill>
                            <a:schemeClr val="accent3"/>
                          </a:solidFill>
                        </a:rPr>
                        <a:t>-       </a:t>
                      </a:r>
                      <a:r>
                        <a:rPr lang="en-GB" sz="2000" b="1" dirty="0" smtClean="0">
                          <a:solidFill>
                            <a:schemeClr val="accent3"/>
                          </a:solidFill>
                        </a:rPr>
                        <a:t>  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3.95e-8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066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Outgassing</a:t>
                      </a:r>
                      <a:r>
                        <a:rPr lang="en-GB" baseline="0" dirty="0" smtClean="0"/>
                        <a:t> BO (H2) mbar/l/cm2/s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    </a:t>
                      </a:r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  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3.19e-12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 </a:t>
                      </a:r>
                      <a:r>
                        <a:rPr lang="en-GB" sz="2000" b="1" dirty="0" smtClean="0">
                          <a:solidFill>
                            <a:srgbClr val="92D050"/>
                          </a:solidFill>
                        </a:rPr>
                        <a:t>+ +  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2.47e-14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641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Welding ability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accent3"/>
                          </a:solidFill>
                        </a:rPr>
                        <a:t>- </a:t>
                      </a:r>
                      <a:endParaRPr lang="en-GB" sz="20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accent3"/>
                          </a:solidFill>
                        </a:rPr>
                        <a:t>- </a:t>
                      </a:r>
                      <a:endParaRPr lang="en-GB" sz="20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560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Leak tightness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 smtClean="0">
                          <a:solidFill>
                            <a:srgbClr val="92D050"/>
                          </a:solidFill>
                          <a:latin typeface="+mn-lt"/>
                          <a:ea typeface="+mn-ea"/>
                          <a:cs typeface="+mn-cs"/>
                        </a:rPr>
                        <a:t>+ + +</a:t>
                      </a:r>
                      <a:endParaRPr lang="en-GB" sz="2000" b="1" kern="1200" dirty="0">
                        <a:solidFill>
                          <a:srgbClr val="92D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2000" b="1" kern="1200" dirty="0" smtClean="0">
                          <a:solidFill>
                            <a:srgbClr val="92D050"/>
                          </a:solidFill>
                          <a:latin typeface="+mn-lt"/>
                          <a:ea typeface="+mn-ea"/>
                          <a:cs typeface="+mn-cs"/>
                        </a:rPr>
                        <a:t>+ + +</a:t>
                      </a:r>
                      <a:endParaRPr lang="en-GB" sz="2000" b="1" kern="1200" dirty="0">
                        <a:solidFill>
                          <a:srgbClr val="92D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3092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Knife resistance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accent3"/>
                          </a:solidFill>
                        </a:rPr>
                        <a:t>- -</a:t>
                      </a:r>
                      <a:endParaRPr lang="en-GB" sz="20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2000" b="1" kern="1200" dirty="0" smtClean="0">
                          <a:solidFill>
                            <a:srgbClr val="92D050"/>
                          </a:solidFill>
                          <a:latin typeface="+mn-lt"/>
                          <a:ea typeface="+mn-ea"/>
                          <a:cs typeface="+mn-cs"/>
                        </a:rPr>
                        <a:t>+ + +</a:t>
                      </a:r>
                      <a:endParaRPr lang="en-GB" sz="2000" b="1" kern="1200" dirty="0">
                        <a:solidFill>
                          <a:srgbClr val="92D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626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Procurement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accent3"/>
                          </a:solidFill>
                        </a:rPr>
                        <a:t>- -</a:t>
                      </a:r>
                      <a:endParaRPr lang="en-GB" sz="20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2000" b="1" kern="1200" dirty="0" smtClean="0">
                          <a:solidFill>
                            <a:srgbClr val="92D050"/>
                          </a:solidFill>
                          <a:latin typeface="+mn-lt"/>
                          <a:ea typeface="+mn-ea"/>
                          <a:cs typeface="+mn-cs"/>
                        </a:rPr>
                        <a:t>+ +</a:t>
                      </a:r>
                      <a:endParaRPr lang="en-GB" sz="2000" b="1" kern="1200" dirty="0">
                        <a:solidFill>
                          <a:srgbClr val="92D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964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accent3"/>
                          </a:solidFill>
                        </a:rPr>
                        <a:t>- </a:t>
                      </a:r>
                      <a:endParaRPr lang="en-GB" sz="20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accent3"/>
                          </a:solidFill>
                        </a:rPr>
                        <a:t>-      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(164 € / kg) 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977078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66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802087"/>
          </a:xfrm>
        </p:spPr>
        <p:txBody>
          <a:bodyPr>
            <a:normAutofit/>
          </a:bodyPr>
          <a:lstStyle/>
          <a:p>
            <a:r>
              <a:rPr lang="en-GB" sz="2000" dirty="0"/>
              <a:t>Have more data on materials with the temperature in order to predict the knife deformation more accurately. 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Eventual creep after many bake out cycles. Test bench in 113, done by C. Di Paolo, J. Chaure)</a:t>
            </a:r>
          </a:p>
          <a:p>
            <a:pPr algn="just"/>
            <a:endParaRPr lang="en-GB" sz="2400" dirty="0" smtClean="0"/>
          </a:p>
          <a:p>
            <a:endParaRPr lang="en-GB" sz="2400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3126606"/>
            <a:ext cx="3911525" cy="27768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35819" y="6071021"/>
            <a:ext cx="2249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LCHVFC__0020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8740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t-PT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Aluminium Conflat flanges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Principle and materials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Welding tests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Finite element studies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</a:t>
            </a:r>
            <a:r>
              <a:rPr lang="pt-PT" sz="3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</a:p>
          <a:p>
            <a:pPr marL="914400" lvl="1" indent="-514350">
              <a:buFont typeface="+mj-lt"/>
              <a:buAutoNum type="arabicPeriod"/>
            </a:pPr>
            <a:endParaRPr lang="pt-PT" sz="3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pt-PT" sz="3600" dirty="0"/>
              <a:t>Aluminium vacuum </a:t>
            </a:r>
            <a:r>
              <a:rPr lang="pt-PT" sz="3600" dirty="0" smtClean="0"/>
              <a:t>windows</a:t>
            </a:r>
            <a:endParaRPr lang="pt-PT" sz="3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80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Prototypes of awake spectrometer window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Q. Deliege</a:t>
            </a:r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3156305"/>
            <a:ext cx="4032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chemeClr val="accent5"/>
                </a:solidFill>
              </a:rPr>
              <a:t>Assembly of the prototype window, CDD SPSVXW__0011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0" t="19089" r="31277" b="3395"/>
          <a:stretch>
            <a:fillRect/>
          </a:stretch>
        </p:blipFill>
        <p:spPr bwMode="auto">
          <a:xfrm rot="16200000">
            <a:off x="1687315" y="377728"/>
            <a:ext cx="1615475" cy="3622969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1356650"/>
            <a:ext cx="3384375" cy="1698962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499992" y="3149718"/>
            <a:ext cx="44644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chemeClr val="accent5"/>
                </a:solidFill>
              </a:rPr>
              <a:t>Spectrometer prototype after pumping and venting to atmospheric </a:t>
            </a:r>
            <a:r>
              <a:rPr lang="en-GB" sz="1100" i="1" dirty="0" smtClean="0">
                <a:solidFill>
                  <a:schemeClr val="accent5"/>
                </a:solidFill>
              </a:rPr>
              <a:t>pressure, J. Hansen, EDMS 1558694</a:t>
            </a:r>
            <a:endParaRPr lang="en-GB" sz="1100" i="1" dirty="0">
              <a:solidFill>
                <a:schemeClr val="accent5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01717" y="2920289"/>
            <a:ext cx="1542750" cy="3379044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9770" y="3794911"/>
            <a:ext cx="3564718" cy="12683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3885333" y="4347169"/>
            <a:ext cx="1805384" cy="72680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9552" y="5613264"/>
            <a:ext cx="4032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chemeClr val="accent5"/>
                </a:solidFill>
              </a:rPr>
              <a:t>Assembly of the prototype window, CDD SPSVXW__</a:t>
            </a:r>
            <a:r>
              <a:rPr lang="en-GB" sz="1100" i="1" dirty="0" smtClean="0">
                <a:solidFill>
                  <a:schemeClr val="accent5"/>
                </a:solidFill>
              </a:rPr>
              <a:t>0018</a:t>
            </a:r>
            <a:endParaRPr lang="en-GB" sz="1100" i="1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9992" y="5684724"/>
            <a:ext cx="4464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solidFill>
                  <a:schemeClr val="accent5"/>
                </a:solidFill>
              </a:rPr>
              <a:t>Metallurgical observations (EB), L. Gomez Pereira, EDMS 1698905</a:t>
            </a:r>
            <a:endParaRPr lang="en-GB" sz="1100" i="1" dirty="0">
              <a:solidFill>
                <a:schemeClr val="accent5"/>
              </a:solidFill>
            </a:endParaRPr>
          </a:p>
        </p:txBody>
      </p:sp>
      <p:cxnSp>
        <p:nvCxnSpPr>
          <p:cNvPr id="19" name="Straight Arrow Connector 18"/>
          <p:cNvCxnSpPr>
            <a:stCxn id="20" idx="2"/>
          </p:cNvCxnSpPr>
          <p:nvPr/>
        </p:nvCxnSpPr>
        <p:spPr>
          <a:xfrm>
            <a:off x="1813198" y="1208928"/>
            <a:ext cx="310530" cy="470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27770" y="931929"/>
            <a:ext cx="137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99.5% Al window</a:t>
            </a:r>
          </a:p>
        </p:txBody>
      </p:sp>
      <p:cxnSp>
        <p:nvCxnSpPr>
          <p:cNvPr id="25" name="Straight Arrow Connector 24"/>
          <p:cNvCxnSpPr>
            <a:stCxn id="26" idx="2"/>
          </p:cNvCxnSpPr>
          <p:nvPr/>
        </p:nvCxnSpPr>
        <p:spPr>
          <a:xfrm>
            <a:off x="3621109" y="1183586"/>
            <a:ext cx="230811" cy="4452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35681" y="906587"/>
            <a:ext cx="137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5083 H116 frame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28" name="Straight Arrow Connector 27"/>
          <p:cNvCxnSpPr>
            <a:stCxn id="29" idx="0"/>
          </p:cNvCxnSpPr>
          <p:nvPr/>
        </p:nvCxnSpPr>
        <p:spPr>
          <a:xfrm flipV="1">
            <a:off x="3736514" y="1860879"/>
            <a:ext cx="107022" cy="7002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051086" y="2561113"/>
            <a:ext cx="1370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5083 H116 weld neck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38" name="Straight Arrow Connector 37"/>
          <p:cNvCxnSpPr>
            <a:stCxn id="41" idx="0"/>
          </p:cNvCxnSpPr>
          <p:nvPr/>
        </p:nvCxnSpPr>
        <p:spPr>
          <a:xfrm flipH="1" flipV="1">
            <a:off x="1043609" y="1983187"/>
            <a:ext cx="306338" cy="5795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64519" y="2562713"/>
            <a:ext cx="137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6082 T6 flange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81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Prototypes with FSW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Q. Deliege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60" y="854962"/>
            <a:ext cx="4066045" cy="28669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15" y="3817631"/>
            <a:ext cx="3131658" cy="2238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07896" y="3885650"/>
            <a:ext cx="2945281" cy="22089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021" y="843532"/>
            <a:ext cx="3423979" cy="25679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8939" y="3768837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solidFill>
                  <a:schemeClr val="accent5"/>
                </a:solidFill>
              </a:rPr>
              <a:t>Courtesy </a:t>
            </a:r>
            <a:r>
              <a:rPr lang="en-GB" sz="1100" i="1" dirty="0" err="1" smtClean="0">
                <a:solidFill>
                  <a:schemeClr val="accent5"/>
                </a:solidFill>
              </a:rPr>
              <a:t>Sominex</a:t>
            </a:r>
            <a:endParaRPr lang="en-GB" sz="1100" i="1" dirty="0">
              <a:solidFill>
                <a:schemeClr val="accent5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17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Q. Deliege</a:t>
            </a:r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7092280" y="4182000"/>
            <a:ext cx="19442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solidFill>
                  <a:schemeClr val="accent5"/>
                </a:solidFill>
              </a:rPr>
              <a:t>Courtesy </a:t>
            </a:r>
            <a:r>
              <a:rPr lang="en-GB" sz="1100" i="1" dirty="0" err="1" smtClean="0">
                <a:solidFill>
                  <a:schemeClr val="accent5"/>
                </a:solidFill>
              </a:rPr>
              <a:t>Sominex</a:t>
            </a:r>
            <a:endParaRPr lang="en-GB" sz="1100" i="1" dirty="0">
              <a:solidFill>
                <a:schemeClr val="accent5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1333128"/>
            <a:ext cx="4119692" cy="28488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7960" y="1867800"/>
            <a:ext cx="4277372" cy="3208029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764400" y="3324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Conclusions…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541723" y="4641679"/>
                <a:ext cx="4617810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accent5"/>
                    </a:solidFill>
                  </a:rPr>
                  <a:t>- Good </a:t>
                </a:r>
                <a:r>
                  <a:rPr lang="en-GB" sz="1600" dirty="0">
                    <a:solidFill>
                      <a:schemeClr val="accent5"/>
                    </a:solidFill>
                  </a:rPr>
                  <a:t>behaviour of the window under vacuum and at atmospheric pressure</a:t>
                </a:r>
              </a:p>
              <a:p>
                <a:r>
                  <a:rPr lang="en-GB" sz="1600" dirty="0" smtClean="0">
                    <a:solidFill>
                      <a:schemeClr val="accent5"/>
                    </a:solidFill>
                  </a:rPr>
                  <a:t>- He </a:t>
                </a:r>
                <a:r>
                  <a:rPr lang="en-GB" sz="1600" dirty="0">
                    <a:solidFill>
                      <a:schemeClr val="accent5"/>
                    </a:solidFill>
                  </a:rPr>
                  <a:t>leak </a:t>
                </a:r>
                <a:r>
                  <a:rPr lang="en-GB" sz="1600" dirty="0" smtClean="0">
                    <a:solidFill>
                      <a:schemeClr val="accent5"/>
                    </a:solidFill>
                  </a:rPr>
                  <a:t>tightness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&lt;2.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𝑚𝑏𝑎𝑟</m:t>
                    </m:r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600" dirty="0" smtClean="0">
                  <a:solidFill>
                    <a:schemeClr val="accent5"/>
                  </a:solidFill>
                </a:endParaRPr>
              </a:p>
              <a:p>
                <a:endParaRPr lang="en-GB" sz="1600" dirty="0">
                  <a:solidFill>
                    <a:schemeClr val="accent5"/>
                  </a:solidFill>
                </a:endParaRPr>
              </a:p>
              <a:p>
                <a:r>
                  <a:rPr lang="en-GB" sz="1600" dirty="0" smtClean="0">
                    <a:solidFill>
                      <a:schemeClr val="accent5"/>
                    </a:solidFill>
                  </a:rPr>
                  <a:t>- Possible virtual leaks </a:t>
                </a:r>
                <a:r>
                  <a:rPr lang="en-GB" sz="1600" dirty="0">
                    <a:solidFill>
                      <a:schemeClr val="accent5"/>
                    </a:solidFill>
                  </a:rPr>
                  <a:t>to </a:t>
                </a:r>
                <a:r>
                  <a:rPr lang="en-GB" sz="1600" dirty="0" smtClean="0">
                    <a:solidFill>
                      <a:schemeClr val="accent5"/>
                    </a:solidFill>
                  </a:rPr>
                  <a:t>be investigated  </a:t>
                </a:r>
                <a:endParaRPr lang="en-GB" sz="16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1723" y="4641679"/>
                <a:ext cx="4617810" cy="1354217"/>
              </a:xfrm>
              <a:prstGeom prst="rect">
                <a:avLst/>
              </a:prstGeom>
              <a:blipFill>
                <a:blip r:embed="rId4"/>
                <a:stretch>
                  <a:fillRect l="-660" t="-1345" b="-2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4881" y="4725144"/>
            <a:ext cx="613103" cy="60770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4881" y="5476638"/>
            <a:ext cx="613103" cy="60205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75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Q. Deliege</a:t>
            </a:r>
            <a:endParaRPr lang="en-GB" noProof="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764400" y="3324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…Other FSW applications</a:t>
            </a:r>
            <a:endParaRPr lang="en-GB" dirty="0"/>
          </a:p>
        </p:txBody>
      </p:sp>
      <p:pic>
        <p:nvPicPr>
          <p:cNvPr id="10" name="Image 20" descr="bride-transparent.png"/>
          <p:cNvPicPr>
            <a:picLocks noChangeAspect="1"/>
          </p:cNvPicPr>
          <p:nvPr/>
        </p:nvPicPr>
        <p:blipFill>
          <a:blip r:embed="rId2" cstate="print"/>
          <a:srcRect l="1820" t="2078" r="3528" b="4413"/>
          <a:stretch>
            <a:fillRect/>
          </a:stretch>
        </p:blipFill>
        <p:spPr>
          <a:xfrm>
            <a:off x="1043608" y="1757493"/>
            <a:ext cx="2249730" cy="1946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3" cstate="print"/>
          <a:srcRect l="9236" t="2287" r="13284" b="75024"/>
          <a:stretch/>
        </p:blipFill>
        <p:spPr bwMode="auto">
          <a:xfrm>
            <a:off x="4336165" y="2730933"/>
            <a:ext cx="4104456" cy="1701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Z:\R&amp;D\PROJETS\ALSID - Soudure Bimetallique - Multipasses - Jonction tubulaire\Travaux-expériences-essais\Tubes terminés\2x1er tubes envoyés à Fives\Photos\P7300011.JPG"/>
          <p:cNvPicPr>
            <a:picLocks noChangeAspect="1" noChangeArrowheads="1"/>
          </p:cNvPicPr>
          <p:nvPr/>
        </p:nvPicPr>
        <p:blipFill>
          <a:blip r:embed="rId4" cstate="print"/>
          <a:srcRect b="11075"/>
          <a:stretch>
            <a:fillRect/>
          </a:stretch>
        </p:blipFill>
        <p:spPr bwMode="auto">
          <a:xfrm>
            <a:off x="6471331" y="1904061"/>
            <a:ext cx="1831622" cy="1221584"/>
          </a:xfrm>
          <a:prstGeom prst="rect">
            <a:avLst/>
          </a:prstGeom>
          <a:noFill/>
        </p:spPr>
      </p:pic>
      <p:pic>
        <p:nvPicPr>
          <p:cNvPr id="13" name="Picture 8" descr="Z:\R&amp;D\PROJETS\ALSID - Soudure Bimetallique - Multipasses - Jonction tubulaire\Travaux-expériences-essais\Tubes terminés\2x1er tubes envoyés à Fives\Photos\P7300014.JPG"/>
          <p:cNvPicPr>
            <a:picLocks noChangeAspect="1" noChangeArrowheads="1"/>
          </p:cNvPicPr>
          <p:nvPr/>
        </p:nvPicPr>
        <p:blipFill>
          <a:blip r:embed="rId5" cstate="print"/>
          <a:srcRect l="32254" t="1000" r="5489" b="10990"/>
          <a:stretch>
            <a:fillRect/>
          </a:stretch>
        </p:blipFill>
        <p:spPr bwMode="auto">
          <a:xfrm>
            <a:off x="4283968" y="1757493"/>
            <a:ext cx="1467283" cy="1555674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934769" y="1238567"/>
            <a:ext cx="2467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St. steel / Al CF flange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028468" y="1220280"/>
            <a:ext cx="3057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St. Steel / Al Pressure tubes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032151" y="4260977"/>
            <a:ext cx="2317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Titanium / Aluminium</a:t>
            </a:r>
          </a:p>
        </p:txBody>
      </p:sp>
      <p:grpSp>
        <p:nvGrpSpPr>
          <p:cNvPr id="18" name="Groupe 22"/>
          <p:cNvGrpSpPr/>
          <p:nvPr/>
        </p:nvGrpSpPr>
        <p:grpSpPr>
          <a:xfrm>
            <a:off x="1225895" y="4742567"/>
            <a:ext cx="1836171" cy="1198316"/>
            <a:chOff x="3318024" y="3429020"/>
            <a:chExt cx="2880000" cy="1935582"/>
          </a:xfrm>
        </p:grpSpPr>
        <p:pic>
          <p:nvPicPr>
            <p:cNvPr id="23" name="Picture 2" descr="F:\CONFERENCES\SF2M FSW Lilles 10-03-17\PE06_00.jpe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389"/>
            <a:stretch/>
          </p:blipFill>
          <p:spPr bwMode="auto">
            <a:xfrm>
              <a:off x="3318024" y="3429020"/>
              <a:ext cx="2880000" cy="19355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e 29"/>
            <p:cNvGrpSpPr/>
            <p:nvPr/>
          </p:nvGrpSpPr>
          <p:grpSpPr>
            <a:xfrm>
              <a:off x="5719886" y="5186855"/>
              <a:ext cx="445208" cy="159004"/>
              <a:chOff x="2915552" y="4024156"/>
              <a:chExt cx="445208" cy="159004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2915552" y="4024156"/>
                <a:ext cx="445208" cy="15900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fr-FR" sz="700" b="1" dirty="0" smtClean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6" name="Connecteur droit 31"/>
              <p:cNvCxnSpPr/>
              <p:nvPr/>
            </p:nvCxnSpPr>
            <p:spPr>
              <a:xfrm>
                <a:off x="3005856" y="4155430"/>
                <a:ext cx="270000" cy="0"/>
              </a:xfrm>
              <a:prstGeom prst="lin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7" name="ZoneTexte 32"/>
              <p:cNvSpPr txBox="1"/>
              <p:nvPr/>
            </p:nvSpPr>
            <p:spPr>
              <a:xfrm>
                <a:off x="2980681" y="4028918"/>
                <a:ext cx="313364" cy="112678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ctr">
                <a:no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6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Gill Sans MT" pitchFamily="34" charset="0"/>
                    <a:ea typeface="+mj-ea"/>
                    <a:cs typeface="+mj-cs"/>
                  </a:rPr>
                  <a:t>500 µm</a:t>
                </a: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3393717" y="6076453"/>
            <a:ext cx="13943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solidFill>
                  <a:schemeClr val="accent5"/>
                </a:solidFill>
              </a:rPr>
              <a:t>Courtesy </a:t>
            </a:r>
            <a:r>
              <a:rPr lang="en-GB" sz="1100" i="1" dirty="0" err="1" smtClean="0">
                <a:solidFill>
                  <a:schemeClr val="accent5"/>
                </a:solidFill>
              </a:rPr>
              <a:t>Sominex</a:t>
            </a:r>
            <a:endParaRPr lang="en-GB" sz="1100" i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500" y="4665053"/>
            <a:ext cx="2255062" cy="16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64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Thank you for your participation !</a:t>
            </a:r>
            <a:endParaRPr lang="en-GB" sz="4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761387"/>
            <a:ext cx="2216844" cy="134652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Outgassing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112825"/>
              </p:ext>
            </p:extLst>
          </p:nvPr>
        </p:nvGraphicFramePr>
        <p:xfrm>
          <a:off x="1319808" y="1340768"/>
          <a:ext cx="6504384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269">
                  <a:extLst>
                    <a:ext uri="{9D8B030D-6E8A-4147-A177-3AD203B41FA5}">
                      <a16:colId xmlns:a16="http://schemas.microsoft.com/office/drawing/2014/main" val="2843920595"/>
                    </a:ext>
                  </a:extLst>
                </a:gridCol>
                <a:gridCol w="2589819">
                  <a:extLst>
                    <a:ext uri="{9D8B030D-6E8A-4147-A177-3AD203B41FA5}">
                      <a16:colId xmlns:a16="http://schemas.microsoft.com/office/drawing/2014/main" val="2923689975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8504338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H2O Outgassing rate</a:t>
                      </a:r>
                    </a:p>
                    <a:p>
                      <a:r>
                        <a:rPr lang="en-GB" dirty="0" smtClean="0"/>
                        <a:t>After 10h pumping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[mbar/L/cm2/s]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H2 Outgassing rate </a:t>
                      </a:r>
                      <a:endParaRPr lang="en-GB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After 10h pumping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[</a:t>
                      </a:r>
                      <a:r>
                        <a:rPr lang="en-GB" dirty="0" smtClean="0"/>
                        <a:t>mbar/L/cm2/s]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444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3.95e-8 (average on 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2.47e-14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3531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2195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No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2.99E-13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2291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2196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3.49e-8 (average on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1.53E-13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51858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RSA 501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3.31e-9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3.19E-12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56427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RSA 905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1.93e-9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1.56E-12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61145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2219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9.52e-9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4.28E-14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93778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5083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5.55e-9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6.62E-13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428832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611664" y="4929888"/>
            <a:ext cx="60478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 smtClean="0">
                <a:solidFill>
                  <a:schemeClr val="accent5"/>
                </a:solidFill>
              </a:rPr>
              <a:t>Cousrtesy</a:t>
            </a:r>
            <a:r>
              <a:rPr lang="en-GB" sz="1200" dirty="0" smtClean="0">
                <a:solidFill>
                  <a:schemeClr val="accent5"/>
                </a:solidFill>
              </a:rPr>
              <a:t> P. Lepeule and M. Morrone measurements, 02/2016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19808" y="2276872"/>
            <a:ext cx="6504384" cy="36004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9808" y="3356992"/>
            <a:ext cx="6504384" cy="36004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305239"/>
              </p:ext>
            </p:extLst>
          </p:nvPr>
        </p:nvGraphicFramePr>
        <p:xfrm>
          <a:off x="1319808" y="5517232"/>
          <a:ext cx="65043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269">
                  <a:extLst>
                    <a:ext uri="{9D8B030D-6E8A-4147-A177-3AD203B41FA5}">
                      <a16:colId xmlns:a16="http://schemas.microsoft.com/office/drawing/2014/main" val="3850977125"/>
                    </a:ext>
                  </a:extLst>
                </a:gridCol>
                <a:gridCol w="2589819">
                  <a:extLst>
                    <a:ext uri="{9D8B030D-6E8A-4147-A177-3AD203B41FA5}">
                      <a16:colId xmlns:a16="http://schemas.microsoft.com/office/drawing/2014/main" val="2085006963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30333828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St. steel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3e-10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3e-12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633218"/>
                  </a:ext>
                </a:extLst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61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8740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t-PT" sz="3600" dirty="0" smtClean="0"/>
              <a:t>Aluminium ConFlat flanges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/>
              <a:t>Principle and materials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Welding tests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Finite element studies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 </a:t>
            </a:r>
          </a:p>
          <a:p>
            <a:pPr marL="914400" lvl="1" indent="-514350">
              <a:buFont typeface="+mj-lt"/>
              <a:buAutoNum type="arabicPeriod"/>
            </a:pPr>
            <a:endParaRPr lang="pt-PT" sz="3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Aluminium vacuum windows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SS / Cu couple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004704"/>
            <a:ext cx="5336083" cy="23671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9" y="3573016"/>
            <a:ext cx="5336082" cy="236084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82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704416" cy="4906963"/>
          </a:xfrm>
        </p:spPr>
        <p:txBody>
          <a:bodyPr/>
          <a:lstStyle/>
          <a:p>
            <a:r>
              <a:rPr lang="en-GB" dirty="0" smtClean="0"/>
              <a:t>Goals:</a:t>
            </a:r>
          </a:p>
          <a:p>
            <a:endParaRPr lang="en-GB" dirty="0" smtClean="0"/>
          </a:p>
          <a:p>
            <a:pPr marL="914400" lvl="1" indent="-457200">
              <a:buFont typeface="+mj-lt"/>
              <a:buAutoNum type="arabicParenR"/>
            </a:pPr>
            <a:r>
              <a:rPr lang="en-GB" dirty="0" smtClean="0"/>
              <a:t>Compare the deformation of the knife profile for RSA 501 and Al-Cu-Li 2050 alloy</a:t>
            </a:r>
          </a:p>
          <a:p>
            <a:pPr marL="914400" lvl="1" indent="-457200">
              <a:buFont typeface="+mj-lt"/>
              <a:buAutoNum type="arabicParenR"/>
            </a:pPr>
            <a:endParaRPr lang="en-GB" dirty="0" smtClean="0"/>
          </a:p>
          <a:p>
            <a:pPr marL="914400" lvl="1" indent="-457200">
              <a:buFont typeface="+mj-lt"/>
              <a:buAutoNum type="arabicParenR"/>
            </a:pPr>
            <a:r>
              <a:rPr lang="en-GB" dirty="0"/>
              <a:t>Compare the deformation of the knife profile after bake out (BO) or room temperature (RT) tests</a:t>
            </a:r>
          </a:p>
          <a:p>
            <a:pPr marL="914400" lvl="1" indent="-457200">
              <a:buFont typeface="+mj-lt"/>
              <a:buAutoNum type="arabicParenR"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68863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Metrology – knife deformation – RSA 501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7" y="1272975"/>
            <a:ext cx="2016224" cy="16056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968848"/>
            <a:ext cx="5451482" cy="228650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94984" y="2916801"/>
            <a:ext cx="16379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8 RT tests</a:t>
            </a:r>
            <a:endParaRPr lang="en-GB" sz="1600" dirty="0">
              <a:solidFill>
                <a:schemeClr val="accent5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964" y="3878642"/>
            <a:ext cx="1259594" cy="16561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5816" y="3477185"/>
            <a:ext cx="5451482" cy="258062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13930" y="5531264"/>
            <a:ext cx="16379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4 bake out tests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87824" y="6057814"/>
            <a:ext cx="53074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EDMS 1511348 v.1, metrology report, J.P. Rigaud, 06/2015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42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Gasket choice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902473"/>
            <a:ext cx="6022504" cy="272570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3528" y="1116028"/>
            <a:ext cx="2622736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5083 H111 with RSA 501 knife print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Higher elastic spring back</a:t>
            </a:r>
          </a:p>
        </p:txBody>
      </p:sp>
      <p:sp>
        <p:nvSpPr>
          <p:cNvPr id="7" name="Rectangle 6"/>
          <p:cNvSpPr/>
          <p:nvPr/>
        </p:nvSpPr>
        <p:spPr>
          <a:xfrm>
            <a:off x="329731" y="4221088"/>
            <a:ext cx="2622736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1100 H14 </a:t>
            </a:r>
            <a:r>
              <a:rPr lang="en-GB" sz="1600" dirty="0">
                <a:solidFill>
                  <a:schemeClr val="accent5"/>
                </a:solidFill>
              </a:rPr>
              <a:t>with RSA 501 knife </a:t>
            </a:r>
            <a:r>
              <a:rPr lang="en-GB" sz="1600" dirty="0" smtClean="0">
                <a:solidFill>
                  <a:schemeClr val="accent5"/>
                </a:solidFill>
              </a:rPr>
              <a:t>print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Higher </a:t>
            </a:r>
            <a:r>
              <a:rPr lang="en-GB" sz="1600" dirty="0" err="1" smtClean="0">
                <a:solidFill>
                  <a:schemeClr val="accent5"/>
                </a:solidFill>
              </a:rPr>
              <a:t>plastification</a:t>
            </a:r>
            <a:endParaRPr lang="en-GB" sz="1600" dirty="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409" y="3729868"/>
            <a:ext cx="6023919" cy="262648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81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685" y="1052736"/>
            <a:ext cx="2366959" cy="16440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Leak rate calculations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72711" y="16049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24470" y="1430278"/>
                <a:ext cx="4883634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chemeClr val="accent6"/>
                  </a:buClr>
                </a:pPr>
                <a:r>
                  <a:rPr lang="en-GB" sz="1600" dirty="0" smtClean="0">
                    <a:solidFill>
                      <a:schemeClr val="accent5"/>
                    </a:solidFill>
                  </a:rPr>
                  <a:t>Where:</a:t>
                </a:r>
              </a:p>
              <a:p>
                <a:pPr>
                  <a:spcBef>
                    <a:spcPct val="20000"/>
                  </a:spcBef>
                  <a:buClr>
                    <a:schemeClr val="accent6"/>
                  </a:buClr>
                </a:pP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[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a:rPr lang="en-GB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GB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sz="1600" dirty="0" smtClean="0">
                    <a:solidFill>
                      <a:schemeClr val="accent5"/>
                    </a:solidFill>
                  </a:rPr>
                  <a:t> 		Conductance</a:t>
                </a:r>
              </a:p>
              <a:p>
                <a:pPr>
                  <a:spcBef>
                    <a:spcPct val="20000"/>
                  </a:spcBef>
                  <a:buClr>
                    <a:schemeClr val="accent6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accent5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GB" sz="1600" b="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sz="1600" dirty="0" smtClean="0">
                    <a:solidFill>
                      <a:schemeClr val="accent5"/>
                    </a:solidFill>
                  </a:rPr>
                  <a:t>   Inner and outer radiuses</a:t>
                </a:r>
              </a:p>
              <a:p>
                <a:pPr>
                  <a:spcBef>
                    <a:spcPct val="20000"/>
                  </a:spcBef>
                  <a:buClr>
                    <a:schemeClr val="accent6"/>
                  </a:buClr>
                </a:pP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</m:d>
                  </m:oMath>
                </a14:m>
                <a:r>
                  <a:rPr lang="en-GB" sz="1600" dirty="0" smtClean="0">
                    <a:solidFill>
                      <a:schemeClr val="accent5"/>
                    </a:solidFill>
                  </a:rPr>
                  <a:t> 		Double value of surface roughness</a:t>
                </a:r>
              </a:p>
              <a:p>
                <a:pPr>
                  <a:spcBef>
                    <a:spcPct val="20000"/>
                  </a:spcBef>
                  <a:buClr>
                    <a:schemeClr val="accent6"/>
                  </a:buClr>
                </a:pP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16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</m:e>
                    </m:d>
                  </m:oMath>
                </a14:m>
                <a:r>
                  <a:rPr lang="en-GB" sz="1600" dirty="0" smtClean="0">
                    <a:solidFill>
                      <a:schemeClr val="accent5"/>
                    </a:solidFill>
                  </a:rPr>
                  <a:t> 		Contact pressure</a:t>
                </a:r>
              </a:p>
              <a:p>
                <a:pPr>
                  <a:spcBef>
                    <a:spcPct val="20000"/>
                  </a:spcBef>
                  <a:buClr>
                    <a:schemeClr val="accent6"/>
                  </a:buClr>
                </a:pP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16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</m:e>
                    </m:d>
                  </m:oMath>
                </a14:m>
                <a:r>
                  <a:rPr lang="en-GB" sz="1600" dirty="0" smtClean="0">
                    <a:solidFill>
                      <a:schemeClr val="accent5"/>
                    </a:solidFill>
                  </a:rPr>
                  <a:t> 		Sealing ability factor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70" y="1430278"/>
                <a:ext cx="4883634" cy="1815882"/>
              </a:xfrm>
              <a:prstGeom prst="rect">
                <a:avLst/>
              </a:prstGeom>
              <a:blipFill>
                <a:blip r:embed="rId3"/>
                <a:stretch>
                  <a:fillRect l="-623" t="-1007" b="-33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865695"/>
            <a:ext cx="1909899" cy="193556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67544" y="3629121"/>
            <a:ext cx="37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5A5A5A"/>
                </a:solidFill>
              </a:rPr>
              <a:t>Sealing ability for different materials</a:t>
            </a:r>
            <a:endParaRPr lang="en-GB" sz="1600" dirty="0">
              <a:solidFill>
                <a:srgbClr val="5A5A5A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9633" y="1052736"/>
            <a:ext cx="32095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5A5A5A"/>
                </a:solidFill>
              </a:rPr>
              <a:t>Conductance for annular seal:</a:t>
            </a:r>
            <a:endParaRPr lang="en-GB" sz="1600" dirty="0">
              <a:solidFill>
                <a:srgbClr val="5A5A5A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707904" y="930198"/>
            <a:ext cx="2633541" cy="659604"/>
            <a:chOff x="2673890" y="928029"/>
            <a:chExt cx="2633541" cy="6596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2673890" y="928029"/>
                  <a:ext cx="2633541" cy="6596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GB" i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=34</m:t>
                        </m:r>
                        <m:f>
                          <m:fPr>
                            <m:ctrlPr>
                              <a:rPr lang="en-GB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func>
                              <m:funcPr>
                                <m:ctrlPr>
                                  <a:rPr lang="en-GB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GB" i="1">
                                            <a:solidFill>
                                              <a:schemeClr val="accent5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GB" b="0" i="0" smtClean="0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o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GB" i="1">
                                                <a:solidFill>
                                                  <a:schemeClr val="accent5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func>
                          </m:den>
                        </m:f>
                        <m:sSup>
                          <m:sSupPr>
                            <m:ctrlPr>
                              <a:rPr lang="en-GB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GB" i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n-GB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en-GB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73890" y="928029"/>
                  <a:ext cx="2633541" cy="65960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Rectangle 26"/>
            <p:cNvSpPr/>
            <p:nvPr/>
          </p:nvSpPr>
          <p:spPr>
            <a:xfrm>
              <a:off x="2756982" y="933109"/>
              <a:ext cx="2437188" cy="65452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467543" y="4917590"/>
                <a:ext cx="7848873" cy="8802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lvl="0" indent="-285750">
                  <a:spcBef>
                    <a:spcPct val="20000"/>
                  </a:spcBef>
                  <a:buClr>
                    <a:srgbClr val="FB963C"/>
                  </a:buClr>
                  <a:buFont typeface="Wingdings" panose="05000000000000000000" pitchFamily="2" charset="2"/>
                  <a:buChar char="Ø"/>
                </a:pPr>
                <a:r>
                  <a:rPr lang="en-GB" sz="1600" dirty="0" smtClean="0">
                    <a:solidFill>
                      <a:srgbClr val="5A5A5A"/>
                    </a:solidFill>
                  </a:rPr>
                  <a:t>Leak rate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Q</m:t>
                    </m:r>
                    <m:r>
                      <a:rPr lang="en-GB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[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mbar</m:t>
                    </m:r>
                    <m:r>
                      <a:rPr lang="en-GB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a:rPr lang="en-GB" sz="16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GB" sz="16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1600" dirty="0" smtClean="0">
                  <a:solidFill>
                    <a:srgbClr val="5A5A5A"/>
                  </a:solidFill>
                </a:endParaRPr>
              </a:p>
              <a:p>
                <a:pPr>
                  <a:spcBef>
                    <a:spcPct val="20000"/>
                  </a:spcBef>
                  <a:buClr>
                    <a:srgbClr val="FB963C"/>
                  </a:buClr>
                </a:pPr>
                <a:r>
                  <a:rPr lang="en-GB" sz="1600" dirty="0" smtClean="0">
                    <a:solidFill>
                      <a:srgbClr val="5A5A5A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16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GB" sz="1600" dirty="0" smtClean="0"/>
                  <a:t> </a:t>
                </a:r>
                <a:r>
                  <a:rPr lang="en-GB" sz="1600" dirty="0">
                    <a:solidFill>
                      <a:srgbClr val="5A5A5A"/>
                    </a:solidFill>
                  </a:rPr>
                  <a:t>stands </a:t>
                </a:r>
                <a:r>
                  <a:rPr lang="en-GB" sz="1600" dirty="0" smtClean="0">
                    <a:solidFill>
                      <a:srgbClr val="5A5A5A"/>
                    </a:solidFill>
                  </a:rPr>
                  <a:t>for the pressure difference of the leaking gas </a:t>
                </a:r>
                <a:r>
                  <a:rPr lang="en-GB" sz="1600" dirty="0">
                    <a:solidFill>
                      <a:srgbClr val="5A5A5A"/>
                    </a:solidFill>
                  </a:rPr>
                  <a:t>i</a:t>
                </a:r>
                <a:r>
                  <a:rPr lang="en-GB" sz="1600" dirty="0" smtClean="0">
                    <a:solidFill>
                      <a:srgbClr val="5A5A5A"/>
                    </a:solidFill>
                  </a:rPr>
                  <a:t>.e. the pressure difference between the atmospheric pressure and the vacuum pressure </a:t>
                </a:r>
                <a:endParaRPr lang="en-GB" sz="1600" dirty="0">
                  <a:solidFill>
                    <a:srgbClr val="5A5A5A"/>
                  </a:solidFill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3" y="4917590"/>
                <a:ext cx="7848873" cy="880241"/>
              </a:xfrm>
              <a:prstGeom prst="rect">
                <a:avLst/>
              </a:prstGeom>
              <a:blipFill>
                <a:blip r:embed="rId6"/>
                <a:stretch>
                  <a:fillRect l="-466" t="-2083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3202149" y="4862740"/>
                <a:ext cx="13316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en-GB" i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GB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GB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2149" y="4862740"/>
                <a:ext cx="1331647" cy="369332"/>
              </a:xfrm>
              <a:prstGeom prst="rect">
                <a:avLst/>
              </a:prstGeom>
              <a:blipFill>
                <a:blip r:embed="rId7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3202149" y="4862740"/>
            <a:ext cx="1331647" cy="376197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57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Leak rate calculations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72711" y="16049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60249" y="2275525"/>
            <a:ext cx="5757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GB" sz="1200" dirty="0" smtClean="0">
                <a:solidFill>
                  <a:srgbClr val="5A5A5A"/>
                </a:solidFill>
              </a:rPr>
              <a:t>DN40</a:t>
            </a:r>
            <a:endParaRPr lang="en-GB" sz="1200" dirty="0">
              <a:solidFill>
                <a:srgbClr val="5A5A5A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7769" y="4705716"/>
            <a:ext cx="6607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GB" sz="1200" dirty="0" smtClean="0">
                <a:solidFill>
                  <a:srgbClr val="5A5A5A"/>
                </a:solidFill>
              </a:rPr>
              <a:t>DN100</a:t>
            </a:r>
            <a:endParaRPr lang="en-GB" sz="1200" dirty="0">
              <a:solidFill>
                <a:srgbClr val="5A5A5A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91860" y="1092890"/>
            <a:ext cx="50882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5A5A5A"/>
                </a:solidFill>
              </a:rPr>
              <a:t>Comparison between theoretical and experimental results:</a:t>
            </a:r>
            <a:endParaRPr lang="en-GB" sz="1400" dirty="0">
              <a:solidFill>
                <a:srgbClr val="5A5A5A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789" y="2702702"/>
            <a:ext cx="2849211" cy="2136909"/>
          </a:xfrm>
          <a:prstGeom prst="rect">
            <a:avLst/>
          </a:prstGeom>
        </p:spPr>
      </p:pic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8575341"/>
              </p:ext>
            </p:extLst>
          </p:nvPr>
        </p:nvGraphicFramePr>
        <p:xfrm>
          <a:off x="901873" y="3709763"/>
          <a:ext cx="4758735" cy="2442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1233432"/>
              </p:ext>
            </p:extLst>
          </p:nvPr>
        </p:nvGraphicFramePr>
        <p:xfrm>
          <a:off x="736048" y="1390394"/>
          <a:ext cx="4924560" cy="2319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48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Leak rate calculations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72711" y="16049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129" y="1279592"/>
            <a:ext cx="4971741" cy="44373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64288" y="3643701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5A5A5A"/>
                </a:solidFill>
              </a:rPr>
              <a:t>Force sensor</a:t>
            </a: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5724128" y="3812978"/>
            <a:ext cx="1440160" cy="48014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2000" y="2059410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</a:rPr>
              <a:t>Fixed compression plate</a:t>
            </a:r>
            <a:endParaRPr lang="en-GB" sz="1600" dirty="0">
              <a:solidFill>
                <a:srgbClr val="5A5A5A"/>
              </a:solidFill>
            </a:endParaRPr>
          </a:p>
        </p:txBody>
      </p:sp>
      <p:cxnSp>
        <p:nvCxnSpPr>
          <p:cNvPr id="21" name="Straight Arrow Connector 20"/>
          <p:cNvCxnSpPr>
            <a:stCxn id="19" idx="3"/>
          </p:cNvCxnSpPr>
          <p:nvPr/>
        </p:nvCxnSpPr>
        <p:spPr>
          <a:xfrm flipV="1">
            <a:off x="2052160" y="2309928"/>
            <a:ext cx="1367712" cy="16498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2000" y="4717051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</a:rPr>
              <a:t>Mobile compression plate</a:t>
            </a:r>
            <a:endParaRPr lang="en-GB" sz="1600" dirty="0">
              <a:solidFill>
                <a:srgbClr val="5A5A5A"/>
              </a:solidFill>
            </a:endParaRPr>
          </a:p>
        </p:txBody>
      </p:sp>
      <p:cxnSp>
        <p:nvCxnSpPr>
          <p:cNvPr id="28" name="Straight Arrow Connector 27"/>
          <p:cNvCxnSpPr>
            <a:stCxn id="27" idx="3"/>
          </p:cNvCxnSpPr>
          <p:nvPr/>
        </p:nvCxnSpPr>
        <p:spPr>
          <a:xfrm>
            <a:off x="2052160" y="5132550"/>
            <a:ext cx="1367712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160024" y="3033645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</a:rPr>
              <a:t>CF flanges</a:t>
            </a:r>
            <a:endParaRPr lang="en-GB" sz="1600" dirty="0">
              <a:solidFill>
                <a:srgbClr val="5A5A5A"/>
              </a:solidFill>
            </a:endParaRPr>
          </a:p>
        </p:txBody>
      </p:sp>
      <p:cxnSp>
        <p:nvCxnSpPr>
          <p:cNvPr id="33" name="Straight Arrow Connector 32"/>
          <p:cNvCxnSpPr>
            <a:stCxn id="31" idx="1"/>
          </p:cNvCxnSpPr>
          <p:nvPr/>
        </p:nvCxnSpPr>
        <p:spPr>
          <a:xfrm flipH="1">
            <a:off x="5292080" y="3202922"/>
            <a:ext cx="1867944" cy="61005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1" idx="1"/>
          </p:cNvCxnSpPr>
          <p:nvPr/>
        </p:nvCxnSpPr>
        <p:spPr>
          <a:xfrm flipH="1">
            <a:off x="5292080" y="3202922"/>
            <a:ext cx="1867944" cy="87415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43" idx="3"/>
          </p:cNvCxnSpPr>
          <p:nvPr/>
        </p:nvCxnSpPr>
        <p:spPr>
          <a:xfrm flipV="1">
            <a:off x="2052160" y="3033645"/>
            <a:ext cx="2087792" cy="7932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12000" y="3165169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</a:rPr>
              <a:t>Flexible pipe connected to the pumping group and the leak detector</a:t>
            </a:r>
            <a:endParaRPr lang="en-GB" sz="1600" dirty="0">
              <a:solidFill>
                <a:srgbClr val="5A5A5A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64288" y="2361489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</a:rPr>
              <a:t>Intermediate parts</a:t>
            </a:r>
            <a:endParaRPr lang="en-GB" sz="1600" dirty="0">
              <a:solidFill>
                <a:srgbClr val="5A5A5A"/>
              </a:solidFill>
            </a:endParaRPr>
          </a:p>
        </p:txBody>
      </p:sp>
      <p:cxnSp>
        <p:nvCxnSpPr>
          <p:cNvPr id="48" name="Straight Arrow Connector 47"/>
          <p:cNvCxnSpPr>
            <a:stCxn id="47" idx="1"/>
          </p:cNvCxnSpPr>
          <p:nvPr/>
        </p:nvCxnSpPr>
        <p:spPr>
          <a:xfrm flipH="1">
            <a:off x="4860032" y="2653877"/>
            <a:ext cx="2304256" cy="4169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84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Friction stir welding (FSW)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92" y="1556792"/>
            <a:ext cx="7655302" cy="3994943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1010576" y="1591295"/>
            <a:ext cx="738827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GB" sz="2800" dirty="0" smtClean="0">
                <a:solidFill>
                  <a:schemeClr val="accent5"/>
                </a:solidFill>
              </a:rPr>
              <a:t>Hardness at the Al2050 / Al5083 interface</a:t>
            </a:r>
            <a:endParaRPr lang="en-GB" sz="2800" dirty="0">
              <a:solidFill>
                <a:schemeClr val="accent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5736" y="2372388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accent5"/>
                </a:solidFill>
              </a:rPr>
              <a:t>Hardness 2050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24328" y="3626100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accent5"/>
                </a:solidFill>
              </a:rPr>
              <a:t>Hardness </a:t>
            </a:r>
            <a:r>
              <a:rPr lang="en-GB" sz="1000" dirty="0" smtClean="0">
                <a:solidFill>
                  <a:schemeClr val="accent5"/>
                </a:solidFill>
              </a:rPr>
              <a:t>5083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31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02767"/>
              </p:ext>
            </p:extLst>
          </p:nvPr>
        </p:nvGraphicFramePr>
        <p:xfrm>
          <a:off x="1113787" y="1196752"/>
          <a:ext cx="6188690" cy="1904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4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4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Samples</a:t>
                      </a:r>
                      <a:endParaRPr lang="fr-F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Experimental conditions</a:t>
                      </a:r>
                      <a:endParaRPr lang="fr-F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RSA 501</a:t>
                      </a:r>
                      <a:endParaRPr lang="fr-F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24 h </a:t>
                      </a:r>
                      <a:r>
                        <a:rPr lang="fr-FR" sz="1400" dirty="0">
                          <a:effectLst/>
                        </a:rPr>
                        <a:t>at 250 °C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4 h </a:t>
                      </a:r>
                      <a:r>
                        <a:rPr lang="fr-FR" sz="1400" dirty="0">
                          <a:effectLst/>
                        </a:rPr>
                        <a:t>at 500 °C</a:t>
                      </a:r>
                      <a:endParaRPr lang="fr-F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RSA 905</a:t>
                      </a:r>
                      <a:endParaRPr lang="fr-F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24 h </a:t>
                      </a:r>
                      <a:r>
                        <a:rPr lang="fr-FR" sz="1400" dirty="0">
                          <a:effectLst/>
                        </a:rPr>
                        <a:t>at 250 °C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4 h </a:t>
                      </a:r>
                      <a:r>
                        <a:rPr lang="fr-FR" sz="1400" dirty="0">
                          <a:effectLst/>
                        </a:rPr>
                        <a:t>at 500 °C</a:t>
                      </a:r>
                      <a:endParaRPr lang="fr-F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RSA 8009</a:t>
                      </a:r>
                      <a:endParaRPr lang="fr-F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24 h </a:t>
                      </a:r>
                      <a:r>
                        <a:rPr lang="fr-FR" sz="1400" dirty="0">
                          <a:effectLst/>
                        </a:rPr>
                        <a:t>at 250 °C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4 h </a:t>
                      </a:r>
                      <a:r>
                        <a:rPr lang="fr-FR" sz="1400" dirty="0">
                          <a:effectLst/>
                        </a:rPr>
                        <a:t>at 500 °C</a:t>
                      </a:r>
                      <a:endParaRPr lang="fr-F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824754"/>
              </p:ext>
            </p:extLst>
          </p:nvPr>
        </p:nvGraphicFramePr>
        <p:xfrm>
          <a:off x="1113791" y="3468564"/>
          <a:ext cx="6188685" cy="1627323"/>
        </p:xfrm>
        <a:graphic>
          <a:graphicData uri="http://schemas.openxmlformats.org/drawingml/2006/table">
            <a:tbl>
              <a:tblPr firstRow="1" firstCol="1" bandRow="1"/>
              <a:tblGrid>
                <a:gridCol w="987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3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33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26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6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98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Alloy</a:t>
                      </a:r>
                      <a:endParaRPr lang="en-GB" sz="1100" dirty="0">
                        <a:effectLst/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E-Modulus (GPa)</a:t>
                      </a:r>
                      <a:endParaRPr lang="en-GB" sz="1100">
                        <a:effectLst/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Hardness (HB)</a:t>
                      </a:r>
                      <a:endParaRPr lang="en-GB" sz="1100" dirty="0">
                        <a:effectLst/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Ultimate Tensile Strength </a:t>
                      </a:r>
                      <a:br>
                        <a:rPr lang="en-GB" sz="1100" b="1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</a:br>
                      <a:r>
                        <a:rPr lang="en-GB" sz="1100" b="1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(MPa)</a:t>
                      </a:r>
                      <a:endParaRPr lang="en-GB" sz="1100">
                        <a:effectLst/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Yield Strength (MPa)</a:t>
                      </a:r>
                      <a:endParaRPr lang="en-GB" sz="1100" dirty="0">
                        <a:effectLst/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Elongation (%)</a:t>
                      </a:r>
                      <a:endParaRPr lang="en-GB" sz="1100">
                        <a:effectLst/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RSA 501</a:t>
                      </a:r>
                      <a:endParaRPr lang="en-GB" sz="1100">
                        <a:effectLst/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159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550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510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RSA 905</a:t>
                      </a:r>
                      <a:endParaRPr lang="en-GB" sz="1100">
                        <a:effectLst/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180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475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RSA 8009</a:t>
                      </a:r>
                      <a:endParaRPr lang="en-GB" sz="1100">
                        <a:effectLst/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138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460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385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entury Gothic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008382" y="5230941"/>
            <a:ext cx="6941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sz="1200" u="sng" dirty="0">
                <a:solidFill>
                  <a:srgbClr val="0055A0"/>
                </a:solidFill>
                <a:latin typeface="Century Gothic" panose="020B0502020202020204" pitchFamily="34" charset="0"/>
              </a:rPr>
              <a:t>RSA 501 composition:</a:t>
            </a:r>
            <a:r>
              <a:rPr lang="en-GB" sz="1200" dirty="0">
                <a:solidFill>
                  <a:srgbClr val="0055A0"/>
                </a:solidFill>
                <a:latin typeface="Century Gothic" panose="020B0502020202020204" pitchFamily="34" charset="0"/>
              </a:rPr>
              <a:t> Al-Mg5-Mn1-Sc0.8-Zr0.4</a:t>
            </a:r>
          </a:p>
          <a:p>
            <a:pPr defTabSz="914400"/>
            <a:r>
              <a:rPr lang="en-GB" sz="1200" u="sng" dirty="0">
                <a:solidFill>
                  <a:srgbClr val="0055A0"/>
                </a:solidFill>
                <a:latin typeface="Century Gothic" panose="020B0502020202020204" pitchFamily="34" charset="0"/>
              </a:rPr>
              <a:t>RSA 905 composition:</a:t>
            </a:r>
            <a:r>
              <a:rPr lang="en-GB" sz="1200" dirty="0">
                <a:solidFill>
                  <a:srgbClr val="0055A0"/>
                </a:solidFill>
                <a:latin typeface="Century Gothic" panose="020B0502020202020204" pitchFamily="34" charset="0"/>
              </a:rPr>
              <a:t> Al-Fe2.5-Ni5-Cu2.5-Mn1-Mo0.8-Zr0.8</a:t>
            </a:r>
          </a:p>
          <a:p>
            <a:pPr defTabSz="914400"/>
            <a:r>
              <a:rPr lang="en-GB" sz="1200" u="sng" dirty="0">
                <a:solidFill>
                  <a:srgbClr val="0055A0"/>
                </a:solidFill>
                <a:latin typeface="Century Gothic" panose="020B0502020202020204" pitchFamily="34" charset="0"/>
              </a:rPr>
              <a:t>RSA 8009 composition:</a:t>
            </a:r>
            <a:r>
              <a:rPr lang="en-GB" sz="1200" dirty="0">
                <a:solidFill>
                  <a:srgbClr val="0055A0"/>
                </a:solidFill>
                <a:latin typeface="Century Gothic" panose="020B0502020202020204" pitchFamily="34" charset="0"/>
              </a:rPr>
              <a:t> Al-Fe8.7-Si1.8-V1.3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9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 of </a:t>
            </a:r>
            <a:r>
              <a:rPr lang="en-GB" dirty="0" err="1" smtClean="0"/>
              <a:t>ConFlat</a:t>
            </a:r>
            <a:r>
              <a:rPr lang="en-GB" dirty="0" smtClean="0"/>
              <a:t> (CF) sealing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2050" name="Picture 2" descr="https://espace.cern.ch/Vacuum-Design/PublishingImages/Illustrations/exploded%20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29" y="740744"/>
            <a:ext cx="3528392" cy="246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\\cern.ch\dfs\Users\r\rwawrows\Desktop\Figure 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753" y="2210262"/>
            <a:ext cx="2423795" cy="308927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006910" y="5299537"/>
            <a:ext cx="330950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chemeClr val="accent5"/>
                </a:solidFill>
              </a:rPr>
              <a:t>Dependence of the seal property of </a:t>
            </a:r>
            <a:r>
              <a:rPr lang="en-GB" sz="1100" i="1" dirty="0" err="1">
                <a:solidFill>
                  <a:schemeClr val="accent5"/>
                </a:solidFill>
              </a:rPr>
              <a:t>ConFlat</a:t>
            </a:r>
            <a:r>
              <a:rPr lang="en-GB" sz="1100" i="1" dirty="0">
                <a:solidFill>
                  <a:schemeClr val="accent5"/>
                </a:solidFill>
              </a:rPr>
              <a:t>-type flanges on the fine dimensions of </a:t>
            </a:r>
            <a:r>
              <a:rPr lang="en-GB" sz="1100" i="1" dirty="0" smtClean="0">
                <a:solidFill>
                  <a:schemeClr val="accent5"/>
                </a:solidFill>
              </a:rPr>
              <a:t>the knife edge.</a:t>
            </a:r>
            <a:endParaRPr lang="en-GB" sz="1100" i="1" dirty="0">
              <a:solidFill>
                <a:schemeClr val="accent5"/>
              </a:solidFill>
            </a:endParaRPr>
          </a:p>
          <a:p>
            <a:r>
              <a:rPr lang="en-GB" sz="1100" i="1" dirty="0" smtClean="0">
                <a:solidFill>
                  <a:schemeClr val="accent5"/>
                </a:solidFill>
              </a:rPr>
              <a:t>S. </a:t>
            </a:r>
            <a:r>
              <a:rPr lang="en-GB" sz="1100" i="1" dirty="0" err="1">
                <a:solidFill>
                  <a:schemeClr val="accent5"/>
                </a:solidFill>
              </a:rPr>
              <a:t>Kurokouchi</a:t>
            </a:r>
            <a:r>
              <a:rPr lang="en-GB" sz="1100" i="1" dirty="0">
                <a:solidFill>
                  <a:schemeClr val="accent5"/>
                </a:solidFill>
              </a:rPr>
              <a:t>, </a:t>
            </a:r>
            <a:r>
              <a:rPr lang="en-GB" sz="1100" i="1" dirty="0" smtClean="0">
                <a:solidFill>
                  <a:schemeClr val="accent5"/>
                </a:solidFill>
              </a:rPr>
              <a:t>S. </a:t>
            </a:r>
            <a:r>
              <a:rPr lang="en-GB" sz="1100" i="1" dirty="0" err="1">
                <a:solidFill>
                  <a:schemeClr val="accent5"/>
                </a:solidFill>
              </a:rPr>
              <a:t>Shinoda</a:t>
            </a:r>
            <a:r>
              <a:rPr lang="en-GB" sz="1100" i="1" dirty="0">
                <a:solidFill>
                  <a:schemeClr val="accent5"/>
                </a:solidFill>
              </a:rPr>
              <a:t>, and </a:t>
            </a:r>
            <a:r>
              <a:rPr lang="en-GB" sz="1100" i="1" dirty="0" smtClean="0">
                <a:solidFill>
                  <a:schemeClr val="accent5"/>
                </a:solidFill>
              </a:rPr>
              <a:t>S. Morita, 2003</a:t>
            </a:r>
            <a:endParaRPr lang="en-GB" sz="1100" i="1" dirty="0">
              <a:solidFill>
                <a:schemeClr val="accent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00112" y="3237953"/>
            <a:ext cx="2639319" cy="26393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57203" y="1146377"/>
            <a:ext cx="46780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Metal to metal seal used to connect vacuum components with a high leak-tightness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5019" y="5759678"/>
            <a:ext cx="33095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solidFill>
                  <a:schemeClr val="accent5"/>
                </a:solidFill>
              </a:rPr>
              <a:t>DN35/40 </a:t>
            </a:r>
            <a:r>
              <a:rPr lang="en-GB" sz="1100" i="1" dirty="0" err="1" smtClean="0">
                <a:solidFill>
                  <a:schemeClr val="accent5"/>
                </a:solidFill>
              </a:rPr>
              <a:t>Conflat</a:t>
            </a:r>
            <a:r>
              <a:rPr lang="en-GB" sz="1100" i="1" dirty="0" smtClean="0">
                <a:solidFill>
                  <a:schemeClr val="accent5"/>
                </a:solidFill>
              </a:rPr>
              <a:t> </a:t>
            </a:r>
            <a:r>
              <a:rPr lang="en-GB" sz="1100" i="1" dirty="0">
                <a:solidFill>
                  <a:schemeClr val="accent5"/>
                </a:solidFill>
              </a:rPr>
              <a:t>flange </a:t>
            </a:r>
            <a:r>
              <a:rPr lang="en-GB" sz="1100" i="1" dirty="0" smtClean="0">
                <a:solidFill>
                  <a:schemeClr val="accent5"/>
                </a:solidFill>
              </a:rPr>
              <a:t>drawing, STDVFUHV0005</a:t>
            </a:r>
            <a:endParaRPr lang="en-GB" sz="1100" i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65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76805"/>
            <a:ext cx="4536064" cy="41510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b="1" dirty="0" smtClean="0"/>
              <a:t>Replace:</a:t>
            </a:r>
            <a:endParaRPr lang="en-GB" sz="2000" b="1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66303" y="13896869"/>
            <a:ext cx="1228499" cy="97873"/>
          </a:xfrm>
        </p:spPr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9529" y="2461571"/>
            <a:ext cx="3344919" cy="1780373"/>
          </a:xfrm>
          <a:prstGeom prst="rect">
            <a:avLst/>
          </a:prstGeom>
        </p:spPr>
      </p:pic>
      <p:pic>
        <p:nvPicPr>
          <p:cNvPr id="1026" name="Picture 2" descr="Image result for conflat flange stainless ste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819" y="2481837"/>
            <a:ext cx="1700109" cy="170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copper gask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46223"/>
            <a:ext cx="1118624" cy="117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4783" y="1623920"/>
            <a:ext cx="38532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A</a:t>
            </a:r>
            <a:r>
              <a:rPr lang="en-GB" dirty="0" smtClean="0">
                <a:solidFill>
                  <a:schemeClr val="accent5"/>
                </a:solidFill>
              </a:rPr>
              <a:t>ustenitic </a:t>
            </a:r>
            <a:r>
              <a:rPr lang="en-GB" dirty="0">
                <a:solidFill>
                  <a:schemeClr val="accent5"/>
                </a:solidFill>
              </a:rPr>
              <a:t>stainless steel CF </a:t>
            </a:r>
            <a:r>
              <a:rPr lang="en-GB" dirty="0" smtClean="0">
                <a:solidFill>
                  <a:schemeClr val="accent5"/>
                </a:solidFill>
              </a:rPr>
              <a:t>flange &amp; OFS copper CF gasket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08104" y="1622239"/>
            <a:ext cx="3095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Aluminium CF flange &amp; aluminium CF gasket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139512" y="3086789"/>
            <a:ext cx="936544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Q. Deliege</a:t>
            </a:r>
            <a:endParaRPr lang="en-GB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755576" y="4706169"/>
            <a:ext cx="7416384" cy="9270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Font typeface="Wingdings" panose="05000000000000000000" pitchFamily="2" charset="2"/>
              <a:buChar char="Ø"/>
            </a:pPr>
            <a:r>
              <a:rPr lang="en-GB" sz="2000" b="1" dirty="0" smtClean="0"/>
              <a:t>Low activation on components to handle in aluminium vacuum chambers </a:t>
            </a:r>
            <a:endParaRPr lang="en-GB" sz="2000" b="1" dirty="0"/>
          </a:p>
          <a:p>
            <a:pPr marL="0" indent="0">
              <a:buFont typeface="Wingdings" charset="2"/>
              <a:buNone/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38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374629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u="sng" dirty="0" smtClean="0"/>
              <a:t>CF Flange</a:t>
            </a:r>
          </a:p>
          <a:p>
            <a:pPr lvl="1"/>
            <a:r>
              <a:rPr lang="en-GB" sz="2000" dirty="0" smtClean="0"/>
              <a:t>Al-Cu-Li </a:t>
            </a:r>
            <a:r>
              <a:rPr lang="en-GB" sz="2000" dirty="0"/>
              <a:t>alloy </a:t>
            </a:r>
            <a:r>
              <a:rPr lang="en-GB" sz="2000" dirty="0" smtClean="0"/>
              <a:t>2050 T8411 </a:t>
            </a:r>
            <a:r>
              <a:rPr lang="en-GB" sz="2000" dirty="0"/>
              <a:t>&amp; </a:t>
            </a:r>
            <a:r>
              <a:rPr lang="en-GB" sz="2000" dirty="0" smtClean="0"/>
              <a:t>2195 T8511</a:t>
            </a:r>
            <a:endParaRPr lang="en-GB" sz="2000" dirty="0"/>
          </a:p>
          <a:p>
            <a:pPr lvl="1"/>
            <a:r>
              <a:rPr lang="en-GB" sz="2000" dirty="0" smtClean="0"/>
              <a:t>Rapid solidification aluminium RSA-501 &amp; RSA-905</a:t>
            </a:r>
          </a:p>
          <a:p>
            <a:pPr lvl="1"/>
            <a:endParaRPr lang="en-GB" sz="2000" dirty="0"/>
          </a:p>
          <a:p>
            <a:r>
              <a:rPr lang="en-GB" sz="2400" u="sng" dirty="0" smtClean="0"/>
              <a:t>CF Gasket</a:t>
            </a:r>
          </a:p>
          <a:p>
            <a:pPr lvl="1"/>
            <a:r>
              <a:rPr lang="en-GB" sz="2000" dirty="0" smtClean="0"/>
              <a:t>Aluminium alloy 1100 H14</a:t>
            </a:r>
          </a:p>
          <a:p>
            <a:pPr lvl="1"/>
            <a:r>
              <a:rPr lang="en-GB" sz="2000" dirty="0" smtClean="0"/>
              <a:t>Aluminium alloy EN AW 5083 H111</a:t>
            </a:r>
            <a:endParaRPr lang="en-GB" sz="1200" dirty="0"/>
          </a:p>
          <a:p>
            <a:endParaRPr lang="en-GB" sz="2400" dirty="0" smtClean="0"/>
          </a:p>
          <a:p>
            <a:r>
              <a:rPr lang="en-GB" sz="2400" u="sng" dirty="0" smtClean="0"/>
              <a:t>KF Connection</a:t>
            </a:r>
          </a:p>
          <a:p>
            <a:pPr lvl="1"/>
            <a:r>
              <a:rPr lang="en-GB" sz="2000" dirty="0"/>
              <a:t>Aluminium alloy EN AW 2219 T6</a:t>
            </a:r>
          </a:p>
          <a:p>
            <a:pPr lvl="1"/>
            <a:r>
              <a:rPr lang="en-GB" sz="2000" dirty="0"/>
              <a:t>Aluminium alloy EN AW 5083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Q. Deliege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9268" y="2524286"/>
            <a:ext cx="3024336" cy="1242087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355699" y="3494865"/>
            <a:ext cx="1591489" cy="3373112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7" name="Bent-Up Arrow 6"/>
          <p:cNvSpPr/>
          <p:nvPr/>
        </p:nvSpPr>
        <p:spPr>
          <a:xfrm rot="5400000">
            <a:off x="5083592" y="2524286"/>
            <a:ext cx="576064" cy="576064"/>
          </a:xfrm>
          <a:prstGeom prst="bentUpArrow">
            <a:avLst>
              <a:gd name="adj1" fmla="val 18331"/>
              <a:gd name="adj2" fmla="val 25000"/>
              <a:gd name="adj3" fmla="val 26334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6629" y="24008"/>
            <a:ext cx="3337371" cy="157509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88025" y="3809893"/>
            <a:ext cx="26161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  <a:hlinkClick r:id="rId5"/>
              </a:rPr>
              <a:t>EDMS 1415859</a:t>
            </a:r>
            <a:r>
              <a:rPr lang="en-GB" sz="1200" dirty="0">
                <a:solidFill>
                  <a:schemeClr val="accent5"/>
                </a:solidFill>
              </a:rPr>
              <a:t>, </a:t>
            </a:r>
            <a:r>
              <a:rPr lang="en-GB" sz="1200" dirty="0" smtClean="0">
                <a:solidFill>
                  <a:schemeClr val="accent5"/>
                </a:solidFill>
              </a:rPr>
              <a:t>Flo</a:t>
            </a:r>
            <a:r>
              <a:rPr lang="en-GB" sz="1200" dirty="0">
                <a:solidFill>
                  <a:schemeClr val="accent5"/>
                </a:solidFill>
              </a:rPr>
              <a:t>riane</a:t>
            </a:r>
            <a:r>
              <a:rPr lang="en-GB" sz="1200" dirty="0" smtClean="0">
                <a:solidFill>
                  <a:schemeClr val="accent5"/>
                </a:solidFill>
              </a:rPr>
              <a:t> </a:t>
            </a:r>
            <a:r>
              <a:rPr lang="en-GB" sz="1200" dirty="0">
                <a:solidFill>
                  <a:schemeClr val="accent5"/>
                </a:solidFill>
              </a:rPr>
              <a:t>Leaux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60232" y="5992104"/>
            <a:ext cx="2249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LCHVFC__0016</a:t>
            </a:r>
            <a:endParaRPr lang="en-GB" sz="1200" dirty="0">
              <a:solidFill>
                <a:schemeClr val="accent5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2088232" cy="111148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31640" y="1772816"/>
            <a:ext cx="2952328" cy="360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331640" y="2143085"/>
            <a:ext cx="4474989" cy="360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243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Aluminium material properties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379033"/>
              </p:ext>
            </p:extLst>
          </p:nvPr>
        </p:nvGraphicFramePr>
        <p:xfrm>
          <a:off x="683568" y="1759307"/>
          <a:ext cx="6096000" cy="1501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57419990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63336193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3476412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46828478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3225979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69290485"/>
                    </a:ext>
                  </a:extLst>
                </a:gridCol>
              </a:tblGrid>
              <a:tr h="5004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E-modulus</a:t>
                      </a:r>
                    </a:p>
                    <a:p>
                      <a:pPr algn="ctr" fontAlgn="b"/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100" b="1" u="none" strike="noStrike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GPa</a:t>
                      </a:r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GB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Yield </a:t>
                      </a:r>
                      <a:r>
                        <a:rPr lang="en-GB" sz="1100" u="none" strike="noStrike" dirty="0" smtClean="0">
                          <a:effectLst/>
                        </a:rPr>
                        <a:t>strength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[MPa]</a:t>
                      </a:r>
                      <a:endParaRPr lang="en-GB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UTS </a:t>
                      </a:r>
                      <a:endParaRPr lang="en-GB" sz="1100" u="none" strike="noStrike" dirty="0" smtClean="0">
                        <a:effectLst/>
                      </a:endParaRP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[MPa]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Elongation at </a:t>
                      </a:r>
                      <a:r>
                        <a:rPr lang="en-GB" sz="1100" u="none" strike="noStrike" dirty="0" smtClean="0">
                          <a:effectLst/>
                        </a:rPr>
                        <a:t>break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Hardness</a:t>
                      </a:r>
                      <a:b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[HB] </a:t>
                      </a:r>
                      <a:endParaRPr lang="en-GB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337046"/>
                  </a:ext>
                </a:extLst>
              </a:tr>
              <a:tr h="500454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u="none" strike="noStrike" kern="1200" dirty="0">
                          <a:effectLst/>
                        </a:rPr>
                        <a:t>  RSA 501</a:t>
                      </a:r>
                      <a:endParaRPr lang="en-GB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8951832"/>
                  </a:ext>
                </a:extLst>
              </a:tr>
              <a:tr h="500454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u="none" strike="noStrike" kern="1200" dirty="0">
                          <a:effectLst/>
                        </a:rPr>
                        <a:t>2050 T8511</a:t>
                      </a:r>
                      <a:endParaRPr lang="en-GB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609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0843253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7554" y="1334285"/>
            <a:ext cx="8406309" cy="1179014"/>
          </a:xfrm>
        </p:spPr>
        <p:txBody>
          <a:bodyPr>
            <a:noAutofit/>
          </a:bodyPr>
          <a:lstStyle/>
          <a:p>
            <a:r>
              <a:rPr lang="en-GB" sz="1800" dirty="0" smtClean="0"/>
              <a:t>Flange material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97554" y="3554672"/>
            <a:ext cx="8406309" cy="11790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Gasket material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015865"/>
              </p:ext>
            </p:extLst>
          </p:nvPr>
        </p:nvGraphicFramePr>
        <p:xfrm>
          <a:off x="683568" y="3983005"/>
          <a:ext cx="6096000" cy="1501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57419990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63336193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3476412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46828478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3225979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6649382"/>
                    </a:ext>
                  </a:extLst>
                </a:gridCol>
              </a:tblGrid>
              <a:tr h="5004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E-modulus</a:t>
                      </a:r>
                    </a:p>
                    <a:p>
                      <a:pPr algn="ctr" fontAlgn="b"/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100" b="1" u="none" strike="noStrike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GPa</a:t>
                      </a:r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GB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Yield </a:t>
                      </a:r>
                      <a:r>
                        <a:rPr lang="en-GB" sz="1100" u="none" strike="noStrike" dirty="0" smtClean="0">
                          <a:effectLst/>
                        </a:rPr>
                        <a:t>strength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[MPa]</a:t>
                      </a:r>
                      <a:endParaRPr lang="en-GB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UTS </a:t>
                      </a:r>
                      <a:endParaRPr lang="en-GB" sz="1100" u="none" strike="noStrike" dirty="0" smtClean="0">
                        <a:effectLst/>
                      </a:endParaRP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[MPa]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Elongation at break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Hardness</a:t>
                      </a:r>
                      <a:b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[HB]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337046"/>
                  </a:ext>
                </a:extLst>
              </a:tr>
              <a:tr h="500454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u="none" strike="noStrike" kern="1200" dirty="0">
                          <a:effectLst/>
                        </a:rPr>
                        <a:t>  </a:t>
                      </a:r>
                      <a:r>
                        <a:rPr lang="en-GB" sz="1100" u="none" strike="noStrike" kern="1200" dirty="0" smtClean="0">
                          <a:effectLst/>
                        </a:rPr>
                        <a:t>1100</a:t>
                      </a:r>
                      <a:r>
                        <a:rPr lang="en-GB" sz="1100" u="none" strike="noStrike" kern="1200" baseline="0" dirty="0" smtClean="0">
                          <a:effectLst/>
                        </a:rPr>
                        <a:t> H14</a:t>
                      </a:r>
                      <a:endParaRPr lang="en-GB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68.9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95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endParaRPr lang="en-GB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8951832"/>
                  </a:ext>
                </a:extLst>
              </a:tr>
              <a:tr h="500454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u="none" strike="noStrike" kern="1200" dirty="0" smtClean="0">
                          <a:effectLst/>
                        </a:rPr>
                        <a:t>5083 H111</a:t>
                      </a:r>
                      <a:endParaRPr lang="en-GB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71.5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145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290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endParaRPr lang="en-GB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084325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968717"/>
              </p:ext>
            </p:extLst>
          </p:nvPr>
        </p:nvGraphicFramePr>
        <p:xfrm>
          <a:off x="7236296" y="3068960"/>
          <a:ext cx="181050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275">
                  <a:extLst>
                    <a:ext uri="{9D8B030D-6E8A-4147-A177-3AD203B41FA5}">
                      <a16:colId xmlns:a16="http://schemas.microsoft.com/office/drawing/2014/main" val="4032254485"/>
                    </a:ext>
                  </a:extLst>
                </a:gridCol>
                <a:gridCol w="1011229">
                  <a:extLst>
                    <a:ext uri="{9D8B030D-6E8A-4147-A177-3AD203B41FA5}">
                      <a16:colId xmlns:a16="http://schemas.microsoft.com/office/drawing/2014/main" val="38112338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100" dirty="0" smtClean="0"/>
                        <a:t>316LN annealed</a:t>
                      </a:r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433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RP0.2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300 MPa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99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Hardness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150-190 HB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4253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37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Aluminium material properties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5760640" cy="4295081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971600" y="1118275"/>
            <a:ext cx="7699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2400" dirty="0" smtClean="0">
                <a:solidFill>
                  <a:srgbClr val="5A5A5A"/>
                </a:solidFill>
              </a:rPr>
              <a:t>Why do we use these two alloys for the CF flanges ?</a:t>
            </a:r>
            <a:endParaRPr lang="en-GB" sz="2400" dirty="0">
              <a:solidFill>
                <a:srgbClr val="5A5A5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86648" y="6140906"/>
            <a:ext cx="580968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>
                <a:solidFill>
                  <a:schemeClr val="accent5"/>
                </a:solidFill>
              </a:rPr>
              <a:t>P</a:t>
            </a:r>
            <a:r>
              <a:rPr lang="en-US" sz="1100" i="1" dirty="0" smtClean="0">
                <a:solidFill>
                  <a:schemeClr val="accent5"/>
                </a:solidFill>
              </a:rPr>
              <a:t>re-qualification </a:t>
            </a:r>
            <a:r>
              <a:rPr lang="en-US" sz="1100" i="1" dirty="0">
                <a:solidFill>
                  <a:schemeClr val="accent5"/>
                </a:solidFill>
              </a:rPr>
              <a:t>of  </a:t>
            </a:r>
            <a:r>
              <a:rPr lang="en-GB" sz="1100" i="1" dirty="0">
                <a:solidFill>
                  <a:schemeClr val="accent5"/>
                </a:solidFill>
              </a:rPr>
              <a:t>new </a:t>
            </a:r>
            <a:r>
              <a:rPr lang="en-US" sz="1100" i="1" dirty="0">
                <a:solidFill>
                  <a:schemeClr val="accent5"/>
                </a:solidFill>
              </a:rPr>
              <a:t>aluminum alloys for </a:t>
            </a:r>
            <a:r>
              <a:rPr lang="en-GB" sz="1100" i="1" dirty="0">
                <a:solidFill>
                  <a:schemeClr val="accent5"/>
                </a:solidFill>
              </a:rPr>
              <a:t>CERN </a:t>
            </a:r>
            <a:r>
              <a:rPr lang="en-US" sz="1100" i="1" dirty="0" smtClean="0">
                <a:solidFill>
                  <a:schemeClr val="accent5"/>
                </a:solidFill>
              </a:rPr>
              <a:t>UHV, P. Lepeule, 03/09/2013</a:t>
            </a:r>
            <a:endParaRPr lang="en-GB" sz="1100" i="1" dirty="0">
              <a:solidFill>
                <a:schemeClr val="accent5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51808" y="2420888"/>
            <a:ext cx="432048" cy="322021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725130" y="2852936"/>
            <a:ext cx="432048" cy="278816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408980" y="3933056"/>
            <a:ext cx="432048" cy="17080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7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8740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t-PT" sz="3600" dirty="0" smtClean="0"/>
              <a:t>Aluminium Conflat flanges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Principle and materials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/>
              <a:t>Welding tests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Finite element studies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PT" sz="3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 </a:t>
            </a:r>
          </a:p>
          <a:p>
            <a:pPr marL="914400" lvl="1" indent="-514350">
              <a:buFont typeface="+mj-lt"/>
              <a:buAutoNum type="arabicPeriod"/>
            </a:pPr>
            <a:endParaRPr lang="pt-PT" sz="3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pt-PT" sz="3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Aluminium vacuum windows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Q. Deliege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09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87509</TotalTime>
  <Words>1872</Words>
  <Application>Microsoft Office PowerPoint</Application>
  <PresentationFormat>On-screen Show (4:3)</PresentationFormat>
  <Paragraphs>529</Paragraphs>
  <Slides>38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Cambria Math</vt:lpstr>
      <vt:lpstr>Century Gothic</vt:lpstr>
      <vt:lpstr>Gill Sans MT</vt:lpstr>
      <vt:lpstr>Times New Roman</vt:lpstr>
      <vt:lpstr>Wingdings</vt:lpstr>
      <vt:lpstr>Thème Office</vt:lpstr>
      <vt:lpstr>Development of aluminium vacuum components</vt:lpstr>
      <vt:lpstr>Why aluminium in vacuum ?</vt:lpstr>
      <vt:lpstr>Outline</vt:lpstr>
      <vt:lpstr>Principle of ConFlat (CF) sealing</vt:lpstr>
      <vt:lpstr>Goals</vt:lpstr>
      <vt:lpstr>Materials</vt:lpstr>
      <vt:lpstr>Aluminium material properties</vt:lpstr>
      <vt:lpstr>Aluminium material properties</vt:lpstr>
      <vt:lpstr>Outline</vt:lpstr>
      <vt:lpstr>Welding tests with RSA 501 </vt:lpstr>
      <vt:lpstr>Welding tests with EN AW-2050</vt:lpstr>
      <vt:lpstr>Friction stir welding (FSW)</vt:lpstr>
      <vt:lpstr>Hardness after welding</vt:lpstr>
      <vt:lpstr>Outline</vt:lpstr>
      <vt:lpstr>Finite element calculations</vt:lpstr>
      <vt:lpstr>Finite element calculations</vt:lpstr>
      <vt:lpstr>Outline</vt:lpstr>
      <vt:lpstr>Leak tests results</vt:lpstr>
      <vt:lpstr>Metrology – knife deformation – RSA 501</vt:lpstr>
      <vt:lpstr>Metrology – knife deformation – Al 2050</vt:lpstr>
      <vt:lpstr>Conclusions</vt:lpstr>
      <vt:lpstr>Further studies</vt:lpstr>
      <vt:lpstr>Outline</vt:lpstr>
      <vt:lpstr>Prototypes of awake spectrometer window</vt:lpstr>
      <vt:lpstr>Prototypes with FSW </vt:lpstr>
      <vt:lpstr>PowerPoint Presentation</vt:lpstr>
      <vt:lpstr>PowerPoint Presentation</vt:lpstr>
      <vt:lpstr>Thank you for your participation !</vt:lpstr>
      <vt:lpstr>Outgassing</vt:lpstr>
      <vt:lpstr>Comparison with SS / Cu couple</vt:lpstr>
      <vt:lpstr>Metrology</vt:lpstr>
      <vt:lpstr>Metrology – knife deformation – RSA 501</vt:lpstr>
      <vt:lpstr>Gasket choice</vt:lpstr>
      <vt:lpstr>Leak rate calculations</vt:lpstr>
      <vt:lpstr>Leak rate calculations</vt:lpstr>
      <vt:lpstr>Leak rate calculations</vt:lpstr>
      <vt:lpstr>Friction stir welding (FSW)</vt:lpstr>
      <vt:lpstr>Materials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Quentin Deliege</cp:lastModifiedBy>
  <cp:revision>866</cp:revision>
  <dcterms:created xsi:type="dcterms:W3CDTF">2016-01-11T14:38:10Z</dcterms:created>
  <dcterms:modified xsi:type="dcterms:W3CDTF">2017-11-01T15:15:58Z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