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7" r:id="rId3"/>
    <p:sldId id="266" r:id="rId4"/>
    <p:sldId id="265" r:id="rId5"/>
    <p:sldId id="267" r:id="rId6"/>
    <p:sldId id="264" r:id="rId7"/>
    <p:sldId id="258" r:id="rId8"/>
    <p:sldId id="268" r:id="rId9"/>
    <p:sldId id="270" r:id="rId10"/>
    <p:sldId id="273" r:id="rId11"/>
    <p:sldId id="269" r:id="rId12"/>
    <p:sldId id="263" r:id="rId13"/>
    <p:sldId id="271" r:id="rId14"/>
    <p:sldId id="272" r:id="rId15"/>
    <p:sldId id="279" r:id="rId16"/>
    <p:sldId id="274" r:id="rId17"/>
    <p:sldId id="278" r:id="rId18"/>
    <p:sldId id="276" r:id="rId19"/>
    <p:sldId id="277" r:id="rId20"/>
    <p:sldId id="275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78" d="100"/>
          <a:sy n="178" d="100"/>
        </p:scale>
        <p:origin x="-1256" y="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handoutMaster" Target="handoutMasters/handout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0F643E-5D73-024D-B113-0D114D157808}" type="doc">
      <dgm:prSet loTypeId="urn:microsoft.com/office/officeart/2005/8/layout/hProcess9" loCatId="" qsTypeId="urn:microsoft.com/office/officeart/2005/8/quickstyle/simple4" qsCatId="simple" csTypeId="urn:microsoft.com/office/officeart/2005/8/colors/colorful4" csCatId="colorful" phldr="1"/>
      <dgm:spPr/>
    </dgm:pt>
    <dgm:pt modelId="{3B7E527B-BC9C-A34F-A7FE-0AC66588F0FF}">
      <dgm:prSet phldrT="[Text]"/>
      <dgm:spPr/>
      <dgm:t>
        <a:bodyPr/>
        <a:lstStyle/>
        <a:p>
          <a:r>
            <a:rPr lang="en-US" smtClean="0"/>
            <a:t>Contents of the file with calls to Cogevito.js library</a:t>
          </a:r>
          <a:endParaRPr lang="en-US" dirty="0"/>
        </a:p>
      </dgm:t>
    </dgm:pt>
    <dgm:pt modelId="{A5A12B1B-202C-AA4B-907D-2B0C6509804F}" type="parTrans" cxnId="{AEF9FAF9-C06D-2745-89A8-F17A09E4C719}">
      <dgm:prSet/>
      <dgm:spPr/>
      <dgm:t>
        <a:bodyPr/>
        <a:lstStyle/>
        <a:p>
          <a:endParaRPr lang="en-US"/>
        </a:p>
      </dgm:t>
    </dgm:pt>
    <dgm:pt modelId="{CE2DBDD9-9CB0-744A-869E-C0FF3FFA4E0F}" type="sibTrans" cxnId="{AEF9FAF9-C06D-2745-89A8-F17A09E4C719}">
      <dgm:prSet/>
      <dgm:spPr/>
      <dgm:t>
        <a:bodyPr/>
        <a:lstStyle/>
        <a:p>
          <a:endParaRPr lang="en-US"/>
        </a:p>
      </dgm:t>
    </dgm:pt>
    <dgm:pt modelId="{25CDE923-BBF9-0B4F-A1A0-3A90D2914A9A}">
      <dgm:prSet phldrT="[Text]"/>
      <dgm:spPr/>
      <dgm:t>
        <a:bodyPr/>
        <a:lstStyle/>
        <a:p>
          <a:r>
            <a:rPr lang="en-US" dirty="0" smtClean="0"/>
            <a:t>Contents of the file related to events and particles </a:t>
          </a:r>
          <a:endParaRPr lang="en-US" dirty="0"/>
        </a:p>
      </dgm:t>
    </dgm:pt>
    <dgm:pt modelId="{9BEDAF48-1FC0-4645-BE05-C417B72F251D}" type="parTrans" cxnId="{2A905F18-7FAF-4D4C-AD52-A56EB13F5A25}">
      <dgm:prSet/>
      <dgm:spPr/>
      <dgm:t>
        <a:bodyPr/>
        <a:lstStyle/>
        <a:p>
          <a:endParaRPr lang="en-US"/>
        </a:p>
      </dgm:t>
    </dgm:pt>
    <dgm:pt modelId="{09F002D8-1A9D-5044-A222-E2F2170038BB}" type="sibTrans" cxnId="{2A905F18-7FAF-4D4C-AD52-A56EB13F5A25}">
      <dgm:prSet/>
      <dgm:spPr/>
      <dgm:t>
        <a:bodyPr/>
        <a:lstStyle/>
        <a:p>
          <a:endParaRPr lang="en-US"/>
        </a:p>
      </dgm:t>
    </dgm:pt>
    <dgm:pt modelId="{E8F1F396-84AB-7043-9C90-ED16AEEEF8ED}">
      <dgm:prSet phldrT="[Text]"/>
      <dgm:spPr/>
      <dgm:t>
        <a:bodyPr/>
        <a:lstStyle/>
        <a:p>
          <a:r>
            <a:rPr lang="en-US" dirty="0" smtClean="0"/>
            <a:t>Home Web Page</a:t>
          </a:r>
          <a:endParaRPr lang="en-US" dirty="0"/>
        </a:p>
      </dgm:t>
    </dgm:pt>
    <dgm:pt modelId="{320841DF-9F5E-FD43-8E66-49D072341CD3}" type="parTrans" cxnId="{2975CD4C-8246-8D4D-9F7A-7E8030B0CA42}">
      <dgm:prSet/>
      <dgm:spPr/>
      <dgm:t>
        <a:bodyPr/>
        <a:lstStyle/>
        <a:p>
          <a:endParaRPr lang="en-US"/>
        </a:p>
      </dgm:t>
    </dgm:pt>
    <dgm:pt modelId="{4BAD57F4-5110-CE4B-99CA-02980F673EE3}" type="sibTrans" cxnId="{2975CD4C-8246-8D4D-9F7A-7E8030B0CA42}">
      <dgm:prSet/>
      <dgm:spPr/>
      <dgm:t>
        <a:bodyPr/>
        <a:lstStyle/>
        <a:p>
          <a:endParaRPr lang="en-US"/>
        </a:p>
      </dgm:t>
    </dgm:pt>
    <dgm:pt modelId="{2206AA8A-1F4A-054A-9DD3-4130194B8FA0}">
      <dgm:prSet phldrT="[Text]"/>
      <dgm:spPr/>
      <dgm:t>
        <a:bodyPr/>
        <a:lstStyle/>
        <a:p>
          <a:r>
            <a:rPr lang="en-US" smtClean="0"/>
            <a:t>Cogevito library</a:t>
          </a:r>
          <a:r>
            <a:rPr lang="en-US" dirty="0" smtClean="0"/>
            <a:t/>
          </a:r>
          <a:br>
            <a:rPr lang="en-US" dirty="0" smtClean="0"/>
          </a:br>
          <a:r>
            <a:rPr lang="en-US" smtClean="0"/>
            <a:t>+Live demo</a:t>
          </a:r>
          <a:endParaRPr lang="en-US" dirty="0"/>
        </a:p>
      </dgm:t>
    </dgm:pt>
    <dgm:pt modelId="{D41D7E5E-159E-CA44-B579-F5E37E35E0E1}" type="parTrans" cxnId="{0D141985-86D1-9843-A8F8-92A1A3D446B5}">
      <dgm:prSet/>
      <dgm:spPr/>
      <dgm:t>
        <a:bodyPr/>
        <a:lstStyle/>
        <a:p>
          <a:endParaRPr lang="en-US"/>
        </a:p>
      </dgm:t>
    </dgm:pt>
    <dgm:pt modelId="{49183F62-D305-0841-B796-7F57370096AC}" type="sibTrans" cxnId="{0D141985-86D1-9843-A8F8-92A1A3D446B5}">
      <dgm:prSet/>
      <dgm:spPr/>
      <dgm:t>
        <a:bodyPr/>
        <a:lstStyle/>
        <a:p>
          <a:endParaRPr lang="en-US"/>
        </a:p>
      </dgm:t>
    </dgm:pt>
    <dgm:pt modelId="{074D2138-4FC8-0740-B7D6-FD896DD60268}" type="pres">
      <dgm:prSet presAssocID="{D60F643E-5D73-024D-B113-0D114D157808}" presName="CompostProcess" presStyleCnt="0">
        <dgm:presLayoutVars>
          <dgm:dir/>
          <dgm:resizeHandles val="exact"/>
        </dgm:presLayoutVars>
      </dgm:prSet>
      <dgm:spPr/>
    </dgm:pt>
    <dgm:pt modelId="{92CE1F4B-9A5E-A644-B0B9-4C86F73485EA}" type="pres">
      <dgm:prSet presAssocID="{D60F643E-5D73-024D-B113-0D114D157808}" presName="arrow" presStyleLbl="bgShp" presStyleIdx="0" presStyleCnt="1"/>
      <dgm:spPr>
        <a:solidFill>
          <a:schemeClr val="accent4">
            <a:tint val="40000"/>
            <a:hueOff val="0"/>
            <a:satOff val="0"/>
            <a:lumOff val="0"/>
            <a:alpha val="36000"/>
          </a:schemeClr>
        </a:solidFill>
      </dgm:spPr>
    </dgm:pt>
    <dgm:pt modelId="{44EFD267-8F55-8743-ABF1-8E98BAB52625}" type="pres">
      <dgm:prSet presAssocID="{D60F643E-5D73-024D-B113-0D114D157808}" presName="linearProcess" presStyleCnt="0"/>
      <dgm:spPr/>
    </dgm:pt>
    <dgm:pt modelId="{0C3E1BF9-F743-3544-A12B-0455A31CB583}" type="pres">
      <dgm:prSet presAssocID="{3B7E527B-BC9C-A34F-A7FE-0AC66588F0FF}" presName="text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4553B8D-5405-334C-8637-8DCE248390B1}" type="pres">
      <dgm:prSet presAssocID="{CE2DBDD9-9CB0-744A-869E-C0FF3FFA4E0F}" presName="sibTrans" presStyleCnt="0"/>
      <dgm:spPr/>
    </dgm:pt>
    <dgm:pt modelId="{5EA1F229-62E9-8141-85AD-E62150A1C782}" type="pres">
      <dgm:prSet presAssocID="{25CDE923-BBF9-0B4F-A1A0-3A90D2914A9A}" presName="text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71C5FE-0CA9-6741-BC85-B6A5D9682467}" type="pres">
      <dgm:prSet presAssocID="{09F002D8-1A9D-5044-A222-E2F2170038BB}" presName="sibTrans" presStyleCnt="0"/>
      <dgm:spPr/>
    </dgm:pt>
    <dgm:pt modelId="{08343534-70EB-4C4C-83E0-979FAF841930}" type="pres">
      <dgm:prSet presAssocID="{E8F1F396-84AB-7043-9C90-ED16AEEEF8ED}" presName="text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47552DF-FC65-0441-BBCE-E218CB5938BF}" type="pres">
      <dgm:prSet presAssocID="{4BAD57F4-5110-CE4B-99CA-02980F673EE3}" presName="sibTrans" presStyleCnt="0"/>
      <dgm:spPr/>
    </dgm:pt>
    <dgm:pt modelId="{25672B68-B531-FC4C-893B-A22EA9564FE8}" type="pres">
      <dgm:prSet presAssocID="{2206AA8A-1F4A-054A-9DD3-4130194B8FA0}" presName="text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7154518-CDD3-A947-83F5-2B617690106C}" type="presOf" srcId="{D60F643E-5D73-024D-B113-0D114D157808}" destId="{074D2138-4FC8-0740-B7D6-FD896DD60268}" srcOrd="0" destOrd="0" presId="urn:microsoft.com/office/officeart/2005/8/layout/hProcess9"/>
    <dgm:cxn modelId="{0D141985-86D1-9843-A8F8-92A1A3D446B5}" srcId="{D60F643E-5D73-024D-B113-0D114D157808}" destId="{2206AA8A-1F4A-054A-9DD3-4130194B8FA0}" srcOrd="3" destOrd="0" parTransId="{D41D7E5E-159E-CA44-B579-F5E37E35E0E1}" sibTransId="{49183F62-D305-0841-B796-7F57370096AC}"/>
    <dgm:cxn modelId="{2975CD4C-8246-8D4D-9F7A-7E8030B0CA42}" srcId="{D60F643E-5D73-024D-B113-0D114D157808}" destId="{E8F1F396-84AB-7043-9C90-ED16AEEEF8ED}" srcOrd="2" destOrd="0" parTransId="{320841DF-9F5E-FD43-8E66-49D072341CD3}" sibTransId="{4BAD57F4-5110-CE4B-99CA-02980F673EE3}"/>
    <dgm:cxn modelId="{1628B797-49DD-084E-A0AF-F27998B9663D}" type="presOf" srcId="{E8F1F396-84AB-7043-9C90-ED16AEEEF8ED}" destId="{08343534-70EB-4C4C-83E0-979FAF841930}" srcOrd="0" destOrd="0" presId="urn:microsoft.com/office/officeart/2005/8/layout/hProcess9"/>
    <dgm:cxn modelId="{AB755CFD-7DEC-9844-AA69-94C0C81FD618}" type="presOf" srcId="{2206AA8A-1F4A-054A-9DD3-4130194B8FA0}" destId="{25672B68-B531-FC4C-893B-A22EA9564FE8}" srcOrd="0" destOrd="0" presId="urn:microsoft.com/office/officeart/2005/8/layout/hProcess9"/>
    <dgm:cxn modelId="{2A905F18-7FAF-4D4C-AD52-A56EB13F5A25}" srcId="{D60F643E-5D73-024D-B113-0D114D157808}" destId="{25CDE923-BBF9-0B4F-A1A0-3A90D2914A9A}" srcOrd="1" destOrd="0" parTransId="{9BEDAF48-1FC0-4645-BE05-C417B72F251D}" sibTransId="{09F002D8-1A9D-5044-A222-E2F2170038BB}"/>
    <dgm:cxn modelId="{3C2B29D0-26DB-894D-BA75-9689087930CD}" type="presOf" srcId="{3B7E527B-BC9C-A34F-A7FE-0AC66588F0FF}" destId="{0C3E1BF9-F743-3544-A12B-0455A31CB583}" srcOrd="0" destOrd="0" presId="urn:microsoft.com/office/officeart/2005/8/layout/hProcess9"/>
    <dgm:cxn modelId="{87FD479F-4F11-AF4E-A6D7-76B78F90E3C5}" type="presOf" srcId="{25CDE923-BBF9-0B4F-A1A0-3A90D2914A9A}" destId="{5EA1F229-62E9-8141-85AD-E62150A1C782}" srcOrd="0" destOrd="0" presId="urn:microsoft.com/office/officeart/2005/8/layout/hProcess9"/>
    <dgm:cxn modelId="{AEF9FAF9-C06D-2745-89A8-F17A09E4C719}" srcId="{D60F643E-5D73-024D-B113-0D114D157808}" destId="{3B7E527B-BC9C-A34F-A7FE-0AC66588F0FF}" srcOrd="0" destOrd="0" parTransId="{A5A12B1B-202C-AA4B-907D-2B0C6509804F}" sibTransId="{CE2DBDD9-9CB0-744A-869E-C0FF3FFA4E0F}"/>
    <dgm:cxn modelId="{D671F8D5-9308-0F4A-9DB5-B36052A8C9B7}" type="presParOf" srcId="{074D2138-4FC8-0740-B7D6-FD896DD60268}" destId="{92CE1F4B-9A5E-A644-B0B9-4C86F73485EA}" srcOrd="0" destOrd="0" presId="urn:microsoft.com/office/officeart/2005/8/layout/hProcess9"/>
    <dgm:cxn modelId="{C3D6AA2E-FDAA-A64F-A63F-DFE6C31B286F}" type="presParOf" srcId="{074D2138-4FC8-0740-B7D6-FD896DD60268}" destId="{44EFD267-8F55-8743-ABF1-8E98BAB52625}" srcOrd="1" destOrd="0" presId="urn:microsoft.com/office/officeart/2005/8/layout/hProcess9"/>
    <dgm:cxn modelId="{245D0FD2-8968-A242-8C24-65EBDDAF47A7}" type="presParOf" srcId="{44EFD267-8F55-8743-ABF1-8E98BAB52625}" destId="{0C3E1BF9-F743-3544-A12B-0455A31CB583}" srcOrd="0" destOrd="0" presId="urn:microsoft.com/office/officeart/2005/8/layout/hProcess9"/>
    <dgm:cxn modelId="{A8D245FB-31CB-D945-BBF2-2B648FC947F3}" type="presParOf" srcId="{44EFD267-8F55-8743-ABF1-8E98BAB52625}" destId="{F4553B8D-5405-334C-8637-8DCE248390B1}" srcOrd="1" destOrd="0" presId="urn:microsoft.com/office/officeart/2005/8/layout/hProcess9"/>
    <dgm:cxn modelId="{089A7100-D6B9-0B41-B36A-06B58AB8132A}" type="presParOf" srcId="{44EFD267-8F55-8743-ABF1-8E98BAB52625}" destId="{5EA1F229-62E9-8141-85AD-E62150A1C782}" srcOrd="2" destOrd="0" presId="urn:microsoft.com/office/officeart/2005/8/layout/hProcess9"/>
    <dgm:cxn modelId="{CC11DBB2-618F-354F-B2FE-58ABAB87CBB9}" type="presParOf" srcId="{44EFD267-8F55-8743-ABF1-8E98BAB52625}" destId="{5671C5FE-0CA9-6741-BC85-B6A5D9682467}" srcOrd="3" destOrd="0" presId="urn:microsoft.com/office/officeart/2005/8/layout/hProcess9"/>
    <dgm:cxn modelId="{FE640C65-C691-CA43-839C-FBB9A14DED38}" type="presParOf" srcId="{44EFD267-8F55-8743-ABF1-8E98BAB52625}" destId="{08343534-70EB-4C4C-83E0-979FAF841930}" srcOrd="4" destOrd="0" presId="urn:microsoft.com/office/officeart/2005/8/layout/hProcess9"/>
    <dgm:cxn modelId="{4FEABE0F-EF87-2A49-B2D7-39D598077E7A}" type="presParOf" srcId="{44EFD267-8F55-8743-ABF1-8E98BAB52625}" destId="{947552DF-FC65-0441-BBCE-E218CB5938BF}" srcOrd="5" destOrd="0" presId="urn:microsoft.com/office/officeart/2005/8/layout/hProcess9"/>
    <dgm:cxn modelId="{B015781A-6561-7D46-AA28-83EAA0E307D4}" type="presParOf" srcId="{44EFD267-8F55-8743-ABF1-8E98BAB52625}" destId="{25672B68-B531-FC4C-893B-A22EA9564FE8}" srcOrd="6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CE1F4B-9A5E-A644-B0B9-4C86F73485EA}">
      <dsp:nvSpPr>
        <dsp:cNvPr id="0" name=""/>
        <dsp:cNvSpPr/>
      </dsp:nvSpPr>
      <dsp:spPr>
        <a:xfrm>
          <a:off x="674559" y="0"/>
          <a:ext cx="7645012" cy="3280836"/>
        </a:xfrm>
        <a:prstGeom prst="rightArrow">
          <a:avLst/>
        </a:prstGeom>
        <a:solidFill>
          <a:schemeClr val="accent4">
            <a:tint val="40000"/>
            <a:hueOff val="0"/>
            <a:satOff val="0"/>
            <a:lumOff val="0"/>
            <a:alpha val="36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tint val="40000"/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0C3E1BF9-F743-3544-A12B-0455A31CB583}">
      <dsp:nvSpPr>
        <dsp:cNvPr id="0" name=""/>
        <dsp:cNvSpPr/>
      </dsp:nvSpPr>
      <dsp:spPr>
        <a:xfrm>
          <a:off x="4501" y="984251"/>
          <a:ext cx="2165091" cy="1312334"/>
        </a:xfrm>
        <a:prstGeom prst="round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hueOff val="0"/>
              <a:satOff val="0"/>
              <a:lumOff val="0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Contents of the file with calls to Cogevito.js library</a:t>
          </a:r>
          <a:endParaRPr lang="en-US" sz="1800" kern="1200" dirty="0"/>
        </a:p>
      </dsp:txBody>
      <dsp:txXfrm>
        <a:off x="68564" y="1048314"/>
        <a:ext cx="2036965" cy="1184208"/>
      </dsp:txXfrm>
    </dsp:sp>
    <dsp:sp modelId="{5EA1F229-62E9-8141-85AD-E62150A1C782}">
      <dsp:nvSpPr>
        <dsp:cNvPr id="0" name=""/>
        <dsp:cNvSpPr/>
      </dsp:nvSpPr>
      <dsp:spPr>
        <a:xfrm>
          <a:off x="2277847" y="984251"/>
          <a:ext cx="2165091" cy="1312334"/>
        </a:xfrm>
        <a:prstGeom prst="roundRect">
          <a:avLst/>
        </a:prstGeom>
        <a:gradFill rotWithShape="0">
          <a:gsLst>
            <a:gs pos="0">
              <a:schemeClr val="accent4">
                <a:hueOff val="-285731"/>
                <a:satOff val="19038"/>
                <a:lumOff val="5817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-285731"/>
                <a:satOff val="19038"/>
                <a:lumOff val="5817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285731"/>
                <a:satOff val="19038"/>
                <a:lumOff val="5817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285731"/>
                <a:satOff val="19038"/>
                <a:lumOff val="5817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-285731"/>
                <a:satOff val="19038"/>
                <a:lumOff val="5817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-285731"/>
                <a:satOff val="19038"/>
                <a:lumOff val="5817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-285731"/>
                <a:satOff val="19038"/>
                <a:lumOff val="5817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hueOff val="-285731"/>
              <a:satOff val="19038"/>
              <a:lumOff val="5817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Contents of the file related to events and particles </a:t>
          </a:r>
          <a:endParaRPr lang="en-US" sz="1800" kern="1200" dirty="0"/>
        </a:p>
      </dsp:txBody>
      <dsp:txXfrm>
        <a:off x="2341910" y="1048314"/>
        <a:ext cx="2036965" cy="1184208"/>
      </dsp:txXfrm>
    </dsp:sp>
    <dsp:sp modelId="{08343534-70EB-4C4C-83E0-979FAF841930}">
      <dsp:nvSpPr>
        <dsp:cNvPr id="0" name=""/>
        <dsp:cNvSpPr/>
      </dsp:nvSpPr>
      <dsp:spPr>
        <a:xfrm>
          <a:off x="4551193" y="984251"/>
          <a:ext cx="2165091" cy="1312334"/>
        </a:xfrm>
        <a:prstGeom prst="roundRect">
          <a:avLst/>
        </a:prstGeom>
        <a:gradFill rotWithShape="0">
          <a:gsLst>
            <a:gs pos="0">
              <a:schemeClr val="accent4">
                <a:hueOff val="-571463"/>
                <a:satOff val="38077"/>
                <a:lumOff val="11634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-571463"/>
                <a:satOff val="38077"/>
                <a:lumOff val="11634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571463"/>
                <a:satOff val="38077"/>
                <a:lumOff val="11634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571463"/>
                <a:satOff val="38077"/>
                <a:lumOff val="11634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-571463"/>
                <a:satOff val="38077"/>
                <a:lumOff val="11634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-571463"/>
                <a:satOff val="38077"/>
                <a:lumOff val="11634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-571463"/>
                <a:satOff val="38077"/>
                <a:lumOff val="11634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hueOff val="-571463"/>
              <a:satOff val="38077"/>
              <a:lumOff val="11634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Home Web Page</a:t>
          </a:r>
          <a:endParaRPr lang="en-US" sz="1800" kern="1200" dirty="0"/>
        </a:p>
      </dsp:txBody>
      <dsp:txXfrm>
        <a:off x="4615256" y="1048314"/>
        <a:ext cx="2036965" cy="1184208"/>
      </dsp:txXfrm>
    </dsp:sp>
    <dsp:sp modelId="{25672B68-B531-FC4C-893B-A22EA9564FE8}">
      <dsp:nvSpPr>
        <dsp:cNvPr id="0" name=""/>
        <dsp:cNvSpPr/>
      </dsp:nvSpPr>
      <dsp:spPr>
        <a:xfrm>
          <a:off x="6824539" y="984251"/>
          <a:ext cx="2165091" cy="1312334"/>
        </a:xfrm>
        <a:prstGeom prst="roundRect">
          <a:avLst/>
        </a:prstGeom>
        <a:gradFill rotWithShape="0">
          <a:gsLst>
            <a:gs pos="0">
              <a:schemeClr val="accent4">
                <a:hueOff val="-857194"/>
                <a:satOff val="57115"/>
                <a:lumOff val="17451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-857194"/>
                <a:satOff val="57115"/>
                <a:lumOff val="17451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-857194"/>
                <a:satOff val="57115"/>
                <a:lumOff val="17451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-857194"/>
                <a:satOff val="57115"/>
                <a:lumOff val="17451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-857194"/>
                <a:satOff val="57115"/>
                <a:lumOff val="17451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-857194"/>
                <a:satOff val="57115"/>
                <a:lumOff val="17451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-857194"/>
                <a:satOff val="57115"/>
                <a:lumOff val="17451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>
            <a:rot lat="0" lon="0" rev="0"/>
          </a:camera>
          <a:lightRig rig="glow" dir="tl">
            <a:rot lat="0" lon="0" rev="1800000"/>
          </a:lightRig>
        </a:scene3d>
        <a:sp3d contourW="10160" prstMaterial="dkEdge">
          <a:bevelT w="0" h="0" prst="angle"/>
          <a:contourClr>
            <a:schemeClr val="accent4">
              <a:hueOff val="-857194"/>
              <a:satOff val="57115"/>
              <a:lumOff val="17451"/>
              <a:alphaOff val="0"/>
              <a:shade val="30000"/>
              <a:satMod val="150000"/>
            </a:schemeClr>
          </a:contourClr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smtClean="0"/>
            <a:t>Cogevito library</a:t>
          </a:r>
          <a:r>
            <a:rPr lang="en-US" sz="1800" kern="1200" dirty="0" smtClean="0"/>
            <a:t/>
          </a:r>
          <a:br>
            <a:rPr lang="en-US" sz="1800" kern="1200" dirty="0" smtClean="0"/>
          </a:br>
          <a:r>
            <a:rPr lang="en-US" sz="1800" kern="1200" smtClean="0"/>
            <a:t>+Live demo</a:t>
          </a:r>
          <a:endParaRPr lang="en-US" sz="1800" kern="1200" dirty="0"/>
        </a:p>
      </dsp:txBody>
      <dsp:txXfrm>
        <a:off x="6888602" y="1048314"/>
        <a:ext cx="2036965" cy="11842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D42525-46B9-0245-A1C2-312BE7237108}" type="datetimeFigureOut">
              <a:rPr lang="en-US" smtClean="0"/>
              <a:t>06/04/17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B53CE-C073-5248-802F-BA3F8F9EA8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6649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49504E-FC86-4B45-B639-F282AED63081}" type="datetimeFigureOut">
              <a:rPr lang="en-US" smtClean="0"/>
              <a:t>06/04/17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CD35B-ACDB-334C-8BA4-A1D7268FB3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22271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1CD35B-ACDB-334C-8BA4-A1D7268FB3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078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0CB1BF-1019-0447-98C1-2898781F814E}" type="datetime1">
              <a:rPr lang="en-US" smtClean="0"/>
              <a:t>06/04/17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345440" y="2942602"/>
            <a:ext cx="7147931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572652" y="2944634"/>
            <a:ext cx="1190348" cy="2459736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7712714" y="3136658"/>
            <a:ext cx="910224" cy="2075688"/>
          </a:xfrm>
          <a:prstGeom prst="rect">
            <a:avLst/>
          </a:prstGeom>
          <a:solidFill>
            <a:schemeClr val="accent3">
              <a:alpha val="70000"/>
            </a:schemeClr>
          </a:solidFill>
          <a:ln w="635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45483" y="3055621"/>
            <a:ext cx="6947845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86826" y="4625268"/>
            <a:ext cx="762000" cy="457200"/>
          </a:xfrm>
        </p:spPr>
        <p:txBody>
          <a:bodyPr/>
          <a:lstStyle>
            <a:lvl1pPr algn="ctr">
              <a:defRPr sz="28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1822" y="4559276"/>
            <a:ext cx="6755166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38971" y="3139440"/>
            <a:ext cx="6760868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2805" y="4648200"/>
            <a:ext cx="6553200" cy="457200"/>
          </a:xfrm>
        </p:spPr>
        <p:txBody>
          <a:bodyPr>
            <a:normAutofit/>
          </a:bodyPr>
          <a:lstStyle>
            <a:lvl1pPr marL="0" indent="0" algn="ctr">
              <a:buNone/>
              <a:defRPr sz="1800" cap="all" spc="300" baseline="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4705" y="3227033"/>
            <a:ext cx="6629400" cy="1219201"/>
          </a:xfrm>
        </p:spPr>
        <p:txBody>
          <a:bodyPr anchor="b" anchorCtr="0">
            <a:noAutofit/>
          </a:bodyPr>
          <a:lstStyle>
            <a:lvl1pPr>
              <a:defRPr sz="4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AE64A6-5021-2E41-8910-0E49CC0A641E}" type="datetime1">
              <a:rPr lang="en-US" smtClean="0"/>
              <a:t>06/04/17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61702" y="228600"/>
            <a:ext cx="1859280" cy="6122634"/>
          </a:xfrm>
          <a:prstGeom prst="rect">
            <a:avLst/>
          </a:prstGeom>
          <a:solidFill>
            <a:srgbClr val="FFFFFF">
              <a:alpha val="85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55225" y="351409"/>
            <a:ext cx="1672235" cy="587701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48577" y="395427"/>
            <a:ext cx="1485531" cy="578898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0999"/>
            <a:ext cx="6172200" cy="57912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B4C4DE-8EAB-3442-90CE-31C5EEF4B23F}" type="datetime1">
              <a:rPr lang="en-US" smtClean="0"/>
              <a:t>06/04/17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D58F3-294A-084C-A48E-F6CABCDA8F7B}" type="datetime1">
              <a:rPr lang="en-US" smtClean="0"/>
              <a:t>06/04/17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F3C3C-AA89-EE44-947D-EB1D4501AF14}" type="datetime1">
              <a:rPr lang="en-US" smtClean="0"/>
              <a:t>06/04/17</a:t>
            </a:fld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51976" y="2946400"/>
            <a:ext cx="8265160" cy="24638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567656" y="3048000"/>
            <a:ext cx="8033800" cy="2245359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6" y="3200399"/>
            <a:ext cx="7696200" cy="1295401"/>
          </a:xfrm>
        </p:spPr>
        <p:txBody>
          <a:bodyPr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000" kern="1200" cap="all" baseline="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496" y="4541520"/>
            <a:ext cx="7818120" cy="664367"/>
          </a:xfrm>
          <a:prstGeom prst="rect">
            <a:avLst/>
          </a:pr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4607510"/>
            <a:ext cx="7696200" cy="523783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Rectangle 13"/>
          <p:cNvSpPr/>
          <p:nvPr/>
        </p:nvSpPr>
        <p:spPr>
          <a:xfrm>
            <a:off x="675757" y="3124200"/>
            <a:ext cx="7817599" cy="2077720"/>
          </a:xfrm>
          <a:prstGeom prst="rect">
            <a:avLst/>
          </a:prstGeom>
          <a:noFill/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6128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1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50C44-2ECE-6147-8197-22F8AC339E42}" type="datetime1">
              <a:rPr lang="en-US" smtClean="0"/>
              <a:t>06/04/17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6128" y="1722438"/>
            <a:ext cx="4040188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128" y="2438400"/>
            <a:ext cx="4040188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400"/>
            <a:ext cx="4041775" cy="36877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859EE-376F-614E-AD82-66DBD661CA81}" type="datetime1">
              <a:rPr lang="en-US" smtClean="0"/>
              <a:t>06/04/17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03BA68-9096-5D47-8DEF-25384F641C1F}" type="datetime1">
              <a:rPr lang="en-US" smtClean="0"/>
              <a:t>06/04/17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ounded Rectangle 10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A4549F-A392-1646-A341-8EA63E466EC6}" type="datetime1">
              <a:rPr lang="en-US" smtClean="0"/>
              <a:t>06/04/17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2" name="Rounded Rectangle 11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685800"/>
            <a:ext cx="4572000" cy="52578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06828-C8B3-114B-BA91-3419077E70B2}" type="datetime1">
              <a:rPr lang="en-US" smtClean="0"/>
              <a:t>06/04/17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60034" y="1505712"/>
            <a:ext cx="2716566" cy="3523488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76690" y="1642472"/>
            <a:ext cx="2483254" cy="3234328"/>
          </a:xfrm>
          <a:prstGeom prst="rect">
            <a:avLst/>
          </a:prstGeom>
          <a:solidFill>
            <a:srgbClr val="FFFFFF"/>
          </a:solidFill>
          <a:ln w="6350" cmpd="dbl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9000" y="2971800"/>
            <a:ext cx="2298634" cy="1752600"/>
          </a:xfrm>
        </p:spPr>
        <p:txBody>
          <a:bodyPr/>
          <a:lstStyle>
            <a:lvl1pPr marL="0" indent="0">
              <a:spcBef>
                <a:spcPts val="400"/>
              </a:spcBef>
              <a:buNone/>
              <a:defRPr sz="140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9000" y="1734312"/>
            <a:ext cx="2298634" cy="1191620"/>
          </a:xfrm>
        </p:spPr>
        <p:txBody>
          <a:bodyPr anchor="b">
            <a:normAutofit/>
          </a:bodyPr>
          <a:lstStyle>
            <a:lvl1pPr algn="l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5800" y="621437"/>
            <a:ext cx="7772400" cy="4331564"/>
          </a:xfrm>
          <a:solidFill>
            <a:schemeClr val="bg2"/>
          </a:solidFill>
          <a:ln>
            <a:noFill/>
          </a:ln>
          <a:effectLst>
            <a:softEdge rad="127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BC24D6-7549-1747-834F-F636A80C69F6}" type="datetime1">
              <a:rPr lang="en-US" smtClean="0"/>
              <a:t>06/04/17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85800" y="4953000"/>
            <a:ext cx="7772400" cy="137160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61999" y="5029200"/>
            <a:ext cx="7600765" cy="1202924"/>
          </a:xfrm>
          <a:prstGeom prst="rect">
            <a:avLst/>
          </a:prstGeom>
          <a:solidFill>
            <a:srgbClr val="FFFFFF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914400" y="5638800"/>
            <a:ext cx="7328514" cy="451696"/>
          </a:xfrm>
          <a:prstGeom prst="rect">
            <a:avLst/>
          </a:prstGeom>
          <a:solidFill>
            <a:schemeClr val="accent1"/>
          </a:solidFill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605589" y="5074920"/>
            <a:ext cx="7946136" cy="1097280"/>
          </a:xfrm>
          <a:prstGeom prst="rect">
            <a:avLst/>
          </a:prstGeom>
          <a:noFill/>
          <a:ln w="63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56289" y="5656556"/>
            <a:ext cx="7244736" cy="401715"/>
          </a:xfrm>
        </p:spPr>
        <p:txBody>
          <a:bodyPr anchor="ctr">
            <a:normAutofit/>
          </a:bodyPr>
          <a:lstStyle>
            <a:lvl1pPr marL="0" indent="0" algn="ctr">
              <a:buNone/>
              <a:defRPr sz="1500" cap="all" spc="250" baseline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05400"/>
            <a:ext cx="7328514" cy="523043"/>
          </a:xfrm>
        </p:spPr>
        <p:txBody>
          <a:bodyPr anchor="ctr" anchorCtr="0"/>
          <a:lstStyle>
            <a:lvl1pPr algn="ctr"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D072D8-605D-C147-8D8A-FCF77B3CC5A4}" type="datetime1">
              <a:rPr lang="en-US" smtClean="0"/>
              <a:t>06/04/17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C44E6714-7E49-6F44-A2F4-C9548DE3C75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microsoft.com/office/2007/relationships/hdphoto" Target="../media/hdphoto1.wdp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png"/><Relationship Id="rId3" Type="http://schemas.microsoft.com/office/2007/relationships/hdphoto" Target="../media/hdphoto2.wdp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6" Type="http://schemas.microsoft.com/office/2007/relationships/hdphoto" Target="../media/hdphoto4.wdp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microsoft.com/office/2007/relationships/hdphoto" Target="../media/hdphoto5.wdp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json.org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threejs.org/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smtClean="0"/>
              <a:t>3D Detector interactive display</a:t>
            </a:r>
            <a:endParaRPr lang="en-US" dirty="0" smtClean="0"/>
          </a:p>
          <a:p>
            <a:r>
              <a:rPr lang="en-US" smtClean="0"/>
              <a:t>Event data animation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3D Graphics &amp; tools for HEP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5525" y="228654"/>
            <a:ext cx="927100" cy="7747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72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4646" y="173435"/>
            <a:ext cx="891392" cy="89139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813" y="234177"/>
            <a:ext cx="765131" cy="7540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57917" y="1867383"/>
            <a:ext cx="35387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HSF meeting </a:t>
            </a:r>
            <a:r>
              <a:rPr lang="en-US" dirty="0" smtClean="0"/>
              <a:t>- 7th </a:t>
            </a:r>
            <a:r>
              <a:rPr lang="en-US" dirty="0"/>
              <a:t>of </a:t>
            </a:r>
            <a:r>
              <a:rPr lang="en-US" dirty="0" smtClean="0"/>
              <a:t>April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60589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10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Dynamic particles </a:t>
            </a:r>
            <a:br>
              <a:rPr lang="en-US" dirty="0" smtClean="0"/>
            </a:br>
            <a:r>
              <a:rPr lang="en-US" dirty="0" smtClean="0"/>
              <a:t>&amp; tracks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Dynamic event animation in time</a:t>
            </a:r>
            <a:endParaRPr lang="en-US" dirty="0"/>
          </a:p>
        </p:txBody>
      </p:sp>
      <p:pic>
        <p:nvPicPr>
          <p:cNvPr id="6" name="Picture 5" descr="Screen Shot 2017-03-27 at 15.17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039" y="422593"/>
            <a:ext cx="2777761" cy="232961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89874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/>
              <a:t>Contents of the file related to events and particles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52552" y="1646155"/>
            <a:ext cx="85901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Syntax of JSON file: </a:t>
            </a:r>
          </a:p>
          <a:p>
            <a:endParaRPr lang="en-US" dirty="0"/>
          </a:p>
          <a:p>
            <a:r>
              <a:rPr lang="en-US" dirty="0"/>
              <a:t>E</a:t>
            </a:r>
            <a:r>
              <a:rPr lang="en-US" dirty="0" smtClean="0"/>
              <a:t>ach event is an Array of the structure:</a:t>
            </a:r>
          </a:p>
          <a:p>
            <a:r>
              <a:rPr lang="en-US" dirty="0"/>
              <a:t> </a:t>
            </a:r>
            <a:r>
              <a:rPr lang="en-US" dirty="0" smtClean="0"/>
              <a:t>   “time stamp” and the Array of particles &amp;their position at </a:t>
            </a:r>
            <a:r>
              <a:rPr lang="en-US" dirty="0"/>
              <a:t>“time stamp” </a:t>
            </a:r>
            <a:r>
              <a:rPr lang="en-US" dirty="0" smtClean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52552" y="2908173"/>
            <a:ext cx="8590125" cy="3847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{ </a:t>
            </a:r>
            <a:r>
              <a:rPr lang="en-US" dirty="0" smtClean="0"/>
              <a:t>"</a:t>
            </a:r>
            <a:r>
              <a:rPr lang="en-US" b="1" dirty="0"/>
              <a:t>Event</a:t>
            </a:r>
            <a:r>
              <a:rPr lang="en-US" dirty="0"/>
              <a:t>":</a:t>
            </a:r>
            <a:r>
              <a:rPr lang="en-US" b="1" dirty="0">
                <a:solidFill>
                  <a:srgbClr val="0000FF"/>
                </a:solidFill>
              </a:rPr>
              <a:t>[</a:t>
            </a:r>
          </a:p>
          <a:p>
            <a:r>
              <a:rPr lang="en-US" dirty="0"/>
              <a:t>	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{</a:t>
            </a:r>
            <a:r>
              <a:rPr lang="en-US" dirty="0"/>
              <a:t>"</a:t>
            </a:r>
            <a:r>
              <a:rPr lang="en-US" b="1" dirty="0"/>
              <a:t>time</a:t>
            </a:r>
            <a:r>
              <a:rPr lang="en-US" dirty="0"/>
              <a:t>":0, "</a:t>
            </a:r>
            <a:r>
              <a:rPr lang="en-US" b="1" dirty="0" err="1"/>
              <a:t>pset</a:t>
            </a:r>
            <a:r>
              <a:rPr lang="en-US" dirty="0"/>
              <a:t>":</a:t>
            </a:r>
            <a:r>
              <a:rPr lang="en-US" b="1" dirty="0">
                <a:solidFill>
                  <a:srgbClr val="FF0000"/>
                </a:solidFill>
              </a:rPr>
              <a:t>[</a:t>
            </a:r>
          </a:p>
          <a:p>
            <a:r>
              <a:rPr lang="en-US" dirty="0" smtClean="0"/>
              <a:t>		{</a:t>
            </a:r>
            <a:r>
              <a:rPr lang="en-US" dirty="0"/>
              <a:t>"id":0,"kind":4,"type":"a","pos":[</a:t>
            </a:r>
            <a:r>
              <a:rPr lang="en-US" dirty="0" smtClean="0"/>
              <a:t>0,0,0]</a:t>
            </a:r>
            <a:r>
              <a:rPr lang="en-US" dirty="0"/>
              <a:t>,"e":0.028},</a:t>
            </a:r>
          </a:p>
          <a:p>
            <a:r>
              <a:rPr lang="en-US" dirty="0" smtClean="0"/>
              <a:t>		{</a:t>
            </a:r>
            <a:r>
              <a:rPr lang="en-US" dirty="0"/>
              <a:t>"id":1,"kind":4,"type":"a","pos":[</a:t>
            </a:r>
            <a:r>
              <a:rPr lang="en-US" dirty="0" smtClean="0"/>
              <a:t>0,0,0]</a:t>
            </a:r>
            <a:r>
              <a:rPr lang="en-US" dirty="0"/>
              <a:t>,"e":0.129}</a:t>
            </a:r>
            <a:r>
              <a:rPr lang="en-US" dirty="0" smtClean="0"/>
              <a:t>,</a:t>
            </a:r>
          </a:p>
          <a:p>
            <a:r>
              <a:rPr lang="en-US" dirty="0"/>
              <a:t>	</a:t>
            </a:r>
            <a:r>
              <a:rPr lang="en-US" dirty="0" smtClean="0"/>
              <a:t>	….</a:t>
            </a:r>
          </a:p>
          <a:p>
            <a:r>
              <a:rPr lang="en-US" dirty="0"/>
              <a:t>		{"id":19,"kind":9,"type":"a","pos":[0.000,0.000,0.000],"e":0.170}</a:t>
            </a:r>
            <a:endParaRPr lang="en-US" dirty="0" smtClean="0"/>
          </a:p>
          <a:p>
            <a:r>
              <a:rPr lang="en-US" dirty="0"/>
              <a:t>		</a:t>
            </a:r>
            <a:r>
              <a:rPr lang="en-US" b="1" dirty="0" smtClean="0">
                <a:solidFill>
                  <a:srgbClr val="FF0000"/>
                </a:solidFill>
              </a:rPr>
              <a:t>]</a:t>
            </a:r>
          </a:p>
          <a:p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       </a:t>
            </a:r>
            <a:r>
              <a:rPr lang="en-US" b="1" dirty="0" smtClean="0">
                <a:solidFill>
                  <a:srgbClr val="A23A28"/>
                </a:solidFill>
              </a:rPr>
              <a:t>}</a:t>
            </a:r>
            <a:r>
              <a:rPr lang="en-US" dirty="0" smtClean="0"/>
              <a:t>,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	…</a:t>
            </a:r>
          </a:p>
          <a:p>
            <a:r>
              <a:rPr lang="en-US" dirty="0"/>
              <a:t>	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{</a:t>
            </a:r>
            <a:r>
              <a:rPr lang="en-US" dirty="0"/>
              <a:t>"</a:t>
            </a:r>
            <a:r>
              <a:rPr lang="en-US" b="1" dirty="0"/>
              <a:t>time</a:t>
            </a:r>
            <a:r>
              <a:rPr lang="en-US" dirty="0"/>
              <a:t>":17160, "</a:t>
            </a:r>
            <a:r>
              <a:rPr lang="en-US" b="1" dirty="0" err="1"/>
              <a:t>pset</a:t>
            </a:r>
            <a:r>
              <a:rPr lang="en-US" dirty="0"/>
              <a:t>"</a:t>
            </a:r>
            <a:r>
              <a:rPr lang="en-US" dirty="0" smtClean="0"/>
              <a:t>:</a:t>
            </a:r>
            <a:r>
              <a:rPr lang="en-US" b="1" dirty="0" smtClean="0">
                <a:solidFill>
                  <a:srgbClr val="FF0000"/>
                </a:solidFill>
              </a:rPr>
              <a:t>[   …     ]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        </a:t>
            </a:r>
            <a:r>
              <a:rPr lang="en-US" b="1" dirty="0" smtClean="0">
                <a:solidFill>
                  <a:srgbClr val="A23A28"/>
                </a:solidFill>
              </a:rPr>
              <a:t>}</a:t>
            </a:r>
            <a:r>
              <a:rPr lang="en-US" dirty="0" smtClean="0"/>
              <a:t>,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   ]</a:t>
            </a:r>
          </a:p>
          <a:p>
            <a:r>
              <a:rPr lang="en-US" b="1" dirty="0" smtClean="0"/>
              <a:t>}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441887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3890354" y="2094441"/>
            <a:ext cx="2106906" cy="770596"/>
          </a:xfrm>
          <a:prstGeom prst="rect">
            <a:avLst/>
          </a:prstGeom>
          <a:solidFill>
            <a:schemeClr val="bg1">
              <a:lumMod val="50000"/>
              <a:alpha val="3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pSp>
        <p:nvGrpSpPr>
          <p:cNvPr id="38" name="Group 37"/>
          <p:cNvGrpSpPr/>
          <p:nvPr/>
        </p:nvGrpSpPr>
        <p:grpSpPr>
          <a:xfrm>
            <a:off x="34323" y="200371"/>
            <a:ext cx="8992410" cy="657769"/>
            <a:chOff x="34323" y="200371"/>
            <a:chExt cx="8992410" cy="657769"/>
          </a:xfrm>
        </p:grpSpPr>
        <p:sp>
          <p:nvSpPr>
            <p:cNvPr id="4" name="Rectangle 3"/>
            <p:cNvSpPr/>
            <p:nvPr/>
          </p:nvSpPr>
          <p:spPr>
            <a:xfrm>
              <a:off x="890305" y="354259"/>
              <a:ext cx="388984" cy="36614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6" name="Straight Connector 5"/>
            <p:cNvCxnSpPr/>
            <p:nvPr/>
          </p:nvCxnSpPr>
          <p:spPr>
            <a:xfrm>
              <a:off x="34323" y="858140"/>
              <a:ext cx="899241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Oval 6"/>
            <p:cNvSpPr/>
            <p:nvPr/>
          </p:nvSpPr>
          <p:spPr>
            <a:xfrm>
              <a:off x="1885001" y="385037"/>
              <a:ext cx="366141" cy="36614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8" name="Hexagon 7"/>
            <p:cNvSpPr/>
            <p:nvPr/>
          </p:nvSpPr>
          <p:spPr>
            <a:xfrm>
              <a:off x="2868361" y="389456"/>
              <a:ext cx="424724" cy="366141"/>
            </a:xfrm>
            <a:prstGeom prst="hexagon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05933" y="200371"/>
              <a:ext cx="67608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err="1" smtClean="0"/>
                <a:t>TimeSlot</a:t>
              </a:r>
              <a:r>
                <a:rPr lang="en-US" sz="1000" smtClean="0"/>
                <a:t>: </a:t>
              </a:r>
              <a:endParaRPr lang="en-US" sz="1000" dirty="0" smtClean="0"/>
            </a:p>
            <a:p>
              <a:r>
                <a:rPr lang="en-US" sz="1000" dirty="0" smtClean="0"/>
                <a:t>10*10</a:t>
              </a:r>
              <a:r>
                <a:rPr lang="en-US" sz="1000" baseline="30000" smtClean="0"/>
                <a:t>-9</a:t>
              </a:r>
              <a:r>
                <a:rPr lang="en-US" sz="1000" smtClean="0"/>
                <a:t> </a:t>
              </a:r>
              <a:endParaRPr lang="en-US" sz="1000" dirty="0" smtClean="0"/>
            </a:p>
            <a:p>
              <a:r>
                <a:rPr lang="en-US" sz="1000" dirty="0" smtClean="0"/>
                <a:t>seconds</a:t>
              </a:r>
              <a:endParaRPr lang="en-US" sz="1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79289" y="351068"/>
              <a:ext cx="607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smtClean="0"/>
                <a:t>x0,y0,z0</a:t>
              </a:r>
              <a:endParaRPr lang="en-US" sz="10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241370" y="355487"/>
              <a:ext cx="607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smtClean="0"/>
                <a:t>x0,y0,z0</a:t>
              </a:r>
              <a:endParaRPr lang="en-US" sz="1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82458" y="351068"/>
              <a:ext cx="607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smtClean="0"/>
                <a:t>x0,y0,z0</a:t>
              </a:r>
              <a:endParaRPr lang="en-US" sz="1000" dirty="0"/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15113" y="936305"/>
            <a:ext cx="8992410" cy="634885"/>
            <a:chOff x="15113" y="936305"/>
            <a:chExt cx="8992410" cy="634885"/>
          </a:xfrm>
        </p:grpSpPr>
        <p:sp>
          <p:nvSpPr>
            <p:cNvPr id="13" name="Rectangle 12"/>
            <p:cNvSpPr/>
            <p:nvPr/>
          </p:nvSpPr>
          <p:spPr>
            <a:xfrm>
              <a:off x="890305" y="1121766"/>
              <a:ext cx="388984" cy="36614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15113" y="1571190"/>
              <a:ext cx="899241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1887185" y="1124957"/>
              <a:ext cx="366141" cy="36614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6" name="Hexagon 15"/>
            <p:cNvSpPr/>
            <p:nvPr/>
          </p:nvSpPr>
          <p:spPr>
            <a:xfrm>
              <a:off x="2849266" y="1124957"/>
              <a:ext cx="424724" cy="366141"/>
            </a:xfrm>
            <a:prstGeom prst="hexagon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86723" y="936305"/>
              <a:ext cx="676087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err="1" smtClean="0"/>
                <a:t>TimeSlot</a:t>
              </a:r>
              <a:r>
                <a:rPr lang="en-US" sz="1000" smtClean="0"/>
                <a:t>: </a:t>
              </a:r>
              <a:endParaRPr lang="en-US" sz="1000" dirty="0" smtClean="0"/>
            </a:p>
            <a:p>
              <a:r>
                <a:rPr lang="en-US" sz="1000" dirty="0"/>
                <a:t>2</a:t>
              </a:r>
              <a:r>
                <a:rPr lang="en-US" sz="1000" dirty="0" smtClean="0"/>
                <a:t>0*10</a:t>
              </a:r>
              <a:r>
                <a:rPr lang="en-US" sz="1000" baseline="30000" smtClean="0"/>
                <a:t>-9</a:t>
              </a:r>
              <a:r>
                <a:rPr lang="en-US" sz="1000" smtClean="0"/>
                <a:t> </a:t>
              </a:r>
              <a:endParaRPr lang="en-US" sz="1000" dirty="0" smtClean="0"/>
            </a:p>
            <a:p>
              <a:r>
                <a:rPr lang="en-US" sz="1000" dirty="0" smtClean="0"/>
                <a:t>seconds</a:t>
              </a:r>
              <a:endParaRPr lang="en-US" sz="1000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79289" y="1124957"/>
              <a:ext cx="63989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</a:t>
              </a:r>
            </a:p>
            <a:p>
              <a:r>
                <a:rPr lang="en-US" sz="1000" dirty="0" smtClean="0"/>
                <a:t>,x1,y1,z1</a:t>
              </a:r>
              <a:endParaRPr lang="en-US" sz="1000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253326" y="1128757"/>
              <a:ext cx="607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smtClean="0"/>
                <a:t>x1,y1,z1</a:t>
              </a:r>
              <a:endParaRPr lang="en-US" sz="10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344552" y="1121766"/>
              <a:ext cx="6078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smtClean="0"/>
                <a:t>x1,y1,z1</a:t>
              </a:r>
              <a:endParaRPr lang="en-US" sz="10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1662" y="1720401"/>
            <a:ext cx="8992410" cy="403659"/>
            <a:chOff x="41662" y="1720401"/>
            <a:chExt cx="8992410" cy="40365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41662" y="2124060"/>
              <a:ext cx="899241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>
              <a:off x="4200650" y="1720401"/>
              <a:ext cx="7646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smtClean="0">
                  <a:solidFill>
                    <a:srgbClr val="FF0000"/>
                  </a:solidFill>
                </a:rPr>
                <a:t>n steps</a:t>
              </a:r>
              <a:r>
                <a:rPr lang="en-US" sz="1200" i="1" dirty="0" smtClean="0">
                  <a:solidFill>
                    <a:srgbClr val="FF0000"/>
                  </a:solidFill>
                </a:rPr>
                <a:t>…</a:t>
              </a:r>
              <a:endParaRPr lang="en-US" sz="12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-4097" y="2244339"/>
            <a:ext cx="8992410" cy="634885"/>
            <a:chOff x="-4097" y="2244339"/>
            <a:chExt cx="8992410" cy="634885"/>
          </a:xfrm>
        </p:grpSpPr>
        <p:sp>
          <p:nvSpPr>
            <p:cNvPr id="23" name="Rectangle 22"/>
            <p:cNvSpPr/>
            <p:nvPr/>
          </p:nvSpPr>
          <p:spPr>
            <a:xfrm>
              <a:off x="890305" y="2432991"/>
              <a:ext cx="388984" cy="36614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-4097" y="2879224"/>
              <a:ext cx="899241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Oval 24"/>
            <p:cNvSpPr/>
            <p:nvPr/>
          </p:nvSpPr>
          <p:spPr>
            <a:xfrm>
              <a:off x="1885001" y="2432991"/>
              <a:ext cx="366141" cy="366141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 cmpd="sng">
              <a:solidFill>
                <a:srgbClr val="C0504D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6" name="Hexagon 25"/>
            <p:cNvSpPr/>
            <p:nvPr/>
          </p:nvSpPr>
          <p:spPr>
            <a:xfrm>
              <a:off x="2849266" y="2432991"/>
              <a:ext cx="424724" cy="366141"/>
            </a:xfrm>
            <a:prstGeom prst="hexagon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67513" y="2244339"/>
              <a:ext cx="710451" cy="5539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err="1" smtClean="0"/>
                <a:t>TimeSlot</a:t>
              </a:r>
              <a:r>
                <a:rPr lang="en-US" sz="1000" smtClean="0"/>
                <a:t>: </a:t>
              </a:r>
              <a:endParaRPr lang="en-US" sz="1000" dirty="0" smtClean="0"/>
            </a:p>
            <a:p>
              <a:r>
                <a:rPr lang="en-US" sz="1000" dirty="0" smtClean="0"/>
                <a:t>n*20*10</a:t>
              </a:r>
              <a:r>
                <a:rPr lang="en-US" sz="1000" baseline="30000" smtClean="0"/>
                <a:t>-9</a:t>
              </a:r>
              <a:r>
                <a:rPr lang="en-US" sz="1000" smtClean="0"/>
                <a:t> </a:t>
              </a:r>
              <a:endParaRPr lang="en-US" sz="1000" dirty="0" smtClean="0"/>
            </a:p>
            <a:p>
              <a:r>
                <a:rPr lang="en-US" sz="1000" dirty="0" smtClean="0"/>
                <a:t>seconds</a:t>
              </a:r>
              <a:endParaRPr lang="en-US" sz="10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304148" y="2429800"/>
              <a:ext cx="61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xn,yn,zn</a:t>
              </a:r>
              <a:endParaRPr lang="en-US" sz="10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253326" y="2429800"/>
              <a:ext cx="61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xn,yn,zn</a:t>
              </a:r>
              <a:endParaRPr lang="en-US" sz="10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337413" y="2429800"/>
              <a:ext cx="61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xn,yn,zn</a:t>
              </a:r>
              <a:endParaRPr lang="en-US" sz="1000" dirty="0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961246" y="2345430"/>
            <a:ext cx="1015460" cy="461665"/>
            <a:chOff x="4850837" y="2337467"/>
            <a:chExt cx="1015460" cy="461665"/>
          </a:xfrm>
        </p:grpSpPr>
        <p:sp>
          <p:nvSpPr>
            <p:cNvPr id="31" name="Diamond 30"/>
            <p:cNvSpPr/>
            <p:nvPr/>
          </p:nvSpPr>
          <p:spPr>
            <a:xfrm>
              <a:off x="4850837" y="2432991"/>
              <a:ext cx="400425" cy="366141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51262" y="2337467"/>
              <a:ext cx="61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xn,yn,zn</a:t>
              </a:r>
              <a:endParaRPr lang="en-US" sz="1000" dirty="0"/>
            </a:p>
          </p:txBody>
        </p:sp>
      </p:grpSp>
      <p:grpSp>
        <p:nvGrpSpPr>
          <p:cNvPr id="63" name="Group 62"/>
          <p:cNvGrpSpPr/>
          <p:nvPr/>
        </p:nvGrpSpPr>
        <p:grpSpPr>
          <a:xfrm>
            <a:off x="4981799" y="2345430"/>
            <a:ext cx="1015461" cy="461665"/>
            <a:chOff x="6132207" y="2337467"/>
            <a:chExt cx="1015461" cy="461665"/>
          </a:xfrm>
        </p:grpSpPr>
        <p:sp>
          <p:nvSpPr>
            <p:cNvPr id="32" name="Isosceles Triangle 31"/>
            <p:cNvSpPr/>
            <p:nvPr/>
          </p:nvSpPr>
          <p:spPr>
            <a:xfrm>
              <a:off x="6132207" y="2432991"/>
              <a:ext cx="400426" cy="366141"/>
            </a:xfrm>
            <a:prstGeom prst="triangle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532633" y="2337467"/>
              <a:ext cx="61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xn,yn,zn</a:t>
              </a:r>
              <a:endParaRPr lang="en-US" sz="1000" dirty="0"/>
            </a:p>
          </p:txBody>
        </p:sp>
      </p:grpSp>
      <p:sp>
        <p:nvSpPr>
          <p:cNvPr id="36" name="Freeform 35"/>
          <p:cNvSpPr/>
          <p:nvPr/>
        </p:nvSpPr>
        <p:spPr>
          <a:xfrm>
            <a:off x="2069741" y="2813267"/>
            <a:ext cx="2037811" cy="675754"/>
          </a:xfrm>
          <a:custGeom>
            <a:avLst/>
            <a:gdLst>
              <a:gd name="connsiteX0" fmla="*/ 0 w 2425434"/>
              <a:gd name="connsiteY0" fmla="*/ 0 h 675754"/>
              <a:gd name="connsiteX1" fmla="*/ 961021 w 2425434"/>
              <a:gd name="connsiteY1" fmla="*/ 675073 h 675754"/>
              <a:gd name="connsiteX2" fmla="*/ 2425434 w 2425434"/>
              <a:gd name="connsiteY2" fmla="*/ 137303 h 675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25434" h="675754">
                <a:moveTo>
                  <a:pt x="0" y="0"/>
                </a:moveTo>
                <a:cubicBezTo>
                  <a:pt x="278391" y="326094"/>
                  <a:pt x="556782" y="652189"/>
                  <a:pt x="961021" y="675073"/>
                </a:cubicBezTo>
                <a:cubicBezTo>
                  <a:pt x="1365260" y="697957"/>
                  <a:pt x="2425434" y="137303"/>
                  <a:pt x="2425434" y="137303"/>
                </a:cubicBezTo>
              </a:path>
            </a:pathLst>
          </a:custGeom>
          <a:ln>
            <a:solidFill>
              <a:schemeClr val="tx1">
                <a:lumMod val="50000"/>
                <a:lumOff val="50000"/>
              </a:schemeClr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37" name="Freeform 36"/>
          <p:cNvSpPr/>
          <p:nvPr/>
        </p:nvSpPr>
        <p:spPr>
          <a:xfrm>
            <a:off x="3040201" y="2974204"/>
            <a:ext cx="2055115" cy="492002"/>
          </a:xfrm>
          <a:custGeom>
            <a:avLst/>
            <a:gdLst>
              <a:gd name="connsiteX0" fmla="*/ 0 w 2688571"/>
              <a:gd name="connsiteY0" fmla="*/ 492002 h 492002"/>
              <a:gd name="connsiteX1" fmla="*/ 1544498 w 2688571"/>
              <a:gd name="connsiteY1" fmla="*/ 446235 h 492002"/>
              <a:gd name="connsiteX2" fmla="*/ 2688571 w 2688571"/>
              <a:gd name="connsiteY2" fmla="*/ 0 h 4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8571" h="492002">
                <a:moveTo>
                  <a:pt x="0" y="492002"/>
                </a:moveTo>
                <a:lnTo>
                  <a:pt x="1544498" y="446235"/>
                </a:lnTo>
                <a:cubicBezTo>
                  <a:pt x="1992593" y="364235"/>
                  <a:pt x="2688571" y="0"/>
                  <a:pt x="2688571" y="0"/>
                </a:cubicBezTo>
              </a:path>
            </a:pathLst>
          </a:custGeom>
          <a:ln>
            <a:solidFill>
              <a:srgbClr val="7F7F7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pSp>
        <p:nvGrpSpPr>
          <p:cNvPr id="45" name="Group 44"/>
          <p:cNvGrpSpPr/>
          <p:nvPr/>
        </p:nvGrpSpPr>
        <p:grpSpPr>
          <a:xfrm>
            <a:off x="79652" y="3566217"/>
            <a:ext cx="8992410" cy="403659"/>
            <a:chOff x="41662" y="1720401"/>
            <a:chExt cx="8992410" cy="403659"/>
          </a:xfrm>
        </p:grpSpPr>
        <p:cxnSp>
          <p:nvCxnSpPr>
            <p:cNvPr id="46" name="Straight Connector 45"/>
            <p:cNvCxnSpPr/>
            <p:nvPr/>
          </p:nvCxnSpPr>
          <p:spPr>
            <a:xfrm>
              <a:off x="41662" y="2124060"/>
              <a:ext cx="8992410" cy="0"/>
            </a:xfrm>
            <a:prstGeom prst="line">
              <a:avLst/>
            </a:prstGeom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4200650" y="1720401"/>
              <a:ext cx="12268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i="1" dirty="0" smtClean="0">
                  <a:solidFill>
                    <a:srgbClr val="FF0000"/>
                  </a:solidFill>
                </a:rPr>
                <a:t>m=</a:t>
              </a:r>
              <a:r>
                <a:rPr lang="en-US" sz="1400" i="1" dirty="0" err="1" smtClean="0">
                  <a:solidFill>
                    <a:srgbClr val="FF0000"/>
                  </a:solidFill>
                </a:rPr>
                <a:t>n</a:t>
              </a:r>
              <a:r>
                <a:rPr lang="en-US" sz="1400" i="1" err="1" smtClean="0">
                  <a:solidFill>
                    <a:srgbClr val="FF0000"/>
                  </a:solidFill>
                </a:rPr>
                <a:t>+</a:t>
              </a:r>
              <a:r>
                <a:rPr lang="en-US" sz="1400" i="1" smtClean="0">
                  <a:solidFill>
                    <a:srgbClr val="FF0000"/>
                  </a:solidFill>
                </a:rPr>
                <a:t>j steps</a:t>
              </a:r>
              <a:r>
                <a:rPr lang="en-US" sz="1400" i="1" dirty="0" smtClean="0">
                  <a:solidFill>
                    <a:srgbClr val="FF0000"/>
                  </a:solidFill>
                </a:rPr>
                <a:t>…</a:t>
              </a:r>
              <a:endParaRPr lang="en-US" sz="1400" i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-28181" y="4120340"/>
            <a:ext cx="8992410" cy="634885"/>
            <a:chOff x="-28181" y="4120340"/>
            <a:chExt cx="8992410" cy="634885"/>
          </a:xfrm>
        </p:grpSpPr>
        <p:grpSp>
          <p:nvGrpSpPr>
            <p:cNvPr id="65" name="Group 64"/>
            <p:cNvGrpSpPr/>
            <p:nvPr/>
          </p:nvGrpSpPr>
          <p:grpSpPr>
            <a:xfrm>
              <a:off x="-28181" y="4120340"/>
              <a:ext cx="8992410" cy="634885"/>
              <a:chOff x="-4097" y="2244339"/>
              <a:chExt cx="8992410" cy="634885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890305" y="2432991"/>
                <a:ext cx="388984" cy="36614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67" name="Straight Connector 66"/>
              <p:cNvCxnSpPr/>
              <p:nvPr/>
            </p:nvCxnSpPr>
            <p:spPr>
              <a:xfrm>
                <a:off x="-4097" y="2879224"/>
                <a:ext cx="8992410" cy="0"/>
              </a:xfrm>
              <a:prstGeom prst="line">
                <a:avLst/>
              </a:prstGeom>
              <a:ln>
                <a:solidFill>
                  <a:schemeClr val="accent2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Oval 67"/>
              <p:cNvSpPr/>
              <p:nvPr/>
            </p:nvSpPr>
            <p:spPr>
              <a:xfrm>
                <a:off x="1885001" y="2432991"/>
                <a:ext cx="366141" cy="366141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38100" cmpd="sng">
                <a:solidFill>
                  <a:srgbClr val="C0504D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69" name="Hexagon 68"/>
              <p:cNvSpPr/>
              <p:nvPr/>
            </p:nvSpPr>
            <p:spPr>
              <a:xfrm>
                <a:off x="2849266" y="2432991"/>
                <a:ext cx="424724" cy="366141"/>
              </a:xfrm>
              <a:prstGeom prst="hexagon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167513" y="2244339"/>
                <a:ext cx="77457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 smtClean="0"/>
                  <a:t>TimeSlot</a:t>
                </a:r>
                <a:r>
                  <a:rPr lang="en-US" sz="1000" dirty="0" smtClean="0"/>
                  <a:t>: </a:t>
                </a:r>
              </a:p>
              <a:p>
                <a:r>
                  <a:rPr lang="en-US" sz="1000" dirty="0"/>
                  <a:t>m</a:t>
                </a:r>
                <a:r>
                  <a:rPr lang="en-US" sz="1000" dirty="0" smtClean="0"/>
                  <a:t>*20*10</a:t>
                </a:r>
                <a:r>
                  <a:rPr lang="en-US" sz="1000" baseline="30000" dirty="0" smtClean="0"/>
                  <a:t>-9</a:t>
                </a:r>
                <a:r>
                  <a:rPr lang="en-US" sz="1000" dirty="0" smtClean="0"/>
                  <a:t> </a:t>
                </a:r>
              </a:p>
              <a:p>
                <a:r>
                  <a:rPr lang="en-US" sz="1000" dirty="0" smtClean="0"/>
                  <a:t>seconds</a:t>
                </a:r>
                <a:endParaRPr lang="en-US" sz="1000" dirty="0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1304148" y="2429800"/>
                <a:ext cx="72327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xm,ym,zm</a:t>
                </a:r>
                <a:endParaRPr lang="en-US" sz="1000" dirty="0"/>
              </a:p>
            </p:txBody>
          </p:sp>
          <p:sp>
            <p:nvSpPr>
              <p:cNvPr id="72" name="TextBox 71"/>
              <p:cNvSpPr txBox="1"/>
              <p:nvPr/>
            </p:nvSpPr>
            <p:spPr>
              <a:xfrm>
                <a:off x="2253326" y="2429800"/>
                <a:ext cx="8013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>
                    <a:solidFill>
                      <a:srgbClr val="FF0000"/>
                    </a:solidFill>
                  </a:rPr>
                  <a:t>xm,ym,zm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3337413" y="2429800"/>
                <a:ext cx="8013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xm,ym,zm</a:t>
                </a:r>
                <a:endParaRPr lang="en-US" sz="1000" dirty="0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3937162" y="4221431"/>
              <a:ext cx="1201746" cy="461665"/>
              <a:chOff x="4850837" y="2337467"/>
              <a:chExt cx="1201746" cy="461665"/>
            </a:xfrm>
          </p:grpSpPr>
          <p:sp>
            <p:nvSpPr>
              <p:cNvPr id="75" name="Diamond 74"/>
              <p:cNvSpPr/>
              <p:nvPr/>
            </p:nvSpPr>
            <p:spPr>
              <a:xfrm>
                <a:off x="4850837" y="2432991"/>
                <a:ext cx="400425" cy="366141"/>
              </a:xfrm>
              <a:prstGeom prst="diamon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5251262" y="2337467"/>
                <a:ext cx="8013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xm,ym,zm</a:t>
                </a:r>
                <a:endParaRPr lang="en-US" sz="1000" dirty="0"/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4957715" y="4221431"/>
              <a:ext cx="1201747" cy="461665"/>
              <a:chOff x="6132207" y="2337467"/>
              <a:chExt cx="1201747" cy="461665"/>
            </a:xfrm>
          </p:grpSpPr>
          <p:sp>
            <p:nvSpPr>
              <p:cNvPr id="78" name="Isosceles Triangle 77"/>
              <p:cNvSpPr/>
              <p:nvPr/>
            </p:nvSpPr>
            <p:spPr>
              <a:xfrm>
                <a:off x="6132207" y="2432991"/>
                <a:ext cx="400426" cy="366141"/>
              </a:xfrm>
              <a:prstGeom prst="triangl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6532633" y="2337467"/>
                <a:ext cx="801321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xm,ym,zm</a:t>
                </a:r>
                <a:endParaRPr lang="en-US" sz="1000" dirty="0"/>
              </a:p>
            </p:txBody>
          </p:sp>
        </p:grpSp>
      </p:grpSp>
      <p:sp>
        <p:nvSpPr>
          <p:cNvPr id="82" name="Rectangle 81"/>
          <p:cNvSpPr/>
          <p:nvPr/>
        </p:nvSpPr>
        <p:spPr>
          <a:xfrm>
            <a:off x="6170229" y="5014289"/>
            <a:ext cx="2825817" cy="770596"/>
          </a:xfrm>
          <a:prstGeom prst="rect">
            <a:avLst/>
          </a:prstGeom>
          <a:solidFill>
            <a:schemeClr val="bg1">
              <a:lumMod val="50000"/>
              <a:alpha val="32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pSp>
        <p:nvGrpSpPr>
          <p:cNvPr id="102" name="Group 101"/>
          <p:cNvGrpSpPr/>
          <p:nvPr/>
        </p:nvGrpSpPr>
        <p:grpSpPr>
          <a:xfrm>
            <a:off x="82978" y="5152503"/>
            <a:ext cx="8992410" cy="634885"/>
            <a:chOff x="82978" y="5152503"/>
            <a:chExt cx="8992410" cy="634885"/>
          </a:xfrm>
        </p:grpSpPr>
        <p:grpSp>
          <p:nvGrpSpPr>
            <p:cNvPr id="83" name="Group 82"/>
            <p:cNvGrpSpPr/>
            <p:nvPr/>
          </p:nvGrpSpPr>
          <p:grpSpPr>
            <a:xfrm>
              <a:off x="82978" y="5152503"/>
              <a:ext cx="8992410" cy="634885"/>
              <a:chOff x="-4097" y="2244339"/>
              <a:chExt cx="8992410" cy="634885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890305" y="2432991"/>
                <a:ext cx="388984" cy="366141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cxnSp>
            <p:nvCxnSpPr>
              <p:cNvPr id="85" name="Straight Connector 84"/>
              <p:cNvCxnSpPr/>
              <p:nvPr/>
            </p:nvCxnSpPr>
            <p:spPr>
              <a:xfrm>
                <a:off x="-4097" y="2879224"/>
                <a:ext cx="8992410" cy="0"/>
              </a:xfrm>
              <a:prstGeom prst="line">
                <a:avLst/>
              </a:prstGeom>
              <a:ln>
                <a:solidFill>
                  <a:schemeClr val="accent2"/>
                </a:solidFill>
                <a:prstDash val="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6" name="Oval 85"/>
              <p:cNvSpPr/>
              <p:nvPr/>
            </p:nvSpPr>
            <p:spPr>
              <a:xfrm>
                <a:off x="1885001" y="2432991"/>
                <a:ext cx="366141" cy="366141"/>
              </a:xfrm>
              <a:prstGeom prst="ellipse">
                <a:avLst/>
              </a:prstGeom>
              <a:solidFill>
                <a:schemeClr val="bg2">
                  <a:lumMod val="50000"/>
                </a:schemeClr>
              </a:solidFill>
              <a:ln w="3810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87" name="Hexagon 86"/>
              <p:cNvSpPr/>
              <p:nvPr/>
            </p:nvSpPr>
            <p:spPr>
              <a:xfrm>
                <a:off x="2849266" y="2432991"/>
                <a:ext cx="424724" cy="366141"/>
              </a:xfrm>
              <a:prstGeom prst="hexagon">
                <a:avLst/>
              </a:prstGeom>
              <a:solidFill>
                <a:schemeClr val="accent3">
                  <a:lumMod val="75000"/>
                </a:schemeClr>
              </a:solidFill>
              <a:ln w="38100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167513" y="2244339"/>
                <a:ext cx="72499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err="1" smtClean="0"/>
                  <a:t>TimeSlot</a:t>
                </a:r>
                <a:r>
                  <a:rPr lang="en-US" sz="1000" dirty="0" smtClean="0"/>
                  <a:t>: </a:t>
                </a:r>
              </a:p>
              <a:p>
                <a:r>
                  <a:rPr lang="en-US" sz="1000" dirty="0"/>
                  <a:t>k</a:t>
                </a:r>
                <a:r>
                  <a:rPr lang="en-US" sz="1000" dirty="0" smtClean="0"/>
                  <a:t>*20*10</a:t>
                </a:r>
                <a:r>
                  <a:rPr lang="en-US" sz="1000" baseline="30000" dirty="0" smtClean="0"/>
                  <a:t>-9</a:t>
                </a:r>
                <a:r>
                  <a:rPr lang="en-US" sz="1000" dirty="0" smtClean="0"/>
                  <a:t> </a:t>
                </a:r>
              </a:p>
              <a:p>
                <a:r>
                  <a:rPr lang="en-US" sz="1000" dirty="0" smtClean="0"/>
                  <a:t>seconds</a:t>
                </a:r>
                <a:endParaRPr lang="en-US" sz="1000" dirty="0"/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304148" y="2429800"/>
                <a:ext cx="5950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xk,yk,zk</a:t>
                </a:r>
                <a:endParaRPr lang="en-US" sz="1000" dirty="0"/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2253326" y="2429800"/>
                <a:ext cx="63356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>
                    <a:solidFill>
                      <a:srgbClr val="FF0000"/>
                    </a:solidFill>
                  </a:rPr>
                  <a:t>xk,yk,zk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3337413" y="2429800"/>
                <a:ext cx="63356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>
                    <a:solidFill>
                      <a:srgbClr val="FF0000"/>
                    </a:solidFill>
                  </a:rPr>
                  <a:t>xk,yk,zk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4048321" y="5253594"/>
              <a:ext cx="1033994" cy="461665"/>
              <a:chOff x="4850837" y="2337467"/>
              <a:chExt cx="1033994" cy="461665"/>
            </a:xfrm>
          </p:grpSpPr>
          <p:sp>
            <p:nvSpPr>
              <p:cNvPr id="93" name="Diamond 92"/>
              <p:cNvSpPr/>
              <p:nvPr/>
            </p:nvSpPr>
            <p:spPr>
              <a:xfrm>
                <a:off x="4850837" y="2432991"/>
                <a:ext cx="400425" cy="366141"/>
              </a:xfrm>
              <a:prstGeom prst="diamond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5251262" y="2337467"/>
                <a:ext cx="63356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xk,yk,zk</a:t>
                </a:r>
                <a:endParaRPr lang="en-US" sz="1000" dirty="0"/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5068874" y="5253594"/>
              <a:ext cx="995461" cy="461665"/>
              <a:chOff x="6132207" y="2337467"/>
              <a:chExt cx="995461" cy="461665"/>
            </a:xfrm>
          </p:grpSpPr>
          <p:sp>
            <p:nvSpPr>
              <p:cNvPr id="96" name="Isosceles Triangle 95"/>
              <p:cNvSpPr/>
              <p:nvPr/>
            </p:nvSpPr>
            <p:spPr>
              <a:xfrm>
                <a:off x="6132207" y="2432991"/>
                <a:ext cx="400426" cy="366141"/>
              </a:xfrm>
              <a:prstGeom prst="triangle">
                <a:avLst/>
              </a:prstGeom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6532633" y="2337467"/>
                <a:ext cx="59503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T,E,</a:t>
                </a:r>
              </a:p>
              <a:p>
                <a:r>
                  <a:rPr lang="en-US" sz="1000" dirty="0" err="1" smtClean="0"/>
                  <a:t>xk,yk,zk</a:t>
                </a:r>
                <a:endParaRPr lang="en-US" sz="1000" dirty="0"/>
              </a:p>
            </p:txBody>
          </p:sp>
        </p:grpSp>
      </p:grpSp>
      <p:sp>
        <p:nvSpPr>
          <p:cNvPr id="99" name="Freeform 98"/>
          <p:cNvSpPr/>
          <p:nvPr/>
        </p:nvSpPr>
        <p:spPr>
          <a:xfrm>
            <a:off x="5532455" y="5784884"/>
            <a:ext cx="1741823" cy="589485"/>
          </a:xfrm>
          <a:custGeom>
            <a:avLst/>
            <a:gdLst>
              <a:gd name="connsiteX0" fmla="*/ 0 w 2688571"/>
              <a:gd name="connsiteY0" fmla="*/ 492002 h 492002"/>
              <a:gd name="connsiteX1" fmla="*/ 1544498 w 2688571"/>
              <a:gd name="connsiteY1" fmla="*/ 446235 h 492002"/>
              <a:gd name="connsiteX2" fmla="*/ 2688571 w 2688571"/>
              <a:gd name="connsiteY2" fmla="*/ 0 h 4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8571" h="492002">
                <a:moveTo>
                  <a:pt x="0" y="492002"/>
                </a:moveTo>
                <a:lnTo>
                  <a:pt x="1544498" y="446235"/>
                </a:lnTo>
                <a:cubicBezTo>
                  <a:pt x="1992593" y="364235"/>
                  <a:pt x="2688571" y="0"/>
                  <a:pt x="2688571" y="0"/>
                </a:cubicBezTo>
              </a:path>
            </a:pathLst>
          </a:custGeom>
          <a:ln>
            <a:solidFill>
              <a:srgbClr val="7F7F7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sp>
        <p:nvSpPr>
          <p:cNvPr id="100" name="Freeform 99"/>
          <p:cNvSpPr/>
          <p:nvPr/>
        </p:nvSpPr>
        <p:spPr>
          <a:xfrm>
            <a:off x="6502724" y="5835605"/>
            <a:ext cx="1741823" cy="492002"/>
          </a:xfrm>
          <a:custGeom>
            <a:avLst/>
            <a:gdLst>
              <a:gd name="connsiteX0" fmla="*/ 0 w 2688571"/>
              <a:gd name="connsiteY0" fmla="*/ 492002 h 492002"/>
              <a:gd name="connsiteX1" fmla="*/ 1544498 w 2688571"/>
              <a:gd name="connsiteY1" fmla="*/ 446235 h 492002"/>
              <a:gd name="connsiteX2" fmla="*/ 2688571 w 2688571"/>
              <a:gd name="connsiteY2" fmla="*/ 0 h 492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688571" h="492002">
                <a:moveTo>
                  <a:pt x="0" y="492002"/>
                </a:moveTo>
                <a:lnTo>
                  <a:pt x="1544498" y="446235"/>
                </a:lnTo>
                <a:cubicBezTo>
                  <a:pt x="1992593" y="364235"/>
                  <a:pt x="2688571" y="0"/>
                  <a:pt x="2688571" y="0"/>
                </a:cubicBezTo>
              </a:path>
            </a:pathLst>
          </a:custGeom>
          <a:ln>
            <a:solidFill>
              <a:srgbClr val="7F7F7F"/>
            </a:solidFill>
            <a:headEnd type="non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000"/>
          </a:p>
        </p:txBody>
      </p:sp>
      <p:grpSp>
        <p:nvGrpSpPr>
          <p:cNvPr id="5" name="Group 4"/>
          <p:cNvGrpSpPr/>
          <p:nvPr/>
        </p:nvGrpSpPr>
        <p:grpSpPr>
          <a:xfrm>
            <a:off x="6208255" y="5328780"/>
            <a:ext cx="2826872" cy="400110"/>
            <a:chOff x="6208255" y="5328780"/>
            <a:chExt cx="2826872" cy="400110"/>
          </a:xfrm>
        </p:grpSpPr>
        <p:sp>
          <p:nvSpPr>
            <p:cNvPr id="103" name="Rectangle 102"/>
            <p:cNvSpPr/>
            <p:nvPr/>
          </p:nvSpPr>
          <p:spPr>
            <a:xfrm>
              <a:off x="6208255" y="5345765"/>
              <a:ext cx="388984" cy="366141"/>
            </a:xfrm>
            <a:prstGeom prst="rect">
              <a:avLst/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4" name="Diamond 103"/>
            <p:cNvSpPr/>
            <p:nvPr/>
          </p:nvSpPr>
          <p:spPr>
            <a:xfrm>
              <a:off x="7114423" y="5345765"/>
              <a:ext cx="400425" cy="366141"/>
            </a:xfrm>
            <a:prstGeom prst="diamond">
              <a:avLst/>
            </a:prstGeom>
            <a:solidFill>
              <a:srgbClr val="FF000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5" name="Hexagon 104"/>
            <p:cNvSpPr/>
            <p:nvPr/>
          </p:nvSpPr>
          <p:spPr>
            <a:xfrm>
              <a:off x="8004454" y="5345765"/>
              <a:ext cx="424724" cy="366141"/>
            </a:xfrm>
            <a:prstGeom prst="hexagon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0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6585220" y="5328780"/>
              <a:ext cx="59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xk,yk,zk</a:t>
              </a:r>
              <a:endParaRPr lang="en-US" sz="1000" dirty="0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7478007" y="5328780"/>
              <a:ext cx="59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xk,yk,zk</a:t>
              </a:r>
              <a:endParaRPr lang="en-US" sz="1000" dirty="0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440092" y="5328780"/>
              <a:ext cx="5950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T,E,</a:t>
              </a:r>
            </a:p>
            <a:p>
              <a:r>
                <a:rPr lang="en-US" sz="1000" dirty="0" err="1" smtClean="0"/>
                <a:t>xk,yk,zk</a:t>
              </a:r>
              <a:endParaRPr lang="en-US" sz="1000" dirty="0"/>
            </a:p>
          </p:txBody>
        </p:sp>
      </p:grpSp>
      <p:sp>
        <p:nvSpPr>
          <p:cNvPr id="109" name="Freeform 108"/>
          <p:cNvSpPr/>
          <p:nvPr/>
        </p:nvSpPr>
        <p:spPr>
          <a:xfrm>
            <a:off x="3148449" y="5741935"/>
            <a:ext cx="3254918" cy="711509"/>
          </a:xfrm>
          <a:custGeom>
            <a:avLst/>
            <a:gdLst>
              <a:gd name="connsiteX0" fmla="*/ 0 w 3254918"/>
              <a:gd name="connsiteY0" fmla="*/ 0 h 711509"/>
              <a:gd name="connsiteX1" fmla="*/ 851754 w 3254918"/>
              <a:gd name="connsiteY1" fmla="*/ 646443 h 711509"/>
              <a:gd name="connsiteX2" fmla="*/ 2486818 w 3254918"/>
              <a:gd name="connsiteY2" fmla="*/ 616022 h 711509"/>
              <a:gd name="connsiteX3" fmla="*/ 3254918 w 3254918"/>
              <a:gd name="connsiteY3" fmla="*/ 0 h 7115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54918" h="711509">
                <a:moveTo>
                  <a:pt x="0" y="0"/>
                </a:moveTo>
                <a:cubicBezTo>
                  <a:pt x="218642" y="271886"/>
                  <a:pt x="437284" y="543773"/>
                  <a:pt x="851754" y="646443"/>
                </a:cubicBezTo>
                <a:cubicBezTo>
                  <a:pt x="1266224" y="749113"/>
                  <a:pt x="2086291" y="723762"/>
                  <a:pt x="2486818" y="616022"/>
                </a:cubicBezTo>
                <a:cubicBezTo>
                  <a:pt x="2887345" y="508282"/>
                  <a:pt x="3254918" y="0"/>
                  <a:pt x="3254918" y="0"/>
                </a:cubicBezTo>
              </a:path>
            </a:pathLst>
          </a:cu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61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 animBg="1"/>
      <p:bldP spid="82" grpId="0" animBg="1"/>
      <p:bldP spid="99" grpId="0" animBg="1"/>
      <p:bldP spid="100" grpId="0" animBg="1"/>
      <p:bldP spid="10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Home Web Page</a:t>
            </a:r>
          </a:p>
        </p:txBody>
      </p:sp>
      <p:pic>
        <p:nvPicPr>
          <p:cNvPr id="10" name="Content Placeholder 9" descr="Screen Shot 2017-03-27 at 10.53.00.png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61" r="5861"/>
          <a:stretch>
            <a:fillRect/>
          </a:stretch>
        </p:blipFill>
        <p:spPr/>
      </p:pic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Written in JavaScript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Load </a:t>
            </a:r>
            <a:r>
              <a:rPr lang="en-US" dirty="0" err="1" smtClean="0">
                <a:solidFill>
                  <a:schemeClr val="tx1"/>
                </a:solidFill>
              </a:rPr>
              <a:t>Three.js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Cogevitolib.js</a:t>
            </a:r>
            <a:r>
              <a:rPr lang="en-US" dirty="0" smtClean="0">
                <a:solidFill>
                  <a:schemeClr val="tx1"/>
                </a:solidFill>
              </a:rPr>
              <a:t> and other libraries.</a:t>
            </a:r>
          </a:p>
          <a:p>
            <a:r>
              <a:rPr lang="en-US" dirty="0" smtClean="0"/>
              <a:t>Defines the main menu</a:t>
            </a:r>
          </a:p>
          <a:p>
            <a:r>
              <a:rPr lang="en-US" dirty="0" smtClean="0"/>
              <a:t>Load Geometry files and creates the internal </a:t>
            </a:r>
            <a:r>
              <a:rPr lang="en-US" dirty="0" err="1" smtClean="0"/>
              <a:t>Three.js</a:t>
            </a:r>
            <a:r>
              <a:rPr lang="en-US" dirty="0" smtClean="0"/>
              <a:t> structure</a:t>
            </a:r>
          </a:p>
          <a:p>
            <a:r>
              <a:rPr lang="en-US" dirty="0" smtClean="0"/>
              <a:t>Defines the user interface and all functionalities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4223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err="1" smtClean="0"/>
              <a:t>Cogevitolib.js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It is a collection of functions in JavaScript</a:t>
            </a:r>
          </a:p>
          <a:p>
            <a:r>
              <a:rPr lang="en-US" dirty="0" smtClean="0"/>
              <a:t>Most of the functions are related to creation of the geometry of each volume using native </a:t>
            </a:r>
            <a:r>
              <a:rPr lang="en-US" dirty="0" err="1" smtClean="0"/>
              <a:t>three.js</a:t>
            </a:r>
            <a:r>
              <a:rPr lang="en-US" dirty="0" smtClean="0"/>
              <a:t> graphic functions</a:t>
            </a:r>
          </a:p>
          <a:p>
            <a:r>
              <a:rPr lang="en-US" dirty="0" smtClean="0"/>
              <a:t>Geometries are associated to meshes (physical volumes) created in memory.</a:t>
            </a:r>
          </a:p>
          <a:p>
            <a:r>
              <a:rPr lang="en-US" dirty="0" smtClean="0"/>
              <a:t>Composite volumes are obtained using external Constructive Solid Geometry (CSG) package. It is a kind of problematic because creates a big number of additional vertices and faces. For this reason we use CSG package only for </a:t>
            </a:r>
            <a:r>
              <a:rPr lang="en-US" b="1" dirty="0" smtClean="0"/>
              <a:t>Intersections</a:t>
            </a:r>
            <a:r>
              <a:rPr lang="en-US" dirty="0" smtClean="0"/>
              <a:t> while for </a:t>
            </a:r>
            <a:r>
              <a:rPr lang="en-US" b="1" dirty="0"/>
              <a:t>U</a:t>
            </a:r>
            <a:r>
              <a:rPr lang="en-US" b="1" dirty="0" smtClean="0"/>
              <a:t>nion</a:t>
            </a:r>
            <a:r>
              <a:rPr lang="en-US" dirty="0" smtClean="0"/>
              <a:t> we merge the geometries using native </a:t>
            </a:r>
            <a:r>
              <a:rPr lang="en-US" dirty="0" err="1" smtClean="0"/>
              <a:t>Three.js</a:t>
            </a:r>
            <a:r>
              <a:rPr lang="en-US" dirty="0" smtClean="0"/>
              <a:t> functionality.</a:t>
            </a:r>
          </a:p>
          <a:p>
            <a:r>
              <a:rPr lang="en-US" dirty="0" smtClean="0"/>
              <a:t>Clones are copies of physical volumes including all the sub-tree of volumes. There are available </a:t>
            </a:r>
            <a:r>
              <a:rPr lang="en-US" dirty="0" smtClean="0"/>
              <a:t>three implementations </a:t>
            </a:r>
            <a:r>
              <a:rPr lang="en-US" dirty="0" smtClean="0"/>
              <a:t>of cloned volumes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The sub-tree is copied as it is (</a:t>
            </a:r>
            <a:r>
              <a:rPr lang="en-US" dirty="0" err="1" smtClean="0"/>
              <a:t>mesh+Geometries+materials</a:t>
            </a:r>
            <a:r>
              <a:rPr lang="en-US" dirty="0" smtClean="0"/>
              <a:t>)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 smtClean="0"/>
              <a:t>geometries of cloned volumes are </a:t>
            </a:r>
            <a:r>
              <a:rPr lang="en-US" dirty="0" smtClean="0"/>
              <a:t>merged in a single </a:t>
            </a:r>
            <a:r>
              <a:rPr lang="en-US" dirty="0" smtClean="0"/>
              <a:t>mesh</a:t>
            </a:r>
          </a:p>
          <a:p>
            <a:pPr marL="868680" lvl="1" indent="-457200">
              <a:buFont typeface="+mj-lt"/>
              <a:buAutoNum type="arabicPeriod"/>
            </a:pPr>
            <a:r>
              <a:rPr lang="en-US" dirty="0" smtClean="0"/>
              <a:t>Geometry and Material are shared between the clones</a:t>
            </a:r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4750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a note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mesh in </a:t>
            </a:r>
            <a:r>
              <a:rPr lang="en-US" dirty="0" err="1" smtClean="0"/>
              <a:t>three.js</a:t>
            </a:r>
            <a:r>
              <a:rPr lang="en-US" dirty="0" smtClean="0"/>
              <a:t> allocates space for:</a:t>
            </a:r>
          </a:p>
          <a:p>
            <a:pPr lvl="1"/>
            <a:r>
              <a:rPr lang="en-US" dirty="0" smtClean="0"/>
              <a:t>Matrixes (local and global transformations)</a:t>
            </a:r>
          </a:p>
          <a:p>
            <a:pPr lvl="1"/>
            <a:r>
              <a:rPr lang="en-US" dirty="0" smtClean="0"/>
              <a:t>Other information (name, children, parent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Geometry</a:t>
            </a:r>
          </a:p>
          <a:p>
            <a:pPr lvl="2"/>
            <a:r>
              <a:rPr lang="en-US" dirty="0" smtClean="0"/>
              <a:t>Vertexes (</a:t>
            </a:r>
            <a:r>
              <a:rPr lang="en-US" dirty="0" err="1" smtClean="0"/>
              <a:t>eg</a:t>
            </a:r>
            <a:r>
              <a:rPr lang="en-US" dirty="0" smtClean="0"/>
              <a:t> a cube is defined with 8 vertexes) </a:t>
            </a:r>
          </a:p>
          <a:p>
            <a:pPr lvl="2"/>
            <a:r>
              <a:rPr lang="en-US" dirty="0" smtClean="0"/>
              <a:t>Faces which are triangles composing the surface of the volume by interconnecting the vertices </a:t>
            </a:r>
            <a:r>
              <a:rPr lang="en-US" dirty="0"/>
              <a:t>(</a:t>
            </a:r>
            <a:r>
              <a:rPr lang="en-US" dirty="0" err="1"/>
              <a:t>eg</a:t>
            </a:r>
            <a:r>
              <a:rPr lang="en-US" dirty="0"/>
              <a:t> a cube is defined with </a:t>
            </a:r>
            <a:r>
              <a:rPr lang="en-US" dirty="0" smtClean="0"/>
              <a:t>12 faces, 2 for each face) </a:t>
            </a:r>
          </a:p>
          <a:p>
            <a:pPr lvl="2"/>
            <a:r>
              <a:rPr lang="en-US" dirty="0"/>
              <a:t>face and vertex </a:t>
            </a:r>
            <a:r>
              <a:rPr lang="en-US" dirty="0" err="1"/>
              <a:t>normals</a:t>
            </a:r>
            <a:r>
              <a:rPr lang="en-US" dirty="0"/>
              <a:t> and </a:t>
            </a:r>
            <a:r>
              <a:rPr lang="en-US" dirty="0" smtClean="0"/>
              <a:t>colors</a:t>
            </a:r>
          </a:p>
          <a:p>
            <a:pPr lvl="2"/>
            <a:r>
              <a:rPr lang="en-US" dirty="0" smtClean="0"/>
              <a:t>Array </a:t>
            </a:r>
            <a:r>
              <a:rPr lang="en-US" dirty="0"/>
              <a:t>of face UV </a:t>
            </a:r>
            <a:r>
              <a:rPr lang="en-US" dirty="0" smtClean="0"/>
              <a:t>layers</a:t>
            </a:r>
          </a:p>
          <a:p>
            <a:pPr lvl="2"/>
            <a:r>
              <a:rPr lang="en-US" dirty="0" smtClean="0"/>
              <a:t>Other information</a:t>
            </a:r>
          </a:p>
          <a:p>
            <a:pPr lvl="1"/>
            <a:r>
              <a:rPr lang="en-US" dirty="0" smtClean="0"/>
              <a:t>Material</a:t>
            </a:r>
          </a:p>
          <a:p>
            <a:pPr lvl="2"/>
            <a:r>
              <a:rPr lang="en-US" dirty="0" smtClean="0"/>
              <a:t>All parameters of the material (name, transparency, color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pPr lvl="2"/>
            <a:endParaRPr lang="en-US" dirty="0" smtClean="0"/>
          </a:p>
          <a:p>
            <a:pPr lvl="2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15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 rot="20343171">
            <a:off x="4751705" y="4410947"/>
            <a:ext cx="34656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A lot of space is allocated for</a:t>
            </a: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Geometry and Material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533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4941445" y="2155498"/>
            <a:ext cx="3347140" cy="3347140"/>
            <a:chOff x="4941445" y="2155498"/>
            <a:chExt cx="3347140" cy="3347140"/>
          </a:xfrm>
        </p:grpSpPr>
        <p:sp>
          <p:nvSpPr>
            <p:cNvPr id="30" name="Donut 29"/>
            <p:cNvSpPr/>
            <p:nvPr/>
          </p:nvSpPr>
          <p:spPr>
            <a:xfrm>
              <a:off x="4941445" y="2155498"/>
              <a:ext cx="3347140" cy="3347140"/>
            </a:xfrm>
            <a:prstGeom prst="donut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32" name="Straight Connector 31"/>
            <p:cNvCxnSpPr/>
            <p:nvPr/>
          </p:nvCxnSpPr>
          <p:spPr>
            <a:xfrm flipH="1">
              <a:off x="7203673" y="2638386"/>
              <a:ext cx="615168" cy="62180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H="1" flipV="1">
              <a:off x="7203673" y="4444254"/>
              <a:ext cx="615168" cy="588726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H="1">
              <a:off x="5477498" y="4444254"/>
              <a:ext cx="509070" cy="588726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endCxn id="30" idx="1"/>
            </p:cNvCxnSpPr>
            <p:nvPr/>
          </p:nvCxnSpPr>
          <p:spPr>
            <a:xfrm flipH="1" flipV="1">
              <a:off x="5431622" y="2645675"/>
              <a:ext cx="614478" cy="614511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/>
          <p:nvPr/>
        </p:nvGrpSpPr>
        <p:grpSpPr>
          <a:xfrm>
            <a:off x="621782" y="2167538"/>
            <a:ext cx="3347140" cy="3347140"/>
            <a:chOff x="621782" y="2167538"/>
            <a:chExt cx="3347140" cy="3347140"/>
          </a:xfrm>
        </p:grpSpPr>
        <p:sp>
          <p:nvSpPr>
            <p:cNvPr id="11" name="Donut 10"/>
            <p:cNvSpPr/>
            <p:nvPr/>
          </p:nvSpPr>
          <p:spPr>
            <a:xfrm>
              <a:off x="621782" y="2167538"/>
              <a:ext cx="3347140" cy="3347140"/>
            </a:xfrm>
            <a:prstGeom prst="donut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>
              <a:off x="2884010" y="2650426"/>
              <a:ext cx="615168" cy="62180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2884010" y="4456294"/>
              <a:ext cx="615168" cy="588726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157835" y="4456294"/>
              <a:ext cx="509070" cy="588726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11" idx="1"/>
            </p:cNvCxnSpPr>
            <p:nvPr/>
          </p:nvCxnSpPr>
          <p:spPr>
            <a:xfrm flipH="1" flipV="1">
              <a:off x="1111959" y="2657715"/>
              <a:ext cx="614478" cy="614511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Clones implementation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16</a:t>
            </a:fld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878575" y="2174153"/>
            <a:ext cx="826863" cy="8268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3124200" y="3411397"/>
            <a:ext cx="826863" cy="826863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A </a:t>
            </a:r>
            <a:r>
              <a:rPr lang="en-US" sz="1000" dirty="0" smtClean="0"/>
              <a:t>copy-1</a:t>
            </a:r>
            <a:endParaRPr lang="en-US" sz="1000" dirty="0"/>
          </a:p>
        </p:txBody>
      </p:sp>
      <p:sp>
        <p:nvSpPr>
          <p:cNvPr id="28" name="Oval 27"/>
          <p:cNvSpPr/>
          <p:nvPr/>
        </p:nvSpPr>
        <p:spPr>
          <a:xfrm>
            <a:off x="1931495" y="4681715"/>
            <a:ext cx="826863" cy="826863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A </a:t>
            </a:r>
            <a:r>
              <a:rPr lang="en-US" sz="1000" dirty="0" smtClean="0"/>
              <a:t>copy-2</a:t>
            </a:r>
            <a:endParaRPr lang="en-US" sz="1000" dirty="0"/>
          </a:p>
        </p:txBody>
      </p:sp>
      <p:sp>
        <p:nvSpPr>
          <p:cNvPr id="29" name="Oval 28"/>
          <p:cNvSpPr/>
          <p:nvPr/>
        </p:nvSpPr>
        <p:spPr>
          <a:xfrm>
            <a:off x="621809" y="3484674"/>
            <a:ext cx="826863" cy="826863"/>
          </a:xfrm>
          <a:prstGeom prst="ellipse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A </a:t>
            </a:r>
            <a:r>
              <a:rPr lang="en-US" sz="1000" dirty="0" smtClean="0"/>
              <a:t>copy-3</a:t>
            </a:r>
            <a:endParaRPr lang="en-US" sz="1000" dirty="0"/>
          </a:p>
        </p:txBody>
      </p:sp>
      <p:sp>
        <p:nvSpPr>
          <p:cNvPr id="31" name="Oval 30"/>
          <p:cNvSpPr/>
          <p:nvPr/>
        </p:nvSpPr>
        <p:spPr>
          <a:xfrm>
            <a:off x="6198238" y="2149937"/>
            <a:ext cx="826863" cy="8268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7443863" y="3509212"/>
            <a:ext cx="826863" cy="8268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A</a:t>
            </a:r>
            <a:endParaRPr lang="en-US" sz="1000" dirty="0"/>
          </a:p>
        </p:txBody>
      </p:sp>
      <p:sp>
        <p:nvSpPr>
          <p:cNvPr id="37" name="Oval 36"/>
          <p:cNvSpPr/>
          <p:nvPr/>
        </p:nvSpPr>
        <p:spPr>
          <a:xfrm>
            <a:off x="6251158" y="4673708"/>
            <a:ext cx="826863" cy="8268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A</a:t>
            </a:r>
            <a:endParaRPr lang="en-US" sz="1000" dirty="0"/>
          </a:p>
        </p:txBody>
      </p:sp>
      <p:sp>
        <p:nvSpPr>
          <p:cNvPr id="38" name="Oval 37"/>
          <p:cNvSpPr/>
          <p:nvPr/>
        </p:nvSpPr>
        <p:spPr>
          <a:xfrm>
            <a:off x="4941472" y="3582489"/>
            <a:ext cx="826863" cy="82686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A</a:t>
            </a:r>
            <a:endParaRPr lang="en-US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621833" y="1621452"/>
            <a:ext cx="2987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Clones Implementation 1</a:t>
            </a:r>
            <a:endParaRPr lang="en-US" dirty="0"/>
          </a:p>
        </p:txBody>
      </p:sp>
      <p:sp>
        <p:nvSpPr>
          <p:cNvPr id="40" name="TextBox 39"/>
          <p:cNvSpPr txBox="1"/>
          <p:nvPr/>
        </p:nvSpPr>
        <p:spPr>
          <a:xfrm>
            <a:off x="5206084" y="1621452"/>
            <a:ext cx="2987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Clones Implementation 2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951545" y="5606393"/>
            <a:ext cx="2545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Four different objects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 meshes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 geometries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 materials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5819976" y="5606393"/>
            <a:ext cx="19988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Only one object</a:t>
            </a:r>
          </a:p>
          <a:p>
            <a:pPr marL="285750" indent="-285750">
              <a:buFont typeface="Arial"/>
              <a:buChar char="•"/>
            </a:pPr>
            <a:r>
              <a:rPr lang="en-US" smtClean="0"/>
              <a:t>1 mesh</a:t>
            </a:r>
            <a:endParaRPr lang="en-US" dirty="0" smtClean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geometry 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material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 rot="16200000">
            <a:off x="6873594" y="3832880"/>
            <a:ext cx="3626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“A” </a:t>
            </a:r>
            <a:r>
              <a:rPr lang="en-US" dirty="0">
                <a:solidFill>
                  <a:srgbClr val="FF0000"/>
                </a:solidFill>
              </a:rPr>
              <a:t>geometry merged 3 </a:t>
            </a:r>
            <a:r>
              <a:rPr lang="en-US" dirty="0" smtClean="0">
                <a:solidFill>
                  <a:srgbClr val="FF0000"/>
                </a:solidFill>
              </a:rPr>
              <a:t>times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47" name="Straight Connector 46"/>
          <p:cNvCxnSpPr>
            <a:endCxn id="4" idx="0"/>
          </p:cNvCxnSpPr>
          <p:nvPr/>
        </p:nvCxnSpPr>
        <p:spPr>
          <a:xfrm>
            <a:off x="4572000" y="1799012"/>
            <a:ext cx="0" cy="455733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 rot="16200000">
            <a:off x="-2202490" y="3850267"/>
            <a:ext cx="4826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Using the native clone function in </a:t>
            </a:r>
            <a:r>
              <a:rPr lang="en-US" dirty="0" err="1" smtClean="0">
                <a:solidFill>
                  <a:srgbClr val="FF0000"/>
                </a:solidFill>
              </a:rPr>
              <a:t>three.js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165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7" grpId="0" animBg="1"/>
      <p:bldP spid="28" grpId="0" animBg="1"/>
      <p:bldP spid="29" grpId="0" animBg="1"/>
      <p:bldP spid="31" grpId="0" animBg="1"/>
      <p:bldP spid="36" grpId="0" animBg="1"/>
      <p:bldP spid="37" grpId="0" animBg="1"/>
      <p:bldP spid="38" grpId="0" animBg="1"/>
      <p:bldP spid="39" grpId="0"/>
      <p:bldP spid="40" grpId="0"/>
      <p:bldP spid="41" grpId="0"/>
      <p:bldP spid="42" grpId="0"/>
      <p:bldP spid="45" grpId="0"/>
      <p:bldP spid="4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621782" y="2167538"/>
            <a:ext cx="4422778" cy="4422778"/>
            <a:chOff x="621782" y="2167538"/>
            <a:chExt cx="3347140" cy="3347140"/>
          </a:xfrm>
        </p:grpSpPr>
        <p:sp>
          <p:nvSpPr>
            <p:cNvPr id="11" name="Donut 10"/>
            <p:cNvSpPr/>
            <p:nvPr/>
          </p:nvSpPr>
          <p:spPr>
            <a:xfrm>
              <a:off x="621782" y="2167538"/>
              <a:ext cx="3347140" cy="3347140"/>
            </a:xfrm>
            <a:prstGeom prst="donut">
              <a:avLst/>
            </a:prstGeom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flipH="1">
              <a:off x="2884010" y="2650426"/>
              <a:ext cx="615168" cy="621800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H="1" flipV="1">
              <a:off x="2884010" y="4456294"/>
              <a:ext cx="615168" cy="588726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1157835" y="4456294"/>
              <a:ext cx="509070" cy="588726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>
              <a:endCxn id="11" idx="1"/>
            </p:cNvCxnSpPr>
            <p:nvPr/>
          </p:nvCxnSpPr>
          <p:spPr>
            <a:xfrm flipH="1" flipV="1">
              <a:off x="1111959" y="2657715"/>
              <a:ext cx="614478" cy="614511"/>
            </a:xfrm>
            <a:prstGeom prst="line">
              <a:avLst/>
            </a:prstGeom>
            <a:ln>
              <a:solidFill>
                <a:srgbClr val="FFFFFF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THIRD Clones </a:t>
            </a:r>
            <a:r>
              <a:rPr lang="en-US" dirty="0" smtClean="0"/>
              <a:t>implementation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12" name="Oval 11"/>
          <p:cNvSpPr/>
          <p:nvPr/>
        </p:nvSpPr>
        <p:spPr>
          <a:xfrm>
            <a:off x="2335145" y="2174153"/>
            <a:ext cx="1072904" cy="10729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4100188" y="3968698"/>
            <a:ext cx="685678" cy="68567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A </a:t>
            </a:r>
            <a:r>
              <a:rPr lang="en-US" sz="1000" dirty="0" smtClean="0"/>
              <a:t>copy-1</a:t>
            </a:r>
            <a:endParaRPr lang="en-US" sz="1000" dirty="0"/>
          </a:p>
        </p:txBody>
      </p:sp>
      <p:sp>
        <p:nvSpPr>
          <p:cNvPr id="28" name="Oval 27"/>
          <p:cNvSpPr/>
          <p:nvPr/>
        </p:nvSpPr>
        <p:spPr>
          <a:xfrm>
            <a:off x="2437127" y="5785682"/>
            <a:ext cx="687073" cy="687073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A </a:t>
            </a:r>
            <a:r>
              <a:rPr lang="en-US" sz="1000" dirty="0" smtClean="0"/>
              <a:t>copy-2</a:t>
            </a:r>
            <a:endParaRPr lang="en-US" sz="1000" dirty="0"/>
          </a:p>
        </p:txBody>
      </p:sp>
      <p:sp>
        <p:nvSpPr>
          <p:cNvPr id="29" name="Oval 28"/>
          <p:cNvSpPr/>
          <p:nvPr/>
        </p:nvSpPr>
        <p:spPr>
          <a:xfrm>
            <a:off x="923516" y="3968698"/>
            <a:ext cx="691931" cy="691931"/>
          </a:xfrm>
          <a:prstGeom prst="ellipse">
            <a:avLst/>
          </a:prstGeom>
          <a:solidFill>
            <a:srgbClr val="3366FF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dirty="0" smtClean="0"/>
              <a:t>A </a:t>
            </a:r>
            <a:r>
              <a:rPr lang="en-US" sz="1000" dirty="0" smtClean="0"/>
              <a:t>copy-3</a:t>
            </a:r>
            <a:endParaRPr lang="en-US" sz="1000" dirty="0"/>
          </a:p>
        </p:txBody>
      </p:sp>
      <p:sp>
        <p:nvSpPr>
          <p:cNvPr id="39" name="TextBox 38"/>
          <p:cNvSpPr txBox="1"/>
          <p:nvPr/>
        </p:nvSpPr>
        <p:spPr>
          <a:xfrm>
            <a:off x="621833" y="1621452"/>
            <a:ext cx="29877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Clones Implementation </a:t>
            </a:r>
            <a:r>
              <a:rPr lang="en-US" dirty="0"/>
              <a:t>3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052231" y="5381200"/>
            <a:ext cx="2545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Four different objects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4 meshes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</a:t>
            </a:r>
            <a:r>
              <a:rPr lang="en-US" dirty="0" smtClean="0"/>
              <a:t>geometries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1 </a:t>
            </a:r>
            <a:r>
              <a:rPr lang="en-US" dirty="0" smtClean="0"/>
              <a:t>materials</a:t>
            </a:r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5254015" y="1799012"/>
            <a:ext cx="0" cy="4557338"/>
          </a:xfrm>
          <a:prstGeom prst="line">
            <a:avLst/>
          </a:prstGeom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 rot="16200000">
            <a:off x="-2314379" y="3850267"/>
            <a:ext cx="5050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Using the </a:t>
            </a:r>
            <a:r>
              <a:rPr lang="en-US" dirty="0" smtClean="0">
                <a:solidFill>
                  <a:srgbClr val="0000FF"/>
                </a:solidFill>
              </a:rPr>
              <a:t>modified</a:t>
            </a:r>
            <a:r>
              <a:rPr lang="en-US" dirty="0" smtClean="0">
                <a:solidFill>
                  <a:srgbClr val="FF0000"/>
                </a:solidFill>
              </a:rPr>
              <a:t> clone </a:t>
            </a:r>
            <a:r>
              <a:rPr lang="en-US" dirty="0" smtClean="0">
                <a:solidFill>
                  <a:srgbClr val="FF0000"/>
                </a:solidFill>
              </a:rPr>
              <a:t>function in </a:t>
            </a:r>
            <a:r>
              <a:rPr lang="en-US" dirty="0" err="1" smtClean="0">
                <a:solidFill>
                  <a:srgbClr val="FF0000"/>
                </a:solidFill>
              </a:rPr>
              <a:t>three.js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Snip Same Side Corner Rectangle 1"/>
          <p:cNvSpPr/>
          <p:nvPr/>
        </p:nvSpPr>
        <p:spPr>
          <a:xfrm>
            <a:off x="2585295" y="2711542"/>
            <a:ext cx="585942" cy="330066"/>
          </a:xfrm>
          <a:prstGeom prst="snip2SameRect">
            <a:avLst/>
          </a:prstGeom>
          <a:solidFill>
            <a:schemeClr val="accent5">
              <a:lumMod val="75000"/>
              <a:alpha val="67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G+M</a:t>
            </a:r>
            <a:endParaRPr lang="en-US" sz="1200" dirty="0">
              <a:solidFill>
                <a:schemeClr val="tx1"/>
              </a:solidFill>
            </a:endParaRPr>
          </a:p>
        </p:txBody>
      </p:sp>
      <p:grpSp>
        <p:nvGrpSpPr>
          <p:cNvPr id="52" name="Group 51"/>
          <p:cNvGrpSpPr/>
          <p:nvPr/>
        </p:nvGrpSpPr>
        <p:grpSpPr>
          <a:xfrm>
            <a:off x="2880079" y="3049944"/>
            <a:ext cx="1405851" cy="1357013"/>
            <a:chOff x="2880079" y="3049944"/>
            <a:chExt cx="1405851" cy="1357013"/>
          </a:xfrm>
        </p:grpSpPr>
        <p:sp>
          <p:nvSpPr>
            <p:cNvPr id="46" name="Snip Same Side Corner Rectangle 45"/>
            <p:cNvSpPr/>
            <p:nvPr/>
          </p:nvSpPr>
          <p:spPr>
            <a:xfrm>
              <a:off x="3914446" y="4197697"/>
              <a:ext cx="371484" cy="209260"/>
            </a:xfrm>
            <a:prstGeom prst="snip2SameRect">
              <a:avLst/>
            </a:prstGeom>
            <a:solidFill>
              <a:schemeClr val="accent5">
                <a:lumMod val="75000"/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ln>
                    <a:solidFill>
                      <a:schemeClr val="tx1"/>
                    </a:solidFill>
                  </a:ln>
                </a:rPr>
                <a:t>G+M</a:t>
              </a:r>
              <a:endParaRPr lang="en-US" sz="800" dirty="0">
                <a:ln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2880079" y="3049944"/>
              <a:ext cx="1015027" cy="1306215"/>
            </a:xfrm>
            <a:custGeom>
              <a:avLst/>
              <a:gdLst>
                <a:gd name="connsiteX0" fmla="*/ 1015027 w 1015027"/>
                <a:gd name="connsiteY0" fmla="*/ 1264977 h 1306215"/>
                <a:gd name="connsiteX1" fmla="*/ 310008 w 1015027"/>
                <a:gd name="connsiteY1" fmla="*/ 1149979 h 1306215"/>
                <a:gd name="connsiteX2" fmla="*/ 0 w 1015027"/>
                <a:gd name="connsiteY2" fmla="*/ 0 h 130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5027" h="1306215">
                  <a:moveTo>
                    <a:pt x="1015027" y="1264977"/>
                  </a:moveTo>
                  <a:cubicBezTo>
                    <a:pt x="747103" y="1312892"/>
                    <a:pt x="479179" y="1360808"/>
                    <a:pt x="310008" y="1149979"/>
                  </a:cubicBezTo>
                  <a:cubicBezTo>
                    <a:pt x="140837" y="939150"/>
                    <a:pt x="0" y="0"/>
                    <a:pt x="0" y="0"/>
                  </a:cubicBezTo>
                </a:path>
              </a:pathLst>
            </a:custGeom>
            <a:ln>
              <a:prstDash val="dash"/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1394705" y="3049944"/>
            <a:ext cx="1370371" cy="1320655"/>
            <a:chOff x="1394705" y="3049944"/>
            <a:chExt cx="1370371" cy="1320655"/>
          </a:xfrm>
        </p:grpSpPr>
        <p:sp>
          <p:nvSpPr>
            <p:cNvPr id="48" name="Freeform 47"/>
            <p:cNvSpPr/>
            <p:nvPr/>
          </p:nvSpPr>
          <p:spPr>
            <a:xfrm flipH="1">
              <a:off x="1780048" y="3049944"/>
              <a:ext cx="985028" cy="1306215"/>
            </a:xfrm>
            <a:custGeom>
              <a:avLst/>
              <a:gdLst>
                <a:gd name="connsiteX0" fmla="*/ 1015027 w 1015027"/>
                <a:gd name="connsiteY0" fmla="*/ 1264977 h 1306215"/>
                <a:gd name="connsiteX1" fmla="*/ 310008 w 1015027"/>
                <a:gd name="connsiteY1" fmla="*/ 1149979 h 1306215"/>
                <a:gd name="connsiteX2" fmla="*/ 0 w 1015027"/>
                <a:gd name="connsiteY2" fmla="*/ 0 h 13062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15027" h="1306215">
                  <a:moveTo>
                    <a:pt x="1015027" y="1264977"/>
                  </a:moveTo>
                  <a:cubicBezTo>
                    <a:pt x="747103" y="1312892"/>
                    <a:pt x="479179" y="1360808"/>
                    <a:pt x="310008" y="1149979"/>
                  </a:cubicBezTo>
                  <a:cubicBezTo>
                    <a:pt x="140837" y="939150"/>
                    <a:pt x="0" y="0"/>
                    <a:pt x="0" y="0"/>
                  </a:cubicBezTo>
                </a:path>
              </a:pathLst>
            </a:custGeom>
            <a:ln>
              <a:prstDash val="dash"/>
              <a:headEnd type="non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Snip Same Side Corner Rectangle 49"/>
            <p:cNvSpPr/>
            <p:nvPr/>
          </p:nvSpPr>
          <p:spPr>
            <a:xfrm>
              <a:off x="1394705" y="4161339"/>
              <a:ext cx="371484" cy="209260"/>
            </a:xfrm>
            <a:prstGeom prst="snip2SameRect">
              <a:avLst/>
            </a:prstGeom>
            <a:solidFill>
              <a:schemeClr val="accent5">
                <a:lumMod val="75000"/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ln>
                    <a:solidFill>
                      <a:schemeClr val="tx1"/>
                    </a:solidFill>
                  </a:ln>
                </a:rPr>
                <a:t>G+M</a:t>
              </a:r>
              <a:endParaRPr lang="en-US" sz="800" dirty="0">
                <a:ln>
                  <a:solidFill>
                    <a:schemeClr val="tx1"/>
                  </a:solidFill>
                </a:ln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2645295" y="3049944"/>
            <a:ext cx="371484" cy="2840368"/>
            <a:chOff x="2645295" y="3049944"/>
            <a:chExt cx="371484" cy="2840368"/>
          </a:xfrm>
        </p:grpSpPr>
        <p:sp>
          <p:nvSpPr>
            <p:cNvPr id="51" name="Snip Same Side Corner Rectangle 50"/>
            <p:cNvSpPr/>
            <p:nvPr/>
          </p:nvSpPr>
          <p:spPr>
            <a:xfrm>
              <a:off x="2645295" y="5681052"/>
              <a:ext cx="371484" cy="209260"/>
            </a:xfrm>
            <a:prstGeom prst="snip2SameRect">
              <a:avLst/>
            </a:prstGeom>
            <a:solidFill>
              <a:schemeClr val="accent5">
                <a:lumMod val="75000"/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en-US" sz="800" dirty="0" smtClean="0">
                  <a:ln>
                    <a:solidFill>
                      <a:schemeClr val="tx1"/>
                    </a:solidFill>
                  </a:ln>
                </a:rPr>
                <a:t>G+M</a:t>
              </a:r>
              <a:endParaRPr lang="en-US" sz="800" dirty="0">
                <a:ln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17" name="Straight Arrow Connector 16"/>
            <p:cNvCxnSpPr>
              <a:stCxn id="51" idx="3"/>
            </p:cNvCxnSpPr>
            <p:nvPr/>
          </p:nvCxnSpPr>
          <p:spPr>
            <a:xfrm flipV="1">
              <a:off x="2831037" y="3049944"/>
              <a:ext cx="0" cy="2631108"/>
            </a:xfrm>
            <a:prstGeom prst="straightConnector1">
              <a:avLst/>
            </a:prstGeom>
            <a:ln>
              <a:prstDash val="dash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5348117" y="2167538"/>
            <a:ext cx="367726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mesh is cloned (together with the full sub-tree of volumes) but the Geometry and the Material are shared between the cloned volumes in order to save memory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456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7" grpId="0" animBg="1"/>
      <p:bldP spid="28" grpId="0" animBg="1"/>
      <p:bldP spid="29" grpId="0" animBg="1"/>
      <p:bldP spid="39" grpId="0"/>
      <p:bldP spid="41" grpId="0"/>
      <p:bldP spid="49" grpId="0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18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Roadmap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next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128" r="100000">
                        <a14:foregroundMark x1="55188" y1="77500" x2="56391" y2="76667"/>
                        <a14:foregroundMark x1="40902" y1="94333" x2="42256" y2="93833"/>
                        <a14:backgroundMark x1="34511" y1="42333" x2="34511" y2="42333"/>
                        <a14:backgroundMark x1="20602" y1="69167" x2="20602" y2="691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543090" y="176373"/>
            <a:ext cx="5916556" cy="2669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8961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19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1128" r="100000">
                        <a14:foregroundMark x1="55188" y1="77500" x2="56391" y2="76667"/>
                        <a14:foregroundMark x1="40902" y1="94333" x2="42256" y2="93833"/>
                        <a14:backgroundMark x1="34511" y1="42333" x2="34511" y2="42333"/>
                        <a14:backgroundMark x1="20602" y1="69167" x2="20602" y2="6916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-518212" y="164617"/>
            <a:ext cx="9721007" cy="61917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53215" y="5009014"/>
            <a:ext cx="43394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Interact with </a:t>
            </a:r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</a:rPr>
              <a:t>Geant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/</a:t>
            </a:r>
            <a:r>
              <a:rPr lang="en-US" b="1" dirty="0" err="1" smtClean="0">
                <a:solidFill>
                  <a:schemeClr val="bg2">
                    <a:lumMod val="10000"/>
                  </a:schemeClr>
                </a:solidFill>
              </a:rPr>
              <a:t>GeantV</a:t>
            </a:r>
            <a:endParaRPr lang="en-US" b="1" dirty="0" smtClean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Create simple geometries and watch </a:t>
            </a:r>
          </a:p>
          <a:p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Particles animation on line.</a:t>
            </a: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  <a:p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21233723">
            <a:off x="4635702" y="3508735"/>
            <a:ext cx="3473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5">
                    <a:lumMod val="50000"/>
                  </a:schemeClr>
                </a:solidFill>
              </a:rPr>
              <a:t>Optimize / consolidate the functionality.</a:t>
            </a:r>
            <a:endParaRPr lang="en-US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232338">
            <a:off x="6197227" y="1631576"/>
            <a:ext cx="23487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Discuss with potential users in the experiments, HSF </a:t>
            </a:r>
            <a:r>
              <a:rPr lang="en-US" b="1" dirty="0" err="1" smtClean="0">
                <a:solidFill>
                  <a:srgbClr val="FF0000"/>
                </a:solidFill>
              </a:rPr>
              <a:t>etc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0" name="Picture 9" descr="Iconsmind-Outline-Target.ico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554" y="5172774"/>
            <a:ext cx="716661" cy="716661"/>
          </a:xfrm>
          <a:prstGeom prst="rect">
            <a:avLst/>
          </a:prstGeom>
        </p:spPr>
      </p:pic>
      <p:pic>
        <p:nvPicPr>
          <p:cNvPr id="11" name="Picture 10" descr="Iconsmind-Outline-Target.ico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702" y="3816323"/>
            <a:ext cx="521616" cy="521616"/>
          </a:xfrm>
          <a:prstGeom prst="rect">
            <a:avLst/>
          </a:prstGeom>
        </p:spPr>
      </p:pic>
      <p:pic>
        <p:nvPicPr>
          <p:cNvPr id="12" name="Picture 11" descr="Iconsmind-Outline-Target.ico"/>
          <p:cNvPicPr>
            <a:picLocks noChangeAspect="1"/>
          </p:cNvPicPr>
          <p:nvPr/>
        </p:nvPicPr>
        <p:blipFill>
          <a:blip r:embed="rId4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992" y="2593008"/>
            <a:ext cx="521616" cy="521616"/>
          </a:xfrm>
          <a:prstGeom prst="rect">
            <a:avLst/>
          </a:prstGeom>
        </p:spPr>
      </p:pic>
      <p:sp>
        <p:nvSpPr>
          <p:cNvPr id="13" name="Up Arrow 12"/>
          <p:cNvSpPr/>
          <p:nvPr/>
        </p:nvSpPr>
        <p:spPr>
          <a:xfrm rot="17486612">
            <a:off x="5798212" y="1176083"/>
            <a:ext cx="443175" cy="799561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382415" y="1981492"/>
            <a:ext cx="36722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roadmap of developments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34815" y="2626999"/>
            <a:ext cx="2131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Please suggest …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486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Scope and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9944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Scope</a:t>
            </a:r>
          </a:p>
          <a:p>
            <a:pPr lvl="1"/>
            <a:r>
              <a:rPr lang="en-US" dirty="0" smtClean="0"/>
              <a:t>Provide a suitable tool that may be used in HEP to display complex geometries and also particle and event data with animation based on the time information generated by MC simulation software (</a:t>
            </a:r>
            <a:r>
              <a:rPr lang="en-US" dirty="0" err="1" smtClean="0"/>
              <a:t>eg</a:t>
            </a:r>
            <a:r>
              <a:rPr lang="en-US" dirty="0" smtClean="0"/>
              <a:t> </a:t>
            </a:r>
            <a:r>
              <a:rPr lang="en-US" dirty="0" err="1" smtClean="0"/>
              <a:t>GeantV</a:t>
            </a:r>
            <a:r>
              <a:rPr lang="en-US" dirty="0" smtClean="0"/>
              <a:t>) or experimental data.</a:t>
            </a:r>
          </a:p>
          <a:p>
            <a:r>
              <a:rPr lang="en-US" dirty="0" smtClean="0"/>
              <a:t>Initial requirements</a:t>
            </a:r>
          </a:p>
          <a:p>
            <a:pPr lvl="1"/>
            <a:r>
              <a:rPr lang="en-US" dirty="0" smtClean="0"/>
              <a:t>Web based application</a:t>
            </a:r>
          </a:p>
          <a:p>
            <a:pPr lvl="1"/>
            <a:r>
              <a:rPr lang="en-US" dirty="0" smtClean="0"/>
              <a:t>Use of public domain 3D graphics library “</a:t>
            </a:r>
            <a:r>
              <a:rPr lang="en-US" dirty="0" err="1" smtClean="0"/>
              <a:t>ThreeJS</a:t>
            </a:r>
            <a:r>
              <a:rPr lang="en-US" dirty="0" smtClean="0"/>
              <a:t>”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20413" y="1790673"/>
            <a:ext cx="3959705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 SFT there are being developed powerful tools that can display 3D geometries and much more. They are part of the ROOT functionalities</a:t>
            </a:r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r>
              <a:rPr lang="en-US" sz="16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Latest developments also use Three.js for web developments. Swan is the latest web-oriented  development</a:t>
            </a:r>
            <a:r>
              <a:rPr lang="en-US" sz="16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.</a:t>
            </a:r>
          </a:p>
          <a:p>
            <a:r>
              <a:rPr lang="en-US" sz="1600" i="1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So far there are not yet published developments related to particle and event animations in SFT</a:t>
            </a:r>
            <a:endParaRPr lang="en-US" sz="16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26886" y="4467402"/>
            <a:ext cx="37444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>
                <a:solidFill>
                  <a:srgbClr val="7F7F7F"/>
                </a:solidFill>
              </a:rPr>
              <a:t>Follows the web development philosophy </a:t>
            </a:r>
            <a:endParaRPr lang="en-US" sz="1600" dirty="0" smtClean="0">
              <a:solidFill>
                <a:srgbClr val="7F7F7F"/>
              </a:solidFill>
            </a:endParaRPr>
          </a:p>
          <a:p>
            <a:r>
              <a:rPr lang="en-US" sz="1600" smtClean="0">
                <a:solidFill>
                  <a:srgbClr val="7F7F7F"/>
                </a:solidFill>
              </a:rPr>
              <a:t>Friendly User interface</a:t>
            </a:r>
            <a:endParaRPr lang="en-US" sz="1600" dirty="0" smtClean="0">
              <a:solidFill>
                <a:srgbClr val="7F7F7F"/>
              </a:solidFill>
            </a:endParaRPr>
          </a:p>
          <a:p>
            <a:r>
              <a:rPr lang="en-US" sz="1600" smtClean="0">
                <a:solidFill>
                  <a:srgbClr val="7F7F7F"/>
                </a:solidFill>
              </a:rPr>
              <a:t>Light files</a:t>
            </a:r>
            <a:endParaRPr lang="en-US" sz="1600" dirty="0" smtClean="0">
              <a:solidFill>
                <a:srgbClr val="7F7F7F"/>
              </a:solidFill>
            </a:endParaRPr>
          </a:p>
          <a:p>
            <a:r>
              <a:rPr lang="en-US" sz="1600" smtClean="0">
                <a:solidFill>
                  <a:srgbClr val="7F7F7F"/>
                </a:solidFill>
              </a:rPr>
              <a:t>Standard formats (</a:t>
            </a:r>
            <a:r>
              <a:rPr lang="en-US" sz="1600" dirty="0" smtClean="0">
                <a:solidFill>
                  <a:srgbClr val="7F7F7F"/>
                </a:solidFill>
              </a:rPr>
              <a:t>JSON)</a:t>
            </a:r>
          </a:p>
        </p:txBody>
      </p:sp>
    </p:spTree>
    <p:extLst>
      <p:ext uri="{BB962C8B-B14F-4D97-AF65-F5344CB8AC3E}">
        <p14:creationId xmlns:p14="http://schemas.microsoft.com/office/powerpoint/2010/main" val="40610758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Going Live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Atlas detector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564" y="320311"/>
            <a:ext cx="4730573" cy="2240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alphaModFix amt="50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266547" y="4607510"/>
            <a:ext cx="995638" cy="646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35080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Web tools and terminology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/>
              <a:t>Three.JS</a:t>
            </a:r>
            <a:endParaRPr lang="en-US" dirty="0"/>
          </a:p>
          <a:p>
            <a:r>
              <a:rPr lang="en-US" smtClean="0"/>
              <a:t>Json format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980" y="1245742"/>
            <a:ext cx="4186763" cy="7911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971964" y="820396"/>
            <a:ext cx="782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JSON</a:t>
            </a:r>
            <a:endParaRPr lang="en-US" dirty="0"/>
          </a:p>
        </p:txBody>
      </p:sp>
      <p:pic>
        <p:nvPicPr>
          <p:cNvPr id="10" name="Picture 9" descr="Screen Shot 2017-03-24 at 10.28.4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008" y="656338"/>
            <a:ext cx="2806062" cy="17378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908008" y="665825"/>
            <a:ext cx="992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three.js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74496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JSON Format for non experts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67438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JSON (JavaScript </a:t>
            </a:r>
            <a:r>
              <a:rPr lang="en-US" b="1" dirty="0" smtClean="0">
                <a:solidFill>
                  <a:srgbClr val="FF0000"/>
                </a:solidFill>
              </a:rPr>
              <a:t>Object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Notation) </a:t>
            </a:r>
          </a:p>
          <a:p>
            <a:pPr lvl="1"/>
            <a:r>
              <a:rPr lang="en-US" dirty="0" smtClean="0"/>
              <a:t>Is a lightweight data</a:t>
            </a:r>
            <a:r>
              <a:rPr lang="en-US" dirty="0"/>
              <a:t>-</a:t>
            </a:r>
            <a:r>
              <a:rPr lang="en-US" dirty="0" smtClean="0"/>
              <a:t>interchange format. </a:t>
            </a:r>
          </a:p>
          <a:p>
            <a:pPr lvl="1"/>
            <a:r>
              <a:rPr lang="en-US" dirty="0" smtClean="0"/>
              <a:t>It is easy for humans to read and write. </a:t>
            </a:r>
          </a:p>
          <a:p>
            <a:pPr lvl="1"/>
            <a:r>
              <a:rPr lang="en-US" dirty="0" smtClean="0"/>
              <a:t>It is easy for machines to parse and generate. </a:t>
            </a:r>
          </a:p>
          <a:p>
            <a:r>
              <a:rPr lang="en-US" dirty="0" smtClean="0"/>
              <a:t>Why use JSON </a:t>
            </a:r>
          </a:p>
          <a:p>
            <a:pPr lvl="1"/>
            <a:r>
              <a:rPr lang="en-US" dirty="0" smtClean="0"/>
              <a:t>kind of standard like XML</a:t>
            </a:r>
          </a:p>
          <a:p>
            <a:pPr lvl="1"/>
            <a:r>
              <a:rPr lang="en-US" dirty="0" smtClean="0"/>
              <a:t>Everyone can read and interpret its contents with no additional efforts …</a:t>
            </a:r>
          </a:p>
          <a:p>
            <a:pPr lvl="1"/>
            <a:r>
              <a:rPr lang="en-US" dirty="0" smtClean="0"/>
              <a:t>In JavaScript, with just one command you get the full definition of objects defined in your JSON file.</a:t>
            </a:r>
          </a:p>
          <a:p>
            <a:pPr lvl="2"/>
            <a:r>
              <a:rPr lang="en-US" sz="2500" dirty="0" err="1">
                <a:solidFill>
                  <a:srgbClr val="FF0000"/>
                </a:solidFill>
              </a:rPr>
              <a:t>loadJSON</a:t>
            </a:r>
            <a:r>
              <a:rPr lang="en-US" sz="2500" dirty="0">
                <a:solidFill>
                  <a:srgbClr val="FF0000"/>
                </a:solidFill>
              </a:rPr>
              <a:t>(</a:t>
            </a:r>
            <a:r>
              <a:rPr lang="en-US" sz="2500" dirty="0" smtClean="0">
                <a:solidFill>
                  <a:srgbClr val="FF0000"/>
                </a:solidFill>
              </a:rPr>
              <a:t>filename, function(content) {</a:t>
            </a:r>
          </a:p>
          <a:p>
            <a:pPr marL="1051560" lvl="3" indent="0">
              <a:buNone/>
            </a:pPr>
            <a:r>
              <a:rPr lang="en-US" sz="2300" dirty="0" err="1" smtClean="0">
                <a:solidFill>
                  <a:srgbClr val="FF0000"/>
                </a:solidFill>
              </a:rPr>
              <a:t>var</a:t>
            </a:r>
            <a:r>
              <a:rPr lang="en-US" sz="2300" dirty="0" smtClean="0">
                <a:solidFill>
                  <a:srgbClr val="FF0000"/>
                </a:solidFill>
              </a:rPr>
              <a:t> </a:t>
            </a:r>
            <a:r>
              <a:rPr lang="en-US" sz="2300" b="1" dirty="0" err="1" smtClean="0">
                <a:solidFill>
                  <a:schemeClr val="bg2">
                    <a:lumMod val="25000"/>
                  </a:schemeClr>
                </a:solidFill>
              </a:rPr>
              <a:t>JsonGeom</a:t>
            </a:r>
            <a:r>
              <a:rPr lang="en-US" sz="23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en-US" sz="2300" dirty="0" smtClean="0">
                <a:solidFill>
                  <a:srgbClr val="FF0000"/>
                </a:solidFill>
              </a:rPr>
              <a:t>= </a:t>
            </a:r>
            <a:r>
              <a:rPr lang="en-US" sz="2300" dirty="0" err="1" smtClean="0">
                <a:solidFill>
                  <a:srgbClr val="FF0000"/>
                </a:solidFill>
              </a:rPr>
              <a:t>JSON.parse</a:t>
            </a:r>
            <a:r>
              <a:rPr lang="en-US" sz="2300" dirty="0" smtClean="0">
                <a:solidFill>
                  <a:srgbClr val="FF0000"/>
                </a:solidFill>
              </a:rPr>
              <a:t>(</a:t>
            </a:r>
            <a:r>
              <a:rPr lang="en-US" sz="2300" dirty="0">
                <a:solidFill>
                  <a:srgbClr val="FF0000"/>
                </a:solidFill>
              </a:rPr>
              <a:t>content</a:t>
            </a:r>
            <a:r>
              <a:rPr lang="en-US" sz="2300" dirty="0" smtClean="0">
                <a:solidFill>
                  <a:srgbClr val="FF0000"/>
                </a:solidFill>
              </a:rPr>
              <a:t>)});</a:t>
            </a:r>
          </a:p>
          <a:p>
            <a:pPr lvl="2"/>
            <a:r>
              <a:rPr lang="en-US" sz="2500" b="1" dirty="0" err="1" smtClean="0">
                <a:solidFill>
                  <a:srgbClr val="4E501F"/>
                </a:solidFill>
              </a:rPr>
              <a:t>JsonGeom</a:t>
            </a:r>
            <a:r>
              <a:rPr lang="en-US" sz="2500" dirty="0" smtClean="0"/>
              <a:t>  will contain all objects defined in the file</a:t>
            </a:r>
            <a:endParaRPr lang="en-US" sz="25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4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378341" y="1234069"/>
            <a:ext cx="2487256" cy="369332"/>
          </a:xfrm>
          <a:prstGeom prst="rect">
            <a:avLst/>
          </a:prstGeom>
          <a:solidFill>
            <a:srgbClr val="C0504D"/>
          </a:solidFill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</a:t>
            </a:r>
            <a:r>
              <a:rPr lang="en-US">
                <a:hlinkClick r:id="rId2"/>
              </a:rPr>
              <a:t>www.json.org</a:t>
            </a:r>
            <a:r>
              <a:rPr lang="en-US" smtClean="0">
                <a:hlinkClick r:id="rId2"/>
              </a:rPr>
              <a:t>/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481491" y="4114542"/>
            <a:ext cx="2478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smtClean="0">
                <a:solidFill>
                  <a:srgbClr val="FF0000"/>
                </a:solidFill>
              </a:rPr>
              <a:t>In the case of Atlas Geometry</a:t>
            </a:r>
            <a:endParaRPr lang="en-US" sz="1200" dirty="0" smtClean="0">
              <a:solidFill>
                <a:srgbClr val="FF0000"/>
              </a:solidFill>
            </a:endParaRPr>
          </a:p>
          <a:p>
            <a:r>
              <a:rPr lang="en-US" sz="1200" smtClean="0">
                <a:solidFill>
                  <a:srgbClr val="FF0000"/>
                </a:solidFill>
              </a:rPr>
              <a:t>I read a file of 100.500 lines and create the related object structure in memory with just one line of code</a:t>
            </a:r>
            <a:endParaRPr lang="en-US" sz="1200" dirty="0">
              <a:solidFill>
                <a:srgbClr val="FF0000"/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195590" y="4328293"/>
            <a:ext cx="7708046" cy="2431435"/>
            <a:chOff x="195590" y="4328293"/>
            <a:chExt cx="7708046" cy="2431435"/>
          </a:xfrm>
        </p:grpSpPr>
        <p:sp>
          <p:nvSpPr>
            <p:cNvPr id="5" name="Rectangle 4"/>
            <p:cNvSpPr/>
            <p:nvPr/>
          </p:nvSpPr>
          <p:spPr>
            <a:xfrm>
              <a:off x="867666" y="4328293"/>
              <a:ext cx="7035970" cy="24314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nl-NL" sz="800" dirty="0"/>
                <a:t>{</a:t>
              </a:r>
            </a:p>
            <a:p>
              <a:r>
                <a:rPr lang="nl-NL" sz="800" dirty="0"/>
                <a:t>"</a:t>
              </a:r>
              <a:r>
                <a:rPr lang="nl-NL" sz="800" dirty="0" err="1"/>
                <a:t>metadata</a:t>
              </a:r>
              <a:r>
                <a:rPr lang="nl-NL" sz="800" dirty="0"/>
                <a:t>"</a:t>
              </a:r>
              <a:r>
                <a:rPr lang="nl-NL" sz="800" dirty="0" smtClean="0"/>
                <a:t>: { "</a:t>
              </a:r>
              <a:r>
                <a:rPr lang="nl-NL" sz="800" dirty="0"/>
                <a:t>version"</a:t>
              </a:r>
              <a:r>
                <a:rPr lang="nl-NL" sz="800" dirty="0" smtClean="0"/>
                <a:t>: 1.0</a:t>
              </a:r>
              <a:r>
                <a:rPr lang="nl-NL" sz="800" dirty="0"/>
                <a:t>,"type"</a:t>
              </a:r>
              <a:r>
                <a:rPr lang="nl-NL" sz="800" dirty="0" smtClean="0"/>
                <a:t>: "</a:t>
              </a:r>
              <a:r>
                <a:rPr lang="nl-NL" sz="800" dirty="0"/>
                <a:t>Object"</a:t>
              </a:r>
              <a:r>
                <a:rPr lang="nl-NL" sz="800" dirty="0" smtClean="0"/>
                <a:t>, "</a:t>
              </a:r>
              <a:r>
                <a:rPr lang="nl-NL" sz="800" dirty="0"/>
                <a:t>generator"</a:t>
              </a:r>
              <a:r>
                <a:rPr lang="nl-NL" sz="800" dirty="0" smtClean="0"/>
                <a:t>: "</a:t>
              </a:r>
              <a:r>
                <a:rPr lang="nl-NL" sz="800" dirty="0"/>
                <a:t>CogevitoExporter","File":"Atlas-all.json"},</a:t>
              </a:r>
            </a:p>
            <a:p>
              <a:r>
                <a:rPr lang="nl-NL" sz="800" dirty="0"/>
                <a:t>"</a:t>
              </a:r>
              <a:r>
                <a:rPr lang="nl-NL" sz="800" dirty="0" err="1"/>
                <a:t>Geometry</a:t>
              </a:r>
              <a:r>
                <a:rPr lang="nl-NL" sz="800" dirty="0"/>
                <a:t>":[</a:t>
              </a:r>
            </a:p>
            <a:p>
              <a:r>
                <a:rPr lang="nl-NL" sz="800" dirty="0"/>
                <a:t>	{"</a:t>
              </a:r>
              <a:r>
                <a:rPr lang="nl-NL" sz="800" dirty="0" err="1"/>
                <a:t>fn</a:t>
              </a:r>
              <a:r>
                <a:rPr lang="nl-NL" sz="800" dirty="0"/>
                <a:t>":"START"},</a:t>
              </a:r>
            </a:p>
            <a:p>
              <a:r>
                <a:rPr lang="nl-NL" sz="800" dirty="0"/>
                <a:t>	{"</a:t>
              </a:r>
              <a:r>
                <a:rPr lang="nl-NL" sz="800" b="1" dirty="0">
                  <a:solidFill>
                    <a:srgbClr val="FF6600"/>
                  </a:solidFill>
                </a:rPr>
                <a:t>fn</a:t>
              </a:r>
              <a:r>
                <a:rPr lang="nl-NL" sz="800" dirty="0"/>
                <a:t>":"csg","gid":2,"dz":345,"rmin1":3.5,"rmin2":3.5,"rmax1":115,"rmax2":115,"phs":0,"phl":6.28319},</a:t>
              </a:r>
            </a:p>
            <a:p>
              <a:r>
                <a:rPr lang="nl-NL" sz="800" dirty="0"/>
                <a:t>	{"</a:t>
              </a:r>
              <a:r>
                <a:rPr lang="nl-NL" sz="800" dirty="0">
                  <a:solidFill>
                    <a:srgbClr val="FF6600"/>
                  </a:solidFill>
                </a:rPr>
                <a:t>fn</a:t>
              </a:r>
              <a:r>
                <a:rPr lang="nl-NL" sz="800" dirty="0"/>
                <a:t>":"mesh","gid":2,"cdf":0,"nv":5730051,"lv":1,"m":"root","cl":"#6666ff","cn":"kBlue-7","vs":0,"n":"INNE","v":[]},</a:t>
              </a:r>
            </a:p>
            <a:p>
              <a:r>
                <a:rPr lang="nl-NL" sz="800" dirty="0"/>
                <a:t>	{"</a:t>
              </a:r>
              <a:r>
                <a:rPr lang="nl-NL" sz="800" dirty="0">
                  <a:solidFill>
                    <a:srgbClr val="FF6600"/>
                  </a:solidFill>
                </a:rPr>
                <a:t>fn</a:t>
              </a:r>
              <a:r>
                <a:rPr lang="nl-NL" sz="800" dirty="0"/>
                <a:t>":"csg","gid":172,"dz":100,"rmin1":25,"rmin2":25,"rmax1":61.5,"rmax2":61.5,"phs":0,"phl":6.28319},</a:t>
              </a:r>
            </a:p>
            <a:p>
              <a:r>
                <a:rPr lang="nl-NL" sz="800" dirty="0"/>
                <a:t>	{"</a:t>
              </a:r>
              <a:r>
                <a:rPr lang="nl-NL" sz="800" dirty="0">
                  <a:solidFill>
                    <a:srgbClr val="FF6600"/>
                  </a:solidFill>
                </a:rPr>
                <a:t>fn</a:t>
              </a:r>
              <a:r>
                <a:rPr lang="nl-NL" sz="800" dirty="0"/>
                <a:t>":"mesh","gid":172,"cdf":0,"nv":5087,"lv":2,"m":"INNE","cl":"#6666ff","cn":"kBlue-7","vs":1,"n":"ZEND","v":[1,0,0,0,0,1,0,0,0,0,1,181,0,0,0,1]}</a:t>
              </a:r>
              <a:r>
                <a:rPr lang="nl-NL" sz="800" dirty="0" smtClean="0"/>
                <a:t>,</a:t>
              </a:r>
            </a:p>
            <a:p>
              <a:r>
                <a:rPr lang="nl-NL" sz="800" dirty="0" smtClean="0"/>
                <a:t>…</a:t>
              </a:r>
              <a:endParaRPr lang="nl-NL" sz="800" dirty="0"/>
            </a:p>
            <a:p>
              <a:r>
                <a:rPr lang="nl-NL" sz="800" dirty="0"/>
                <a:t>	{"</a:t>
              </a:r>
              <a:r>
                <a:rPr lang="nl-NL" sz="800" dirty="0">
                  <a:solidFill>
                    <a:srgbClr val="FF6600"/>
                  </a:solidFill>
                </a:rPr>
                <a:t>fn</a:t>
              </a:r>
              <a:r>
                <a:rPr lang="nl-NL" sz="800" dirty="0"/>
                <a:t>":"trd","gid":175,"dx1":2,"dx2":3.85,"dy1":0.1272,"dy2":0.1272,"dz":1.75},</a:t>
              </a:r>
            </a:p>
            <a:p>
              <a:r>
                <a:rPr lang="nl-NL" sz="800" dirty="0"/>
                <a:t>	{"</a:t>
              </a:r>
              <a:r>
                <a:rPr lang="nl-NL" sz="800" dirty="0">
                  <a:solidFill>
                    <a:srgbClr val="FF6600"/>
                  </a:solidFill>
                </a:rPr>
                <a:t>fn</a:t>
              </a:r>
              <a:r>
                <a:rPr lang="nl-NL" sz="800" dirty="0"/>
                <a:t>":"mesh","gid":175,"cdf":0,"nv":1,"lv":6,"m":"ZMOD","cl":"#ff6600","cn":"kOrange+7","vs":1,"n":"ZELE","v":[0,0,1,41.5815,1,0,0,0,0,1,0,0,0,0,0,1]},</a:t>
              </a:r>
            </a:p>
            <a:p>
              <a:r>
                <a:rPr lang="nl-NL" sz="800" dirty="0"/>
                <a:t>	{"</a:t>
              </a:r>
              <a:r>
                <a:rPr lang="nl-NL" sz="800" dirty="0">
                  <a:solidFill>
                    <a:srgbClr val="FF6600"/>
                  </a:solidFill>
                </a:rPr>
                <a:t>fn</a:t>
              </a:r>
              <a:r>
                <a:rPr lang="nl-NL" sz="800" dirty="0"/>
                <a:t>":"clone","cdf":0,"nv":5,"lv":5,"m":"ZRII","ovn":"ZMOD","gid":6709,"cn":2,"v":[0.935016,-0.354605,0,0,0.354605,0.935016,0,0,0,0,1,0,0,0,0,1]},</a:t>
              </a:r>
            </a:p>
            <a:p>
              <a:r>
                <a:rPr lang="nl-NL" sz="800" dirty="0"/>
                <a:t>	{"</a:t>
              </a:r>
              <a:r>
                <a:rPr lang="nl-NL" sz="800" dirty="0">
                  <a:solidFill>
                    <a:srgbClr val="FF6600"/>
                  </a:solidFill>
                </a:rPr>
                <a:t>fn</a:t>
              </a:r>
              <a:r>
                <a:rPr lang="nl-NL" sz="800" dirty="0"/>
                <a:t>":"clone","cdf":0,"nv":5,"lv":5,"m":"ZRII","ovn":"ZMOD","gid":6709,"cn":3,"v":[0.822984,-0.568065,0,0,0.568065,0.822984,0,0,0,0,1,0,0,0,0,1]}</a:t>
              </a:r>
              <a:r>
                <a:rPr lang="nl-NL" sz="800" dirty="0" smtClean="0"/>
                <a:t>,</a:t>
              </a:r>
            </a:p>
            <a:p>
              <a:r>
                <a:rPr lang="nl-NL" sz="800" dirty="0" smtClean="0"/>
                <a:t>…</a:t>
              </a:r>
            </a:p>
            <a:p>
              <a:r>
                <a:rPr lang="is-IS" sz="800" dirty="0"/>
                <a:t>	{"</a:t>
              </a:r>
              <a:r>
                <a:rPr lang="is-IS" sz="800" dirty="0">
                  <a:solidFill>
                    <a:srgbClr val="FF6600"/>
                  </a:solidFill>
                </a:rPr>
                <a:t>fn</a:t>
              </a:r>
              <a:r>
                <a:rPr lang="is-IS" sz="800" dirty="0"/>
                <a:t>":"csg","gid":27,"dz":211.7,"rmin1":0,"rmin2":0,"rmax1":6,"rmax2":6,"phs":0,"phl":6.28319},</a:t>
              </a:r>
            </a:p>
            <a:p>
              <a:r>
                <a:rPr lang="is-IS" sz="800" dirty="0"/>
                <a:t>	{"</a:t>
              </a:r>
              <a:r>
                <a:rPr lang="is-IS" sz="800" dirty="0">
                  <a:solidFill>
                    <a:srgbClr val="FF6600"/>
                  </a:solidFill>
                </a:rPr>
                <a:t>fn</a:t>
              </a:r>
              <a:r>
                <a:rPr lang="is-IS" sz="800" dirty="0"/>
                <a:t>":"mesh","gid":27,"cdf":0,"nv":1,"lv":2,"m":"PIPE","cl":"#cccccc","cn":"kGray","vs":1,"n":"POUk","v":[1,0,0,0,0,1,0,0,0,0,1,1653.3,0,0,0,1]},</a:t>
              </a:r>
            </a:p>
            <a:p>
              <a:r>
                <a:rPr lang="is-IS" sz="800" dirty="0"/>
                <a:t>	{"</a:t>
              </a:r>
              <a:r>
                <a:rPr lang="is-IS" sz="800" dirty="0">
                  <a:solidFill>
                    <a:srgbClr val="FF6600"/>
                  </a:solidFill>
                </a:rPr>
                <a:t>fn</a:t>
              </a:r>
              <a:r>
                <a:rPr lang="is-IS" sz="800" dirty="0"/>
                <a:t>":"clone","cdf":0,"nv":1,"lv":2,"m":"PIPE","ovn":"POUk","gid":27,"cn":44,"v":[1,0,0,0,0,1,0,0,0,0,-1,-1653.3,0,0,0,1]},</a:t>
              </a:r>
            </a:p>
            <a:p>
              <a:r>
                <a:rPr lang="is-IS" sz="800" dirty="0"/>
                <a:t>	{"</a:t>
              </a:r>
              <a:r>
                <a:rPr lang="is-IS" sz="800" dirty="0">
                  <a:solidFill>
                    <a:srgbClr val="FF6600"/>
                  </a:solidFill>
                </a:rPr>
                <a:t>fn</a:t>
              </a:r>
              <a:r>
                <a:rPr lang="is-IS" sz="800" dirty="0"/>
                <a:t>":"END"}</a:t>
              </a:r>
            </a:p>
            <a:p>
              <a:r>
                <a:rPr lang="is-IS" sz="800" dirty="0"/>
                <a:t>]</a:t>
              </a:r>
              <a:r>
                <a:rPr lang="is-IS" sz="800" dirty="0" smtClean="0"/>
                <a:t>}</a:t>
              </a:r>
              <a:endParaRPr lang="nl-NL" sz="800" dirty="0" smtClean="0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-662163" y="5316798"/>
              <a:ext cx="22387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A few lines of the JSON file </a:t>
              </a:r>
              <a:endParaRPr lang="en-US" sz="14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r>
                <a:rPr lang="en-US" sz="1400" smtClean="0">
                  <a:solidFill>
                    <a:schemeClr val="bg1">
                      <a:lumMod val="50000"/>
                    </a:schemeClr>
                  </a:solidFill>
                </a:rPr>
                <a:t>defining the Atlas Geometry</a:t>
              </a:r>
              <a:endParaRPr lang="en-US" sz="14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04834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About three.js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mtClean="0"/>
              <a:t>Three.js is a cross</a:t>
            </a:r>
            <a:r>
              <a:rPr lang="en-US"/>
              <a:t>-</a:t>
            </a:r>
            <a:r>
              <a:rPr lang="en-US" smtClean="0"/>
              <a:t>browser JavaScript library used to create and display animated 3D computer graphics in a web browser. </a:t>
            </a:r>
            <a:endParaRPr lang="en-US" dirty="0" smtClean="0"/>
          </a:p>
          <a:p>
            <a:r>
              <a:rPr lang="en-US" smtClean="0"/>
              <a:t>Three.js uses WebGL. </a:t>
            </a:r>
            <a:endParaRPr lang="en-US" dirty="0" smtClean="0"/>
          </a:p>
          <a:p>
            <a:r>
              <a:rPr lang="en-US" smtClean="0"/>
              <a:t>The source code is hosted in a repository on GitHub</a:t>
            </a:r>
            <a:endParaRPr lang="en-US" dirty="0" smtClean="0"/>
          </a:p>
          <a:p>
            <a:r>
              <a:rPr lang="en-US" smtClean="0"/>
              <a:t> Three.js allows the creation of GPU</a:t>
            </a:r>
            <a:r>
              <a:rPr lang="en-US"/>
              <a:t>-</a:t>
            </a:r>
            <a:r>
              <a:rPr lang="en-US" smtClean="0"/>
              <a:t>accelerated 3D animations using the JavaScript language as part of a website without relying on proprietary browser plugins. This is possible thanks to the advent of WebGL</a:t>
            </a:r>
            <a:endParaRPr lang="en-US" dirty="0" smtClean="0"/>
          </a:p>
          <a:p>
            <a:r>
              <a:rPr lang="en-US" smtClean="0"/>
              <a:t>Using Three.js it is possible to author complex 3D computer animations in a browser with minimal efforts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688904" y="1263133"/>
            <a:ext cx="2158689" cy="369332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https:</a:t>
            </a:r>
            <a:r>
              <a:rPr lang="en-US" dirty="0">
                <a:hlinkClick r:id="rId2"/>
              </a:rPr>
              <a:t>/</a:t>
            </a:r>
            <a:r>
              <a:rPr lang="en-US">
                <a:hlinkClick r:id="rId2"/>
              </a:rPr>
              <a:t>/</a:t>
            </a:r>
            <a:r>
              <a:rPr lang="en-US" smtClean="0">
                <a:hlinkClick r:id="rId2"/>
              </a:rPr>
              <a:t>threejs.org</a:t>
            </a:r>
            <a:r>
              <a:rPr lang="en-US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1017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Status of developments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grpSp>
        <p:nvGrpSpPr>
          <p:cNvPr id="37" name="Group 36"/>
          <p:cNvGrpSpPr/>
          <p:nvPr/>
        </p:nvGrpSpPr>
        <p:grpSpPr>
          <a:xfrm>
            <a:off x="3115710" y="3896781"/>
            <a:ext cx="1845759" cy="838145"/>
            <a:chOff x="3115710" y="3896781"/>
            <a:chExt cx="1845759" cy="838145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3115710" y="4275527"/>
              <a:ext cx="544263" cy="15777"/>
            </a:xfrm>
            <a:prstGeom prst="line">
              <a:avLst/>
            </a:prstGeom>
            <a:ln>
              <a:headEnd type="non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14" name="Rounded Rectangle 13"/>
            <p:cNvSpPr/>
            <p:nvPr/>
          </p:nvSpPr>
          <p:spPr>
            <a:xfrm>
              <a:off x="3659973" y="3896781"/>
              <a:ext cx="1301496" cy="83814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CC66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 smtClean="0">
                  <a:solidFill>
                    <a:schemeClr val="bg1">
                      <a:lumMod val="50000"/>
                    </a:schemeClr>
                  </a:solidFill>
                </a:rPr>
                <a:t>OutputFile.js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/>
              <a:r>
                <a:rPr lang="en-US" sz="800" smtClean="0">
                  <a:solidFill>
                    <a:schemeClr val="bg1">
                      <a:lumMod val="50000"/>
                    </a:schemeClr>
                  </a:solidFill>
                </a:rPr>
                <a:t>Calls to GoGeviTo library for the creation of logical and physical volumes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004556" y="5940851"/>
            <a:ext cx="20489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The files will be imported using the interface on the web home page of the application</a:t>
            </a:r>
            <a:endParaRPr lang="en-US" sz="1200" dirty="0"/>
          </a:p>
        </p:txBody>
      </p:sp>
      <p:grpSp>
        <p:nvGrpSpPr>
          <p:cNvPr id="21" name="Group 20"/>
          <p:cNvGrpSpPr/>
          <p:nvPr/>
        </p:nvGrpSpPr>
        <p:grpSpPr>
          <a:xfrm>
            <a:off x="780608" y="2098321"/>
            <a:ext cx="1569980" cy="3612899"/>
            <a:chOff x="780608" y="2098321"/>
            <a:chExt cx="1569980" cy="3612899"/>
          </a:xfrm>
        </p:grpSpPr>
        <p:sp>
          <p:nvSpPr>
            <p:cNvPr id="5" name="Rectangle 4"/>
            <p:cNvSpPr/>
            <p:nvPr/>
          </p:nvSpPr>
          <p:spPr>
            <a:xfrm>
              <a:off x="780608" y="2768837"/>
              <a:ext cx="1569980" cy="2942383"/>
            </a:xfrm>
            <a:prstGeom prst="rect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mtClean="0"/>
                <a:t>Geometry definition in TGEO </a:t>
              </a:r>
              <a:endParaRPr lang="en-US" dirty="0" smtClean="0"/>
            </a:p>
            <a:p>
              <a:pPr algn="ctr"/>
              <a:endParaRPr lang="en-US" dirty="0"/>
            </a:p>
            <a:p>
              <a:pPr algn="ctr"/>
              <a:r>
                <a:rPr lang="en-US" dirty="0" smtClean="0"/>
                <a:t>(</a:t>
              </a:r>
              <a:r>
                <a:rPr lang="en-US" smtClean="0"/>
                <a:t>Root, Geant4 etc</a:t>
              </a:r>
              <a:r>
                <a:rPr lang="en-US" dirty="0" smtClean="0"/>
                <a:t>)</a:t>
              </a:r>
              <a:endParaRPr lang="en-US" dirty="0"/>
            </a:p>
          </p:txBody>
        </p:sp>
        <p:sp>
          <p:nvSpPr>
            <p:cNvPr id="24" name="Oval 23"/>
            <p:cNvSpPr/>
            <p:nvPr/>
          </p:nvSpPr>
          <p:spPr>
            <a:xfrm>
              <a:off x="1206843" y="2098321"/>
              <a:ext cx="528486" cy="528486"/>
            </a:xfrm>
            <a:prstGeom prst="ellipse">
              <a:avLst/>
            </a:prstGeom>
            <a:noFill/>
            <a:ln w="38100" cmpd="sng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n w="18000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0</a:t>
              </a:r>
              <a:endParaRPr lang="en-US" b="1" dirty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3356583" y="2514901"/>
            <a:ext cx="228860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mtClean="0"/>
              <a:t>The Root “plugin” will create an output file with the definition of the Geometry in JSON format  </a:t>
            </a:r>
            <a:endParaRPr lang="en-US" sz="1600" dirty="0"/>
          </a:p>
        </p:txBody>
      </p:sp>
      <p:grpSp>
        <p:nvGrpSpPr>
          <p:cNvPr id="22" name="Group 21"/>
          <p:cNvGrpSpPr/>
          <p:nvPr/>
        </p:nvGrpSpPr>
        <p:grpSpPr>
          <a:xfrm>
            <a:off x="2350588" y="1660581"/>
            <a:ext cx="1225018" cy="4050639"/>
            <a:chOff x="2350588" y="1660581"/>
            <a:chExt cx="1225018" cy="4050639"/>
          </a:xfrm>
        </p:grpSpPr>
        <p:sp>
          <p:nvSpPr>
            <p:cNvPr id="6" name="Rectangle 5"/>
            <p:cNvSpPr/>
            <p:nvPr/>
          </p:nvSpPr>
          <p:spPr>
            <a:xfrm>
              <a:off x="2350588" y="2768837"/>
              <a:ext cx="765122" cy="2942383"/>
            </a:xfrm>
            <a:prstGeom prst="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dirty="0" smtClean="0"/>
                <a:t>C</a:t>
              </a:r>
              <a:r>
                <a:rPr lang="en-US" smtClean="0"/>
                <a:t>++ code using root Clang interpreter </a:t>
              </a:r>
              <a:endParaRPr lang="en-US" dirty="0"/>
            </a:p>
          </p:txBody>
        </p:sp>
        <p:sp>
          <p:nvSpPr>
            <p:cNvPr id="25" name="Oval 24"/>
            <p:cNvSpPr/>
            <p:nvPr/>
          </p:nvSpPr>
          <p:spPr>
            <a:xfrm>
              <a:off x="2382145" y="2098321"/>
              <a:ext cx="528486" cy="528486"/>
            </a:xfrm>
            <a:prstGeom prst="ellipse">
              <a:avLst/>
            </a:prstGeom>
            <a:noFill/>
            <a:ln w="38100" cmpd="sng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n w="18000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1</a:t>
              </a:r>
              <a:endParaRPr lang="en-US" b="1" dirty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 rot="19239576">
              <a:off x="2672795" y="1660581"/>
              <a:ext cx="90281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smtClean="0"/>
                <a:t>Root </a:t>
              </a:r>
              <a:endParaRPr lang="en-US" sz="1400" dirty="0" smtClean="0"/>
            </a:p>
            <a:p>
              <a:pPr algn="ctr"/>
              <a:r>
                <a:rPr lang="en-US" sz="1400" dirty="0" smtClean="0"/>
                <a:t>“plugin”</a:t>
              </a:r>
              <a:endParaRPr lang="en-US" sz="1400" dirty="0"/>
            </a:p>
          </p:txBody>
        </p:sp>
      </p:grpSp>
      <p:sp>
        <p:nvSpPr>
          <p:cNvPr id="28" name="Rounded Rectangle 27"/>
          <p:cNvSpPr/>
          <p:nvPr/>
        </p:nvSpPr>
        <p:spPr>
          <a:xfrm>
            <a:off x="3659973" y="4809967"/>
            <a:ext cx="1301496" cy="53049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rgbClr val="FFCC66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chemeClr val="bg1">
                    <a:lumMod val="50000"/>
                  </a:schemeClr>
                </a:solidFill>
              </a:rPr>
              <a:t>ParticleData.js</a:t>
            </a:r>
            <a:endParaRPr lang="en-US" sz="8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800" smtClean="0">
                <a:solidFill>
                  <a:schemeClr val="bg1">
                    <a:lumMod val="50000"/>
                  </a:schemeClr>
                </a:solidFill>
              </a:rPr>
              <a:t>Data related to events and particles in time</a:t>
            </a:r>
            <a:endParaRPr lang="en-US" sz="8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2800190" y="4314968"/>
            <a:ext cx="868273" cy="2041382"/>
            <a:chOff x="2800190" y="4314968"/>
            <a:chExt cx="868273" cy="2041382"/>
          </a:xfrm>
        </p:grpSpPr>
        <p:cxnSp>
          <p:nvCxnSpPr>
            <p:cNvPr id="29" name="Straight Connector 28"/>
            <p:cNvCxnSpPr/>
            <p:nvPr/>
          </p:nvCxnSpPr>
          <p:spPr>
            <a:xfrm flipV="1">
              <a:off x="2800190" y="5129998"/>
              <a:ext cx="868273" cy="1226352"/>
            </a:xfrm>
            <a:prstGeom prst="line">
              <a:avLst/>
            </a:prstGeom>
            <a:ln>
              <a:headEnd type="oval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flipV="1">
              <a:off x="3252334" y="4314968"/>
              <a:ext cx="371047" cy="1396252"/>
            </a:xfrm>
            <a:prstGeom prst="line">
              <a:avLst/>
            </a:prstGeom>
            <a:ln>
              <a:prstDash val="dash"/>
              <a:headEnd type="oval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/>
          <p:nvPr/>
        </p:nvGrpSpPr>
        <p:grpSpPr>
          <a:xfrm>
            <a:off x="4961469" y="1826112"/>
            <a:ext cx="3620521" cy="4024455"/>
            <a:chOff x="4961469" y="1812980"/>
            <a:chExt cx="3620521" cy="4024455"/>
          </a:xfrm>
        </p:grpSpPr>
        <p:sp>
          <p:nvSpPr>
            <p:cNvPr id="12" name="Oval 11"/>
            <p:cNvSpPr/>
            <p:nvPr/>
          </p:nvSpPr>
          <p:spPr>
            <a:xfrm>
              <a:off x="5545184" y="4232138"/>
              <a:ext cx="131554" cy="131554"/>
            </a:xfrm>
            <a:prstGeom prst="ellipse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5642664" y="2839834"/>
              <a:ext cx="2768634" cy="1443581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6" name="Picture 15" descr="Screen Shot 2016-11-28 at 15.35.12.png"/>
            <p:cNvPicPr>
              <a:picLocks noChangeAspect="1"/>
            </p:cNvPicPr>
            <p:nvPr/>
          </p:nvPicPr>
          <p:blipFill>
            <a:blip r:embed="rId2">
              <a:alphaModFix amt="5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79002" y="2872327"/>
              <a:ext cx="1875108" cy="3042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8" name="TextBox 17"/>
            <p:cNvSpPr txBox="1"/>
            <p:nvPr/>
          </p:nvSpPr>
          <p:spPr>
            <a:xfrm>
              <a:off x="5642664" y="3176621"/>
              <a:ext cx="274781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smtClean="0"/>
                <a:t>Web home page: Default.htm</a:t>
              </a:r>
              <a:endParaRPr lang="en-US" sz="1200" b="1" dirty="0" smtClean="0"/>
            </a:p>
            <a:p>
              <a:endParaRPr lang="en-US" sz="1100" dirty="0" smtClean="0"/>
            </a:p>
            <a:p>
              <a:r>
                <a:rPr lang="en-US" sz="1100" smtClean="0"/>
                <a:t>Import all JavaScript libraries for Three.Js and Cogevitolib.js and Creates the interface </a:t>
              </a:r>
              <a:endParaRPr lang="en-US" sz="1100" dirty="0"/>
            </a:p>
          </p:txBody>
        </p:sp>
        <p:cxnSp>
          <p:nvCxnSpPr>
            <p:cNvPr id="23" name="Straight Connector 22"/>
            <p:cNvCxnSpPr/>
            <p:nvPr/>
          </p:nvCxnSpPr>
          <p:spPr>
            <a:xfrm flipV="1">
              <a:off x="4961469" y="4283415"/>
              <a:ext cx="683716" cy="1"/>
            </a:xfrm>
            <a:prstGeom prst="line">
              <a:avLst/>
            </a:prstGeom>
            <a:ln>
              <a:headEnd type="non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26" name="Oval 25"/>
            <p:cNvSpPr/>
            <p:nvPr/>
          </p:nvSpPr>
          <p:spPr>
            <a:xfrm>
              <a:off x="6533690" y="2098321"/>
              <a:ext cx="528486" cy="528486"/>
            </a:xfrm>
            <a:prstGeom prst="ellipse">
              <a:avLst/>
            </a:prstGeom>
            <a:noFill/>
            <a:ln w="38100" cmpd="sng">
              <a:solidFill>
                <a:schemeClr val="accent6">
                  <a:lumMod val="7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b="1" dirty="0" smtClean="0">
                  <a:ln w="18000">
                    <a:solidFill>
                      <a:schemeClr val="accent6">
                        <a:lumMod val="75000"/>
                      </a:schemeClr>
                    </a:solidFill>
                    <a:prstDash val="solid"/>
                    <a:miter lim="800000"/>
                  </a:ln>
                  <a:noFill/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2</a:t>
              </a:r>
              <a:endParaRPr lang="en-US" b="1" dirty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27" name="Rounded Rectangle 26"/>
            <p:cNvSpPr/>
            <p:nvPr/>
          </p:nvSpPr>
          <p:spPr>
            <a:xfrm>
              <a:off x="5645185" y="4314968"/>
              <a:ext cx="2766112" cy="1333143"/>
            </a:xfrm>
            <a:prstGeom prst="roundRect">
              <a:avLst/>
            </a:prstGeom>
          </p:spPr>
          <p:style>
            <a:lnRef idx="1">
              <a:schemeClr val="accent5"/>
            </a:lnRef>
            <a:fillRef idx="3">
              <a:schemeClr val="accent5"/>
            </a:fillRef>
            <a:effectRef idx="2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5718703" y="4623674"/>
              <a:ext cx="2334801" cy="81560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b="1" smtClean="0"/>
                <a:t>Cogevitolib.js </a:t>
              </a:r>
              <a:endParaRPr lang="en-US" sz="1400" b="1" dirty="0" smtClean="0"/>
            </a:p>
            <a:p>
              <a:r>
                <a:rPr lang="en-US" sz="1100" smtClean="0"/>
                <a:t>contains all functions to create Three.Js volumes and functionalities</a:t>
              </a:r>
              <a:endParaRPr lang="en-US" sz="1100" dirty="0"/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4969046" y="4314968"/>
              <a:ext cx="673618" cy="749724"/>
            </a:xfrm>
            <a:prstGeom prst="line">
              <a:avLst/>
            </a:prstGeom>
            <a:ln>
              <a:headEnd type="none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sp>
          <p:nvSpPr>
            <p:cNvPr id="32" name="Rectangle 31"/>
            <p:cNvSpPr/>
            <p:nvPr/>
          </p:nvSpPr>
          <p:spPr>
            <a:xfrm rot="19239576">
              <a:off x="7151890" y="1812980"/>
              <a:ext cx="763250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sz="1400" dirty="0" smtClean="0"/>
                <a:t>Web</a:t>
              </a:r>
            </a:p>
            <a:p>
              <a:pPr algn="ctr"/>
              <a:r>
                <a:rPr lang="en-US" sz="1400" dirty="0" smtClean="0"/>
                <a:t>“tools”</a:t>
              </a:r>
              <a:endParaRPr lang="en-US" sz="1400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5474174" y="2682065"/>
              <a:ext cx="3107816" cy="3155370"/>
            </a:xfrm>
            <a:prstGeom prst="roundRect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820049" y="5719108"/>
            <a:ext cx="1990260" cy="970813"/>
            <a:chOff x="820049" y="5719108"/>
            <a:chExt cx="1990260" cy="970813"/>
          </a:xfrm>
        </p:grpSpPr>
        <p:sp>
          <p:nvSpPr>
            <p:cNvPr id="30" name="Rectangle 29"/>
            <p:cNvSpPr/>
            <p:nvPr/>
          </p:nvSpPr>
          <p:spPr>
            <a:xfrm>
              <a:off x="820049" y="6356350"/>
              <a:ext cx="1964366" cy="333571"/>
            </a:xfrm>
            <a:prstGeom prst="rect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smtClean="0"/>
                <a:t>Other applications </a:t>
              </a:r>
              <a:endParaRPr lang="en-US" sz="1000" dirty="0" smtClean="0"/>
            </a:p>
            <a:p>
              <a:pPr algn="ctr"/>
              <a:r>
                <a:rPr lang="en-US" sz="1000" smtClean="0"/>
                <a:t>(eg GeantV</a:t>
              </a:r>
              <a:r>
                <a:rPr lang="en-US" sz="1000" dirty="0" smtClean="0"/>
                <a:t>)</a:t>
              </a:r>
              <a:endParaRPr lang="en-US" sz="1000" dirty="0"/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2810309" y="5719108"/>
              <a:ext cx="0" cy="613176"/>
            </a:xfrm>
            <a:prstGeom prst="line">
              <a:avLst/>
            </a:prstGeom>
            <a:ln>
              <a:headEnd type="oval"/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</p:grpSp>
      <p:sp>
        <p:nvSpPr>
          <p:cNvPr id="36" name="TextBox 35"/>
          <p:cNvSpPr txBox="1"/>
          <p:nvPr/>
        </p:nvSpPr>
        <p:spPr>
          <a:xfrm>
            <a:off x="3425226" y="5421936"/>
            <a:ext cx="20489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mtClean="0"/>
              <a:t>Particle and events data are generated by MC software or experiments 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248178" y="2098321"/>
            <a:ext cx="10648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FF6600"/>
                </a:solidFill>
              </a:rPr>
              <a:t>Starting point</a:t>
            </a:r>
            <a:endParaRPr lang="en-US" sz="14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41770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3" grpId="0"/>
      <p:bldP spid="28" grpId="0" animBg="1"/>
      <p:bldP spid="3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Some Technical details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7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132482" y="1789186"/>
            <a:ext cx="2202324" cy="4804052"/>
            <a:chOff x="132482" y="1789186"/>
            <a:chExt cx="2202324" cy="4804052"/>
          </a:xfrm>
        </p:grpSpPr>
        <p:sp>
          <p:nvSpPr>
            <p:cNvPr id="26" name="Rectangle 25"/>
            <p:cNvSpPr/>
            <p:nvPr/>
          </p:nvSpPr>
          <p:spPr>
            <a:xfrm>
              <a:off x="132482" y="1789186"/>
              <a:ext cx="2202324" cy="4804052"/>
            </a:xfrm>
            <a:prstGeom prst="rect">
              <a:avLst/>
            </a:prstGeom>
            <a:solidFill>
              <a:schemeClr val="accent3">
                <a:lumMod val="75000"/>
                <a:alpha val="1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67933" y="2185026"/>
              <a:ext cx="1301496" cy="838145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CC66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 smtClean="0">
                  <a:solidFill>
                    <a:schemeClr val="bg1">
                      <a:lumMod val="50000"/>
                    </a:schemeClr>
                  </a:solidFill>
                </a:rPr>
                <a:t>OutputFile.js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/>
              <a:r>
                <a:rPr lang="en-US" sz="800" smtClean="0">
                  <a:solidFill>
                    <a:schemeClr val="bg1">
                      <a:lumMod val="50000"/>
                    </a:schemeClr>
                  </a:solidFill>
                </a:rPr>
                <a:t>Calls to GoGeviTo library for the creation of logical and physical volumes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395281" y="1789186"/>
            <a:ext cx="2202324" cy="4804052"/>
            <a:chOff x="2395281" y="1789186"/>
            <a:chExt cx="2202324" cy="4804052"/>
          </a:xfrm>
        </p:grpSpPr>
        <p:sp>
          <p:nvSpPr>
            <p:cNvPr id="27" name="Rectangle 26"/>
            <p:cNvSpPr/>
            <p:nvPr/>
          </p:nvSpPr>
          <p:spPr>
            <a:xfrm>
              <a:off x="2395281" y="1789186"/>
              <a:ext cx="2202324" cy="4804052"/>
            </a:xfrm>
            <a:prstGeom prst="rect">
              <a:avLst/>
            </a:prstGeom>
            <a:solidFill>
              <a:schemeClr val="accent3">
                <a:lumMod val="75000"/>
                <a:alpha val="1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2786648" y="2338849"/>
              <a:ext cx="1301496" cy="530498"/>
            </a:xfrm>
            <a:prstGeom prst="roundRect">
              <a:avLst/>
            </a:prstGeom>
            <a:solidFill>
              <a:schemeClr val="bg1">
                <a:lumMod val="95000"/>
              </a:schemeClr>
            </a:solidFill>
            <a:ln>
              <a:solidFill>
                <a:srgbClr val="FFCC66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dirty="0" err="1" smtClean="0">
                  <a:solidFill>
                    <a:schemeClr val="bg1">
                      <a:lumMod val="50000"/>
                    </a:schemeClr>
                  </a:solidFill>
                </a:rPr>
                <a:t>ParticleData.js</a:t>
              </a:r>
              <a:endParaRPr lang="en-US" sz="800" dirty="0" smtClean="0">
                <a:solidFill>
                  <a:schemeClr val="bg1">
                    <a:lumMod val="50000"/>
                  </a:schemeClr>
                </a:solidFill>
              </a:endParaRPr>
            </a:p>
            <a:p>
              <a:pPr algn="ctr"/>
              <a:r>
                <a:rPr lang="en-US" sz="800" smtClean="0">
                  <a:solidFill>
                    <a:schemeClr val="bg1">
                      <a:lumMod val="50000"/>
                    </a:schemeClr>
                  </a:solidFill>
                </a:rPr>
                <a:t>Data related to events and particles in time</a:t>
              </a:r>
              <a:endParaRPr lang="en-US" sz="8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658080" y="1789186"/>
            <a:ext cx="2202324" cy="4804052"/>
            <a:chOff x="4658080" y="1789186"/>
            <a:chExt cx="2202324" cy="4804052"/>
          </a:xfrm>
        </p:grpSpPr>
        <p:sp>
          <p:nvSpPr>
            <p:cNvPr id="28" name="Rectangle 27"/>
            <p:cNvSpPr/>
            <p:nvPr/>
          </p:nvSpPr>
          <p:spPr>
            <a:xfrm>
              <a:off x="4658080" y="1789186"/>
              <a:ext cx="2202324" cy="4804052"/>
            </a:xfrm>
            <a:prstGeom prst="rect">
              <a:avLst/>
            </a:prstGeom>
            <a:solidFill>
              <a:schemeClr val="accent3">
                <a:lumMod val="75000"/>
                <a:alpha val="1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3" name="Group 22"/>
            <p:cNvGrpSpPr/>
            <p:nvPr/>
          </p:nvGrpSpPr>
          <p:grpSpPr>
            <a:xfrm>
              <a:off x="4715707" y="2003750"/>
              <a:ext cx="2081700" cy="1200696"/>
              <a:chOff x="6469792" y="2897963"/>
              <a:chExt cx="2768634" cy="1478005"/>
            </a:xfrm>
          </p:grpSpPr>
          <p:sp>
            <p:nvSpPr>
              <p:cNvPr id="13" name="Rounded Rectangle 12"/>
              <p:cNvSpPr/>
              <p:nvPr/>
            </p:nvSpPr>
            <p:spPr>
              <a:xfrm>
                <a:off x="6469792" y="2932388"/>
                <a:ext cx="2768634" cy="1443580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/>
              </a:p>
            </p:txBody>
          </p:sp>
          <p:pic>
            <p:nvPicPr>
              <p:cNvPr id="14" name="Picture 13" descr="Screen Shot 2016-11-28 at 15.35.12.png"/>
              <p:cNvPicPr>
                <a:picLocks noChangeAspect="1"/>
              </p:cNvPicPr>
              <p:nvPr/>
            </p:nvPicPr>
            <p:blipFill>
              <a:blip r:embed="rId2">
                <a:alphaModFix amt="58000"/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916556" y="2897963"/>
                <a:ext cx="1875109" cy="304294"/>
              </a:xfrm>
              <a:prstGeom prst="rect">
                <a:avLst/>
              </a:prstGeom>
              <a:ln>
                <a:noFill/>
              </a:ln>
              <a:effectLst>
                <a:outerShdw blurRad="292100" dist="139700" dir="2700000" algn="tl" rotWithShape="0">
                  <a:srgbClr val="333333">
                    <a:alpha val="65000"/>
                  </a:srgbClr>
                </a:outerShdw>
              </a:effectLst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6490614" y="3189753"/>
                <a:ext cx="2747812" cy="106080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b="1" dirty="0" smtClean="0"/>
                  <a:t>Web home page: </a:t>
                </a:r>
                <a:r>
                  <a:rPr lang="en-US" sz="1000" b="1" dirty="0" err="1" smtClean="0"/>
                  <a:t>Default.htm</a:t>
                </a:r>
                <a:endParaRPr lang="en-US" sz="1000" b="1" dirty="0" smtClean="0"/>
              </a:p>
              <a:p>
                <a:endParaRPr lang="en-US" sz="1000" dirty="0" smtClean="0"/>
              </a:p>
              <a:p>
                <a:r>
                  <a:rPr lang="en-US" sz="1000" dirty="0" smtClean="0"/>
                  <a:t>Import all JavaScript libraries for </a:t>
                </a:r>
                <a:r>
                  <a:rPr lang="en-US" sz="1000" dirty="0" err="1" smtClean="0"/>
                  <a:t>Three.Js</a:t>
                </a:r>
                <a:r>
                  <a:rPr lang="en-US" sz="1000" dirty="0" smtClean="0"/>
                  <a:t> and </a:t>
                </a:r>
                <a:r>
                  <a:rPr lang="en-US" sz="1000" dirty="0" err="1" smtClean="0"/>
                  <a:t>Cogevitolib.js</a:t>
                </a:r>
                <a:r>
                  <a:rPr lang="en-US" sz="1000" dirty="0" smtClean="0"/>
                  <a:t> and Creates the interface </a:t>
                </a:r>
                <a:endParaRPr lang="en-US" sz="1000" dirty="0"/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6897730" y="1782634"/>
            <a:ext cx="2202324" cy="4804052"/>
            <a:chOff x="6920878" y="1789186"/>
            <a:chExt cx="2202324" cy="4804052"/>
          </a:xfrm>
        </p:grpSpPr>
        <p:sp>
          <p:nvSpPr>
            <p:cNvPr id="29" name="Rectangle 28"/>
            <p:cNvSpPr/>
            <p:nvPr/>
          </p:nvSpPr>
          <p:spPr>
            <a:xfrm>
              <a:off x="6920878" y="1789186"/>
              <a:ext cx="2202324" cy="4804052"/>
            </a:xfrm>
            <a:prstGeom prst="rect">
              <a:avLst/>
            </a:prstGeom>
            <a:solidFill>
              <a:schemeClr val="accent3">
                <a:lumMod val="75000"/>
                <a:alpha val="18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4" name="Group 23"/>
            <p:cNvGrpSpPr/>
            <p:nvPr/>
          </p:nvGrpSpPr>
          <p:grpSpPr>
            <a:xfrm>
              <a:off x="7026473" y="2017733"/>
              <a:ext cx="1911384" cy="1172730"/>
              <a:chOff x="5077259" y="4264993"/>
              <a:chExt cx="2116469" cy="1051806"/>
            </a:xfrm>
          </p:grpSpPr>
          <p:sp>
            <p:nvSpPr>
              <p:cNvPr id="18" name="Rounded Rectangle 17"/>
              <p:cNvSpPr/>
              <p:nvPr/>
            </p:nvSpPr>
            <p:spPr>
              <a:xfrm>
                <a:off x="5077259" y="4264993"/>
                <a:ext cx="2116468" cy="1051806"/>
              </a:xfrm>
              <a:prstGeom prst="roundRect">
                <a:avLst/>
              </a:prstGeom>
            </p:spPr>
            <p:style>
              <a:lnRef idx="1">
                <a:schemeClr val="accent5"/>
              </a:lnRef>
              <a:fillRef idx="3">
                <a:schemeClr val="accent5"/>
              </a:fillRef>
              <a:effectRef idx="2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5135002" y="4471149"/>
                <a:ext cx="2058726" cy="70788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000" b="1" smtClean="0"/>
                  <a:t>Cogevitolib.js </a:t>
                </a:r>
                <a:endParaRPr lang="en-US" sz="1000" b="1" dirty="0" smtClean="0"/>
              </a:p>
              <a:p>
                <a:r>
                  <a:rPr lang="en-US" sz="1000" smtClean="0"/>
                  <a:t>contains all functions to create Three.Js volumes and functionalities</a:t>
                </a:r>
                <a:endParaRPr lang="en-US" sz="1000" dirty="0"/>
              </a:p>
            </p:txBody>
          </p:sp>
        </p:grpSp>
      </p:grpSp>
      <p:graphicFrame>
        <p:nvGraphicFramePr>
          <p:cNvPr id="25" name="Diagram 24"/>
          <p:cNvGraphicFramePr/>
          <p:nvPr>
            <p:extLst>
              <p:ext uri="{D42A27DB-BD31-4B8C-83A1-F6EECF244321}">
                <p14:modId xmlns:p14="http://schemas.microsoft.com/office/powerpoint/2010/main" val="2949214426"/>
              </p:ext>
            </p:extLst>
          </p:nvPr>
        </p:nvGraphicFramePr>
        <p:xfrm>
          <a:off x="132482" y="3282333"/>
          <a:ext cx="8994132" cy="32808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5182227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92CE1F4B-9A5E-A644-B0B9-4C86F73485E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0C3E1BF9-F743-3544-A12B-0455A31CB5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5EA1F229-62E9-8141-85AD-E62150A1C7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08343534-70EB-4C4C-83E0-979FAF8419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graphicEl>
                                              <a:dgm id="{25672B68-B531-FC4C-893B-A22EA9564FE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5" grpId="0" uiExpand="1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6420349" y="1989505"/>
            <a:ext cx="893675" cy="4277643"/>
          </a:xfrm>
          <a:prstGeom prst="roundRect">
            <a:avLst/>
          </a:prstGeom>
          <a:gradFill flip="none" rotWithShape="1">
            <a:gsLst>
              <a:gs pos="0">
                <a:schemeClr val="accent5">
                  <a:tint val="73000"/>
                  <a:shade val="100000"/>
                  <a:satMod val="150000"/>
                  <a:alpha val="16000"/>
                </a:schemeClr>
              </a:gs>
              <a:gs pos="25000">
                <a:schemeClr val="accent5">
                  <a:tint val="96000"/>
                  <a:shade val="80000"/>
                  <a:satMod val="105000"/>
                  <a:alpha val="16000"/>
                </a:schemeClr>
              </a:gs>
              <a:gs pos="38000">
                <a:schemeClr val="accent5">
                  <a:tint val="96000"/>
                  <a:shade val="59000"/>
                  <a:satMod val="120000"/>
                  <a:alpha val="16000"/>
                </a:schemeClr>
              </a:gs>
              <a:gs pos="55000">
                <a:schemeClr val="accent5">
                  <a:tint val="100000"/>
                  <a:shade val="57000"/>
                  <a:satMod val="120000"/>
                  <a:alpha val="16000"/>
                </a:schemeClr>
              </a:gs>
              <a:gs pos="80000">
                <a:schemeClr val="accent5">
                  <a:tint val="100000"/>
                  <a:shade val="56000"/>
                  <a:satMod val="145000"/>
                  <a:alpha val="16000"/>
                </a:schemeClr>
              </a:gs>
              <a:gs pos="88000">
                <a:schemeClr val="accent5">
                  <a:tint val="100000"/>
                  <a:shade val="63000"/>
                  <a:satMod val="160000"/>
                  <a:alpha val="16000"/>
                </a:schemeClr>
              </a:gs>
              <a:gs pos="100000">
                <a:schemeClr val="accent5">
                  <a:tint val="99000"/>
                  <a:shade val="100000"/>
                  <a:satMod val="155000"/>
                  <a:alpha val="16000"/>
                </a:schemeClr>
              </a:gs>
            </a:gsLst>
            <a:lin ang="5400000" scaled="0"/>
            <a:tileRect/>
          </a:gradFill>
          <a:ln>
            <a:prstDash val="dash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rgbClr val="CD921B"/>
                </a:solidFill>
                <a:prstDash val="dash"/>
              </a:ln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smtClean="0"/>
              <a:t>Contents of the file with calls to Cogevito.js library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smtClean="0">
                <a:solidFill>
                  <a:srgbClr val="FF0000"/>
                </a:solidFill>
              </a:rPr>
              <a:t>(plugin output</a:t>
            </a:r>
            <a:r>
              <a:rPr lang="en-US" sz="2200" dirty="0" smtClean="0">
                <a:solidFill>
                  <a:srgbClr val="FF0000"/>
                </a:solidFill>
              </a:rPr>
              <a:t>)</a:t>
            </a:r>
            <a:endParaRPr lang="en-US" sz="2200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426128" y="1989505"/>
            <a:ext cx="2372486" cy="4407408"/>
          </a:xfrm>
        </p:spPr>
        <p:txBody>
          <a:bodyPr>
            <a:normAutofit fontScale="47500" lnSpcReduction="20000"/>
          </a:bodyPr>
          <a:lstStyle/>
          <a:p>
            <a:r>
              <a:rPr lang="en-US" dirty="0" err="1"/>
              <a:t>TGeoShapeAssembly</a:t>
            </a:r>
            <a:endParaRPr lang="en-US" dirty="0"/>
          </a:p>
          <a:p>
            <a:r>
              <a:rPr lang="en-US" dirty="0" err="1"/>
              <a:t>TGeoBBox</a:t>
            </a:r>
            <a:endParaRPr lang="en-US" dirty="0"/>
          </a:p>
          <a:p>
            <a:r>
              <a:rPr lang="en-US" dirty="0" err="1"/>
              <a:t>TGeoParaboloid</a:t>
            </a:r>
            <a:endParaRPr lang="en-US" dirty="0"/>
          </a:p>
          <a:p>
            <a:r>
              <a:rPr lang="en-US" dirty="0" err="1"/>
              <a:t>TGeoSphere</a:t>
            </a:r>
            <a:endParaRPr lang="en-US" dirty="0"/>
          </a:p>
          <a:p>
            <a:r>
              <a:rPr lang="en-US" dirty="0" err="1">
                <a:solidFill>
                  <a:srgbClr val="FF0000"/>
                </a:solidFill>
              </a:rPr>
              <a:t>TGeoConeSeg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TGeoCone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>
                <a:solidFill>
                  <a:srgbClr val="FF0000"/>
                </a:solidFill>
              </a:rPr>
              <a:t>TGeoTubeSeg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 err="1"/>
              <a:t>TGeoTube</a:t>
            </a:r>
            <a:endParaRPr lang="en-US" dirty="0"/>
          </a:p>
          <a:p>
            <a:r>
              <a:rPr lang="en-US" dirty="0" err="1"/>
              <a:t>TGeoPcon</a:t>
            </a:r>
            <a:endParaRPr lang="en-US" dirty="0"/>
          </a:p>
          <a:p>
            <a:r>
              <a:rPr lang="en-US" dirty="0" err="1"/>
              <a:t>TGeoTorus</a:t>
            </a:r>
            <a:endParaRPr lang="en-US" dirty="0"/>
          </a:p>
          <a:p>
            <a:r>
              <a:rPr lang="en-US" dirty="0" err="1"/>
              <a:t>TGeoPgon</a:t>
            </a:r>
            <a:endParaRPr lang="en-US" dirty="0"/>
          </a:p>
          <a:p>
            <a:r>
              <a:rPr lang="en-US" dirty="0" err="1"/>
              <a:t>TGeoHype</a:t>
            </a:r>
            <a:endParaRPr lang="en-US" dirty="0"/>
          </a:p>
          <a:p>
            <a:r>
              <a:rPr lang="en-US" dirty="0" err="1"/>
              <a:t>TGeoScaledShape</a:t>
            </a:r>
            <a:endParaRPr lang="en-US" dirty="0"/>
          </a:p>
          <a:p>
            <a:r>
              <a:rPr lang="en-US" dirty="0"/>
              <a:t>TGeoArb8</a:t>
            </a:r>
          </a:p>
          <a:p>
            <a:r>
              <a:rPr lang="en-US" dirty="0" err="1"/>
              <a:t>TGeoPara</a:t>
            </a:r>
            <a:endParaRPr lang="en-US" dirty="0"/>
          </a:p>
          <a:p>
            <a:r>
              <a:rPr lang="en-US" dirty="0" err="1"/>
              <a:t>TGeoTrap</a:t>
            </a:r>
            <a:endParaRPr lang="en-US" dirty="0"/>
          </a:p>
          <a:p>
            <a:r>
              <a:rPr lang="en-US" dirty="0" err="1">
                <a:solidFill>
                  <a:srgbClr val="0000FF"/>
                </a:solidFill>
              </a:rPr>
              <a:t>TGeoGtra</a:t>
            </a:r>
            <a:endParaRPr lang="en-US" dirty="0">
              <a:solidFill>
                <a:srgbClr val="0000FF"/>
              </a:solidFill>
            </a:endParaRPr>
          </a:p>
          <a:p>
            <a:r>
              <a:rPr lang="en-US" dirty="0">
                <a:solidFill>
                  <a:srgbClr val="0000FF"/>
                </a:solidFill>
              </a:rPr>
              <a:t>TGeoTrd1</a:t>
            </a:r>
          </a:p>
          <a:p>
            <a:r>
              <a:rPr lang="en-US" dirty="0"/>
              <a:t>TGeoTrd2</a:t>
            </a:r>
          </a:p>
          <a:p>
            <a:r>
              <a:rPr lang="en-US" dirty="0" err="1"/>
              <a:t>TGeoCtub</a:t>
            </a:r>
            <a:endParaRPr lang="en-US" dirty="0"/>
          </a:p>
          <a:p>
            <a:r>
              <a:rPr lang="en-US" dirty="0" err="1"/>
              <a:t>TGeoXtru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3022032" y="1989505"/>
            <a:ext cx="5664768" cy="4407408"/>
          </a:xfrm>
        </p:spPr>
        <p:txBody>
          <a:bodyPr>
            <a:normAutofit fontScale="47500" lnSpcReduction="20000"/>
          </a:bodyPr>
          <a:lstStyle/>
          <a:p>
            <a:r>
              <a:rPr lang="en-US" dirty="0" err="1" smtClean="0"/>
              <a:t>ExportGeomAssembly</a:t>
            </a:r>
            <a:r>
              <a:rPr lang="en-US" dirty="0" smtClean="0"/>
              <a:t>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 smtClean="0">
                <a:sym typeface="Wingdings"/>
              </a:rPr>
              <a:t>fn</a:t>
            </a:r>
            <a:r>
              <a:rPr lang="en-US" dirty="0" smtClean="0"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grp</a:t>
            </a:r>
            <a:endParaRPr lang="en-US" b="1" dirty="0"/>
          </a:p>
          <a:p>
            <a:r>
              <a:rPr lang="en-US" dirty="0" err="1" smtClean="0"/>
              <a:t>ExportGeomBBox</a:t>
            </a:r>
            <a:r>
              <a:rPr lang="en-US" dirty="0" smtClean="0"/>
              <a:t>	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 smtClean="0">
                <a:sym typeface="Wingdings"/>
              </a:rPr>
              <a:t>fn</a:t>
            </a:r>
            <a:r>
              <a:rPr lang="en-US" dirty="0" smtClean="0">
                <a:sym typeface="Wingdings"/>
              </a:rPr>
              <a:t>=	</a:t>
            </a:r>
            <a:r>
              <a:rPr lang="en-US" b="1" dirty="0" smtClean="0">
                <a:sym typeface="Wingdings"/>
              </a:rPr>
              <a:t>box</a:t>
            </a:r>
            <a:endParaRPr lang="en-US" b="1" dirty="0"/>
          </a:p>
          <a:p>
            <a:r>
              <a:rPr lang="en-US" dirty="0" err="1" smtClean="0"/>
              <a:t>ExportGeomParabloid</a:t>
            </a:r>
            <a:r>
              <a:rPr lang="en-US" dirty="0" smtClean="0"/>
              <a:t>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 smtClean="0">
                <a:sym typeface="Wingdings"/>
              </a:rPr>
              <a:t>fn</a:t>
            </a:r>
            <a:r>
              <a:rPr lang="en-US" dirty="0" smtClean="0"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prb</a:t>
            </a:r>
            <a:endParaRPr lang="en-US" b="1" dirty="0" smtClean="0"/>
          </a:p>
          <a:p>
            <a:r>
              <a:rPr lang="en-US" dirty="0" err="1" smtClean="0"/>
              <a:t>ExportGeomSphere</a:t>
            </a:r>
            <a:r>
              <a:rPr lang="en-US" dirty="0"/>
              <a:t>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 smtClean="0">
                <a:sym typeface="Wingdings"/>
              </a:rPr>
              <a:t>fn</a:t>
            </a:r>
            <a:r>
              <a:rPr lang="en-US" dirty="0" smtClean="0"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sph</a:t>
            </a:r>
            <a:endParaRPr lang="en-US" b="1" dirty="0"/>
          </a:p>
          <a:p>
            <a:r>
              <a:rPr lang="en-US" dirty="0" err="1" smtClean="0">
                <a:solidFill>
                  <a:srgbClr val="FF0000"/>
                </a:solidFill>
              </a:rPr>
              <a:t>ExportGeomConeSeg</a:t>
            </a:r>
            <a:r>
              <a:rPr lang="en-US" dirty="0" smtClean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csg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ExportGeomConeSeg</a:t>
            </a: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csg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err="1" smtClean="0">
                <a:solidFill>
                  <a:srgbClr val="FF0000"/>
                </a:solidFill>
              </a:rPr>
              <a:t>ExportGeomConeSeg</a:t>
            </a: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>
                <a:solidFill>
                  <a:srgbClr val="FF0000"/>
                </a:solidFill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olidFill>
                  <a:srgbClr val="FF0000"/>
                </a:solidFill>
                <a:sym typeface="Wingdings"/>
              </a:rPr>
              <a:t>csg</a:t>
            </a:r>
            <a:endParaRPr lang="en-US" b="1" dirty="0">
              <a:solidFill>
                <a:srgbClr val="FF0000"/>
              </a:solidFill>
            </a:endParaRPr>
          </a:p>
          <a:p>
            <a:r>
              <a:rPr lang="en-US" dirty="0" err="1" smtClean="0"/>
              <a:t>ExportGeomTub</a:t>
            </a:r>
            <a:r>
              <a:rPr lang="en-US" dirty="0" smtClean="0"/>
              <a:t>	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</a:t>
            </a:r>
            <a:r>
              <a:rPr lang="en-US" b="1" dirty="0" smtClean="0">
                <a:sym typeface="Wingdings"/>
              </a:rPr>
              <a:t>	tub</a:t>
            </a:r>
            <a:endParaRPr lang="en-US" b="1" dirty="0"/>
          </a:p>
          <a:p>
            <a:r>
              <a:rPr lang="en-US" dirty="0" smtClean="0"/>
              <a:t>ExportGeomConeSeg1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 smtClean="0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lth</a:t>
            </a:r>
            <a:endParaRPr lang="en-US" b="1" dirty="0"/>
          </a:p>
          <a:p>
            <a:r>
              <a:rPr lang="en-US" dirty="0" err="1" smtClean="0"/>
              <a:t>ExportGeomTorus</a:t>
            </a:r>
            <a:r>
              <a:rPr lang="en-US" dirty="0" smtClean="0"/>
              <a:t>	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smtClean="0">
                <a:sym typeface="Wingdings"/>
              </a:rPr>
              <a:t>tor</a:t>
            </a:r>
            <a:endParaRPr lang="en-US" b="1" dirty="0"/>
          </a:p>
          <a:p>
            <a:r>
              <a:rPr lang="en-US" dirty="0" smtClean="0"/>
              <a:t>ExportGeomConeSeg2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pgn</a:t>
            </a:r>
            <a:endParaRPr lang="en-US" b="1" dirty="0"/>
          </a:p>
          <a:p>
            <a:r>
              <a:rPr lang="en-US" dirty="0" err="1" smtClean="0"/>
              <a:t>ExportGeomHype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hpb</a:t>
            </a:r>
            <a:endParaRPr lang="en-US" b="1" dirty="0"/>
          </a:p>
          <a:p>
            <a:r>
              <a:rPr lang="en-US" dirty="0" err="1" smtClean="0"/>
              <a:t>ExportGeomQuad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tra</a:t>
            </a:r>
            <a:endParaRPr lang="en-US" b="1" dirty="0"/>
          </a:p>
          <a:p>
            <a:r>
              <a:rPr lang="en-US" dirty="0" err="1" smtClean="0"/>
              <a:t>ExportGeomPara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smtClean="0">
                <a:sym typeface="Wingdings"/>
              </a:rPr>
              <a:t>par</a:t>
            </a:r>
            <a:endParaRPr lang="en-US" b="1" dirty="0"/>
          </a:p>
          <a:p>
            <a:r>
              <a:rPr lang="en-US" dirty="0" err="1" smtClean="0"/>
              <a:t>ExportGeomTrap</a:t>
            </a: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trp</a:t>
            </a:r>
            <a:endParaRPr lang="en-US" b="1" dirty="0"/>
          </a:p>
          <a:p>
            <a:r>
              <a:rPr lang="en-US" dirty="0" err="1" smtClean="0"/>
              <a:t>ExportGeomGTra</a:t>
            </a:r>
            <a:r>
              <a:rPr lang="en-US" dirty="0"/>
              <a:t>		</a:t>
            </a:r>
            <a:r>
              <a:rPr lang="en-US" dirty="0"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gtr</a:t>
            </a:r>
            <a:endParaRPr lang="en-US" b="1" dirty="0"/>
          </a:p>
          <a:p>
            <a:r>
              <a:rPr lang="en-US" dirty="0" err="1" smtClean="0">
                <a:solidFill>
                  <a:srgbClr val="0000FF"/>
                </a:solidFill>
              </a:rPr>
              <a:t>ExportGeomTrd</a:t>
            </a:r>
            <a:r>
              <a:rPr lang="en-US" dirty="0"/>
              <a:t>		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err="1">
                <a:solidFill>
                  <a:srgbClr val="0000FF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=	</a:t>
            </a:r>
            <a:r>
              <a:rPr lang="en-US" b="1" dirty="0" err="1" smtClean="0">
                <a:solidFill>
                  <a:srgbClr val="0000FF"/>
                </a:solidFill>
                <a:sym typeface="Wingdings"/>
              </a:rPr>
              <a:t>trd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US" dirty="0" err="1" smtClean="0">
                <a:solidFill>
                  <a:srgbClr val="0000FF"/>
                </a:solidFill>
              </a:rPr>
              <a:t>ExportGeomTrd</a:t>
            </a:r>
            <a:r>
              <a:rPr lang="en-US" dirty="0">
                <a:solidFill>
                  <a:srgbClr val="0000FF"/>
                </a:solidFill>
              </a:rPr>
              <a:t>		</a:t>
            </a:r>
            <a:r>
              <a:rPr lang="en-US" dirty="0">
                <a:solidFill>
                  <a:srgbClr val="0000FF"/>
                </a:solidFill>
                <a:sym typeface="Wingdings"/>
              </a:rPr>
              <a:t></a:t>
            </a:r>
            <a:r>
              <a:rPr lang="en-US" dirty="0" err="1">
                <a:solidFill>
                  <a:srgbClr val="0000FF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0000FF"/>
                </a:solidFill>
                <a:sym typeface="Wingdings"/>
              </a:rPr>
              <a:t>=	</a:t>
            </a:r>
            <a:r>
              <a:rPr lang="en-US" b="1" dirty="0" err="1" smtClean="0">
                <a:solidFill>
                  <a:srgbClr val="0000FF"/>
                </a:solidFill>
                <a:sym typeface="Wingdings"/>
              </a:rPr>
              <a:t>trd</a:t>
            </a:r>
            <a:endParaRPr lang="en-US" b="1" dirty="0">
              <a:solidFill>
                <a:srgbClr val="0000FF"/>
              </a:solidFill>
            </a:endParaRPr>
          </a:p>
          <a:p>
            <a:r>
              <a:rPr lang="en-US" dirty="0" err="1" smtClean="0"/>
              <a:t>ExportGeomTub</a:t>
            </a:r>
            <a:r>
              <a:rPr lang="en-US" dirty="0"/>
              <a:t>		</a:t>
            </a:r>
            <a:r>
              <a:rPr lang="en-US" dirty="0"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csg</a:t>
            </a:r>
            <a:endParaRPr lang="en-US" b="1" dirty="0"/>
          </a:p>
          <a:p>
            <a:r>
              <a:rPr lang="en-US" dirty="0" err="1" smtClean="0"/>
              <a:t>ExportGeomEltub</a:t>
            </a:r>
            <a:r>
              <a:rPr lang="en-US" dirty="0"/>
              <a:t>		</a:t>
            </a:r>
            <a:r>
              <a:rPr lang="en-US" dirty="0"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elc</a:t>
            </a:r>
            <a:endParaRPr lang="en-US" b="1" dirty="0"/>
          </a:p>
          <a:p>
            <a:r>
              <a:rPr lang="en-US" dirty="0" err="1" smtClean="0"/>
              <a:t>ExportGeomExtrude</a:t>
            </a:r>
            <a:r>
              <a:rPr lang="en-US" dirty="0"/>
              <a:t>	</a:t>
            </a:r>
            <a:r>
              <a:rPr lang="en-US" dirty="0" smtClean="0">
                <a:sym typeface="Wingdings"/>
              </a:rPr>
              <a:t></a:t>
            </a:r>
            <a:r>
              <a:rPr lang="en-US" dirty="0" err="1">
                <a:solidFill>
                  <a:srgbClr val="FF0000"/>
                </a:solidFill>
                <a:sym typeface="Wingdings"/>
              </a:rPr>
              <a:t>fn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=	</a:t>
            </a:r>
            <a:r>
              <a:rPr lang="en-US" b="1" dirty="0" err="1" smtClean="0">
                <a:sym typeface="Wingdings"/>
              </a:rPr>
              <a:t>exr</a:t>
            </a:r>
            <a:endParaRPr lang="en-US" b="1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</a:t>
            </a:r>
            <a:r>
              <a:rPr lang="en-US" dirty="0" smtClean="0"/>
              <a:t>-EP/SFT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8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6185" y="1651790"/>
            <a:ext cx="16132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TGEO function</a:t>
            </a:r>
            <a:endParaRPr lang="en-US" sz="1600" b="1" u="sng" dirty="0"/>
          </a:p>
        </p:txBody>
      </p:sp>
      <p:sp>
        <p:nvSpPr>
          <p:cNvPr id="9" name="TextBox 8"/>
          <p:cNvSpPr txBox="1"/>
          <p:nvPr/>
        </p:nvSpPr>
        <p:spPr>
          <a:xfrm>
            <a:off x="3185270" y="1651790"/>
            <a:ext cx="27144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u="sng" dirty="0" smtClean="0"/>
              <a:t>Plugin function creates </a:t>
            </a:r>
            <a:r>
              <a:rPr lang="en-US" sz="1600" b="1" u="sng" dirty="0" smtClean="0">
                <a:sym typeface="Wingdings"/>
              </a:rPr>
              <a:t></a:t>
            </a:r>
            <a:endParaRPr lang="en-US" sz="1600" b="1" u="sng" dirty="0"/>
          </a:p>
        </p:txBody>
      </p:sp>
      <p:sp>
        <p:nvSpPr>
          <p:cNvPr id="10" name="TextBox 9"/>
          <p:cNvSpPr txBox="1"/>
          <p:nvPr/>
        </p:nvSpPr>
        <p:spPr>
          <a:xfrm>
            <a:off x="5728144" y="1651790"/>
            <a:ext cx="3415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u="sng" dirty="0" smtClean="0"/>
              <a:t>JSON function </a:t>
            </a:r>
            <a:r>
              <a:rPr lang="en-US" sz="1600" b="1" u="sng" dirty="0" err="1" smtClean="0"/>
              <a:t>def</a:t>
            </a:r>
            <a:r>
              <a:rPr lang="en-US" sz="1600" b="1" u="sng" dirty="0" smtClean="0"/>
              <a:t> in </a:t>
            </a:r>
            <a:r>
              <a:rPr lang="en-US" sz="1600" b="1" u="sng" dirty="0" err="1" smtClean="0"/>
              <a:t>Cogevitolib</a:t>
            </a:r>
            <a:endParaRPr lang="en-US" sz="1600" b="1" u="sng" dirty="0"/>
          </a:p>
        </p:txBody>
      </p:sp>
      <p:sp>
        <p:nvSpPr>
          <p:cNvPr id="11" name="TextBox 10"/>
          <p:cNvSpPr txBox="1"/>
          <p:nvPr/>
        </p:nvSpPr>
        <p:spPr>
          <a:xfrm>
            <a:off x="7408096" y="2249292"/>
            <a:ext cx="1493377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The output file is a collection of those functions defined in </a:t>
            </a:r>
            <a:r>
              <a:rPr lang="en-US" sz="1400" dirty="0" err="1" smtClean="0">
                <a:solidFill>
                  <a:schemeClr val="accent5">
                    <a:lumMod val="75000"/>
                  </a:schemeClr>
                </a:solidFill>
              </a:rPr>
              <a:t>cogevitolib.js</a:t>
            </a:r>
            <a:r>
              <a:rPr lang="en-US" sz="14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that define the geometry of each volume.</a:t>
            </a:r>
          </a:p>
          <a:p>
            <a:r>
              <a:rPr lang="en-US" sz="1400" dirty="0" smtClean="0">
                <a:solidFill>
                  <a:schemeClr val="accent5">
                    <a:lumMod val="75000"/>
                  </a:schemeClr>
                </a:solidFill>
              </a:rPr>
              <a:t>An additional function “mesh” will define the relative position, material and matrix</a:t>
            </a: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20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Ilias Goulas, CERN-EP/SFT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4E6714-7E49-6F44-A2F4-C9548DE3C751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76284" y="317473"/>
            <a:ext cx="68666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Each volume is defined in JSON format as follows (example)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6937" y="1066536"/>
            <a:ext cx="86780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{</a:t>
            </a:r>
            <a:r>
              <a:rPr lang="nl-NL" dirty="0"/>
              <a:t>"</a:t>
            </a:r>
            <a:r>
              <a:rPr lang="nl-NL" b="1" dirty="0">
                <a:solidFill>
                  <a:srgbClr val="FF0000"/>
                </a:solidFill>
              </a:rPr>
              <a:t>fn</a:t>
            </a:r>
            <a:r>
              <a:rPr lang="nl-NL" dirty="0"/>
              <a:t>":"</a:t>
            </a:r>
            <a:r>
              <a:rPr lang="nl-NL" b="1" dirty="0"/>
              <a:t>csg</a:t>
            </a:r>
            <a:r>
              <a:rPr lang="nl-NL" dirty="0"/>
              <a:t>"</a:t>
            </a:r>
            <a:r>
              <a:rPr lang="nl-NL" dirty="0" smtClean="0"/>
              <a:t>, 	"</a:t>
            </a:r>
            <a:r>
              <a:rPr lang="nl-NL" b="1" dirty="0">
                <a:solidFill>
                  <a:srgbClr val="FF0000"/>
                </a:solidFill>
              </a:rPr>
              <a:t>gid</a:t>
            </a:r>
            <a:r>
              <a:rPr lang="nl-NL" dirty="0"/>
              <a:t>":2</a:t>
            </a:r>
            <a:r>
              <a:rPr lang="nl-NL" dirty="0" smtClean="0"/>
              <a:t>,    </a:t>
            </a:r>
            <a:r>
              <a:rPr lang="nl-NL" sz="1200" dirty="0" smtClean="0"/>
              <a:t>"</a:t>
            </a:r>
            <a:r>
              <a:rPr lang="nl-NL" sz="1200" b="1" dirty="0"/>
              <a:t>dz</a:t>
            </a:r>
            <a:r>
              <a:rPr lang="nl-NL" sz="1200" dirty="0"/>
              <a:t>":345,"</a:t>
            </a:r>
            <a:r>
              <a:rPr lang="nl-NL" sz="1200" b="1" dirty="0"/>
              <a:t>rmin1</a:t>
            </a:r>
            <a:r>
              <a:rPr lang="nl-NL" sz="1200" dirty="0"/>
              <a:t>":3.5,"</a:t>
            </a:r>
            <a:r>
              <a:rPr lang="nl-NL" sz="1200" b="1" dirty="0"/>
              <a:t>rmin2</a:t>
            </a:r>
            <a:r>
              <a:rPr lang="nl-NL" sz="1200" dirty="0"/>
              <a:t>":3.5,"</a:t>
            </a:r>
            <a:r>
              <a:rPr lang="nl-NL" sz="1200" b="1" dirty="0"/>
              <a:t>rmax1</a:t>
            </a:r>
            <a:r>
              <a:rPr lang="nl-NL" sz="1200" dirty="0"/>
              <a:t>":115,"</a:t>
            </a:r>
            <a:r>
              <a:rPr lang="nl-NL" sz="1200" b="1" dirty="0"/>
              <a:t>rmax2</a:t>
            </a:r>
            <a:r>
              <a:rPr lang="nl-NL" sz="1200" dirty="0"/>
              <a:t>":115,"</a:t>
            </a:r>
            <a:r>
              <a:rPr lang="nl-NL" sz="1200" b="1" dirty="0"/>
              <a:t>phs</a:t>
            </a:r>
            <a:r>
              <a:rPr lang="nl-NL" sz="1200" dirty="0"/>
              <a:t>":0,"</a:t>
            </a:r>
            <a:r>
              <a:rPr lang="nl-NL" sz="1200" b="1" dirty="0"/>
              <a:t>phl</a:t>
            </a:r>
            <a:r>
              <a:rPr lang="nl-NL" sz="1200" dirty="0"/>
              <a:t>":6.28319</a:t>
            </a:r>
            <a:r>
              <a:rPr lang="nl-NL" dirty="0"/>
              <a:t>}</a:t>
            </a:r>
            <a:r>
              <a:rPr lang="nl-NL" dirty="0" smtClean="0"/>
              <a:t>,</a:t>
            </a:r>
            <a:endParaRPr lang="nl-NL" dirty="0"/>
          </a:p>
        </p:txBody>
      </p:sp>
      <p:sp>
        <p:nvSpPr>
          <p:cNvPr id="9" name="Rectangle 8"/>
          <p:cNvSpPr/>
          <p:nvPr/>
        </p:nvSpPr>
        <p:spPr>
          <a:xfrm>
            <a:off x="246937" y="2362963"/>
            <a:ext cx="8678054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/>
              <a:t>{	"</a:t>
            </a:r>
            <a:r>
              <a:rPr lang="nl-NL" b="1" dirty="0">
                <a:solidFill>
                  <a:srgbClr val="FF0000"/>
                </a:solidFill>
              </a:rPr>
              <a:t>fn</a:t>
            </a:r>
            <a:r>
              <a:rPr lang="nl-NL" dirty="0"/>
              <a:t>":"</a:t>
            </a:r>
            <a:r>
              <a:rPr lang="nl-NL" b="1" dirty="0"/>
              <a:t>mesh</a:t>
            </a:r>
            <a:r>
              <a:rPr lang="nl-NL" dirty="0"/>
              <a:t>"</a:t>
            </a:r>
            <a:r>
              <a:rPr lang="nl-NL" dirty="0" smtClean="0"/>
              <a:t>,   "</a:t>
            </a:r>
            <a:r>
              <a:rPr lang="nl-NL" b="1" dirty="0">
                <a:solidFill>
                  <a:srgbClr val="FF0000"/>
                </a:solidFill>
              </a:rPr>
              <a:t>gid</a:t>
            </a:r>
            <a:r>
              <a:rPr lang="nl-NL" dirty="0"/>
              <a:t>":2</a:t>
            </a:r>
            <a:r>
              <a:rPr lang="nl-NL" dirty="0" smtClean="0"/>
              <a:t>,   "</a:t>
            </a:r>
            <a:r>
              <a:rPr lang="nl-NL" b="1" dirty="0">
                <a:solidFill>
                  <a:srgbClr val="FF0000"/>
                </a:solidFill>
              </a:rPr>
              <a:t>cdf</a:t>
            </a:r>
            <a:r>
              <a:rPr lang="nl-NL" dirty="0"/>
              <a:t>":0</a:t>
            </a:r>
            <a:r>
              <a:rPr lang="nl-NL" dirty="0" smtClean="0"/>
              <a:t>,   ”</a:t>
            </a:r>
            <a:r>
              <a:rPr lang="nl-NL" b="1" dirty="0" smtClean="0">
                <a:solidFill>
                  <a:srgbClr val="FF0000"/>
                </a:solidFill>
              </a:rPr>
              <a:t>nv</a:t>
            </a:r>
            <a:r>
              <a:rPr lang="nl-NL" dirty="0"/>
              <a:t>":5730051</a:t>
            </a:r>
            <a:r>
              <a:rPr lang="nl-NL" dirty="0" smtClean="0"/>
              <a:t>,  "</a:t>
            </a:r>
            <a:r>
              <a:rPr lang="nl-NL" b="1" dirty="0">
                <a:solidFill>
                  <a:srgbClr val="FF0000"/>
                </a:solidFill>
              </a:rPr>
              <a:t>lv</a:t>
            </a:r>
            <a:r>
              <a:rPr lang="nl-NL" dirty="0"/>
              <a:t>":1</a:t>
            </a:r>
            <a:r>
              <a:rPr lang="nl-NL" dirty="0" smtClean="0"/>
              <a:t>,  "</a:t>
            </a:r>
            <a:r>
              <a:rPr lang="nl-NL" b="1" dirty="0">
                <a:solidFill>
                  <a:srgbClr val="FF0000"/>
                </a:solidFill>
              </a:rPr>
              <a:t>m</a:t>
            </a:r>
            <a:r>
              <a:rPr lang="nl-NL" dirty="0"/>
              <a:t>":"root"</a:t>
            </a:r>
            <a:r>
              <a:rPr lang="nl-NL" dirty="0" smtClean="0"/>
              <a:t>, </a:t>
            </a:r>
          </a:p>
          <a:p>
            <a:endParaRPr lang="nl-NL" dirty="0" smtClean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  <a:p>
            <a:r>
              <a:rPr lang="nl-NL" dirty="0" smtClean="0"/>
              <a:t>	"</a:t>
            </a:r>
            <a:r>
              <a:rPr lang="nl-NL" b="1" dirty="0">
                <a:solidFill>
                  <a:srgbClr val="FF0000"/>
                </a:solidFill>
              </a:rPr>
              <a:t>cl</a:t>
            </a:r>
            <a:r>
              <a:rPr lang="nl-NL" dirty="0"/>
              <a:t>":"#6666ff","</a:t>
            </a:r>
            <a:r>
              <a:rPr lang="nl-NL" b="1" dirty="0">
                <a:solidFill>
                  <a:srgbClr val="FF0000"/>
                </a:solidFill>
              </a:rPr>
              <a:t>cn</a:t>
            </a:r>
            <a:r>
              <a:rPr lang="nl-NL" dirty="0"/>
              <a:t>":"kBlue-</a:t>
            </a:r>
            <a:r>
              <a:rPr lang="nl-NL" dirty="0" smtClean="0"/>
              <a:t>7”,    "</a:t>
            </a:r>
            <a:r>
              <a:rPr lang="nl-NL" b="1" dirty="0">
                <a:solidFill>
                  <a:srgbClr val="FF0000"/>
                </a:solidFill>
              </a:rPr>
              <a:t>vs</a:t>
            </a:r>
            <a:r>
              <a:rPr lang="nl-NL" dirty="0"/>
              <a:t>":0</a:t>
            </a:r>
            <a:r>
              <a:rPr lang="nl-NL" dirty="0" smtClean="0"/>
              <a:t>,     "</a:t>
            </a:r>
            <a:r>
              <a:rPr lang="nl-NL" b="1" dirty="0">
                <a:solidFill>
                  <a:srgbClr val="FF0000"/>
                </a:solidFill>
              </a:rPr>
              <a:t>n</a:t>
            </a:r>
            <a:r>
              <a:rPr lang="nl-NL" dirty="0"/>
              <a:t>":"INNE"</a:t>
            </a:r>
            <a:r>
              <a:rPr lang="nl-NL" dirty="0" smtClean="0"/>
              <a:t>,      "</a:t>
            </a:r>
            <a:r>
              <a:rPr lang="nl-NL" b="1" dirty="0">
                <a:solidFill>
                  <a:srgbClr val="FF0000"/>
                </a:solidFill>
              </a:rPr>
              <a:t>v</a:t>
            </a:r>
            <a:r>
              <a:rPr lang="nl-NL" dirty="0"/>
              <a:t>":[</a:t>
            </a:r>
            <a:r>
              <a:rPr lang="nl-NL" dirty="0" smtClean="0"/>
              <a:t>]	}</a:t>
            </a:r>
            <a:r>
              <a:rPr lang="nl-NL" dirty="0"/>
              <a:t>,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6937" y="729012"/>
            <a:ext cx="1143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Function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511258" y="729012"/>
            <a:ext cx="16129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Geometry ID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391718" y="729012"/>
            <a:ext cx="1459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Parameters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021537" y="1657925"/>
            <a:ext cx="14345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Number of Volumes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 rot="19192072">
            <a:off x="5554339" y="1820394"/>
            <a:ext cx="930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Level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 rot="19192072">
            <a:off x="6627077" y="1739741"/>
            <a:ext cx="118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Mother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390324" y="3284930"/>
            <a:ext cx="14345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Color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 rot="19192072">
            <a:off x="3778282" y="3100264"/>
            <a:ext cx="930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Visible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 rot="19192072">
            <a:off x="5079439" y="3100263"/>
            <a:ext cx="930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Name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 rot="19192072">
            <a:off x="6208907" y="3100265"/>
            <a:ext cx="1181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Matrix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313827" y="4620996"/>
            <a:ext cx="64104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Particular cases for </a:t>
            </a:r>
            <a:r>
              <a:rPr lang="en-US" b="1" dirty="0" smtClean="0"/>
              <a:t>Composite</a:t>
            </a:r>
            <a:r>
              <a:rPr lang="en-US" dirty="0" smtClean="0"/>
              <a:t> volumes not shown here.</a:t>
            </a:r>
          </a:p>
          <a:p>
            <a:r>
              <a:rPr lang="en-US" b="1" dirty="0" smtClean="0"/>
              <a:t>Clones</a:t>
            </a:r>
            <a:r>
              <a:rPr lang="en-US" dirty="0" smtClean="0"/>
              <a:t> are defined as follows: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246937" y="5408426"/>
            <a:ext cx="867805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s-IS" dirty="0" smtClean="0"/>
              <a:t>{	"</a:t>
            </a:r>
            <a:r>
              <a:rPr lang="is-IS" b="1" dirty="0">
                <a:solidFill>
                  <a:srgbClr val="FF0000"/>
                </a:solidFill>
              </a:rPr>
              <a:t>fn</a:t>
            </a:r>
            <a:r>
              <a:rPr lang="is-IS" dirty="0"/>
              <a:t>":"</a:t>
            </a:r>
            <a:r>
              <a:rPr lang="is-IS" b="1" dirty="0"/>
              <a:t>clone</a:t>
            </a:r>
            <a:r>
              <a:rPr lang="is-IS" dirty="0"/>
              <a:t>"</a:t>
            </a:r>
            <a:r>
              <a:rPr lang="is-IS" dirty="0" smtClean="0"/>
              <a:t>,    "</a:t>
            </a:r>
            <a:r>
              <a:rPr lang="is-IS" b="1" dirty="0">
                <a:solidFill>
                  <a:srgbClr val="FF0000"/>
                </a:solidFill>
              </a:rPr>
              <a:t>cdf</a:t>
            </a:r>
            <a:r>
              <a:rPr lang="is-IS" dirty="0"/>
              <a:t>":0</a:t>
            </a:r>
            <a:r>
              <a:rPr lang="is-IS" dirty="0" smtClean="0"/>
              <a:t>,    "</a:t>
            </a:r>
            <a:r>
              <a:rPr lang="is-IS" b="1" dirty="0">
                <a:solidFill>
                  <a:srgbClr val="FF0000"/>
                </a:solidFill>
              </a:rPr>
              <a:t>nv</a:t>
            </a:r>
            <a:r>
              <a:rPr lang="is-IS" dirty="0"/>
              <a:t>":5</a:t>
            </a:r>
            <a:r>
              <a:rPr lang="is-IS" dirty="0" smtClean="0"/>
              <a:t>,   "</a:t>
            </a:r>
            <a:r>
              <a:rPr lang="is-IS" b="1" dirty="0">
                <a:solidFill>
                  <a:srgbClr val="FF0000"/>
                </a:solidFill>
              </a:rPr>
              <a:t>lv</a:t>
            </a:r>
            <a:r>
              <a:rPr lang="is-IS" dirty="0"/>
              <a:t>":5</a:t>
            </a:r>
            <a:r>
              <a:rPr lang="is-IS" dirty="0" smtClean="0"/>
              <a:t>,     "</a:t>
            </a:r>
            <a:r>
              <a:rPr lang="is-IS" b="1" dirty="0">
                <a:solidFill>
                  <a:srgbClr val="FF0000"/>
                </a:solidFill>
              </a:rPr>
              <a:t>m</a:t>
            </a:r>
            <a:r>
              <a:rPr lang="is-IS" dirty="0"/>
              <a:t>":"ZRII"</a:t>
            </a:r>
            <a:r>
              <a:rPr lang="is-IS" dirty="0" smtClean="0"/>
              <a:t>,    "</a:t>
            </a:r>
            <a:r>
              <a:rPr lang="is-IS" b="1" dirty="0">
                <a:solidFill>
                  <a:srgbClr val="FF0000"/>
                </a:solidFill>
              </a:rPr>
              <a:t>ovn</a:t>
            </a:r>
            <a:r>
              <a:rPr lang="is-IS" dirty="0"/>
              <a:t>":"ZMOD"</a:t>
            </a:r>
            <a:r>
              <a:rPr lang="is-IS" dirty="0" smtClean="0"/>
              <a:t>,</a:t>
            </a:r>
          </a:p>
          <a:p>
            <a:endParaRPr lang="is-IS" dirty="0"/>
          </a:p>
          <a:p>
            <a:r>
              <a:rPr lang="is-IS" dirty="0" smtClean="0"/>
              <a:t>	"</a:t>
            </a:r>
            <a:r>
              <a:rPr lang="is-IS" b="1" dirty="0">
                <a:solidFill>
                  <a:srgbClr val="FF0000"/>
                </a:solidFill>
              </a:rPr>
              <a:t>gid</a:t>
            </a:r>
            <a:r>
              <a:rPr lang="is-IS" dirty="0"/>
              <a:t>":6709</a:t>
            </a:r>
            <a:r>
              <a:rPr lang="is-IS" dirty="0" smtClean="0"/>
              <a:t>,    "</a:t>
            </a:r>
            <a:r>
              <a:rPr lang="is-IS" b="1" dirty="0">
                <a:solidFill>
                  <a:srgbClr val="FF0000"/>
                </a:solidFill>
              </a:rPr>
              <a:t>cn</a:t>
            </a:r>
            <a:r>
              <a:rPr lang="is-IS" dirty="0"/>
              <a:t>":2</a:t>
            </a:r>
            <a:r>
              <a:rPr lang="is-IS" dirty="0" smtClean="0"/>
              <a:t>,    "</a:t>
            </a:r>
            <a:r>
              <a:rPr lang="is-IS" dirty="0"/>
              <a:t>v":[</a:t>
            </a:r>
            <a:r>
              <a:rPr lang="is-IS" sz="1000" dirty="0"/>
              <a:t>0.935016,-0.354605,0,0,0.354605,0.935016,0,0,0,0,1,0,0,0,0,1</a:t>
            </a:r>
            <a:r>
              <a:rPr lang="is-IS" dirty="0"/>
              <a:t>]},</a:t>
            </a:r>
          </a:p>
        </p:txBody>
      </p:sp>
      <p:sp>
        <p:nvSpPr>
          <p:cNvPr id="23" name="TextBox 22"/>
          <p:cNvSpPr txBox="1"/>
          <p:nvPr/>
        </p:nvSpPr>
        <p:spPr>
          <a:xfrm rot="19192072">
            <a:off x="3081177" y="1743451"/>
            <a:ext cx="9309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Flag </a:t>
            </a:r>
            <a:r>
              <a:rPr lang="en-US" sz="1000" b="1" dirty="0" smtClean="0"/>
              <a:t>(clones)</a:t>
            </a:r>
            <a:endParaRPr lang="en-US" sz="1000" b="1" dirty="0"/>
          </a:p>
        </p:txBody>
      </p:sp>
      <p:sp>
        <p:nvSpPr>
          <p:cNvPr id="24" name="TextBox 23"/>
          <p:cNvSpPr txBox="1"/>
          <p:nvPr/>
        </p:nvSpPr>
        <p:spPr>
          <a:xfrm rot="19192072">
            <a:off x="6720343" y="4568512"/>
            <a:ext cx="16361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Original Vol. Name</a:t>
            </a:r>
            <a:endParaRPr lang="en-US" b="1" dirty="0"/>
          </a:p>
        </p:txBody>
      </p:sp>
      <p:grpSp>
        <p:nvGrpSpPr>
          <p:cNvPr id="27" name="Group 26"/>
          <p:cNvGrpSpPr/>
          <p:nvPr/>
        </p:nvGrpSpPr>
        <p:grpSpPr>
          <a:xfrm>
            <a:off x="1511258" y="1066536"/>
            <a:ext cx="1581439" cy="1716593"/>
            <a:chOff x="1511258" y="1066536"/>
            <a:chExt cx="1581439" cy="1716593"/>
          </a:xfrm>
        </p:grpSpPr>
        <p:sp>
          <p:nvSpPr>
            <p:cNvPr id="25" name="Oval 24"/>
            <p:cNvSpPr/>
            <p:nvPr/>
          </p:nvSpPr>
          <p:spPr>
            <a:xfrm>
              <a:off x="1511258" y="1066536"/>
              <a:ext cx="1099214" cy="438494"/>
            </a:xfrm>
            <a:prstGeom prst="ellipse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/>
            <p:cNvSpPr/>
            <p:nvPr/>
          </p:nvSpPr>
          <p:spPr>
            <a:xfrm>
              <a:off x="1993483" y="2344635"/>
              <a:ext cx="1099214" cy="438494"/>
            </a:xfrm>
            <a:prstGeom prst="ellipse">
              <a:avLst/>
            </a:prstGeom>
            <a:noFill/>
            <a:ln>
              <a:solidFill>
                <a:schemeClr val="accent5">
                  <a:lumMod val="7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801207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3" grpId="0"/>
      <p:bldP spid="24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ＭＳ Ｐ明朝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Apothecary.thmx</Template>
  <TotalTime>4773</TotalTime>
  <Words>1772</Words>
  <Application>Microsoft Macintosh PowerPoint</Application>
  <PresentationFormat>On-screen Show (4:3)</PresentationFormat>
  <Paragraphs>378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Apothecary</vt:lpstr>
      <vt:lpstr>3D Graphics &amp; tools for HEP</vt:lpstr>
      <vt:lpstr>Scope and Requirements</vt:lpstr>
      <vt:lpstr>Web tools and terminology</vt:lpstr>
      <vt:lpstr>JSON Format for non experts</vt:lpstr>
      <vt:lpstr>About three.js</vt:lpstr>
      <vt:lpstr>Status of developments</vt:lpstr>
      <vt:lpstr>Some Technical details</vt:lpstr>
      <vt:lpstr>Contents of the file with calls to Cogevito.js library  (plugin output)</vt:lpstr>
      <vt:lpstr>PowerPoint Presentation</vt:lpstr>
      <vt:lpstr>Dynamic particles  &amp; tracks</vt:lpstr>
      <vt:lpstr>Contents of the file related to events and particles </vt:lpstr>
      <vt:lpstr>PowerPoint Presentation</vt:lpstr>
      <vt:lpstr>Home Web Page</vt:lpstr>
      <vt:lpstr>Cogevitolib.js</vt:lpstr>
      <vt:lpstr>Just a note …</vt:lpstr>
      <vt:lpstr>Two Clones implementation</vt:lpstr>
      <vt:lpstr>THIRD Clones implementation</vt:lpstr>
      <vt:lpstr>Roadmap</vt:lpstr>
      <vt:lpstr>PowerPoint Presentation</vt:lpstr>
      <vt:lpstr>Going Live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Web based 3D Graphics</dc:title>
  <dc:creator>Ilias Goulas</dc:creator>
  <cp:lastModifiedBy>Ilias Goulas</cp:lastModifiedBy>
  <cp:revision>75</cp:revision>
  <dcterms:created xsi:type="dcterms:W3CDTF">2016-10-17T09:36:44Z</dcterms:created>
  <dcterms:modified xsi:type="dcterms:W3CDTF">2017-04-06T16:47:28Z</dcterms:modified>
</cp:coreProperties>
</file>