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2"/>
  </p:sldMasterIdLst>
  <p:sldIdLst>
    <p:sldId id="257" r:id="rId3"/>
    <p:sldId id="258" r:id="rId4"/>
    <p:sldId id="261" r:id="rId5"/>
    <p:sldId id="260" r:id="rId6"/>
    <p:sldId id="266" r:id="rId7"/>
    <p:sldId id="270" r:id="rId8"/>
    <p:sldId id="262" r:id="rId9"/>
    <p:sldId id="267" r:id="rId10"/>
    <p:sldId id="274" r:id="rId11"/>
    <p:sldId id="263" r:id="rId12"/>
    <p:sldId id="275" r:id="rId13"/>
    <p:sldId id="264" r:id="rId14"/>
    <p:sldId id="276" r:id="rId15"/>
    <p:sldId id="265" r:id="rId16"/>
    <p:sldId id="268" r:id="rId17"/>
    <p:sldId id="269" r:id="rId18"/>
    <p:sldId id="278" r:id="rId19"/>
    <p:sldId id="271" r:id="rId20"/>
    <p:sldId id="273" r:id="rId21"/>
    <p:sldId id="279" r:id="rId22"/>
    <p:sldId id="280" r:id="rId23"/>
    <p:sldId id="277" r:id="rId24"/>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69" autoAdjust="0"/>
    <p:restoredTop sz="94660"/>
  </p:normalViewPr>
  <p:slideViewPr>
    <p:cSldViewPr snapToGrid="0">
      <p:cViewPr varScale="1">
        <p:scale>
          <a:sx n="89" d="100"/>
          <a:sy n="89" d="100"/>
        </p:scale>
        <p:origin x="162"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cxnSp>
        <p:nvCxnSpPr>
          <p:cNvPr id="7" name="Straight Connector 6"/>
          <p:cNvCxnSpPr/>
          <p:nvPr/>
        </p:nvCxnSpPr>
        <p:spPr>
          <a:xfrm>
            <a:off x="9373453" y="0"/>
            <a:ext cx="1219518"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flipV="1">
            <a:off x="7427201" y="3681414"/>
            <a:ext cx="4764799"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9" name="Freeform 8"/>
          <p:cNvSpPr/>
          <p:nvPr/>
        </p:nvSpPr>
        <p:spPr>
          <a:xfrm>
            <a:off x="9188726" y="-8467"/>
            <a:ext cx="3006450" cy="6866467"/>
          </a:xfrm>
          <a:custGeom>
            <a:avLst/>
            <a:gdLst>
              <a:gd name="connsiteX0" fmla="*/ 2023534 w 3005667"/>
              <a:gd name="connsiteY0" fmla="*/ 8467 h 6866467"/>
              <a:gd name="connsiteX1" fmla="*/ 0 w 3005667"/>
              <a:gd name="connsiteY1" fmla="*/ 6866467 h 6866467"/>
              <a:gd name="connsiteX2" fmla="*/ 2997200 w 3005667"/>
              <a:gd name="connsiteY2" fmla="*/ 6858000 h 6866467"/>
              <a:gd name="connsiteX3" fmla="*/ 3005667 w 3005667"/>
              <a:gd name="connsiteY3" fmla="*/ 0 h 6866467"/>
              <a:gd name="connsiteX4" fmla="*/ 2023534 w 3005667"/>
              <a:gd name="connsiteY4" fmla="*/ 8467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5667" h="6866467">
                <a:moveTo>
                  <a:pt x="2023534" y="8467"/>
                </a:moveTo>
                <a:lnTo>
                  <a:pt x="0" y="6866467"/>
                </a:lnTo>
                <a:lnTo>
                  <a:pt x="2997200" y="6858000"/>
                </a:lnTo>
                <a:cubicBezTo>
                  <a:pt x="3000022" y="4572000"/>
                  <a:pt x="3002845" y="2286000"/>
                  <a:pt x="3005667" y="0"/>
                </a:cubicBezTo>
                <a:lnTo>
                  <a:pt x="2023534" y="8467"/>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0" name="Freeform 9"/>
          <p:cNvSpPr/>
          <p:nvPr/>
        </p:nvSpPr>
        <p:spPr>
          <a:xfrm>
            <a:off x="9603701" y="-8467"/>
            <a:ext cx="2591475" cy="6866467"/>
          </a:xfrm>
          <a:custGeom>
            <a:avLst/>
            <a:gdLst>
              <a:gd name="connsiteX0" fmla="*/ 0 w 2590800"/>
              <a:gd name="connsiteY0" fmla="*/ 0 h 6866467"/>
              <a:gd name="connsiteX1" fmla="*/ 1202267 w 2590800"/>
              <a:gd name="connsiteY1" fmla="*/ 6866467 h 6866467"/>
              <a:gd name="connsiteX2" fmla="*/ 2590800 w 2590800"/>
              <a:gd name="connsiteY2" fmla="*/ 6866467 h 6866467"/>
              <a:gd name="connsiteX3" fmla="*/ 2582333 w 2590800"/>
              <a:gd name="connsiteY3" fmla="*/ 0 h 6866467"/>
              <a:gd name="connsiteX4" fmla="*/ 0 w 2590800"/>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0800" h="6866467">
                <a:moveTo>
                  <a:pt x="0" y="0"/>
                </a:moveTo>
                <a:lnTo>
                  <a:pt x="1202267" y="6866467"/>
                </a:lnTo>
                <a:lnTo>
                  <a:pt x="2590800" y="6866467"/>
                </a:lnTo>
                <a:cubicBezTo>
                  <a:pt x="2587978" y="4577645"/>
                  <a:pt x="2585155" y="2288822"/>
                  <a:pt x="2582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1" name="Freeform 10"/>
          <p:cNvSpPr/>
          <p:nvPr/>
        </p:nvSpPr>
        <p:spPr>
          <a:xfrm>
            <a:off x="8934660" y="3048000"/>
            <a:ext cx="3260516" cy="3810000"/>
          </a:xfrm>
          <a:custGeom>
            <a:avLst/>
            <a:gdLst>
              <a:gd name="connsiteX0" fmla="*/ 0 w 3259667"/>
              <a:gd name="connsiteY0" fmla="*/ 3810000 h 3810000"/>
              <a:gd name="connsiteX1" fmla="*/ 3251200 w 3259667"/>
              <a:gd name="connsiteY1" fmla="*/ 0 h 3810000"/>
              <a:gd name="connsiteX2" fmla="*/ 3259667 w 3259667"/>
              <a:gd name="connsiteY2" fmla="*/ 3810000 h 3810000"/>
              <a:gd name="connsiteX3" fmla="*/ 0 w 3259667"/>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2" name="Freeform 11"/>
          <p:cNvSpPr/>
          <p:nvPr/>
        </p:nvSpPr>
        <p:spPr>
          <a:xfrm>
            <a:off x="9341166" y="-8467"/>
            <a:ext cx="2854010" cy="6866467"/>
          </a:xfrm>
          <a:custGeom>
            <a:avLst/>
            <a:gdLst>
              <a:gd name="connsiteX0" fmla="*/ 0 w 2853267"/>
              <a:gd name="connsiteY0" fmla="*/ 0 h 6866467"/>
              <a:gd name="connsiteX1" fmla="*/ 2472267 w 2853267"/>
              <a:gd name="connsiteY1" fmla="*/ 6866467 h 6866467"/>
              <a:gd name="connsiteX2" fmla="*/ 2853267 w 2853267"/>
              <a:gd name="connsiteY2" fmla="*/ 6858000 h 6866467"/>
              <a:gd name="connsiteX3" fmla="*/ 2853267 w 2853267"/>
              <a:gd name="connsiteY3" fmla="*/ 0 h 6866467"/>
              <a:gd name="connsiteX4" fmla="*/ 0 w 285326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3" name="Freeform 12"/>
          <p:cNvSpPr/>
          <p:nvPr/>
        </p:nvSpPr>
        <p:spPr>
          <a:xfrm>
            <a:off x="10907908" y="-8467"/>
            <a:ext cx="1287268" cy="6866467"/>
          </a:xfrm>
          <a:custGeom>
            <a:avLst/>
            <a:gdLst>
              <a:gd name="connsiteX0" fmla="*/ 1016000 w 1286933"/>
              <a:gd name="connsiteY0" fmla="*/ 0 h 6866467"/>
              <a:gd name="connsiteX1" fmla="*/ 0 w 1286933"/>
              <a:gd name="connsiteY1" fmla="*/ 6866467 h 6866467"/>
              <a:gd name="connsiteX2" fmla="*/ 1286933 w 1286933"/>
              <a:gd name="connsiteY2" fmla="*/ 6866467 h 6866467"/>
              <a:gd name="connsiteX3" fmla="*/ 1278466 w 1286933"/>
              <a:gd name="connsiteY3" fmla="*/ 0 h 6866467"/>
              <a:gd name="connsiteX4" fmla="*/ 1016000 w 1286933"/>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4" name="Freeform 13"/>
          <p:cNvSpPr/>
          <p:nvPr/>
        </p:nvSpPr>
        <p:spPr>
          <a:xfrm>
            <a:off x="10941783" y="-8468"/>
            <a:ext cx="1270575" cy="6866467"/>
          </a:xfrm>
          <a:custGeom>
            <a:avLst/>
            <a:gdLst>
              <a:gd name="connsiteX0" fmla="*/ 0 w 1244600"/>
              <a:gd name="connsiteY0" fmla="*/ 0 h 6874934"/>
              <a:gd name="connsiteX1" fmla="*/ 1117600 w 1244600"/>
              <a:gd name="connsiteY1" fmla="*/ 6866467 h 6874934"/>
              <a:gd name="connsiteX2" fmla="*/ 1244600 w 1244600"/>
              <a:gd name="connsiteY2" fmla="*/ 6874934 h 6874934"/>
              <a:gd name="connsiteX3" fmla="*/ 1236134 w 1244600"/>
              <a:gd name="connsiteY3" fmla="*/ 0 h 6874934"/>
              <a:gd name="connsiteX4" fmla="*/ 0 w 1244600"/>
              <a:gd name="connsiteY4" fmla="*/ 0 h 6874934"/>
              <a:gd name="connsiteX0" fmla="*/ 0 w 1253067"/>
              <a:gd name="connsiteY0" fmla="*/ 0 h 6874934"/>
              <a:gd name="connsiteX1" fmla="*/ 1117600 w 1253067"/>
              <a:gd name="connsiteY1" fmla="*/ 6866467 h 6874934"/>
              <a:gd name="connsiteX2" fmla="*/ 1244600 w 1253067"/>
              <a:gd name="connsiteY2" fmla="*/ 6874934 h 6874934"/>
              <a:gd name="connsiteX3" fmla="*/ 1253067 w 1253067"/>
              <a:gd name="connsiteY3" fmla="*/ 0 h 6874934"/>
              <a:gd name="connsiteX4" fmla="*/ 0 w 1253067"/>
              <a:gd name="connsiteY4" fmla="*/ 0 h 6874934"/>
              <a:gd name="connsiteX0" fmla="*/ 0 w 1270244"/>
              <a:gd name="connsiteY0" fmla="*/ 0 h 6866467"/>
              <a:gd name="connsiteX1" fmla="*/ 1117600 w 1270244"/>
              <a:gd name="connsiteY1" fmla="*/ 6866467 h 6866467"/>
              <a:gd name="connsiteX2" fmla="*/ 1270000 w 1270244"/>
              <a:gd name="connsiteY2" fmla="*/ 6866467 h 6866467"/>
              <a:gd name="connsiteX3" fmla="*/ 1253067 w 1270244"/>
              <a:gd name="connsiteY3" fmla="*/ 0 h 6866467"/>
              <a:gd name="connsiteX4" fmla="*/ 0 w 1270244"/>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15" name="Freeform 14"/>
          <p:cNvSpPr/>
          <p:nvPr/>
        </p:nvSpPr>
        <p:spPr>
          <a:xfrm>
            <a:off x="-8468" y="-8468"/>
            <a:ext cx="863825" cy="5698067"/>
          </a:xfrm>
          <a:custGeom>
            <a:avLst/>
            <a:gdLst>
              <a:gd name="connsiteX0" fmla="*/ 0 w 863600"/>
              <a:gd name="connsiteY0" fmla="*/ 8467 h 5698067"/>
              <a:gd name="connsiteX1" fmla="*/ 863600 w 863600"/>
              <a:gd name="connsiteY1" fmla="*/ 0 h 5698067"/>
              <a:gd name="connsiteX2" fmla="*/ 863600 w 863600"/>
              <a:gd name="connsiteY2" fmla="*/ 16934 h 5698067"/>
              <a:gd name="connsiteX3" fmla="*/ 0 w 863600"/>
              <a:gd name="connsiteY3" fmla="*/ 5698067 h 5698067"/>
              <a:gd name="connsiteX4" fmla="*/ 0 w 863600"/>
              <a:gd name="connsiteY4" fmla="*/ 8467 h 56980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6" name="Freeform 15"/>
          <p:cNvSpPr/>
          <p:nvPr/>
        </p:nvSpPr>
        <p:spPr>
          <a:xfrm>
            <a:off x="10374369" y="3589868"/>
            <a:ext cx="1820807" cy="3268133"/>
          </a:xfrm>
          <a:custGeom>
            <a:avLst/>
            <a:gdLst>
              <a:gd name="connsiteX0" fmla="*/ 0 w 1820333"/>
              <a:gd name="connsiteY0" fmla="*/ 3268133 h 3268133"/>
              <a:gd name="connsiteX1" fmla="*/ 1811866 w 1820333"/>
              <a:gd name="connsiteY1" fmla="*/ 0 h 3268133"/>
              <a:gd name="connsiteX2" fmla="*/ 1820333 w 1820333"/>
              <a:gd name="connsiteY2" fmla="*/ 3259666 h 3268133"/>
              <a:gd name="connsiteX3" fmla="*/ 0 w 1820333"/>
              <a:gd name="connsiteY3" fmla="*/ 3268133 h 3268133"/>
            </a:gdLst>
            <a:ahLst/>
            <a:cxnLst>
              <a:cxn ang="0">
                <a:pos x="connsiteX0" y="connsiteY0"/>
              </a:cxn>
              <a:cxn ang="0">
                <a:pos x="connsiteX1" y="connsiteY1"/>
              </a:cxn>
              <a:cxn ang="0">
                <a:pos x="connsiteX2" y="connsiteY2"/>
              </a:cxn>
              <a:cxn ang="0">
                <a:pos x="connsiteX3" y="connsiteY3"/>
              </a:cxn>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2" name="Title 1"/>
          <p:cNvSpPr>
            <a:spLocks noGrp="1"/>
          </p:cNvSpPr>
          <p:nvPr>
            <p:ph type="ctrTitle"/>
          </p:nvPr>
        </p:nvSpPr>
        <p:spPr>
          <a:xfrm>
            <a:off x="1507460" y="2404534"/>
            <a:ext cx="7768959"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460" y="4050834"/>
            <a:ext cx="776895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F11F0EC-4F60-4544-9956-271209A740FE}" type="datetimeFigureOut">
              <a:rPr lang="en-US" smtClean="0"/>
              <a:t>12-Apr-17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C7A5AD-5AEC-42D0-A3BE-F46B40576360}" type="slidenum">
              <a:rPr lang="en-US" smtClean="0"/>
              <a:t>‹#›</a:t>
            </a:fld>
            <a:endParaRPr lang="en-US"/>
          </a:p>
        </p:txBody>
      </p:sp>
    </p:spTree>
    <p:extLst>
      <p:ext uri="{BB962C8B-B14F-4D97-AF65-F5344CB8AC3E}">
        <p14:creationId xmlns:p14="http://schemas.microsoft.com/office/powerpoint/2010/main" val="37577274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512" y="609600"/>
            <a:ext cx="8598907"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512" y="4470400"/>
            <a:ext cx="8598907"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F11F0EC-4F60-4544-9956-271209A740FE}" type="datetimeFigureOut">
              <a:rPr lang="en-US" smtClean="0"/>
              <a:t>12-Apr-17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C7A5AD-5AEC-42D0-A3BE-F46B40576360}" type="slidenum">
              <a:rPr lang="en-US" smtClean="0"/>
              <a:t>‹#›</a:t>
            </a:fld>
            <a:endParaRPr lang="en-US"/>
          </a:p>
        </p:txBody>
      </p:sp>
    </p:spTree>
    <p:extLst>
      <p:ext uri="{BB962C8B-B14F-4D97-AF65-F5344CB8AC3E}">
        <p14:creationId xmlns:p14="http://schemas.microsoft.com/office/powerpoint/2010/main" val="25658487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577" y="609600"/>
            <a:ext cx="8096242" cy="3022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512" y="4470400"/>
            <a:ext cx="8598907"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F11F0EC-4F60-4544-9956-271209A740FE}" type="datetimeFigureOut">
              <a:rPr lang="en-US" smtClean="0"/>
              <a:t>12-Apr-17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C7A5AD-5AEC-42D0-A3BE-F46B40576360}" type="slidenum">
              <a:rPr lang="en-US" smtClean="0"/>
              <a:t>‹#›</a:t>
            </a:fld>
            <a:endParaRPr lang="en-US"/>
          </a:p>
        </p:txBody>
      </p:sp>
      <p:sp>
        <p:nvSpPr>
          <p:cNvPr id="23" name="Text Placeholder 9"/>
          <p:cNvSpPr>
            <a:spLocks noGrp="1"/>
          </p:cNvSpPr>
          <p:nvPr>
            <p:ph type="body" sz="quarter" idx="13"/>
          </p:nvPr>
        </p:nvSpPr>
        <p:spPr>
          <a:xfrm>
            <a:off x="1366495" y="3632200"/>
            <a:ext cx="7226406"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20" name="TextBox 19"/>
          <p:cNvSpPr txBox="1"/>
          <p:nvPr/>
        </p:nvSpPr>
        <p:spPr>
          <a:xfrm>
            <a:off x="542011" y="790378"/>
            <a:ext cx="60975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baseline="0" dirty="0" smtClean="0">
                <a:ln w="3175" cmpd="sng">
                  <a:noFill/>
                </a:ln>
                <a:solidFill>
                  <a:schemeClr val="accent1">
                    <a:lumMod val="60000"/>
                    <a:lumOff val="40000"/>
                  </a:schemeClr>
                </a:solidFill>
                <a:effectLst/>
                <a:latin typeface="Arial"/>
              </a:rPr>
              <a:t>“</a:t>
            </a:r>
            <a:endParaRPr lang="en-US" sz="8000" baseline="0" dirty="0">
              <a:ln w="3175" cmpd="sng">
                <a:noFill/>
              </a:ln>
              <a:solidFill>
                <a:schemeClr val="accent1">
                  <a:lumMod val="60000"/>
                  <a:lumOff val="40000"/>
                </a:schemeClr>
              </a:solidFill>
              <a:effectLst/>
              <a:latin typeface="Arial"/>
            </a:endParaRPr>
          </a:p>
        </p:txBody>
      </p:sp>
      <p:sp>
        <p:nvSpPr>
          <p:cNvPr id="22" name="TextBox 21"/>
          <p:cNvSpPr txBox="1"/>
          <p:nvPr/>
        </p:nvSpPr>
        <p:spPr>
          <a:xfrm>
            <a:off x="8895327" y="2886556"/>
            <a:ext cx="609759" cy="584776"/>
          </a:xfrm>
          <a:prstGeom prst="rect">
            <a:avLst/>
          </a:prstGeom>
        </p:spPr>
        <p:txBody>
          <a:bodyPr vert="horz" lIns="91440" tIns="45720" rIns="91440" bIns="45720" rtlCol="0" anchor="ctr">
            <a:noAutofit/>
          </a:bodyPr>
          <a:lstStyle>
            <a:defPPr>
              <a:defRPr lang="en-US"/>
            </a:defPPr>
            <a:lvl1pPr lvl="0">
              <a:spcBef>
                <a:spcPct val="0"/>
              </a:spcBef>
              <a:buNone/>
              <a:defRPr sz="8000" b="0" cap="all" baseline="0">
                <a:ln w="3175" cmpd="sng">
                  <a:noFill/>
                </a:ln>
                <a:effectLst/>
                <a:latin typeface="Arial"/>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smtClean="0">
                <a:solidFill>
                  <a:schemeClr val="accent1">
                    <a:lumMod val="60000"/>
                    <a:lumOff val="40000"/>
                  </a:schemeClr>
                </a:solidFill>
              </a:rPr>
              <a:t>”</a:t>
            </a:r>
            <a:endParaRPr lang="en-US" sz="8000" dirty="0">
              <a:solidFill>
                <a:schemeClr val="accent1">
                  <a:lumMod val="60000"/>
                  <a:lumOff val="40000"/>
                </a:schemeClr>
              </a:solidFill>
            </a:endParaRPr>
          </a:p>
        </p:txBody>
      </p:sp>
    </p:spTree>
    <p:extLst>
      <p:ext uri="{BB962C8B-B14F-4D97-AF65-F5344CB8AC3E}">
        <p14:creationId xmlns:p14="http://schemas.microsoft.com/office/powerpoint/2010/main" val="35998170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512" y="1931988"/>
            <a:ext cx="8598907"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512" y="4527448"/>
            <a:ext cx="8598907"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F11F0EC-4F60-4544-9956-271209A740FE}" type="datetimeFigureOut">
              <a:rPr lang="en-US" smtClean="0"/>
              <a:t>12-Apr-17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C7A5AD-5AEC-42D0-A3BE-F46B40576360}" type="slidenum">
              <a:rPr lang="en-US" smtClean="0"/>
              <a:t>‹#›</a:t>
            </a:fld>
            <a:endParaRPr lang="en-US"/>
          </a:p>
        </p:txBody>
      </p:sp>
    </p:spTree>
    <p:extLst>
      <p:ext uri="{BB962C8B-B14F-4D97-AF65-F5344CB8AC3E}">
        <p14:creationId xmlns:p14="http://schemas.microsoft.com/office/powerpoint/2010/main" val="23967032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577" y="609600"/>
            <a:ext cx="8096242" cy="3022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512" y="4527448"/>
            <a:ext cx="8598907"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F11F0EC-4F60-4544-9956-271209A740FE}" type="datetimeFigureOut">
              <a:rPr lang="en-US" smtClean="0"/>
              <a:t>12-Apr-17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C7A5AD-5AEC-42D0-A3BE-F46B40576360}" type="slidenum">
              <a:rPr lang="en-US" smtClean="0"/>
              <a:t>‹#›</a:t>
            </a:fld>
            <a:endParaRPr lang="en-US"/>
          </a:p>
        </p:txBody>
      </p:sp>
      <p:sp>
        <p:nvSpPr>
          <p:cNvPr id="23" name="Text Placeholder 9"/>
          <p:cNvSpPr>
            <a:spLocks noGrp="1"/>
          </p:cNvSpPr>
          <p:nvPr>
            <p:ph type="body" sz="quarter" idx="13"/>
          </p:nvPr>
        </p:nvSpPr>
        <p:spPr>
          <a:xfrm>
            <a:off x="677509" y="4013200"/>
            <a:ext cx="8598908"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24" name="TextBox 23"/>
          <p:cNvSpPr txBox="1"/>
          <p:nvPr/>
        </p:nvSpPr>
        <p:spPr>
          <a:xfrm>
            <a:off x="542011" y="790378"/>
            <a:ext cx="60975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baseline="0" dirty="0" smtClean="0">
                <a:ln w="3175" cmpd="sng">
                  <a:noFill/>
                </a:ln>
                <a:solidFill>
                  <a:schemeClr val="accent1">
                    <a:lumMod val="60000"/>
                    <a:lumOff val="40000"/>
                  </a:schemeClr>
                </a:solidFill>
                <a:effectLst/>
                <a:latin typeface="Arial"/>
              </a:rPr>
              <a:t>“</a:t>
            </a:r>
            <a:endParaRPr lang="en-US" sz="8000" baseline="0" dirty="0">
              <a:ln w="3175" cmpd="sng">
                <a:noFill/>
              </a:ln>
              <a:solidFill>
                <a:schemeClr val="accent1">
                  <a:lumMod val="60000"/>
                  <a:lumOff val="40000"/>
                </a:schemeClr>
              </a:solidFill>
              <a:effectLst/>
              <a:latin typeface="Arial"/>
            </a:endParaRPr>
          </a:p>
        </p:txBody>
      </p:sp>
      <p:sp>
        <p:nvSpPr>
          <p:cNvPr id="25" name="TextBox 24"/>
          <p:cNvSpPr txBox="1"/>
          <p:nvPr/>
        </p:nvSpPr>
        <p:spPr>
          <a:xfrm>
            <a:off x="8895327" y="2886556"/>
            <a:ext cx="609759" cy="584776"/>
          </a:xfrm>
          <a:prstGeom prst="rect">
            <a:avLst/>
          </a:prstGeom>
        </p:spPr>
        <p:txBody>
          <a:bodyPr vert="horz" lIns="91440" tIns="45720" rIns="91440" bIns="45720" rtlCol="0" anchor="ctr">
            <a:noAutofit/>
          </a:bodyPr>
          <a:lstStyle>
            <a:defPPr>
              <a:defRPr lang="en-US"/>
            </a:defPPr>
            <a:lvl1pPr lvl="0">
              <a:spcBef>
                <a:spcPct val="0"/>
              </a:spcBef>
              <a:buNone/>
              <a:defRPr sz="8000" b="0" cap="all" baseline="0">
                <a:ln w="3175" cmpd="sng">
                  <a:noFill/>
                </a:ln>
                <a:effectLst/>
                <a:latin typeface="Arial"/>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smtClean="0">
                <a:solidFill>
                  <a:schemeClr val="accent1">
                    <a:lumMod val="60000"/>
                    <a:lumOff val="40000"/>
                  </a:schemeClr>
                </a:solidFill>
              </a:rPr>
              <a:t>”</a:t>
            </a:r>
            <a:endParaRPr lang="en-US" sz="8000" dirty="0">
              <a:solidFill>
                <a:schemeClr val="accent1">
                  <a:lumMod val="60000"/>
                  <a:lumOff val="40000"/>
                </a:schemeClr>
              </a:solidFill>
            </a:endParaRPr>
          </a:p>
        </p:txBody>
      </p:sp>
    </p:spTree>
    <p:extLst>
      <p:ext uri="{BB962C8B-B14F-4D97-AF65-F5344CB8AC3E}">
        <p14:creationId xmlns:p14="http://schemas.microsoft.com/office/powerpoint/2010/main" val="36973988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978" y="609600"/>
            <a:ext cx="8590440" cy="3022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512" y="4527448"/>
            <a:ext cx="8598907"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F11F0EC-4F60-4544-9956-271209A740FE}" type="datetimeFigureOut">
              <a:rPr lang="en-US" smtClean="0"/>
              <a:t>12-Apr-17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C7A5AD-5AEC-42D0-A3BE-F46B40576360}" type="slidenum">
              <a:rPr lang="en-US" smtClean="0"/>
              <a:t>‹#›</a:t>
            </a:fld>
            <a:endParaRPr lang="en-US"/>
          </a:p>
        </p:txBody>
      </p:sp>
      <p:sp>
        <p:nvSpPr>
          <p:cNvPr id="23" name="Text Placeholder 9"/>
          <p:cNvSpPr>
            <a:spLocks noGrp="1"/>
          </p:cNvSpPr>
          <p:nvPr>
            <p:ph type="body" sz="quarter" idx="13"/>
          </p:nvPr>
        </p:nvSpPr>
        <p:spPr>
          <a:xfrm>
            <a:off x="677509" y="4013200"/>
            <a:ext cx="8598908"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Tree>
    <p:extLst>
      <p:ext uri="{BB962C8B-B14F-4D97-AF65-F5344CB8AC3E}">
        <p14:creationId xmlns:p14="http://schemas.microsoft.com/office/powerpoint/2010/main" val="17043124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11F0EC-4F60-4544-9956-271209A740FE}" type="datetimeFigureOut">
              <a:rPr lang="en-US" smtClean="0"/>
              <a:t>12-Apr-17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C7A5AD-5AEC-42D0-A3BE-F46B40576360}" type="slidenum">
              <a:rPr lang="en-US" smtClean="0"/>
              <a:t>‹#›</a:t>
            </a:fld>
            <a:endParaRPr lang="en-US"/>
          </a:p>
        </p:txBody>
      </p:sp>
    </p:spTree>
    <p:extLst>
      <p:ext uri="{BB962C8B-B14F-4D97-AF65-F5344CB8AC3E}">
        <p14:creationId xmlns:p14="http://schemas.microsoft.com/office/powerpoint/2010/main" val="21508095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9749" y="609600"/>
            <a:ext cx="130508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511" y="609600"/>
            <a:ext cx="7061989" cy="525145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F11F0EC-4F60-4544-9956-271209A740FE}" type="datetimeFigureOut">
              <a:rPr lang="en-US" smtClean="0"/>
              <a:t>12-Apr-17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C7A5AD-5AEC-42D0-A3BE-F46B40576360}" type="slidenum">
              <a:rPr lang="en-US" smtClean="0"/>
              <a:t>‹#›</a:t>
            </a:fld>
            <a:endParaRPr lang="en-US"/>
          </a:p>
        </p:txBody>
      </p:sp>
    </p:spTree>
    <p:extLst>
      <p:ext uri="{BB962C8B-B14F-4D97-AF65-F5344CB8AC3E}">
        <p14:creationId xmlns:p14="http://schemas.microsoft.com/office/powerpoint/2010/main" val="40291648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F11F0EC-4F60-4544-9956-271209A740FE}" type="datetimeFigureOut">
              <a:rPr lang="en-US" smtClean="0"/>
              <a:t>12-Apr-17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C7A5AD-5AEC-42D0-A3BE-F46B40576360}" type="slidenum">
              <a:rPr lang="en-US" smtClean="0"/>
              <a:t>‹#›</a:t>
            </a:fld>
            <a:endParaRPr lang="en-US"/>
          </a:p>
        </p:txBody>
      </p:sp>
    </p:spTree>
    <p:extLst>
      <p:ext uri="{BB962C8B-B14F-4D97-AF65-F5344CB8AC3E}">
        <p14:creationId xmlns:p14="http://schemas.microsoft.com/office/powerpoint/2010/main" val="25562839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512" y="2700868"/>
            <a:ext cx="8598907"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512" y="4527448"/>
            <a:ext cx="8598907"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F11F0EC-4F60-4544-9956-271209A740FE}" type="datetimeFigureOut">
              <a:rPr lang="en-US" smtClean="0"/>
              <a:t>12-Apr-17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C7A5AD-5AEC-42D0-A3BE-F46B40576360}" type="slidenum">
              <a:rPr lang="en-US" smtClean="0"/>
              <a:t>‹#›</a:t>
            </a:fld>
            <a:endParaRPr lang="en-US"/>
          </a:p>
        </p:txBody>
      </p:sp>
    </p:spTree>
    <p:extLst>
      <p:ext uri="{BB962C8B-B14F-4D97-AF65-F5344CB8AC3E}">
        <p14:creationId xmlns:p14="http://schemas.microsoft.com/office/powerpoint/2010/main" val="24779490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77511" y="2160589"/>
            <a:ext cx="4185125" cy="38807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91296" y="2160590"/>
            <a:ext cx="4185124" cy="388077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F11F0EC-4F60-4544-9956-271209A740FE}" type="datetimeFigureOut">
              <a:rPr lang="en-US" smtClean="0"/>
              <a:t>12-Apr-17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C7A5AD-5AEC-42D0-A3BE-F46B40576360}" type="slidenum">
              <a:rPr lang="en-US" smtClean="0"/>
              <a:t>‹#›</a:t>
            </a:fld>
            <a:endParaRPr lang="en-US"/>
          </a:p>
        </p:txBody>
      </p:sp>
    </p:spTree>
    <p:extLst>
      <p:ext uri="{BB962C8B-B14F-4D97-AF65-F5344CB8AC3E}">
        <p14:creationId xmlns:p14="http://schemas.microsoft.com/office/powerpoint/2010/main" val="6876166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5922" y="2160983"/>
            <a:ext cx="418671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75922" y="2737246"/>
            <a:ext cx="4186713"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9709" y="2160983"/>
            <a:ext cx="418670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089710" y="2737246"/>
            <a:ext cx="4186707"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F11F0EC-4F60-4544-9956-271209A740FE}" type="datetimeFigureOut">
              <a:rPr lang="en-US" smtClean="0"/>
              <a:t>12-Apr-17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EC7A5AD-5AEC-42D0-A3BE-F46B40576360}" type="slidenum">
              <a:rPr lang="en-US" smtClean="0"/>
              <a:t>‹#›</a:t>
            </a:fld>
            <a:endParaRPr lang="en-US"/>
          </a:p>
        </p:txBody>
      </p:sp>
    </p:spTree>
    <p:extLst>
      <p:ext uri="{BB962C8B-B14F-4D97-AF65-F5344CB8AC3E}">
        <p14:creationId xmlns:p14="http://schemas.microsoft.com/office/powerpoint/2010/main" val="2350331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511" y="609600"/>
            <a:ext cx="8598907" cy="1320800"/>
          </a:xfrm>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F11F0EC-4F60-4544-9956-271209A740FE}" type="datetimeFigureOut">
              <a:rPr lang="en-US" smtClean="0"/>
              <a:t>12-Apr-17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EC7A5AD-5AEC-42D0-A3BE-F46B40576360}" type="slidenum">
              <a:rPr lang="en-US" smtClean="0"/>
              <a:t>‹#›</a:t>
            </a:fld>
            <a:endParaRPr lang="en-US"/>
          </a:p>
        </p:txBody>
      </p:sp>
    </p:spTree>
    <p:extLst>
      <p:ext uri="{BB962C8B-B14F-4D97-AF65-F5344CB8AC3E}">
        <p14:creationId xmlns:p14="http://schemas.microsoft.com/office/powerpoint/2010/main" val="11951658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11F0EC-4F60-4544-9956-271209A740FE}" type="datetimeFigureOut">
              <a:rPr lang="en-US" smtClean="0"/>
              <a:t>12-Apr-17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EC7A5AD-5AEC-42D0-A3BE-F46B40576360}" type="slidenum">
              <a:rPr lang="en-US" smtClean="0"/>
              <a:t>‹#›</a:t>
            </a:fld>
            <a:endParaRPr lang="en-US"/>
          </a:p>
        </p:txBody>
      </p:sp>
    </p:spTree>
    <p:extLst>
      <p:ext uri="{BB962C8B-B14F-4D97-AF65-F5344CB8AC3E}">
        <p14:creationId xmlns:p14="http://schemas.microsoft.com/office/powerpoint/2010/main" val="897867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510" y="1498604"/>
            <a:ext cx="3855532" cy="1278466"/>
          </a:xfrm>
        </p:spPr>
        <p:txBody>
          <a:bodyPr anchor="b">
            <a:normAutofit/>
          </a:bodyPr>
          <a:lstStyle>
            <a:lvl1pPr>
              <a:defRPr sz="2000"/>
            </a:lvl1pPr>
          </a:lstStyle>
          <a:p>
            <a:r>
              <a:rPr lang="en-US" smtClean="0"/>
              <a:t>Click to edit Master title style</a:t>
            </a:r>
            <a:endParaRPr lang="en-US"/>
          </a:p>
        </p:txBody>
      </p:sp>
      <p:sp>
        <p:nvSpPr>
          <p:cNvPr id="3" name="Content Placeholder 2"/>
          <p:cNvSpPr>
            <a:spLocks noGrp="1"/>
          </p:cNvSpPr>
          <p:nvPr>
            <p:ph idx="1"/>
          </p:nvPr>
        </p:nvSpPr>
        <p:spPr>
          <a:xfrm>
            <a:off x="4761701" y="514925"/>
            <a:ext cx="4514717"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510" y="2777069"/>
            <a:ext cx="3855532"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F11F0EC-4F60-4544-9956-271209A740FE}" type="datetimeFigureOut">
              <a:rPr lang="en-US" smtClean="0"/>
              <a:t>12-Apr-17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C7A5AD-5AEC-42D0-A3BE-F46B40576360}" type="slidenum">
              <a:rPr lang="en-US" smtClean="0"/>
              <a:t>‹#›</a:t>
            </a:fld>
            <a:endParaRPr lang="en-US"/>
          </a:p>
        </p:txBody>
      </p:sp>
    </p:spTree>
    <p:extLst>
      <p:ext uri="{BB962C8B-B14F-4D97-AF65-F5344CB8AC3E}">
        <p14:creationId xmlns:p14="http://schemas.microsoft.com/office/powerpoint/2010/main" val="17216253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511" y="4800600"/>
            <a:ext cx="8598906" cy="566738"/>
          </a:xfrm>
        </p:spPr>
        <p:txBody>
          <a:bodyPr anchor="b">
            <a:normAutofit/>
          </a:bodyPr>
          <a:lstStyle>
            <a:lvl1pPr algn="l">
              <a:defRPr sz="2400" b="0"/>
            </a:lvl1pPr>
          </a:lstStyle>
          <a:p>
            <a:r>
              <a:rPr lang="en-US" smtClean="0"/>
              <a:t>Click to edit Master title style</a:t>
            </a:r>
            <a:endParaRPr lang="en-US"/>
          </a:p>
        </p:txBody>
      </p:sp>
      <p:sp>
        <p:nvSpPr>
          <p:cNvPr id="3" name="Picture Placeholder 2"/>
          <p:cNvSpPr>
            <a:spLocks noGrp="1" noChangeAspect="1"/>
          </p:cNvSpPr>
          <p:nvPr>
            <p:ph type="pic" idx="1"/>
          </p:nvPr>
        </p:nvSpPr>
        <p:spPr>
          <a:xfrm>
            <a:off x="677511" y="609600"/>
            <a:ext cx="8598907" cy="3845718"/>
          </a:xfrm>
        </p:spPr>
        <p:txBody>
          <a:bodyPr anchor="ctr">
            <a:normAutofit/>
          </a:bodyPr>
          <a:lstStyle>
            <a:lvl1pPr marL="0" indent="0" algn="ctr">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677511" y="5367338"/>
            <a:ext cx="8598906"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FF11F0EC-4F60-4544-9956-271209A740FE}" type="datetimeFigureOut">
              <a:rPr lang="en-US" smtClean="0"/>
              <a:t>12-Apr-17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C7A5AD-5AEC-42D0-A3BE-F46B40576360}" type="slidenum">
              <a:rPr lang="en-US" smtClean="0"/>
              <a:t>‹#›</a:t>
            </a:fld>
            <a:endParaRPr lang="en-US"/>
          </a:p>
        </p:txBody>
      </p:sp>
    </p:spTree>
    <p:extLst>
      <p:ext uri="{BB962C8B-B14F-4D97-AF65-F5344CB8AC3E}">
        <p14:creationId xmlns:p14="http://schemas.microsoft.com/office/powerpoint/2010/main" val="42907833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7" name="Straight Connector 6"/>
          <p:cNvCxnSpPr/>
          <p:nvPr/>
        </p:nvCxnSpPr>
        <p:spPr>
          <a:xfrm flipV="1">
            <a:off x="7427201" y="3681414"/>
            <a:ext cx="4764799"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9373453" y="0"/>
            <a:ext cx="1219518"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9" name="Freeform 8"/>
          <p:cNvSpPr/>
          <p:nvPr/>
        </p:nvSpPr>
        <p:spPr>
          <a:xfrm>
            <a:off x="9188726" y="-8467"/>
            <a:ext cx="3006450" cy="6866467"/>
          </a:xfrm>
          <a:custGeom>
            <a:avLst/>
            <a:gdLst>
              <a:gd name="connsiteX0" fmla="*/ 2023534 w 3005667"/>
              <a:gd name="connsiteY0" fmla="*/ 8467 h 6866467"/>
              <a:gd name="connsiteX1" fmla="*/ 0 w 3005667"/>
              <a:gd name="connsiteY1" fmla="*/ 6866467 h 6866467"/>
              <a:gd name="connsiteX2" fmla="*/ 2997200 w 3005667"/>
              <a:gd name="connsiteY2" fmla="*/ 6858000 h 6866467"/>
              <a:gd name="connsiteX3" fmla="*/ 3005667 w 3005667"/>
              <a:gd name="connsiteY3" fmla="*/ 0 h 6866467"/>
              <a:gd name="connsiteX4" fmla="*/ 2023534 w 3005667"/>
              <a:gd name="connsiteY4" fmla="*/ 8467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5667" h="6866467">
                <a:moveTo>
                  <a:pt x="2023534" y="8467"/>
                </a:moveTo>
                <a:lnTo>
                  <a:pt x="0" y="6866467"/>
                </a:lnTo>
                <a:lnTo>
                  <a:pt x="2997200" y="6858000"/>
                </a:lnTo>
                <a:cubicBezTo>
                  <a:pt x="3000022" y="4572000"/>
                  <a:pt x="3002845" y="2286000"/>
                  <a:pt x="3005667" y="0"/>
                </a:cubicBezTo>
                <a:lnTo>
                  <a:pt x="2023534" y="8467"/>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0" name="Freeform 9"/>
          <p:cNvSpPr/>
          <p:nvPr/>
        </p:nvSpPr>
        <p:spPr>
          <a:xfrm>
            <a:off x="9603701" y="-8467"/>
            <a:ext cx="2591475" cy="6866467"/>
          </a:xfrm>
          <a:custGeom>
            <a:avLst/>
            <a:gdLst>
              <a:gd name="connsiteX0" fmla="*/ 0 w 2590800"/>
              <a:gd name="connsiteY0" fmla="*/ 0 h 6866467"/>
              <a:gd name="connsiteX1" fmla="*/ 1202267 w 2590800"/>
              <a:gd name="connsiteY1" fmla="*/ 6866467 h 6866467"/>
              <a:gd name="connsiteX2" fmla="*/ 2590800 w 2590800"/>
              <a:gd name="connsiteY2" fmla="*/ 6866467 h 6866467"/>
              <a:gd name="connsiteX3" fmla="*/ 2582333 w 2590800"/>
              <a:gd name="connsiteY3" fmla="*/ 0 h 6866467"/>
              <a:gd name="connsiteX4" fmla="*/ 0 w 2590800"/>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0800" h="6866467">
                <a:moveTo>
                  <a:pt x="0" y="0"/>
                </a:moveTo>
                <a:lnTo>
                  <a:pt x="1202267" y="6866467"/>
                </a:lnTo>
                <a:lnTo>
                  <a:pt x="2590800" y="6866467"/>
                </a:lnTo>
                <a:cubicBezTo>
                  <a:pt x="2587978" y="4577645"/>
                  <a:pt x="2585155" y="2288822"/>
                  <a:pt x="2582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1" name="Freeform 10"/>
          <p:cNvSpPr/>
          <p:nvPr/>
        </p:nvSpPr>
        <p:spPr>
          <a:xfrm>
            <a:off x="8934660" y="3048000"/>
            <a:ext cx="3260516" cy="3810000"/>
          </a:xfrm>
          <a:custGeom>
            <a:avLst/>
            <a:gdLst>
              <a:gd name="connsiteX0" fmla="*/ 0 w 3259667"/>
              <a:gd name="connsiteY0" fmla="*/ 3810000 h 3810000"/>
              <a:gd name="connsiteX1" fmla="*/ 3251200 w 3259667"/>
              <a:gd name="connsiteY1" fmla="*/ 0 h 3810000"/>
              <a:gd name="connsiteX2" fmla="*/ 3259667 w 3259667"/>
              <a:gd name="connsiteY2" fmla="*/ 3810000 h 3810000"/>
              <a:gd name="connsiteX3" fmla="*/ 0 w 3259667"/>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2" name="Freeform 11"/>
          <p:cNvSpPr/>
          <p:nvPr/>
        </p:nvSpPr>
        <p:spPr>
          <a:xfrm>
            <a:off x="9341166" y="-8467"/>
            <a:ext cx="2854010" cy="6866467"/>
          </a:xfrm>
          <a:custGeom>
            <a:avLst/>
            <a:gdLst>
              <a:gd name="connsiteX0" fmla="*/ 0 w 2853267"/>
              <a:gd name="connsiteY0" fmla="*/ 0 h 6866467"/>
              <a:gd name="connsiteX1" fmla="*/ 2472267 w 2853267"/>
              <a:gd name="connsiteY1" fmla="*/ 6866467 h 6866467"/>
              <a:gd name="connsiteX2" fmla="*/ 2853267 w 2853267"/>
              <a:gd name="connsiteY2" fmla="*/ 6858000 h 6866467"/>
              <a:gd name="connsiteX3" fmla="*/ 2853267 w 2853267"/>
              <a:gd name="connsiteY3" fmla="*/ 0 h 6866467"/>
              <a:gd name="connsiteX4" fmla="*/ 0 w 2853267"/>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3" name="Freeform 12"/>
          <p:cNvSpPr/>
          <p:nvPr/>
        </p:nvSpPr>
        <p:spPr>
          <a:xfrm>
            <a:off x="10907908" y="-8467"/>
            <a:ext cx="1287268" cy="6866467"/>
          </a:xfrm>
          <a:custGeom>
            <a:avLst/>
            <a:gdLst>
              <a:gd name="connsiteX0" fmla="*/ 1016000 w 1286933"/>
              <a:gd name="connsiteY0" fmla="*/ 0 h 6866467"/>
              <a:gd name="connsiteX1" fmla="*/ 0 w 1286933"/>
              <a:gd name="connsiteY1" fmla="*/ 6866467 h 6866467"/>
              <a:gd name="connsiteX2" fmla="*/ 1286933 w 1286933"/>
              <a:gd name="connsiteY2" fmla="*/ 6866467 h 6866467"/>
              <a:gd name="connsiteX3" fmla="*/ 1278466 w 1286933"/>
              <a:gd name="connsiteY3" fmla="*/ 0 h 6866467"/>
              <a:gd name="connsiteX4" fmla="*/ 1016000 w 1286933"/>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4" name="Freeform 13"/>
          <p:cNvSpPr/>
          <p:nvPr/>
        </p:nvSpPr>
        <p:spPr>
          <a:xfrm>
            <a:off x="10941783" y="-8468"/>
            <a:ext cx="1270575" cy="6866467"/>
          </a:xfrm>
          <a:custGeom>
            <a:avLst/>
            <a:gdLst>
              <a:gd name="connsiteX0" fmla="*/ 0 w 1244600"/>
              <a:gd name="connsiteY0" fmla="*/ 0 h 6874934"/>
              <a:gd name="connsiteX1" fmla="*/ 1117600 w 1244600"/>
              <a:gd name="connsiteY1" fmla="*/ 6866467 h 6874934"/>
              <a:gd name="connsiteX2" fmla="*/ 1244600 w 1244600"/>
              <a:gd name="connsiteY2" fmla="*/ 6874934 h 6874934"/>
              <a:gd name="connsiteX3" fmla="*/ 1236134 w 1244600"/>
              <a:gd name="connsiteY3" fmla="*/ 0 h 6874934"/>
              <a:gd name="connsiteX4" fmla="*/ 0 w 1244600"/>
              <a:gd name="connsiteY4" fmla="*/ 0 h 6874934"/>
              <a:gd name="connsiteX0" fmla="*/ 0 w 1253067"/>
              <a:gd name="connsiteY0" fmla="*/ 0 h 6874934"/>
              <a:gd name="connsiteX1" fmla="*/ 1117600 w 1253067"/>
              <a:gd name="connsiteY1" fmla="*/ 6866467 h 6874934"/>
              <a:gd name="connsiteX2" fmla="*/ 1244600 w 1253067"/>
              <a:gd name="connsiteY2" fmla="*/ 6874934 h 6874934"/>
              <a:gd name="connsiteX3" fmla="*/ 1253067 w 1253067"/>
              <a:gd name="connsiteY3" fmla="*/ 0 h 6874934"/>
              <a:gd name="connsiteX4" fmla="*/ 0 w 1253067"/>
              <a:gd name="connsiteY4" fmla="*/ 0 h 6874934"/>
              <a:gd name="connsiteX0" fmla="*/ 0 w 1270244"/>
              <a:gd name="connsiteY0" fmla="*/ 0 h 6866467"/>
              <a:gd name="connsiteX1" fmla="*/ 1117600 w 1270244"/>
              <a:gd name="connsiteY1" fmla="*/ 6866467 h 6866467"/>
              <a:gd name="connsiteX2" fmla="*/ 1270000 w 1270244"/>
              <a:gd name="connsiteY2" fmla="*/ 6866467 h 6866467"/>
              <a:gd name="connsiteX3" fmla="*/ 1253067 w 1270244"/>
              <a:gd name="connsiteY3" fmla="*/ 0 h 6866467"/>
              <a:gd name="connsiteX4" fmla="*/ 0 w 1270244"/>
              <a:gd name="connsiteY4" fmla="*/ 0 h 68664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15" name="Freeform 14"/>
          <p:cNvSpPr/>
          <p:nvPr/>
        </p:nvSpPr>
        <p:spPr>
          <a:xfrm>
            <a:off x="10374369" y="3589868"/>
            <a:ext cx="1820807" cy="3268133"/>
          </a:xfrm>
          <a:custGeom>
            <a:avLst/>
            <a:gdLst>
              <a:gd name="connsiteX0" fmla="*/ 0 w 1820333"/>
              <a:gd name="connsiteY0" fmla="*/ 3268133 h 3268133"/>
              <a:gd name="connsiteX1" fmla="*/ 1811866 w 1820333"/>
              <a:gd name="connsiteY1" fmla="*/ 0 h 3268133"/>
              <a:gd name="connsiteX2" fmla="*/ 1820333 w 1820333"/>
              <a:gd name="connsiteY2" fmla="*/ 3259666 h 3268133"/>
              <a:gd name="connsiteX3" fmla="*/ 0 w 1820333"/>
              <a:gd name="connsiteY3" fmla="*/ 3268133 h 3268133"/>
            </a:gdLst>
            <a:ahLst/>
            <a:cxnLst>
              <a:cxn ang="0">
                <a:pos x="connsiteX0" y="connsiteY0"/>
              </a:cxn>
              <a:cxn ang="0">
                <a:pos x="connsiteX1" y="connsiteY1"/>
              </a:cxn>
              <a:cxn ang="0">
                <a:pos x="connsiteX2" y="connsiteY2"/>
              </a:cxn>
              <a:cxn ang="0">
                <a:pos x="connsiteX3" y="connsiteY3"/>
              </a:cxn>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16" name="Freeform 15"/>
          <p:cNvSpPr/>
          <p:nvPr/>
        </p:nvSpPr>
        <p:spPr>
          <a:xfrm>
            <a:off x="-8469" y="4013201"/>
            <a:ext cx="457319" cy="2853267"/>
          </a:xfrm>
          <a:custGeom>
            <a:avLst/>
            <a:gdLst>
              <a:gd name="connsiteX0" fmla="*/ 0 w 457200"/>
              <a:gd name="connsiteY0" fmla="*/ 0 h 2853267"/>
              <a:gd name="connsiteX1" fmla="*/ 457200 w 457200"/>
              <a:gd name="connsiteY1" fmla="*/ 2853267 h 2853267"/>
              <a:gd name="connsiteX2" fmla="*/ 0 w 457200"/>
              <a:gd name="connsiteY2" fmla="*/ 2844800 h 2853267"/>
              <a:gd name="connsiteX3" fmla="*/ 0 w 457200"/>
              <a:gd name="connsiteY3" fmla="*/ 0 h 2853267"/>
            </a:gdLst>
            <a:ahLst/>
            <a:cxnLst>
              <a:cxn ang="0">
                <a:pos x="connsiteX0" y="connsiteY0"/>
              </a:cxn>
              <a:cxn ang="0">
                <a:pos x="connsiteX1" y="connsiteY1"/>
              </a:cxn>
              <a:cxn ang="0">
                <a:pos x="connsiteX2" y="connsiteY2"/>
              </a:cxn>
              <a:cxn ang="0">
                <a:pos x="connsiteX3" y="connsiteY3"/>
              </a:cxn>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US" sz="1800"/>
          </a:p>
        </p:txBody>
      </p:sp>
      <p:sp>
        <p:nvSpPr>
          <p:cNvPr id="2" name="Title Placeholder 1"/>
          <p:cNvSpPr>
            <a:spLocks noGrp="1"/>
          </p:cNvSpPr>
          <p:nvPr>
            <p:ph type="title"/>
          </p:nvPr>
        </p:nvSpPr>
        <p:spPr>
          <a:xfrm>
            <a:off x="677511" y="609600"/>
            <a:ext cx="8598907"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511" y="2160590"/>
            <a:ext cx="8598907"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7010" y="6041363"/>
            <a:ext cx="912177"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F11F0EC-4F60-4544-9956-271209A740FE}" type="datetimeFigureOut">
              <a:rPr lang="en-US" smtClean="0"/>
              <a:t>12-Apr-17</a:t>
            </a:fld>
            <a:endParaRPr lang="en-US"/>
          </a:p>
        </p:txBody>
      </p:sp>
      <p:sp>
        <p:nvSpPr>
          <p:cNvPr id="5" name="Footer Placeholder 4"/>
          <p:cNvSpPr>
            <a:spLocks noGrp="1"/>
          </p:cNvSpPr>
          <p:nvPr>
            <p:ph type="ftr" sz="quarter" idx="3"/>
          </p:nvPr>
        </p:nvSpPr>
        <p:spPr>
          <a:xfrm>
            <a:off x="677511" y="6041363"/>
            <a:ext cx="629925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2901" y="6041363"/>
            <a:ext cx="683517" cy="365125"/>
          </a:xfrm>
          <a:prstGeom prst="rect">
            <a:avLst/>
          </a:prstGeom>
        </p:spPr>
        <p:txBody>
          <a:bodyPr vert="horz" lIns="91440" tIns="45720" rIns="91440" bIns="45720" rtlCol="0" anchor="ctr"/>
          <a:lstStyle>
            <a:lvl1pPr algn="r">
              <a:defRPr sz="900">
                <a:solidFill>
                  <a:schemeClr val="accent1"/>
                </a:solidFill>
              </a:defRPr>
            </a:lvl1pPr>
          </a:lstStyle>
          <a:p>
            <a:fld id="{DEC7A5AD-5AEC-42D0-A3BE-F46B40576360}" type="slidenum">
              <a:rPr lang="en-US" smtClean="0"/>
              <a:t>‹#›</a:t>
            </a:fld>
            <a:endParaRPr lang="en-US"/>
          </a:p>
        </p:txBody>
      </p:sp>
    </p:spTree>
    <p:extLst>
      <p:ext uri="{BB962C8B-B14F-4D97-AF65-F5344CB8AC3E}">
        <p14:creationId xmlns:p14="http://schemas.microsoft.com/office/powerpoint/2010/main" val="1654197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tmp"/><Relationship Id="rId2" Type="http://schemas.openxmlformats.org/officeDocument/2006/relationships/image" Target="../media/image12.tmp"/><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tmp"/><Relationship Id="rId2" Type="http://schemas.openxmlformats.org/officeDocument/2006/relationships/image" Target="../media/image7.tmp"/><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9.tmp"/></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tmp"/><Relationship Id="rId2" Type="http://schemas.openxmlformats.org/officeDocument/2006/relationships/image" Target="../media/image10.tmp"/><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6" name="Rectangle 8"/>
          <p:cNvSpPr>
            <a:spLocks noGrp="1" noChangeArrowheads="1"/>
          </p:cNvSpPr>
          <p:nvPr>
            <p:ph type="ctrTitle"/>
          </p:nvPr>
        </p:nvSpPr>
        <p:spPr/>
        <p:txBody>
          <a:bodyPr/>
          <a:lstStyle/>
          <a:p>
            <a:r>
              <a:rPr lang="en-US" dirty="0" err="1" smtClean="0"/>
              <a:t>MyCERN</a:t>
            </a:r>
            <a:r>
              <a:rPr lang="en-US" dirty="0" smtClean="0"/>
              <a:t/>
            </a:r>
            <a:br>
              <a:rPr lang="en-US" dirty="0" smtClean="0"/>
            </a:br>
            <a:r>
              <a:rPr lang="en-US" dirty="0" smtClean="0"/>
              <a:t>scoping sub-WG</a:t>
            </a:r>
            <a:endParaRPr lang="en-US" dirty="0"/>
          </a:p>
        </p:txBody>
      </p:sp>
      <p:sp>
        <p:nvSpPr>
          <p:cNvPr id="89097" name="Rectangle 9"/>
          <p:cNvSpPr>
            <a:spLocks noGrp="1" noChangeArrowheads="1"/>
          </p:cNvSpPr>
          <p:nvPr>
            <p:ph type="subTitle" idx="1"/>
          </p:nvPr>
        </p:nvSpPr>
        <p:spPr/>
        <p:txBody>
          <a:bodyPr>
            <a:normAutofit/>
          </a:bodyPr>
          <a:lstStyle/>
          <a:p>
            <a:r>
              <a:rPr lang="en-US" b="1" dirty="0" smtClean="0"/>
              <a:t>Meeting #2 – 10</a:t>
            </a:r>
            <a:r>
              <a:rPr lang="en-US" b="1" baseline="30000" dirty="0" smtClean="0"/>
              <a:t>th</a:t>
            </a:r>
            <a:r>
              <a:rPr lang="en-US" b="1" dirty="0" smtClean="0"/>
              <a:t> April 2017</a:t>
            </a:r>
            <a:endParaRPr lang="en-US" dirty="0" smtClean="0"/>
          </a:p>
          <a:p>
            <a:endParaRPr lang="en-US" dirty="0"/>
          </a:p>
        </p:txBody>
      </p:sp>
    </p:spTree>
    <p:extLst>
      <p:ext uri="{BB962C8B-B14F-4D97-AF65-F5344CB8AC3E}">
        <p14:creationId xmlns:p14="http://schemas.microsoft.com/office/powerpoint/2010/main" val="23879509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Information Hub</a:t>
            </a:r>
            <a:endParaRPr lang="en-GB" dirty="0"/>
          </a:p>
        </p:txBody>
      </p:sp>
      <p:sp>
        <p:nvSpPr>
          <p:cNvPr id="3" name="Content Placeholder 2"/>
          <p:cNvSpPr>
            <a:spLocks noGrp="1"/>
          </p:cNvSpPr>
          <p:nvPr>
            <p:ph idx="1"/>
          </p:nvPr>
        </p:nvSpPr>
        <p:spPr/>
        <p:txBody>
          <a:bodyPr/>
          <a:lstStyle/>
          <a:p>
            <a:r>
              <a:rPr lang="fr-CH" dirty="0" smtClean="0"/>
              <a:t>Goal: Group administrative and </a:t>
            </a:r>
            <a:r>
              <a:rPr lang="fr-CH" dirty="0" err="1" smtClean="0"/>
              <a:t>practical</a:t>
            </a:r>
            <a:r>
              <a:rPr lang="fr-CH" dirty="0" smtClean="0"/>
              <a:t> information </a:t>
            </a:r>
            <a:r>
              <a:rPr lang="fr-CH" dirty="0" err="1" smtClean="0"/>
              <a:t>from</a:t>
            </a:r>
            <a:r>
              <a:rPr lang="fr-CH" dirty="0" smtClean="0"/>
              <a:t> </a:t>
            </a:r>
            <a:r>
              <a:rPr lang="fr-CH" dirty="0" err="1" smtClean="0"/>
              <a:t>various</a:t>
            </a:r>
            <a:r>
              <a:rPr lang="fr-CH" dirty="0" smtClean="0"/>
              <a:t> sources (</a:t>
            </a:r>
            <a:r>
              <a:rPr lang="fr-CH" dirty="0" err="1" smtClean="0"/>
              <a:t>newcomers</a:t>
            </a:r>
            <a:r>
              <a:rPr lang="fr-CH" dirty="0" smtClean="0"/>
              <a:t> guide, admin e-guide, </a:t>
            </a:r>
            <a:r>
              <a:rPr lang="fr-CH" dirty="0" err="1" smtClean="0"/>
              <a:t>welcome</a:t>
            </a:r>
            <a:r>
              <a:rPr lang="fr-CH" dirty="0" smtClean="0"/>
              <a:t> brochure, </a:t>
            </a:r>
            <a:r>
              <a:rPr lang="fr-CH" dirty="0" err="1" smtClean="0"/>
              <a:t>regional</a:t>
            </a:r>
            <a:r>
              <a:rPr lang="fr-CH" dirty="0" smtClean="0"/>
              <a:t> information, Help at CERN…) and </a:t>
            </a:r>
            <a:r>
              <a:rPr lang="fr-CH" dirty="0" err="1" smtClean="0"/>
              <a:t>provide</a:t>
            </a:r>
            <a:r>
              <a:rPr lang="fr-CH" dirty="0" smtClean="0"/>
              <a:t> </a:t>
            </a:r>
            <a:r>
              <a:rPr lang="fr-CH" dirty="0" err="1" smtClean="0"/>
              <a:t>easy</a:t>
            </a:r>
            <a:r>
              <a:rPr lang="fr-CH" dirty="0" smtClean="0"/>
              <a:t> </a:t>
            </a:r>
            <a:r>
              <a:rPr lang="fr-CH" dirty="0" err="1" smtClean="0"/>
              <a:t>access</a:t>
            </a:r>
            <a:r>
              <a:rPr lang="fr-CH" dirty="0" smtClean="0"/>
              <a:t> </a:t>
            </a:r>
            <a:r>
              <a:rPr lang="fr-CH" dirty="0" err="1" smtClean="0"/>
              <a:t>through</a:t>
            </a:r>
            <a:r>
              <a:rPr lang="fr-CH" dirty="0" smtClean="0"/>
              <a:t> a </a:t>
            </a:r>
            <a:r>
              <a:rPr lang="fr-CH" dirty="0" err="1" smtClean="0"/>
              <a:t>powerful</a:t>
            </a:r>
            <a:r>
              <a:rPr lang="fr-CH" dirty="0" smtClean="0"/>
              <a:t> </a:t>
            </a:r>
            <a:r>
              <a:rPr lang="fr-CH" dirty="0" err="1" smtClean="0"/>
              <a:t>semantic</a:t>
            </a:r>
            <a:r>
              <a:rPr lang="fr-CH" dirty="0" smtClean="0"/>
              <a:t> </a:t>
            </a:r>
            <a:r>
              <a:rPr lang="fr-CH" dirty="0" err="1" smtClean="0"/>
              <a:t>search</a:t>
            </a:r>
            <a:r>
              <a:rPr lang="fr-CH" dirty="0" smtClean="0"/>
              <a:t> </a:t>
            </a:r>
            <a:r>
              <a:rPr lang="fr-CH" dirty="0" err="1" smtClean="0"/>
              <a:t>engine</a:t>
            </a:r>
            <a:endParaRPr lang="fr-CH" dirty="0" smtClean="0"/>
          </a:p>
          <a:p>
            <a:r>
              <a:rPr lang="fr-CH" dirty="0" err="1" smtClean="0"/>
              <a:t>Benefit</a:t>
            </a:r>
            <a:r>
              <a:rPr lang="fr-CH" dirty="0" smtClean="0"/>
              <a:t>: </a:t>
            </a:r>
            <a:r>
              <a:rPr lang="fr-CH" dirty="0" err="1" smtClean="0"/>
              <a:t>Ease</a:t>
            </a:r>
            <a:r>
              <a:rPr lang="fr-CH" dirty="0" smtClean="0"/>
              <a:t> </a:t>
            </a:r>
            <a:r>
              <a:rPr lang="fr-CH" dirty="0" err="1" smtClean="0"/>
              <a:t>retrieval</a:t>
            </a:r>
            <a:r>
              <a:rPr lang="fr-CH" dirty="0" smtClean="0"/>
              <a:t> of </a:t>
            </a:r>
            <a:r>
              <a:rPr lang="fr-CH" dirty="0" err="1" smtClean="0"/>
              <a:t>practical</a:t>
            </a:r>
            <a:r>
              <a:rPr lang="fr-CH" dirty="0" smtClean="0"/>
              <a:t> information for CERN </a:t>
            </a:r>
            <a:r>
              <a:rPr lang="fr-CH" dirty="0" err="1" smtClean="0"/>
              <a:t>users</a:t>
            </a:r>
            <a:r>
              <a:rPr lang="fr-CH" dirty="0" smtClean="0"/>
              <a:t> </a:t>
            </a:r>
          </a:p>
          <a:p>
            <a:r>
              <a:rPr lang="fr-CH" dirty="0" smtClean="0"/>
              <a:t>Duplication: None (the new portfolio </a:t>
            </a:r>
            <a:r>
              <a:rPr lang="fr-CH" dirty="0" err="1" smtClean="0"/>
              <a:t>should</a:t>
            </a:r>
            <a:r>
              <a:rPr lang="fr-CH" dirty="0" smtClean="0"/>
              <a:t> </a:t>
            </a:r>
            <a:r>
              <a:rPr lang="fr-CH" dirty="0" err="1" smtClean="0"/>
              <a:t>become</a:t>
            </a:r>
            <a:r>
              <a:rPr lang="fr-CH" dirty="0" smtClean="0"/>
              <a:t> the master and not </a:t>
            </a:r>
            <a:r>
              <a:rPr lang="fr-CH" dirty="0" err="1" smtClean="0"/>
              <a:t>just</a:t>
            </a:r>
            <a:r>
              <a:rPr lang="fr-CH" dirty="0" smtClean="0"/>
              <a:t> a copy of </a:t>
            </a:r>
            <a:r>
              <a:rPr lang="fr-CH" dirty="0" err="1" smtClean="0"/>
              <a:t>existing</a:t>
            </a:r>
            <a:r>
              <a:rPr lang="fr-CH" dirty="0" smtClean="0"/>
              <a:t> sites)</a:t>
            </a:r>
          </a:p>
          <a:p>
            <a:r>
              <a:rPr lang="fr-CH" dirty="0" smtClean="0"/>
              <a:t>Challenges: Setup the </a:t>
            </a:r>
            <a:r>
              <a:rPr lang="fr-CH" dirty="0" err="1" smtClean="0"/>
              <a:t>semantic</a:t>
            </a:r>
            <a:r>
              <a:rPr lang="fr-CH" dirty="0" smtClean="0"/>
              <a:t> </a:t>
            </a:r>
            <a:r>
              <a:rPr lang="fr-CH" dirty="0" err="1" smtClean="0"/>
              <a:t>search</a:t>
            </a:r>
            <a:r>
              <a:rPr lang="fr-CH" dirty="0" smtClean="0"/>
              <a:t> </a:t>
            </a:r>
            <a:r>
              <a:rPr lang="fr-CH" dirty="0" err="1" smtClean="0"/>
              <a:t>engine</a:t>
            </a:r>
            <a:r>
              <a:rPr lang="fr-CH" dirty="0" smtClean="0"/>
              <a:t>, </a:t>
            </a:r>
            <a:r>
              <a:rPr lang="fr-CH" dirty="0" err="1" smtClean="0"/>
              <a:t>build</a:t>
            </a:r>
            <a:r>
              <a:rPr lang="fr-CH" dirty="0" smtClean="0"/>
              <a:t> up and </a:t>
            </a:r>
            <a:r>
              <a:rPr lang="fr-CH" dirty="0" err="1" smtClean="0"/>
              <a:t>maintain</a:t>
            </a:r>
            <a:r>
              <a:rPr lang="fr-CH" dirty="0" smtClean="0"/>
              <a:t> the CERN </a:t>
            </a:r>
            <a:r>
              <a:rPr lang="fr-CH" dirty="0" err="1" smtClean="0"/>
              <a:t>Ontology</a:t>
            </a:r>
            <a:endParaRPr lang="en-GB" dirty="0"/>
          </a:p>
        </p:txBody>
      </p:sp>
      <p:pic>
        <p:nvPicPr>
          <p:cNvPr id="5" name="Picture 4" descr="Informationen, &lt;strong&gt;Info&lt;/strong&gt;, Symbol, Kreis, Schwarz, &lt;strong&gt;Icon&lt;/strong&g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10395" y="4776395"/>
            <a:ext cx="2081605" cy="2081605"/>
          </a:xfrm>
          <a:prstGeom prst="rect">
            <a:avLst/>
          </a:prstGeom>
        </p:spPr>
      </p:pic>
    </p:spTree>
    <p:extLst>
      <p:ext uri="{BB962C8B-B14F-4D97-AF65-F5344CB8AC3E}">
        <p14:creationId xmlns:p14="http://schemas.microsoft.com/office/powerpoint/2010/main" val="24833024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Information Hub: Scope</a:t>
            </a:r>
            <a:endParaRPr lang="en-GB" dirty="0"/>
          </a:p>
        </p:txBody>
      </p:sp>
      <p:sp>
        <p:nvSpPr>
          <p:cNvPr id="3" name="Content Placeholder 2"/>
          <p:cNvSpPr>
            <a:spLocks noGrp="1"/>
          </p:cNvSpPr>
          <p:nvPr>
            <p:ph idx="1"/>
          </p:nvPr>
        </p:nvSpPr>
        <p:spPr/>
        <p:txBody>
          <a:bodyPr>
            <a:normAutofit fontScale="77500" lnSpcReduction="20000"/>
          </a:bodyPr>
          <a:lstStyle/>
          <a:p>
            <a:r>
              <a:rPr lang="fr-CH" dirty="0" err="1" smtClean="0"/>
              <a:t>Resources</a:t>
            </a:r>
            <a:r>
              <a:rPr lang="fr-CH" dirty="0" smtClean="0"/>
              <a:t> </a:t>
            </a:r>
            <a:r>
              <a:rPr lang="fr-CH" dirty="0"/>
              <a:t>for </a:t>
            </a:r>
            <a:r>
              <a:rPr lang="fr-CH" dirty="0" err="1"/>
              <a:t>detailed</a:t>
            </a:r>
            <a:r>
              <a:rPr lang="fr-CH" dirty="0"/>
              <a:t> design: 3m</a:t>
            </a:r>
            <a:endParaRPr lang="en-GB" dirty="0"/>
          </a:p>
          <a:p>
            <a:r>
              <a:rPr lang="fr-CH" dirty="0" smtClean="0"/>
              <a:t>Information sources</a:t>
            </a:r>
          </a:p>
          <a:p>
            <a:pPr lvl="1"/>
            <a:r>
              <a:rPr lang="fr-CH" dirty="0" smtClean="0"/>
              <a:t>List all sources of information to </a:t>
            </a:r>
            <a:r>
              <a:rPr lang="fr-CH" dirty="0" err="1" smtClean="0"/>
              <a:t>be</a:t>
            </a:r>
            <a:r>
              <a:rPr lang="fr-CH" dirty="0" smtClean="0"/>
              <a:t> </a:t>
            </a:r>
            <a:r>
              <a:rPr lang="fr-CH" dirty="0" err="1" smtClean="0"/>
              <a:t>centralised</a:t>
            </a:r>
            <a:r>
              <a:rPr lang="fr-CH" dirty="0" smtClean="0"/>
              <a:t> in </a:t>
            </a:r>
            <a:r>
              <a:rPr lang="fr-CH" dirty="0" err="1" smtClean="0"/>
              <a:t>MyCERN</a:t>
            </a:r>
            <a:endParaRPr lang="fr-CH" dirty="0" smtClean="0"/>
          </a:p>
          <a:p>
            <a:pPr lvl="1"/>
            <a:r>
              <a:rPr lang="fr-CH" dirty="0" smtClean="0"/>
              <a:t>Select a </a:t>
            </a:r>
            <a:r>
              <a:rPr lang="fr-CH" dirty="0" err="1" smtClean="0"/>
              <a:t>common</a:t>
            </a:r>
            <a:r>
              <a:rPr lang="fr-CH" dirty="0" smtClean="0"/>
              <a:t> </a:t>
            </a:r>
            <a:r>
              <a:rPr lang="fr-CH" dirty="0" err="1" smtClean="0"/>
              <a:t>way</a:t>
            </a:r>
            <a:r>
              <a:rPr lang="fr-CH" dirty="0" smtClean="0"/>
              <a:t> to </a:t>
            </a:r>
            <a:r>
              <a:rPr lang="fr-CH" dirty="0" err="1" smtClean="0"/>
              <a:t>handle</a:t>
            </a:r>
            <a:r>
              <a:rPr lang="fr-CH" dirty="0" smtClean="0"/>
              <a:t> version management, </a:t>
            </a:r>
            <a:r>
              <a:rPr lang="fr-CH" dirty="0" err="1" smtClean="0"/>
              <a:t>cooperative</a:t>
            </a:r>
            <a:r>
              <a:rPr lang="fr-CH" dirty="0" smtClean="0"/>
              <a:t> </a:t>
            </a:r>
            <a:r>
              <a:rPr lang="fr-CH" dirty="0" err="1" smtClean="0"/>
              <a:t>editing</a:t>
            </a:r>
            <a:r>
              <a:rPr lang="fr-CH" dirty="0" smtClean="0"/>
              <a:t> and </a:t>
            </a:r>
            <a:r>
              <a:rPr lang="fr-CH" dirty="0" err="1" smtClean="0"/>
              <a:t>automated</a:t>
            </a:r>
            <a:r>
              <a:rPr lang="fr-CH" dirty="0" smtClean="0"/>
              <a:t> </a:t>
            </a:r>
            <a:r>
              <a:rPr lang="fr-CH" dirty="0" err="1" smtClean="0"/>
              <a:t>deployment</a:t>
            </a:r>
            <a:r>
              <a:rPr lang="fr-CH" dirty="0" smtClean="0"/>
              <a:t> for </a:t>
            </a:r>
            <a:r>
              <a:rPr lang="fr-CH" dirty="0" err="1" smtClean="0"/>
              <a:t>this</a:t>
            </a:r>
            <a:r>
              <a:rPr lang="fr-CH" dirty="0" smtClean="0"/>
              <a:t> information</a:t>
            </a:r>
          </a:p>
          <a:p>
            <a:pPr lvl="2"/>
            <a:r>
              <a:rPr lang="fr-CH" dirty="0" err="1" smtClean="0"/>
              <a:t>Drupal</a:t>
            </a:r>
            <a:r>
              <a:rPr lang="fr-CH" dirty="0" smtClean="0"/>
              <a:t>, </a:t>
            </a:r>
            <a:r>
              <a:rPr lang="fr-CH" dirty="0" err="1" smtClean="0"/>
              <a:t>Sharepoint</a:t>
            </a:r>
            <a:r>
              <a:rPr lang="fr-CH" dirty="0" smtClean="0"/>
              <a:t>, </a:t>
            </a:r>
            <a:r>
              <a:rPr lang="fr-CH" dirty="0" err="1" smtClean="0"/>
              <a:t>Gitbooks</a:t>
            </a:r>
            <a:r>
              <a:rPr lang="fr-CH" dirty="0" smtClean="0"/>
              <a:t> etc.</a:t>
            </a:r>
          </a:p>
          <a:p>
            <a:r>
              <a:rPr lang="fr-CH" dirty="0" err="1" smtClean="0"/>
              <a:t>Semantic</a:t>
            </a:r>
            <a:r>
              <a:rPr lang="fr-CH" dirty="0" smtClean="0"/>
              <a:t> </a:t>
            </a:r>
            <a:r>
              <a:rPr lang="fr-CH" dirty="0" err="1" smtClean="0"/>
              <a:t>Search</a:t>
            </a:r>
            <a:endParaRPr lang="fr-CH" dirty="0" smtClean="0"/>
          </a:p>
          <a:p>
            <a:pPr lvl="1"/>
            <a:r>
              <a:rPr lang="fr-CH" dirty="0" err="1" smtClean="0"/>
              <a:t>Study</a:t>
            </a:r>
            <a:r>
              <a:rPr lang="fr-CH" dirty="0" smtClean="0"/>
              <a:t> the </a:t>
            </a:r>
            <a:r>
              <a:rPr lang="fr-CH" dirty="0" err="1" smtClean="0"/>
              <a:t>requirements</a:t>
            </a:r>
            <a:r>
              <a:rPr lang="fr-CH" dirty="0" smtClean="0"/>
              <a:t> for the </a:t>
            </a:r>
            <a:r>
              <a:rPr lang="fr-CH" dirty="0" err="1" smtClean="0"/>
              <a:t>semantic</a:t>
            </a:r>
            <a:r>
              <a:rPr lang="fr-CH" dirty="0" smtClean="0"/>
              <a:t> </a:t>
            </a:r>
            <a:r>
              <a:rPr lang="fr-CH" dirty="0" err="1" smtClean="0"/>
              <a:t>search</a:t>
            </a:r>
            <a:endParaRPr lang="fr-CH" dirty="0" smtClean="0"/>
          </a:p>
          <a:p>
            <a:pPr lvl="2"/>
            <a:r>
              <a:rPr lang="fr-CH" dirty="0" smtClean="0"/>
              <a:t>Initial corpus: </a:t>
            </a:r>
            <a:r>
              <a:rPr lang="fr-CH" dirty="0" err="1" smtClean="0"/>
              <a:t>Above</a:t>
            </a:r>
            <a:r>
              <a:rPr lang="fr-CH" dirty="0" smtClean="0"/>
              <a:t> information sources</a:t>
            </a:r>
          </a:p>
          <a:p>
            <a:pPr lvl="2"/>
            <a:r>
              <a:rPr lang="fr-CH" dirty="0" smtClean="0"/>
              <a:t>Possible extensions: Snow </a:t>
            </a:r>
            <a:r>
              <a:rPr lang="fr-CH" dirty="0" err="1" smtClean="0"/>
              <a:t>KBs</a:t>
            </a:r>
            <a:r>
              <a:rPr lang="fr-CH" dirty="0" smtClean="0"/>
              <a:t>, </a:t>
            </a:r>
            <a:r>
              <a:rPr lang="fr-CH" dirty="0" err="1" smtClean="0"/>
              <a:t>other</a:t>
            </a:r>
            <a:r>
              <a:rPr lang="fr-CH" dirty="0" smtClean="0"/>
              <a:t> CERN pages</a:t>
            </a:r>
          </a:p>
          <a:p>
            <a:pPr lvl="1"/>
            <a:r>
              <a:rPr lang="fr-CH" dirty="0" err="1" smtClean="0"/>
              <a:t>Market</a:t>
            </a:r>
            <a:r>
              <a:rPr lang="fr-CH" dirty="0" smtClean="0"/>
              <a:t> </a:t>
            </a:r>
            <a:r>
              <a:rPr lang="fr-CH" dirty="0" err="1" smtClean="0"/>
              <a:t>survey</a:t>
            </a:r>
            <a:r>
              <a:rPr lang="fr-CH" dirty="0" smtClean="0"/>
              <a:t> and </a:t>
            </a:r>
            <a:r>
              <a:rPr lang="fr-CH" dirty="0" err="1" smtClean="0"/>
              <a:t>selection</a:t>
            </a:r>
            <a:r>
              <a:rPr lang="fr-CH" dirty="0" smtClean="0"/>
              <a:t> of </a:t>
            </a:r>
            <a:r>
              <a:rPr lang="fr-CH" dirty="0" err="1" smtClean="0"/>
              <a:t>product</a:t>
            </a:r>
            <a:endParaRPr lang="fr-CH" dirty="0" smtClean="0"/>
          </a:p>
          <a:p>
            <a:r>
              <a:rPr lang="fr-CH" dirty="0" err="1" smtClean="0"/>
              <a:t>Evaluate</a:t>
            </a:r>
            <a:r>
              <a:rPr lang="fr-CH" dirty="0" smtClean="0"/>
              <a:t> the </a:t>
            </a:r>
            <a:r>
              <a:rPr lang="fr-CH" dirty="0" err="1" smtClean="0"/>
              <a:t>cost</a:t>
            </a:r>
            <a:r>
              <a:rPr lang="fr-CH" dirty="0" smtClean="0"/>
              <a:t> of </a:t>
            </a:r>
            <a:r>
              <a:rPr lang="fr-CH" dirty="0" err="1" smtClean="0"/>
              <a:t>implementation</a:t>
            </a:r>
            <a:endParaRPr lang="fr-CH" dirty="0" smtClean="0"/>
          </a:p>
          <a:p>
            <a:endParaRPr lang="fr-CH" dirty="0"/>
          </a:p>
          <a:p>
            <a:r>
              <a:rPr lang="fr-CH" dirty="0" err="1"/>
              <a:t>R</a:t>
            </a:r>
            <a:r>
              <a:rPr lang="fr-CH" dirty="0" err="1" smtClean="0"/>
              <a:t>e</a:t>
            </a:r>
            <a:r>
              <a:rPr lang="fr-CH" dirty="0" smtClean="0"/>
              <a:t>-scope: </a:t>
            </a:r>
            <a:r>
              <a:rPr lang="fr-CH" dirty="0" err="1" smtClean="0"/>
              <a:t>Ranking</a:t>
            </a:r>
            <a:r>
              <a:rPr lang="fr-CH" dirty="0" smtClean="0"/>
              <a:t> of </a:t>
            </a:r>
            <a:r>
              <a:rPr lang="fr-CH" dirty="0" err="1" smtClean="0"/>
              <a:t>search</a:t>
            </a:r>
            <a:r>
              <a:rPr lang="fr-CH" dirty="0" smtClean="0"/>
              <a:t> </a:t>
            </a:r>
            <a:r>
              <a:rPr lang="fr-CH" smtClean="0"/>
              <a:t>results </a:t>
            </a:r>
            <a:r>
              <a:rPr lang="fr-CH" dirty="0" err="1" smtClean="0"/>
              <a:t>according</a:t>
            </a:r>
            <a:r>
              <a:rPr lang="fr-CH" dirty="0" smtClean="0"/>
              <a:t> to </a:t>
            </a:r>
            <a:r>
              <a:rPr lang="fr-CH" dirty="0" err="1" smtClean="0"/>
              <a:t>personal</a:t>
            </a:r>
            <a:r>
              <a:rPr lang="fr-CH" dirty="0" smtClean="0"/>
              <a:t> </a:t>
            </a:r>
            <a:r>
              <a:rPr lang="fr-CH" dirty="0" err="1" smtClean="0"/>
              <a:t>preferences</a:t>
            </a:r>
            <a:r>
              <a:rPr lang="fr-CH" dirty="0" smtClean="0"/>
              <a:t> and </a:t>
            </a:r>
            <a:r>
              <a:rPr lang="fr-CH" dirty="0" err="1" smtClean="0"/>
              <a:t>personal</a:t>
            </a:r>
            <a:r>
              <a:rPr lang="fr-CH" dirty="0" smtClean="0"/>
              <a:t> data</a:t>
            </a:r>
            <a:endParaRPr lang="en-GB" dirty="0"/>
          </a:p>
        </p:txBody>
      </p:sp>
      <p:pic>
        <p:nvPicPr>
          <p:cNvPr id="5" name="Picture 4" descr="Informationen, &lt;strong&gt;Info&lt;/strong&gt;, Symbol, Kreis, Schwarz, &lt;strong&gt;Icon&lt;/strong&g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10395" y="4776395"/>
            <a:ext cx="2081605" cy="2081605"/>
          </a:xfrm>
          <a:prstGeom prst="rect">
            <a:avLst/>
          </a:prstGeom>
        </p:spPr>
      </p:pic>
    </p:spTree>
    <p:extLst>
      <p:ext uri="{BB962C8B-B14F-4D97-AF65-F5344CB8AC3E}">
        <p14:creationId xmlns:p14="http://schemas.microsoft.com/office/powerpoint/2010/main" val="33445190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Procedures</a:t>
            </a:r>
            <a:r>
              <a:rPr lang="fr-CH" dirty="0" smtClean="0"/>
              <a:t> Engine</a:t>
            </a:r>
            <a:endParaRPr lang="en-GB" dirty="0"/>
          </a:p>
        </p:txBody>
      </p:sp>
      <p:sp>
        <p:nvSpPr>
          <p:cNvPr id="3" name="Content Placeholder 2"/>
          <p:cNvSpPr>
            <a:spLocks noGrp="1"/>
          </p:cNvSpPr>
          <p:nvPr>
            <p:ph idx="1"/>
          </p:nvPr>
        </p:nvSpPr>
        <p:spPr/>
        <p:txBody>
          <a:bodyPr/>
          <a:lstStyle/>
          <a:p>
            <a:r>
              <a:rPr lang="fr-CH" dirty="0" smtClean="0"/>
              <a:t>Goal: </a:t>
            </a:r>
            <a:r>
              <a:rPr lang="fr-CH" dirty="0" err="1" smtClean="0"/>
              <a:t>Turn</a:t>
            </a:r>
            <a:r>
              <a:rPr lang="fr-CH" dirty="0"/>
              <a:t> </a:t>
            </a:r>
            <a:r>
              <a:rPr lang="fr-CH" dirty="0" err="1" smtClean="0"/>
              <a:t>procedures</a:t>
            </a:r>
            <a:r>
              <a:rPr lang="fr-CH" dirty="0" smtClean="0"/>
              <a:t> </a:t>
            </a:r>
            <a:r>
              <a:rPr lang="fr-CH" dirty="0" err="1" smtClean="0"/>
              <a:t>currently</a:t>
            </a:r>
            <a:r>
              <a:rPr lang="fr-CH" dirty="0" smtClean="0"/>
              <a:t> </a:t>
            </a:r>
            <a:r>
              <a:rPr lang="fr-CH" dirty="0" err="1" smtClean="0"/>
              <a:t>existing</a:t>
            </a:r>
            <a:r>
              <a:rPr lang="fr-CH" dirty="0" smtClean="0"/>
              <a:t> on </a:t>
            </a:r>
            <a:r>
              <a:rPr lang="fr-CH" dirty="0" err="1" smtClean="0"/>
              <a:t>paper</a:t>
            </a:r>
            <a:r>
              <a:rPr lang="fr-CH" dirty="0" smtClean="0"/>
              <a:t> </a:t>
            </a:r>
            <a:r>
              <a:rPr lang="fr-CH" dirty="0" err="1" smtClean="0"/>
              <a:t>into</a:t>
            </a:r>
            <a:r>
              <a:rPr lang="fr-CH" dirty="0" smtClean="0"/>
              <a:t> </a:t>
            </a:r>
            <a:r>
              <a:rPr lang="fr-CH" dirty="0" err="1" smtClean="0"/>
              <a:t>computing</a:t>
            </a:r>
            <a:r>
              <a:rPr lang="fr-CH" dirty="0" smtClean="0"/>
              <a:t> workflows </a:t>
            </a:r>
            <a:r>
              <a:rPr lang="fr-CH" dirty="0" err="1" smtClean="0"/>
              <a:t>automatically</a:t>
            </a:r>
            <a:r>
              <a:rPr lang="fr-CH" dirty="0" smtClean="0"/>
              <a:t> </a:t>
            </a:r>
            <a:r>
              <a:rPr lang="fr-CH" dirty="0" err="1" smtClean="0"/>
              <a:t>adapting</a:t>
            </a:r>
            <a:r>
              <a:rPr lang="fr-CH" dirty="0" smtClean="0"/>
              <a:t> to the </a:t>
            </a:r>
            <a:r>
              <a:rPr lang="fr-CH" dirty="0" err="1" smtClean="0"/>
              <a:t>user’s</a:t>
            </a:r>
            <a:r>
              <a:rPr lang="fr-CH" dirty="0" smtClean="0"/>
              <a:t> situation, and </a:t>
            </a:r>
            <a:r>
              <a:rPr lang="fr-CH" dirty="0" err="1" smtClean="0"/>
              <a:t>tracking</a:t>
            </a:r>
            <a:r>
              <a:rPr lang="fr-CH" dirty="0" smtClean="0"/>
              <a:t> </a:t>
            </a:r>
            <a:r>
              <a:rPr lang="fr-CH" dirty="0" err="1" smtClean="0"/>
              <a:t>progress</a:t>
            </a:r>
            <a:endParaRPr lang="fr-CH" dirty="0" smtClean="0"/>
          </a:p>
          <a:p>
            <a:r>
              <a:rPr lang="fr-CH" dirty="0" err="1" smtClean="0"/>
              <a:t>Benefit</a:t>
            </a:r>
            <a:r>
              <a:rPr lang="fr-CH" dirty="0" smtClean="0"/>
              <a:t>: </a:t>
            </a:r>
            <a:r>
              <a:rPr lang="fr-CH" dirty="0" err="1" smtClean="0"/>
              <a:t>Simplify</a:t>
            </a:r>
            <a:r>
              <a:rPr lang="fr-CH" dirty="0" smtClean="0"/>
              <a:t> </a:t>
            </a:r>
            <a:r>
              <a:rPr lang="fr-CH" dirty="0" err="1" smtClean="0"/>
              <a:t>processes</a:t>
            </a:r>
            <a:r>
              <a:rPr lang="fr-CH" dirty="0" smtClean="0"/>
              <a:t> by </a:t>
            </a:r>
            <a:r>
              <a:rPr lang="fr-CH" dirty="0" err="1" smtClean="0"/>
              <a:t>tailoring</a:t>
            </a:r>
            <a:r>
              <a:rPr lang="fr-CH" dirty="0" smtClean="0"/>
              <a:t> </a:t>
            </a:r>
            <a:r>
              <a:rPr lang="fr-CH" dirty="0" err="1" smtClean="0"/>
              <a:t>them</a:t>
            </a:r>
            <a:r>
              <a:rPr lang="fr-CH" dirty="0" smtClean="0"/>
              <a:t> to </a:t>
            </a:r>
            <a:r>
              <a:rPr lang="fr-CH" dirty="0" err="1" smtClean="0"/>
              <a:t>users</a:t>
            </a:r>
            <a:r>
              <a:rPr lang="fr-CH" dirty="0" smtClean="0"/>
              <a:t>, </a:t>
            </a:r>
            <a:r>
              <a:rPr lang="fr-CH" dirty="0" err="1" smtClean="0"/>
              <a:t>better</a:t>
            </a:r>
            <a:r>
              <a:rPr lang="fr-CH" dirty="0" smtClean="0"/>
              <a:t> guidance of </a:t>
            </a:r>
            <a:r>
              <a:rPr lang="fr-CH" dirty="0" err="1" smtClean="0"/>
              <a:t>users</a:t>
            </a:r>
            <a:endParaRPr lang="fr-CH" dirty="0" smtClean="0"/>
          </a:p>
          <a:p>
            <a:r>
              <a:rPr lang="fr-CH" dirty="0" smtClean="0"/>
              <a:t>Duplication: </a:t>
            </a:r>
            <a:r>
              <a:rPr lang="fr-CH" dirty="0" err="1" smtClean="0"/>
              <a:t>Other</a:t>
            </a:r>
            <a:r>
              <a:rPr lang="fr-CH" dirty="0" smtClean="0"/>
              <a:t> services (EDH) </a:t>
            </a:r>
            <a:r>
              <a:rPr lang="fr-CH" dirty="0" err="1" smtClean="0"/>
              <a:t>already</a:t>
            </a:r>
            <a:r>
              <a:rPr lang="fr-CH" dirty="0" smtClean="0"/>
              <a:t> </a:t>
            </a:r>
            <a:r>
              <a:rPr lang="fr-CH" dirty="0" err="1" smtClean="0"/>
              <a:t>handle</a:t>
            </a:r>
            <a:r>
              <a:rPr lang="fr-CH" dirty="0" smtClean="0"/>
              <a:t> </a:t>
            </a:r>
            <a:r>
              <a:rPr lang="fr-CH" dirty="0" err="1" smtClean="0"/>
              <a:t>these</a:t>
            </a:r>
            <a:r>
              <a:rPr lang="fr-CH" dirty="0" smtClean="0"/>
              <a:t> </a:t>
            </a:r>
            <a:r>
              <a:rPr lang="fr-CH" dirty="0" err="1" smtClean="0"/>
              <a:t>kinds</a:t>
            </a:r>
            <a:r>
              <a:rPr lang="fr-CH" dirty="0" smtClean="0"/>
              <a:t> of </a:t>
            </a:r>
            <a:r>
              <a:rPr lang="fr-CH" dirty="0" err="1" smtClean="0"/>
              <a:t>processes</a:t>
            </a:r>
            <a:r>
              <a:rPr lang="fr-CH" dirty="0" smtClean="0"/>
              <a:t>, </a:t>
            </a:r>
            <a:r>
              <a:rPr lang="fr-CH" dirty="0" err="1" smtClean="0"/>
              <a:t>through</a:t>
            </a:r>
            <a:r>
              <a:rPr lang="fr-CH" dirty="0" smtClean="0"/>
              <a:t> workflow </a:t>
            </a:r>
            <a:r>
              <a:rPr lang="fr-CH" dirty="0" err="1" smtClean="0"/>
              <a:t>engines</a:t>
            </a:r>
            <a:r>
              <a:rPr lang="fr-CH" dirty="0" smtClean="0"/>
              <a:t> and expert </a:t>
            </a:r>
            <a:r>
              <a:rPr lang="fr-CH" dirty="0" err="1" smtClean="0"/>
              <a:t>systems</a:t>
            </a:r>
            <a:endParaRPr lang="fr-CH" dirty="0" smtClean="0"/>
          </a:p>
          <a:p>
            <a:r>
              <a:rPr lang="fr-CH" dirty="0" smtClean="0"/>
              <a:t>Challenges: </a:t>
            </a:r>
            <a:r>
              <a:rPr lang="fr-CH" dirty="0" err="1" smtClean="0"/>
              <a:t>process</a:t>
            </a:r>
            <a:r>
              <a:rPr lang="fr-CH" dirty="0" smtClean="0"/>
              <a:t> </a:t>
            </a:r>
            <a:r>
              <a:rPr lang="fr-CH" dirty="0" err="1" smtClean="0"/>
              <a:t>complexity</a:t>
            </a:r>
            <a:r>
              <a:rPr lang="fr-CH" dirty="0" smtClean="0"/>
              <a:t>, </a:t>
            </a:r>
            <a:r>
              <a:rPr lang="fr-CH" dirty="0" err="1" smtClean="0"/>
              <a:t>reliance</a:t>
            </a:r>
            <a:r>
              <a:rPr lang="fr-CH" dirty="0" smtClean="0"/>
              <a:t> on </a:t>
            </a:r>
            <a:r>
              <a:rPr lang="fr-CH" dirty="0" err="1" smtClean="0"/>
              <a:t>external</a:t>
            </a:r>
            <a:r>
              <a:rPr lang="fr-CH" dirty="0" smtClean="0"/>
              <a:t> sources</a:t>
            </a:r>
            <a:endParaRPr lang="en-GB" dirty="0"/>
          </a:p>
        </p:txBody>
      </p:sp>
      <p:pic>
        <p:nvPicPr>
          <p:cNvPr id="4" name="Picture 3" descr="Fichier d'origine ‎ (Fichier SVG, résolution de 24 × 24 pixels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73726" y="4539726"/>
            <a:ext cx="2318273" cy="2318273"/>
          </a:xfrm>
          <a:prstGeom prst="rect">
            <a:avLst/>
          </a:prstGeom>
        </p:spPr>
      </p:pic>
    </p:spTree>
    <p:extLst>
      <p:ext uri="{BB962C8B-B14F-4D97-AF65-F5344CB8AC3E}">
        <p14:creationId xmlns:p14="http://schemas.microsoft.com/office/powerpoint/2010/main" val="41575241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Procedures</a:t>
            </a:r>
            <a:r>
              <a:rPr lang="fr-CH" dirty="0" smtClean="0"/>
              <a:t> Engine: Scope</a:t>
            </a:r>
            <a:endParaRPr lang="en-GB" dirty="0"/>
          </a:p>
        </p:txBody>
      </p:sp>
      <p:sp>
        <p:nvSpPr>
          <p:cNvPr id="3" name="Content Placeholder 2"/>
          <p:cNvSpPr>
            <a:spLocks noGrp="1"/>
          </p:cNvSpPr>
          <p:nvPr>
            <p:ph idx="1"/>
          </p:nvPr>
        </p:nvSpPr>
        <p:spPr/>
        <p:txBody>
          <a:bodyPr/>
          <a:lstStyle/>
          <a:p>
            <a:endParaRPr lang="fr-CH" dirty="0"/>
          </a:p>
          <a:p>
            <a:r>
              <a:rPr lang="fr-CH" dirty="0" err="1"/>
              <a:t>Resources</a:t>
            </a:r>
            <a:r>
              <a:rPr lang="fr-CH" dirty="0"/>
              <a:t> for </a:t>
            </a:r>
            <a:r>
              <a:rPr lang="fr-CH" dirty="0" err="1"/>
              <a:t>detailed</a:t>
            </a:r>
            <a:r>
              <a:rPr lang="fr-CH" dirty="0"/>
              <a:t> design: ???</a:t>
            </a:r>
            <a:endParaRPr lang="en-GB" dirty="0"/>
          </a:p>
          <a:p>
            <a:r>
              <a:rPr lang="fr-CH" dirty="0" smtClean="0"/>
              <a:t>De-scope: Hand over handling of new </a:t>
            </a:r>
            <a:r>
              <a:rPr lang="fr-CH" dirty="0" err="1" smtClean="0"/>
              <a:t>procedures</a:t>
            </a:r>
            <a:r>
              <a:rPr lang="fr-CH" dirty="0" smtClean="0"/>
              <a:t> to AIS in </a:t>
            </a:r>
            <a:r>
              <a:rPr lang="fr-CH" dirty="0" err="1" smtClean="0"/>
              <a:t>their</a:t>
            </a:r>
            <a:r>
              <a:rPr lang="fr-CH" dirty="0" smtClean="0"/>
              <a:t> standard </a:t>
            </a:r>
            <a:r>
              <a:rPr lang="fr-CH" dirty="0" err="1" smtClean="0"/>
              <a:t>work</a:t>
            </a:r>
            <a:r>
              <a:rPr lang="fr-CH" dirty="0" smtClean="0"/>
              <a:t> plan.</a:t>
            </a:r>
          </a:p>
          <a:p>
            <a:r>
              <a:rPr lang="fr-CH" dirty="0" err="1" smtClean="0"/>
              <a:t>Ensure</a:t>
            </a:r>
            <a:r>
              <a:rPr lang="fr-CH" dirty="0" smtClean="0"/>
              <a:t> </a:t>
            </a:r>
            <a:r>
              <a:rPr lang="fr-CH" dirty="0" err="1" smtClean="0"/>
              <a:t>that</a:t>
            </a:r>
            <a:r>
              <a:rPr lang="fr-CH" dirty="0" smtClean="0"/>
              <a:t> feedback </a:t>
            </a:r>
            <a:r>
              <a:rPr lang="fr-CH" dirty="0" err="1" smtClean="0"/>
              <a:t>from</a:t>
            </a:r>
            <a:r>
              <a:rPr lang="fr-CH" dirty="0" smtClean="0"/>
              <a:t> </a:t>
            </a:r>
            <a:r>
              <a:rPr lang="fr-CH" dirty="0" err="1" smtClean="0"/>
              <a:t>ongoing</a:t>
            </a:r>
            <a:r>
              <a:rPr lang="fr-CH" dirty="0" smtClean="0"/>
              <a:t> </a:t>
            </a:r>
            <a:r>
              <a:rPr lang="fr-CH" dirty="0" err="1" smtClean="0"/>
              <a:t>procedures</a:t>
            </a:r>
            <a:r>
              <a:rPr lang="fr-CH" dirty="0" smtClean="0"/>
              <a:t> </a:t>
            </a:r>
            <a:r>
              <a:rPr lang="fr-CH" dirty="0" err="1" smtClean="0"/>
              <a:t>can</a:t>
            </a:r>
            <a:r>
              <a:rPr lang="fr-CH" dirty="0" smtClean="0"/>
              <a:t> </a:t>
            </a:r>
            <a:r>
              <a:rPr lang="fr-CH" dirty="0" err="1" smtClean="0"/>
              <a:t>be</a:t>
            </a:r>
            <a:r>
              <a:rPr lang="fr-CH" dirty="0" smtClean="0"/>
              <a:t> </a:t>
            </a:r>
            <a:r>
              <a:rPr lang="fr-CH" dirty="0" err="1" smtClean="0"/>
              <a:t>given</a:t>
            </a:r>
            <a:r>
              <a:rPr lang="fr-CH" dirty="0" smtClean="0"/>
              <a:t> to </a:t>
            </a:r>
            <a:r>
              <a:rPr lang="fr-CH" dirty="0" err="1" smtClean="0"/>
              <a:t>MyCERN</a:t>
            </a:r>
            <a:r>
              <a:rPr lang="fr-CH" dirty="0" smtClean="0"/>
              <a:t> (</a:t>
            </a:r>
            <a:r>
              <a:rPr lang="fr-CH" dirty="0" err="1" smtClean="0"/>
              <a:t>ongoing</a:t>
            </a:r>
            <a:r>
              <a:rPr lang="fr-CH" dirty="0" smtClean="0"/>
              <a:t> </a:t>
            </a:r>
            <a:r>
              <a:rPr lang="fr-CH" dirty="0" err="1" smtClean="0"/>
              <a:t>procedures</a:t>
            </a:r>
            <a:r>
              <a:rPr lang="fr-CH" dirty="0" smtClean="0"/>
              <a:t> widget)</a:t>
            </a:r>
            <a:endParaRPr lang="en-GB" dirty="0"/>
          </a:p>
        </p:txBody>
      </p:sp>
      <p:pic>
        <p:nvPicPr>
          <p:cNvPr id="4" name="Picture 3" descr="Fichier d'origine ‎ (Fichier SVG, résolution de 24 × 24 pixels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73726" y="4539726"/>
            <a:ext cx="2318273" cy="2318273"/>
          </a:xfrm>
          <a:prstGeom prst="rect">
            <a:avLst/>
          </a:prstGeom>
        </p:spPr>
      </p:pic>
    </p:spTree>
    <p:extLst>
      <p:ext uri="{BB962C8B-B14F-4D97-AF65-F5344CB8AC3E}">
        <p14:creationId xmlns:p14="http://schemas.microsoft.com/office/powerpoint/2010/main" val="27551297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Convenience</a:t>
            </a:r>
            <a:r>
              <a:rPr lang="fr-CH" dirty="0" smtClean="0"/>
              <a:t> Tools</a:t>
            </a:r>
            <a:endParaRPr lang="en-GB" dirty="0"/>
          </a:p>
        </p:txBody>
      </p:sp>
      <p:sp>
        <p:nvSpPr>
          <p:cNvPr id="3" name="Content Placeholder 2"/>
          <p:cNvSpPr>
            <a:spLocks noGrp="1"/>
          </p:cNvSpPr>
          <p:nvPr>
            <p:ph idx="1"/>
          </p:nvPr>
        </p:nvSpPr>
        <p:spPr/>
        <p:txBody>
          <a:bodyPr/>
          <a:lstStyle/>
          <a:p>
            <a:r>
              <a:rPr lang="fr-CH" dirty="0" smtClean="0"/>
              <a:t>Goal: </a:t>
            </a:r>
            <a:r>
              <a:rPr lang="fr-CH" dirty="0" err="1" smtClean="0"/>
              <a:t>Provide</a:t>
            </a:r>
            <a:r>
              <a:rPr lang="fr-CH" dirty="0" smtClean="0"/>
              <a:t> </a:t>
            </a:r>
            <a:r>
              <a:rPr lang="fr-CH" dirty="0" err="1" smtClean="0"/>
              <a:t>centralized</a:t>
            </a:r>
            <a:r>
              <a:rPr lang="fr-CH" dirty="0" smtClean="0"/>
              <a:t>, light-</a:t>
            </a:r>
            <a:r>
              <a:rPr lang="fr-CH" dirty="0" err="1" smtClean="0"/>
              <a:t>weight</a:t>
            </a:r>
            <a:r>
              <a:rPr lang="fr-CH" dirty="0" smtClean="0"/>
              <a:t> interfaces to </a:t>
            </a:r>
            <a:r>
              <a:rPr lang="fr-CH" dirty="0" err="1" smtClean="0"/>
              <a:t>existing</a:t>
            </a:r>
            <a:r>
              <a:rPr lang="fr-CH" dirty="0" smtClean="0"/>
              <a:t> </a:t>
            </a:r>
            <a:r>
              <a:rPr lang="fr-CH" dirty="0" err="1" smtClean="0"/>
              <a:t>practical</a:t>
            </a:r>
            <a:r>
              <a:rPr lang="fr-CH" dirty="0" smtClean="0"/>
              <a:t> </a:t>
            </a:r>
            <a:r>
              <a:rPr lang="fr-CH" dirty="0" err="1" smtClean="0"/>
              <a:t>tools</a:t>
            </a:r>
            <a:r>
              <a:rPr lang="fr-CH" dirty="0" smtClean="0"/>
              <a:t>, </a:t>
            </a:r>
            <a:r>
              <a:rPr lang="fr-CH" dirty="0" err="1" smtClean="0"/>
              <a:t>through</a:t>
            </a:r>
            <a:r>
              <a:rPr lang="fr-CH" dirty="0" smtClean="0"/>
              <a:t> interfaces </a:t>
            </a:r>
            <a:r>
              <a:rPr lang="fr-CH" dirty="0" err="1" smtClean="0"/>
              <a:t>suitable</a:t>
            </a:r>
            <a:r>
              <a:rPr lang="fr-CH" dirty="0" smtClean="0"/>
              <a:t> for mobiles and desktops</a:t>
            </a:r>
          </a:p>
          <a:p>
            <a:r>
              <a:rPr lang="fr-CH" dirty="0" err="1" smtClean="0"/>
              <a:t>Benefit</a:t>
            </a:r>
            <a:r>
              <a:rPr lang="fr-CH" dirty="0" smtClean="0"/>
              <a:t>: Mobile usage</a:t>
            </a:r>
          </a:p>
          <a:p>
            <a:r>
              <a:rPr lang="fr-CH" dirty="0" smtClean="0"/>
              <a:t>Duplication: </a:t>
            </a:r>
            <a:r>
              <a:rPr lang="fr-CH" dirty="0" err="1"/>
              <a:t>L</a:t>
            </a:r>
            <a:r>
              <a:rPr lang="fr-CH" dirty="0" err="1" smtClean="0"/>
              <a:t>ow</a:t>
            </a:r>
            <a:r>
              <a:rPr lang="fr-CH" dirty="0" smtClean="0"/>
              <a:t> (m.cern.ch </a:t>
            </a:r>
            <a:r>
              <a:rPr lang="fr-CH" dirty="0" err="1" smtClean="0"/>
              <a:t>will</a:t>
            </a:r>
            <a:r>
              <a:rPr lang="fr-CH" dirty="0" smtClean="0"/>
              <a:t> </a:t>
            </a:r>
            <a:r>
              <a:rPr lang="fr-CH" dirty="0" err="1" smtClean="0"/>
              <a:t>be</a:t>
            </a:r>
            <a:r>
              <a:rPr lang="fr-CH" dirty="0" smtClean="0"/>
              <a:t> replace by </a:t>
            </a:r>
            <a:r>
              <a:rPr lang="fr-CH" dirty="0" err="1" smtClean="0"/>
              <a:t>MyCERN</a:t>
            </a:r>
            <a:r>
              <a:rPr lang="fr-CH" dirty="0" smtClean="0"/>
              <a:t>)</a:t>
            </a:r>
          </a:p>
          <a:p>
            <a:r>
              <a:rPr lang="fr-CH" dirty="0" smtClean="0"/>
              <a:t>Challenges: None</a:t>
            </a:r>
            <a:endParaRPr lang="en-GB" dirty="0"/>
          </a:p>
        </p:txBody>
      </p:sp>
      <p:pic>
        <p:nvPicPr>
          <p:cNvPr id="5" name="Picture 4" descr="Clipart - &lt;strong&gt;Tools&lt;/strong&g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05827" y="5018980"/>
            <a:ext cx="1886174" cy="1839020"/>
          </a:xfrm>
          <a:prstGeom prst="rect">
            <a:avLst/>
          </a:prstGeom>
        </p:spPr>
      </p:pic>
    </p:spTree>
    <p:extLst>
      <p:ext uri="{BB962C8B-B14F-4D97-AF65-F5344CB8AC3E}">
        <p14:creationId xmlns:p14="http://schemas.microsoft.com/office/powerpoint/2010/main" val="14225323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Convenience</a:t>
            </a:r>
            <a:r>
              <a:rPr lang="fr-CH" dirty="0" smtClean="0"/>
              <a:t> Tools</a:t>
            </a:r>
            <a:endParaRPr lang="en-GB" dirty="0"/>
          </a:p>
        </p:txBody>
      </p:sp>
      <p:pic>
        <p:nvPicPr>
          <p:cNvPr id="4" name="Picture 3" descr="MyCERN Mockup - Mozilla Firefox"/>
          <p:cNvPicPr>
            <a:picLocks noChangeAspect="1"/>
          </p:cNvPicPr>
          <p:nvPr/>
        </p:nvPicPr>
        <p:blipFill rotWithShape="1">
          <a:blip r:embed="rId2">
            <a:extLst>
              <a:ext uri="{28A0092B-C50C-407E-A947-70E740481C1C}">
                <a14:useLocalDpi xmlns:a14="http://schemas.microsoft.com/office/drawing/2010/main" val="0"/>
              </a:ext>
            </a:extLst>
          </a:blip>
          <a:srcRect l="693" t="13490" r="53606" b="52784"/>
          <a:stretch/>
        </p:blipFill>
        <p:spPr>
          <a:xfrm>
            <a:off x="2952753" y="3872156"/>
            <a:ext cx="4044875" cy="2312894"/>
          </a:xfrm>
          <a:prstGeom prst="rect">
            <a:avLst/>
          </a:prstGeom>
          <a:ln>
            <a:noFill/>
          </a:ln>
          <a:effectLst>
            <a:outerShdw blurRad="292100" dist="139700" dir="2700000" algn="tl" rotWithShape="0">
              <a:srgbClr val="333333">
                <a:alpha val="65000"/>
              </a:srgbClr>
            </a:outerShdw>
          </a:effectLst>
        </p:spPr>
      </p:pic>
      <p:pic>
        <p:nvPicPr>
          <p:cNvPr id="6" name="Picture 5" descr="MyCERN Mockup - Mozilla Firefox"/>
          <p:cNvPicPr>
            <a:picLocks noChangeAspect="1"/>
          </p:cNvPicPr>
          <p:nvPr/>
        </p:nvPicPr>
        <p:blipFill rotWithShape="1">
          <a:blip r:embed="rId3">
            <a:extLst>
              <a:ext uri="{28A0092B-C50C-407E-A947-70E740481C1C}">
                <a14:useLocalDpi xmlns:a14="http://schemas.microsoft.com/office/drawing/2010/main" val="0"/>
              </a:ext>
            </a:extLst>
          </a:blip>
          <a:srcRect l="1059" t="18980" r="1828" b="60628"/>
          <a:stretch/>
        </p:blipFill>
        <p:spPr>
          <a:xfrm>
            <a:off x="677509" y="1750508"/>
            <a:ext cx="8595361" cy="1398495"/>
          </a:xfrm>
          <a:prstGeom prst="rect">
            <a:avLst/>
          </a:prstGeom>
          <a:ln>
            <a:noFill/>
          </a:ln>
          <a:effectLst>
            <a:outerShdw blurRad="292100" dist="139700" dir="2700000" algn="tl" rotWithShape="0">
              <a:srgbClr val="333333">
                <a:alpha val="65000"/>
              </a:srgbClr>
            </a:outerShdw>
          </a:effectLst>
        </p:spPr>
      </p:pic>
      <p:pic>
        <p:nvPicPr>
          <p:cNvPr id="7" name="Picture 6" descr="Clipart - &lt;strong&gt;Tools&lt;/strong&gt;"/>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305827" y="5018980"/>
            <a:ext cx="1886174" cy="1839020"/>
          </a:xfrm>
          <a:prstGeom prst="rect">
            <a:avLst/>
          </a:prstGeom>
        </p:spPr>
      </p:pic>
    </p:spTree>
    <p:extLst>
      <p:ext uri="{BB962C8B-B14F-4D97-AF65-F5344CB8AC3E}">
        <p14:creationId xmlns:p14="http://schemas.microsoft.com/office/powerpoint/2010/main" val="33804350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Convenience</a:t>
            </a:r>
            <a:r>
              <a:rPr lang="fr-CH" dirty="0" smtClean="0"/>
              <a:t> Tools: Scope</a:t>
            </a:r>
            <a:endParaRPr lang="en-GB" dirty="0"/>
          </a:p>
        </p:txBody>
      </p:sp>
      <p:sp>
        <p:nvSpPr>
          <p:cNvPr id="3" name="Content Placeholder 2"/>
          <p:cNvSpPr>
            <a:spLocks noGrp="1"/>
          </p:cNvSpPr>
          <p:nvPr>
            <p:ph idx="1"/>
          </p:nvPr>
        </p:nvSpPr>
        <p:spPr/>
        <p:txBody>
          <a:bodyPr/>
          <a:lstStyle/>
          <a:p>
            <a:r>
              <a:rPr lang="fr-CH" dirty="0" smtClean="0"/>
              <a:t>For </a:t>
            </a:r>
            <a:r>
              <a:rPr lang="fr-CH" dirty="0" err="1" smtClean="0"/>
              <a:t>each</a:t>
            </a:r>
            <a:r>
              <a:rPr lang="fr-CH" dirty="0" smtClean="0"/>
              <a:t> </a:t>
            </a:r>
            <a:r>
              <a:rPr lang="fr-CH" dirty="0" err="1" smtClean="0"/>
              <a:t>tool</a:t>
            </a:r>
            <a:r>
              <a:rPr lang="fr-CH" dirty="0" smtClean="0"/>
              <a:t>, </a:t>
            </a:r>
            <a:r>
              <a:rPr lang="fr-CH" dirty="0" err="1" smtClean="0"/>
              <a:t>establish</a:t>
            </a:r>
            <a:r>
              <a:rPr lang="fr-CH" dirty="0" smtClean="0"/>
              <a:t> the </a:t>
            </a:r>
            <a:r>
              <a:rPr lang="fr-CH" dirty="0" err="1" smtClean="0"/>
              <a:t>precise</a:t>
            </a:r>
            <a:r>
              <a:rPr lang="fr-CH" dirty="0" smtClean="0"/>
              <a:t> </a:t>
            </a:r>
            <a:r>
              <a:rPr lang="fr-CH" dirty="0" err="1" smtClean="0"/>
              <a:t>specifications</a:t>
            </a:r>
            <a:r>
              <a:rPr lang="fr-CH" dirty="0" smtClean="0"/>
              <a:t> </a:t>
            </a:r>
            <a:r>
              <a:rPr lang="fr-CH" dirty="0" err="1" smtClean="0"/>
              <a:t>based</a:t>
            </a:r>
            <a:r>
              <a:rPr lang="fr-CH" dirty="0" smtClean="0"/>
              <a:t> on </a:t>
            </a:r>
            <a:r>
              <a:rPr lang="fr-CH" dirty="0" err="1" smtClean="0"/>
              <a:t>existing</a:t>
            </a:r>
            <a:r>
              <a:rPr lang="fr-CH" dirty="0" smtClean="0"/>
              <a:t> </a:t>
            </a:r>
            <a:r>
              <a:rPr lang="fr-CH" dirty="0" err="1" smtClean="0"/>
              <a:t>features</a:t>
            </a:r>
            <a:r>
              <a:rPr lang="fr-CH" dirty="0" smtClean="0"/>
              <a:t> </a:t>
            </a:r>
            <a:r>
              <a:rPr lang="fr-CH" dirty="0" err="1" smtClean="0"/>
              <a:t>from</a:t>
            </a:r>
            <a:r>
              <a:rPr lang="fr-CH" dirty="0" smtClean="0"/>
              <a:t> m.cern.ch</a:t>
            </a:r>
          </a:p>
          <a:p>
            <a:r>
              <a:rPr lang="fr-CH" dirty="0" err="1" smtClean="0"/>
              <a:t>Evaluate</a:t>
            </a:r>
            <a:r>
              <a:rPr lang="fr-CH" dirty="0" smtClean="0"/>
              <a:t> </a:t>
            </a:r>
            <a:r>
              <a:rPr lang="fr-CH" dirty="0" err="1" smtClean="0"/>
              <a:t>cost</a:t>
            </a:r>
            <a:r>
              <a:rPr lang="fr-CH" dirty="0" smtClean="0"/>
              <a:t> of </a:t>
            </a:r>
            <a:r>
              <a:rPr lang="fr-CH" dirty="0" err="1" smtClean="0"/>
              <a:t>implementation</a:t>
            </a:r>
            <a:endParaRPr lang="fr-CH" dirty="0"/>
          </a:p>
          <a:p>
            <a:r>
              <a:rPr lang="fr-CH" dirty="0" err="1"/>
              <a:t>Resources</a:t>
            </a:r>
            <a:r>
              <a:rPr lang="fr-CH" dirty="0"/>
              <a:t> for </a:t>
            </a:r>
            <a:r>
              <a:rPr lang="fr-CH" dirty="0" err="1"/>
              <a:t>detailed</a:t>
            </a:r>
            <a:r>
              <a:rPr lang="fr-CH" dirty="0"/>
              <a:t> design: 0.5m</a:t>
            </a:r>
            <a:endParaRPr lang="en-GB" dirty="0"/>
          </a:p>
          <a:p>
            <a:endParaRPr lang="en-GB" dirty="0"/>
          </a:p>
        </p:txBody>
      </p:sp>
      <p:pic>
        <p:nvPicPr>
          <p:cNvPr id="4" name="Picture 3" descr="Clipart - &lt;strong&gt;Tools&lt;/strong&g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05827" y="5018980"/>
            <a:ext cx="1886174" cy="1839020"/>
          </a:xfrm>
          <a:prstGeom prst="rect">
            <a:avLst/>
          </a:prstGeom>
        </p:spPr>
      </p:pic>
    </p:spTree>
    <p:extLst>
      <p:ext uri="{BB962C8B-B14F-4D97-AF65-F5344CB8AC3E}">
        <p14:creationId xmlns:p14="http://schemas.microsoft.com/office/powerpoint/2010/main" val="42744908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MyCERN</a:t>
            </a:r>
            <a:r>
              <a:rPr lang="fr-CH" dirty="0" smtClean="0"/>
              <a:t>: Scope</a:t>
            </a:r>
            <a:endParaRPr lang="en-GB" dirty="0"/>
          </a:p>
        </p:txBody>
      </p:sp>
      <p:sp>
        <p:nvSpPr>
          <p:cNvPr id="3" name="Content Placeholder 2"/>
          <p:cNvSpPr>
            <a:spLocks noGrp="1"/>
          </p:cNvSpPr>
          <p:nvPr>
            <p:ph idx="1"/>
          </p:nvPr>
        </p:nvSpPr>
        <p:spPr/>
        <p:txBody>
          <a:bodyPr/>
          <a:lstStyle/>
          <a:p>
            <a:endParaRPr lang="fr-CH" dirty="0"/>
          </a:p>
          <a:p>
            <a:r>
              <a:rPr lang="fr-CH" dirty="0" err="1"/>
              <a:t>Resources</a:t>
            </a:r>
            <a:r>
              <a:rPr lang="fr-CH" dirty="0"/>
              <a:t> for </a:t>
            </a:r>
            <a:r>
              <a:rPr lang="fr-CH" dirty="0" err="1"/>
              <a:t>detailed</a:t>
            </a:r>
            <a:r>
              <a:rPr lang="fr-CH"/>
              <a:t> design: </a:t>
            </a:r>
            <a:r>
              <a:rPr lang="fr-CH" smtClean="0"/>
              <a:t>1m</a:t>
            </a:r>
          </a:p>
          <a:p>
            <a:r>
              <a:rPr lang="fr-CH" dirty="0" err="1" smtClean="0"/>
              <a:t>Establish</a:t>
            </a:r>
            <a:r>
              <a:rPr lang="fr-CH" dirty="0" smtClean="0"/>
              <a:t> the </a:t>
            </a:r>
            <a:r>
              <a:rPr lang="fr-CH" dirty="0" err="1" smtClean="0"/>
              <a:t>detailed</a:t>
            </a:r>
            <a:r>
              <a:rPr lang="fr-CH" dirty="0" smtClean="0"/>
              <a:t> </a:t>
            </a:r>
            <a:r>
              <a:rPr lang="fr-CH" dirty="0" err="1" smtClean="0"/>
              <a:t>specs</a:t>
            </a:r>
            <a:r>
              <a:rPr lang="fr-CH" dirty="0" smtClean="0"/>
              <a:t> for the web interface</a:t>
            </a:r>
          </a:p>
          <a:p>
            <a:pPr lvl="1"/>
            <a:r>
              <a:rPr lang="fr-CH" dirty="0" err="1" smtClean="0"/>
              <a:t>Customization</a:t>
            </a:r>
            <a:r>
              <a:rPr lang="fr-CH" dirty="0" smtClean="0"/>
              <a:t> of pages and widgets</a:t>
            </a:r>
          </a:p>
          <a:p>
            <a:r>
              <a:rPr lang="fr-CH" dirty="0" err="1" smtClean="0"/>
              <a:t>Establish</a:t>
            </a:r>
            <a:r>
              <a:rPr lang="fr-CH" dirty="0" smtClean="0"/>
              <a:t> the </a:t>
            </a:r>
            <a:r>
              <a:rPr lang="fr-CH" dirty="0" err="1" smtClean="0"/>
              <a:t>detailed</a:t>
            </a:r>
            <a:r>
              <a:rPr lang="fr-CH" dirty="0" smtClean="0"/>
              <a:t> architecture</a:t>
            </a:r>
          </a:p>
          <a:p>
            <a:r>
              <a:rPr lang="fr-CH" dirty="0" smtClean="0"/>
              <a:t>Select best </a:t>
            </a:r>
            <a:r>
              <a:rPr lang="fr-CH" dirty="0" err="1" smtClean="0"/>
              <a:t>suited</a:t>
            </a:r>
            <a:r>
              <a:rPr lang="fr-CH" dirty="0" smtClean="0"/>
              <a:t> </a:t>
            </a:r>
            <a:r>
              <a:rPr lang="fr-CH" dirty="0" err="1" smtClean="0"/>
              <a:t>technology</a:t>
            </a:r>
            <a:r>
              <a:rPr lang="fr-CH" dirty="0" smtClean="0"/>
              <a:t> </a:t>
            </a:r>
            <a:r>
              <a:rPr lang="fr-CH" dirty="0" err="1" smtClean="0"/>
              <a:t>stack</a:t>
            </a:r>
            <a:endParaRPr lang="en-GB" dirty="0"/>
          </a:p>
        </p:txBody>
      </p:sp>
    </p:spTree>
    <p:extLst>
      <p:ext uri="{BB962C8B-B14F-4D97-AF65-F5344CB8AC3E}">
        <p14:creationId xmlns:p14="http://schemas.microsoft.com/office/powerpoint/2010/main" val="15768781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r-CH" dirty="0" smtClean="0"/>
              <a:t>Backup Slides</a:t>
            </a:r>
            <a:endParaRPr lang="en-GB" dirty="0"/>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27203420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List of </a:t>
            </a:r>
            <a:r>
              <a:rPr lang="fr-CH" dirty="0" err="1"/>
              <a:t>Personal</a:t>
            </a:r>
            <a:r>
              <a:rPr lang="fr-CH" dirty="0"/>
              <a:t> Data to </a:t>
            </a:r>
            <a:r>
              <a:rPr lang="fr-CH" dirty="0" err="1" smtClean="0"/>
              <a:t>Consider</a:t>
            </a:r>
            <a:r>
              <a:rPr lang="fr-CH" dirty="0" smtClean="0"/>
              <a:t> (1/2)</a:t>
            </a:r>
            <a:endParaRPr lang="en-GB" dirty="0"/>
          </a:p>
        </p:txBody>
      </p:sp>
      <p:sp>
        <p:nvSpPr>
          <p:cNvPr id="3" name="Content Placeholder 2"/>
          <p:cNvSpPr>
            <a:spLocks noGrp="1"/>
          </p:cNvSpPr>
          <p:nvPr>
            <p:ph sz="half" idx="1"/>
          </p:nvPr>
        </p:nvSpPr>
        <p:spPr>
          <a:xfrm>
            <a:off x="677511" y="1871827"/>
            <a:ext cx="4185125" cy="4707413"/>
          </a:xfrm>
        </p:spPr>
        <p:txBody>
          <a:bodyPr>
            <a:normAutofit fontScale="77500" lnSpcReduction="20000"/>
          </a:bodyPr>
          <a:lstStyle/>
          <a:p>
            <a:r>
              <a:rPr lang="en-GB" dirty="0" smtClean="0"/>
              <a:t>Personal photos (official and social) </a:t>
            </a:r>
            <a:r>
              <a:rPr lang="en-GB" dirty="0" smtClean="0">
                <a:solidFill>
                  <a:schemeClr val="accent2"/>
                </a:solidFill>
              </a:rPr>
              <a:t>(ADAMS and IT)</a:t>
            </a:r>
            <a:endParaRPr lang="en-GB" dirty="0">
              <a:solidFill>
                <a:schemeClr val="accent2"/>
              </a:solidFill>
            </a:endParaRPr>
          </a:p>
          <a:p>
            <a:r>
              <a:rPr lang="en-GB" dirty="0" err="1" smtClean="0"/>
              <a:t>Firstname</a:t>
            </a:r>
            <a:r>
              <a:rPr lang="en-GB" dirty="0" smtClean="0"/>
              <a:t>, </a:t>
            </a:r>
            <a:r>
              <a:rPr lang="en-GB" dirty="0" err="1" smtClean="0"/>
              <a:t>Lastname</a:t>
            </a:r>
            <a:r>
              <a:rPr lang="en-GB" dirty="0" smtClean="0"/>
              <a:t> </a:t>
            </a:r>
            <a:r>
              <a:rPr lang="en-GB" dirty="0" smtClean="0">
                <a:solidFill>
                  <a:schemeClr val="accent2"/>
                </a:solidFill>
              </a:rPr>
              <a:t>(AIS)</a:t>
            </a:r>
            <a:endParaRPr lang="en-GB" dirty="0"/>
          </a:p>
          <a:p>
            <a:r>
              <a:rPr lang="en-GB" dirty="0"/>
              <a:t>Address at </a:t>
            </a:r>
            <a:r>
              <a:rPr lang="en-GB" dirty="0" smtClean="0"/>
              <a:t>CERN </a:t>
            </a:r>
            <a:r>
              <a:rPr lang="en-GB" dirty="0">
                <a:solidFill>
                  <a:schemeClr val="accent2"/>
                </a:solidFill>
              </a:rPr>
              <a:t>(AIS</a:t>
            </a:r>
            <a:r>
              <a:rPr lang="en-GB" dirty="0" smtClean="0">
                <a:solidFill>
                  <a:schemeClr val="accent2"/>
                </a:solidFill>
              </a:rPr>
              <a:t>)</a:t>
            </a:r>
            <a:endParaRPr lang="en-GB" dirty="0"/>
          </a:p>
          <a:p>
            <a:r>
              <a:rPr lang="en-GB" dirty="0"/>
              <a:t>Stored email </a:t>
            </a:r>
            <a:r>
              <a:rPr lang="en-GB" dirty="0" smtClean="0"/>
              <a:t>address </a:t>
            </a:r>
            <a:r>
              <a:rPr lang="en-GB" dirty="0">
                <a:solidFill>
                  <a:schemeClr val="accent2"/>
                </a:solidFill>
              </a:rPr>
              <a:t>(</a:t>
            </a:r>
            <a:r>
              <a:rPr lang="en-GB" dirty="0" smtClean="0">
                <a:solidFill>
                  <a:schemeClr val="accent2"/>
                </a:solidFill>
              </a:rPr>
              <a:t>AIS or IT)</a:t>
            </a:r>
            <a:endParaRPr lang="en-GB" dirty="0"/>
          </a:p>
          <a:p>
            <a:r>
              <a:rPr lang="en-GB" dirty="0"/>
              <a:t>Contract  date, end date, type (category of MP</a:t>
            </a:r>
            <a:r>
              <a:rPr lang="en-GB" dirty="0" smtClean="0"/>
              <a:t>) </a:t>
            </a:r>
            <a:r>
              <a:rPr lang="en-GB" dirty="0">
                <a:solidFill>
                  <a:schemeClr val="accent2"/>
                </a:solidFill>
              </a:rPr>
              <a:t>(AIS)</a:t>
            </a:r>
            <a:endParaRPr lang="en-GB" dirty="0"/>
          </a:p>
          <a:p>
            <a:r>
              <a:rPr lang="en-GB" dirty="0"/>
              <a:t>Supervisor name (Team Leader and DTLs for Users) </a:t>
            </a:r>
            <a:r>
              <a:rPr lang="en-GB" dirty="0">
                <a:solidFill>
                  <a:schemeClr val="accent2"/>
                </a:solidFill>
              </a:rPr>
              <a:t>(AIS)</a:t>
            </a:r>
            <a:endParaRPr lang="en-GB" dirty="0"/>
          </a:p>
          <a:p>
            <a:r>
              <a:rPr lang="en-GB" dirty="0"/>
              <a:t>Official documents (Swiss card, French card): start date, validation end date; if applicable date when a new card was requested and pending</a:t>
            </a:r>
            <a:r>
              <a:rPr lang="en-GB" dirty="0" smtClean="0"/>
              <a:t>)</a:t>
            </a:r>
            <a:r>
              <a:rPr lang="en-GB" dirty="0">
                <a:solidFill>
                  <a:schemeClr val="accent2"/>
                </a:solidFill>
              </a:rPr>
              <a:t> (AIS)</a:t>
            </a:r>
            <a:endParaRPr lang="en-GB" dirty="0"/>
          </a:p>
          <a:p>
            <a:r>
              <a:rPr lang="en-GB" dirty="0"/>
              <a:t>My local address (residence</a:t>
            </a:r>
            <a:r>
              <a:rPr lang="en-GB" dirty="0" smtClean="0"/>
              <a:t>)</a:t>
            </a:r>
            <a:r>
              <a:rPr lang="en-GB" dirty="0">
                <a:solidFill>
                  <a:schemeClr val="accent2"/>
                </a:solidFill>
              </a:rPr>
              <a:t> (AIS)</a:t>
            </a:r>
            <a:endParaRPr lang="en-GB" dirty="0"/>
          </a:p>
          <a:p>
            <a:r>
              <a:rPr lang="en-GB" dirty="0"/>
              <a:t>Family member names (names, registration date, birth date) and their legitimation cards as </a:t>
            </a:r>
            <a:r>
              <a:rPr lang="en-GB" dirty="0" smtClean="0"/>
              <a:t>above</a:t>
            </a:r>
            <a:r>
              <a:rPr lang="en-GB" dirty="0">
                <a:solidFill>
                  <a:schemeClr val="accent2"/>
                </a:solidFill>
              </a:rPr>
              <a:t> (AIS)</a:t>
            </a:r>
            <a:endParaRPr lang="en-GB" dirty="0"/>
          </a:p>
          <a:p>
            <a:r>
              <a:rPr lang="en-GB" dirty="0"/>
              <a:t>Registered vehicles: number, start date </a:t>
            </a:r>
            <a:r>
              <a:rPr lang="en-GB" dirty="0">
                <a:solidFill>
                  <a:schemeClr val="accent2"/>
                </a:solidFill>
              </a:rPr>
              <a:t>(AIS)</a:t>
            </a:r>
            <a:endParaRPr lang="en-GB" dirty="0"/>
          </a:p>
        </p:txBody>
      </p:sp>
      <p:sp>
        <p:nvSpPr>
          <p:cNvPr id="4" name="Content Placeholder 3"/>
          <p:cNvSpPr>
            <a:spLocks noGrp="1"/>
          </p:cNvSpPr>
          <p:nvPr>
            <p:ph sz="half" idx="2"/>
          </p:nvPr>
        </p:nvSpPr>
        <p:spPr>
          <a:xfrm>
            <a:off x="5091296" y="1871827"/>
            <a:ext cx="4185124" cy="4707415"/>
          </a:xfrm>
        </p:spPr>
        <p:txBody>
          <a:bodyPr>
            <a:normAutofit fontScale="77500" lnSpcReduction="20000"/>
          </a:bodyPr>
          <a:lstStyle/>
          <a:p>
            <a:r>
              <a:rPr lang="en-GB" dirty="0"/>
              <a:t>Green number plates, start </a:t>
            </a:r>
            <a:r>
              <a:rPr lang="en-GB" dirty="0" smtClean="0"/>
              <a:t>date</a:t>
            </a:r>
            <a:r>
              <a:rPr lang="en-GB" dirty="0">
                <a:solidFill>
                  <a:schemeClr val="accent2"/>
                </a:solidFill>
              </a:rPr>
              <a:t> (AIS)</a:t>
            </a:r>
            <a:endParaRPr lang="en-GB" dirty="0"/>
          </a:p>
          <a:p>
            <a:r>
              <a:rPr lang="en-GB" dirty="0"/>
              <a:t>Rented radioactive source, details as </a:t>
            </a:r>
            <a:r>
              <a:rPr lang="en-GB" dirty="0" smtClean="0"/>
              <a:t>available </a:t>
            </a:r>
            <a:r>
              <a:rPr lang="en-GB" dirty="0" smtClean="0">
                <a:solidFill>
                  <a:schemeClr val="accent2"/>
                </a:solidFill>
              </a:rPr>
              <a:t>(HSE)</a:t>
            </a:r>
            <a:endParaRPr lang="en-GB" dirty="0"/>
          </a:p>
          <a:p>
            <a:r>
              <a:rPr lang="en-GB" dirty="0" smtClean="0"/>
              <a:t>Stored </a:t>
            </a:r>
            <a:r>
              <a:rPr lang="en-GB" dirty="0"/>
              <a:t>emergency contacts (or link to that</a:t>
            </a:r>
            <a:r>
              <a:rPr lang="en-GB" dirty="0" smtClean="0"/>
              <a:t>)</a:t>
            </a:r>
            <a:r>
              <a:rPr lang="en-GB" dirty="0">
                <a:solidFill>
                  <a:schemeClr val="accent2"/>
                </a:solidFill>
              </a:rPr>
              <a:t> (AIS)</a:t>
            </a:r>
            <a:endParaRPr lang="en-GB" dirty="0"/>
          </a:p>
          <a:p>
            <a:r>
              <a:rPr lang="en-GB" dirty="0" smtClean="0"/>
              <a:t>Rented </a:t>
            </a:r>
            <a:r>
              <a:rPr lang="en-GB" dirty="0"/>
              <a:t>books (if the list is too long then a link instead of a list</a:t>
            </a:r>
            <a:r>
              <a:rPr lang="en-GB" dirty="0" smtClean="0"/>
              <a:t>) </a:t>
            </a:r>
            <a:r>
              <a:rPr lang="en-GB" dirty="0" smtClean="0">
                <a:solidFill>
                  <a:schemeClr val="accent2"/>
                </a:solidFill>
              </a:rPr>
              <a:t>(Library/CDS)</a:t>
            </a:r>
            <a:endParaRPr lang="en-GB" dirty="0"/>
          </a:p>
          <a:p>
            <a:r>
              <a:rPr lang="en-GB" dirty="0"/>
              <a:t>Rented gas bottles </a:t>
            </a:r>
            <a:r>
              <a:rPr lang="en-GB" dirty="0">
                <a:solidFill>
                  <a:schemeClr val="accent2"/>
                </a:solidFill>
              </a:rPr>
              <a:t>(AIS)</a:t>
            </a:r>
            <a:endParaRPr lang="en-GB" dirty="0"/>
          </a:p>
          <a:p>
            <a:r>
              <a:rPr lang="en-GB" dirty="0"/>
              <a:t>Rented electronic pool items (if the list is too long then a link instead of a list</a:t>
            </a:r>
            <a:r>
              <a:rPr lang="en-GB" dirty="0" smtClean="0"/>
              <a:t>)</a:t>
            </a:r>
            <a:r>
              <a:rPr lang="en-GB" dirty="0">
                <a:solidFill>
                  <a:schemeClr val="accent2"/>
                </a:solidFill>
              </a:rPr>
              <a:t> (AIS)</a:t>
            </a:r>
            <a:endParaRPr lang="en-GB" dirty="0"/>
          </a:p>
          <a:p>
            <a:r>
              <a:rPr lang="en-GB" strike="sngStrike" dirty="0"/>
              <a:t>List of CERN club memberships </a:t>
            </a:r>
          </a:p>
          <a:p>
            <a:r>
              <a:rPr lang="en-GB" dirty="0"/>
              <a:t>Generic links which </a:t>
            </a:r>
            <a:r>
              <a:rPr lang="en-GB" dirty="0" smtClean="0"/>
              <a:t>leads </a:t>
            </a:r>
            <a:r>
              <a:rPr lang="en-GB" dirty="0"/>
              <a:t>to specific entries when logged in:</a:t>
            </a:r>
          </a:p>
          <a:p>
            <a:pPr lvl="1"/>
            <a:r>
              <a:rPr lang="en-GB" dirty="0"/>
              <a:t>Link to my entry in HRT, </a:t>
            </a:r>
          </a:p>
          <a:p>
            <a:pPr lvl="1"/>
            <a:r>
              <a:rPr lang="en-GB" dirty="0"/>
              <a:t>Link to print EDH CERN contract certificate </a:t>
            </a:r>
          </a:p>
          <a:p>
            <a:pPr lvl="1"/>
            <a:r>
              <a:rPr lang="en-GB" dirty="0"/>
              <a:t>Link to personal pay info  (if ‘paid’) and tax certificate</a:t>
            </a:r>
          </a:p>
          <a:p>
            <a:pPr lvl="1"/>
            <a:r>
              <a:rPr lang="en-GB" dirty="0"/>
              <a:t>Link to my leave</a:t>
            </a:r>
          </a:p>
          <a:p>
            <a:endParaRPr lang="en-GB" dirty="0"/>
          </a:p>
        </p:txBody>
      </p:sp>
      <p:pic>
        <p:nvPicPr>
          <p:cNvPr id="5" name="Picture 4" descr="Gnocchi 2.0 release | Julien Danjou"/>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24228" y="4701092"/>
            <a:ext cx="2467771" cy="2156908"/>
          </a:xfrm>
          <a:prstGeom prst="rect">
            <a:avLst/>
          </a:prstGeom>
        </p:spPr>
      </p:pic>
    </p:spTree>
    <p:extLst>
      <p:ext uri="{BB962C8B-B14F-4D97-AF65-F5344CB8AC3E}">
        <p14:creationId xmlns:p14="http://schemas.microsoft.com/office/powerpoint/2010/main" val="27217068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r>
              <a:rPr lang="en-US" dirty="0" smtClean="0"/>
              <a:t>Mandate</a:t>
            </a:r>
            <a:endParaRPr lang="en-US" dirty="0"/>
          </a:p>
        </p:txBody>
      </p:sp>
      <p:sp>
        <p:nvSpPr>
          <p:cNvPr id="86019" name="Rectangle 3"/>
          <p:cNvSpPr>
            <a:spLocks noGrp="1" noChangeArrowheads="1"/>
          </p:cNvSpPr>
          <p:nvPr>
            <p:ph idx="1"/>
          </p:nvPr>
        </p:nvSpPr>
        <p:spPr/>
        <p:txBody>
          <a:bodyPr/>
          <a:lstStyle/>
          <a:p>
            <a:r>
              <a:rPr lang="en-GB" dirty="0"/>
              <a:t>Establish the boundaries of the work to be done for the detailed study stage of the </a:t>
            </a:r>
            <a:r>
              <a:rPr lang="en-GB" dirty="0" err="1"/>
              <a:t>MyCERN</a:t>
            </a:r>
            <a:r>
              <a:rPr lang="en-GB" dirty="0"/>
              <a:t> project with a view on reducing the scope presented by the conceptual design report while preserving the essence of the project.</a:t>
            </a:r>
          </a:p>
          <a:p>
            <a:endParaRPr lang="en-GB" dirty="0"/>
          </a:p>
          <a:p>
            <a:r>
              <a:rPr lang="en-GB" dirty="0"/>
              <a:t>The </a:t>
            </a:r>
            <a:r>
              <a:rPr lang="en-GB" dirty="0" err="1"/>
              <a:t>MyCERN</a:t>
            </a:r>
            <a:r>
              <a:rPr lang="en-GB" dirty="0"/>
              <a:t> scoping working group will list and define the various modules that could be part of </a:t>
            </a:r>
            <a:r>
              <a:rPr lang="en-GB" dirty="0" err="1"/>
              <a:t>MyCERN</a:t>
            </a:r>
            <a:r>
              <a:rPr lang="en-GB" dirty="0"/>
              <a:t>, and if needed will complete their specifications. For each of them, it will evaluate its relevance taking into account various factors: expected short term and long term benefits, potential overlap with other computing services, needed resources. It will then propose which modules should be part of the detailed study stage and confirm the needed resources and timeline.</a:t>
            </a:r>
          </a:p>
        </p:txBody>
      </p:sp>
    </p:spTree>
    <p:extLst>
      <p:ext uri="{BB962C8B-B14F-4D97-AF65-F5344CB8AC3E}">
        <p14:creationId xmlns:p14="http://schemas.microsoft.com/office/powerpoint/2010/main" val="14505685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List of </a:t>
            </a:r>
            <a:r>
              <a:rPr lang="fr-CH" dirty="0" err="1"/>
              <a:t>Personal</a:t>
            </a:r>
            <a:r>
              <a:rPr lang="fr-CH" dirty="0"/>
              <a:t> Data to </a:t>
            </a:r>
            <a:r>
              <a:rPr lang="fr-CH" dirty="0" err="1" smtClean="0"/>
              <a:t>Consider</a:t>
            </a:r>
            <a:r>
              <a:rPr lang="fr-CH" dirty="0" smtClean="0"/>
              <a:t> (2/2)</a:t>
            </a:r>
            <a:endParaRPr lang="en-GB" dirty="0"/>
          </a:p>
        </p:txBody>
      </p:sp>
      <p:sp>
        <p:nvSpPr>
          <p:cNvPr id="3" name="Content Placeholder 2"/>
          <p:cNvSpPr>
            <a:spLocks noGrp="1"/>
          </p:cNvSpPr>
          <p:nvPr>
            <p:ph sz="half" idx="1"/>
          </p:nvPr>
        </p:nvSpPr>
        <p:spPr>
          <a:xfrm>
            <a:off x="677511" y="1871827"/>
            <a:ext cx="4185125" cy="4707413"/>
          </a:xfrm>
        </p:spPr>
        <p:txBody>
          <a:bodyPr>
            <a:normAutofit fontScale="92500" lnSpcReduction="10000"/>
          </a:bodyPr>
          <a:lstStyle/>
          <a:p>
            <a:r>
              <a:rPr lang="en-GB" dirty="0" smtClean="0"/>
              <a:t>My Accesses</a:t>
            </a:r>
            <a:r>
              <a:rPr lang="en-GB" dirty="0">
                <a:solidFill>
                  <a:schemeClr val="accent2"/>
                </a:solidFill>
              </a:rPr>
              <a:t> (</a:t>
            </a:r>
            <a:r>
              <a:rPr lang="en-GB" dirty="0" smtClean="0">
                <a:solidFill>
                  <a:schemeClr val="accent2"/>
                </a:solidFill>
              </a:rPr>
              <a:t>ADAMS)</a:t>
            </a:r>
            <a:endParaRPr lang="en-GB" dirty="0" smtClean="0"/>
          </a:p>
          <a:p>
            <a:pPr lvl="1"/>
            <a:r>
              <a:rPr lang="fr-CH" dirty="0" err="1" smtClean="0"/>
              <a:t>Overview</a:t>
            </a:r>
            <a:r>
              <a:rPr lang="fr-CH" dirty="0" smtClean="0"/>
              <a:t> </a:t>
            </a:r>
            <a:r>
              <a:rPr lang="fr-CH" dirty="0" err="1" smtClean="0"/>
              <a:t>list</a:t>
            </a:r>
            <a:r>
              <a:rPr lang="fr-CH" dirty="0" smtClean="0"/>
              <a:t> </a:t>
            </a:r>
            <a:r>
              <a:rPr lang="fr-CH" dirty="0" err="1" smtClean="0"/>
              <a:t>provided</a:t>
            </a:r>
            <a:r>
              <a:rPr lang="fr-CH" dirty="0" smtClean="0"/>
              <a:t> by BE plus </a:t>
            </a:r>
            <a:r>
              <a:rPr lang="fr-CH" dirty="0" err="1" smtClean="0"/>
              <a:t>link</a:t>
            </a:r>
            <a:r>
              <a:rPr lang="fr-CH" dirty="0" smtClean="0"/>
              <a:t> to </a:t>
            </a:r>
            <a:r>
              <a:rPr lang="fr-CH" dirty="0" err="1" smtClean="0"/>
              <a:t>ADaMS</a:t>
            </a:r>
            <a:endParaRPr lang="fr-CH" dirty="0" smtClean="0"/>
          </a:p>
          <a:p>
            <a:r>
              <a:rPr lang="fr-CH" dirty="0" err="1" smtClean="0"/>
              <a:t>My</a:t>
            </a:r>
            <a:r>
              <a:rPr lang="fr-CH" dirty="0" smtClean="0"/>
              <a:t> IT </a:t>
            </a:r>
            <a:r>
              <a:rPr lang="fr-CH" dirty="0" err="1" smtClean="0"/>
              <a:t>Resources</a:t>
            </a:r>
            <a:r>
              <a:rPr lang="en-GB" dirty="0">
                <a:solidFill>
                  <a:schemeClr val="accent2"/>
                </a:solidFill>
              </a:rPr>
              <a:t> </a:t>
            </a:r>
            <a:r>
              <a:rPr lang="en-GB" dirty="0" smtClean="0">
                <a:solidFill>
                  <a:schemeClr val="accent2"/>
                </a:solidFill>
              </a:rPr>
              <a:t>(IT-CDA)</a:t>
            </a:r>
            <a:endParaRPr lang="fr-CH" dirty="0" smtClean="0"/>
          </a:p>
          <a:p>
            <a:pPr lvl="1"/>
            <a:r>
              <a:rPr lang="fr-CH" dirty="0" err="1" smtClean="0"/>
              <a:t>Provided</a:t>
            </a:r>
            <a:r>
              <a:rPr lang="fr-CH" dirty="0" smtClean="0"/>
              <a:t> by IT; </a:t>
            </a:r>
            <a:r>
              <a:rPr lang="fr-CH" dirty="0" err="1" smtClean="0"/>
              <a:t>link</a:t>
            </a:r>
            <a:r>
              <a:rPr lang="fr-CH" dirty="0" smtClean="0"/>
              <a:t> to IT </a:t>
            </a:r>
            <a:r>
              <a:rPr lang="fr-CH" dirty="0" err="1" smtClean="0"/>
              <a:t>resources</a:t>
            </a:r>
            <a:r>
              <a:rPr lang="fr-CH" dirty="0" smtClean="0"/>
              <a:t> portal for actions</a:t>
            </a:r>
          </a:p>
          <a:p>
            <a:r>
              <a:rPr lang="fr-CH" dirty="0" err="1" smtClean="0"/>
              <a:t>My</a:t>
            </a:r>
            <a:r>
              <a:rPr lang="fr-CH" dirty="0" smtClean="0"/>
              <a:t> IT Services</a:t>
            </a:r>
            <a:r>
              <a:rPr lang="en-GB" dirty="0">
                <a:solidFill>
                  <a:schemeClr val="accent2"/>
                </a:solidFill>
              </a:rPr>
              <a:t> </a:t>
            </a:r>
            <a:r>
              <a:rPr lang="en-GB" dirty="0" smtClean="0">
                <a:solidFill>
                  <a:schemeClr val="accent2"/>
                </a:solidFill>
              </a:rPr>
              <a:t>(IT-CDA)</a:t>
            </a:r>
            <a:endParaRPr lang="fr-CH" dirty="0" smtClean="0"/>
          </a:p>
          <a:p>
            <a:pPr lvl="1"/>
            <a:r>
              <a:rPr lang="fr-CH" dirty="0" err="1" smtClean="0"/>
              <a:t>Provided</a:t>
            </a:r>
            <a:r>
              <a:rPr lang="fr-CH" dirty="0" smtClean="0"/>
              <a:t> by IT; </a:t>
            </a:r>
            <a:r>
              <a:rPr lang="fr-CH" dirty="0" err="1" smtClean="0"/>
              <a:t>link</a:t>
            </a:r>
            <a:r>
              <a:rPr lang="fr-CH" dirty="0" smtClean="0"/>
              <a:t> to IT Services portal for actions</a:t>
            </a:r>
          </a:p>
          <a:p>
            <a:r>
              <a:rPr lang="fr-CH" dirty="0" err="1" smtClean="0"/>
              <a:t>My</a:t>
            </a:r>
            <a:r>
              <a:rPr lang="fr-CH" dirty="0" smtClean="0"/>
              <a:t> Documents </a:t>
            </a:r>
            <a:r>
              <a:rPr lang="en-GB" dirty="0" smtClean="0">
                <a:solidFill>
                  <a:schemeClr val="accent2"/>
                </a:solidFill>
              </a:rPr>
              <a:t>(CDS, EDMS, </a:t>
            </a:r>
            <a:r>
              <a:rPr lang="en-GB" dirty="0" err="1" smtClean="0">
                <a:solidFill>
                  <a:schemeClr val="accent2"/>
                </a:solidFill>
              </a:rPr>
              <a:t>Indico</a:t>
            </a:r>
            <a:r>
              <a:rPr lang="en-GB" dirty="0" smtClean="0">
                <a:solidFill>
                  <a:schemeClr val="accent2"/>
                </a:solidFill>
              </a:rPr>
              <a:t>, INSPIRE)</a:t>
            </a:r>
            <a:endParaRPr lang="fr-CH" dirty="0" smtClean="0"/>
          </a:p>
          <a:p>
            <a:pPr lvl="1"/>
            <a:r>
              <a:rPr lang="fr-CH" dirty="0" err="1" smtClean="0"/>
              <a:t>Summary</a:t>
            </a:r>
            <a:r>
              <a:rPr lang="fr-CH" dirty="0" smtClean="0"/>
              <a:t> of documents </a:t>
            </a:r>
            <a:r>
              <a:rPr lang="fr-CH" dirty="0" err="1" smtClean="0"/>
              <a:t>owned</a:t>
            </a:r>
            <a:r>
              <a:rPr lang="fr-CH" dirty="0" smtClean="0"/>
              <a:t> by the user in CDS, EDMS, </a:t>
            </a:r>
            <a:r>
              <a:rPr lang="fr-CH" dirty="0" err="1" smtClean="0"/>
              <a:t>Indico</a:t>
            </a:r>
            <a:r>
              <a:rPr lang="fr-CH" dirty="0" smtClean="0"/>
              <a:t>, INSPIRE</a:t>
            </a:r>
          </a:p>
          <a:p>
            <a:r>
              <a:rPr lang="fr-CH" dirty="0" err="1" smtClean="0"/>
              <a:t>My</a:t>
            </a:r>
            <a:r>
              <a:rPr lang="fr-CH" dirty="0" smtClean="0"/>
              <a:t> Snow tickets </a:t>
            </a:r>
            <a:r>
              <a:rPr lang="en-GB" dirty="0" smtClean="0">
                <a:solidFill>
                  <a:schemeClr val="accent2"/>
                </a:solidFill>
              </a:rPr>
              <a:t>(IT)</a:t>
            </a:r>
            <a:endParaRPr lang="fr-CH" dirty="0" smtClean="0"/>
          </a:p>
          <a:p>
            <a:pPr lvl="1"/>
            <a:r>
              <a:rPr lang="fr-CH" dirty="0" smtClean="0"/>
              <a:t>List of </a:t>
            </a:r>
            <a:r>
              <a:rPr lang="fr-CH" dirty="0" err="1" smtClean="0"/>
              <a:t>recent</a:t>
            </a:r>
            <a:r>
              <a:rPr lang="fr-CH" dirty="0" smtClean="0"/>
              <a:t> tickets and </a:t>
            </a:r>
            <a:r>
              <a:rPr lang="fr-CH" dirty="0" err="1" smtClean="0"/>
              <a:t>link</a:t>
            </a:r>
            <a:r>
              <a:rPr lang="fr-CH" dirty="0" smtClean="0"/>
              <a:t> to Snow for action</a:t>
            </a:r>
          </a:p>
        </p:txBody>
      </p:sp>
      <p:sp>
        <p:nvSpPr>
          <p:cNvPr id="4" name="Content Placeholder 3"/>
          <p:cNvSpPr>
            <a:spLocks noGrp="1"/>
          </p:cNvSpPr>
          <p:nvPr>
            <p:ph sz="half" idx="2"/>
          </p:nvPr>
        </p:nvSpPr>
        <p:spPr>
          <a:xfrm>
            <a:off x="5091296" y="1871827"/>
            <a:ext cx="4185124" cy="4707415"/>
          </a:xfrm>
        </p:spPr>
        <p:txBody>
          <a:bodyPr>
            <a:normAutofit fontScale="92500" lnSpcReduction="10000"/>
          </a:bodyPr>
          <a:lstStyle/>
          <a:p>
            <a:r>
              <a:rPr lang="fr-CH" dirty="0" err="1" smtClean="0"/>
              <a:t>My</a:t>
            </a:r>
            <a:r>
              <a:rPr lang="fr-CH" dirty="0" smtClean="0"/>
              <a:t> CERN Social </a:t>
            </a:r>
            <a:r>
              <a:rPr lang="fr-CH" dirty="0" smtClean="0">
                <a:solidFill>
                  <a:schemeClr val="accent2"/>
                </a:solidFill>
              </a:rPr>
              <a:t>(IT)</a:t>
            </a:r>
          </a:p>
          <a:p>
            <a:pPr lvl="1"/>
            <a:r>
              <a:rPr lang="fr-CH" dirty="0" smtClean="0"/>
              <a:t>Citations in Facebook </a:t>
            </a:r>
            <a:r>
              <a:rPr lang="fr-CH" dirty="0" err="1" smtClean="0"/>
              <a:t>Workplace</a:t>
            </a:r>
            <a:r>
              <a:rPr lang="fr-CH" dirty="0" smtClean="0"/>
              <a:t>, </a:t>
            </a:r>
            <a:r>
              <a:rPr lang="fr-CH" dirty="0" err="1" smtClean="0"/>
              <a:t>Mattermost</a:t>
            </a:r>
            <a:r>
              <a:rPr lang="fr-CH" dirty="0" smtClean="0"/>
              <a:t> and social.cern.ch</a:t>
            </a:r>
          </a:p>
          <a:p>
            <a:pPr lvl="1"/>
            <a:endParaRPr lang="en-GB" dirty="0"/>
          </a:p>
        </p:txBody>
      </p:sp>
      <p:pic>
        <p:nvPicPr>
          <p:cNvPr id="5" name="Picture 4" descr="Gnocchi 2.0 release | Julien Danjou"/>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24228" y="4701092"/>
            <a:ext cx="2467771" cy="2156908"/>
          </a:xfrm>
          <a:prstGeom prst="rect">
            <a:avLst/>
          </a:prstGeom>
        </p:spPr>
      </p:pic>
    </p:spTree>
    <p:extLst>
      <p:ext uri="{BB962C8B-B14F-4D97-AF65-F5344CB8AC3E}">
        <p14:creationId xmlns:p14="http://schemas.microsoft.com/office/powerpoint/2010/main" val="9112580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Push Notifications Service </a:t>
            </a:r>
            <a:r>
              <a:rPr lang="fr-CH" dirty="0" err="1" smtClean="0"/>
              <a:t>Specs</a:t>
            </a:r>
            <a:endParaRPr lang="en-GB" dirty="0"/>
          </a:p>
        </p:txBody>
      </p:sp>
      <p:sp>
        <p:nvSpPr>
          <p:cNvPr id="3" name="Content Placeholder 2"/>
          <p:cNvSpPr>
            <a:spLocks noGrp="1"/>
          </p:cNvSpPr>
          <p:nvPr>
            <p:ph sz="half" idx="1"/>
          </p:nvPr>
        </p:nvSpPr>
        <p:spPr/>
        <p:txBody>
          <a:bodyPr>
            <a:noAutofit/>
          </a:bodyPr>
          <a:lstStyle/>
          <a:p>
            <a:r>
              <a:rPr lang="fr-CH" sz="900" dirty="0" smtClean="0"/>
              <a:t>Notification </a:t>
            </a:r>
            <a:r>
              <a:rPr lang="fr-CH" sz="900" dirty="0" err="1"/>
              <a:t>c</a:t>
            </a:r>
            <a:r>
              <a:rPr lang="fr-CH" sz="900" dirty="0" err="1" smtClean="0"/>
              <a:t>hannels</a:t>
            </a:r>
            <a:endParaRPr lang="fr-CH" sz="900" dirty="0"/>
          </a:p>
          <a:p>
            <a:pPr lvl="1"/>
            <a:r>
              <a:rPr lang="fr-CH" sz="900" dirty="0" err="1" smtClean="0"/>
              <a:t>Restricted</a:t>
            </a:r>
            <a:r>
              <a:rPr lang="fr-CH" sz="900" dirty="0" smtClean="0"/>
              <a:t> to </a:t>
            </a:r>
            <a:r>
              <a:rPr lang="fr-CH" sz="900" dirty="0" err="1" smtClean="0"/>
              <a:t>specific</a:t>
            </a:r>
            <a:r>
              <a:rPr lang="fr-CH" sz="900" dirty="0" smtClean="0"/>
              <a:t> posters</a:t>
            </a:r>
          </a:p>
          <a:p>
            <a:pPr lvl="1"/>
            <a:r>
              <a:rPr lang="fr-CH" sz="900" dirty="0" err="1" smtClean="0"/>
              <a:t>Subscribable</a:t>
            </a:r>
            <a:r>
              <a:rPr lang="fr-CH" sz="900" dirty="0" smtClean="0"/>
              <a:t> by </a:t>
            </a:r>
            <a:r>
              <a:rPr lang="fr-CH" sz="900" dirty="0" err="1" smtClean="0"/>
              <a:t>users</a:t>
            </a:r>
            <a:endParaRPr lang="fr-CH" sz="900" dirty="0" smtClean="0"/>
          </a:p>
          <a:p>
            <a:r>
              <a:rPr lang="fr-CH" sz="900" dirty="0" smtClean="0"/>
              <a:t>Notifications </a:t>
            </a:r>
            <a:r>
              <a:rPr lang="fr-CH" sz="900" dirty="0" err="1" smtClean="0"/>
              <a:t>targets</a:t>
            </a:r>
            <a:endParaRPr lang="fr-CH" sz="900" dirty="0" smtClean="0"/>
          </a:p>
          <a:p>
            <a:pPr lvl="1"/>
            <a:r>
              <a:rPr lang="fr-CH" sz="900" dirty="0" err="1" smtClean="0"/>
              <a:t>Individualized</a:t>
            </a:r>
            <a:endParaRPr lang="fr-CH" sz="900" dirty="0" smtClean="0"/>
          </a:p>
          <a:p>
            <a:pPr lvl="1"/>
            <a:r>
              <a:rPr lang="fr-CH" sz="900" dirty="0" smtClean="0"/>
              <a:t>Group</a:t>
            </a:r>
          </a:p>
          <a:p>
            <a:pPr lvl="2"/>
            <a:r>
              <a:rPr lang="fr-CH" sz="900" dirty="0" err="1" smtClean="0"/>
              <a:t>Mapped</a:t>
            </a:r>
            <a:r>
              <a:rPr lang="fr-CH" sz="900" dirty="0" smtClean="0"/>
              <a:t> to </a:t>
            </a:r>
            <a:r>
              <a:rPr lang="fr-CH" sz="900" dirty="0" err="1" smtClean="0"/>
              <a:t>existing</a:t>
            </a:r>
            <a:r>
              <a:rPr lang="fr-CH" sz="900" dirty="0" smtClean="0"/>
              <a:t> E-group</a:t>
            </a:r>
          </a:p>
          <a:p>
            <a:pPr lvl="2"/>
            <a:r>
              <a:rPr lang="fr-CH" sz="900" dirty="0" err="1" smtClean="0"/>
              <a:t>Dynamic</a:t>
            </a:r>
            <a:r>
              <a:rPr lang="fr-CH" sz="900" dirty="0" smtClean="0"/>
              <a:t> </a:t>
            </a:r>
            <a:r>
              <a:rPr lang="fr-CH" sz="900" dirty="0" err="1" smtClean="0"/>
              <a:t>egroups</a:t>
            </a:r>
            <a:r>
              <a:rPr lang="fr-CH" sz="900" dirty="0" smtClean="0"/>
              <a:t> for </a:t>
            </a:r>
            <a:r>
              <a:rPr lang="fr-CH" sz="900" dirty="0" err="1" smtClean="0"/>
              <a:t>other</a:t>
            </a:r>
            <a:r>
              <a:rPr lang="fr-CH" sz="900" dirty="0" smtClean="0"/>
              <a:t> </a:t>
            </a:r>
            <a:r>
              <a:rPr lang="fr-CH" sz="900" dirty="0" err="1" smtClean="0"/>
              <a:t>criteria</a:t>
            </a:r>
            <a:endParaRPr lang="fr-CH" sz="900" dirty="0" smtClean="0"/>
          </a:p>
          <a:p>
            <a:pPr lvl="1"/>
            <a:r>
              <a:rPr lang="fr-CH" sz="900" dirty="0" smtClean="0"/>
              <a:t>Location</a:t>
            </a:r>
          </a:p>
          <a:p>
            <a:pPr lvl="2"/>
            <a:r>
              <a:rPr lang="fr-CH" sz="900" dirty="0" err="1" smtClean="0"/>
              <a:t>Geolocalisation</a:t>
            </a:r>
            <a:endParaRPr lang="fr-CH" sz="900" dirty="0" smtClean="0"/>
          </a:p>
          <a:p>
            <a:r>
              <a:rPr lang="fr-CH" sz="900" dirty="0" smtClean="0"/>
              <a:t>Notification carriers</a:t>
            </a:r>
          </a:p>
          <a:p>
            <a:pPr lvl="1"/>
            <a:r>
              <a:rPr lang="fr-CH" sz="900" dirty="0" smtClean="0"/>
              <a:t>Desktop applications (Win, Mac, Linux)</a:t>
            </a:r>
          </a:p>
          <a:p>
            <a:pPr lvl="1"/>
            <a:r>
              <a:rPr lang="fr-CH" sz="900" dirty="0" smtClean="0"/>
              <a:t>Mobile Apps (iOS, Android)</a:t>
            </a:r>
          </a:p>
          <a:p>
            <a:pPr lvl="1"/>
            <a:r>
              <a:rPr lang="fr-CH" sz="900" dirty="0" smtClean="0"/>
              <a:t>SMS</a:t>
            </a:r>
          </a:p>
          <a:p>
            <a:pPr lvl="1"/>
            <a:r>
              <a:rPr lang="fr-CH" sz="900" dirty="0" smtClean="0"/>
              <a:t>Email</a:t>
            </a:r>
          </a:p>
          <a:p>
            <a:pPr lvl="1"/>
            <a:r>
              <a:rPr lang="fr-CH" sz="900" dirty="0" smtClean="0"/>
              <a:t>Web Portal</a:t>
            </a:r>
            <a:endParaRPr lang="en-GB" sz="900" dirty="0"/>
          </a:p>
        </p:txBody>
      </p:sp>
      <p:sp>
        <p:nvSpPr>
          <p:cNvPr id="4" name="Content Placeholder 3"/>
          <p:cNvSpPr>
            <a:spLocks noGrp="1"/>
          </p:cNvSpPr>
          <p:nvPr>
            <p:ph sz="half" idx="2"/>
          </p:nvPr>
        </p:nvSpPr>
        <p:spPr/>
        <p:txBody>
          <a:bodyPr>
            <a:normAutofit fontScale="47500" lnSpcReduction="20000"/>
          </a:bodyPr>
          <a:lstStyle/>
          <a:p>
            <a:r>
              <a:rPr lang="fr-CH" dirty="0" smtClean="0"/>
              <a:t>Notification sources in </a:t>
            </a:r>
            <a:r>
              <a:rPr lang="fr-CH" dirty="0" err="1" smtClean="0"/>
              <a:t>MyCERN</a:t>
            </a:r>
            <a:r>
              <a:rPr lang="fr-CH" dirty="0" smtClean="0"/>
              <a:t> (</a:t>
            </a:r>
            <a:r>
              <a:rPr lang="fr-CH" dirty="0" err="1" smtClean="0"/>
              <a:t>channels</a:t>
            </a:r>
            <a:r>
              <a:rPr lang="fr-CH" dirty="0" smtClean="0"/>
              <a:t>)</a:t>
            </a:r>
          </a:p>
          <a:p>
            <a:pPr lvl="1"/>
            <a:r>
              <a:rPr lang="fr-CH" dirty="0" err="1" smtClean="0"/>
              <a:t>Internal</a:t>
            </a:r>
            <a:r>
              <a:rPr lang="fr-CH" dirty="0" smtClean="0"/>
              <a:t> Communication – News</a:t>
            </a:r>
          </a:p>
          <a:p>
            <a:pPr lvl="1"/>
            <a:r>
              <a:rPr lang="fr-CH" dirty="0" err="1" smtClean="0"/>
              <a:t>Internal</a:t>
            </a:r>
            <a:r>
              <a:rPr lang="fr-CH" dirty="0" smtClean="0"/>
              <a:t> Communication – Official news</a:t>
            </a:r>
          </a:p>
          <a:p>
            <a:pPr lvl="1"/>
            <a:r>
              <a:rPr lang="fr-CH" dirty="0" smtClean="0"/>
              <a:t>Official notifications</a:t>
            </a:r>
          </a:p>
          <a:p>
            <a:pPr lvl="2"/>
            <a:r>
              <a:rPr lang="fr-CH" dirty="0" err="1" smtClean="0"/>
              <a:t>Mandatory</a:t>
            </a:r>
            <a:r>
              <a:rPr lang="fr-CH" dirty="0" smtClean="0"/>
              <a:t> </a:t>
            </a:r>
            <a:r>
              <a:rPr lang="fr-CH" dirty="0" err="1" smtClean="0"/>
              <a:t>channel</a:t>
            </a:r>
            <a:r>
              <a:rPr lang="fr-CH" dirty="0" smtClean="0"/>
              <a:t> (</a:t>
            </a:r>
            <a:r>
              <a:rPr lang="fr-CH" dirty="0" err="1" smtClean="0"/>
              <a:t>everybody</a:t>
            </a:r>
            <a:r>
              <a:rPr lang="fr-CH" dirty="0" smtClean="0"/>
              <a:t> </a:t>
            </a:r>
            <a:r>
              <a:rPr lang="fr-CH" dirty="0" err="1" smtClean="0"/>
              <a:t>is</a:t>
            </a:r>
            <a:r>
              <a:rPr lang="fr-CH" dirty="0" smtClean="0"/>
              <a:t> </a:t>
            </a:r>
            <a:r>
              <a:rPr lang="fr-CH" dirty="0" err="1" smtClean="0"/>
              <a:t>subscribed</a:t>
            </a:r>
            <a:r>
              <a:rPr lang="fr-CH" dirty="0" smtClean="0"/>
              <a:t>) open to </a:t>
            </a:r>
            <a:r>
              <a:rPr lang="fr-CH" dirty="0" err="1" smtClean="0"/>
              <a:t>specific</a:t>
            </a:r>
            <a:r>
              <a:rPr lang="fr-CH" dirty="0" smtClean="0"/>
              <a:t> services</a:t>
            </a:r>
          </a:p>
          <a:p>
            <a:pPr lvl="2"/>
            <a:r>
              <a:rPr lang="fr-CH" dirty="0" err="1" smtClean="0"/>
              <a:t>Card</a:t>
            </a:r>
            <a:r>
              <a:rPr lang="fr-CH" dirty="0" smtClean="0"/>
              <a:t> service</a:t>
            </a:r>
          </a:p>
          <a:p>
            <a:pPr lvl="2"/>
            <a:r>
              <a:rPr lang="fr-CH" dirty="0" smtClean="0"/>
              <a:t>Account service</a:t>
            </a:r>
          </a:p>
          <a:p>
            <a:pPr lvl="2"/>
            <a:r>
              <a:rPr lang="fr-CH" dirty="0" smtClean="0"/>
              <a:t>ADAMS</a:t>
            </a:r>
          </a:p>
          <a:p>
            <a:pPr lvl="1"/>
            <a:r>
              <a:rPr lang="fr-CH" dirty="0" smtClean="0"/>
              <a:t>CERN SSB</a:t>
            </a:r>
          </a:p>
          <a:p>
            <a:pPr lvl="1"/>
            <a:r>
              <a:rPr lang="fr-CH" dirty="0" err="1" smtClean="0"/>
              <a:t>Any</a:t>
            </a:r>
            <a:r>
              <a:rPr lang="fr-CH" dirty="0" smtClean="0"/>
              <a:t> </a:t>
            </a:r>
            <a:r>
              <a:rPr lang="fr-CH" dirty="0" err="1" smtClean="0"/>
              <a:t>other</a:t>
            </a:r>
            <a:r>
              <a:rPr lang="fr-CH" dirty="0" smtClean="0"/>
              <a:t> service</a:t>
            </a:r>
          </a:p>
          <a:p>
            <a:pPr lvl="2"/>
            <a:r>
              <a:rPr lang="fr-CH" dirty="0" err="1" smtClean="0"/>
              <a:t>Indico-developers</a:t>
            </a:r>
            <a:endParaRPr lang="fr-CH" dirty="0" smtClean="0"/>
          </a:p>
          <a:p>
            <a:pPr lvl="2"/>
            <a:r>
              <a:rPr lang="fr-CH" dirty="0" smtClean="0"/>
              <a:t>IT-CDA</a:t>
            </a:r>
          </a:p>
          <a:p>
            <a:pPr lvl="2"/>
            <a:r>
              <a:rPr lang="fr-CH" dirty="0" smtClean="0"/>
              <a:t>Etc.</a:t>
            </a:r>
          </a:p>
          <a:p>
            <a:r>
              <a:rPr lang="fr-CH" dirty="0" smtClean="0"/>
              <a:t>Notification </a:t>
            </a:r>
            <a:r>
              <a:rPr lang="fr-CH" dirty="0" err="1" smtClean="0"/>
              <a:t>history</a:t>
            </a:r>
            <a:endParaRPr lang="fr-CH" dirty="0" smtClean="0"/>
          </a:p>
          <a:p>
            <a:pPr lvl="1"/>
            <a:r>
              <a:rPr lang="fr-CH" dirty="0" err="1" smtClean="0"/>
              <a:t>Supported</a:t>
            </a:r>
            <a:endParaRPr lang="fr-CH" dirty="0" smtClean="0"/>
          </a:p>
          <a:p>
            <a:r>
              <a:rPr lang="fr-CH" dirty="0" err="1" smtClean="0"/>
              <a:t>Acknowledgement</a:t>
            </a:r>
            <a:r>
              <a:rPr lang="fr-CH" dirty="0" smtClean="0"/>
              <a:t> (</a:t>
            </a:r>
            <a:r>
              <a:rPr lang="fr-CH" dirty="0" err="1" smtClean="0"/>
              <a:t>dissmissal</a:t>
            </a:r>
            <a:r>
              <a:rPr lang="fr-CH" dirty="0" smtClean="0"/>
              <a:t>)</a:t>
            </a:r>
          </a:p>
          <a:p>
            <a:pPr lvl="1"/>
            <a:r>
              <a:rPr lang="fr-CH" dirty="0" smtClean="0"/>
              <a:t>For </a:t>
            </a:r>
            <a:r>
              <a:rPr lang="fr-CH" dirty="0" err="1" smtClean="0"/>
              <a:t>individual</a:t>
            </a:r>
            <a:r>
              <a:rPr lang="fr-CH" dirty="0" smtClean="0"/>
              <a:t> messages </a:t>
            </a:r>
            <a:r>
              <a:rPr lang="fr-CH" dirty="0" err="1" smtClean="0"/>
              <a:t>only</a:t>
            </a:r>
            <a:endParaRPr lang="fr-CH" dirty="0" smtClean="0"/>
          </a:p>
          <a:p>
            <a:pPr marL="0" indent="0">
              <a:buNone/>
            </a:pPr>
            <a:endParaRPr lang="fr-CH" dirty="0" smtClean="0"/>
          </a:p>
          <a:p>
            <a:endParaRPr lang="en-GB" dirty="0"/>
          </a:p>
        </p:txBody>
      </p:sp>
      <p:pic>
        <p:nvPicPr>
          <p:cNvPr id="5" name="Picture 4" descr="Kostenlose Vektorgrafik: &lt;strong&gt;Icon&lt;/strong&gt;, Kommunikation, Absender - Kostenloses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30860" y="4991547"/>
            <a:ext cx="2361140" cy="1862017"/>
          </a:xfrm>
          <a:prstGeom prst="rect">
            <a:avLst/>
          </a:prstGeom>
        </p:spPr>
      </p:pic>
    </p:spTree>
    <p:extLst>
      <p:ext uri="{BB962C8B-B14F-4D97-AF65-F5344CB8AC3E}">
        <p14:creationId xmlns:p14="http://schemas.microsoft.com/office/powerpoint/2010/main" val="9592889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List of </a:t>
            </a:r>
            <a:r>
              <a:rPr lang="fr-CH" dirty="0" err="1" smtClean="0"/>
              <a:t>Convenience</a:t>
            </a:r>
            <a:r>
              <a:rPr lang="fr-CH" dirty="0" smtClean="0"/>
              <a:t> Tools</a:t>
            </a:r>
            <a:endParaRPr lang="en-GB" dirty="0"/>
          </a:p>
        </p:txBody>
      </p:sp>
      <p:sp>
        <p:nvSpPr>
          <p:cNvPr id="3" name="Content Placeholder 2"/>
          <p:cNvSpPr>
            <a:spLocks noGrp="1"/>
          </p:cNvSpPr>
          <p:nvPr>
            <p:ph sz="half" idx="1"/>
          </p:nvPr>
        </p:nvSpPr>
        <p:spPr/>
        <p:txBody>
          <a:bodyPr/>
          <a:lstStyle/>
          <a:p>
            <a:r>
              <a:rPr lang="fr-CH" dirty="0" smtClean="0"/>
              <a:t>List of </a:t>
            </a:r>
            <a:r>
              <a:rPr lang="fr-CH" dirty="0" err="1" smtClean="0"/>
              <a:t>events</a:t>
            </a:r>
            <a:r>
              <a:rPr lang="fr-CH" dirty="0" smtClean="0"/>
              <a:t> of </a:t>
            </a:r>
            <a:r>
              <a:rPr lang="fr-CH" dirty="0" err="1" smtClean="0"/>
              <a:t>interest</a:t>
            </a:r>
            <a:endParaRPr lang="fr-CH" dirty="0" smtClean="0"/>
          </a:p>
          <a:p>
            <a:r>
              <a:rPr lang="fr-CH" dirty="0" err="1" smtClean="0"/>
              <a:t>Map</a:t>
            </a:r>
            <a:r>
              <a:rPr lang="fr-CH" dirty="0" smtClean="0"/>
              <a:t> of CERN points of </a:t>
            </a:r>
            <a:r>
              <a:rPr lang="fr-CH" dirty="0" err="1" smtClean="0"/>
              <a:t>interest</a:t>
            </a:r>
            <a:endParaRPr lang="fr-CH" dirty="0" smtClean="0"/>
          </a:p>
          <a:p>
            <a:r>
              <a:rPr lang="fr-CH" dirty="0" err="1" smtClean="0"/>
              <a:t>Lightweight</a:t>
            </a:r>
            <a:r>
              <a:rPr lang="fr-CH" dirty="0" smtClean="0"/>
              <a:t> </a:t>
            </a:r>
            <a:r>
              <a:rPr lang="fr-CH" dirty="0" err="1" smtClean="0"/>
              <a:t>phonebook</a:t>
            </a:r>
            <a:endParaRPr lang="fr-CH" dirty="0" smtClean="0"/>
          </a:p>
          <a:p>
            <a:r>
              <a:rPr lang="fr-CH" dirty="0" smtClean="0"/>
              <a:t>List of on-site services</a:t>
            </a:r>
          </a:p>
          <a:p>
            <a:r>
              <a:rPr lang="fr-CH" dirty="0" smtClean="0"/>
              <a:t>List of emergency contacts</a:t>
            </a:r>
          </a:p>
          <a:p>
            <a:r>
              <a:rPr lang="fr-CH" dirty="0" err="1" smtClean="0"/>
              <a:t>Mobility</a:t>
            </a:r>
            <a:r>
              <a:rPr lang="fr-CH" dirty="0" smtClean="0"/>
              <a:t> information</a:t>
            </a:r>
          </a:p>
          <a:p>
            <a:r>
              <a:rPr lang="fr-CH" dirty="0" err="1" smtClean="0"/>
              <a:t>Weather</a:t>
            </a:r>
            <a:endParaRPr lang="fr-CH" dirty="0" smtClean="0"/>
          </a:p>
          <a:p>
            <a:r>
              <a:rPr lang="fr-CH" dirty="0" err="1"/>
              <a:t>My</a:t>
            </a:r>
            <a:r>
              <a:rPr lang="fr-CH" dirty="0"/>
              <a:t> Links</a:t>
            </a:r>
          </a:p>
          <a:p>
            <a:pPr lvl="1"/>
            <a:r>
              <a:rPr lang="fr-CH" dirty="0"/>
              <a:t>Set up by the </a:t>
            </a:r>
            <a:r>
              <a:rPr lang="fr-CH" dirty="0" err="1" smtClean="0"/>
              <a:t>person</a:t>
            </a:r>
            <a:r>
              <a:rPr lang="fr-CH" dirty="0" smtClean="0"/>
              <a:t>; </a:t>
            </a:r>
            <a:r>
              <a:rPr lang="fr-CH" dirty="0" err="1" smtClean="0"/>
              <a:t>MyCERN</a:t>
            </a:r>
            <a:r>
              <a:rPr lang="fr-CH" dirty="0" smtClean="0"/>
              <a:t> </a:t>
            </a:r>
            <a:r>
              <a:rPr lang="fr-CH" dirty="0" err="1" smtClean="0"/>
              <a:t>can</a:t>
            </a:r>
            <a:r>
              <a:rPr lang="fr-CH" dirty="0" smtClean="0"/>
              <a:t> propose an initial </a:t>
            </a:r>
            <a:r>
              <a:rPr lang="fr-CH" dirty="0" err="1" smtClean="0"/>
              <a:t>list</a:t>
            </a:r>
            <a:endParaRPr lang="en-GB" dirty="0"/>
          </a:p>
          <a:p>
            <a:endParaRPr lang="fr-CH" dirty="0" smtClean="0"/>
          </a:p>
          <a:p>
            <a:endParaRPr lang="fr-CH" dirty="0" smtClean="0"/>
          </a:p>
          <a:p>
            <a:endParaRPr lang="fr-CH" dirty="0" smtClean="0"/>
          </a:p>
          <a:p>
            <a:endParaRPr lang="fr-CH" dirty="0" smtClean="0"/>
          </a:p>
          <a:p>
            <a:endParaRPr lang="en-GB" dirty="0"/>
          </a:p>
        </p:txBody>
      </p:sp>
      <p:sp>
        <p:nvSpPr>
          <p:cNvPr id="4" name="Content Placeholder 3"/>
          <p:cNvSpPr>
            <a:spLocks noGrp="1"/>
          </p:cNvSpPr>
          <p:nvPr>
            <p:ph sz="half" idx="2"/>
          </p:nvPr>
        </p:nvSpPr>
        <p:spPr/>
        <p:txBody>
          <a:bodyPr/>
          <a:lstStyle/>
          <a:p>
            <a:endParaRPr lang="en-GB"/>
          </a:p>
        </p:txBody>
      </p:sp>
      <p:pic>
        <p:nvPicPr>
          <p:cNvPr id="5" name="Picture 4" descr="Clipart - &lt;strong&gt;Tools&lt;/strong&g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05827" y="5018980"/>
            <a:ext cx="1886174" cy="1839020"/>
          </a:xfrm>
          <a:prstGeom prst="rect">
            <a:avLst/>
          </a:prstGeom>
        </p:spPr>
      </p:pic>
    </p:spTree>
    <p:extLst>
      <p:ext uri="{BB962C8B-B14F-4D97-AF65-F5344CB8AC3E}">
        <p14:creationId xmlns:p14="http://schemas.microsoft.com/office/powerpoint/2010/main" val="9173592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a:t>MyCERN</a:t>
            </a:r>
            <a:r>
              <a:rPr lang="fr-CH" dirty="0"/>
              <a:t> Modules</a:t>
            </a:r>
            <a:endParaRPr lang="en-GB" dirty="0"/>
          </a:p>
        </p:txBody>
      </p:sp>
      <p:sp>
        <p:nvSpPr>
          <p:cNvPr id="3" name="Content Placeholder 2"/>
          <p:cNvSpPr>
            <a:spLocks noGrp="1"/>
          </p:cNvSpPr>
          <p:nvPr>
            <p:ph idx="1"/>
          </p:nvPr>
        </p:nvSpPr>
        <p:spPr/>
        <p:txBody>
          <a:bodyPr/>
          <a:lstStyle/>
          <a:p>
            <a:r>
              <a:rPr lang="fr-CH" dirty="0" err="1"/>
              <a:t>Personal</a:t>
            </a:r>
            <a:r>
              <a:rPr lang="fr-CH" dirty="0"/>
              <a:t> </a:t>
            </a:r>
            <a:r>
              <a:rPr lang="fr-CH" dirty="0" err="1" smtClean="0"/>
              <a:t>Assets</a:t>
            </a:r>
            <a:r>
              <a:rPr lang="fr-CH" dirty="0" smtClean="0"/>
              <a:t> </a:t>
            </a:r>
            <a:r>
              <a:rPr lang="fr-CH" dirty="0" err="1"/>
              <a:t>Aggregator</a:t>
            </a:r>
            <a:endParaRPr lang="fr-CH" dirty="0"/>
          </a:p>
          <a:p>
            <a:r>
              <a:rPr lang="fr-CH" dirty="0"/>
              <a:t>Communication </a:t>
            </a:r>
            <a:r>
              <a:rPr lang="fr-CH" dirty="0" smtClean="0"/>
              <a:t>Hub</a:t>
            </a:r>
            <a:endParaRPr lang="fr-CH" dirty="0"/>
          </a:p>
          <a:p>
            <a:r>
              <a:rPr lang="fr-CH" dirty="0"/>
              <a:t>Information Hub</a:t>
            </a:r>
          </a:p>
          <a:p>
            <a:r>
              <a:rPr lang="fr-CH" dirty="0" err="1" smtClean="0"/>
              <a:t>Procedures</a:t>
            </a:r>
            <a:r>
              <a:rPr lang="fr-CH" dirty="0" smtClean="0"/>
              <a:t> </a:t>
            </a:r>
            <a:r>
              <a:rPr lang="fr-CH" dirty="0"/>
              <a:t>E</a:t>
            </a:r>
            <a:r>
              <a:rPr lang="fr-CH" dirty="0" smtClean="0"/>
              <a:t>ngine</a:t>
            </a:r>
          </a:p>
          <a:p>
            <a:r>
              <a:rPr lang="fr-CH" dirty="0" err="1" smtClean="0"/>
              <a:t>Convenience</a:t>
            </a:r>
            <a:r>
              <a:rPr lang="fr-CH" dirty="0" smtClean="0"/>
              <a:t> Tools</a:t>
            </a:r>
            <a:endParaRPr lang="fr-CH" dirty="0"/>
          </a:p>
          <a:p>
            <a:endParaRPr lang="en-GB" dirty="0"/>
          </a:p>
        </p:txBody>
      </p:sp>
      <p:pic>
        <p:nvPicPr>
          <p:cNvPr id="5" name="Picture 4" descr="Gnocchi 2.0 release | Julien Danjou"/>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46585" y="2160590"/>
            <a:ext cx="417950" cy="365301"/>
          </a:xfrm>
          <a:prstGeom prst="rect">
            <a:avLst/>
          </a:prstGeom>
        </p:spPr>
      </p:pic>
      <p:pic>
        <p:nvPicPr>
          <p:cNvPr id="6" name="Picture 5" descr="Kostenlose Vektorgrafik: &lt;strong&gt;Icon&lt;/strong&gt;, Kommunikation, Absender - Kostenloses ..."/>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95226" y="2525891"/>
            <a:ext cx="451359" cy="355946"/>
          </a:xfrm>
          <a:prstGeom prst="rect">
            <a:avLst/>
          </a:prstGeom>
        </p:spPr>
      </p:pic>
      <p:pic>
        <p:nvPicPr>
          <p:cNvPr id="7" name="Picture 6" descr="Informationen, &lt;strong&gt;Info&lt;/strong&gt;, Symbol, Kreis, Schwarz, &lt;strong&gt;Icon&lt;/strong&gt;"/>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46585" y="2897798"/>
            <a:ext cx="428457" cy="428457"/>
          </a:xfrm>
          <a:prstGeom prst="rect">
            <a:avLst/>
          </a:prstGeom>
        </p:spPr>
      </p:pic>
      <p:pic>
        <p:nvPicPr>
          <p:cNvPr id="8" name="Picture 7" descr="Fichier d'origine ‎ (Fichier SVG, résolution de 24 × 24 pixels ..."/>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12695" y="3342216"/>
            <a:ext cx="433890" cy="433890"/>
          </a:xfrm>
          <a:prstGeom prst="rect">
            <a:avLst/>
          </a:prstGeom>
        </p:spPr>
      </p:pic>
      <p:pic>
        <p:nvPicPr>
          <p:cNvPr id="9" name="Picture 8" descr="Clipart - &lt;strong&gt;Tools&lt;/strong&gt;"/>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52901" y="3772986"/>
            <a:ext cx="422141" cy="411588"/>
          </a:xfrm>
          <a:prstGeom prst="rect">
            <a:avLst/>
          </a:prstGeom>
        </p:spPr>
      </p:pic>
    </p:spTree>
    <p:extLst>
      <p:ext uri="{BB962C8B-B14F-4D97-AF65-F5344CB8AC3E}">
        <p14:creationId xmlns:p14="http://schemas.microsoft.com/office/powerpoint/2010/main" val="2481109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Personal</a:t>
            </a:r>
            <a:r>
              <a:rPr lang="fr-CH" dirty="0" smtClean="0"/>
              <a:t> </a:t>
            </a:r>
            <a:r>
              <a:rPr lang="fr-CH" dirty="0" err="1" smtClean="0"/>
              <a:t>Assets</a:t>
            </a:r>
            <a:r>
              <a:rPr lang="fr-CH" dirty="0" smtClean="0"/>
              <a:t> </a:t>
            </a:r>
            <a:r>
              <a:rPr lang="fr-CH" dirty="0" err="1" smtClean="0"/>
              <a:t>Aggregator</a:t>
            </a:r>
            <a:endParaRPr lang="en-GB" dirty="0"/>
          </a:p>
        </p:txBody>
      </p:sp>
      <p:sp>
        <p:nvSpPr>
          <p:cNvPr id="3" name="Content Placeholder 2"/>
          <p:cNvSpPr>
            <a:spLocks noGrp="1"/>
          </p:cNvSpPr>
          <p:nvPr>
            <p:ph idx="1"/>
          </p:nvPr>
        </p:nvSpPr>
        <p:spPr/>
        <p:txBody>
          <a:bodyPr/>
          <a:lstStyle/>
          <a:p>
            <a:r>
              <a:rPr lang="fr-CH" dirty="0" smtClean="0"/>
              <a:t>Goal: </a:t>
            </a:r>
            <a:r>
              <a:rPr lang="fr-CH" dirty="0" err="1" smtClean="0"/>
              <a:t>Create</a:t>
            </a:r>
            <a:r>
              <a:rPr lang="fr-CH" dirty="0" smtClean="0"/>
              <a:t> one central place </a:t>
            </a:r>
            <a:r>
              <a:rPr lang="fr-CH" dirty="0" err="1" smtClean="0"/>
              <a:t>where</a:t>
            </a:r>
            <a:r>
              <a:rPr lang="fr-CH" dirty="0" smtClean="0"/>
              <a:t> CERN </a:t>
            </a:r>
            <a:r>
              <a:rPr lang="fr-CH" dirty="0" err="1" smtClean="0"/>
              <a:t>users</a:t>
            </a:r>
            <a:r>
              <a:rPr lang="fr-CH" dirty="0" smtClean="0"/>
              <a:t> </a:t>
            </a:r>
            <a:r>
              <a:rPr lang="fr-CH" dirty="0" err="1" smtClean="0"/>
              <a:t>can</a:t>
            </a:r>
            <a:r>
              <a:rPr lang="fr-CH" dirty="0" smtClean="0"/>
              <a:t> </a:t>
            </a:r>
            <a:r>
              <a:rPr lang="fr-CH" dirty="0" err="1" smtClean="0"/>
              <a:t>view</a:t>
            </a:r>
            <a:r>
              <a:rPr lang="fr-CH" dirty="0" smtClean="0"/>
              <a:t> all </a:t>
            </a:r>
            <a:r>
              <a:rPr lang="fr-CH" dirty="0" err="1" smtClean="0"/>
              <a:t>their</a:t>
            </a:r>
            <a:r>
              <a:rPr lang="fr-CH" dirty="0" smtClean="0"/>
              <a:t> </a:t>
            </a:r>
            <a:r>
              <a:rPr lang="fr-CH" dirty="0" err="1" smtClean="0"/>
              <a:t>personal</a:t>
            </a:r>
            <a:r>
              <a:rPr lang="fr-CH" dirty="0" smtClean="0"/>
              <a:t> data and </a:t>
            </a:r>
            <a:r>
              <a:rPr lang="fr-CH" dirty="0" err="1" smtClean="0"/>
              <a:t>assets</a:t>
            </a:r>
            <a:r>
              <a:rPr lang="fr-CH" dirty="0" smtClean="0"/>
              <a:t> </a:t>
            </a:r>
            <a:r>
              <a:rPr lang="fr-CH" dirty="0" err="1" smtClean="0"/>
              <a:t>stored</a:t>
            </a:r>
            <a:r>
              <a:rPr lang="fr-CH" dirty="0" smtClean="0"/>
              <a:t> in </a:t>
            </a:r>
            <a:r>
              <a:rPr lang="fr-CH" dirty="0" err="1" smtClean="0"/>
              <a:t>various</a:t>
            </a:r>
            <a:r>
              <a:rPr lang="fr-CH" dirty="0" smtClean="0"/>
              <a:t> CERN </a:t>
            </a:r>
            <a:r>
              <a:rPr lang="fr-CH" dirty="0" err="1" smtClean="0"/>
              <a:t>departments</a:t>
            </a:r>
            <a:endParaRPr lang="fr-CH" dirty="0" smtClean="0"/>
          </a:p>
          <a:p>
            <a:r>
              <a:rPr lang="fr-CH" dirty="0" err="1" smtClean="0"/>
              <a:t>Benefits</a:t>
            </a:r>
            <a:r>
              <a:rPr lang="fr-CH" dirty="0" smtClean="0"/>
              <a:t>: </a:t>
            </a:r>
            <a:r>
              <a:rPr lang="fr-CH" dirty="0" err="1" smtClean="0"/>
              <a:t>Easy</a:t>
            </a:r>
            <a:r>
              <a:rPr lang="fr-CH" dirty="0" smtClean="0"/>
              <a:t> </a:t>
            </a:r>
            <a:r>
              <a:rPr lang="fr-CH" dirty="0" err="1" smtClean="0"/>
              <a:t>access</a:t>
            </a:r>
            <a:r>
              <a:rPr lang="fr-CH" dirty="0" smtClean="0"/>
              <a:t> and </a:t>
            </a:r>
            <a:r>
              <a:rPr lang="fr-CH" dirty="0" err="1" smtClean="0"/>
              <a:t>transparency</a:t>
            </a:r>
            <a:r>
              <a:rPr lang="fr-CH" dirty="0" smtClean="0"/>
              <a:t> of </a:t>
            </a:r>
            <a:r>
              <a:rPr lang="fr-CH" dirty="0" err="1" smtClean="0"/>
              <a:t>assets</a:t>
            </a:r>
            <a:r>
              <a:rPr lang="fr-CH" dirty="0" smtClean="0"/>
              <a:t> and information </a:t>
            </a:r>
            <a:r>
              <a:rPr lang="fr-CH" dirty="0" err="1" smtClean="0"/>
              <a:t>linked</a:t>
            </a:r>
            <a:r>
              <a:rPr lang="fr-CH" dirty="0" smtClean="0"/>
              <a:t> to a </a:t>
            </a:r>
            <a:r>
              <a:rPr lang="fr-CH" dirty="0" err="1" smtClean="0"/>
              <a:t>person</a:t>
            </a:r>
            <a:r>
              <a:rPr lang="fr-CH" dirty="0" smtClean="0"/>
              <a:t>, data </a:t>
            </a:r>
            <a:r>
              <a:rPr lang="fr-CH" dirty="0" err="1" smtClean="0"/>
              <a:t>sanitization</a:t>
            </a:r>
            <a:r>
              <a:rPr lang="fr-CH" dirty="0" smtClean="0"/>
              <a:t>, guidance to final service </a:t>
            </a:r>
            <a:r>
              <a:rPr lang="fr-CH" dirty="0" err="1" smtClean="0"/>
              <a:t>through</a:t>
            </a:r>
            <a:r>
              <a:rPr lang="fr-CH" dirty="0" smtClean="0"/>
              <a:t> simple redirection, </a:t>
            </a:r>
            <a:r>
              <a:rPr lang="fr-CH" dirty="0" err="1" smtClean="0"/>
              <a:t>seamless</a:t>
            </a:r>
            <a:r>
              <a:rPr lang="fr-CH" dirty="0" smtClean="0"/>
              <a:t> </a:t>
            </a:r>
            <a:r>
              <a:rPr lang="fr-CH" dirty="0" err="1" smtClean="0"/>
              <a:t>experience</a:t>
            </a:r>
            <a:r>
              <a:rPr lang="fr-CH" dirty="0" smtClean="0"/>
              <a:t> </a:t>
            </a:r>
            <a:r>
              <a:rPr lang="fr-CH" dirty="0" err="1" smtClean="0"/>
              <a:t>accessing</a:t>
            </a:r>
            <a:r>
              <a:rPr lang="fr-CH" dirty="0" smtClean="0"/>
              <a:t> data </a:t>
            </a:r>
            <a:r>
              <a:rPr lang="fr-CH" dirty="0" err="1" smtClean="0"/>
              <a:t>which</a:t>
            </a:r>
            <a:r>
              <a:rPr lang="fr-CH" dirty="0" smtClean="0"/>
              <a:t> </a:t>
            </a:r>
            <a:r>
              <a:rPr lang="fr-CH" dirty="0" err="1" smtClean="0"/>
              <a:t>otherwise</a:t>
            </a:r>
            <a:r>
              <a:rPr lang="fr-CH" dirty="0" smtClean="0"/>
              <a:t> </a:t>
            </a:r>
            <a:r>
              <a:rPr lang="fr-CH" dirty="0" err="1" smtClean="0"/>
              <a:t>would</a:t>
            </a:r>
            <a:r>
              <a:rPr lang="fr-CH" dirty="0" smtClean="0"/>
              <a:t> </a:t>
            </a:r>
            <a:r>
              <a:rPr lang="fr-CH" dirty="0" err="1" smtClean="0"/>
              <a:t>be</a:t>
            </a:r>
            <a:r>
              <a:rPr lang="fr-CH" dirty="0" smtClean="0"/>
              <a:t> accessible in </a:t>
            </a:r>
            <a:r>
              <a:rPr lang="fr-CH" dirty="0" err="1" smtClean="0"/>
              <a:t>very</a:t>
            </a:r>
            <a:r>
              <a:rPr lang="fr-CH" dirty="0" smtClean="0"/>
              <a:t> </a:t>
            </a:r>
            <a:r>
              <a:rPr lang="fr-CH" dirty="0" err="1" smtClean="0"/>
              <a:t>different</a:t>
            </a:r>
            <a:r>
              <a:rPr lang="fr-CH" dirty="0" smtClean="0"/>
              <a:t> </a:t>
            </a:r>
            <a:r>
              <a:rPr lang="fr-CH" dirty="0" err="1" smtClean="0"/>
              <a:t>contexts</a:t>
            </a:r>
            <a:r>
              <a:rPr lang="fr-CH" dirty="0" smtClean="0"/>
              <a:t>. </a:t>
            </a:r>
          </a:p>
          <a:p>
            <a:r>
              <a:rPr lang="fr-CH" dirty="0" smtClean="0"/>
              <a:t>Duplication: data </a:t>
            </a:r>
            <a:r>
              <a:rPr lang="fr-CH" dirty="0" err="1" smtClean="0"/>
              <a:t>exists</a:t>
            </a:r>
            <a:r>
              <a:rPr lang="fr-CH" dirty="0" smtClean="0"/>
              <a:t> </a:t>
            </a:r>
            <a:r>
              <a:rPr lang="fr-CH" dirty="0" err="1" smtClean="0"/>
              <a:t>outside</a:t>
            </a:r>
            <a:r>
              <a:rPr lang="fr-CH" dirty="0" smtClean="0"/>
              <a:t> but </a:t>
            </a:r>
            <a:r>
              <a:rPr lang="fr-CH" dirty="0" err="1" smtClean="0"/>
              <a:t>is</a:t>
            </a:r>
            <a:r>
              <a:rPr lang="fr-CH" dirty="0" smtClean="0"/>
              <a:t> </a:t>
            </a:r>
            <a:r>
              <a:rPr lang="fr-CH" dirty="0" err="1" smtClean="0"/>
              <a:t>scattered</a:t>
            </a:r>
            <a:r>
              <a:rPr lang="fr-CH" dirty="0" smtClean="0"/>
              <a:t>; no </a:t>
            </a:r>
            <a:r>
              <a:rPr lang="fr-CH" dirty="0" err="1" smtClean="0"/>
              <a:t>other</a:t>
            </a:r>
            <a:r>
              <a:rPr lang="fr-CH" dirty="0" smtClean="0"/>
              <a:t> </a:t>
            </a:r>
            <a:r>
              <a:rPr lang="fr-CH" dirty="0" err="1" smtClean="0"/>
              <a:t>gathering</a:t>
            </a:r>
            <a:r>
              <a:rPr lang="fr-CH" dirty="0" smtClean="0"/>
              <a:t> </a:t>
            </a:r>
            <a:r>
              <a:rPr lang="fr-CH" dirty="0" err="1" smtClean="0"/>
              <a:t>project</a:t>
            </a:r>
            <a:endParaRPr lang="fr-CH" dirty="0" smtClean="0"/>
          </a:p>
          <a:p>
            <a:r>
              <a:rPr lang="fr-CH" dirty="0" smtClean="0"/>
              <a:t>Challenges: </a:t>
            </a:r>
            <a:r>
              <a:rPr lang="fr-CH" dirty="0" err="1" smtClean="0"/>
              <a:t>asynchronous</a:t>
            </a:r>
            <a:r>
              <a:rPr lang="fr-CH" dirty="0" smtClean="0"/>
              <a:t> connections to multiple data sources, multiple concurrent calls</a:t>
            </a:r>
            <a:endParaRPr lang="en-GB" dirty="0"/>
          </a:p>
        </p:txBody>
      </p:sp>
      <p:pic>
        <p:nvPicPr>
          <p:cNvPr id="4" name="Picture 3" descr="Gnocchi 2.0 release | Julien Danjou"/>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24228" y="4701092"/>
            <a:ext cx="2467771" cy="2156908"/>
          </a:xfrm>
          <a:prstGeom prst="rect">
            <a:avLst/>
          </a:prstGeom>
        </p:spPr>
      </p:pic>
    </p:spTree>
    <p:extLst>
      <p:ext uri="{BB962C8B-B14F-4D97-AF65-F5344CB8AC3E}">
        <p14:creationId xmlns:p14="http://schemas.microsoft.com/office/powerpoint/2010/main" val="37357495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a:t>Personal</a:t>
            </a:r>
            <a:r>
              <a:rPr lang="fr-CH" dirty="0"/>
              <a:t> </a:t>
            </a:r>
            <a:r>
              <a:rPr lang="fr-CH" dirty="0" err="1" smtClean="0"/>
              <a:t>Assets</a:t>
            </a:r>
            <a:r>
              <a:rPr lang="fr-CH" dirty="0" smtClean="0"/>
              <a:t> </a:t>
            </a:r>
            <a:r>
              <a:rPr lang="fr-CH" dirty="0" err="1"/>
              <a:t>Aggregator</a:t>
            </a:r>
            <a:endParaRPr lang="en-GB" dirty="0"/>
          </a:p>
        </p:txBody>
      </p:sp>
      <p:pic>
        <p:nvPicPr>
          <p:cNvPr id="4" name="Picture 3" descr="MyCERN Mockup - Mozilla Firefox"/>
          <p:cNvPicPr>
            <a:picLocks noChangeAspect="1"/>
          </p:cNvPicPr>
          <p:nvPr/>
        </p:nvPicPr>
        <p:blipFill rotWithShape="1">
          <a:blip r:embed="rId2">
            <a:extLst>
              <a:ext uri="{28A0092B-C50C-407E-A947-70E740481C1C}">
                <a14:useLocalDpi xmlns:a14="http://schemas.microsoft.com/office/drawing/2010/main" val="0"/>
              </a:ext>
            </a:extLst>
          </a:blip>
          <a:srcRect l="846" t="9726" r="2556" b="1177"/>
          <a:stretch/>
        </p:blipFill>
        <p:spPr>
          <a:xfrm>
            <a:off x="150607" y="1430767"/>
            <a:ext cx="6314738" cy="5146014"/>
          </a:xfrm>
          <a:prstGeom prst="rect">
            <a:avLst/>
          </a:prstGeom>
          <a:ln>
            <a:noFill/>
          </a:ln>
          <a:effectLst>
            <a:outerShdw blurRad="292100" dist="139700" dir="2700000" algn="tl" rotWithShape="0">
              <a:srgbClr val="333333">
                <a:alpha val="65000"/>
              </a:srgbClr>
            </a:outerShdw>
          </a:effectLst>
        </p:spPr>
      </p:pic>
      <p:pic>
        <p:nvPicPr>
          <p:cNvPr id="5" name="Picture 4" descr="MyCERN Mockup - Mozilla Firefox"/>
          <p:cNvPicPr>
            <a:picLocks noChangeAspect="1"/>
          </p:cNvPicPr>
          <p:nvPr/>
        </p:nvPicPr>
        <p:blipFill rotWithShape="1">
          <a:blip r:embed="rId3">
            <a:extLst>
              <a:ext uri="{28A0092B-C50C-407E-A947-70E740481C1C}">
                <a14:useLocalDpi xmlns:a14="http://schemas.microsoft.com/office/drawing/2010/main" val="0"/>
              </a:ext>
            </a:extLst>
          </a:blip>
          <a:srcRect l="847" t="9882" r="2278" b="22981"/>
          <a:stretch/>
        </p:blipFill>
        <p:spPr>
          <a:xfrm>
            <a:off x="6656930" y="107577"/>
            <a:ext cx="5428863" cy="3324111"/>
          </a:xfrm>
          <a:prstGeom prst="rect">
            <a:avLst/>
          </a:prstGeom>
          <a:ln>
            <a:noFill/>
          </a:ln>
          <a:effectLst>
            <a:outerShdw blurRad="292100" dist="139700" dir="2700000" algn="tl" rotWithShape="0">
              <a:srgbClr val="333333">
                <a:alpha val="65000"/>
              </a:srgbClr>
            </a:outerShdw>
          </a:effectLst>
        </p:spPr>
      </p:pic>
      <p:pic>
        <p:nvPicPr>
          <p:cNvPr id="6" name="Picture 5" descr="MyCERN Mockup - Mozilla Firefox"/>
          <p:cNvPicPr>
            <a:picLocks noChangeAspect="1"/>
          </p:cNvPicPr>
          <p:nvPr/>
        </p:nvPicPr>
        <p:blipFill rotWithShape="1">
          <a:blip r:embed="rId4">
            <a:extLst>
              <a:ext uri="{28A0092B-C50C-407E-A947-70E740481C1C}">
                <a14:useLocalDpi xmlns:a14="http://schemas.microsoft.com/office/drawing/2010/main" val="0"/>
              </a:ext>
            </a:extLst>
          </a:blip>
          <a:srcRect l="1123" t="9882" r="2417" b="25020"/>
          <a:stretch/>
        </p:blipFill>
        <p:spPr>
          <a:xfrm>
            <a:off x="6656930" y="3480099"/>
            <a:ext cx="5428863" cy="3237037"/>
          </a:xfrm>
          <a:prstGeom prst="rect">
            <a:avLst/>
          </a:prstGeom>
          <a:ln>
            <a:noFill/>
          </a:ln>
          <a:effectLst>
            <a:outerShdw blurRad="292100" dist="139700" dir="2700000" algn="tl" rotWithShape="0">
              <a:srgbClr val="333333">
                <a:alpha val="65000"/>
              </a:srgbClr>
            </a:outerShdw>
          </a:effectLst>
        </p:spPr>
      </p:pic>
      <p:pic>
        <p:nvPicPr>
          <p:cNvPr id="8" name="Picture 7" descr="Gnocchi 2.0 release | Julien Danjou"/>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724228" y="4701092"/>
            <a:ext cx="2467771" cy="2156908"/>
          </a:xfrm>
          <a:prstGeom prst="rect">
            <a:avLst/>
          </a:prstGeom>
        </p:spPr>
      </p:pic>
    </p:spTree>
    <p:extLst>
      <p:ext uri="{BB962C8B-B14F-4D97-AF65-F5344CB8AC3E}">
        <p14:creationId xmlns:p14="http://schemas.microsoft.com/office/powerpoint/2010/main" val="5091649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a:t>Personal</a:t>
            </a:r>
            <a:r>
              <a:rPr lang="fr-CH" dirty="0"/>
              <a:t> </a:t>
            </a:r>
            <a:r>
              <a:rPr lang="fr-CH" dirty="0" err="1" smtClean="0"/>
              <a:t>Assets</a:t>
            </a:r>
            <a:r>
              <a:rPr lang="fr-CH" dirty="0" smtClean="0"/>
              <a:t> </a:t>
            </a:r>
            <a:r>
              <a:rPr lang="fr-CH" dirty="0" err="1" smtClean="0"/>
              <a:t>Aggregator</a:t>
            </a:r>
            <a:r>
              <a:rPr lang="fr-CH" dirty="0" smtClean="0"/>
              <a:t>: Scope</a:t>
            </a:r>
            <a:endParaRPr lang="en-GB" dirty="0"/>
          </a:p>
        </p:txBody>
      </p:sp>
      <p:sp>
        <p:nvSpPr>
          <p:cNvPr id="3" name="Content Placeholder 2"/>
          <p:cNvSpPr>
            <a:spLocks noGrp="1"/>
          </p:cNvSpPr>
          <p:nvPr>
            <p:ph idx="1"/>
          </p:nvPr>
        </p:nvSpPr>
        <p:spPr/>
        <p:txBody>
          <a:bodyPr/>
          <a:lstStyle/>
          <a:p>
            <a:endParaRPr lang="fr-CH" dirty="0"/>
          </a:p>
          <a:p>
            <a:r>
              <a:rPr lang="fr-CH" dirty="0" err="1"/>
              <a:t>Resources</a:t>
            </a:r>
            <a:r>
              <a:rPr lang="fr-CH" dirty="0"/>
              <a:t> for </a:t>
            </a:r>
            <a:r>
              <a:rPr lang="fr-CH" dirty="0" err="1"/>
              <a:t>detailed</a:t>
            </a:r>
            <a:r>
              <a:rPr lang="fr-CH" dirty="0"/>
              <a:t> design: </a:t>
            </a:r>
            <a:r>
              <a:rPr lang="fr-CH" dirty="0" smtClean="0"/>
              <a:t>5m</a:t>
            </a:r>
            <a:endParaRPr lang="fr-CH" dirty="0"/>
          </a:p>
          <a:p>
            <a:r>
              <a:rPr lang="fr-CH" dirty="0" smtClean="0"/>
              <a:t>Contact all </a:t>
            </a:r>
            <a:r>
              <a:rPr lang="fr-CH" dirty="0" err="1" smtClean="0"/>
              <a:t>owners</a:t>
            </a:r>
            <a:r>
              <a:rPr lang="fr-CH" dirty="0" smtClean="0"/>
              <a:t> of data </a:t>
            </a:r>
            <a:r>
              <a:rPr lang="fr-CH" dirty="0" err="1" smtClean="0"/>
              <a:t>considered</a:t>
            </a:r>
            <a:r>
              <a:rPr lang="fr-CH" dirty="0" smtClean="0"/>
              <a:t> (</a:t>
            </a:r>
            <a:r>
              <a:rPr lang="fr-CH" dirty="0" err="1" smtClean="0"/>
              <a:t>see</a:t>
            </a:r>
            <a:r>
              <a:rPr lang="fr-CH" dirty="0" smtClean="0"/>
              <a:t> backup slides)</a:t>
            </a:r>
          </a:p>
          <a:p>
            <a:pPr lvl="1"/>
            <a:r>
              <a:rPr lang="fr-CH" dirty="0" err="1" smtClean="0"/>
              <a:t>Detail</a:t>
            </a:r>
            <a:r>
              <a:rPr lang="fr-CH" dirty="0" smtClean="0"/>
              <a:t> </a:t>
            </a:r>
            <a:r>
              <a:rPr lang="fr-CH" dirty="0" err="1" smtClean="0"/>
              <a:t>with</a:t>
            </a:r>
            <a:r>
              <a:rPr lang="fr-CH" dirty="0" smtClean="0"/>
              <a:t> </a:t>
            </a:r>
            <a:r>
              <a:rPr lang="fr-CH" dirty="0" err="1" smtClean="0"/>
              <a:t>them</a:t>
            </a:r>
            <a:r>
              <a:rPr lang="fr-CH" dirty="0" smtClean="0"/>
              <a:t> </a:t>
            </a:r>
            <a:r>
              <a:rPr lang="fr-CH" dirty="0" err="1" smtClean="0"/>
              <a:t>what</a:t>
            </a:r>
            <a:r>
              <a:rPr lang="fr-CH" dirty="0" smtClean="0"/>
              <a:t> data </a:t>
            </a:r>
            <a:r>
              <a:rPr lang="fr-CH" dirty="0" err="1" smtClean="0"/>
              <a:t>should</a:t>
            </a:r>
            <a:r>
              <a:rPr lang="fr-CH" dirty="0" smtClean="0"/>
              <a:t> </a:t>
            </a:r>
            <a:r>
              <a:rPr lang="fr-CH" dirty="0" err="1" smtClean="0"/>
              <a:t>be</a:t>
            </a:r>
            <a:r>
              <a:rPr lang="fr-CH" dirty="0" smtClean="0"/>
              <a:t> </a:t>
            </a:r>
            <a:r>
              <a:rPr lang="fr-CH" dirty="0" err="1" smtClean="0"/>
              <a:t>shown</a:t>
            </a:r>
            <a:endParaRPr lang="fr-CH" dirty="0" smtClean="0"/>
          </a:p>
          <a:p>
            <a:r>
              <a:rPr lang="fr-CH" dirty="0" err="1" smtClean="0"/>
              <a:t>Evaluate</a:t>
            </a:r>
            <a:r>
              <a:rPr lang="fr-CH" dirty="0" smtClean="0"/>
              <a:t> the </a:t>
            </a:r>
            <a:r>
              <a:rPr lang="fr-CH" dirty="0" err="1" smtClean="0"/>
              <a:t>cost</a:t>
            </a:r>
            <a:r>
              <a:rPr lang="fr-CH" dirty="0" smtClean="0"/>
              <a:t> of </a:t>
            </a:r>
            <a:r>
              <a:rPr lang="fr-CH" dirty="0" err="1" smtClean="0"/>
              <a:t>implementation</a:t>
            </a:r>
            <a:r>
              <a:rPr lang="fr-CH" dirty="0" smtClean="0"/>
              <a:t> of all </a:t>
            </a:r>
            <a:r>
              <a:rPr lang="fr-CH" dirty="0" err="1" smtClean="0"/>
              <a:t>connectors</a:t>
            </a:r>
            <a:r>
              <a:rPr lang="fr-CH" dirty="0" smtClean="0"/>
              <a:t> + </a:t>
            </a:r>
            <a:r>
              <a:rPr lang="fr-CH" dirty="0" err="1" smtClean="0"/>
              <a:t>OAuth</a:t>
            </a:r>
            <a:r>
              <a:rPr lang="fr-CH" dirty="0" smtClean="0"/>
              <a:t> compliance</a:t>
            </a:r>
          </a:p>
          <a:p>
            <a:r>
              <a:rPr lang="fr-CH" dirty="0" smtClean="0"/>
              <a:t>Prototype </a:t>
            </a:r>
            <a:r>
              <a:rPr lang="fr-CH" dirty="0" err="1" smtClean="0"/>
              <a:t>with</a:t>
            </a:r>
            <a:r>
              <a:rPr lang="fr-CH" dirty="0" smtClean="0"/>
              <a:t> at least </a:t>
            </a:r>
            <a:r>
              <a:rPr lang="fr-CH" dirty="0" err="1" smtClean="0"/>
              <a:t>two</a:t>
            </a:r>
            <a:r>
              <a:rPr lang="fr-CH" dirty="0" smtClean="0"/>
              <a:t> data sources:</a:t>
            </a:r>
          </a:p>
          <a:p>
            <a:pPr lvl="1"/>
            <a:r>
              <a:rPr lang="fr-CH" dirty="0" smtClean="0"/>
              <a:t>One AIS (</a:t>
            </a:r>
            <a:r>
              <a:rPr lang="fr-CH" dirty="0" err="1" smtClean="0"/>
              <a:t>some</a:t>
            </a:r>
            <a:r>
              <a:rPr lang="fr-CH" dirty="0" smtClean="0"/>
              <a:t> </a:t>
            </a:r>
            <a:r>
              <a:rPr lang="fr-CH" dirty="0" err="1" smtClean="0"/>
              <a:t>targetted</a:t>
            </a:r>
            <a:r>
              <a:rPr lang="fr-CH" dirty="0" smtClean="0"/>
              <a:t> information), one IT</a:t>
            </a:r>
          </a:p>
          <a:p>
            <a:pPr lvl="1"/>
            <a:r>
              <a:rPr lang="fr-CH" dirty="0" smtClean="0"/>
              <a:t>Stress tests</a:t>
            </a:r>
            <a:endParaRPr lang="en-GB" dirty="0"/>
          </a:p>
        </p:txBody>
      </p:sp>
      <p:pic>
        <p:nvPicPr>
          <p:cNvPr id="5" name="Picture 4" descr="Gnocchi 2.0 release | Julien Danjou"/>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24228" y="4701092"/>
            <a:ext cx="2467771" cy="2156908"/>
          </a:xfrm>
          <a:prstGeom prst="rect">
            <a:avLst/>
          </a:prstGeom>
        </p:spPr>
      </p:pic>
    </p:spTree>
    <p:extLst>
      <p:ext uri="{BB962C8B-B14F-4D97-AF65-F5344CB8AC3E}">
        <p14:creationId xmlns:p14="http://schemas.microsoft.com/office/powerpoint/2010/main" val="12736836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Communication Hub</a:t>
            </a:r>
            <a:endParaRPr lang="en-GB" dirty="0"/>
          </a:p>
        </p:txBody>
      </p:sp>
      <p:sp>
        <p:nvSpPr>
          <p:cNvPr id="3" name="Content Placeholder 2"/>
          <p:cNvSpPr>
            <a:spLocks noGrp="1"/>
          </p:cNvSpPr>
          <p:nvPr>
            <p:ph idx="1"/>
          </p:nvPr>
        </p:nvSpPr>
        <p:spPr/>
        <p:txBody>
          <a:bodyPr>
            <a:normAutofit/>
          </a:bodyPr>
          <a:lstStyle/>
          <a:p>
            <a:r>
              <a:rPr lang="fr-CH" dirty="0" smtClean="0"/>
              <a:t>Goal: </a:t>
            </a:r>
            <a:r>
              <a:rPr lang="fr-CH" dirty="0" err="1" smtClean="0"/>
              <a:t>Centralising</a:t>
            </a:r>
            <a:r>
              <a:rPr lang="fr-CH" dirty="0" smtClean="0"/>
              <a:t> all CERN official and services communications </a:t>
            </a:r>
            <a:r>
              <a:rPr lang="fr-CH" dirty="0" err="1" smtClean="0"/>
              <a:t>through</a:t>
            </a:r>
            <a:r>
              <a:rPr lang="fr-CH" dirty="0" smtClean="0"/>
              <a:t> one interface </a:t>
            </a:r>
            <a:r>
              <a:rPr lang="fr-CH" dirty="0" err="1" smtClean="0"/>
              <a:t>with</a:t>
            </a:r>
            <a:r>
              <a:rPr lang="fr-CH" dirty="0" smtClean="0"/>
              <a:t> a </a:t>
            </a:r>
            <a:r>
              <a:rPr lang="fr-CH" dirty="0" err="1" smtClean="0"/>
              <a:t>possibility</a:t>
            </a:r>
            <a:r>
              <a:rPr lang="fr-CH" dirty="0" smtClean="0"/>
              <a:t> to </a:t>
            </a:r>
            <a:r>
              <a:rPr lang="fr-CH" dirty="0" err="1" smtClean="0"/>
              <a:t>redirect</a:t>
            </a:r>
            <a:r>
              <a:rPr lang="fr-CH" dirty="0" smtClean="0"/>
              <a:t> messages to </a:t>
            </a:r>
            <a:r>
              <a:rPr lang="fr-CH" dirty="0" err="1" smtClean="0"/>
              <a:t>other</a:t>
            </a:r>
            <a:r>
              <a:rPr lang="fr-CH" dirty="0" smtClean="0"/>
              <a:t> </a:t>
            </a:r>
            <a:r>
              <a:rPr lang="fr-CH" dirty="0" err="1" smtClean="0"/>
              <a:t>channels</a:t>
            </a:r>
            <a:endParaRPr lang="fr-CH" dirty="0" smtClean="0"/>
          </a:p>
          <a:p>
            <a:r>
              <a:rPr lang="fr-CH" dirty="0" err="1" smtClean="0">
                <a:solidFill>
                  <a:srgbClr val="FF0000"/>
                </a:solidFill>
              </a:rPr>
              <a:t>See</a:t>
            </a:r>
            <a:r>
              <a:rPr lang="fr-CH" dirty="0" smtClean="0">
                <a:solidFill>
                  <a:srgbClr val="FF0000"/>
                </a:solidFill>
              </a:rPr>
              <a:t> more </a:t>
            </a:r>
            <a:r>
              <a:rPr lang="fr-CH" dirty="0" err="1" smtClean="0">
                <a:solidFill>
                  <a:srgbClr val="FF0000"/>
                </a:solidFill>
              </a:rPr>
              <a:t>detailed</a:t>
            </a:r>
            <a:r>
              <a:rPr lang="fr-CH" dirty="0" smtClean="0">
                <a:solidFill>
                  <a:srgbClr val="FF0000"/>
                </a:solidFill>
              </a:rPr>
              <a:t> </a:t>
            </a:r>
            <a:r>
              <a:rPr lang="fr-CH" dirty="0" err="1" smtClean="0">
                <a:solidFill>
                  <a:srgbClr val="FF0000"/>
                </a:solidFill>
              </a:rPr>
              <a:t>specifications</a:t>
            </a:r>
            <a:r>
              <a:rPr lang="fr-CH" dirty="0">
                <a:solidFill>
                  <a:srgbClr val="FF0000"/>
                </a:solidFill>
              </a:rPr>
              <a:t> </a:t>
            </a:r>
            <a:r>
              <a:rPr lang="fr-CH" dirty="0" smtClean="0">
                <a:solidFill>
                  <a:srgbClr val="FF0000"/>
                </a:solidFill>
              </a:rPr>
              <a:t>in backup slide</a:t>
            </a:r>
          </a:p>
          <a:p>
            <a:pPr lvl="1"/>
            <a:r>
              <a:rPr lang="fr-CH" dirty="0" smtClean="0">
                <a:solidFill>
                  <a:srgbClr val="FF0000"/>
                </a:solidFill>
              </a:rPr>
              <a:t>Service </a:t>
            </a:r>
            <a:r>
              <a:rPr lang="fr-CH" dirty="0" err="1" smtClean="0">
                <a:solidFill>
                  <a:srgbClr val="FF0000"/>
                </a:solidFill>
              </a:rPr>
              <a:t>specs</a:t>
            </a:r>
            <a:r>
              <a:rPr lang="fr-CH" dirty="0" smtClean="0">
                <a:solidFill>
                  <a:srgbClr val="FF0000"/>
                </a:solidFill>
              </a:rPr>
              <a:t> are </a:t>
            </a:r>
            <a:r>
              <a:rPr lang="fr-CH" dirty="0" err="1" smtClean="0">
                <a:solidFill>
                  <a:srgbClr val="FF0000"/>
                </a:solidFill>
              </a:rPr>
              <a:t>still</a:t>
            </a:r>
            <a:r>
              <a:rPr lang="fr-CH" dirty="0" smtClean="0">
                <a:solidFill>
                  <a:srgbClr val="FF0000"/>
                </a:solidFill>
              </a:rPr>
              <a:t> </a:t>
            </a:r>
            <a:r>
              <a:rPr lang="fr-CH" dirty="0" err="1" smtClean="0">
                <a:solidFill>
                  <a:srgbClr val="FF0000"/>
                </a:solidFill>
              </a:rPr>
              <a:t>work</a:t>
            </a:r>
            <a:r>
              <a:rPr lang="fr-CH" dirty="0" smtClean="0">
                <a:solidFill>
                  <a:srgbClr val="FF0000"/>
                </a:solidFill>
              </a:rPr>
              <a:t> in </a:t>
            </a:r>
            <a:r>
              <a:rPr lang="fr-CH" dirty="0" err="1" smtClean="0">
                <a:solidFill>
                  <a:srgbClr val="FF0000"/>
                </a:solidFill>
              </a:rPr>
              <a:t>progress</a:t>
            </a:r>
            <a:endParaRPr lang="fr-CH" dirty="0" smtClean="0">
              <a:solidFill>
                <a:srgbClr val="FF0000"/>
              </a:solidFill>
            </a:endParaRPr>
          </a:p>
          <a:p>
            <a:r>
              <a:rPr lang="fr-CH" dirty="0" err="1" smtClean="0"/>
              <a:t>Benefit</a:t>
            </a:r>
            <a:r>
              <a:rPr lang="fr-CH" dirty="0" smtClean="0"/>
              <a:t>: </a:t>
            </a:r>
            <a:r>
              <a:rPr lang="fr-CH" dirty="0" err="1" smtClean="0"/>
              <a:t>Better</a:t>
            </a:r>
            <a:r>
              <a:rPr lang="fr-CH" dirty="0" smtClean="0"/>
              <a:t> </a:t>
            </a:r>
            <a:r>
              <a:rPr lang="fr-CH" dirty="0" err="1" smtClean="0"/>
              <a:t>reach</a:t>
            </a:r>
            <a:r>
              <a:rPr lang="fr-CH" dirty="0" smtClean="0"/>
              <a:t> of CERN </a:t>
            </a:r>
            <a:r>
              <a:rPr lang="fr-CH" dirty="0" err="1" smtClean="0"/>
              <a:t>users</a:t>
            </a:r>
            <a:r>
              <a:rPr lang="fr-CH" dirty="0" smtClean="0"/>
              <a:t>, </a:t>
            </a:r>
            <a:r>
              <a:rPr lang="fr-CH" dirty="0" err="1" smtClean="0"/>
              <a:t>lower</a:t>
            </a:r>
            <a:r>
              <a:rPr lang="fr-CH" dirty="0" smtClean="0"/>
              <a:t> email usage, </a:t>
            </a:r>
            <a:r>
              <a:rPr lang="fr-CH" dirty="0" err="1" smtClean="0"/>
              <a:t>simplify</a:t>
            </a:r>
            <a:r>
              <a:rPr lang="fr-CH" dirty="0" smtClean="0"/>
              <a:t> </a:t>
            </a:r>
            <a:r>
              <a:rPr lang="fr-CH" dirty="0" err="1" smtClean="0"/>
              <a:t>access</a:t>
            </a:r>
            <a:r>
              <a:rPr lang="fr-CH" dirty="0" smtClean="0"/>
              <a:t> to notifications for </a:t>
            </a:r>
            <a:r>
              <a:rPr lang="fr-CH" dirty="0" err="1" smtClean="0"/>
              <a:t>users</a:t>
            </a:r>
            <a:endParaRPr lang="fr-CH" dirty="0" smtClean="0"/>
          </a:p>
          <a:p>
            <a:r>
              <a:rPr lang="fr-CH" dirty="0" smtClean="0"/>
              <a:t>Duplication: None</a:t>
            </a:r>
          </a:p>
          <a:p>
            <a:r>
              <a:rPr lang="fr-CH" dirty="0" smtClean="0"/>
              <a:t>Challenges: </a:t>
            </a:r>
            <a:r>
              <a:rPr lang="fr-CH" dirty="0" err="1" smtClean="0"/>
              <a:t>Create</a:t>
            </a:r>
            <a:r>
              <a:rPr lang="fr-CH" dirty="0" smtClean="0"/>
              <a:t> new service </a:t>
            </a:r>
            <a:r>
              <a:rPr lang="fr-CH" dirty="0" err="1" smtClean="0"/>
              <a:t>from</a:t>
            </a:r>
            <a:r>
              <a:rPr lang="fr-CH" dirty="0" smtClean="0"/>
              <a:t> scratch</a:t>
            </a:r>
            <a:endParaRPr lang="en-GB" dirty="0"/>
          </a:p>
        </p:txBody>
      </p:sp>
      <p:pic>
        <p:nvPicPr>
          <p:cNvPr id="5" name="Picture 4" descr="Kostenlose Vektorgrafik: &lt;strong&gt;Icon&lt;/strong&gt;, Kommunikation, Absender - Kostenloses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30860" y="4991547"/>
            <a:ext cx="2361140" cy="1862017"/>
          </a:xfrm>
          <a:prstGeom prst="rect">
            <a:avLst/>
          </a:prstGeom>
        </p:spPr>
      </p:pic>
      <p:sp>
        <p:nvSpPr>
          <p:cNvPr id="6" name="Rectangle 5"/>
          <p:cNvSpPr/>
          <p:nvPr/>
        </p:nvSpPr>
        <p:spPr>
          <a:xfrm>
            <a:off x="0" y="0"/>
            <a:ext cx="473336"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185919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473336"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r>
              <a:rPr lang="fr-CH" dirty="0" smtClean="0"/>
              <a:t>Communication hub</a:t>
            </a:r>
            <a:endParaRPr lang="en-GB" dirty="0"/>
          </a:p>
        </p:txBody>
      </p:sp>
      <p:pic>
        <p:nvPicPr>
          <p:cNvPr id="5" name="Picture 4" descr="MyCERN Mockup - Mozilla Firefox"/>
          <p:cNvPicPr>
            <a:picLocks noChangeAspect="1"/>
          </p:cNvPicPr>
          <p:nvPr/>
        </p:nvPicPr>
        <p:blipFill rotWithShape="1">
          <a:blip r:embed="rId2">
            <a:extLst>
              <a:ext uri="{28A0092B-C50C-407E-A947-70E740481C1C}">
                <a14:useLocalDpi xmlns:a14="http://schemas.microsoft.com/office/drawing/2010/main" val="0"/>
              </a:ext>
            </a:extLst>
          </a:blip>
          <a:srcRect l="26109" t="23936" r="3494" b="60482"/>
          <a:stretch/>
        </p:blipFill>
        <p:spPr>
          <a:xfrm>
            <a:off x="352539" y="1729647"/>
            <a:ext cx="5464366" cy="1068637"/>
          </a:xfrm>
          <a:prstGeom prst="rect">
            <a:avLst/>
          </a:prstGeom>
          <a:ln>
            <a:noFill/>
          </a:ln>
          <a:effectLst>
            <a:outerShdw blurRad="292100" dist="139700" dir="2700000" algn="tl" rotWithShape="0">
              <a:srgbClr val="333333">
                <a:alpha val="65000"/>
              </a:srgbClr>
            </a:outerShdw>
          </a:effectLst>
        </p:spPr>
      </p:pic>
      <p:pic>
        <p:nvPicPr>
          <p:cNvPr id="6" name="Picture 5" descr="MyCERN Mockup - Mozilla Firefox"/>
          <p:cNvPicPr>
            <a:picLocks noChangeAspect="1"/>
          </p:cNvPicPr>
          <p:nvPr/>
        </p:nvPicPr>
        <p:blipFill rotWithShape="1">
          <a:blip r:embed="rId3">
            <a:extLst>
              <a:ext uri="{28A0092B-C50C-407E-A947-70E740481C1C}">
                <a14:useLocalDpi xmlns:a14="http://schemas.microsoft.com/office/drawing/2010/main" val="0"/>
              </a:ext>
            </a:extLst>
          </a:blip>
          <a:srcRect l="1041" t="41928" r="76305" b="26425"/>
          <a:stretch/>
        </p:blipFill>
        <p:spPr>
          <a:xfrm>
            <a:off x="3906709" y="3720978"/>
            <a:ext cx="2005070" cy="2170323"/>
          </a:xfrm>
          <a:prstGeom prst="rect">
            <a:avLst/>
          </a:prstGeom>
          <a:ln>
            <a:noFill/>
          </a:ln>
          <a:effectLst>
            <a:outerShdw blurRad="292100" dist="139700" dir="2700000" algn="tl" rotWithShape="0">
              <a:srgbClr val="333333">
                <a:alpha val="65000"/>
              </a:srgbClr>
            </a:outerShdw>
          </a:effectLst>
        </p:spPr>
      </p:pic>
      <p:pic>
        <p:nvPicPr>
          <p:cNvPr id="7" name="Picture 6" descr="MyCERN Mockup - Mozilla Firefox"/>
          <p:cNvPicPr>
            <a:picLocks noChangeAspect="1"/>
          </p:cNvPicPr>
          <p:nvPr/>
        </p:nvPicPr>
        <p:blipFill rotWithShape="1">
          <a:blip r:embed="rId3">
            <a:extLst>
              <a:ext uri="{28A0092B-C50C-407E-A947-70E740481C1C}">
                <a14:useLocalDpi xmlns:a14="http://schemas.microsoft.com/office/drawing/2010/main" val="0"/>
              </a:ext>
            </a:extLst>
          </a:blip>
          <a:srcRect l="75351" t="42088" r="2244" b="26426"/>
          <a:stretch/>
        </p:blipFill>
        <p:spPr>
          <a:xfrm>
            <a:off x="6099283" y="3720978"/>
            <a:ext cx="1983036" cy="2159307"/>
          </a:xfrm>
          <a:prstGeom prst="rect">
            <a:avLst/>
          </a:prstGeom>
          <a:ln>
            <a:noFill/>
          </a:ln>
          <a:effectLst>
            <a:outerShdw blurRad="292100" dist="139700" dir="2700000" algn="tl" rotWithShape="0">
              <a:srgbClr val="333333">
                <a:alpha val="65000"/>
              </a:srgbClr>
            </a:outerShdw>
          </a:effectLst>
        </p:spPr>
      </p:pic>
      <p:pic>
        <p:nvPicPr>
          <p:cNvPr id="10" name="Picture 9" descr="Kostenlose Vektorgrafik: &lt;strong&gt;Icon&lt;/strong&gt;, Kommunikation, Absender - Kostenloses ..."/>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30860" y="4991547"/>
            <a:ext cx="2361140" cy="1862017"/>
          </a:xfrm>
          <a:prstGeom prst="rect">
            <a:avLst/>
          </a:prstGeom>
        </p:spPr>
      </p:pic>
    </p:spTree>
    <p:extLst>
      <p:ext uri="{BB962C8B-B14F-4D97-AF65-F5344CB8AC3E}">
        <p14:creationId xmlns:p14="http://schemas.microsoft.com/office/powerpoint/2010/main" val="40310047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Communication Hub: Scope</a:t>
            </a:r>
            <a:endParaRPr lang="en-GB" dirty="0"/>
          </a:p>
        </p:txBody>
      </p:sp>
      <p:sp>
        <p:nvSpPr>
          <p:cNvPr id="3" name="Content Placeholder 2"/>
          <p:cNvSpPr>
            <a:spLocks noGrp="1"/>
          </p:cNvSpPr>
          <p:nvPr>
            <p:ph idx="1"/>
          </p:nvPr>
        </p:nvSpPr>
        <p:spPr/>
        <p:txBody>
          <a:bodyPr/>
          <a:lstStyle/>
          <a:p>
            <a:endParaRPr lang="fr-CH" dirty="0"/>
          </a:p>
          <a:p>
            <a:r>
              <a:rPr lang="fr-CH" dirty="0" err="1"/>
              <a:t>Resources</a:t>
            </a:r>
            <a:r>
              <a:rPr lang="fr-CH" dirty="0"/>
              <a:t> for </a:t>
            </a:r>
            <a:r>
              <a:rPr lang="fr-CH" dirty="0" err="1"/>
              <a:t>detailed</a:t>
            </a:r>
            <a:r>
              <a:rPr lang="fr-CH" dirty="0"/>
              <a:t> design: 2m</a:t>
            </a:r>
          </a:p>
          <a:p>
            <a:r>
              <a:rPr lang="fr-CH" dirty="0" err="1" smtClean="0"/>
              <a:t>Liaise</a:t>
            </a:r>
            <a:r>
              <a:rPr lang="fr-CH" dirty="0" smtClean="0"/>
              <a:t> </a:t>
            </a:r>
            <a:r>
              <a:rPr lang="fr-CH" dirty="0" err="1" smtClean="0"/>
              <a:t>with</a:t>
            </a:r>
            <a:r>
              <a:rPr lang="fr-CH" dirty="0" smtClean="0"/>
              <a:t> the Push Notifications Project management team</a:t>
            </a:r>
          </a:p>
          <a:p>
            <a:r>
              <a:rPr lang="fr-CH" dirty="0" err="1" smtClean="0"/>
              <a:t>Establish</a:t>
            </a:r>
            <a:r>
              <a:rPr lang="fr-CH" dirty="0"/>
              <a:t> </a:t>
            </a:r>
            <a:r>
              <a:rPr lang="fr-CH" dirty="0" err="1" smtClean="0"/>
              <a:t>detailed</a:t>
            </a:r>
            <a:r>
              <a:rPr lang="fr-CH" dirty="0" smtClean="0"/>
              <a:t> </a:t>
            </a:r>
            <a:r>
              <a:rPr lang="fr-CH" dirty="0" err="1" smtClean="0"/>
              <a:t>specs</a:t>
            </a:r>
            <a:r>
              <a:rPr lang="fr-CH" dirty="0" smtClean="0"/>
              <a:t> and </a:t>
            </a:r>
            <a:r>
              <a:rPr lang="fr-CH" dirty="0" err="1" smtClean="0"/>
              <a:t>mockups</a:t>
            </a:r>
            <a:r>
              <a:rPr lang="fr-CH" dirty="0" smtClean="0"/>
              <a:t> for</a:t>
            </a:r>
          </a:p>
          <a:p>
            <a:pPr lvl="1"/>
            <a:r>
              <a:rPr lang="fr-CH" dirty="0" smtClean="0"/>
              <a:t>Push Notification Service configuration page</a:t>
            </a:r>
          </a:p>
          <a:p>
            <a:pPr lvl="1"/>
            <a:r>
              <a:rPr lang="fr-CH" dirty="0" smtClean="0"/>
              <a:t>Notifications listing page and widgets</a:t>
            </a:r>
          </a:p>
          <a:p>
            <a:r>
              <a:rPr lang="fr-CH" dirty="0" err="1" smtClean="0"/>
              <a:t>Evaluate</a:t>
            </a:r>
            <a:r>
              <a:rPr lang="fr-CH" dirty="0" smtClean="0"/>
              <a:t> the </a:t>
            </a:r>
            <a:r>
              <a:rPr lang="fr-CH" dirty="0" err="1" smtClean="0"/>
              <a:t>cost</a:t>
            </a:r>
            <a:r>
              <a:rPr lang="fr-CH" dirty="0" smtClean="0"/>
              <a:t> of </a:t>
            </a:r>
            <a:r>
              <a:rPr lang="fr-CH" dirty="0" err="1" smtClean="0"/>
              <a:t>implementation</a:t>
            </a:r>
            <a:endParaRPr lang="fr-CH" dirty="0" smtClean="0"/>
          </a:p>
          <a:p>
            <a:pPr lvl="1"/>
            <a:endParaRPr lang="fr-CH" dirty="0" smtClean="0"/>
          </a:p>
        </p:txBody>
      </p:sp>
      <p:pic>
        <p:nvPicPr>
          <p:cNvPr id="6" name="Picture 5" descr="Kostenlose Vektorgrafik: &lt;strong&gt;Icon&lt;/strong&gt;, Kommunikation, Absender - Kostenloses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30860" y="4991547"/>
            <a:ext cx="2361140" cy="1862017"/>
          </a:xfrm>
          <a:prstGeom prst="rect">
            <a:avLst/>
          </a:prstGeom>
        </p:spPr>
      </p:pic>
      <p:sp>
        <p:nvSpPr>
          <p:cNvPr id="5" name="Rectangle 4"/>
          <p:cNvSpPr/>
          <p:nvPr/>
        </p:nvSpPr>
        <p:spPr>
          <a:xfrm>
            <a:off x="0" y="0"/>
            <a:ext cx="473336"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9906287"/>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A6836B0F-2395-43B9-BBEF-90A78CA70F2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Sales strategy presentation (widescreen)</Template>
  <TotalTime>16586</TotalTime>
  <Words>1316</Words>
  <Application>Microsoft Office PowerPoint</Application>
  <PresentationFormat>Widescreen</PresentationFormat>
  <Paragraphs>173</Paragraphs>
  <Slides>22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Trebuchet MS</vt:lpstr>
      <vt:lpstr>Wingdings 3</vt:lpstr>
      <vt:lpstr>Facet</vt:lpstr>
      <vt:lpstr>MyCERN scoping sub-WG</vt:lpstr>
      <vt:lpstr>Mandate</vt:lpstr>
      <vt:lpstr>MyCERN Modules</vt:lpstr>
      <vt:lpstr>Personal Assets Aggregator</vt:lpstr>
      <vt:lpstr>Personal Assets Aggregator</vt:lpstr>
      <vt:lpstr>Personal Assets Aggregator: Scope</vt:lpstr>
      <vt:lpstr>Communication Hub</vt:lpstr>
      <vt:lpstr>Communication hub</vt:lpstr>
      <vt:lpstr>Communication Hub: Scope</vt:lpstr>
      <vt:lpstr>Information Hub</vt:lpstr>
      <vt:lpstr>Information Hub: Scope</vt:lpstr>
      <vt:lpstr>Procedures Engine</vt:lpstr>
      <vt:lpstr>Procedures Engine: Scope</vt:lpstr>
      <vt:lpstr>Convenience Tools</vt:lpstr>
      <vt:lpstr>Convenience Tools</vt:lpstr>
      <vt:lpstr>Convenience Tools: Scope</vt:lpstr>
      <vt:lpstr>MyCERN: Scope</vt:lpstr>
      <vt:lpstr>Backup Slides</vt:lpstr>
      <vt:lpstr>List of Personal Data to Consider (1/2)</vt:lpstr>
      <vt:lpstr>List of Personal Data to Consider (2/2)</vt:lpstr>
      <vt:lpstr>Push Notifications Service Specs</vt:lpstr>
      <vt:lpstr>List of Convenience Tools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MyCERN scoping sub-WG</dc:title>
  <dc:creator>Thomas Baron</dc:creator>
  <cp:keywords/>
  <cp:lastModifiedBy>Thomas Baron</cp:lastModifiedBy>
  <cp:revision>79</cp:revision>
  <cp:lastPrinted>2017-03-29T08:24:48Z</cp:lastPrinted>
  <dcterms:created xsi:type="dcterms:W3CDTF">2017-03-28T08:23:37Z</dcterms:created>
  <dcterms:modified xsi:type="dcterms:W3CDTF">2017-04-12T06:14:11Z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TC034180659991</vt:lpwstr>
  </property>
</Properties>
</file>