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xls" ContentType="application/vnd.ms-exce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docProps/custom.xml" ContentType="application/vnd.openxmlformats-officedocument.custom-properties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9" r:id="rId1"/>
  </p:sldMasterIdLst>
  <p:notesMasterIdLst>
    <p:notesMasterId r:id="rId25"/>
  </p:notesMasterIdLst>
  <p:handoutMasterIdLst>
    <p:handoutMasterId r:id="rId26"/>
  </p:handoutMasterIdLst>
  <p:sldIdLst>
    <p:sldId id="256" r:id="rId2"/>
    <p:sldId id="433" r:id="rId3"/>
    <p:sldId id="434" r:id="rId4"/>
    <p:sldId id="440" r:id="rId5"/>
    <p:sldId id="429" r:id="rId6"/>
    <p:sldId id="444" r:id="rId7"/>
    <p:sldId id="430" r:id="rId8"/>
    <p:sldId id="441" r:id="rId9"/>
    <p:sldId id="442" r:id="rId10"/>
    <p:sldId id="436" r:id="rId11"/>
    <p:sldId id="445" r:id="rId12"/>
    <p:sldId id="448" r:id="rId13"/>
    <p:sldId id="447" r:id="rId14"/>
    <p:sldId id="438" r:id="rId15"/>
    <p:sldId id="368" r:id="rId16"/>
    <p:sldId id="369" r:id="rId17"/>
    <p:sldId id="420" r:id="rId18"/>
    <p:sldId id="414" r:id="rId19"/>
    <p:sldId id="446" r:id="rId20"/>
    <p:sldId id="385" r:id="rId21"/>
    <p:sldId id="439" r:id="rId22"/>
    <p:sldId id="384" r:id="rId23"/>
    <p:sldId id="417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A54100"/>
    <a:srgbClr val="00DE00"/>
    <a:srgbClr val="FEFFD1"/>
    <a:srgbClr val="DEE5EC"/>
    <a:srgbClr val="91A4C1"/>
    <a:srgbClr val="D1DCE5"/>
    <a:srgbClr val="EACFDF"/>
    <a:srgbClr val="BACAD7"/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651" autoAdjust="0"/>
    <p:restoredTop sz="94450" autoAdjust="0"/>
  </p:normalViewPr>
  <p:slideViewPr>
    <p:cSldViewPr snapToGrid="0">
      <p:cViewPr varScale="1">
        <p:scale>
          <a:sx n="96" d="100"/>
          <a:sy n="96" d="100"/>
        </p:scale>
        <p:origin x="-664" y="-104"/>
      </p:cViewPr>
      <p:guideLst>
        <p:guide orient="horz" pos="144"/>
        <p:guide orient="horz" pos="16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416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BE85D54-DE89-48B2-BD7E-45615AC37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657992ED-4123-4A3B-858D-6138B523C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5C3CD-E3BB-4F43-952C-477EBBBC228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A0923-83A8-8D4A-8C0B-8DEDDFD3FE56}" type="slidenum">
              <a:rPr lang="en-US"/>
              <a:pPr/>
              <a:t>2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FCB1C-77EB-41CC-B09E-11825055AC8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5"/>
          <p:cNvSpPr>
            <a:spLocks noChangeArrowheads="1"/>
          </p:cNvSpPr>
          <p:nvPr userDrawn="1"/>
        </p:nvSpPr>
        <p:spPr bwMode="auto">
          <a:xfrm>
            <a:off x="127000" y="6496050"/>
            <a:ext cx="32781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900" b="1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Managed by UT-Battelle</a:t>
            </a:r>
            <a:br>
              <a:rPr lang="en-US" sz="900" b="1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900" b="1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for the Department of Energy</a:t>
            </a:r>
          </a:p>
        </p:txBody>
      </p:sp>
      <p:sp>
        <p:nvSpPr>
          <p:cNvPr id="5" name="Freeform 257"/>
          <p:cNvSpPr>
            <a:spLocks/>
          </p:cNvSpPr>
          <p:nvPr userDrawn="1"/>
        </p:nvSpPr>
        <p:spPr bwMode="auto">
          <a:xfrm>
            <a:off x="7075488" y="3624263"/>
            <a:ext cx="2071687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6" name="Picture 258" descr="ORNL_leaf 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blurRad="63500" algn="ctr" rotWithShape="0">
              <a:schemeClr val="bg2">
                <a:alpha val="74998"/>
              </a:schemeClr>
            </a:outerShdw>
          </a:effectLst>
        </p:spPr>
      </p:pic>
      <p:pic>
        <p:nvPicPr>
          <p:cNvPr id="7" name="Picture 262" descr="ORNL cover graphic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147763"/>
            <a:ext cx="45910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991" name="Rectangle 223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2247900"/>
            <a:ext cx="3733800" cy="1485900"/>
          </a:xfrm>
        </p:spPr>
        <p:txBody>
          <a:bodyPr/>
          <a:lstStyle>
            <a:lvl1pPr marL="0" indent="0" algn="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992" name="Rectangle 224"/>
          <p:cNvSpPr>
            <a:spLocks noGrp="1" noChangeArrowheads="1"/>
          </p:cNvSpPr>
          <p:nvPr>
            <p:ph type="ctrTitle"/>
          </p:nvPr>
        </p:nvSpPr>
        <p:spPr>
          <a:xfrm>
            <a:off x="800100" y="157163"/>
            <a:ext cx="8229600" cy="4619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153988"/>
            <a:ext cx="2193925" cy="573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0650" y="153988"/>
            <a:ext cx="6429375" cy="573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1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650" y="1354138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1027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53988"/>
            <a:ext cx="87757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9979" name="Rectangle 235"/>
          <p:cNvSpPr>
            <a:spLocks noChangeArrowheads="1"/>
          </p:cNvSpPr>
          <p:nvPr/>
        </p:nvSpPr>
        <p:spPr bwMode="auto">
          <a:xfrm>
            <a:off x="95249" y="6492875"/>
            <a:ext cx="1935271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1450" indent="-171450" eaLnBrk="0" hangingPunct="0">
              <a:lnSpc>
                <a:spcPct val="90000"/>
              </a:lnSpc>
              <a:defRPr/>
            </a:pPr>
            <a:fld id="{C83E9E3D-C2E6-48D4-B87E-448864516941}" type="slidenum">
              <a:rPr lang="en-US" sz="90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pPr marL="171450" indent="-171450" eaLnBrk="0" hangingPunct="0">
                <a:lnSpc>
                  <a:spcPct val="90000"/>
                </a:lnSpc>
                <a:defRPr/>
              </a:pPr>
              <a:t>‹#›</a:t>
            </a:fld>
            <a:r>
              <a:rPr lang="en-US" sz="900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/20   Managed </a:t>
            </a:r>
            <a:r>
              <a:rPr lang="en-US" sz="900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by UT-Battelle</a:t>
            </a:r>
            <a:br>
              <a:rPr lang="en-US" sz="900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900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for the Department of Energy</a:t>
            </a:r>
          </a:p>
        </p:txBody>
      </p:sp>
      <p:sp>
        <p:nvSpPr>
          <p:cNvPr id="160000" name="Rectangle 2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96623" y="6542088"/>
            <a:ext cx="28956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0000"/>
              </a:lnSpc>
              <a:defRPr sz="9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sp>
        <p:nvSpPr>
          <p:cNvPr id="160005" name="Freeform 261"/>
          <p:cNvSpPr>
            <a:spLocks/>
          </p:cNvSpPr>
          <p:nvPr userDrawn="1"/>
        </p:nvSpPr>
        <p:spPr bwMode="auto">
          <a:xfrm>
            <a:off x="7075488" y="3624263"/>
            <a:ext cx="2071687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160006" name="Picture 262" descr="ORNL_leaf 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blurRad="63500" algn="ctr" rotWithShape="0">
              <a:schemeClr val="bg2">
                <a:alpha val="74998"/>
              </a:scheme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</p:sldLayoutIdLst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01673E"/>
        </a:buClr>
        <a:buChar char="•"/>
        <a:defRPr sz="2400" b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35000"/>
        </a:spcBef>
        <a:spcAft>
          <a:spcPct val="0"/>
        </a:spcAft>
        <a:buClr>
          <a:srgbClr val="01673E"/>
        </a:buClr>
        <a:buFont typeface="Arial" charset="0"/>
        <a:buChar char="–"/>
        <a:defRPr sz="2200" b="0">
          <a:solidFill>
            <a:srgbClr val="000000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sz="2000" b="0">
          <a:solidFill>
            <a:srgbClr val="000000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Arial" charset="0"/>
        <a:buChar char="–"/>
        <a:defRPr b="0">
          <a:solidFill>
            <a:srgbClr val="000000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0">
          <a:solidFill>
            <a:srgbClr val="000000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6pPr>
      <a:lvl7pPr marL="29718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7pPr>
      <a:lvl8pPr marL="3429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8pPr>
      <a:lvl9pPr marL="3886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wmf"/><Relationship Id="rId5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0100" y="157163"/>
            <a:ext cx="8229600" cy="1007038"/>
          </a:xfrm>
        </p:spPr>
        <p:txBody>
          <a:bodyPr/>
          <a:lstStyle/>
          <a:p>
            <a:pPr eaLnBrk="1" hangingPunct="1"/>
            <a:r>
              <a:rPr lang="en-US" dirty="0" smtClean="0"/>
              <a:t>SNS Ring TiN Coating Experience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65719" y="1241190"/>
            <a:ext cx="4024312" cy="3773825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783127" y="2839169"/>
            <a:ext cx="41447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Anti E-Cloud Coating Workshop</a:t>
            </a:r>
          </a:p>
          <a:p>
            <a:r>
              <a:rPr lang="en-US" dirty="0" smtClean="0"/>
              <a:t>Oct 12-13, 2009</a:t>
            </a:r>
          </a:p>
          <a:p>
            <a:endParaRPr lang="en-US" dirty="0" smtClean="0"/>
          </a:p>
          <a:p>
            <a:r>
              <a:rPr lang="en-US" dirty="0" smtClean="0"/>
              <a:t>by</a:t>
            </a:r>
          </a:p>
          <a:p>
            <a:endParaRPr lang="en-US" dirty="0" smtClean="0"/>
          </a:p>
          <a:p>
            <a:r>
              <a:rPr lang="en-US" dirty="0" smtClean="0"/>
              <a:t>M. Plum,</a:t>
            </a:r>
          </a:p>
          <a:p>
            <a:r>
              <a:rPr lang="en-US" dirty="0" smtClean="0"/>
              <a:t>Ring Area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2008 </a:t>
            </a:r>
            <a:r>
              <a:rPr lang="en-US" dirty="0" err="1" smtClean="0"/>
              <a:t>e-p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549829" y="949871"/>
          <a:ext cx="7397750" cy="5043488"/>
        </p:xfrm>
        <a:graphic>
          <a:graphicData uri="http://schemas.openxmlformats.org/presentationml/2006/ole">
            <p:oleObj spid="_x0000_s37890" name="Worksheet" r:id="rId3" imgW="7531100" imgH="5054600" progId="Excel.Shee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11301" y="6072480"/>
            <a:ext cx="3853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(From S. </a:t>
            </a:r>
            <a:r>
              <a:rPr lang="en-US" dirty="0" err="1" smtClean="0"/>
              <a:t>Cousineau</a:t>
            </a:r>
            <a:r>
              <a:rPr lang="en-US" dirty="0" smtClean="0"/>
              <a:t> et al., HB2008)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</a:t>
            </a:r>
            <a:r>
              <a:rPr lang="en-US" dirty="0" err="1" smtClean="0"/>
              <a:t>vs</a:t>
            </a:r>
            <a:r>
              <a:rPr lang="en-US" dirty="0" smtClean="0"/>
              <a:t>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49" y="807018"/>
            <a:ext cx="8662882" cy="5834344"/>
          </a:xfrm>
        </p:spPr>
        <p:txBody>
          <a:bodyPr/>
          <a:lstStyle/>
          <a:p>
            <a:r>
              <a:rPr lang="en-US" sz="2200" dirty="0" smtClean="0"/>
              <a:t>Measurements show that the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e-p</a:t>
            </a:r>
            <a:r>
              <a:rPr lang="en-US" sz="2200" dirty="0" smtClean="0">
                <a:solidFill>
                  <a:srgbClr val="FF0000"/>
                </a:solidFill>
              </a:rPr>
              <a:t> instability is present </a:t>
            </a:r>
            <a:r>
              <a:rPr lang="en-US" sz="2200" dirty="0" smtClean="0"/>
              <a:t>at charge intensities as low as 3e13 ppp (one fifth full design intensity,  </a:t>
            </a:r>
            <a:br>
              <a:rPr lang="en-US" sz="2200" dirty="0" smtClean="0"/>
            </a:br>
            <a:r>
              <a:rPr lang="en-US" sz="2200" dirty="0" smtClean="0"/>
              <a:t>24 kV of </a:t>
            </a:r>
            <a:r>
              <a:rPr lang="en-US" sz="2200" dirty="0" err="1" smtClean="0"/>
              <a:t>h</a:t>
            </a:r>
            <a:r>
              <a:rPr lang="en-US" sz="2200" dirty="0" smtClean="0"/>
              <a:t>=1 and 16 kV of </a:t>
            </a:r>
            <a:r>
              <a:rPr lang="en-US" sz="2200" dirty="0" err="1" smtClean="0"/>
              <a:t>h</a:t>
            </a:r>
            <a:r>
              <a:rPr lang="en-US" sz="2200" dirty="0" smtClean="0"/>
              <a:t>=2 RF)</a:t>
            </a:r>
            <a:endParaRPr lang="en-US" sz="2200" i="1" dirty="0" smtClean="0">
              <a:solidFill>
                <a:srgbClr val="FF0000"/>
              </a:solidFill>
            </a:endParaRPr>
          </a:p>
          <a:p>
            <a:r>
              <a:rPr lang="en-US" sz="2200" dirty="0" smtClean="0"/>
              <a:t>On one occasion so far at full design intensity (1.5e14 ppp), measurements showed that </a:t>
            </a:r>
            <a:r>
              <a:rPr lang="en-US" sz="2200" dirty="0" smtClean="0">
                <a:solidFill>
                  <a:srgbClr val="FF0000"/>
                </a:solidFill>
              </a:rPr>
              <a:t>instability can be controlled </a:t>
            </a:r>
            <a:r>
              <a:rPr lang="en-US" sz="2200" dirty="0" smtClean="0"/>
              <a:t>with Ring RF. (</a:t>
            </a:r>
            <a:r>
              <a:rPr lang="en-US" sz="2200" dirty="0" smtClean="0">
                <a:solidFill>
                  <a:schemeClr val="tx1"/>
                </a:solidFill>
              </a:rPr>
              <a:t>42 </a:t>
            </a:r>
            <a:r>
              <a:rPr lang="en-US" sz="2200" dirty="0" smtClean="0"/>
              <a:t>kV of </a:t>
            </a:r>
            <a:r>
              <a:rPr lang="en-US" sz="2200" dirty="0" err="1" smtClean="0"/>
              <a:t>h</a:t>
            </a:r>
            <a:r>
              <a:rPr lang="en-US" sz="2200" dirty="0" smtClean="0"/>
              <a:t>=1, 20 kV of </a:t>
            </a:r>
            <a:r>
              <a:rPr lang="en-US" sz="2200" dirty="0" err="1" smtClean="0"/>
              <a:t>h</a:t>
            </a:r>
            <a:r>
              <a:rPr lang="en-US" sz="2200" dirty="0" smtClean="0"/>
              <a:t>=2 RF).</a:t>
            </a:r>
          </a:p>
          <a:p>
            <a:r>
              <a:rPr lang="en-US" sz="2200" dirty="0" smtClean="0"/>
              <a:t>Note that ~4.6% of Ring is uncoated.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Based on analytical and computational studies, and comparisons with LANL’s PSR, with no TiN coating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Stable up to 2e14 ppp for </a:t>
            </a:r>
            <a:r>
              <a:rPr lang="en-US" dirty="0" err="1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=1 RF of 15 kV </a:t>
            </a:r>
            <a:r>
              <a:rPr lang="en-US" sz="1600" dirty="0" smtClean="0">
                <a:solidFill>
                  <a:schemeClr val="tx1"/>
                </a:solidFill>
              </a:rPr>
              <a:t>[</a:t>
            </a:r>
            <a:r>
              <a:rPr lang="en-US" sz="1600" dirty="0" smtClean="0"/>
              <a:t>Blaskiewicz et al., PRSTAB 2003]</a:t>
            </a:r>
          </a:p>
          <a:p>
            <a:r>
              <a:rPr lang="en-US" sz="2200" dirty="0" smtClean="0"/>
              <a:t>Computational simulation including effects of TiN coating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Stable up to 2e14 ppp for </a:t>
            </a:r>
            <a:r>
              <a:rPr lang="en-US" dirty="0" err="1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=1 RF of 13 kV </a:t>
            </a:r>
            <a:r>
              <a:rPr lang="en-US" sz="1600" dirty="0" smtClean="0"/>
              <a:t>[Shishlo et al., EPAC06]</a:t>
            </a:r>
            <a:endParaRPr lang="en-US" b="1" i="1" dirty="0" smtClean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SEY of </a:t>
            </a:r>
            <a:r>
              <a:rPr lang="en-US" dirty="0" err="1" smtClean="0"/>
              <a:t>st</a:t>
            </a:r>
            <a:r>
              <a:rPr lang="en-US" dirty="0" smtClean="0"/>
              <a:t>. steel and TiN vs. scrubbing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48" y="1109085"/>
            <a:ext cx="3272281" cy="34783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998" y="1153808"/>
            <a:ext cx="3345257" cy="3479311"/>
          </a:xfrm>
          <a:prstGeom prst="rect">
            <a:avLst/>
          </a:prstGeom>
        </p:spPr>
      </p:pic>
      <p:graphicFrame>
        <p:nvGraphicFramePr>
          <p:cNvPr id="7" name="Content Placeholder 4"/>
          <p:cNvGraphicFramePr>
            <a:graphicFrameLocks noGrp="1"/>
          </p:cNvGraphicFramePr>
          <p:nvPr>
            <p:ph idx="1"/>
          </p:nvPr>
        </p:nvGraphicFramePr>
        <p:xfrm>
          <a:off x="1151994" y="4942231"/>
          <a:ext cx="62088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589"/>
                <a:gridCol w="2175369"/>
                <a:gridCol w="2415862"/>
              </a:tblGrid>
              <a:tr h="335231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SEY</a:t>
                      </a:r>
                      <a:r>
                        <a:rPr lang="en-US" sz="2000" baseline="-25000" dirty="0" err="1" smtClean="0"/>
                        <a:t>max</a:t>
                      </a:r>
                      <a:r>
                        <a:rPr lang="en-US" sz="2000" baseline="0" dirty="0" smtClean="0"/>
                        <a:t> of TiN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SEY</a:t>
                      </a:r>
                      <a:r>
                        <a:rPr lang="en-US" sz="2000" baseline="-25000" dirty="0" err="1" smtClean="0"/>
                        <a:t>max</a:t>
                      </a:r>
                      <a:r>
                        <a:rPr lang="en-US" sz="2000" baseline="0" dirty="0" smtClean="0"/>
                        <a:t> of St. St.</a:t>
                      </a:r>
                      <a:endParaRPr lang="en-US" sz="2000" dirty="0"/>
                    </a:p>
                  </a:txBody>
                  <a:tcPr/>
                </a:tc>
              </a:tr>
              <a:tr h="335231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Unscrubbed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1.8</a:t>
                      </a:r>
                      <a:endParaRPr lang="en-US" sz="2000" dirty="0"/>
                    </a:p>
                  </a:txBody>
                  <a:tcPr/>
                </a:tc>
              </a:tr>
              <a:tr h="33523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Scrubbed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1.1 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61945" y="706595"/>
            <a:ext cx="547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Copied from M. </a:t>
            </a:r>
            <a:r>
              <a:rPr lang="en-US" dirty="0" err="1" smtClean="0"/>
              <a:t>Nishiwaki</a:t>
            </a:r>
            <a:r>
              <a:rPr lang="en-US" dirty="0" smtClean="0"/>
              <a:t> and S. Kato, ECLOUD’07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94577" y="1387059"/>
            <a:ext cx="1620958" cy="23083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SNS Ring beam pipes are 316L or 316LN stainless steel, bellows are </a:t>
            </a:r>
            <a:r>
              <a:rPr lang="en-US" dirty="0" err="1" smtClean="0">
                <a:solidFill>
                  <a:srgbClr val="0000FF"/>
                </a:solidFill>
              </a:rPr>
              <a:t>Inconel</a:t>
            </a:r>
            <a:r>
              <a:rPr lang="en-US" dirty="0" smtClean="0">
                <a:solidFill>
                  <a:srgbClr val="0000FF"/>
                </a:solidFill>
              </a:rPr>
              <a:t> 625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M. Plum -- AEC'09 -- Oct. 12-13, 2009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42294" y="893601"/>
            <a:ext cx="8358632" cy="53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60000"/>
              </a:spcBef>
              <a:buClr>
                <a:srgbClr val="01673E"/>
              </a:buClr>
              <a:buFontTx/>
              <a:buChar char="•"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+mn-lt"/>
              </a:rPr>
              <a:t>With ~95.4% of our ring coated with TiN, we have seen the instability at about one fifth of design intensity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rgbClr val="01673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Theory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predicts 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</a:rPr>
              <a:t>no </a:t>
            </a:r>
            <a:r>
              <a:rPr lang="en-US" sz="2200" kern="0" dirty="0" err="1" smtClean="0">
                <a:solidFill>
                  <a:srgbClr val="000000"/>
                </a:solidFill>
                <a:latin typeface="+mn-lt"/>
              </a:rPr>
              <a:t>e-p</a:t>
            </a:r>
            <a:r>
              <a:rPr lang="en-US" sz="2200" kern="0" dirty="0" smtClean="0">
                <a:solidFill>
                  <a:srgbClr val="000000"/>
                </a:solidFill>
                <a:latin typeface="+mn-lt"/>
              </a:rPr>
              <a:t> instability up to 30% greater than design intensity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rgbClr val="01673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PSR experience: TiN coatings sometimes help, sometimes not until after scrubbing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[R.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Macek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al.,  ECLOUD ’04 &amp; PAC03]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rgbClr val="01673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SNS vacuum chambers were exposed to air for months prior to installation,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 our TiN </a:t>
            </a:r>
            <a:r>
              <a:rPr lang="en-US" sz="2200" kern="0" dirty="0" smtClean="0">
                <a:latin typeface="+mn-lt"/>
              </a:rPr>
              <a:t>started out </a:t>
            </a:r>
            <a:r>
              <a:rPr lang="en-US" sz="2200" kern="0" dirty="0" err="1" smtClean="0">
                <a:latin typeface="+mn-lt"/>
              </a:rPr>
              <a:t>unscrubbed</a:t>
            </a:r>
            <a:r>
              <a:rPr lang="en-US" sz="2200" kern="0" dirty="0" smtClean="0">
                <a:latin typeface="+mn-lt"/>
              </a:rPr>
              <a:t>, and may still be </a:t>
            </a:r>
            <a:r>
              <a:rPr lang="en-US" sz="2200" kern="0" dirty="0" err="1" smtClean="0">
                <a:latin typeface="+mn-lt"/>
              </a:rPr>
              <a:t>unscrubbed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rgbClr val="01673E"/>
              </a:buClr>
              <a:buSzTx/>
              <a:buFontTx/>
              <a:buChar char="•"/>
              <a:tabLst/>
              <a:defRPr/>
            </a:pPr>
            <a:r>
              <a:rPr lang="en-US" sz="2200" kern="0" dirty="0" smtClean="0">
                <a:latin typeface="+mn-lt"/>
              </a:rPr>
              <a:t>Secondary emission yields of stainless steel and TiN seem to be about the same, before and after scrubbing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rgbClr val="01673E"/>
              </a:buClr>
              <a:buSzTx/>
              <a:buFontTx/>
              <a:buChar char="•"/>
              <a:tabLst/>
              <a:defRPr/>
            </a:pPr>
            <a:r>
              <a:rPr lang="en-US" sz="2200" kern="0" dirty="0" smtClean="0">
                <a:latin typeface="+mn-lt"/>
              </a:rPr>
              <a:t>Is TiN coated stainless steel really better than just plain stainless steel?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716" y="1195378"/>
            <a:ext cx="8229600" cy="4533900"/>
          </a:xfrm>
        </p:spPr>
        <p:txBody>
          <a:bodyPr/>
          <a:lstStyle/>
          <a:p>
            <a:r>
              <a:rPr lang="en-US" dirty="0" smtClean="0"/>
              <a:t>Continue to develop active damping system</a:t>
            </a:r>
          </a:p>
          <a:p>
            <a:pPr lvl="1"/>
            <a:r>
              <a:rPr lang="en-US" dirty="0" smtClean="0"/>
              <a:t>400 W, </a:t>
            </a:r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to 300 MHz, each plane</a:t>
            </a:r>
          </a:p>
          <a:p>
            <a:r>
              <a:rPr lang="en-US" dirty="0" smtClean="0"/>
              <a:t>Complete purchase of TiN coating system</a:t>
            </a:r>
          </a:p>
          <a:p>
            <a:pPr lvl="1"/>
            <a:r>
              <a:rPr lang="en-US" dirty="0" smtClean="0"/>
              <a:t>$339k from Kurt J </a:t>
            </a:r>
            <a:r>
              <a:rPr lang="en-US" dirty="0" err="1" smtClean="0"/>
              <a:t>Lesker</a:t>
            </a:r>
            <a:r>
              <a:rPr lang="en-US" dirty="0" smtClean="0"/>
              <a:t> Co., due ~Jan. 2010</a:t>
            </a:r>
          </a:p>
          <a:p>
            <a:r>
              <a:rPr lang="en-US" dirty="0" smtClean="0"/>
              <a:t>Continue to get all chambers TiN coated</a:t>
            </a:r>
          </a:p>
          <a:p>
            <a:r>
              <a:rPr lang="en-US" dirty="0" smtClean="0"/>
              <a:t>Continue to develop diagnostics and characterize electrons in ring</a:t>
            </a:r>
            <a:endParaRPr lang="en-US" dirty="0" smtClean="0"/>
          </a:p>
          <a:p>
            <a:pPr lvl="1"/>
            <a:r>
              <a:rPr lang="en-US" dirty="0" smtClean="0"/>
              <a:t>RFA electron </a:t>
            </a:r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Microwave plasma measurements</a:t>
            </a:r>
          </a:p>
          <a:p>
            <a:r>
              <a:rPr lang="en-US" dirty="0" smtClean="0"/>
              <a:t>Determine effectiveness of TiN coating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Electrons in vicinity of stripper foil</a:t>
            </a:r>
          </a:p>
        </p:txBody>
      </p:sp>
      <p:pic>
        <p:nvPicPr>
          <p:cNvPr id="7301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8550" y="839788"/>
            <a:ext cx="37353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011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288" y="2211388"/>
            <a:ext cx="2693987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011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3113" y="2162175"/>
            <a:ext cx="5722937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0118" name="Text Box 7"/>
          <p:cNvSpPr txBox="1">
            <a:spLocks noChangeArrowheads="1"/>
          </p:cNvSpPr>
          <p:nvPr/>
        </p:nvSpPr>
        <p:spPr bwMode="auto">
          <a:xfrm>
            <a:off x="1211263" y="4789488"/>
            <a:ext cx="66071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/>
              <a:t>Convoy electrons from a 1 </a:t>
            </a:r>
            <a:r>
              <a:rPr lang="en-US" dirty="0" err="1"/>
              <a:t>GeV</a:t>
            </a:r>
            <a:r>
              <a:rPr lang="en-US" dirty="0"/>
              <a:t> H</a:t>
            </a:r>
            <a:r>
              <a:rPr lang="en-US" baseline="30000" dirty="0"/>
              <a:t>−</a:t>
            </a:r>
            <a:r>
              <a:rPr lang="en-US" dirty="0"/>
              <a:t> beam have 545 keV energy, </a:t>
            </a:r>
            <a:r>
              <a:rPr lang="en-US" dirty="0" err="1"/>
              <a:t>gyroradius</a:t>
            </a:r>
            <a:r>
              <a:rPr lang="en-US" dirty="0"/>
              <a:t> 12 mm, period 0.29 ns, pitch</a:t>
            </a:r>
            <a:r>
              <a:rPr lang="en-US" dirty="0" smtClean="0"/>
              <a:t> 16-23 mm. </a:t>
            </a:r>
            <a:r>
              <a:rPr lang="en-US" dirty="0"/>
              <a:t>Center of circular motion moves ~</a:t>
            </a:r>
            <a:r>
              <a:rPr lang="en-US" dirty="0" smtClean="0"/>
              <a:t>14 </a:t>
            </a:r>
            <a:r>
              <a:rPr lang="en-US" dirty="0"/>
              <a:t>mm</a:t>
            </a:r>
            <a:r>
              <a:rPr lang="en-US" dirty="0" smtClean="0"/>
              <a:t> downstream and ~5 mm beam left. Electrons are collected in an “electron catcher”. A 1 MW beam has ~1 kW power in the convoy electrons.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catcher and clearing electrode</a:t>
            </a:r>
            <a:endParaRPr lang="en-US" dirty="0"/>
          </a:p>
        </p:txBody>
      </p:sp>
      <p:pic>
        <p:nvPicPr>
          <p:cNvPr id="5" name="Picture 6" descr="elec cat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0" y="3299816"/>
            <a:ext cx="4119563" cy="782638"/>
          </a:xfrm>
          <a:prstGeom prst="rect">
            <a:avLst/>
          </a:prstGeom>
          <a:noFill/>
        </p:spPr>
      </p:pic>
      <p:pic>
        <p:nvPicPr>
          <p:cNvPr id="6" name="Picture 7" descr="electron_cach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75" y="1671577"/>
            <a:ext cx="4590138" cy="448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899748" y="713243"/>
            <a:ext cx="69434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234950" indent="-234950"/>
            <a:r>
              <a:rPr lang="en-US" sz="2200" dirty="0"/>
              <a:t>Water cooled carbon-carbon </a:t>
            </a:r>
            <a:r>
              <a:rPr lang="en-US" sz="2200" dirty="0" smtClean="0"/>
              <a:t>wedges</a:t>
            </a:r>
          </a:p>
          <a:p>
            <a:pPr marL="234950" indent="-234950"/>
            <a:r>
              <a:rPr lang="en-US" sz="2200" dirty="0"/>
              <a:t>Undercut prevents secondary electrons from </a:t>
            </a:r>
            <a:r>
              <a:rPr lang="en-US" sz="2200" dirty="0" smtClean="0"/>
              <a:t>escaping</a:t>
            </a:r>
            <a:endParaRPr lang="en-US" sz="2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20477" y="1970187"/>
            <a:ext cx="26751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+/-20 kV biasing system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 bwMode="auto">
          <a:xfrm rot="10800000" flipV="1">
            <a:off x="4092129" y="2154853"/>
            <a:ext cx="1028348" cy="41819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952035" y="4889850"/>
            <a:ext cx="355028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Inlet and outlet water cooling lines have thermocouples, read out by EPICS and archived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rot="10800000" flipV="1">
            <a:off x="3649579" y="5351515"/>
            <a:ext cx="1302456" cy="597432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363580" y="588210"/>
            <a:ext cx="5708314" cy="6082633"/>
            <a:chOff x="1363580" y="588210"/>
            <a:chExt cx="5708314" cy="60826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117947">
              <a:off x="1315608" y="1432072"/>
              <a:ext cx="5578046" cy="447289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1363580" y="882317"/>
              <a:ext cx="882316" cy="5788526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943756" y="588210"/>
              <a:ext cx="4312652" cy="695163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122738" y="753979"/>
              <a:ext cx="949156" cy="5622758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 rot="16200000">
              <a:off x="4005178" y="4352759"/>
              <a:ext cx="446507" cy="4082715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catcher </a:t>
            </a:r>
            <a:r>
              <a:rPr lang="en-US" dirty="0" err="1" smtClean="0"/>
              <a:t>boroscope</a:t>
            </a:r>
            <a:r>
              <a:rPr lang="en-US" dirty="0" smtClean="0"/>
              <a:t> image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79595" y="2941040"/>
            <a:ext cx="1816932" cy="1814954"/>
            <a:chOff x="1724526" y="2887579"/>
            <a:chExt cx="1016000" cy="941137"/>
          </a:xfrm>
        </p:grpSpPr>
        <p:sp>
          <p:nvSpPr>
            <p:cNvPr id="6" name="Oval 5"/>
            <p:cNvSpPr/>
            <p:nvPr/>
          </p:nvSpPr>
          <p:spPr bwMode="auto">
            <a:xfrm>
              <a:off x="1724526" y="2887579"/>
              <a:ext cx="1007979" cy="941137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" name="Straight Arrow Connector 6"/>
            <p:cNvCxnSpPr>
              <a:stCxn id="6" idx="6"/>
            </p:cNvCxnSpPr>
            <p:nvPr/>
          </p:nvCxnSpPr>
          <p:spPr bwMode="auto">
            <a:xfrm flipV="1">
              <a:off x="2732505" y="3195053"/>
              <a:ext cx="8021" cy="163095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7138737" y="1082842"/>
            <a:ext cx="154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 coating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 bwMode="auto">
          <a:xfrm rot="10800000" flipV="1">
            <a:off x="4812635" y="1313674"/>
            <a:ext cx="2326103" cy="91885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13" idx="1"/>
          </p:cNvCxnSpPr>
          <p:nvPr/>
        </p:nvCxnSpPr>
        <p:spPr bwMode="auto">
          <a:xfrm rot="10800000" flipV="1">
            <a:off x="4411579" y="1313674"/>
            <a:ext cx="2727158" cy="154716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609348" y="2531979"/>
            <a:ext cx="231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Electron impact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 flipV="1">
            <a:off x="3315369" y="2776178"/>
            <a:ext cx="3320721" cy="1287822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0800000" flipV="1">
            <a:off x="3596105" y="2776178"/>
            <a:ext cx="3039980" cy="180919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10800000" flipV="1">
            <a:off x="4371477" y="2777066"/>
            <a:ext cx="2253691" cy="195535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Graphitization at top of vacuum chamber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57" y="876020"/>
            <a:ext cx="6449941" cy="526609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1950871" y="2481745"/>
            <a:ext cx="3569200" cy="312915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 rot="19159446">
            <a:off x="4262735" y="3178791"/>
            <a:ext cx="101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152 mm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 flipV="1">
            <a:off x="2581707" y="2896752"/>
            <a:ext cx="506330" cy="50631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 rot="19008773">
            <a:off x="2677453" y="3264956"/>
            <a:ext cx="102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~24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82100" y="2763949"/>
            <a:ext cx="722141" cy="73041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57653" y="966583"/>
            <a:ext cx="206210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Could be reflected convoy electrons or trailing-edge </a:t>
            </a:r>
            <a:r>
              <a:rPr lang="en-US" dirty="0" err="1" smtClean="0"/>
              <a:t>multipactoring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 flipV="1">
            <a:off x="3326975" y="1380574"/>
            <a:ext cx="3672093" cy="158766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 rot="19050138">
            <a:off x="2359600" y="4395140"/>
            <a:ext cx="205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Clearing electrode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1111304"/>
            <a:ext cx="8229600" cy="4776734"/>
          </a:xfrm>
        </p:spPr>
        <p:txBody>
          <a:bodyPr/>
          <a:lstStyle/>
          <a:p>
            <a:r>
              <a:rPr lang="en-US" dirty="0" err="1" smtClean="0"/>
              <a:t>e-p</a:t>
            </a:r>
            <a:r>
              <a:rPr lang="en-US" dirty="0" smtClean="0"/>
              <a:t> </a:t>
            </a:r>
            <a:r>
              <a:rPr lang="en-US" dirty="0" err="1" smtClean="0"/>
              <a:t>instablility</a:t>
            </a:r>
            <a:r>
              <a:rPr lang="en-US" dirty="0" smtClean="0"/>
              <a:t> is present in SNS ring at intensities as low as 3e13 ppp (one-fifth design intensity). Theoretical work prior to commissioning predicted no </a:t>
            </a:r>
            <a:r>
              <a:rPr lang="en-US" dirty="0" err="1" smtClean="0"/>
              <a:t>e-p</a:t>
            </a:r>
            <a:r>
              <a:rPr lang="en-US" dirty="0" smtClean="0"/>
              <a:t> instability up to 30% greater than the design intensity.</a:t>
            </a:r>
          </a:p>
          <a:p>
            <a:r>
              <a:rPr lang="en-US" dirty="0" err="1" smtClean="0"/>
              <a:t>e-p</a:t>
            </a:r>
            <a:r>
              <a:rPr lang="en-US" dirty="0" smtClean="0"/>
              <a:t> instability can be controlled with ring RF system up to full design intensity of 1.5e14 </a:t>
            </a:r>
            <a:r>
              <a:rPr lang="en-US" dirty="0" smtClean="0"/>
              <a:t>ppp (</a:t>
            </a:r>
            <a:r>
              <a:rPr lang="en-US" dirty="0" smtClean="0"/>
              <a:t>one time only)</a:t>
            </a:r>
            <a:endParaRPr lang="en-US" dirty="0" smtClean="0"/>
          </a:p>
          <a:p>
            <a:r>
              <a:rPr lang="en-US" dirty="0" smtClean="0"/>
              <a:t>Results from TiN coating are mixed – is it really better than just stainless steel? Note that ring still has ~11.3 </a:t>
            </a:r>
            <a:r>
              <a:rPr lang="en-US" dirty="0" err="1" smtClean="0"/>
              <a:t>m</a:t>
            </a:r>
            <a:r>
              <a:rPr lang="en-US" dirty="0" smtClean="0"/>
              <a:t> (4.6%) with no TiN coating.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ttempting </a:t>
            </a:r>
            <a:r>
              <a:rPr lang="en-US" dirty="0" smtClean="0"/>
              <a:t>to coat everything with TiN has been expensive and has caused installation delays. It will be interesting to determine if it has been worth it.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M. Plum -- AEC'09 -- Oct. 12-13, 2009</a:t>
            </a:r>
            <a:endParaRPr lang="en-US"/>
          </a:p>
        </p:txBody>
      </p:sp>
      <p:pic>
        <p:nvPicPr>
          <p:cNvPr id="527446" name="Picture 86" descr="HEBT-Ring-RTBT"/>
          <p:cNvPicPr>
            <a:picLocks noChangeAspect="1" noChangeArrowheads="1"/>
          </p:cNvPicPr>
          <p:nvPr/>
        </p:nvPicPr>
        <p:blipFill>
          <a:blip r:embed="rId3"/>
          <a:srcRect r="24016"/>
          <a:stretch>
            <a:fillRect/>
          </a:stretch>
        </p:blipFill>
        <p:spPr bwMode="auto">
          <a:xfrm>
            <a:off x="4764088" y="455613"/>
            <a:ext cx="4379912" cy="4411662"/>
          </a:xfrm>
          <a:prstGeom prst="rect">
            <a:avLst/>
          </a:prstGeom>
          <a:noFill/>
        </p:spPr>
      </p:pic>
      <p:sp>
        <p:nvSpPr>
          <p:cNvPr id="527363" name="Line 3"/>
          <p:cNvSpPr>
            <a:spLocks noChangeShapeType="1"/>
          </p:cNvSpPr>
          <p:nvPr/>
        </p:nvSpPr>
        <p:spPr bwMode="auto">
          <a:xfrm>
            <a:off x="534988" y="3086100"/>
            <a:ext cx="476885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64" name="Rectangle 4"/>
          <p:cNvSpPr>
            <a:spLocks noGrp="1" noChangeArrowheads="1"/>
          </p:cNvSpPr>
          <p:nvPr>
            <p:ph type="title"/>
          </p:nvPr>
        </p:nvSpPr>
        <p:spPr>
          <a:xfrm>
            <a:off x="153988" y="0"/>
            <a:ext cx="8229600" cy="838200"/>
          </a:xfrm>
        </p:spPr>
        <p:txBody>
          <a:bodyPr/>
          <a:lstStyle/>
          <a:p>
            <a:r>
              <a:rPr lang="en-US"/>
              <a:t>SNS Accelerator Complex</a:t>
            </a:r>
          </a:p>
        </p:txBody>
      </p:sp>
      <p:sp>
        <p:nvSpPr>
          <p:cNvPr id="527365" name="Text Box 5"/>
          <p:cNvSpPr txBox="1">
            <a:spLocks noChangeArrowheads="1"/>
          </p:cNvSpPr>
          <p:nvPr/>
        </p:nvSpPr>
        <p:spPr bwMode="auto">
          <a:xfrm>
            <a:off x="0" y="990600"/>
            <a:ext cx="206057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ea typeface="Arial" charset="0"/>
                <a:cs typeface="Arial" charset="0"/>
              </a:rPr>
              <a:t>Front-End:</a:t>
            </a:r>
          </a:p>
          <a:p>
            <a:pPr algn="ctr" eaLnBrk="1" hangingPunct="1">
              <a:spcBef>
                <a:spcPct val="15000"/>
              </a:spcBef>
            </a:pPr>
            <a:r>
              <a:rPr lang="en-US" sz="1600" b="1">
                <a:solidFill>
                  <a:schemeClr val="tx2"/>
                </a:solidFill>
                <a:ea typeface="Arial" charset="0"/>
                <a:cs typeface="Arial" charset="0"/>
              </a:rPr>
              <a:t>Produce a 1-msec long, chopped,</a:t>
            </a:r>
            <a:br>
              <a:rPr lang="en-US" sz="1600" b="1">
                <a:solidFill>
                  <a:schemeClr val="tx2"/>
                </a:solidFill>
                <a:ea typeface="Arial" charset="0"/>
                <a:cs typeface="Arial" charset="0"/>
              </a:rPr>
            </a:br>
            <a:r>
              <a:rPr lang="en-US" sz="1600" b="1">
                <a:solidFill>
                  <a:schemeClr val="tx2"/>
                </a:solidFill>
                <a:ea typeface="Arial" charset="0"/>
                <a:cs typeface="Arial" charset="0"/>
              </a:rPr>
              <a:t>H</a:t>
            </a:r>
            <a:r>
              <a:rPr lang="en-US" sz="1600" b="1" baseline="30000">
                <a:solidFill>
                  <a:schemeClr val="tx2"/>
                </a:solidFill>
                <a:ea typeface="Arial" charset="0"/>
                <a:cs typeface="Arial" charset="0"/>
              </a:rPr>
              <a:t>-</a:t>
            </a:r>
            <a:r>
              <a:rPr lang="en-US" sz="1600" b="1">
                <a:solidFill>
                  <a:schemeClr val="tx2"/>
                </a:solidFill>
                <a:ea typeface="Arial" charset="0"/>
                <a:cs typeface="Arial" charset="0"/>
              </a:rPr>
              <a:t> beam </a:t>
            </a:r>
          </a:p>
        </p:txBody>
      </p:sp>
      <p:sp>
        <p:nvSpPr>
          <p:cNvPr id="527366" name="Text Box 6"/>
          <p:cNvSpPr txBox="1">
            <a:spLocks noChangeArrowheads="1"/>
          </p:cNvSpPr>
          <p:nvPr/>
        </p:nvSpPr>
        <p:spPr bwMode="auto">
          <a:xfrm>
            <a:off x="2043113" y="957263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chemeClr val="accent1"/>
                </a:solidFill>
                <a:ea typeface="Arial" charset="0"/>
                <a:cs typeface="Arial" charset="0"/>
              </a:rPr>
              <a:t>1 GeV LINAC</a:t>
            </a:r>
            <a:endParaRPr lang="en-US" sz="1600" b="1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sp>
        <p:nvSpPr>
          <p:cNvPr id="527367" name="Text Box 7"/>
          <p:cNvSpPr txBox="1">
            <a:spLocks noChangeArrowheads="1"/>
          </p:cNvSpPr>
          <p:nvPr/>
        </p:nvSpPr>
        <p:spPr bwMode="auto">
          <a:xfrm>
            <a:off x="3552825" y="946150"/>
            <a:ext cx="236220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800040"/>
                </a:solidFill>
                <a:ea typeface="Arial" charset="0"/>
                <a:cs typeface="Arial" charset="0"/>
              </a:rPr>
              <a:t>Accumulator Ring: </a:t>
            </a:r>
            <a:r>
              <a:rPr lang="en-US" sz="1600" b="1">
                <a:solidFill>
                  <a:srgbClr val="800040"/>
                </a:solidFill>
                <a:ea typeface="Arial" charset="0"/>
                <a:cs typeface="Arial" charset="0"/>
              </a:rPr>
              <a:t>Compress 1 msec long pulse to 700 nsec</a:t>
            </a:r>
          </a:p>
        </p:txBody>
      </p:sp>
      <p:sp>
        <p:nvSpPr>
          <p:cNvPr id="527368" name="Line 8"/>
          <p:cNvSpPr>
            <a:spLocks noChangeShapeType="1"/>
          </p:cNvSpPr>
          <p:nvPr/>
        </p:nvSpPr>
        <p:spPr bwMode="auto">
          <a:xfrm>
            <a:off x="5781675" y="1155700"/>
            <a:ext cx="1101725" cy="100013"/>
          </a:xfrm>
          <a:prstGeom prst="line">
            <a:avLst/>
          </a:prstGeom>
          <a:noFill/>
          <a:ln w="19050">
            <a:solidFill>
              <a:srgbClr val="800040"/>
            </a:solidFill>
            <a:round/>
            <a:headEnd/>
            <a:tailEnd type="stealth" w="sm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69" name="Rectangle 9"/>
          <p:cNvSpPr>
            <a:spLocks noChangeArrowheads="1"/>
          </p:cNvSpPr>
          <p:nvPr/>
        </p:nvSpPr>
        <p:spPr bwMode="auto">
          <a:xfrm>
            <a:off x="1350963" y="2944813"/>
            <a:ext cx="3221037" cy="255587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70" name="Rectangle 10"/>
          <p:cNvSpPr>
            <a:spLocks noChangeArrowheads="1"/>
          </p:cNvSpPr>
          <p:nvPr/>
        </p:nvSpPr>
        <p:spPr bwMode="auto">
          <a:xfrm>
            <a:off x="877888" y="2290763"/>
            <a:ext cx="7493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ea typeface="Arial" charset="0"/>
                <a:cs typeface="Arial" charset="0"/>
              </a:rPr>
              <a:t>2.5 MeV</a:t>
            </a:r>
          </a:p>
        </p:txBody>
      </p:sp>
      <p:sp>
        <p:nvSpPr>
          <p:cNvPr id="527371" name="Line 11"/>
          <p:cNvSpPr>
            <a:spLocks noChangeShapeType="1"/>
          </p:cNvSpPr>
          <p:nvPr/>
        </p:nvSpPr>
        <p:spPr bwMode="auto">
          <a:xfrm flipH="1" flipV="1">
            <a:off x="1295400" y="2514600"/>
            <a:ext cx="0" cy="357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72" name="Line 12"/>
          <p:cNvSpPr>
            <a:spLocks noChangeShapeType="1"/>
          </p:cNvSpPr>
          <p:nvPr/>
        </p:nvSpPr>
        <p:spPr bwMode="auto">
          <a:xfrm flipH="1" flipV="1">
            <a:off x="4572000" y="2438400"/>
            <a:ext cx="0" cy="357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73" name="Rectangle 13"/>
          <p:cNvSpPr>
            <a:spLocks noChangeArrowheads="1"/>
          </p:cNvSpPr>
          <p:nvPr/>
        </p:nvSpPr>
        <p:spPr bwMode="auto">
          <a:xfrm>
            <a:off x="200025" y="2940050"/>
            <a:ext cx="1106488" cy="260350"/>
          </a:xfrm>
          <a:prstGeom prst="rect">
            <a:avLst/>
          </a:prstGeom>
          <a:gradFill rotWithShape="0">
            <a:gsLst>
              <a:gs pos="0">
                <a:schemeClr val="tx2">
                  <a:gamma/>
                  <a:shade val="46275"/>
                  <a:invGamma/>
                </a:schemeClr>
              </a:gs>
              <a:gs pos="5000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374" name="Rectangle 14"/>
          <p:cNvSpPr>
            <a:spLocks noChangeArrowheads="1"/>
          </p:cNvSpPr>
          <p:nvPr/>
        </p:nvSpPr>
        <p:spPr bwMode="auto">
          <a:xfrm>
            <a:off x="2438400" y="2895600"/>
            <a:ext cx="990600" cy="3476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>
            <a:outerShdw blurRad="38100" dist="25399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700" b="1">
                <a:solidFill>
                  <a:srgbClr val="F4F4F4"/>
                </a:solidFill>
                <a:ea typeface="Arial" charset="0"/>
                <a:cs typeface="Arial" charset="0"/>
              </a:rPr>
              <a:t>LINAC</a:t>
            </a:r>
          </a:p>
        </p:txBody>
      </p:sp>
      <p:sp>
        <p:nvSpPr>
          <p:cNvPr id="527375" name="Rectangle 15"/>
          <p:cNvSpPr>
            <a:spLocks noChangeArrowheads="1"/>
          </p:cNvSpPr>
          <p:nvPr/>
        </p:nvSpPr>
        <p:spPr bwMode="auto">
          <a:xfrm>
            <a:off x="152400" y="2895600"/>
            <a:ext cx="1295400" cy="3476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>
            <a:outerShdw blurRad="38100" dist="25399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700" b="1">
                <a:solidFill>
                  <a:srgbClr val="F4F4F4"/>
                </a:solidFill>
                <a:ea typeface="Arial" charset="0"/>
                <a:cs typeface="Arial" charset="0"/>
              </a:rPr>
              <a:t>Front-End</a:t>
            </a:r>
          </a:p>
        </p:txBody>
      </p:sp>
      <p:sp>
        <p:nvSpPr>
          <p:cNvPr id="527376" name="Text Box 16"/>
          <p:cNvSpPr txBox="1">
            <a:spLocks noChangeArrowheads="1"/>
          </p:cNvSpPr>
          <p:nvPr/>
        </p:nvSpPr>
        <p:spPr bwMode="auto">
          <a:xfrm>
            <a:off x="7720013" y="420688"/>
            <a:ext cx="1239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bg2"/>
                </a:solidFill>
                <a:ea typeface="Arial" charset="0"/>
                <a:cs typeface="Arial" charset="0"/>
              </a:rPr>
              <a:t>Accumulator Ring</a:t>
            </a:r>
          </a:p>
        </p:txBody>
      </p:sp>
      <p:sp>
        <p:nvSpPr>
          <p:cNvPr id="527377" name="Text Box 17"/>
          <p:cNvSpPr txBox="1">
            <a:spLocks noChangeArrowheads="1"/>
          </p:cNvSpPr>
          <p:nvPr/>
        </p:nvSpPr>
        <p:spPr bwMode="auto">
          <a:xfrm>
            <a:off x="8083550" y="2236788"/>
            <a:ext cx="5969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chemeClr val="bg2"/>
                </a:solidFill>
                <a:ea typeface="Arial" charset="0"/>
                <a:cs typeface="Arial" charset="0"/>
              </a:rPr>
              <a:t>RTBT</a:t>
            </a:r>
          </a:p>
        </p:txBody>
      </p:sp>
      <p:sp>
        <p:nvSpPr>
          <p:cNvPr id="527378" name="Text Box 18"/>
          <p:cNvSpPr txBox="1">
            <a:spLocks noChangeArrowheads="1"/>
          </p:cNvSpPr>
          <p:nvPr/>
        </p:nvSpPr>
        <p:spPr bwMode="auto">
          <a:xfrm>
            <a:off x="5667375" y="2708275"/>
            <a:ext cx="5969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chemeClr val="bg2"/>
                </a:solidFill>
                <a:ea typeface="Arial" charset="0"/>
                <a:cs typeface="Arial" charset="0"/>
              </a:rPr>
              <a:t>HEBT</a:t>
            </a:r>
          </a:p>
        </p:txBody>
      </p:sp>
      <p:sp>
        <p:nvSpPr>
          <p:cNvPr id="527379" name="Text Box 19"/>
          <p:cNvSpPr txBox="1">
            <a:spLocks noChangeArrowheads="1"/>
          </p:cNvSpPr>
          <p:nvPr/>
        </p:nvSpPr>
        <p:spPr bwMode="auto">
          <a:xfrm>
            <a:off x="6527800" y="1331913"/>
            <a:ext cx="59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">
                <a:solidFill>
                  <a:schemeClr val="bg2"/>
                </a:solidFill>
                <a:ea typeface="Arial" charset="0"/>
                <a:cs typeface="Arial" charset="0"/>
              </a:rPr>
              <a:t>Injection</a:t>
            </a:r>
          </a:p>
        </p:txBody>
      </p:sp>
      <p:sp>
        <p:nvSpPr>
          <p:cNvPr id="527380" name="Text Box 20"/>
          <p:cNvSpPr txBox="1">
            <a:spLocks noChangeArrowheads="1"/>
          </p:cNvSpPr>
          <p:nvPr/>
        </p:nvSpPr>
        <p:spPr bwMode="auto">
          <a:xfrm>
            <a:off x="7077075" y="1133475"/>
            <a:ext cx="59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600">
                <a:solidFill>
                  <a:schemeClr val="bg2"/>
                </a:solidFill>
                <a:ea typeface="Arial" charset="0"/>
                <a:cs typeface="Arial" charset="0"/>
              </a:rPr>
              <a:t>Extraction</a:t>
            </a:r>
          </a:p>
        </p:txBody>
      </p:sp>
      <p:sp>
        <p:nvSpPr>
          <p:cNvPr id="527381" name="Text Box 21"/>
          <p:cNvSpPr txBox="1">
            <a:spLocks noChangeArrowheads="1"/>
          </p:cNvSpPr>
          <p:nvPr/>
        </p:nvSpPr>
        <p:spPr bwMode="auto">
          <a:xfrm>
            <a:off x="6697663" y="1731963"/>
            <a:ext cx="59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">
                <a:solidFill>
                  <a:schemeClr val="bg2"/>
                </a:solidFill>
                <a:ea typeface="Arial" charset="0"/>
                <a:cs typeface="Arial" charset="0"/>
              </a:rPr>
              <a:t>RF</a:t>
            </a:r>
          </a:p>
        </p:txBody>
      </p:sp>
      <p:sp>
        <p:nvSpPr>
          <p:cNvPr id="527382" name="Text Box 22"/>
          <p:cNvSpPr txBox="1">
            <a:spLocks noChangeArrowheads="1"/>
          </p:cNvSpPr>
          <p:nvPr/>
        </p:nvSpPr>
        <p:spPr bwMode="auto">
          <a:xfrm>
            <a:off x="6788150" y="836613"/>
            <a:ext cx="59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">
                <a:solidFill>
                  <a:schemeClr val="bg2"/>
                </a:solidFill>
                <a:ea typeface="Arial" charset="0"/>
                <a:cs typeface="Arial" charset="0"/>
              </a:rPr>
              <a:t>Collimators</a:t>
            </a:r>
          </a:p>
        </p:txBody>
      </p:sp>
      <p:sp>
        <p:nvSpPr>
          <p:cNvPr id="527383" name="Rectangle 23"/>
          <p:cNvSpPr>
            <a:spLocks noChangeArrowheads="1"/>
          </p:cNvSpPr>
          <p:nvPr/>
        </p:nvSpPr>
        <p:spPr bwMode="auto">
          <a:xfrm>
            <a:off x="6643688" y="360203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3200">
              <a:ea typeface="Arial" charset="0"/>
              <a:cs typeface="Arial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30213" y="2917825"/>
            <a:ext cx="5230812" cy="2754313"/>
            <a:chOff x="271" y="1838"/>
            <a:chExt cx="3295" cy="1735"/>
          </a:xfrm>
        </p:grpSpPr>
        <p:sp>
          <p:nvSpPr>
            <p:cNvPr id="527385" name="Oval 25"/>
            <p:cNvSpPr>
              <a:spLocks noChangeArrowheads="1"/>
            </p:cNvSpPr>
            <p:nvPr/>
          </p:nvSpPr>
          <p:spPr bwMode="auto">
            <a:xfrm>
              <a:off x="3450" y="1838"/>
              <a:ext cx="116" cy="200"/>
            </a:xfrm>
            <a:prstGeom prst="ellipse">
              <a:avLst/>
            </a:prstGeom>
            <a:noFill/>
            <a:ln w="28575">
              <a:solidFill>
                <a:srgbClr val="80004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271" y="2327"/>
              <a:ext cx="3029" cy="1246"/>
              <a:chOff x="289" y="2327"/>
              <a:chExt cx="3029" cy="1246"/>
            </a:xfrm>
          </p:grpSpPr>
          <p:sp>
            <p:nvSpPr>
              <p:cNvPr id="527387" name="Rectangle 27"/>
              <p:cNvSpPr>
                <a:spLocks noChangeArrowheads="1"/>
              </p:cNvSpPr>
              <p:nvPr/>
            </p:nvSpPr>
            <p:spPr bwMode="auto">
              <a:xfrm>
                <a:off x="624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88" name="Rectangle 28"/>
              <p:cNvSpPr>
                <a:spLocks noChangeArrowheads="1"/>
              </p:cNvSpPr>
              <p:nvPr/>
            </p:nvSpPr>
            <p:spPr bwMode="auto">
              <a:xfrm>
                <a:off x="864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89" name="Rectangle 29"/>
              <p:cNvSpPr>
                <a:spLocks noChangeArrowheads="1"/>
              </p:cNvSpPr>
              <p:nvPr/>
            </p:nvSpPr>
            <p:spPr bwMode="auto">
              <a:xfrm>
                <a:off x="1104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0" name="Rectangle 30"/>
              <p:cNvSpPr>
                <a:spLocks noChangeArrowheads="1"/>
              </p:cNvSpPr>
              <p:nvPr/>
            </p:nvSpPr>
            <p:spPr bwMode="auto">
              <a:xfrm>
                <a:off x="1344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1" name="Rectangle 31"/>
              <p:cNvSpPr>
                <a:spLocks noChangeArrowheads="1"/>
              </p:cNvSpPr>
              <p:nvPr/>
            </p:nvSpPr>
            <p:spPr bwMode="auto">
              <a:xfrm>
                <a:off x="1584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2" name="Line 32"/>
              <p:cNvSpPr>
                <a:spLocks noChangeShapeType="1"/>
              </p:cNvSpPr>
              <p:nvPr/>
            </p:nvSpPr>
            <p:spPr bwMode="auto">
              <a:xfrm flipH="1">
                <a:off x="1776" y="3244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3" name="Line 33"/>
              <p:cNvSpPr>
                <a:spLocks noChangeShapeType="1"/>
              </p:cNvSpPr>
              <p:nvPr/>
            </p:nvSpPr>
            <p:spPr bwMode="auto">
              <a:xfrm flipH="1">
                <a:off x="1829" y="3244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4" name="Rectangle 34"/>
              <p:cNvSpPr>
                <a:spLocks noChangeArrowheads="1"/>
              </p:cNvSpPr>
              <p:nvPr/>
            </p:nvSpPr>
            <p:spPr bwMode="auto">
              <a:xfrm>
                <a:off x="2496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5" name="Rectangle 35"/>
              <p:cNvSpPr>
                <a:spLocks noChangeArrowheads="1"/>
              </p:cNvSpPr>
              <p:nvPr/>
            </p:nvSpPr>
            <p:spPr bwMode="auto">
              <a:xfrm>
                <a:off x="2256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6" name="Rectangle 36"/>
              <p:cNvSpPr>
                <a:spLocks noChangeArrowheads="1"/>
              </p:cNvSpPr>
              <p:nvPr/>
            </p:nvSpPr>
            <p:spPr bwMode="auto">
              <a:xfrm>
                <a:off x="2016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7" name="Rectangle 37"/>
              <p:cNvSpPr>
                <a:spLocks noChangeArrowheads="1"/>
              </p:cNvSpPr>
              <p:nvPr/>
            </p:nvSpPr>
            <p:spPr bwMode="auto">
              <a:xfrm>
                <a:off x="2976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8" name="Rectangle 38"/>
              <p:cNvSpPr>
                <a:spLocks noChangeArrowheads="1"/>
              </p:cNvSpPr>
              <p:nvPr/>
            </p:nvSpPr>
            <p:spPr bwMode="auto">
              <a:xfrm>
                <a:off x="2736" y="2956"/>
                <a:ext cx="144" cy="38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99" name="Line 39"/>
              <p:cNvSpPr>
                <a:spLocks noChangeShapeType="1"/>
              </p:cNvSpPr>
              <p:nvPr/>
            </p:nvSpPr>
            <p:spPr bwMode="auto">
              <a:xfrm flipV="1">
                <a:off x="864" y="2716"/>
                <a:ext cx="1" cy="2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0" name="Line 40"/>
              <p:cNvSpPr>
                <a:spLocks noChangeShapeType="1"/>
              </p:cNvSpPr>
              <p:nvPr/>
            </p:nvSpPr>
            <p:spPr bwMode="auto">
              <a:xfrm flipV="1">
                <a:off x="1104" y="2716"/>
                <a:ext cx="1" cy="2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1" name="Line 41"/>
              <p:cNvSpPr>
                <a:spLocks noChangeShapeType="1"/>
              </p:cNvSpPr>
              <p:nvPr/>
            </p:nvSpPr>
            <p:spPr bwMode="auto">
              <a:xfrm>
                <a:off x="634" y="28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2" name="Line 42"/>
              <p:cNvSpPr>
                <a:spLocks noChangeShapeType="1"/>
              </p:cNvSpPr>
              <p:nvPr/>
            </p:nvSpPr>
            <p:spPr bwMode="auto">
              <a:xfrm flipH="1">
                <a:off x="1109" y="2807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3" name="Text Box 43"/>
              <p:cNvSpPr txBox="1">
                <a:spLocks noChangeArrowheads="1"/>
              </p:cNvSpPr>
              <p:nvPr/>
            </p:nvSpPr>
            <p:spPr bwMode="auto">
              <a:xfrm>
                <a:off x="632" y="2539"/>
                <a:ext cx="72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200">
                    <a:solidFill>
                      <a:schemeClr val="bg2"/>
                    </a:solidFill>
                    <a:ea typeface="Arial" charset="0"/>
                    <a:cs typeface="Arial" charset="0"/>
                  </a:rPr>
                  <a:t>945 ns</a:t>
                </a:r>
              </a:p>
            </p:txBody>
          </p:sp>
          <p:sp>
            <p:nvSpPr>
              <p:cNvPr id="527404" name="Line 44"/>
              <p:cNvSpPr>
                <a:spLocks noChangeShapeType="1"/>
              </p:cNvSpPr>
              <p:nvPr/>
            </p:nvSpPr>
            <p:spPr bwMode="auto">
              <a:xfrm>
                <a:off x="634" y="3344"/>
                <a:ext cx="1" cy="213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5" name="Line 45"/>
              <p:cNvSpPr>
                <a:spLocks noChangeShapeType="1"/>
              </p:cNvSpPr>
              <p:nvPr/>
            </p:nvSpPr>
            <p:spPr bwMode="auto">
              <a:xfrm>
                <a:off x="3130" y="3339"/>
                <a:ext cx="0" cy="213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6" name="Text Box 46"/>
              <p:cNvSpPr txBox="1">
                <a:spLocks noChangeArrowheads="1"/>
              </p:cNvSpPr>
              <p:nvPr/>
            </p:nvSpPr>
            <p:spPr bwMode="auto">
              <a:xfrm>
                <a:off x="1046" y="3400"/>
                <a:ext cx="18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200">
                    <a:solidFill>
                      <a:schemeClr val="bg2"/>
                    </a:solidFill>
                    <a:ea typeface="Arial" charset="0"/>
                    <a:cs typeface="Arial" charset="0"/>
                  </a:rPr>
                  <a:t>1 ms macropulse</a:t>
                </a:r>
              </a:p>
            </p:txBody>
          </p:sp>
          <p:sp>
            <p:nvSpPr>
              <p:cNvPr id="527407" name="Line 47"/>
              <p:cNvSpPr>
                <a:spLocks noChangeShapeType="1"/>
              </p:cNvSpPr>
              <p:nvPr/>
            </p:nvSpPr>
            <p:spPr bwMode="auto">
              <a:xfrm flipH="1">
                <a:off x="624" y="3494"/>
                <a:ext cx="924" cy="1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8" name="Line 48"/>
              <p:cNvSpPr>
                <a:spLocks noChangeShapeType="1"/>
              </p:cNvSpPr>
              <p:nvPr/>
            </p:nvSpPr>
            <p:spPr bwMode="auto">
              <a:xfrm>
                <a:off x="2366" y="3494"/>
                <a:ext cx="749" cy="1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09" name="Text Box 49"/>
              <p:cNvSpPr txBox="1">
                <a:spLocks noChangeArrowheads="1"/>
              </p:cNvSpPr>
              <p:nvPr/>
            </p:nvSpPr>
            <p:spPr bwMode="auto">
              <a:xfrm rot="16200000">
                <a:off x="-124" y="2888"/>
                <a:ext cx="101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>
                    <a:ea typeface="Arial" charset="0"/>
                    <a:cs typeface="Arial" charset="0"/>
                  </a:rPr>
                  <a:t>Current</a:t>
                </a:r>
                <a:endParaRPr lang="en-US" sz="2400">
                  <a:latin typeface="Helvetica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27410" name="Text Box 50"/>
              <p:cNvSpPr txBox="1">
                <a:spLocks noChangeArrowheads="1"/>
              </p:cNvSpPr>
              <p:nvPr/>
            </p:nvSpPr>
            <p:spPr bwMode="auto">
              <a:xfrm>
                <a:off x="2214" y="2597"/>
                <a:ext cx="110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>
                    <a:ea typeface="Arial" charset="0"/>
                    <a:cs typeface="Arial" charset="0"/>
                  </a:rPr>
                  <a:t>mini-pulse</a:t>
                </a:r>
              </a:p>
            </p:txBody>
          </p:sp>
          <p:sp>
            <p:nvSpPr>
              <p:cNvPr id="527411" name="Line 51"/>
              <p:cNvSpPr>
                <a:spLocks noChangeShapeType="1"/>
              </p:cNvSpPr>
              <p:nvPr/>
            </p:nvSpPr>
            <p:spPr bwMode="auto">
              <a:xfrm flipV="1">
                <a:off x="2304" y="2764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12" name="Text Box 52"/>
              <p:cNvSpPr txBox="1">
                <a:spLocks noChangeArrowheads="1"/>
              </p:cNvSpPr>
              <p:nvPr/>
            </p:nvSpPr>
            <p:spPr bwMode="auto">
              <a:xfrm>
                <a:off x="1387" y="2327"/>
                <a:ext cx="1008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>
                    <a:ea typeface="Arial" charset="0"/>
                    <a:cs typeface="Arial" charset="0"/>
                  </a:rPr>
                  <a:t>Chopper system makes gaps</a:t>
                </a:r>
              </a:p>
            </p:txBody>
          </p:sp>
          <p:sp>
            <p:nvSpPr>
              <p:cNvPr id="527413" name="Line 53"/>
              <p:cNvSpPr>
                <a:spLocks noChangeShapeType="1"/>
              </p:cNvSpPr>
              <p:nvPr/>
            </p:nvSpPr>
            <p:spPr bwMode="auto">
              <a:xfrm flipH="1">
                <a:off x="1296" y="2615"/>
                <a:ext cx="240" cy="3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14" name="Line 54"/>
              <p:cNvSpPr>
                <a:spLocks noChangeShapeType="1"/>
              </p:cNvSpPr>
              <p:nvPr/>
            </p:nvSpPr>
            <p:spPr bwMode="auto">
              <a:xfrm flipH="1">
                <a:off x="1536" y="2668"/>
                <a:ext cx="96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15" name="Line 55"/>
              <p:cNvSpPr>
                <a:spLocks noChangeShapeType="1"/>
              </p:cNvSpPr>
              <p:nvPr/>
            </p:nvSpPr>
            <p:spPr bwMode="auto">
              <a:xfrm>
                <a:off x="2064" y="2668"/>
                <a:ext cx="144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stealth" w="med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16" name="Line 56"/>
              <p:cNvSpPr>
                <a:spLocks noChangeShapeType="1"/>
              </p:cNvSpPr>
              <p:nvPr/>
            </p:nvSpPr>
            <p:spPr bwMode="auto">
              <a:xfrm>
                <a:off x="480" y="2572"/>
                <a:ext cx="1" cy="7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17" name="Line 57"/>
              <p:cNvSpPr>
                <a:spLocks noChangeShapeType="1"/>
              </p:cNvSpPr>
              <p:nvPr/>
            </p:nvSpPr>
            <p:spPr bwMode="auto">
              <a:xfrm>
                <a:off x="480" y="3340"/>
                <a:ext cx="2832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527418" name="Picture 58" descr="swoosh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6" y="1920"/>
              <a:ext cx="828" cy="1127"/>
            </a:xfrm>
            <a:prstGeom prst="rect">
              <a:avLst/>
            </a:prstGeom>
            <a:noFill/>
          </p:spPr>
        </p:pic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5700713" y="1771650"/>
            <a:ext cx="3263900" cy="4052888"/>
            <a:chOff x="3591" y="1116"/>
            <a:chExt cx="2056" cy="2553"/>
          </a:xfrm>
        </p:grpSpPr>
        <p:sp>
          <p:nvSpPr>
            <p:cNvPr id="527420" name="Oval 60"/>
            <p:cNvSpPr>
              <a:spLocks noChangeArrowheads="1"/>
            </p:cNvSpPr>
            <p:nvPr/>
          </p:nvSpPr>
          <p:spPr bwMode="auto">
            <a:xfrm>
              <a:off x="4383" y="1116"/>
              <a:ext cx="116" cy="200"/>
            </a:xfrm>
            <a:prstGeom prst="ellipse">
              <a:avLst/>
            </a:prstGeom>
            <a:noFill/>
            <a:ln w="28575">
              <a:solidFill>
                <a:srgbClr val="80004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5" name="Group 61"/>
            <p:cNvGrpSpPr>
              <a:grpSpLocks/>
            </p:cNvGrpSpPr>
            <p:nvPr/>
          </p:nvGrpSpPr>
          <p:grpSpPr bwMode="auto">
            <a:xfrm>
              <a:off x="3591" y="2397"/>
              <a:ext cx="2056" cy="1272"/>
              <a:chOff x="3591" y="2397"/>
              <a:chExt cx="2056" cy="1272"/>
            </a:xfrm>
          </p:grpSpPr>
          <p:sp>
            <p:nvSpPr>
              <p:cNvPr id="527422" name="Text Box 62"/>
              <p:cNvSpPr txBox="1">
                <a:spLocks noChangeArrowheads="1"/>
              </p:cNvSpPr>
              <p:nvPr/>
            </p:nvSpPr>
            <p:spPr bwMode="auto">
              <a:xfrm rot="16200000">
                <a:off x="3178" y="2810"/>
                <a:ext cx="101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>
                    <a:latin typeface="Helvetica" charset="0"/>
                    <a:ea typeface="Arial" charset="0"/>
                    <a:cs typeface="Arial" charset="0"/>
                  </a:rPr>
                  <a:t>Current</a:t>
                </a:r>
              </a:p>
            </p:txBody>
          </p:sp>
          <p:sp>
            <p:nvSpPr>
              <p:cNvPr id="527423" name="Rectangle 63"/>
              <p:cNvSpPr>
                <a:spLocks noChangeArrowheads="1"/>
              </p:cNvSpPr>
              <p:nvPr/>
            </p:nvSpPr>
            <p:spPr bwMode="auto">
              <a:xfrm>
                <a:off x="4020" y="3358"/>
                <a:ext cx="96" cy="96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4" name="Rectangle 64"/>
              <p:cNvSpPr>
                <a:spLocks noChangeArrowheads="1"/>
              </p:cNvSpPr>
              <p:nvPr/>
            </p:nvSpPr>
            <p:spPr bwMode="auto">
              <a:xfrm>
                <a:off x="4164" y="3310"/>
                <a:ext cx="96" cy="144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5" name="Rectangle 65"/>
              <p:cNvSpPr>
                <a:spLocks noChangeArrowheads="1"/>
              </p:cNvSpPr>
              <p:nvPr/>
            </p:nvSpPr>
            <p:spPr bwMode="auto">
              <a:xfrm>
                <a:off x="4308" y="3262"/>
                <a:ext cx="96" cy="192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6" name="Rectangle 66"/>
              <p:cNvSpPr>
                <a:spLocks noChangeArrowheads="1"/>
              </p:cNvSpPr>
              <p:nvPr/>
            </p:nvSpPr>
            <p:spPr bwMode="auto">
              <a:xfrm>
                <a:off x="4452" y="3214"/>
                <a:ext cx="96" cy="240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7" name="Rectangle 67"/>
              <p:cNvSpPr>
                <a:spLocks noChangeArrowheads="1"/>
              </p:cNvSpPr>
              <p:nvPr/>
            </p:nvSpPr>
            <p:spPr bwMode="auto">
              <a:xfrm>
                <a:off x="4596" y="3166"/>
                <a:ext cx="96" cy="288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8" name="Rectangle 68"/>
              <p:cNvSpPr>
                <a:spLocks noChangeArrowheads="1"/>
              </p:cNvSpPr>
              <p:nvPr/>
            </p:nvSpPr>
            <p:spPr bwMode="auto">
              <a:xfrm>
                <a:off x="4740" y="3118"/>
                <a:ext cx="96" cy="336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29" name="Line 69"/>
              <p:cNvSpPr>
                <a:spLocks noChangeShapeType="1"/>
              </p:cNvSpPr>
              <p:nvPr/>
            </p:nvSpPr>
            <p:spPr bwMode="auto">
              <a:xfrm flipH="1">
                <a:off x="4836" y="3358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0" name="Line 70"/>
              <p:cNvSpPr>
                <a:spLocks noChangeShapeType="1"/>
              </p:cNvSpPr>
              <p:nvPr/>
            </p:nvSpPr>
            <p:spPr bwMode="auto">
              <a:xfrm flipH="1">
                <a:off x="4884" y="3358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1" name="Rectangle 71"/>
              <p:cNvSpPr>
                <a:spLocks noChangeArrowheads="1"/>
              </p:cNvSpPr>
              <p:nvPr/>
            </p:nvSpPr>
            <p:spPr bwMode="auto">
              <a:xfrm>
                <a:off x="5028" y="2542"/>
                <a:ext cx="96" cy="912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2" name="Rectangle 72"/>
              <p:cNvSpPr>
                <a:spLocks noChangeArrowheads="1"/>
              </p:cNvSpPr>
              <p:nvPr/>
            </p:nvSpPr>
            <p:spPr bwMode="auto">
              <a:xfrm>
                <a:off x="5172" y="2494"/>
                <a:ext cx="96" cy="960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3" name="Rectangle 73"/>
              <p:cNvSpPr>
                <a:spLocks noChangeArrowheads="1"/>
              </p:cNvSpPr>
              <p:nvPr/>
            </p:nvSpPr>
            <p:spPr bwMode="auto">
              <a:xfrm>
                <a:off x="5316" y="2446"/>
                <a:ext cx="96" cy="1008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4" name="Line 74"/>
              <p:cNvSpPr>
                <a:spLocks noChangeShapeType="1"/>
              </p:cNvSpPr>
              <p:nvPr/>
            </p:nvSpPr>
            <p:spPr bwMode="auto">
              <a:xfrm>
                <a:off x="3785" y="340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5" name="Line 75"/>
              <p:cNvSpPr>
                <a:spLocks noChangeShapeType="1"/>
              </p:cNvSpPr>
              <p:nvPr/>
            </p:nvSpPr>
            <p:spPr bwMode="auto">
              <a:xfrm>
                <a:off x="5412" y="3460"/>
                <a:ext cx="0" cy="17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6" name="Text Box 76"/>
              <p:cNvSpPr txBox="1">
                <a:spLocks noChangeArrowheads="1"/>
              </p:cNvSpPr>
              <p:nvPr/>
            </p:nvSpPr>
            <p:spPr bwMode="auto">
              <a:xfrm>
                <a:off x="4243" y="3496"/>
                <a:ext cx="768" cy="17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200">
                    <a:solidFill>
                      <a:schemeClr val="bg2"/>
                    </a:solidFill>
                    <a:ea typeface="Arial" charset="0"/>
                    <a:cs typeface="Arial" charset="0"/>
                  </a:rPr>
                  <a:t>1ms</a:t>
                </a:r>
              </a:p>
            </p:txBody>
          </p:sp>
          <p:sp>
            <p:nvSpPr>
              <p:cNvPr id="527437" name="Line 77"/>
              <p:cNvSpPr>
                <a:spLocks noChangeShapeType="1"/>
              </p:cNvSpPr>
              <p:nvPr/>
            </p:nvSpPr>
            <p:spPr bwMode="auto">
              <a:xfrm flipH="1">
                <a:off x="3780" y="3586"/>
                <a:ext cx="719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8" name="Line 78"/>
              <p:cNvSpPr>
                <a:spLocks noChangeShapeType="1"/>
              </p:cNvSpPr>
              <p:nvPr/>
            </p:nvSpPr>
            <p:spPr bwMode="auto">
              <a:xfrm>
                <a:off x="4755" y="3586"/>
                <a:ext cx="657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 type="triangle" w="sm" len="lg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39" name="Line 79"/>
              <p:cNvSpPr>
                <a:spLocks noChangeShapeType="1"/>
              </p:cNvSpPr>
              <p:nvPr/>
            </p:nvSpPr>
            <p:spPr bwMode="auto">
              <a:xfrm>
                <a:off x="3780" y="2398"/>
                <a:ext cx="0" cy="105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40" name="Line 80"/>
              <p:cNvSpPr>
                <a:spLocks noChangeShapeType="1"/>
              </p:cNvSpPr>
              <p:nvPr/>
            </p:nvSpPr>
            <p:spPr bwMode="auto">
              <a:xfrm>
                <a:off x="3775" y="3454"/>
                <a:ext cx="18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41" name="Rectangle 81"/>
              <p:cNvSpPr>
                <a:spLocks noChangeArrowheads="1"/>
              </p:cNvSpPr>
              <p:nvPr/>
            </p:nvSpPr>
            <p:spPr bwMode="auto">
              <a:xfrm>
                <a:off x="3876" y="3406"/>
                <a:ext cx="96" cy="48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527442" name="Picture 82" descr="swoosh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76" y="1200"/>
              <a:ext cx="962" cy="1512"/>
            </a:xfrm>
            <a:prstGeom prst="rect">
              <a:avLst/>
            </a:prstGeom>
            <a:noFill/>
          </p:spPr>
        </p:pic>
      </p:grpSp>
      <p:sp>
        <p:nvSpPr>
          <p:cNvPr id="527443" name="Text Box 83"/>
          <p:cNvSpPr txBox="1">
            <a:spLocks noChangeArrowheads="1"/>
          </p:cNvSpPr>
          <p:nvPr/>
        </p:nvSpPr>
        <p:spPr bwMode="auto">
          <a:xfrm>
            <a:off x="7086600" y="3048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chemeClr val="accent1"/>
                </a:solidFill>
                <a:ea typeface="Arial" charset="0"/>
                <a:cs typeface="Arial" charset="0"/>
              </a:rPr>
              <a:t>Liquid Hg Target</a:t>
            </a:r>
          </a:p>
        </p:txBody>
      </p:sp>
      <p:sp>
        <p:nvSpPr>
          <p:cNvPr id="527444" name="Rectangle 84"/>
          <p:cNvSpPr>
            <a:spLocks noChangeArrowheads="1"/>
          </p:cNvSpPr>
          <p:nvPr/>
        </p:nvSpPr>
        <p:spPr bwMode="auto">
          <a:xfrm>
            <a:off x="4114800" y="2133600"/>
            <a:ext cx="87312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200">
                <a:ea typeface="Arial" charset="0"/>
                <a:cs typeface="Arial" charset="0"/>
              </a:rPr>
              <a:t>1000 MeV</a:t>
            </a:r>
          </a:p>
        </p:txBody>
      </p:sp>
      <p:sp>
        <p:nvSpPr>
          <p:cNvPr id="527445" name="Rectangle 85"/>
          <p:cNvSpPr>
            <a:spLocks noChangeArrowheads="1"/>
          </p:cNvSpPr>
          <p:nvPr/>
        </p:nvSpPr>
        <p:spPr bwMode="auto">
          <a:xfrm>
            <a:off x="4633913" y="2943225"/>
            <a:ext cx="566737" cy="255588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334" y="2878139"/>
            <a:ext cx="4919245" cy="931862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Thank you for your attention!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SNS injection schematic</a:t>
            </a:r>
            <a:endParaRPr lang="en-US" dirty="0"/>
          </a:p>
        </p:txBody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850" y="1039813"/>
            <a:ext cx="8250238" cy="244475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800" b="0" dirty="0"/>
              <a:t>Closed orbit bump of about 100 mm</a:t>
            </a:r>
          </a:p>
          <a:p>
            <a:pPr>
              <a:lnSpc>
                <a:spcPct val="70000"/>
              </a:lnSpc>
            </a:pPr>
            <a:r>
              <a:rPr lang="en-US" sz="1800" b="0" dirty="0"/>
              <a:t>Merge H</a:t>
            </a:r>
            <a:r>
              <a:rPr lang="en-US" sz="1800" b="0" baseline="30000" dirty="0"/>
              <a:t>-</a:t>
            </a:r>
            <a:r>
              <a:rPr lang="en-US" sz="1800" b="0" dirty="0"/>
              <a:t> and circulating beams with zero relative angle</a:t>
            </a:r>
          </a:p>
          <a:p>
            <a:pPr>
              <a:lnSpc>
                <a:spcPct val="70000"/>
              </a:lnSpc>
            </a:pPr>
            <a:r>
              <a:rPr lang="en-US" sz="1800" b="0" dirty="0"/>
              <a:t>Place foil in 2.5 </a:t>
            </a:r>
            <a:r>
              <a:rPr lang="en-US" sz="1800" b="0" dirty="0" err="1"/>
              <a:t>kG</a:t>
            </a:r>
            <a:r>
              <a:rPr lang="en-US" sz="1800" b="0" dirty="0"/>
              <a:t> field and keep chicane #3 peak field &lt;2.4 </a:t>
            </a:r>
            <a:r>
              <a:rPr lang="en-US" sz="1800" b="0" dirty="0" err="1"/>
              <a:t>kG</a:t>
            </a:r>
            <a:r>
              <a:rPr lang="en-US" sz="1800" b="0" dirty="0"/>
              <a:t> for H</a:t>
            </a:r>
            <a:r>
              <a:rPr lang="en-US" sz="1800" b="0" baseline="30000" dirty="0"/>
              <a:t>0</a:t>
            </a:r>
            <a:r>
              <a:rPr lang="en-US" sz="1800" b="0" dirty="0"/>
              <a:t> excited states</a:t>
            </a:r>
          </a:p>
          <a:p>
            <a:pPr>
              <a:lnSpc>
                <a:spcPct val="70000"/>
              </a:lnSpc>
            </a:pPr>
            <a:r>
              <a:rPr lang="en-US" sz="1800" b="0" dirty="0"/>
              <a:t>Field tilt [</a:t>
            </a:r>
            <a:r>
              <a:rPr lang="en-US" sz="1800" b="0" dirty="0" err="1"/>
              <a:t>arctan(By/Bz</a:t>
            </a:r>
            <a:r>
              <a:rPr lang="en-US" sz="1800" b="0" dirty="0"/>
              <a:t>)] &gt;65 </a:t>
            </a:r>
            <a:r>
              <a:rPr lang="en-US" sz="1800" b="0" dirty="0" err="1"/>
              <a:t>mrad</a:t>
            </a:r>
            <a:r>
              <a:rPr lang="en-US" sz="1800" b="0" dirty="0"/>
              <a:t> to keep electrons off foil</a:t>
            </a:r>
          </a:p>
          <a:p>
            <a:pPr>
              <a:lnSpc>
                <a:spcPct val="70000"/>
              </a:lnSpc>
            </a:pPr>
            <a:r>
              <a:rPr lang="en-US" sz="1800" b="0" dirty="0"/>
              <a:t>Funnel stripped electrons down to electron catcher</a:t>
            </a:r>
          </a:p>
          <a:p>
            <a:pPr>
              <a:lnSpc>
                <a:spcPct val="70000"/>
              </a:lnSpc>
            </a:pPr>
            <a:r>
              <a:rPr lang="en-US" sz="1800" b="0" dirty="0"/>
              <a:t>Direct H</a:t>
            </a:r>
            <a:r>
              <a:rPr lang="en-US" sz="1800" b="0" baseline="30000" dirty="0"/>
              <a:t>-</a:t>
            </a:r>
            <a:r>
              <a:rPr lang="en-US" sz="1800" b="0" dirty="0"/>
              <a:t> and H</a:t>
            </a:r>
            <a:r>
              <a:rPr lang="en-US" sz="1800" b="0" baseline="30000" dirty="0"/>
              <a:t>0</a:t>
            </a:r>
            <a:r>
              <a:rPr lang="en-US" sz="1800" b="0" dirty="0"/>
              <a:t> waste beams to IDmp beam line</a:t>
            </a:r>
          </a:p>
          <a:p>
            <a:pPr>
              <a:lnSpc>
                <a:spcPct val="70000"/>
              </a:lnSpc>
            </a:pPr>
            <a:endParaRPr lang="en-US" sz="1800" b="0" dirty="0"/>
          </a:p>
        </p:txBody>
      </p:sp>
      <p:pic>
        <p:nvPicPr>
          <p:cNvPr id="982069" name="Picture 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" y="2617788"/>
            <a:ext cx="75803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Graphitization</a:t>
            </a:r>
            <a:endParaRPr lang="en-US" dirty="0"/>
          </a:p>
        </p:txBody>
      </p:sp>
      <p:pic>
        <p:nvPicPr>
          <p:cNvPr id="5" name="Content Placeholder 4" descr="Macek - SRBM11_Jun07_Inside beamtube 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4" r="-10504"/>
          <a:stretch>
            <a:fillRect/>
          </a:stretch>
        </p:blipFill>
        <p:spPr>
          <a:xfrm>
            <a:off x="169811" y="813364"/>
            <a:ext cx="8229600" cy="45339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3807" y="5604387"/>
            <a:ext cx="7120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graphitization by multipacting electrons in SRBM11 at PSR. This is not a thermal effect!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83354" y="6300839"/>
            <a:ext cx="2775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(R. </a:t>
            </a:r>
            <a:r>
              <a:rPr lang="en-US" sz="1200" dirty="0" err="1" smtClean="0"/>
              <a:t>Macek</a:t>
            </a:r>
            <a:r>
              <a:rPr lang="en-US" sz="1200" dirty="0" smtClean="0"/>
              <a:t>,  HB2008 &amp; private comm.)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power ramp 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96" y="759355"/>
            <a:ext cx="9027501" cy="5736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8538" y="5993469"/>
            <a:ext cx="5957419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October 1, 2006 to October 5, 2009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5920871" y="6203606"/>
            <a:ext cx="2010173" cy="15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 flipV="1">
            <a:off x="968541" y="6203605"/>
            <a:ext cx="1032495" cy="19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 Box 39"/>
          <p:cNvSpPr txBox="1">
            <a:spLocks noChangeArrowheads="1"/>
          </p:cNvSpPr>
          <p:nvPr/>
        </p:nvSpPr>
        <p:spPr bwMode="auto">
          <a:xfrm>
            <a:off x="1252372" y="1388277"/>
            <a:ext cx="4428726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</a:rPr>
              <a:t>Status: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</a:p>
          <a:p>
            <a:pPr marL="274320" lvl="2" indent="-18288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</a:rPr>
              <a:t> Production </a:t>
            </a:r>
            <a:r>
              <a:rPr lang="en-US" sz="2000" b="1" dirty="0">
                <a:solidFill>
                  <a:srgbClr val="000090"/>
                </a:solidFill>
              </a:rPr>
              <a:t>beam with up to </a:t>
            </a:r>
            <a:r>
              <a:rPr lang="en-US" sz="2000" b="1" dirty="0" smtClean="0">
                <a:solidFill>
                  <a:srgbClr val="000090"/>
                </a:solidFill>
              </a:rPr>
              <a:t>~1.1e14 </a:t>
            </a:r>
            <a:r>
              <a:rPr lang="en-US" sz="2000" b="1" dirty="0">
                <a:solidFill>
                  <a:srgbClr val="000090"/>
                </a:solidFill>
              </a:rPr>
              <a:t>ppp</a:t>
            </a:r>
            <a:r>
              <a:rPr lang="en-US" sz="2000" b="1" dirty="0" smtClean="0">
                <a:solidFill>
                  <a:srgbClr val="000090"/>
                </a:solidFill>
              </a:rPr>
              <a:t> (18 </a:t>
            </a:r>
            <a:r>
              <a:rPr lang="en-US" sz="2000" b="1" dirty="0" err="1" smtClean="0">
                <a:solidFill>
                  <a:srgbClr val="000090"/>
                </a:solidFill>
              </a:rPr>
              <a:t>uC</a:t>
            </a:r>
            <a:r>
              <a:rPr lang="en-US" sz="2000" b="1" dirty="0" smtClean="0">
                <a:solidFill>
                  <a:srgbClr val="000090"/>
                </a:solidFill>
              </a:rPr>
              <a:t>). </a:t>
            </a:r>
          </a:p>
          <a:p>
            <a:pPr marL="274320" lvl="2" indent="-18288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</a:rPr>
              <a:t> Full </a:t>
            </a:r>
            <a:r>
              <a:rPr lang="en-US" sz="2000" b="1" dirty="0" smtClean="0">
                <a:solidFill>
                  <a:srgbClr val="000090"/>
                </a:solidFill>
              </a:rPr>
              <a:t>design intensity demonstrated at 1 Hz.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M. Plum -- AEC'09 -- Oct. 12-13, 2009</a:t>
            </a:r>
            <a:endParaRPr lang="en-US"/>
          </a:p>
        </p:txBody>
      </p:sp>
      <p:sp>
        <p:nvSpPr>
          <p:cNvPr id="4526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The SNS Accumulator Ring</a:t>
            </a:r>
          </a:p>
        </p:txBody>
      </p:sp>
      <p:pic>
        <p:nvPicPr>
          <p:cNvPr id="452644" name="Picture 36"/>
          <p:cNvPicPr>
            <a:picLocks noChangeAspect="1" noChangeArrowheads="1"/>
          </p:cNvPicPr>
          <p:nvPr/>
        </p:nvPicPr>
        <p:blipFill>
          <a:blip r:embed="rId2"/>
          <a:srcRect r="9103"/>
          <a:stretch>
            <a:fillRect/>
          </a:stretch>
        </p:blipFill>
        <p:spPr bwMode="auto">
          <a:xfrm>
            <a:off x="4752975" y="423863"/>
            <a:ext cx="43910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264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161925" y="2721415"/>
            <a:ext cx="8458200" cy="3386654"/>
          </a:xfrm>
          <a:noFill/>
          <a:ln/>
        </p:spPr>
        <p:txBody>
          <a:bodyPr lIns="91429" tIns="45714" rIns="91429" bIns="45714"/>
          <a:lstStyle/>
          <a:p>
            <a:pPr marL="419100" indent="-419100">
              <a:lnSpc>
                <a:spcPct val="70000"/>
              </a:lnSpc>
              <a:buFont typeface="Symbol" charset="2"/>
              <a:buNone/>
            </a:pPr>
            <a:r>
              <a:rPr lang="en-US" sz="2000" u="sng" dirty="0" err="1" smtClean="0"/>
              <a:t>e-p</a:t>
            </a:r>
            <a:r>
              <a:rPr lang="en-US" sz="2000" u="sng" dirty="0" smtClean="0"/>
              <a:t> </a:t>
            </a:r>
            <a:r>
              <a:rPr lang="en-US" sz="2000" u="sng" dirty="0"/>
              <a:t>mitigating </a:t>
            </a:r>
            <a:r>
              <a:rPr lang="en-US" sz="2000" u="sng" dirty="0" smtClean="0"/>
              <a:t>features </a:t>
            </a:r>
            <a:r>
              <a:rPr lang="en-US" sz="2000" u="sng" dirty="0"/>
              <a:t>at SNS:</a:t>
            </a:r>
            <a:endParaRPr lang="en-US" sz="2000" u="sng" dirty="0" smtClean="0"/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dirty="0" smtClean="0"/>
              <a:t>V</a:t>
            </a:r>
            <a:r>
              <a:rPr lang="en-US" sz="2000" b="0" dirty="0" smtClean="0"/>
              <a:t>acuum chambers </a:t>
            </a:r>
            <a:r>
              <a:rPr lang="en-US" sz="2000" b="0" dirty="0"/>
              <a:t>coated with TiN to reduce</a:t>
            </a:r>
            <a:r>
              <a:rPr lang="en-US" sz="2000" b="0" dirty="0" smtClean="0"/>
              <a:t> </a:t>
            </a:r>
            <a:br>
              <a:rPr lang="en-US" sz="2000" b="0" dirty="0" smtClean="0"/>
            </a:br>
            <a:r>
              <a:rPr lang="en-US" sz="2000" b="0" dirty="0" smtClean="0"/>
              <a:t>secondary </a:t>
            </a:r>
            <a:r>
              <a:rPr lang="en-US" sz="2000" b="0" dirty="0"/>
              <a:t>electron </a:t>
            </a:r>
            <a:r>
              <a:rPr lang="en-US" sz="2000" b="0" dirty="0" smtClean="0"/>
              <a:t>yield</a:t>
            </a:r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b="0" dirty="0"/>
              <a:t>Solenoids in the collimation </a:t>
            </a:r>
            <a:r>
              <a:rPr lang="en-US" sz="2000" b="0" dirty="0" smtClean="0"/>
              <a:t>region </a:t>
            </a:r>
            <a:endParaRPr lang="en-US" sz="2000" b="0" dirty="0"/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b="0" dirty="0"/>
              <a:t>Clearing electrode near the stripper </a:t>
            </a:r>
            <a:r>
              <a:rPr lang="en-US" sz="2000" b="0" dirty="0" smtClean="0"/>
              <a:t>foil</a:t>
            </a:r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dirty="0" smtClean="0"/>
              <a:t>BPMs can be biased to use as clearing electrodes</a:t>
            </a:r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b="0" dirty="0" smtClean="0"/>
              <a:t>Robust </a:t>
            </a:r>
            <a:r>
              <a:rPr lang="en-US" sz="2000" b="0" dirty="0"/>
              <a:t>dual harmonic RF system which can help keep the gap </a:t>
            </a:r>
            <a:r>
              <a:rPr lang="en-US" sz="2000" b="0" dirty="0" smtClean="0"/>
              <a:t>clean</a:t>
            </a:r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dirty="0" smtClean="0"/>
              <a:t>Beam in gap kicker</a:t>
            </a:r>
          </a:p>
          <a:p>
            <a:pPr marL="419100" indent="-419100">
              <a:lnSpc>
                <a:spcPct val="7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US" sz="2000" b="0" dirty="0" smtClean="0"/>
              <a:t>Active damping system</a:t>
            </a:r>
            <a:endParaRPr lang="en-US" sz="2000" b="0" dirty="0"/>
          </a:p>
        </p:txBody>
      </p:sp>
      <p:sp>
        <p:nvSpPr>
          <p:cNvPr id="452642" name="Text Box 34"/>
          <p:cNvSpPr txBox="1">
            <a:spLocks noChangeArrowheads="1"/>
          </p:cNvSpPr>
          <p:nvPr/>
        </p:nvSpPr>
        <p:spPr bwMode="auto">
          <a:xfrm>
            <a:off x="230188" y="646113"/>
            <a:ext cx="4356956" cy="19002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9" tIns="45714" rIns="91429" bIns="45714">
            <a:prstTxWarp prst="textNoShape">
              <a:avLst/>
            </a:prstTxWarp>
          </a:bodyPr>
          <a:lstStyle/>
          <a:p>
            <a:pPr marL="457200" indent="-457200" eaLnBrk="1" hangingPunct="1"/>
            <a:r>
              <a:rPr lang="en-US" sz="2000" dirty="0">
                <a:solidFill>
                  <a:srgbClr val="0000FF"/>
                </a:solidFill>
              </a:rPr>
              <a:t>Design ring parameters: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1 </a:t>
            </a:r>
            <a:r>
              <a:rPr lang="en-US" sz="2000" dirty="0" err="1">
                <a:solidFill>
                  <a:srgbClr val="0000FF"/>
                </a:solidFill>
              </a:rPr>
              <a:t>GeV</a:t>
            </a:r>
            <a:r>
              <a:rPr lang="en-US" sz="2000" dirty="0">
                <a:solidFill>
                  <a:srgbClr val="0000FF"/>
                </a:solidFill>
              </a:rPr>
              <a:t> beam 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Intensity: </a:t>
            </a:r>
            <a:r>
              <a:rPr lang="en-US" sz="2000" dirty="0" smtClean="0">
                <a:solidFill>
                  <a:srgbClr val="0000FF"/>
                </a:solidFill>
              </a:rPr>
              <a:t>1.5</a:t>
            </a:r>
            <a:r>
              <a:rPr lang="en-US" sz="2000" dirty="0" smtClean="0">
                <a:solidFill>
                  <a:srgbClr val="0000FF"/>
                </a:solidFill>
                <a:sym typeface="Symbol" charset="2"/>
              </a:rPr>
              <a:t>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baseline="30000" dirty="0">
                <a:solidFill>
                  <a:srgbClr val="0000FF"/>
                </a:solidFill>
              </a:rPr>
              <a:t>14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ppp (24 </a:t>
            </a:r>
            <a:r>
              <a:rPr lang="en-US" sz="2000" dirty="0" err="1" smtClean="0">
                <a:solidFill>
                  <a:srgbClr val="0000FF"/>
                </a:solidFill>
              </a:rPr>
              <a:t>uC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  <a:p>
            <a:pPr marL="457200" indent="-457200" eaLnBrk="1" hangingPunct="1">
              <a:buFontTx/>
              <a:buChar char="•"/>
            </a:pPr>
            <a:r>
              <a:rPr lang="en-US" dirty="0">
                <a:solidFill>
                  <a:srgbClr val="0000FF"/>
                </a:solidFill>
              </a:rPr>
              <a:t>Working point (6.23,6.20)</a:t>
            </a:r>
          </a:p>
          <a:p>
            <a:pPr marL="457200" indent="-457200" eaLnBrk="1" hangingPunct="1">
              <a:buFontTx/>
              <a:buChar char="•"/>
            </a:pPr>
            <a:r>
              <a:rPr lang="en-US" dirty="0">
                <a:solidFill>
                  <a:srgbClr val="0000FF"/>
                </a:solidFill>
              </a:rPr>
              <a:t>Ring circumference – 248 </a:t>
            </a:r>
            <a:r>
              <a:rPr lang="en-US" dirty="0" err="1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  <a:p>
            <a:pPr marL="457200" indent="-457200" eaLnBrk="1" hangingPunct="1">
              <a:buFontTx/>
              <a:buChar char="•"/>
            </a:pPr>
            <a:r>
              <a:rPr lang="en-US" dirty="0">
                <a:solidFill>
                  <a:srgbClr val="0000FF"/>
                </a:solidFill>
              </a:rPr>
              <a:t>Space charge tune shift – 0.15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52646" name="Text Box 38"/>
          <p:cNvSpPr txBox="1">
            <a:spLocks noChangeArrowheads="1"/>
          </p:cNvSpPr>
          <p:nvPr/>
        </p:nvSpPr>
        <p:spPr bwMode="auto">
          <a:xfrm>
            <a:off x="312738" y="2857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53988"/>
            <a:ext cx="8715794" cy="851477"/>
          </a:xfrm>
        </p:spPr>
        <p:txBody>
          <a:bodyPr/>
          <a:lstStyle/>
          <a:p>
            <a:r>
              <a:rPr lang="en-US" dirty="0" smtClean="0"/>
              <a:t>Status of electron control and measurement in the SNS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vacuum chambers TiN coated except:</a:t>
            </a:r>
          </a:p>
          <a:p>
            <a:pPr lvl="1"/>
            <a:r>
              <a:rPr lang="en-US" dirty="0" smtClean="0"/>
              <a:t>~7.1 </a:t>
            </a:r>
            <a:r>
              <a:rPr lang="en-US" dirty="0" err="1" smtClean="0"/>
              <a:t>m</a:t>
            </a:r>
            <a:r>
              <a:rPr lang="en-US" dirty="0" smtClean="0"/>
              <a:t> in RF straight for IPM and electron beam profile monitor development</a:t>
            </a:r>
          </a:p>
          <a:p>
            <a:pPr lvl="1"/>
            <a:r>
              <a:rPr lang="en-US" dirty="0" smtClean="0"/>
              <a:t>~2.2 </a:t>
            </a:r>
            <a:r>
              <a:rPr lang="en-US" dirty="0" err="1" smtClean="0"/>
              <a:t>m</a:t>
            </a:r>
            <a:r>
              <a:rPr lang="en-US" dirty="0" smtClean="0"/>
              <a:t> in collimation straight for active  damping system development</a:t>
            </a:r>
          </a:p>
          <a:p>
            <a:pPr lvl="1"/>
            <a:r>
              <a:rPr lang="en-US" dirty="0" smtClean="0"/>
              <a:t>~2 </a:t>
            </a:r>
            <a:r>
              <a:rPr lang="en-US" dirty="0" err="1" smtClean="0"/>
              <a:t>m</a:t>
            </a:r>
            <a:r>
              <a:rPr lang="en-US" dirty="0" smtClean="0"/>
              <a:t> in vicinity of primary stripper foil, due to Al over-coating</a:t>
            </a:r>
          </a:p>
          <a:p>
            <a:r>
              <a:rPr lang="en-US" dirty="0" smtClean="0"/>
              <a:t>Clearing electrode by primary foil</a:t>
            </a:r>
          </a:p>
          <a:p>
            <a:pPr lvl="1"/>
            <a:r>
              <a:rPr lang="en-US" dirty="0" smtClean="0"/>
              <a:t>Powered for first time on Oct. 6, 2009</a:t>
            </a:r>
          </a:p>
          <a:p>
            <a:r>
              <a:rPr lang="en-US" dirty="0" smtClean="0"/>
              <a:t>Solenoid winding in collimation straight</a:t>
            </a:r>
          </a:p>
          <a:p>
            <a:pPr lvl="1"/>
            <a:r>
              <a:rPr lang="en-US" dirty="0" smtClean="0"/>
              <a:t>Not powered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53988"/>
            <a:ext cx="8715794" cy="851477"/>
          </a:xfrm>
        </p:spPr>
        <p:txBody>
          <a:bodyPr/>
          <a:lstStyle/>
          <a:p>
            <a:r>
              <a:rPr lang="en-US" dirty="0" smtClean="0"/>
              <a:t>Status of electron control and measurement in the SNS Ring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1354138"/>
            <a:ext cx="8229600" cy="5128466"/>
          </a:xfrm>
        </p:spPr>
        <p:txBody>
          <a:bodyPr/>
          <a:lstStyle/>
          <a:p>
            <a:r>
              <a:rPr lang="en-US" dirty="0" smtClean="0"/>
              <a:t>BPM electrodes that can be biased</a:t>
            </a:r>
          </a:p>
          <a:p>
            <a:pPr lvl="1"/>
            <a:r>
              <a:rPr lang="en-US" dirty="0" smtClean="0"/>
              <a:t>Present electronics do not allow biasing</a:t>
            </a:r>
          </a:p>
          <a:p>
            <a:r>
              <a:rPr lang="en-US" dirty="0" smtClean="0"/>
              <a:t>Beam in gap kicker system</a:t>
            </a:r>
          </a:p>
          <a:p>
            <a:pPr lvl="1"/>
            <a:r>
              <a:rPr lang="en-US" dirty="0" smtClean="0"/>
              <a:t>Not installed	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Active damping system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Under development</a:t>
            </a:r>
          </a:p>
          <a:p>
            <a:r>
              <a:rPr lang="en-US" dirty="0" smtClean="0"/>
              <a:t>RFA electron detectors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Have some</a:t>
            </a:r>
            <a:r>
              <a:rPr lang="en-US" dirty="0" smtClean="0">
                <a:solidFill>
                  <a:schemeClr val="tx1"/>
                </a:solidFill>
              </a:rPr>
              <a:t> very preliminary </a:t>
            </a:r>
            <a:r>
              <a:rPr lang="en-US" dirty="0" smtClean="0">
                <a:solidFill>
                  <a:schemeClr val="tx1"/>
                </a:solidFill>
              </a:rPr>
              <a:t>data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Plum -- AEC'09 -- Oct. 12-13, 2009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70" y="0"/>
            <a:ext cx="8441351" cy="59141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5031" y="6059736"/>
            <a:ext cx="355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Hseuh</a:t>
            </a:r>
            <a:r>
              <a:rPr lang="en-US" dirty="0" smtClean="0"/>
              <a:t> et al., Ecloud04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M. Plum -- AEC'09 -- Oct. 12-13, 2009</a:t>
            </a:r>
            <a:endParaRPr lang="en-US" dirty="0"/>
          </a:p>
        </p:txBody>
      </p:sp>
      <p:sp>
        <p:nvSpPr>
          <p:cNvPr id="450570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Example of </a:t>
            </a:r>
            <a:r>
              <a:rPr lang="en-US" sz="2800" b="1" dirty="0" err="1" smtClean="0">
                <a:solidFill>
                  <a:schemeClr val="tx2"/>
                </a:solidFill>
              </a:rPr>
              <a:t>e-p</a:t>
            </a:r>
            <a:r>
              <a:rPr lang="en-US" sz="2800" b="1" dirty="0" smtClean="0">
                <a:solidFill>
                  <a:schemeClr val="tx2"/>
                </a:solidFill>
              </a:rPr>
              <a:t> instability data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450571" name="Picture 11" descr="normbpm_mm_turn700_horizon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4588" y="3284538"/>
            <a:ext cx="5459412" cy="3227387"/>
          </a:xfrm>
          <a:prstGeom prst="rect">
            <a:avLst/>
          </a:prstGeom>
          <a:noFill/>
        </p:spPr>
      </p:pic>
      <p:sp>
        <p:nvSpPr>
          <p:cNvPr id="450577" name="Text Box 17"/>
          <p:cNvSpPr txBox="1">
            <a:spLocks noChangeArrowheads="1"/>
          </p:cNvSpPr>
          <p:nvPr/>
        </p:nvSpPr>
        <p:spPr bwMode="auto">
          <a:xfrm>
            <a:off x="7754938" y="4373563"/>
            <a:ext cx="522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gap</a:t>
            </a:r>
          </a:p>
        </p:txBody>
      </p:sp>
      <p:sp>
        <p:nvSpPr>
          <p:cNvPr id="450579" name="Text Box 19"/>
          <p:cNvSpPr txBox="1">
            <a:spLocks noChangeArrowheads="1"/>
          </p:cNvSpPr>
          <p:nvPr/>
        </p:nvSpPr>
        <p:spPr bwMode="auto">
          <a:xfrm>
            <a:off x="4621213" y="5451475"/>
            <a:ext cx="22507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high freq. oscillation</a:t>
            </a:r>
          </a:p>
          <a:p>
            <a:r>
              <a:rPr lang="en-US" dirty="0"/>
              <a:t>near</a:t>
            </a:r>
            <a:r>
              <a:rPr lang="en-US" dirty="0" smtClean="0"/>
              <a:t> tail of bunch</a:t>
            </a:r>
            <a:endParaRPr lang="en-US" dirty="0"/>
          </a:p>
        </p:txBody>
      </p:sp>
      <p:sp>
        <p:nvSpPr>
          <p:cNvPr id="450580" name="Line 20"/>
          <p:cNvSpPr>
            <a:spLocks noChangeShapeType="1"/>
          </p:cNvSpPr>
          <p:nvPr/>
        </p:nvSpPr>
        <p:spPr bwMode="auto">
          <a:xfrm flipV="1">
            <a:off x="6030913" y="5046663"/>
            <a:ext cx="31273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57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1325"/>
            <a:ext cx="34401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0576" name="Line 16"/>
          <p:cNvSpPr>
            <a:spLocks noChangeShapeType="1"/>
          </p:cNvSpPr>
          <p:nvPr/>
        </p:nvSpPr>
        <p:spPr bwMode="auto">
          <a:xfrm>
            <a:off x="1373188" y="1716088"/>
            <a:ext cx="0" cy="238442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581" name="Text Box 21"/>
          <p:cNvSpPr txBox="1">
            <a:spLocks noChangeArrowheads="1"/>
          </p:cNvSpPr>
          <p:nvPr/>
        </p:nvSpPr>
        <p:spPr bwMode="auto">
          <a:xfrm>
            <a:off x="1030288" y="4067175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700 turns</a:t>
            </a:r>
          </a:p>
        </p:txBody>
      </p:sp>
      <p:pic>
        <p:nvPicPr>
          <p:cNvPr id="450588" name="Picture 28" descr="sumbpm_turn700_horizontal"/>
          <p:cNvPicPr>
            <a:picLocks noChangeAspect="1" noChangeArrowheads="1"/>
          </p:cNvPicPr>
          <p:nvPr/>
        </p:nvPicPr>
        <p:blipFill>
          <a:blip r:embed="rId4"/>
          <a:srcRect l="3926" t="5669" r="6143" b="6085"/>
          <a:stretch>
            <a:fillRect/>
          </a:stretch>
        </p:blipFill>
        <p:spPr bwMode="auto">
          <a:xfrm>
            <a:off x="3916363" y="919163"/>
            <a:ext cx="4891087" cy="2557462"/>
          </a:xfrm>
          <a:prstGeom prst="rect">
            <a:avLst/>
          </a:prstGeom>
          <a:noFill/>
        </p:spPr>
      </p:pic>
      <p:sp>
        <p:nvSpPr>
          <p:cNvPr id="450591" name="Text Box 31"/>
          <p:cNvSpPr txBox="1">
            <a:spLocks noChangeArrowheads="1"/>
          </p:cNvSpPr>
          <p:nvPr/>
        </p:nvSpPr>
        <p:spPr bwMode="auto">
          <a:xfrm>
            <a:off x="7732713" y="3055938"/>
            <a:ext cx="522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gap</a:t>
            </a:r>
          </a:p>
        </p:txBody>
      </p:sp>
      <p:sp>
        <p:nvSpPr>
          <p:cNvPr id="450593" name="Line 33"/>
          <p:cNvSpPr>
            <a:spLocks noChangeShapeType="1"/>
          </p:cNvSpPr>
          <p:nvPr/>
        </p:nvSpPr>
        <p:spPr bwMode="auto">
          <a:xfrm flipV="1">
            <a:off x="1376363" y="2525713"/>
            <a:ext cx="2547937" cy="1274762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594" name="Line 34"/>
          <p:cNvSpPr>
            <a:spLocks noChangeShapeType="1"/>
          </p:cNvSpPr>
          <p:nvPr/>
        </p:nvSpPr>
        <p:spPr bwMode="auto">
          <a:xfrm>
            <a:off x="1392238" y="3836988"/>
            <a:ext cx="2314575" cy="669925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595" name="Text Box 35"/>
          <p:cNvSpPr txBox="1">
            <a:spLocks noChangeArrowheads="1"/>
          </p:cNvSpPr>
          <p:nvPr/>
        </p:nvSpPr>
        <p:spPr bwMode="auto">
          <a:xfrm>
            <a:off x="4373563" y="1166813"/>
            <a:ext cx="1255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BPM sum  </a:t>
            </a:r>
          </a:p>
        </p:txBody>
      </p:sp>
      <p:sp>
        <p:nvSpPr>
          <p:cNvPr id="450596" name="Text Box 36"/>
          <p:cNvSpPr txBox="1">
            <a:spLocks noChangeArrowheads="1"/>
          </p:cNvSpPr>
          <p:nvPr/>
        </p:nvSpPr>
        <p:spPr bwMode="auto">
          <a:xfrm>
            <a:off x="4321175" y="3552825"/>
            <a:ext cx="193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BPM signal (mm)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6038" y="6139322"/>
            <a:ext cx="3853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(From S. </a:t>
            </a:r>
            <a:r>
              <a:rPr lang="en-US" dirty="0" err="1" smtClean="0"/>
              <a:t>Cousineau</a:t>
            </a:r>
            <a:r>
              <a:rPr lang="en-US" dirty="0" smtClean="0"/>
              <a:t> et al., HB2008)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M. Plum -- AEC'09 -- Oct. 12-13, 2009</a:t>
            </a:r>
            <a:endParaRPr lang="en-US"/>
          </a:p>
        </p:txBody>
      </p:sp>
      <p:pic>
        <p:nvPicPr>
          <p:cNvPr id="451598" name="Picture 14" descr="feb_harm_horiz"/>
          <p:cNvPicPr>
            <a:picLocks noChangeAspect="1" noChangeArrowheads="1"/>
          </p:cNvPicPr>
          <p:nvPr/>
        </p:nvPicPr>
        <p:blipFill>
          <a:blip r:embed="rId2"/>
          <a:srcRect r="4561"/>
          <a:stretch>
            <a:fillRect/>
          </a:stretch>
        </p:blipFill>
        <p:spPr bwMode="auto">
          <a:xfrm>
            <a:off x="0" y="754063"/>
            <a:ext cx="4386263" cy="4149725"/>
          </a:xfrm>
          <a:prstGeom prst="rect">
            <a:avLst/>
          </a:prstGeom>
          <a:noFill/>
        </p:spPr>
      </p:pic>
      <p:pic>
        <p:nvPicPr>
          <p:cNvPr id="451599" name="Picture 15" descr="feb_harm_verti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4825" y="774700"/>
            <a:ext cx="4486275" cy="4097338"/>
          </a:xfrm>
          <a:prstGeom prst="rect">
            <a:avLst/>
          </a:prstGeom>
          <a:noFill/>
        </p:spPr>
      </p:pic>
      <p:sp>
        <p:nvSpPr>
          <p:cNvPr id="451600" name="Text Box 16"/>
          <p:cNvSpPr txBox="1">
            <a:spLocks noChangeArrowheads="1"/>
          </p:cNvSpPr>
          <p:nvPr/>
        </p:nvSpPr>
        <p:spPr bwMode="auto">
          <a:xfrm>
            <a:off x="857250" y="5391150"/>
            <a:ext cx="467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/>
              <a:t> Instability frequency: 60 – 100 MHz.</a:t>
            </a:r>
          </a:p>
          <a:p>
            <a:pPr>
              <a:buFontTx/>
              <a:buChar char="•"/>
            </a:pPr>
            <a:r>
              <a:rPr lang="en-US"/>
              <a:t> Vertical preceded horizontal by ~200 turns.</a:t>
            </a:r>
          </a:p>
        </p:txBody>
      </p:sp>
      <p:sp>
        <p:nvSpPr>
          <p:cNvPr id="451601" name="Text Box 17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Example of instability </a:t>
            </a:r>
            <a:r>
              <a:rPr lang="en-US" sz="2800" b="1" dirty="0">
                <a:solidFill>
                  <a:schemeClr val="tx2"/>
                </a:solidFill>
              </a:rPr>
              <a:t>f</a:t>
            </a:r>
            <a:r>
              <a:rPr lang="en-US" sz="2800" b="1" dirty="0" smtClean="0">
                <a:solidFill>
                  <a:schemeClr val="tx2"/>
                </a:solidFill>
              </a:rPr>
              <a:t>requency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451602" name="Text Box 18"/>
          <p:cNvSpPr txBox="1">
            <a:spLocks noChangeArrowheads="1"/>
          </p:cNvSpPr>
          <p:nvPr/>
        </p:nvSpPr>
        <p:spPr bwMode="auto">
          <a:xfrm>
            <a:off x="2095500" y="38877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Horizontal</a:t>
            </a:r>
          </a:p>
        </p:txBody>
      </p:sp>
      <p:sp>
        <p:nvSpPr>
          <p:cNvPr id="451603" name="Text Box 19"/>
          <p:cNvSpPr txBox="1">
            <a:spLocks noChangeArrowheads="1"/>
          </p:cNvSpPr>
          <p:nvPr/>
        </p:nvSpPr>
        <p:spPr bwMode="auto">
          <a:xfrm>
            <a:off x="6472238" y="3854450"/>
            <a:ext cx="94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Vertical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11301" y="6072480"/>
            <a:ext cx="3853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(From S. </a:t>
            </a:r>
            <a:r>
              <a:rPr lang="en-US" dirty="0" err="1" smtClean="0"/>
              <a:t>Cousineau</a:t>
            </a:r>
            <a:r>
              <a:rPr lang="en-US" dirty="0" smtClean="0"/>
              <a:t> et al., HB2008)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NL template_0704">
  <a:themeElements>
    <a:clrScheme name="ORNL template_0704 11">
      <a:dk1>
        <a:srgbClr val="000000"/>
      </a:dk1>
      <a:lt1>
        <a:srgbClr val="FFFFFF"/>
      </a:lt1>
      <a:dk2>
        <a:srgbClr val="01673E"/>
      </a:dk2>
      <a:lt2>
        <a:srgbClr val="333333"/>
      </a:lt2>
      <a:accent1>
        <a:srgbClr val="003D6C"/>
      </a:accent1>
      <a:accent2>
        <a:srgbClr val="267186"/>
      </a:accent2>
      <a:accent3>
        <a:srgbClr val="FFFFFF"/>
      </a:accent3>
      <a:accent4>
        <a:srgbClr val="000000"/>
      </a:accent4>
      <a:accent5>
        <a:srgbClr val="AAAFBA"/>
      </a:accent5>
      <a:accent6>
        <a:srgbClr val="216679"/>
      </a:accent6>
      <a:hlink>
        <a:srgbClr val="8D1357"/>
      </a:hlink>
      <a:folHlink>
        <a:srgbClr val="FFCC66"/>
      </a:folHlink>
    </a:clrScheme>
    <a:fontScheme name="ORNL template_0704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ORNL template_0704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0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8D0A56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C5AAB4"/>
        </a:accent5>
        <a:accent6>
          <a:srgbClr val="216679"/>
        </a:accent6>
        <a:hlink>
          <a:srgbClr val="FFCC66"/>
        </a:hlink>
        <a:folHlink>
          <a:srgbClr val="76A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1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003D6C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AAAFBA"/>
        </a:accent5>
        <a:accent6>
          <a:srgbClr val="216679"/>
        </a:accent6>
        <a:hlink>
          <a:srgbClr val="8D1357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 template_0704</Template>
  <TotalTime>15743</TotalTime>
  <Words>1622</Words>
  <Application>Microsoft Macintosh PowerPoint</Application>
  <PresentationFormat>On-screen Show (4:3)</PresentationFormat>
  <Paragraphs>183</Paragraphs>
  <Slides>23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ORNL template_0704</vt:lpstr>
      <vt:lpstr>Worksheet</vt:lpstr>
      <vt:lpstr>SNS Ring TiN Coating Experience</vt:lpstr>
      <vt:lpstr>SNS Accelerator Complex</vt:lpstr>
      <vt:lpstr>Beam power ramp up</vt:lpstr>
      <vt:lpstr>Slide 4</vt:lpstr>
      <vt:lpstr>Status of electron control and measurement in the SNS Ring</vt:lpstr>
      <vt:lpstr>Status of electron control and measurement in the SNS Ring (cont.)</vt:lpstr>
      <vt:lpstr>Slide 7</vt:lpstr>
      <vt:lpstr>Slide 8</vt:lpstr>
      <vt:lpstr>Slide 9</vt:lpstr>
      <vt:lpstr>Summary of 2008 e-p data</vt:lpstr>
      <vt:lpstr>Experiment vs theory </vt:lpstr>
      <vt:lpstr>SEY of st. steel and TiN vs. scrubbing</vt:lpstr>
      <vt:lpstr>TiN summary</vt:lpstr>
      <vt:lpstr>Future plans</vt:lpstr>
      <vt:lpstr>Electrons in vicinity of stripper foil</vt:lpstr>
      <vt:lpstr>Electron catcher and clearing electrode</vt:lpstr>
      <vt:lpstr>Electron catcher boroscope image</vt:lpstr>
      <vt:lpstr>Graphitization at top of vacuum chamber</vt:lpstr>
      <vt:lpstr>Summary</vt:lpstr>
      <vt:lpstr>Slide 20</vt:lpstr>
      <vt:lpstr>Slide 21</vt:lpstr>
      <vt:lpstr>SNS injection schematic</vt:lpstr>
      <vt:lpstr>Graphitization</vt:lpstr>
    </vt:vector>
  </TitlesOfParts>
  <Company>ORNL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xnv</dc:creator>
  <cp:lastModifiedBy>Plum, Michael A.</cp:lastModifiedBy>
  <cp:revision>527</cp:revision>
  <cp:lastPrinted>2009-09-30T14:08:08Z</cp:lastPrinted>
  <dcterms:created xsi:type="dcterms:W3CDTF">2009-10-09T00:34:31Z</dcterms:created>
  <dcterms:modified xsi:type="dcterms:W3CDTF">2009-10-09T01:01:14Z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  <property fmtid="{D5CDD505-2E9C-101B-9397-08002B2CF9AE}" pid="3" name="ContentType">
    <vt:lpwstr>Document</vt:lpwstr>
  </property>
</Properties>
</file>