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306" r:id="rId3"/>
    <p:sldId id="349" r:id="rId4"/>
    <p:sldId id="354" r:id="rId5"/>
    <p:sldId id="355" r:id="rId6"/>
    <p:sldId id="348" r:id="rId7"/>
    <p:sldId id="356" r:id="rId8"/>
    <p:sldId id="353" r:id="rId9"/>
    <p:sldId id="315" r:id="rId10"/>
    <p:sldId id="321" r:id="rId11"/>
    <p:sldId id="329" r:id="rId12"/>
    <p:sldId id="358" r:id="rId13"/>
    <p:sldId id="330" r:id="rId14"/>
    <p:sldId id="333" r:id="rId15"/>
    <p:sldId id="281" r:id="rId16"/>
    <p:sldId id="282" r:id="rId17"/>
    <p:sldId id="352" r:id="rId18"/>
    <p:sldId id="318" r:id="rId19"/>
    <p:sldId id="332" r:id="rId20"/>
    <p:sldId id="331" r:id="rId21"/>
    <p:sldId id="317" r:id="rId22"/>
    <p:sldId id="338" r:id="rId23"/>
    <p:sldId id="337" r:id="rId24"/>
    <p:sldId id="303" r:id="rId25"/>
    <p:sldId id="359" r:id="rId26"/>
    <p:sldId id="360" r:id="rId27"/>
    <p:sldId id="312" r:id="rId28"/>
  </p:sldIdLst>
  <p:sldSz cx="9906000" cy="6858000" type="A4"/>
  <p:notesSz cx="6746875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100" kern="1200">
        <a:solidFill>
          <a:schemeClr val="bg2"/>
        </a:solidFill>
        <a:latin typeface="Arial" charset="0"/>
        <a:ea typeface="+mn-ea"/>
        <a:cs typeface="+mn-cs"/>
      </a:defRPr>
    </a:lvl1pPr>
    <a:lvl2pPr marL="439542" algn="l" rtl="0" fontAlgn="base">
      <a:spcBef>
        <a:spcPct val="0"/>
      </a:spcBef>
      <a:spcAft>
        <a:spcPct val="0"/>
      </a:spcAft>
      <a:defRPr sz="1100" kern="1200">
        <a:solidFill>
          <a:schemeClr val="bg2"/>
        </a:solidFill>
        <a:latin typeface="Arial" charset="0"/>
        <a:ea typeface="+mn-ea"/>
        <a:cs typeface="+mn-cs"/>
      </a:defRPr>
    </a:lvl2pPr>
    <a:lvl3pPr marL="879084" algn="l" rtl="0" fontAlgn="base">
      <a:spcBef>
        <a:spcPct val="0"/>
      </a:spcBef>
      <a:spcAft>
        <a:spcPct val="0"/>
      </a:spcAft>
      <a:defRPr sz="1100" kern="1200">
        <a:solidFill>
          <a:schemeClr val="bg2"/>
        </a:solidFill>
        <a:latin typeface="Arial" charset="0"/>
        <a:ea typeface="+mn-ea"/>
        <a:cs typeface="+mn-cs"/>
      </a:defRPr>
    </a:lvl3pPr>
    <a:lvl4pPr marL="1318628" algn="l" rtl="0" fontAlgn="base">
      <a:spcBef>
        <a:spcPct val="0"/>
      </a:spcBef>
      <a:spcAft>
        <a:spcPct val="0"/>
      </a:spcAft>
      <a:defRPr sz="1100" kern="1200">
        <a:solidFill>
          <a:schemeClr val="bg2"/>
        </a:solidFill>
        <a:latin typeface="Arial" charset="0"/>
        <a:ea typeface="+mn-ea"/>
        <a:cs typeface="+mn-cs"/>
      </a:defRPr>
    </a:lvl4pPr>
    <a:lvl5pPr marL="1758169" algn="l" rtl="0" fontAlgn="base">
      <a:spcBef>
        <a:spcPct val="0"/>
      </a:spcBef>
      <a:spcAft>
        <a:spcPct val="0"/>
      </a:spcAft>
      <a:defRPr sz="1100" kern="1200">
        <a:solidFill>
          <a:schemeClr val="bg2"/>
        </a:solidFill>
        <a:latin typeface="Arial" charset="0"/>
        <a:ea typeface="+mn-ea"/>
        <a:cs typeface="+mn-cs"/>
      </a:defRPr>
    </a:lvl5pPr>
    <a:lvl6pPr marL="2197711" algn="l" defTabSz="879084" rtl="0" eaLnBrk="1" latinLnBrk="0" hangingPunct="1">
      <a:defRPr sz="1100" kern="1200">
        <a:solidFill>
          <a:schemeClr val="bg2"/>
        </a:solidFill>
        <a:latin typeface="Arial" charset="0"/>
        <a:ea typeface="+mn-ea"/>
        <a:cs typeface="+mn-cs"/>
      </a:defRPr>
    </a:lvl6pPr>
    <a:lvl7pPr marL="2637253" algn="l" defTabSz="879084" rtl="0" eaLnBrk="1" latinLnBrk="0" hangingPunct="1">
      <a:defRPr sz="1100" kern="1200">
        <a:solidFill>
          <a:schemeClr val="bg2"/>
        </a:solidFill>
        <a:latin typeface="Arial" charset="0"/>
        <a:ea typeface="+mn-ea"/>
        <a:cs typeface="+mn-cs"/>
      </a:defRPr>
    </a:lvl7pPr>
    <a:lvl8pPr marL="3076797" algn="l" defTabSz="879084" rtl="0" eaLnBrk="1" latinLnBrk="0" hangingPunct="1">
      <a:defRPr sz="1100" kern="1200">
        <a:solidFill>
          <a:schemeClr val="bg2"/>
        </a:solidFill>
        <a:latin typeface="Arial" charset="0"/>
        <a:ea typeface="+mn-ea"/>
        <a:cs typeface="+mn-cs"/>
      </a:defRPr>
    </a:lvl8pPr>
    <a:lvl9pPr marL="3516339" algn="l" defTabSz="879084" rtl="0" eaLnBrk="1" latinLnBrk="0" hangingPunct="1">
      <a:defRPr sz="11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94"/>
    <a:srgbClr val="476587"/>
    <a:srgbClr val="3C6992"/>
    <a:srgbClr val="003368"/>
    <a:srgbClr val="B2B2B2"/>
    <a:srgbClr val="969696"/>
    <a:srgbClr val="EAEAEA"/>
    <a:srgbClr val="9E9E9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643" autoAdjust="0"/>
    <p:restoredTop sz="94725" autoAdjust="0"/>
  </p:normalViewPr>
  <p:slideViewPr>
    <p:cSldViewPr>
      <p:cViewPr>
        <p:scale>
          <a:sx n="100" d="100"/>
          <a:sy n="100" d="100"/>
        </p:scale>
        <p:origin x="-684" y="-6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39775"/>
            <a:ext cx="53467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B9D0AB1-12A4-4B5E-A2B9-A81AE55F0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3954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79084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1862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75816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197711" algn="l" defTabSz="87908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37253" algn="l" defTabSz="87908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76797" algn="l" defTabSz="87908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516339" algn="l" defTabSz="87908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39542" indent="0" algn="ctr">
              <a:buNone/>
              <a:defRPr/>
            </a:lvl2pPr>
            <a:lvl3pPr marL="879084" indent="0" algn="ctr">
              <a:buNone/>
              <a:defRPr/>
            </a:lvl3pPr>
            <a:lvl4pPr marL="1318628" indent="0" algn="ctr">
              <a:buNone/>
              <a:defRPr/>
            </a:lvl4pPr>
            <a:lvl5pPr marL="1758169" indent="0" algn="ctr">
              <a:buNone/>
              <a:defRPr/>
            </a:lvl5pPr>
            <a:lvl6pPr marL="2197711" indent="0" algn="ctr">
              <a:buNone/>
              <a:defRPr/>
            </a:lvl6pPr>
            <a:lvl7pPr marL="2637253" indent="0" algn="ctr">
              <a:buNone/>
              <a:defRPr/>
            </a:lvl7pPr>
            <a:lvl8pPr marL="3076797" indent="0" algn="ctr">
              <a:buNone/>
              <a:defRPr/>
            </a:lvl8pPr>
            <a:lvl9pPr marL="35163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5"/>
            <a:ext cx="222885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7850" y="5"/>
            <a:ext cx="652145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5" y="4406904"/>
            <a:ext cx="8420100" cy="1362074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5" y="2906713"/>
            <a:ext cx="8420100" cy="1500187"/>
          </a:xfrm>
        </p:spPr>
        <p:txBody>
          <a:bodyPr anchor="b"/>
          <a:lstStyle>
            <a:lvl1pPr marL="0" indent="0">
              <a:buNone/>
              <a:defRPr sz="1900"/>
            </a:lvl1pPr>
            <a:lvl2pPr marL="439542" indent="0">
              <a:buNone/>
              <a:defRPr sz="1700"/>
            </a:lvl2pPr>
            <a:lvl3pPr marL="879084" indent="0">
              <a:buNone/>
              <a:defRPr sz="1600"/>
            </a:lvl3pPr>
            <a:lvl4pPr marL="1318628" indent="0">
              <a:buNone/>
              <a:defRPr sz="1400"/>
            </a:lvl4pPr>
            <a:lvl5pPr marL="1758169" indent="0">
              <a:buNone/>
              <a:defRPr sz="1400"/>
            </a:lvl5pPr>
            <a:lvl6pPr marL="2197711" indent="0">
              <a:buNone/>
              <a:defRPr sz="1400"/>
            </a:lvl6pPr>
            <a:lvl7pPr marL="2637253" indent="0">
              <a:buNone/>
              <a:defRPr sz="1400"/>
            </a:lvl7pPr>
            <a:lvl8pPr marL="3076797" indent="0">
              <a:buNone/>
              <a:defRPr sz="1400"/>
            </a:lvl8pPr>
            <a:lvl9pPr marL="35163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7850" y="1143005"/>
            <a:ext cx="4375150" cy="513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1143005"/>
            <a:ext cx="4375150" cy="513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5117"/>
            <a:ext cx="4376871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42" indent="0">
              <a:buNone/>
              <a:defRPr sz="1900" b="1"/>
            </a:lvl2pPr>
            <a:lvl3pPr marL="879084" indent="0">
              <a:buNone/>
              <a:defRPr sz="1700" b="1"/>
            </a:lvl3pPr>
            <a:lvl4pPr marL="1318628" indent="0">
              <a:buNone/>
              <a:defRPr sz="1600" b="1"/>
            </a:lvl4pPr>
            <a:lvl5pPr marL="1758169" indent="0">
              <a:buNone/>
              <a:defRPr sz="1600" b="1"/>
            </a:lvl5pPr>
            <a:lvl6pPr marL="2197711" indent="0">
              <a:buNone/>
              <a:defRPr sz="1600" b="1"/>
            </a:lvl6pPr>
            <a:lvl7pPr marL="2637253" indent="0">
              <a:buNone/>
              <a:defRPr sz="1600" b="1"/>
            </a:lvl7pPr>
            <a:lvl8pPr marL="3076797" indent="0">
              <a:buNone/>
              <a:defRPr sz="1600" b="1"/>
            </a:lvl8pPr>
            <a:lvl9pPr marL="35163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871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7"/>
            <a:ext cx="4378590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542" indent="0">
              <a:buNone/>
              <a:defRPr sz="1900" b="1"/>
            </a:lvl2pPr>
            <a:lvl3pPr marL="879084" indent="0">
              <a:buNone/>
              <a:defRPr sz="1700" b="1"/>
            </a:lvl3pPr>
            <a:lvl4pPr marL="1318628" indent="0">
              <a:buNone/>
              <a:defRPr sz="1600" b="1"/>
            </a:lvl4pPr>
            <a:lvl5pPr marL="1758169" indent="0">
              <a:buNone/>
              <a:defRPr sz="1600" b="1"/>
            </a:lvl5pPr>
            <a:lvl6pPr marL="2197711" indent="0">
              <a:buNone/>
              <a:defRPr sz="1600" b="1"/>
            </a:lvl6pPr>
            <a:lvl7pPr marL="2637253" indent="0">
              <a:buNone/>
              <a:defRPr sz="1600" b="1"/>
            </a:lvl7pPr>
            <a:lvl8pPr marL="3076797" indent="0">
              <a:buNone/>
              <a:defRPr sz="1600" b="1"/>
            </a:lvl8pPr>
            <a:lvl9pPr marL="35163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3"/>
            <a:ext cx="3259005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4"/>
            <a:ext cx="325900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39542" indent="0">
              <a:buNone/>
              <a:defRPr sz="1100"/>
            </a:lvl2pPr>
            <a:lvl3pPr marL="879084" indent="0">
              <a:buNone/>
              <a:defRPr sz="1000"/>
            </a:lvl3pPr>
            <a:lvl4pPr marL="1318628" indent="0">
              <a:buNone/>
              <a:defRPr sz="900"/>
            </a:lvl4pPr>
            <a:lvl5pPr marL="1758169" indent="0">
              <a:buNone/>
              <a:defRPr sz="900"/>
            </a:lvl5pPr>
            <a:lvl6pPr marL="2197711" indent="0">
              <a:buNone/>
              <a:defRPr sz="900"/>
            </a:lvl6pPr>
            <a:lvl7pPr marL="2637253" indent="0">
              <a:buNone/>
              <a:defRPr sz="900"/>
            </a:lvl7pPr>
            <a:lvl8pPr marL="3076797" indent="0">
              <a:buNone/>
              <a:defRPr sz="900"/>
            </a:lvl8pPr>
            <a:lvl9pPr marL="35163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3"/>
            <a:ext cx="59436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39542" indent="0">
              <a:buNone/>
              <a:defRPr sz="2700"/>
            </a:lvl2pPr>
            <a:lvl3pPr marL="879084" indent="0">
              <a:buNone/>
              <a:defRPr sz="2300"/>
            </a:lvl3pPr>
            <a:lvl4pPr marL="1318628" indent="0">
              <a:buNone/>
              <a:defRPr sz="1900"/>
            </a:lvl4pPr>
            <a:lvl5pPr marL="1758169" indent="0">
              <a:buNone/>
              <a:defRPr sz="1900"/>
            </a:lvl5pPr>
            <a:lvl6pPr marL="2197711" indent="0">
              <a:buNone/>
              <a:defRPr sz="1900"/>
            </a:lvl6pPr>
            <a:lvl7pPr marL="2637253" indent="0">
              <a:buNone/>
              <a:defRPr sz="1900"/>
            </a:lvl7pPr>
            <a:lvl8pPr marL="3076797" indent="0">
              <a:buNone/>
              <a:defRPr sz="1900"/>
            </a:lvl8pPr>
            <a:lvl9pPr marL="3516339" indent="0">
              <a:buNone/>
              <a:defRPr sz="19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44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39542" indent="0">
              <a:buNone/>
              <a:defRPr sz="1100"/>
            </a:lvl2pPr>
            <a:lvl3pPr marL="879084" indent="0">
              <a:buNone/>
              <a:defRPr sz="1000"/>
            </a:lvl3pPr>
            <a:lvl4pPr marL="1318628" indent="0">
              <a:buNone/>
              <a:defRPr sz="900"/>
            </a:lvl4pPr>
            <a:lvl5pPr marL="1758169" indent="0">
              <a:buNone/>
              <a:defRPr sz="900"/>
            </a:lvl5pPr>
            <a:lvl6pPr marL="2197711" indent="0">
              <a:buNone/>
              <a:defRPr sz="900"/>
            </a:lvl6pPr>
            <a:lvl7pPr marL="2637253" indent="0">
              <a:buNone/>
              <a:defRPr sz="900"/>
            </a:lvl7pPr>
            <a:lvl8pPr marL="3076797" indent="0">
              <a:buNone/>
              <a:defRPr sz="900"/>
            </a:lvl8pPr>
            <a:lvl9pPr marL="35163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4765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7908" tIns="43955" rIns="87908" bIns="43955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60400" y="0"/>
            <a:ext cx="92456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7904" tIns="43952" rIns="87904" bIns="43952" anchor="ctr"/>
          <a:lstStyle/>
          <a:p>
            <a:pPr>
              <a:defRPr/>
            </a:pPr>
            <a:endParaRPr lang="en-US" sz="23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0"/>
            <a:ext cx="693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3024" tIns="41514" rIns="83024" bIns="415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7850" y="1143005"/>
            <a:ext cx="89154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43014" name="Picture 8" descr="Logo CERN width=144,      height=14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62594" y="3581598"/>
            <a:ext cx="5943600" cy="30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04" tIns="43952" rIns="87904" bIns="43952" anchor="ctr"/>
          <a:lstStyle/>
          <a:p>
            <a:pPr eaLnBrk="0" hangingPunct="0">
              <a:defRPr/>
            </a:pPr>
            <a:r>
              <a:rPr lang="en-US" sz="1000" dirty="0" smtClean="0"/>
              <a:t>AEC 2009 – 12</a:t>
            </a:r>
            <a:r>
              <a:rPr lang="en-US" sz="1000" baseline="30000" dirty="0" smtClean="0"/>
              <a:t>th</a:t>
            </a:r>
            <a:r>
              <a:rPr lang="en-US" sz="1000" dirty="0" smtClean="0"/>
              <a:t> October 2009 </a:t>
            </a:r>
            <a:r>
              <a:rPr lang="en-US" sz="1000" dirty="0"/>
              <a:t>– </a:t>
            </a:r>
            <a:r>
              <a:rPr lang="en-US" sz="1000" dirty="0" err="1" smtClean="0"/>
              <a:t>J.Bauche</a:t>
            </a:r>
            <a:r>
              <a:rPr lang="en-US" sz="1000" baseline="0" dirty="0" smtClean="0"/>
              <a:t> </a:t>
            </a:r>
            <a:r>
              <a:rPr lang="en-US" sz="1000" dirty="0" smtClean="0"/>
              <a:t>(CERN </a:t>
            </a:r>
            <a:r>
              <a:rPr lang="en-US" sz="1000" dirty="0" smtClean="0"/>
              <a:t>/ Normal Conducting Magnets)</a:t>
            </a:r>
            <a:endParaRPr lang="en-US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750304" y="6477005"/>
            <a:ext cx="1105826" cy="26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507" tIns="46253" rIns="92507" bIns="46253"/>
          <a:lstStyle/>
          <a:p>
            <a:pPr algn="r" defTabSz="924870" eaLnBrk="0" hangingPunct="0">
              <a:defRPr/>
            </a:pPr>
            <a:fld id="{CA8F77B3-051E-4ED7-8F6E-B973BDA2E342}" type="slidenum">
              <a:rPr lang="de-DE" altLang="de-DE">
                <a:solidFill>
                  <a:srgbClr val="808080"/>
                </a:solidFill>
              </a:rPr>
              <a:pPr algn="r" defTabSz="924870" eaLnBrk="0" hangingPunct="0">
                <a:defRPr/>
              </a:pPr>
              <a:t>‹#›</a:t>
            </a:fld>
            <a:endParaRPr lang="de-DE" altLang="de-DE" dirty="0">
              <a:solidFill>
                <a:srgbClr val="808080"/>
              </a:solidFill>
            </a:endParaRPr>
          </a:p>
        </p:txBody>
      </p:sp>
      <p:pic>
        <p:nvPicPr>
          <p:cNvPr id="43018" name="Picture 21" descr="at_logo_full_whit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14750" y="7696205"/>
            <a:ext cx="14859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AUJE\Bureau\ATOP\Photos\New logo TE.PNG"/>
          <p:cNvPicPr>
            <a:picLocks noChangeAspect="1" noChangeArrowheads="1"/>
          </p:cNvPicPr>
          <p:nvPr userDrawn="1"/>
        </p:nvPicPr>
        <p:blipFill>
          <a:blip r:embed="rId15" cstate="print"/>
          <a:srcRect l="3086" t="3086" r="84568" b="83745"/>
          <a:stretch>
            <a:fillRect/>
          </a:stretch>
        </p:blipFill>
        <p:spPr bwMode="auto">
          <a:xfrm>
            <a:off x="8899921" y="0"/>
            <a:ext cx="1006079" cy="6858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l" defTabSz="698993" rtl="0" eaLnBrk="0" fontAlgn="base" hangingPunct="0">
        <a:spcBef>
          <a:spcPct val="0"/>
        </a:spcBef>
        <a:spcAft>
          <a:spcPct val="0"/>
        </a:spcAft>
        <a:defRPr sz="19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l" defTabSz="698993" rtl="0" eaLnBrk="0" fontAlgn="base" hangingPunct="0">
        <a:spcBef>
          <a:spcPct val="0"/>
        </a:spcBef>
        <a:spcAft>
          <a:spcPct val="0"/>
        </a:spcAft>
        <a:defRPr sz="1900">
          <a:solidFill>
            <a:srgbClr val="FFFFFF"/>
          </a:solidFill>
          <a:latin typeface="Arial" charset="0"/>
        </a:defRPr>
      </a:lvl2pPr>
      <a:lvl3pPr algn="l" defTabSz="698993" rtl="0" eaLnBrk="0" fontAlgn="base" hangingPunct="0">
        <a:spcBef>
          <a:spcPct val="0"/>
        </a:spcBef>
        <a:spcAft>
          <a:spcPct val="0"/>
        </a:spcAft>
        <a:defRPr sz="1900">
          <a:solidFill>
            <a:srgbClr val="FFFFFF"/>
          </a:solidFill>
          <a:latin typeface="Arial" charset="0"/>
        </a:defRPr>
      </a:lvl3pPr>
      <a:lvl4pPr algn="l" defTabSz="698993" rtl="0" eaLnBrk="0" fontAlgn="base" hangingPunct="0">
        <a:spcBef>
          <a:spcPct val="0"/>
        </a:spcBef>
        <a:spcAft>
          <a:spcPct val="0"/>
        </a:spcAft>
        <a:defRPr sz="1900">
          <a:solidFill>
            <a:srgbClr val="FFFFFF"/>
          </a:solidFill>
          <a:latin typeface="Arial" charset="0"/>
        </a:defRPr>
      </a:lvl4pPr>
      <a:lvl5pPr algn="l" defTabSz="698993" rtl="0" eaLnBrk="0" fontAlgn="base" hangingPunct="0">
        <a:spcBef>
          <a:spcPct val="0"/>
        </a:spcBef>
        <a:spcAft>
          <a:spcPct val="0"/>
        </a:spcAft>
        <a:defRPr sz="1900">
          <a:solidFill>
            <a:srgbClr val="FFFFFF"/>
          </a:solidFill>
          <a:latin typeface="Arial" charset="0"/>
        </a:defRPr>
      </a:lvl5pPr>
      <a:lvl6pPr marL="439542" algn="l" defTabSz="69899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bg1"/>
          </a:solidFill>
          <a:latin typeface="Arial" charset="0"/>
        </a:defRPr>
      </a:lvl6pPr>
      <a:lvl7pPr marL="879084" algn="l" defTabSz="69899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bg1"/>
          </a:solidFill>
          <a:latin typeface="Arial" charset="0"/>
        </a:defRPr>
      </a:lvl7pPr>
      <a:lvl8pPr marL="1318628" algn="l" defTabSz="69899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bg1"/>
          </a:solidFill>
          <a:latin typeface="Arial" charset="0"/>
        </a:defRPr>
      </a:lvl8pPr>
      <a:lvl9pPr marL="1758169" algn="l" defTabSz="69899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bg1"/>
          </a:solidFill>
          <a:latin typeface="Arial" charset="0"/>
        </a:defRPr>
      </a:lvl9pPr>
    </p:titleStyle>
    <p:bodyStyle>
      <a:lvl1pPr marL="329656" indent="-329656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14257" indent="-274714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 sz="2700">
          <a:solidFill>
            <a:schemeClr val="tx1"/>
          </a:solidFill>
          <a:latin typeface="+mn-lt"/>
        </a:defRPr>
      </a:lvl2pPr>
      <a:lvl3pPr marL="1098857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 sz="2300">
          <a:solidFill>
            <a:schemeClr val="tx1"/>
          </a:solidFill>
          <a:latin typeface="+mn-lt"/>
        </a:defRPr>
      </a:lvl3pPr>
      <a:lvl4pPr marL="1538398" indent="-219771" algn="l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4pPr>
      <a:lvl5pPr marL="1977940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 sz="1900">
          <a:solidFill>
            <a:schemeClr val="tx1"/>
          </a:solidFill>
          <a:latin typeface="+mn-lt"/>
        </a:defRPr>
      </a:lvl5pPr>
      <a:lvl6pPr marL="2417482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857024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296568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736110" indent="-219771" algn="l" rtl="0" eaLnBrk="0" fontAlgn="base" hangingPunct="0">
        <a:lnSpc>
          <a:spcPts val="199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42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084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628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169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711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253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6797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339" algn="l" defTabSz="87908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42950" y="2590800"/>
            <a:ext cx="8750300" cy="2286000"/>
          </a:xfrm>
        </p:spPr>
        <p:txBody>
          <a:bodyPr/>
          <a:lstStyle/>
          <a:p>
            <a:pPr algn="ctr">
              <a:defRPr/>
            </a:pPr>
            <a: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 of the CERN SPS main dipoles vacuum chambers: </a:t>
            </a:r>
            <a:b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alternative scenarios, logistics</a:t>
            </a:r>
            <a:b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5791200" y="6400800"/>
            <a:ext cx="3581400" cy="304800"/>
          </a:xfrm>
          <a:prstGeom prst="rect">
            <a:avLst/>
          </a:prstGeom>
        </p:spPr>
        <p:txBody>
          <a:bodyPr/>
          <a:lstStyle/>
          <a:p>
            <a:pPr marL="800100" lvl="1" indent="-342900" algn="ctr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400" b="1" i="1" kern="0" dirty="0" smtClean="0">
                <a:solidFill>
                  <a:schemeClr val="tx1"/>
                </a:solidFill>
              </a:rPr>
              <a:t>J. Bauche – CERN magnet group</a:t>
            </a:r>
            <a:endParaRPr lang="en-US" sz="1400" i="1" kern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77850" y="914400"/>
            <a:ext cx="9080500" cy="5486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Implementation of the method to the coating project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600" dirty="0" smtClean="0"/>
              <a:t>Idea to take out of its position 1 over 2 magnets to allow access to all vacuum chambers </a:t>
            </a:r>
            <a:r>
              <a:rPr lang="en-US" sz="1600" dirty="0" smtClean="0">
                <a:sym typeface="Wingdings" pitchFamily="2" charset="2"/>
              </a:rPr>
              <a:t> OK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600" u="sng" dirty="0" smtClean="0"/>
              <a:t>BUT</a:t>
            </a:r>
            <a:r>
              <a:rPr lang="en-US" sz="1600" dirty="0" smtClean="0"/>
              <a:t> with a coating process time ≈ 4 days, doing it in the same way</a:t>
            </a:r>
            <a:r>
              <a:rPr lang="en-US" sz="1600" dirty="0" smtClean="0">
                <a:sym typeface="Wingdings" pitchFamily="2" charset="2"/>
              </a:rPr>
              <a:t> means to let 370 magnets, 4 days each one, on the Dumont in the passageway. This would destroy the polyurethane wheels of the </a:t>
            </a:r>
            <a:r>
              <a:rPr lang="en-US" sz="1600" dirty="0" smtClean="0">
                <a:sym typeface="Wingdings" pitchFamily="2" charset="2"/>
              </a:rPr>
              <a:t>Dumont’s. Also, </a:t>
            </a:r>
            <a:r>
              <a:rPr lang="en-US" sz="1600" dirty="0" smtClean="0">
                <a:sym typeface="Wingdings" pitchFamily="2" charset="2"/>
              </a:rPr>
              <a:t>since only 2 Dumont are available  project would be realized in about 750 days… not realistic!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44428"/>
          <a:stretch>
            <a:fillRect/>
          </a:stretch>
        </p:blipFill>
        <p:spPr bwMode="auto">
          <a:xfrm>
            <a:off x="1073151" y="4251960"/>
            <a:ext cx="7906481" cy="83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triped Right Arrow 6"/>
          <p:cNvSpPr/>
          <p:nvPr/>
        </p:nvSpPr>
        <p:spPr bwMode="auto">
          <a:xfrm rot="16200000">
            <a:off x="2729230" y="4064000"/>
            <a:ext cx="320040" cy="330200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8" name="Striped Right Arrow 7"/>
          <p:cNvSpPr/>
          <p:nvPr/>
        </p:nvSpPr>
        <p:spPr bwMode="auto">
          <a:xfrm rot="16200000">
            <a:off x="5535930" y="4064000"/>
            <a:ext cx="320040" cy="330200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/>
          </a:sp3d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44428"/>
          <a:stretch>
            <a:fillRect/>
          </a:stretch>
        </p:blipFill>
        <p:spPr bwMode="auto">
          <a:xfrm>
            <a:off x="1073150" y="5257800"/>
            <a:ext cx="7844538" cy="8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 bwMode="auto">
          <a:xfrm rot="10800000" flipV="1">
            <a:off x="222885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 flipV="1">
            <a:off x="503555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30200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838200" y="632460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7924800" y="5440680"/>
            <a:ext cx="330200" cy="2743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15" name="Rectangle 14"/>
          <p:cNvSpPr/>
          <p:nvPr/>
        </p:nvSpPr>
        <p:spPr bwMode="auto">
          <a:xfrm>
            <a:off x="1155700" y="5440680"/>
            <a:ext cx="330200" cy="2743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16" name="Rectangle 15"/>
          <p:cNvSpPr/>
          <p:nvPr/>
        </p:nvSpPr>
        <p:spPr bwMode="auto">
          <a:xfrm>
            <a:off x="7842250" y="4343400"/>
            <a:ext cx="330200" cy="2743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17" name="Rectangle 16"/>
          <p:cNvSpPr/>
          <p:nvPr/>
        </p:nvSpPr>
        <p:spPr bwMode="auto">
          <a:xfrm>
            <a:off x="1073150" y="4343400"/>
            <a:ext cx="330200" cy="2743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18" name="Multiply 17"/>
          <p:cNvSpPr/>
          <p:nvPr/>
        </p:nvSpPr>
        <p:spPr bwMode="auto">
          <a:xfrm>
            <a:off x="990600" y="4251960"/>
            <a:ext cx="495300" cy="548640"/>
          </a:xfrm>
          <a:prstGeom prst="mathMultiply">
            <a:avLst>
              <a:gd name="adj1" fmla="val 9799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sp>
        <p:nvSpPr>
          <p:cNvPr id="19" name="Multiply 18"/>
          <p:cNvSpPr/>
          <p:nvPr/>
        </p:nvSpPr>
        <p:spPr bwMode="auto">
          <a:xfrm>
            <a:off x="7759700" y="4251960"/>
            <a:ext cx="495300" cy="548640"/>
          </a:xfrm>
          <a:prstGeom prst="mathMultiply">
            <a:avLst>
              <a:gd name="adj1" fmla="val 9799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103149" tIns="51575" rIns="103149" bIns="51575" numCol="1" rtlCol="0" anchor="ctr" anchorCtr="0" compatLnSpc="1">
            <a:prstTxWarp prst="textNoShape">
              <a:avLst/>
            </a:prstTxWarp>
          </a:bodyPr>
          <a:lstStyle/>
          <a:p>
            <a:pPr defTabSz="1031547" eaLnBrk="0" hangingPunct="0"/>
            <a:endParaRPr lang="en-US" sz="1400" dirty="0" smtClean="0"/>
          </a:p>
        </p:txBody>
      </p:sp>
      <p:pic>
        <p:nvPicPr>
          <p:cNvPr id="20" name="Picture 3" descr="G:\Workspaces\n\NORMA\MI\MLS\Bauche\New projects\SPS upgrade\SPSU\qua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440680"/>
            <a:ext cx="768278" cy="274320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 bwMode="auto">
          <a:xfrm>
            <a:off x="123825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0800000" flipV="1">
            <a:off x="3632200" y="544068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1898650" y="544068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10800000" flipV="1">
            <a:off x="6438900" y="544068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4705350" y="544068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10800000" flipV="1">
            <a:off x="784225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6108700" y="5623560"/>
            <a:ext cx="247650" cy="1906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762000" y="2743200"/>
            <a:ext cx="891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1031547" eaLnBrk="0" hangingPunct="0">
              <a:spcBef>
                <a:spcPts val="577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17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r>
              <a:rPr lang="en-US" sz="1800" i="1" u="sng" dirty="0" smtClean="0">
                <a:solidFill>
                  <a:schemeClr val="tx1"/>
                </a:solidFill>
                <a:sym typeface="Wingdings" pitchFamily="2" charset="2"/>
              </a:rPr>
              <a:t>Alternative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: lifting the magnets about 500 mm above their position instead of bringing them in the passageway + stabilizing them with supports in order to free the Dumont </a:t>
            </a:r>
            <a:r>
              <a:rPr lang="en-US" sz="1700" kern="0" dirty="0" smtClean="0">
                <a:solidFill>
                  <a:schemeClr val="tx1"/>
                </a:solidFill>
                <a:latin typeface="+mn-lt"/>
              </a:rPr>
              <a:t>+ removal of SSS girders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6800" y="6172200"/>
            <a:ext cx="2667000" cy="273438"/>
          </a:xfrm>
          <a:prstGeom prst="rect">
            <a:avLst/>
          </a:prstGeom>
          <a:noFill/>
        </p:spPr>
        <p:txBody>
          <a:bodyPr wrap="square" lIns="103155" tIns="51577" rIns="103155" bIns="51577" rtlCol="0">
            <a:spAutoFit/>
          </a:bodyPr>
          <a:lstStyle/>
          <a:p>
            <a:r>
              <a:rPr lang="en-US" dirty="0" smtClean="0"/>
              <a:t>Access for </a:t>
            </a:r>
            <a:r>
              <a:rPr lang="en-US" dirty="0" smtClean="0"/>
              <a:t>coating equipment </a:t>
            </a:r>
            <a:r>
              <a:rPr lang="en-US" dirty="0" smtClean="0"/>
              <a:t>Insertion</a:t>
            </a:r>
            <a:endParaRPr lang="en-US" dirty="0"/>
          </a:p>
        </p:txBody>
      </p:sp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4127500" y="6263641"/>
            <a:ext cx="165100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SPS typical half-cell</a:t>
            </a:r>
            <a:endParaRPr lang="en-US" sz="1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" y="2331721"/>
            <a:ext cx="3745704" cy="353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734" y="2280283"/>
            <a:ext cx="3585766" cy="366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77850" y="914400"/>
            <a:ext cx="8750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714257" lvl="1" indent="-274714" defTabSz="1031547" eaLnBrk="0" hangingPunct="0">
              <a:spcBef>
                <a:spcPts val="577"/>
              </a:spcBef>
              <a:buClr>
                <a:srgbClr val="013469"/>
              </a:buClr>
              <a:buFont typeface="Arial" charset="0"/>
              <a:buChar char="•"/>
              <a:defRPr/>
            </a:pPr>
            <a:r>
              <a:rPr lang="en-US" sz="1800" u="sng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BUT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 space available above the magnet is too small to realize that with the Dumont machines </a:t>
            </a:r>
          </a:p>
          <a:p>
            <a:pPr marL="714257" lvl="1" indent="-274714" defTabSz="1031547" eaLnBrk="0" hangingPunct="0">
              <a:spcBef>
                <a:spcPts val="577"/>
              </a:spcBef>
              <a:buClr>
                <a:srgbClr val="013469"/>
              </a:buClr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	 need to purchase or manufacture a lifting device that ‘pushes’ instead of ‘pulling’ (like a lifting table)</a:t>
            </a: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14257" lvl="1" indent="-274714" defTabSz="1031547" eaLnBrk="0" hangingPunct="0">
              <a:spcBef>
                <a:spcPts val="577"/>
              </a:spcBef>
              <a:buClr>
                <a:srgbClr val="013469"/>
              </a:buClr>
              <a:buFont typeface="Arial" charset="0"/>
              <a:buChar char="•"/>
              <a:defRPr/>
            </a:pPr>
            <a:endParaRPr lang="fr-CH" sz="1400" kern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657600" y="5943600"/>
            <a:ext cx="288925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SPS tunnel cross-sections @ dipole position</a:t>
            </a:r>
            <a:endParaRPr lang="en-US" sz="1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3400" y="1143000"/>
            <a:ext cx="83375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714257" lvl="1" indent="-274714" algn="ctr" defTabSz="1031547" eaLnBrk="0" hangingPunct="0">
              <a:spcBef>
                <a:spcPts val="577"/>
              </a:spcBef>
              <a:buClr>
                <a:srgbClr val="013469"/>
              </a:buClr>
              <a:defRPr/>
            </a:pPr>
            <a:r>
              <a:rPr lang="en-US" sz="2400" b="1" u="sng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Sequence of the operations</a:t>
            </a:r>
            <a:endParaRPr lang="fr-CH" sz="2400" b="1" kern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657600" y="6172200"/>
            <a:ext cx="243840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Schematic of the work site in 6 half-cells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Diamond 9"/>
          <p:cNvSpPr/>
          <p:nvPr/>
        </p:nvSpPr>
        <p:spPr bwMode="auto">
          <a:xfrm>
            <a:off x="13716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7526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9812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2098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7432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5" name="Diamond 14"/>
          <p:cNvSpPr/>
          <p:nvPr/>
        </p:nvSpPr>
        <p:spPr bwMode="auto">
          <a:xfrm>
            <a:off x="25908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9718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2004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4290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9624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0" name="Diamond 19"/>
          <p:cNvSpPr/>
          <p:nvPr/>
        </p:nvSpPr>
        <p:spPr bwMode="auto">
          <a:xfrm>
            <a:off x="38100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1910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4196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6482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1816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5" name="Diamond 24"/>
          <p:cNvSpPr/>
          <p:nvPr/>
        </p:nvSpPr>
        <p:spPr bwMode="auto">
          <a:xfrm>
            <a:off x="50292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4102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6388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8674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4008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0" name="Diamond 29"/>
          <p:cNvSpPr/>
          <p:nvPr/>
        </p:nvSpPr>
        <p:spPr bwMode="auto">
          <a:xfrm>
            <a:off x="62484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6294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8580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0866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6200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5" name="Diamond 34"/>
          <p:cNvSpPr/>
          <p:nvPr/>
        </p:nvSpPr>
        <p:spPr bwMode="auto">
          <a:xfrm>
            <a:off x="7467600" y="34290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8486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8077200" y="33528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305800" y="35052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914400" y="5867400"/>
            <a:ext cx="228600" cy="762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0" name="Diamond 39"/>
          <p:cNvSpPr/>
          <p:nvPr/>
        </p:nvSpPr>
        <p:spPr bwMode="auto">
          <a:xfrm>
            <a:off x="990600" y="5486400"/>
            <a:ext cx="152400" cy="152400"/>
          </a:xfrm>
          <a:prstGeom prst="diamond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 rot="5400000">
            <a:off x="1219200" y="28956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5400000">
            <a:off x="3048000" y="28956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>
            <a:off x="4876800" y="28956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rot="5400000">
            <a:off x="6705600" y="28956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rot="5400000">
            <a:off x="8382000" y="28956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447800" y="2895600"/>
            <a:ext cx="16764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3276600" y="2895600"/>
            <a:ext cx="16764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5105400" y="2895600"/>
            <a:ext cx="16764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6934200" y="2895600"/>
            <a:ext cx="15240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1752600" y="2438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Day 1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81400" y="2438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Day 2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334000" y="2438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Day 3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62800" y="24384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Day 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19200" y="54102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Main </a:t>
            </a:r>
            <a:r>
              <a:rPr lang="en-US" sz="1200" dirty="0" err="1" smtClean="0">
                <a:solidFill>
                  <a:schemeClr val="tx1"/>
                </a:solidFill>
              </a:rPr>
              <a:t>quadrupole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19200" y="5715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Main dipole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 bwMode="auto">
          <a:xfrm rot="5400000">
            <a:off x="1219200" y="39624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 rot="5400000">
            <a:off x="3048000" y="39624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1447800" y="3962400"/>
            <a:ext cx="16764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1676400" y="41910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Cleaning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3" name="Straight Connector 72"/>
          <p:cNvCxnSpPr/>
          <p:nvPr/>
        </p:nvCxnSpPr>
        <p:spPr bwMode="auto">
          <a:xfrm rot="5400000">
            <a:off x="4038600" y="39624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3276600" y="3962400"/>
            <a:ext cx="838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3124200" y="4114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Installation &amp; </a:t>
            </a:r>
            <a:r>
              <a:rPr lang="en-US" sz="1400" dirty="0" err="1" smtClean="0">
                <a:solidFill>
                  <a:schemeClr val="tx1"/>
                </a:solidFill>
              </a:rPr>
              <a:t>puming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 bwMode="auto">
          <a:xfrm rot="5400000">
            <a:off x="7696200" y="39624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>
            <a:off x="4267200" y="3962400"/>
            <a:ext cx="35052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5334000" y="41910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Coating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2" name="Straight Connector 81"/>
          <p:cNvCxnSpPr/>
          <p:nvPr/>
        </p:nvCxnSpPr>
        <p:spPr bwMode="auto">
          <a:xfrm rot="5400000">
            <a:off x="8458200" y="3962400"/>
            <a:ext cx="3048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>
            <a:off x="7924800" y="3962400"/>
            <a:ext cx="609600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7620000" y="41910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Dismantling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60400" y="868680"/>
            <a:ext cx="8750300" cy="57607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Required number of pumping </a:t>
            </a:r>
            <a:r>
              <a:rPr lang="en-US" sz="1800" dirty="0" smtClean="0"/>
              <a:t>/</a:t>
            </a:r>
            <a:r>
              <a:rPr lang="en-US" sz="1800" dirty="0" smtClean="0"/>
              <a:t> </a:t>
            </a:r>
            <a:r>
              <a:rPr lang="en-US" sz="1800" dirty="0" smtClean="0"/>
              <a:t>coating equipments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Space </a:t>
            </a:r>
            <a:r>
              <a:rPr lang="en-US" sz="1800" dirty="0" smtClean="0"/>
              <a:t>available for work and for rotation of the equipment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Rhythm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realistic cadencies, i.e. in 4 days: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 team </a:t>
            </a:r>
            <a:r>
              <a:rPr lang="en-US" sz="1800" dirty="0" smtClean="0"/>
              <a:t>disconnects-</a:t>
            </a:r>
            <a:r>
              <a:rPr lang="en-US" sz="1800" dirty="0" err="1" smtClean="0"/>
              <a:t>reconnecst</a:t>
            </a:r>
            <a:r>
              <a:rPr lang="en-US" sz="1800" dirty="0" smtClean="0"/>
              <a:t> </a:t>
            </a:r>
            <a:r>
              <a:rPr lang="en-US" sz="1800" dirty="0" smtClean="0"/>
              <a:t>12 dipoles from the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;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 team </a:t>
            </a:r>
            <a:r>
              <a:rPr lang="en-US" sz="1800" dirty="0" smtClean="0"/>
              <a:t>lifts </a:t>
            </a:r>
            <a:r>
              <a:rPr lang="en-US" sz="1800" dirty="0" smtClean="0"/>
              <a:t>and  </a:t>
            </a:r>
            <a:r>
              <a:rPr lang="en-US" sz="1800" dirty="0" smtClean="0"/>
              <a:t>puts </a:t>
            </a:r>
            <a:r>
              <a:rPr lang="en-US" sz="1800" dirty="0" smtClean="0"/>
              <a:t>back in place 12 dipoles ;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 team </a:t>
            </a:r>
            <a:r>
              <a:rPr lang="en-US" sz="1800" dirty="0" smtClean="0"/>
              <a:t>removes-reinstalls </a:t>
            </a:r>
            <a:r>
              <a:rPr lang="en-US" sz="1800" dirty="0" smtClean="0"/>
              <a:t>6 SSS </a:t>
            </a:r>
            <a:r>
              <a:rPr lang="en-US" sz="1800" dirty="0" smtClean="0"/>
              <a:t>girders with auxiliary magnets;</a:t>
            </a:r>
            <a:endParaRPr lang="en-US" sz="1800" dirty="0" smtClean="0"/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 team </a:t>
            </a:r>
            <a:r>
              <a:rPr lang="en-US" sz="1800" dirty="0" smtClean="0"/>
              <a:t>cleans </a:t>
            </a:r>
            <a:r>
              <a:rPr lang="en-US" sz="1800" dirty="0" smtClean="0"/>
              <a:t>24 dipole vacuum chambers;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 team </a:t>
            </a:r>
            <a:r>
              <a:rPr lang="en-US" sz="1800" dirty="0" smtClean="0"/>
              <a:t>aligns </a:t>
            </a:r>
            <a:r>
              <a:rPr lang="en-US" sz="1800" dirty="0" smtClean="0"/>
              <a:t>6 </a:t>
            </a:r>
            <a:r>
              <a:rPr lang="en-US" sz="1800" dirty="0" smtClean="0"/>
              <a:t>half-cells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</a:t>
            </a:r>
            <a:r>
              <a:rPr lang="en-US" sz="1800" dirty="0" smtClean="0"/>
              <a:t>also: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15 </a:t>
            </a:r>
            <a:r>
              <a:rPr lang="en-US" sz="1800" dirty="0" smtClean="0"/>
              <a:t>supporting units are </a:t>
            </a:r>
            <a:r>
              <a:rPr lang="en-US" sz="1800" dirty="0" smtClean="0"/>
              <a:t>necessary (3 for rotation)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21 pumping / coating </a:t>
            </a:r>
            <a:r>
              <a:rPr lang="en-US" sz="1800" dirty="0" smtClean="0"/>
              <a:t>equipments are </a:t>
            </a:r>
            <a:r>
              <a:rPr lang="en-US" sz="1800" dirty="0" smtClean="0"/>
              <a:t>necessary </a:t>
            </a:r>
            <a:r>
              <a:rPr lang="en-US" sz="1800" dirty="0" smtClean="0"/>
              <a:t>(realistic ?)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>
                <a:sym typeface="Wingdings" pitchFamily="2" charset="2"/>
              </a:rPr>
              <a:t>Rhythm</a:t>
            </a:r>
            <a:r>
              <a:rPr lang="en-US" sz="1800" dirty="0" smtClean="0">
                <a:sym typeface="Wingdings" pitchFamily="2" charset="2"/>
              </a:rPr>
              <a:t> = 6 magnets / day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/>
              <a:t>Project completed in 120 working days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4" name="Picture 2" descr="C:\Documents and Settings\jbauche\Local Settings\Temporary Internet Files\Content.IE5\QWQHOL4V\MCj0379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701" y="868682"/>
            <a:ext cx="420675" cy="474992"/>
          </a:xfrm>
          <a:prstGeom prst="rect">
            <a:avLst/>
          </a:prstGeom>
          <a:noFill/>
        </p:spPr>
      </p:pic>
      <p:pic>
        <p:nvPicPr>
          <p:cNvPr id="5" name="Picture 3" descr="C:\Documents and Settings\jbauche\Local Settings\Temporary Internet Files\Content.IE5\MBO2FIU3\MPj04024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2057400"/>
            <a:ext cx="330200" cy="4573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9093200" cy="5486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Pros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Minimize handling </a:t>
            </a:r>
            <a:r>
              <a:rPr lang="en-US" sz="1800" dirty="0" smtClean="0"/>
              <a:t>of magnets to </a:t>
            </a:r>
            <a:r>
              <a:rPr lang="en-US" sz="1800" dirty="0" smtClean="0"/>
              <a:t>the very </a:t>
            </a:r>
            <a:r>
              <a:rPr lang="en-US" sz="1800" dirty="0" smtClean="0"/>
              <a:t>minimum (lift and put down)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No </a:t>
            </a:r>
            <a:r>
              <a:rPr lang="en-US" sz="1800" dirty="0" smtClean="0"/>
              <a:t>transport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Reasonable interference with other activities (stays localized in a sector)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 smtClean="0"/>
              <a:t>method gives access to both sides of each </a:t>
            </a:r>
            <a:r>
              <a:rPr lang="en-US" sz="1800" dirty="0" err="1" smtClean="0"/>
              <a:t>quadrupole</a:t>
            </a:r>
            <a:r>
              <a:rPr lang="en-US" sz="1800" dirty="0" smtClean="0"/>
              <a:t> that could so be treated too (≈10% of SPS ring vacuum length)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err="1" smtClean="0"/>
              <a:t>Quadrupoles</a:t>
            </a:r>
            <a:r>
              <a:rPr lang="en-US" sz="1800" dirty="0" smtClean="0"/>
              <a:t> stay in place </a:t>
            </a:r>
            <a:r>
              <a:rPr lang="en-US" sz="1800" dirty="0" smtClean="0">
                <a:sym typeface="Wingdings" pitchFamily="2" charset="2"/>
              </a:rPr>
              <a:t> survey reference kept, time won for alignment</a:t>
            </a:r>
          </a:p>
          <a:p>
            <a:pPr>
              <a:lnSpc>
                <a:spcPct val="100000"/>
              </a:lnSpc>
              <a:spcBef>
                <a:spcPts val="577"/>
              </a:spcBef>
            </a:pPr>
            <a:endParaRPr lang="en-US" sz="17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Cons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Radioactive environment, important exposure of the workers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Space available is small </a:t>
            </a:r>
            <a:r>
              <a:rPr lang="en-US" sz="1800" dirty="0" smtClean="0">
                <a:sym typeface="Wingdings" pitchFamily="2" charset="2"/>
              </a:rPr>
              <a:t> risks increased + equipment has to be adapted (is it possible </a:t>
            </a:r>
            <a:r>
              <a:rPr lang="en-US" sz="1800" dirty="0" smtClean="0">
                <a:sym typeface="Wingdings" pitchFamily="2" charset="2"/>
              </a:rPr>
              <a:t>?). Rotation of the equipment would be difficult</a:t>
            </a:r>
            <a:endParaRPr lang="en-US" sz="1800" dirty="0" smtClean="0">
              <a:sym typeface="Wingdings" pitchFamily="2" charset="2"/>
            </a:endParaRP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Requires a lot of pumping </a:t>
            </a:r>
            <a:r>
              <a:rPr lang="en-US" sz="1800" dirty="0" smtClean="0"/>
              <a:t>/</a:t>
            </a:r>
            <a:r>
              <a:rPr lang="en-US" sz="1800" dirty="0" smtClean="0"/>
              <a:t> </a:t>
            </a:r>
            <a:r>
              <a:rPr lang="en-US" sz="1800" dirty="0" smtClean="0"/>
              <a:t>coating equipments in parallel</a:t>
            </a:r>
            <a:endParaRPr lang="fr-CH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Access </a:t>
            </a:r>
            <a:r>
              <a:rPr lang="en-US" sz="1800" dirty="0" smtClean="0"/>
              <a:t>to vacuum chambers not so easy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Requires numerous specific supporting structures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6" name="Picture 6" descr="C:\Documents and Settings\dsmekens\Local Settings\Temporary Internet Files\Content.IE5\ODEFKDE7\MPj04331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869" y="914401"/>
            <a:ext cx="455676" cy="504749"/>
          </a:xfrm>
          <a:prstGeom prst="rect">
            <a:avLst/>
          </a:prstGeom>
          <a:noFill/>
        </p:spPr>
      </p:pic>
      <p:pic>
        <p:nvPicPr>
          <p:cNvPr id="8" name="Picture 7" descr="C:\Documents and Settings\dsmekens\Local Settings\Temporary Internet Files\Content.IE5\Q2OJ4Z99\MPj043316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733800"/>
            <a:ext cx="412750" cy="457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400" dirty="0" smtClean="0"/>
              <a:t>Strategy 2: coating in an underground workshop</a:t>
            </a:r>
          </a:p>
        </p:txBody>
      </p:sp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5448300" y="1524005"/>
            <a:ext cx="3797300" cy="25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08" tIns="43955" rIns="87908" bIns="43955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3795" name="Content Placeholder 6"/>
          <p:cNvSpPr>
            <a:spLocks noGrp="1"/>
          </p:cNvSpPr>
          <p:nvPr>
            <p:ph idx="1"/>
          </p:nvPr>
        </p:nvSpPr>
        <p:spPr>
          <a:xfrm>
            <a:off x="495300" y="777240"/>
            <a:ext cx="8915400" cy="5852160"/>
          </a:xfrm>
        </p:spPr>
        <p:txBody>
          <a:bodyPr/>
          <a:lstStyle/>
          <a:p>
            <a:r>
              <a:rPr lang="en-US" sz="2300" b="1" i="1" dirty="0" smtClean="0"/>
              <a:t>Previous (and current) experience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MBB manifold consolidation program 2006 - 2008: complete refurbishment of all the manifolds on the MBB magnets equipped with </a:t>
            </a:r>
            <a:r>
              <a:rPr lang="en-US" sz="1600" dirty="0" err="1" smtClean="0"/>
              <a:t>Lintott</a:t>
            </a:r>
            <a:r>
              <a:rPr lang="en-US" sz="1600" dirty="0" smtClean="0"/>
              <a:t> coils in operation in the SPS</a:t>
            </a:r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→ </a:t>
            </a:r>
            <a:r>
              <a:rPr lang="en-US" sz="1600" i="1" u="sng" dirty="0" smtClean="0"/>
              <a:t>Method used</a:t>
            </a:r>
            <a:r>
              <a:rPr lang="en-US" sz="1600" dirty="0" smtClean="0"/>
              <a:t>: magnets removed from their positions and transported with the </a:t>
            </a:r>
            <a:r>
              <a:rPr lang="en-US" sz="1600" dirty="0" err="1" smtClean="0"/>
              <a:t>Dumonts</a:t>
            </a:r>
            <a:r>
              <a:rPr lang="en-US" sz="1600" dirty="0" smtClean="0"/>
              <a:t> and trailers to ECX5 cavern converted in radioactive workshop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→ </a:t>
            </a:r>
            <a:r>
              <a:rPr lang="en-US" sz="1600" i="1" u="sng" dirty="0" smtClean="0"/>
              <a:t>Figures</a:t>
            </a:r>
            <a:r>
              <a:rPr lang="en-US" sz="1600" i="1" dirty="0" smtClean="0"/>
              <a:t> </a:t>
            </a:r>
            <a:r>
              <a:rPr lang="en-US" sz="1600" dirty="0" smtClean="0"/>
              <a:t>: 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255 magnets treated over 3 shutdowns (about 70 days of work in the workshop)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Refurbishment rate: 4 magnets / day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Time of process / magnet (machining, welding, assembly and tests): ≈ 3 hours </a:t>
            </a:r>
            <a:r>
              <a:rPr lang="en-US" sz="1200" dirty="0" smtClean="0"/>
              <a:t>	</a:t>
            </a:r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  <a:p>
            <a:pPr>
              <a:buFont typeface="Wingdings" pitchFamily="2" charset="2"/>
              <a:buNone/>
            </a:pPr>
            <a:endParaRPr lang="en-US" sz="1600" dirty="0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21001" t="8000" r="4500"/>
          <a:stretch>
            <a:fillRect/>
          </a:stretch>
        </p:blipFill>
        <p:spPr bwMode="auto">
          <a:xfrm>
            <a:off x="768351" y="1905003"/>
            <a:ext cx="2622683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9" descr="DSC03360.JPG"/>
          <p:cNvPicPr>
            <a:picLocks noChangeAspect="1"/>
          </p:cNvPicPr>
          <p:nvPr/>
        </p:nvPicPr>
        <p:blipFill>
          <a:blip r:embed="rId3" cstate="print">
            <a:lum bright="16000"/>
          </a:blip>
          <a:srcRect l="3375" r="23625" b="10500"/>
          <a:stretch>
            <a:fillRect/>
          </a:stretch>
        </p:blipFill>
        <p:spPr bwMode="auto">
          <a:xfrm>
            <a:off x="4978405" y="1905005"/>
            <a:ext cx="2610644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12"/>
          <p:cNvSpPr txBox="1">
            <a:spLocks noChangeArrowheads="1"/>
          </p:cNvSpPr>
          <p:nvPr/>
        </p:nvSpPr>
        <p:spPr bwMode="auto">
          <a:xfrm>
            <a:off x="3657600" y="3886205"/>
            <a:ext cx="990600" cy="3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08" tIns="43955" rIns="87908" bIns="43955">
            <a:spAutoFit/>
          </a:bodyPr>
          <a:lstStyle/>
          <a:p>
            <a:pPr algn="ctr" eaLnBrk="0" hangingPunct="0"/>
            <a:r>
              <a:rPr lang="en-US" sz="1400" u="sng" dirty="0">
                <a:solidFill>
                  <a:schemeClr val="tx1"/>
                </a:solidFill>
              </a:rPr>
              <a:t>Before</a:t>
            </a:r>
          </a:p>
        </p:txBody>
      </p:sp>
      <p:sp>
        <p:nvSpPr>
          <p:cNvPr id="33799" name="TextBox 13"/>
          <p:cNvSpPr txBox="1">
            <a:spLocks noChangeArrowheads="1"/>
          </p:cNvSpPr>
          <p:nvPr/>
        </p:nvSpPr>
        <p:spPr bwMode="auto">
          <a:xfrm>
            <a:off x="8032750" y="3931920"/>
            <a:ext cx="990600" cy="3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08" tIns="43955" rIns="87908" bIns="43955">
            <a:spAutoFit/>
          </a:bodyPr>
          <a:lstStyle/>
          <a:p>
            <a:pPr algn="ctr" eaLnBrk="0" hangingPunct="0"/>
            <a:r>
              <a:rPr lang="en-US" sz="1400" u="sng" dirty="0">
                <a:solidFill>
                  <a:schemeClr val="tx1"/>
                </a:solidFill>
              </a:rPr>
              <a:t>After</a:t>
            </a:r>
          </a:p>
        </p:txBody>
      </p:sp>
      <p:pic>
        <p:nvPicPr>
          <p:cNvPr id="3380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1" y="2194560"/>
            <a:ext cx="164412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9951" y="1981200"/>
            <a:ext cx="13689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85800" y="1828800"/>
            <a:ext cx="4127500" cy="25146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87904" tIns="43952" rIns="87904" bIns="43952" anchor="ctr"/>
          <a:lstStyle/>
          <a:p>
            <a:pPr eaLnBrk="0" hangingPunct="0"/>
            <a:endParaRPr 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4895850" y="1828800"/>
            <a:ext cx="4375150" cy="25146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87904" tIns="43952" rIns="87904" bIns="43952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5"/>
          <p:cNvSpPr txBox="1">
            <a:spLocks noChangeArrowheads="1"/>
          </p:cNvSpPr>
          <p:nvPr/>
        </p:nvSpPr>
        <p:spPr bwMode="auto">
          <a:xfrm>
            <a:off x="5448300" y="1524005"/>
            <a:ext cx="3797300" cy="25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08" tIns="43955" rIns="87908" bIns="43955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4819" name="Content Placeholder 6"/>
          <p:cNvSpPr>
            <a:spLocks noGrp="1"/>
          </p:cNvSpPr>
          <p:nvPr>
            <p:ph idx="1"/>
          </p:nvPr>
        </p:nvSpPr>
        <p:spPr>
          <a:xfrm>
            <a:off x="412750" y="960120"/>
            <a:ext cx="5283200" cy="513556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Workshop</a:t>
            </a:r>
          </a:p>
          <a:p>
            <a:pPr>
              <a:buNone/>
            </a:pPr>
            <a:r>
              <a:rPr lang="en-US" sz="1900" dirty="0" smtClean="0"/>
              <a:t>	→ </a:t>
            </a:r>
            <a:r>
              <a:rPr lang="en-US" sz="1900" i="1" u="sng" dirty="0" smtClean="0"/>
              <a:t>Radioactive workshop in ECX5 cavern</a:t>
            </a:r>
            <a:endParaRPr lang="en-US" sz="1900" b="1" dirty="0" smtClean="0"/>
          </a:p>
          <a:p>
            <a:pPr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	- Underground instead of surface: to limit the risks of transport and handlings and to win time</a:t>
            </a:r>
          </a:p>
          <a:p>
            <a:pPr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	- In the ECX5 </a:t>
            </a:r>
            <a:r>
              <a:rPr lang="en-US" sz="1600" dirty="0" smtClean="0"/>
              <a:t>cavern (ex-UA1 experiment):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400" dirty="0" smtClean="0"/>
              <a:t>	</a:t>
            </a:r>
            <a:r>
              <a:rPr lang="en-US" sz="1600" dirty="0" smtClean="0"/>
              <a:t>  → polar 40 tons crane available (refurbished in 2007)</a:t>
            </a:r>
          </a:p>
          <a:p>
            <a:pPr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	  → enough space to refurbish 4 magnets / day</a:t>
            </a:r>
          </a:p>
          <a:p>
            <a:pPr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	  → very low radiation level</a:t>
            </a:r>
          </a:p>
          <a:p>
            <a:pPr>
              <a:buFont typeface="Wingdings" pitchFamily="2" charset="2"/>
              <a:buNone/>
            </a:pPr>
            <a:endParaRPr lang="en-US" sz="1600" dirty="0" smtClean="0"/>
          </a:p>
        </p:txBody>
      </p:sp>
      <p:pic>
        <p:nvPicPr>
          <p:cNvPr id="34820" name="Picture 7" descr="ECX5 5MBB.bmp"/>
          <p:cNvPicPr>
            <a:picLocks noChangeAspect="1"/>
          </p:cNvPicPr>
          <p:nvPr/>
        </p:nvPicPr>
        <p:blipFill>
          <a:blip r:embed="rId2" cstate="print"/>
          <a:srcRect r="68889" b="72099"/>
          <a:stretch>
            <a:fillRect/>
          </a:stretch>
        </p:blipFill>
        <p:spPr bwMode="auto">
          <a:xfrm>
            <a:off x="5613401" y="990600"/>
            <a:ext cx="3804179" cy="23622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821" name="Picture 9" descr="DSC0327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86200"/>
            <a:ext cx="34671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8"/>
          <p:cNvSpPr txBox="1">
            <a:spLocks noChangeArrowheads="1"/>
          </p:cNvSpPr>
          <p:nvPr/>
        </p:nvSpPr>
        <p:spPr bwMode="auto">
          <a:xfrm>
            <a:off x="5613400" y="3337561"/>
            <a:ext cx="387985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algn="ctr" eaLnBrk="0" hangingPunct="0"/>
            <a:r>
              <a:rPr lang="en-US" sz="1000" u="sng" dirty="0">
                <a:solidFill>
                  <a:schemeClr val="tx1"/>
                </a:solidFill>
              </a:rPr>
              <a:t>ECX5 </a:t>
            </a:r>
            <a:r>
              <a:rPr lang="en-US" sz="1000" u="sng" dirty="0" err="1" smtClean="0">
                <a:solidFill>
                  <a:schemeClr val="tx1"/>
                </a:solidFill>
              </a:rPr>
              <a:t>worshop</a:t>
            </a:r>
            <a:r>
              <a:rPr lang="en-US" sz="1000" u="sng" dirty="0" smtClean="0">
                <a:solidFill>
                  <a:schemeClr val="tx1"/>
                </a:solidFill>
              </a:rPr>
              <a:t> for MBB manifold consolidation (top view)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990600" y="0"/>
            <a:ext cx="7346950" cy="685800"/>
          </a:xfrm>
        </p:spPr>
        <p:txBody>
          <a:bodyPr/>
          <a:lstStyle/>
          <a:p>
            <a:pPr algn="ctr"/>
            <a:r>
              <a:rPr lang="en-US" sz="2400" dirty="0" smtClean="0"/>
              <a:t>Strategy 2: coating in an underground workshop</a:t>
            </a:r>
            <a:endParaRPr lang="fr-FR" sz="2400" dirty="0"/>
          </a:p>
        </p:txBody>
      </p:sp>
      <p:pic>
        <p:nvPicPr>
          <p:cNvPr id="1027" name="Picture 3" descr="G:\Workspaces\n\NORMA\MI\MLS\Remplacement des manifolds sur MBB Lintott\Photo ECX5\DSC01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6150" y="3886200"/>
            <a:ext cx="2889250" cy="2400300"/>
          </a:xfrm>
          <a:prstGeom prst="rect">
            <a:avLst/>
          </a:prstGeom>
          <a:noFill/>
        </p:spPr>
      </p:pic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320800" y="6355081"/>
            <a:ext cx="305435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algn="ctr" eaLnBrk="0" hangingPunct="0"/>
            <a:r>
              <a:rPr lang="en-US" sz="1000" u="sng" dirty="0" smtClean="0">
                <a:solidFill>
                  <a:schemeClr val="tx1"/>
                </a:solidFill>
              </a:rPr>
              <a:t>ECX5, workshop side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943600" y="6355081"/>
            <a:ext cx="305435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algn="ctr" eaLnBrk="0" hangingPunct="0"/>
            <a:r>
              <a:rPr lang="en-US" sz="1000" u="sng" dirty="0" smtClean="0">
                <a:solidFill>
                  <a:schemeClr val="tx1"/>
                </a:solidFill>
              </a:rPr>
              <a:t>ECX5, storage side</a:t>
            </a:r>
            <a:endParaRPr lang="en-US" sz="1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6858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Layouts of Underground </a:t>
            </a:r>
            <a:r>
              <a:rPr lang="en-US" dirty="0" err="1" smtClean="0"/>
              <a:t>Worshop</a:t>
            </a:r>
            <a:endParaRPr lang="en-US" dirty="0"/>
          </a:p>
        </p:txBody>
      </p:sp>
      <p:pic>
        <p:nvPicPr>
          <p:cNvPr id="6" name="Picture 5" descr="Workshop 24 magn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754944" y="1283656"/>
            <a:ext cx="4572000" cy="5052688"/>
          </a:xfrm>
          <a:prstGeom prst="rect">
            <a:avLst/>
          </a:prstGeom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828800" y="914400"/>
            <a:ext cx="6019800" cy="2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07" tIns="38954" rIns="77907" bIns="38954">
            <a:spAutoFit/>
          </a:bodyPr>
          <a:lstStyle/>
          <a:p>
            <a:pPr algn="ctr" eaLnBrk="0" hangingPunct="0"/>
            <a:r>
              <a:rPr lang="en-US" sz="1400" u="sng" dirty="0" smtClean="0">
                <a:solidFill>
                  <a:schemeClr val="tx1"/>
                </a:solidFill>
              </a:rPr>
              <a:t>Underground Workshop ECX5 + 300 m2 concrete screed ECA5</a:t>
            </a:r>
            <a:endParaRPr lang="en-US" sz="1400" u="sng" dirty="0">
              <a:solidFill>
                <a:schemeClr val="tx1"/>
              </a:solidFill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4267200" y="5715000"/>
            <a:ext cx="2590800" cy="24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07" tIns="38954" rIns="77907" bIns="38954"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chemeClr val="tx1"/>
                </a:solidFill>
              </a:rPr>
              <a:t>Capacity of workshop: 24 magnets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0" y="3352800"/>
            <a:ext cx="1060450" cy="38116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txBody>
          <a:bodyPr wrap="square" lIns="103155" tIns="51577" rIns="103155" bIns="51577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460 m</a:t>
            </a:r>
            <a:r>
              <a:rPr lang="en-US" sz="1800" baseline="30000" dirty="0" smtClean="0">
                <a:solidFill>
                  <a:schemeClr val="tx1"/>
                </a:solidFill>
              </a:rPr>
              <a:t>2</a:t>
            </a:r>
            <a:endParaRPr lang="en-US" sz="1800" baseline="30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UJE\Bureau\SPSU presentation\SPS.bmp"/>
          <p:cNvPicPr>
            <a:picLocks noChangeAspect="1" noChangeArrowheads="1"/>
          </p:cNvPicPr>
          <p:nvPr/>
        </p:nvPicPr>
        <p:blipFill>
          <a:blip r:embed="rId2" cstate="print"/>
          <a:srcRect r="67075" b="50549"/>
          <a:stretch>
            <a:fillRect/>
          </a:stretch>
        </p:blipFill>
        <p:spPr bwMode="auto">
          <a:xfrm>
            <a:off x="1073150" y="1752600"/>
            <a:ext cx="4292600" cy="4114800"/>
          </a:xfrm>
          <a:prstGeom prst="rect">
            <a:avLst/>
          </a:prstGeom>
          <a:noFill/>
        </p:spPr>
      </p:pic>
      <p:sp>
        <p:nvSpPr>
          <p:cNvPr id="18" name="Bouée 17"/>
          <p:cNvSpPr/>
          <p:nvPr/>
        </p:nvSpPr>
        <p:spPr bwMode="auto">
          <a:xfrm>
            <a:off x="1155700" y="3352800"/>
            <a:ext cx="330200" cy="36576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/>
            <a:r>
              <a:rPr lang="en-US" sz="2400" dirty="0" smtClean="0"/>
              <a:t>Strategy 2: coating in an underground workshop</a:t>
            </a:r>
            <a:endParaRPr lang="fr-FR" sz="2400" dirty="0"/>
          </a:p>
        </p:txBody>
      </p:sp>
      <p:sp>
        <p:nvSpPr>
          <p:cNvPr id="8" name="Arc 7"/>
          <p:cNvSpPr/>
          <p:nvPr/>
        </p:nvSpPr>
        <p:spPr bwMode="auto">
          <a:xfrm>
            <a:off x="1295400" y="1981200"/>
            <a:ext cx="3733800" cy="3352800"/>
          </a:xfrm>
          <a:prstGeom prst="arc">
            <a:avLst>
              <a:gd name="adj1" fmla="val 18921069"/>
              <a:gd name="adj2" fmla="val 391112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3" name="Arc 12"/>
          <p:cNvSpPr/>
          <p:nvPr/>
        </p:nvSpPr>
        <p:spPr bwMode="auto">
          <a:xfrm>
            <a:off x="1066800" y="1676400"/>
            <a:ext cx="4267200" cy="3886200"/>
          </a:xfrm>
          <a:prstGeom prst="arc">
            <a:avLst>
              <a:gd name="adj1" fmla="val 14430211"/>
              <a:gd name="adj2" fmla="val 397403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5" name="Arc 14"/>
          <p:cNvSpPr/>
          <p:nvPr/>
        </p:nvSpPr>
        <p:spPr bwMode="auto">
          <a:xfrm>
            <a:off x="914400" y="1524000"/>
            <a:ext cx="4572000" cy="4191000"/>
          </a:xfrm>
          <a:prstGeom prst="arc">
            <a:avLst>
              <a:gd name="adj1" fmla="val 11299063"/>
              <a:gd name="adj2" fmla="val 392294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5867400" y="2209800"/>
            <a:ext cx="3549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u="sng" kern="0" dirty="0" smtClean="0">
                <a:solidFill>
                  <a:srgbClr val="FF0000"/>
                </a:solidFill>
                <a:latin typeface="+mn-lt"/>
              </a:rPr>
              <a:t>Journey with Dumont machines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FF0000"/>
                </a:solidFill>
                <a:latin typeface="+mn-lt"/>
              </a:rPr>
              <a:t>- Average speed ≈ 2 km/h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FF0000"/>
                </a:solidFill>
                <a:latin typeface="+mn-lt"/>
              </a:rPr>
              <a:t>- T</a:t>
            </a:r>
            <a:r>
              <a:rPr lang="en-US" sz="1400" kern="0" baseline="-25000" dirty="0" smtClean="0">
                <a:solidFill>
                  <a:srgbClr val="FF0000"/>
                </a:solidFill>
                <a:latin typeface="+mn-lt"/>
              </a:rPr>
              <a:t>1 sextant </a:t>
            </a:r>
            <a:r>
              <a:rPr lang="en-US" sz="1400" kern="0" dirty="0" smtClean="0">
                <a:solidFill>
                  <a:srgbClr val="FF0000"/>
                </a:solidFill>
                <a:latin typeface="+mn-lt"/>
              </a:rPr>
              <a:t>= 36 min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5867400" y="3489960"/>
            <a:ext cx="3549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u="sng" kern="0" dirty="0" smtClean="0">
                <a:solidFill>
                  <a:srgbClr val="0070C0"/>
                </a:solidFill>
                <a:latin typeface="+mn-lt"/>
              </a:rPr>
              <a:t>Journey with trailers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70C0"/>
                </a:solidFill>
                <a:latin typeface="+mn-lt"/>
              </a:rPr>
              <a:t>- Average speed ≈ 5 km/h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70C0"/>
                </a:solidFill>
                <a:latin typeface="+mn-lt"/>
              </a:rPr>
              <a:t>- T</a:t>
            </a:r>
            <a:r>
              <a:rPr lang="en-US" sz="1400" kern="0" baseline="-25000" dirty="0" smtClean="0">
                <a:solidFill>
                  <a:srgbClr val="0070C0"/>
                </a:solidFill>
                <a:latin typeface="+mn-lt"/>
              </a:rPr>
              <a:t>1 sextant </a:t>
            </a:r>
            <a:r>
              <a:rPr lang="en-US" sz="1400" kern="0" dirty="0" smtClean="0">
                <a:solidFill>
                  <a:srgbClr val="0070C0"/>
                </a:solidFill>
                <a:latin typeface="+mn-lt"/>
              </a:rPr>
              <a:t>= 14 min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5943600" y="990600"/>
            <a:ext cx="3714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u="sng" kern="0" dirty="0" smtClean="0">
                <a:solidFill>
                  <a:srgbClr val="00B050"/>
                </a:solidFill>
                <a:latin typeface="+mn-lt"/>
              </a:rPr>
              <a:t>Transfer </a:t>
            </a:r>
            <a:r>
              <a:rPr lang="en-US" sz="1400" u="sng" kern="0" dirty="0" err="1" smtClean="0">
                <a:solidFill>
                  <a:srgbClr val="00B050"/>
                </a:solidFill>
                <a:latin typeface="+mn-lt"/>
              </a:rPr>
              <a:t>Dumonts</a:t>
            </a:r>
            <a:r>
              <a:rPr lang="en-US" sz="1400" u="sng" kern="0" dirty="0" smtClean="0">
                <a:solidFill>
                  <a:srgbClr val="00B050"/>
                </a:solidFill>
                <a:latin typeface="+mn-lt"/>
              </a:rPr>
              <a:t> ↔ trailers 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- Possible in all access points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- </a:t>
            </a:r>
            <a:r>
              <a:rPr lang="en-US" sz="1400" kern="0" dirty="0" err="1" smtClean="0">
                <a:solidFill>
                  <a:srgbClr val="00B050"/>
                </a:solidFill>
                <a:latin typeface="+mn-lt"/>
              </a:rPr>
              <a:t>T</a:t>
            </a:r>
            <a:r>
              <a:rPr lang="en-US" sz="1400" kern="0" baseline="-25000" dirty="0" err="1" smtClean="0">
                <a:solidFill>
                  <a:srgbClr val="00B050"/>
                </a:solidFill>
                <a:latin typeface="+mn-lt"/>
              </a:rPr>
              <a:t>transfer</a:t>
            </a: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 ≈ 20 min</a:t>
            </a:r>
          </a:p>
        </p:txBody>
      </p:sp>
      <p:pic>
        <p:nvPicPr>
          <p:cNvPr id="1029" name="Picture 5" descr="C:\Documents and Settings\AUJE\Local Settings\Temporary Internet Files\Content.IE5\GJUXKHIJ\MCj0433916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886200"/>
            <a:ext cx="515938" cy="476251"/>
          </a:xfrm>
          <a:prstGeom prst="rect">
            <a:avLst/>
          </a:prstGeom>
          <a:noFill/>
        </p:spPr>
      </p:pic>
      <p:pic>
        <p:nvPicPr>
          <p:cNvPr id="1032" name="Picture 8" descr="C:\Documents and Settings\AUJE\Local Settings\Temporary Internet Files\Content.IE5\ANQ3UHCB\MCj030354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8450" y="5196840"/>
            <a:ext cx="414652" cy="365760"/>
          </a:xfrm>
          <a:prstGeom prst="rect">
            <a:avLst/>
          </a:prstGeom>
          <a:noFill/>
        </p:spPr>
      </p:pic>
      <p:pic>
        <p:nvPicPr>
          <p:cNvPr id="40" name="Picture 8" descr="C:\Documents and Settings\AUJE\Local Settings\Temporary Internet Files\Content.IE5\ANQ3UHCB\MCj030354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8053" y="3718562"/>
            <a:ext cx="414652" cy="396238"/>
          </a:xfrm>
          <a:prstGeom prst="rect">
            <a:avLst/>
          </a:prstGeom>
          <a:noFill/>
        </p:spPr>
      </p:pic>
      <p:sp>
        <p:nvSpPr>
          <p:cNvPr id="42" name="Arc 41"/>
          <p:cNvSpPr/>
          <p:nvPr/>
        </p:nvSpPr>
        <p:spPr bwMode="auto">
          <a:xfrm>
            <a:off x="1651000" y="2286000"/>
            <a:ext cx="2971800" cy="3048000"/>
          </a:xfrm>
          <a:prstGeom prst="arc">
            <a:avLst>
              <a:gd name="adj1" fmla="val 15983041"/>
              <a:gd name="adj2" fmla="val 18201027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51" name="ZoneTexte 50"/>
          <p:cNvSpPr txBox="1"/>
          <p:nvPr/>
        </p:nvSpPr>
        <p:spPr>
          <a:xfrm>
            <a:off x="1828800" y="3276600"/>
            <a:ext cx="83820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</a:t>
            </a:r>
            <a:r>
              <a:rPr lang="fr-CH" u="sng" dirty="0" smtClean="0">
                <a:solidFill>
                  <a:srgbClr val="7030A0"/>
                </a:solidFill>
              </a:rPr>
              <a:t> type 4</a:t>
            </a:r>
            <a:endParaRPr lang="fr-FR" u="sng" dirty="0">
              <a:solidFill>
                <a:srgbClr val="7030A0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971800" y="3733800"/>
            <a:ext cx="90805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Sectors</a:t>
            </a:r>
            <a:r>
              <a:rPr lang="fr-CH" u="sng" dirty="0" smtClean="0">
                <a:solidFill>
                  <a:srgbClr val="7030A0"/>
                </a:solidFill>
              </a:rPr>
              <a:t> type 2</a:t>
            </a:r>
            <a:endParaRPr lang="fr-FR" u="sng" dirty="0">
              <a:solidFill>
                <a:srgbClr val="7030A0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3657600" y="3886200"/>
            <a:ext cx="90805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Sectors</a:t>
            </a:r>
            <a:r>
              <a:rPr lang="fr-CH" u="sng" dirty="0" smtClean="0">
                <a:solidFill>
                  <a:srgbClr val="7030A0"/>
                </a:solidFill>
              </a:rPr>
              <a:t> type 1</a:t>
            </a:r>
            <a:endParaRPr lang="fr-FR" u="sng" dirty="0">
              <a:solidFill>
                <a:srgbClr val="7030A0"/>
              </a:solidFill>
            </a:endParaRPr>
          </a:p>
        </p:txBody>
      </p:sp>
      <p:cxnSp>
        <p:nvCxnSpPr>
          <p:cNvPr id="55" name="Connecteur droit 54"/>
          <p:cNvCxnSpPr/>
          <p:nvPr/>
        </p:nvCxnSpPr>
        <p:spPr bwMode="auto">
          <a:xfrm rot="10800000">
            <a:off x="1752600" y="3352800"/>
            <a:ext cx="228600" cy="152400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Connecteur droit 55"/>
          <p:cNvCxnSpPr>
            <a:stCxn id="93" idx="2"/>
          </p:cNvCxnSpPr>
          <p:nvPr/>
        </p:nvCxnSpPr>
        <p:spPr bwMode="auto">
          <a:xfrm rot="5400000">
            <a:off x="1894172" y="4095751"/>
            <a:ext cx="212156" cy="342900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Connecteur droit 56"/>
          <p:cNvCxnSpPr>
            <a:stCxn id="52" idx="2"/>
          </p:cNvCxnSpPr>
          <p:nvPr/>
        </p:nvCxnSpPr>
        <p:spPr bwMode="auto">
          <a:xfrm rot="16200000" flipH="1">
            <a:off x="2840973" y="4745974"/>
            <a:ext cx="1172879" cy="3175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Connecteur droit 57"/>
          <p:cNvCxnSpPr>
            <a:endCxn id="53" idx="0"/>
          </p:cNvCxnSpPr>
          <p:nvPr/>
        </p:nvCxnSpPr>
        <p:spPr bwMode="auto">
          <a:xfrm rot="5400000">
            <a:off x="3960813" y="3351213"/>
            <a:ext cx="685800" cy="384175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Connecteur droit 58"/>
          <p:cNvCxnSpPr>
            <a:stCxn id="52" idx="0"/>
          </p:cNvCxnSpPr>
          <p:nvPr/>
        </p:nvCxnSpPr>
        <p:spPr bwMode="auto">
          <a:xfrm rot="5400000" flipH="1" flipV="1">
            <a:off x="2817812" y="3046413"/>
            <a:ext cx="1295400" cy="79375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Connecteur droit 59"/>
          <p:cNvCxnSpPr>
            <a:endCxn id="53" idx="2"/>
          </p:cNvCxnSpPr>
          <p:nvPr/>
        </p:nvCxnSpPr>
        <p:spPr bwMode="auto">
          <a:xfrm rot="16200000" flipV="1">
            <a:off x="4012555" y="4412593"/>
            <a:ext cx="487080" cy="288939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Étoile à 5 branches 72"/>
          <p:cNvSpPr/>
          <p:nvPr/>
        </p:nvSpPr>
        <p:spPr bwMode="auto">
          <a:xfrm>
            <a:off x="1371600" y="2743200"/>
            <a:ext cx="330200" cy="304800"/>
          </a:xfrm>
          <a:prstGeom prst="star5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77" name="Arc 76"/>
          <p:cNvSpPr/>
          <p:nvPr/>
        </p:nvSpPr>
        <p:spPr bwMode="auto">
          <a:xfrm>
            <a:off x="838200" y="1752600"/>
            <a:ext cx="4648200" cy="4495800"/>
          </a:xfrm>
          <a:prstGeom prst="arc">
            <a:avLst>
              <a:gd name="adj1" fmla="val 559719"/>
              <a:gd name="adj2" fmla="val 11327103"/>
            </a:avLst>
          </a:prstGeom>
          <a:noFill/>
          <a:ln w="25400" cap="flat" cmpd="sng" algn="ctr">
            <a:solidFill>
              <a:srgbClr val="0070C0"/>
            </a:solidFill>
            <a:prstDash val="dash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47" name="Étoile à 5 branches 72"/>
          <p:cNvSpPr/>
          <p:nvPr/>
        </p:nvSpPr>
        <p:spPr bwMode="auto">
          <a:xfrm>
            <a:off x="5486400" y="4953000"/>
            <a:ext cx="330200" cy="304800"/>
          </a:xfrm>
          <a:prstGeom prst="star5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5867400" y="4953000"/>
            <a:ext cx="3714750" cy="124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u="sng" kern="0" dirty="0" smtClean="0">
                <a:solidFill>
                  <a:schemeClr val="tx1"/>
                </a:solidFill>
                <a:latin typeface="+mn-lt"/>
              </a:rPr>
              <a:t>‘</a:t>
            </a:r>
            <a:r>
              <a:rPr lang="en-US" sz="1400" u="sng" kern="0" dirty="0" err="1" smtClean="0">
                <a:solidFill>
                  <a:schemeClr val="tx1"/>
                </a:solidFill>
                <a:latin typeface="+mn-lt"/>
              </a:rPr>
              <a:t>Equi</a:t>
            </a:r>
            <a:r>
              <a:rPr lang="en-US" sz="1400" u="sng" kern="0" dirty="0" smtClean="0">
                <a:solidFill>
                  <a:schemeClr val="tx1"/>
                </a:solidFill>
                <a:latin typeface="+mn-lt"/>
              </a:rPr>
              <a:t>-time’ </a:t>
            </a:r>
            <a:r>
              <a:rPr lang="en-US" sz="1400" u="sng" kern="0" dirty="0" smtClean="0">
                <a:solidFill>
                  <a:schemeClr val="tx1"/>
                </a:solidFill>
              </a:rPr>
              <a:t>positions between 2 sextants </a:t>
            </a: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: 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positions from which </a:t>
            </a:r>
            <a:r>
              <a:rPr lang="en-US" sz="1400" kern="0" dirty="0" err="1" smtClean="0">
                <a:solidFill>
                  <a:schemeClr val="tx1"/>
                </a:solidFill>
              </a:rPr>
              <a:t>transfering</a:t>
            </a:r>
            <a:r>
              <a:rPr lang="en-US" sz="1400" kern="0" dirty="0" smtClean="0">
                <a:solidFill>
                  <a:schemeClr val="tx1"/>
                </a:solidFill>
              </a:rPr>
              <a:t> </a:t>
            </a:r>
            <a:r>
              <a:rPr lang="en-US" sz="1400" kern="0" dirty="0" err="1" smtClean="0">
                <a:solidFill>
                  <a:schemeClr val="tx1"/>
                </a:solidFill>
              </a:rPr>
              <a:t>Dumonts</a:t>
            </a:r>
            <a:r>
              <a:rPr lang="en-US" sz="1400" kern="0" dirty="0" smtClean="0">
                <a:solidFill>
                  <a:schemeClr val="tx1"/>
                </a:solidFill>
              </a:rPr>
              <a:t> ↔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chemeClr val="tx1"/>
                </a:solidFill>
              </a:rPr>
              <a:t>trailers </a:t>
            </a: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in the previous or in the next point 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results in the same total time of transport</a:t>
            </a:r>
            <a:endParaRPr lang="en-US" sz="1400" u="sng" kern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577850" y="868680"/>
            <a:ext cx="2063750" cy="59436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Transport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50" name="Bouée 17"/>
          <p:cNvSpPr/>
          <p:nvPr/>
        </p:nvSpPr>
        <p:spPr bwMode="auto">
          <a:xfrm>
            <a:off x="2133600" y="1981200"/>
            <a:ext cx="330200" cy="36576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54" name="Bouée 17"/>
          <p:cNvSpPr/>
          <p:nvPr/>
        </p:nvSpPr>
        <p:spPr bwMode="auto">
          <a:xfrm>
            <a:off x="4038600" y="2133600"/>
            <a:ext cx="330200" cy="36576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61" name="Bouée 17"/>
          <p:cNvSpPr/>
          <p:nvPr/>
        </p:nvSpPr>
        <p:spPr bwMode="auto">
          <a:xfrm>
            <a:off x="1905000" y="5257800"/>
            <a:ext cx="330200" cy="36576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62" name="Bouée 17"/>
          <p:cNvSpPr/>
          <p:nvPr/>
        </p:nvSpPr>
        <p:spPr bwMode="auto">
          <a:xfrm>
            <a:off x="3962400" y="5334000"/>
            <a:ext cx="330200" cy="36576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63" name="Étoile à 5 branches 72"/>
          <p:cNvSpPr/>
          <p:nvPr/>
        </p:nvSpPr>
        <p:spPr bwMode="auto">
          <a:xfrm>
            <a:off x="2743200" y="1828800"/>
            <a:ext cx="330200" cy="304800"/>
          </a:xfrm>
          <a:prstGeom prst="star5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65" name="Arc 64"/>
          <p:cNvSpPr/>
          <p:nvPr/>
        </p:nvSpPr>
        <p:spPr bwMode="auto">
          <a:xfrm>
            <a:off x="1803400" y="2362200"/>
            <a:ext cx="2971800" cy="3124200"/>
          </a:xfrm>
          <a:prstGeom prst="arc">
            <a:avLst>
              <a:gd name="adj1" fmla="val 18210382"/>
              <a:gd name="adj2" fmla="val 21460554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67" name="ZoneTexte 50"/>
          <p:cNvSpPr txBox="1"/>
          <p:nvPr/>
        </p:nvSpPr>
        <p:spPr>
          <a:xfrm>
            <a:off x="2514600" y="3048000"/>
            <a:ext cx="83820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</a:t>
            </a:r>
            <a:r>
              <a:rPr lang="fr-CH" u="sng" dirty="0" smtClean="0">
                <a:solidFill>
                  <a:srgbClr val="7030A0"/>
                </a:solidFill>
              </a:rPr>
              <a:t> type 3</a:t>
            </a:r>
            <a:endParaRPr lang="fr-FR" u="sng" dirty="0">
              <a:solidFill>
                <a:srgbClr val="7030A0"/>
              </a:solidFill>
            </a:endParaRPr>
          </a:p>
        </p:txBody>
      </p:sp>
      <p:sp>
        <p:nvSpPr>
          <p:cNvPr id="69" name="Arc 68"/>
          <p:cNvSpPr/>
          <p:nvPr/>
        </p:nvSpPr>
        <p:spPr bwMode="auto">
          <a:xfrm>
            <a:off x="1752600" y="2590800"/>
            <a:ext cx="2971800" cy="2819400"/>
          </a:xfrm>
          <a:prstGeom prst="arc">
            <a:avLst>
              <a:gd name="adj1" fmla="val 189313"/>
              <a:gd name="adj2" fmla="val 3198446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70" name="Arc 69"/>
          <p:cNvSpPr/>
          <p:nvPr/>
        </p:nvSpPr>
        <p:spPr bwMode="auto">
          <a:xfrm>
            <a:off x="1676400" y="2590800"/>
            <a:ext cx="2971800" cy="2895600"/>
          </a:xfrm>
          <a:prstGeom prst="arc">
            <a:avLst>
              <a:gd name="adj1" fmla="val 3626847"/>
              <a:gd name="adj2" fmla="val 6373179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71" name="Arc 70"/>
          <p:cNvSpPr/>
          <p:nvPr/>
        </p:nvSpPr>
        <p:spPr bwMode="auto">
          <a:xfrm>
            <a:off x="1600200" y="2286000"/>
            <a:ext cx="3048000" cy="3048000"/>
          </a:xfrm>
          <a:prstGeom prst="arc">
            <a:avLst>
              <a:gd name="adj1" fmla="val 12650427"/>
              <a:gd name="adj2" fmla="val 15501931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72" name="Arc 71"/>
          <p:cNvSpPr/>
          <p:nvPr/>
        </p:nvSpPr>
        <p:spPr bwMode="auto">
          <a:xfrm>
            <a:off x="1600200" y="2286000"/>
            <a:ext cx="3048000" cy="3048000"/>
          </a:xfrm>
          <a:prstGeom prst="arc">
            <a:avLst>
              <a:gd name="adj1" fmla="val 10903945"/>
              <a:gd name="adj2" fmla="val 12358841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cxnSp>
        <p:nvCxnSpPr>
          <p:cNvPr id="76" name="Connecteur droit 54"/>
          <p:cNvCxnSpPr>
            <a:stCxn id="67" idx="0"/>
          </p:cNvCxnSpPr>
          <p:nvPr/>
        </p:nvCxnSpPr>
        <p:spPr bwMode="auto">
          <a:xfrm rot="16200000" flipV="1">
            <a:off x="2419350" y="2533650"/>
            <a:ext cx="381000" cy="647700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Connecteur droit 54"/>
          <p:cNvCxnSpPr>
            <a:stCxn id="92" idx="2"/>
          </p:cNvCxnSpPr>
          <p:nvPr/>
        </p:nvCxnSpPr>
        <p:spPr bwMode="auto">
          <a:xfrm rot="5400000">
            <a:off x="2328213" y="4728514"/>
            <a:ext cx="639478" cy="266697"/>
          </a:xfrm>
          <a:prstGeom prst="line">
            <a:avLst/>
          </a:prstGeom>
          <a:noFill/>
          <a:ln w="31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Arc 83"/>
          <p:cNvSpPr/>
          <p:nvPr/>
        </p:nvSpPr>
        <p:spPr bwMode="auto">
          <a:xfrm>
            <a:off x="1676400" y="2590800"/>
            <a:ext cx="2971800" cy="2895600"/>
          </a:xfrm>
          <a:prstGeom prst="arc">
            <a:avLst>
              <a:gd name="adj1" fmla="val 6550307"/>
              <a:gd name="adj2" fmla="val 8256993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85" name="Étoile à 5 branches 72"/>
          <p:cNvSpPr/>
          <p:nvPr/>
        </p:nvSpPr>
        <p:spPr bwMode="auto">
          <a:xfrm>
            <a:off x="2514600" y="5562600"/>
            <a:ext cx="330200" cy="304800"/>
          </a:xfrm>
          <a:prstGeom prst="star5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92" name="ZoneTexte 50"/>
          <p:cNvSpPr txBox="1"/>
          <p:nvPr/>
        </p:nvSpPr>
        <p:spPr>
          <a:xfrm>
            <a:off x="2362200" y="4114800"/>
            <a:ext cx="83820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</a:t>
            </a:r>
            <a:r>
              <a:rPr lang="fr-CH" u="sng" dirty="0" smtClean="0">
                <a:solidFill>
                  <a:srgbClr val="7030A0"/>
                </a:solidFill>
              </a:rPr>
              <a:t> type 5</a:t>
            </a:r>
            <a:endParaRPr lang="fr-FR" u="sng" dirty="0">
              <a:solidFill>
                <a:srgbClr val="7030A0"/>
              </a:solidFill>
            </a:endParaRPr>
          </a:p>
        </p:txBody>
      </p:sp>
      <p:sp>
        <p:nvSpPr>
          <p:cNvPr id="93" name="ZoneTexte 50"/>
          <p:cNvSpPr txBox="1"/>
          <p:nvPr/>
        </p:nvSpPr>
        <p:spPr>
          <a:xfrm>
            <a:off x="1752600" y="3733800"/>
            <a:ext cx="838200" cy="427323"/>
          </a:xfrm>
          <a:prstGeom prst="rect">
            <a:avLst/>
          </a:prstGeom>
          <a:noFill/>
        </p:spPr>
        <p:txBody>
          <a:bodyPr wrap="square" lIns="87908" tIns="43955" rIns="87908" bIns="43955" rtlCol="0">
            <a:spAutoFit/>
          </a:bodyPr>
          <a:lstStyle/>
          <a:p>
            <a:pPr algn="ctr"/>
            <a:r>
              <a:rPr lang="fr-CH" u="sng" dirty="0" err="1" smtClean="0">
                <a:solidFill>
                  <a:srgbClr val="7030A0"/>
                </a:solidFill>
              </a:rPr>
              <a:t>Sector</a:t>
            </a:r>
            <a:r>
              <a:rPr lang="fr-CH" u="sng" dirty="0" smtClean="0">
                <a:solidFill>
                  <a:srgbClr val="7030A0"/>
                </a:solidFill>
              </a:rPr>
              <a:t> type 6</a:t>
            </a:r>
            <a:endParaRPr lang="fr-FR" u="sng" dirty="0">
              <a:solidFill>
                <a:srgbClr val="7030A0"/>
              </a:solidFill>
            </a:endParaRPr>
          </a:p>
        </p:txBody>
      </p:sp>
      <p:sp>
        <p:nvSpPr>
          <p:cNvPr id="96" name="Arc 95"/>
          <p:cNvSpPr/>
          <p:nvPr/>
        </p:nvSpPr>
        <p:spPr bwMode="auto">
          <a:xfrm>
            <a:off x="1600200" y="2514600"/>
            <a:ext cx="3200400" cy="2895600"/>
          </a:xfrm>
          <a:prstGeom prst="arc">
            <a:avLst>
              <a:gd name="adj1" fmla="val 8399505"/>
              <a:gd name="adj2" fmla="val 10924744"/>
            </a:avLst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stealth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0" name="Arc 99"/>
          <p:cNvSpPr/>
          <p:nvPr/>
        </p:nvSpPr>
        <p:spPr bwMode="auto">
          <a:xfrm>
            <a:off x="1295400" y="1981200"/>
            <a:ext cx="3733800" cy="3352800"/>
          </a:xfrm>
          <a:prstGeom prst="arc">
            <a:avLst>
              <a:gd name="adj1" fmla="val 16014644"/>
              <a:gd name="adj2" fmla="val 1814261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1" name="Arc 100"/>
          <p:cNvSpPr/>
          <p:nvPr/>
        </p:nvSpPr>
        <p:spPr bwMode="auto">
          <a:xfrm>
            <a:off x="1295400" y="1981200"/>
            <a:ext cx="3733800" cy="3352800"/>
          </a:xfrm>
          <a:prstGeom prst="arc">
            <a:avLst>
              <a:gd name="adj1" fmla="val 14802939"/>
              <a:gd name="adj2" fmla="val 1545084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2" name="Arc 101"/>
          <p:cNvSpPr/>
          <p:nvPr/>
        </p:nvSpPr>
        <p:spPr bwMode="auto">
          <a:xfrm>
            <a:off x="1295400" y="1981200"/>
            <a:ext cx="3733800" cy="3352800"/>
          </a:xfrm>
          <a:prstGeom prst="arc">
            <a:avLst>
              <a:gd name="adj1" fmla="val 12553635"/>
              <a:gd name="adj2" fmla="val 1398687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3" name="Arc 102"/>
          <p:cNvSpPr/>
          <p:nvPr/>
        </p:nvSpPr>
        <p:spPr bwMode="auto">
          <a:xfrm>
            <a:off x="1295400" y="1981200"/>
            <a:ext cx="3733800" cy="3352800"/>
          </a:xfrm>
          <a:prstGeom prst="arc">
            <a:avLst>
              <a:gd name="adj1" fmla="val 11417458"/>
              <a:gd name="adj2" fmla="val 11886712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4" name="Arc 103"/>
          <p:cNvSpPr/>
          <p:nvPr/>
        </p:nvSpPr>
        <p:spPr bwMode="auto">
          <a:xfrm>
            <a:off x="1295400" y="1981200"/>
            <a:ext cx="3733800" cy="3810000"/>
          </a:xfrm>
          <a:prstGeom prst="arc">
            <a:avLst>
              <a:gd name="adj1" fmla="val 668637"/>
              <a:gd name="adj2" fmla="val 313371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5" name="Arc 104"/>
          <p:cNvSpPr/>
          <p:nvPr/>
        </p:nvSpPr>
        <p:spPr bwMode="auto">
          <a:xfrm>
            <a:off x="1219200" y="1828800"/>
            <a:ext cx="3962400" cy="4114800"/>
          </a:xfrm>
          <a:prstGeom prst="arc">
            <a:avLst>
              <a:gd name="adj1" fmla="val 711939"/>
              <a:gd name="adj2" fmla="val 3527588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6" name="Arc 105"/>
          <p:cNvSpPr/>
          <p:nvPr/>
        </p:nvSpPr>
        <p:spPr bwMode="auto">
          <a:xfrm>
            <a:off x="1219200" y="1828800"/>
            <a:ext cx="3962400" cy="3886200"/>
          </a:xfrm>
          <a:prstGeom prst="arc">
            <a:avLst>
              <a:gd name="adj1" fmla="val 18276896"/>
              <a:gd name="adj2" fmla="val 180903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7" name="Arc 106"/>
          <p:cNvSpPr/>
          <p:nvPr/>
        </p:nvSpPr>
        <p:spPr bwMode="auto">
          <a:xfrm>
            <a:off x="1066800" y="1905000"/>
            <a:ext cx="4267200" cy="4191000"/>
          </a:xfrm>
          <a:prstGeom prst="arc">
            <a:avLst>
              <a:gd name="adj1" fmla="val 533995"/>
              <a:gd name="adj2" fmla="val 7615155"/>
            </a:avLst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8" name="Arc 107"/>
          <p:cNvSpPr/>
          <p:nvPr/>
        </p:nvSpPr>
        <p:spPr bwMode="auto">
          <a:xfrm>
            <a:off x="1295400" y="1981200"/>
            <a:ext cx="3733800" cy="3810000"/>
          </a:xfrm>
          <a:prstGeom prst="arc">
            <a:avLst>
              <a:gd name="adj1" fmla="val 8320224"/>
              <a:gd name="adj2" fmla="val 1089061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9" name="Arc 108"/>
          <p:cNvSpPr/>
          <p:nvPr/>
        </p:nvSpPr>
        <p:spPr bwMode="auto">
          <a:xfrm>
            <a:off x="1295400" y="1981200"/>
            <a:ext cx="3733800" cy="3810000"/>
          </a:xfrm>
          <a:prstGeom prst="arc">
            <a:avLst>
              <a:gd name="adj1" fmla="val 3928602"/>
              <a:gd name="adj2" fmla="val 603219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10" name="Arc 109"/>
          <p:cNvSpPr/>
          <p:nvPr/>
        </p:nvSpPr>
        <p:spPr bwMode="auto">
          <a:xfrm>
            <a:off x="1295400" y="1981200"/>
            <a:ext cx="3733800" cy="3810000"/>
          </a:xfrm>
          <a:prstGeom prst="arc">
            <a:avLst>
              <a:gd name="adj1" fmla="val 6647050"/>
              <a:gd name="adj2" fmla="val 7252647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26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 animBg="1"/>
      <p:bldP spid="13" grpId="0" animBg="1"/>
      <p:bldP spid="15" grpId="0" animBg="1"/>
      <p:bldP spid="15" grpId="1" animBg="1"/>
      <p:bldP spid="20" grpId="0"/>
      <p:bldP spid="21" grpId="0"/>
      <p:bldP spid="22" grpId="0"/>
      <p:bldP spid="42" grpId="0" animBg="1"/>
      <p:bldP spid="51" grpId="0"/>
      <p:bldP spid="52" grpId="0"/>
      <p:bldP spid="53" grpId="0"/>
      <p:bldP spid="73" grpId="0" animBg="1"/>
      <p:bldP spid="77" grpId="0" animBg="1"/>
      <p:bldP spid="77" grpId="1" animBg="1"/>
      <p:bldP spid="47" grpId="0" animBg="1"/>
      <p:bldP spid="48" grpId="0"/>
      <p:bldP spid="50" grpId="0" animBg="1"/>
      <p:bldP spid="54" grpId="0" animBg="1"/>
      <p:bldP spid="61" grpId="0" animBg="1"/>
      <p:bldP spid="62" grpId="0" animBg="1"/>
      <p:bldP spid="63" grpId="0" animBg="1"/>
      <p:bldP spid="65" grpId="0" animBg="1"/>
      <p:bldP spid="67" grpId="0"/>
      <p:bldP spid="69" grpId="0" animBg="1"/>
      <p:bldP spid="70" grpId="0" animBg="1"/>
      <p:bldP spid="71" grpId="0" animBg="1"/>
      <p:bldP spid="72" grpId="0" animBg="1"/>
      <p:bldP spid="84" grpId="0" animBg="1"/>
      <p:bldP spid="85" grpId="0" animBg="1"/>
      <p:bldP spid="92" grpId="0"/>
      <p:bldP spid="93" grpId="0"/>
      <p:bldP spid="96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400" dirty="0" smtClean="0"/>
              <a:t>Strategy 2: coating in an underground workshop</a:t>
            </a:r>
            <a:endParaRPr lang="en-US" sz="24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60400" y="868680"/>
            <a:ext cx="8750300" cy="57607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Number of </a:t>
            </a:r>
            <a:r>
              <a:rPr lang="en-US" sz="1800" dirty="0" smtClean="0"/>
              <a:t>Dumont </a:t>
            </a:r>
            <a:r>
              <a:rPr lang="en-US" sz="1800" dirty="0" smtClean="0"/>
              <a:t>vehicles available (2)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Required number </a:t>
            </a:r>
            <a:r>
              <a:rPr lang="en-US" sz="1800" dirty="0" smtClean="0"/>
              <a:t>of coating </a:t>
            </a:r>
            <a:r>
              <a:rPr lang="en-US" sz="1800" dirty="0" smtClean="0"/>
              <a:t>equipments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The</a:t>
            </a:r>
            <a:r>
              <a:rPr lang="en-US" sz="1800" dirty="0" smtClean="0"/>
              <a:t> </a:t>
            </a:r>
            <a:r>
              <a:rPr lang="en-US" sz="1800" dirty="0" smtClean="0"/>
              <a:t>space available in ECX5 </a:t>
            </a:r>
            <a:r>
              <a:rPr lang="en-US" sz="1800" dirty="0" smtClean="0"/>
              <a:t>- </a:t>
            </a:r>
            <a:r>
              <a:rPr lang="en-US" sz="1800" dirty="0" smtClean="0">
                <a:sym typeface="Wingdings" pitchFamily="2" charset="2"/>
              </a:rPr>
              <a:t>ECA5</a:t>
            </a:r>
            <a:endParaRPr lang="en-US" sz="1800" dirty="0" smtClean="0">
              <a:sym typeface="Wingdings" pitchFamily="2" charset="2"/>
            </a:endParaRP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Rhythm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same rhythm for connection to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, alignment and vacuum </a:t>
            </a:r>
            <a:r>
              <a:rPr lang="en-US" sz="1800" dirty="0" smtClean="0"/>
              <a:t>connections than </a:t>
            </a:r>
            <a:r>
              <a:rPr lang="en-US" sz="1800" dirty="0" smtClean="0"/>
              <a:t>strategy </a:t>
            </a:r>
            <a:r>
              <a:rPr lang="en-US" sz="1800" dirty="0" smtClean="0"/>
              <a:t>1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18 equipments of coating are necessary 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</a:t>
            </a:r>
            <a:r>
              <a:rPr lang="en-US" sz="1800" dirty="0" smtClean="0"/>
              <a:t>1 pumping unit could pump 6 magnets in parallel </a:t>
            </a:r>
            <a:r>
              <a:rPr lang="en-US" sz="1800" dirty="0" smtClean="0">
                <a:sym typeface="Wingdings" pitchFamily="2" charset="2"/>
              </a:rPr>
              <a:t> only 3 pumping units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would be necessary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</a:t>
            </a:r>
            <a:r>
              <a:rPr lang="en-US" sz="1800" dirty="0" smtClean="0"/>
              <a:t>2 transport </a:t>
            </a:r>
            <a:r>
              <a:rPr lang="en-US" sz="1800" dirty="0" smtClean="0"/>
              <a:t>teams work </a:t>
            </a:r>
            <a:r>
              <a:rPr lang="en-US" sz="1800" dirty="0" smtClean="0"/>
              <a:t>in parallel with </a:t>
            </a:r>
            <a:r>
              <a:rPr lang="en-US" sz="1800" dirty="0" smtClean="0"/>
              <a:t>2 Dumont + trailers </a:t>
            </a:r>
            <a:r>
              <a:rPr lang="en-US" sz="1800" dirty="0" smtClean="0"/>
              <a:t>(3 magnets / day removed – reinstalled per team </a:t>
            </a:r>
            <a:r>
              <a:rPr lang="en-US" sz="1800" dirty="0" smtClean="0">
                <a:sym typeface="Wingdings" pitchFamily="2" charset="2"/>
              </a:rPr>
              <a:t> realistic following last consolidation experience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>
                <a:sym typeface="Wingdings" pitchFamily="2" charset="2"/>
              </a:rPr>
              <a:t>Rhythm</a:t>
            </a:r>
            <a:r>
              <a:rPr lang="en-US" sz="1800" dirty="0" smtClean="0">
                <a:sym typeface="Wingdings" pitchFamily="2" charset="2"/>
              </a:rPr>
              <a:t> = 6 magnets / day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/>
              <a:t>Project completed in 120 working days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1026" name="Picture 2" descr="C:\Documents and Settings\jbauche\Local Settings\Temporary Internet Files\Content.IE5\QWQHOL4V\MCj0379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701" y="868682"/>
            <a:ext cx="420675" cy="474992"/>
          </a:xfrm>
          <a:prstGeom prst="rect">
            <a:avLst/>
          </a:prstGeom>
          <a:noFill/>
        </p:spPr>
      </p:pic>
      <p:pic>
        <p:nvPicPr>
          <p:cNvPr id="1027" name="Picture 3" descr="C:\Documents and Settings\jbauche\Local Settings\Temporary Internet Files\Content.IE5\MBO2FIU3\MPj04024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1402" y="2697480"/>
            <a:ext cx="330199" cy="4573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685800"/>
          </a:xfrm>
        </p:spPr>
        <p:txBody>
          <a:bodyPr/>
          <a:lstStyle/>
          <a:p>
            <a:pPr algn="ctr">
              <a:defRPr/>
            </a:pPr>
            <a:r>
              <a:rPr lang="en-US" sz="2300" dirty="0" smtClean="0"/>
              <a:t>Coating of the CERN SPS main dipoles vacuum chambers: </a:t>
            </a:r>
            <a:br>
              <a:rPr lang="en-US" sz="2300" dirty="0" smtClean="0"/>
            </a:br>
            <a:r>
              <a:rPr lang="en-US" sz="2300" dirty="0" smtClean="0"/>
              <a:t>alternative scenarios, logistics</a:t>
            </a:r>
            <a:endParaRPr lang="en-US" sz="23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915400" cy="6172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1700" dirty="0" smtClean="0"/>
              <a:t>Introduction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400" dirty="0" smtClean="0"/>
              <a:t>SPS machine and magnet system overview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400" dirty="0" smtClean="0"/>
              <a:t>Goal and restrictive parameters</a:t>
            </a:r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1700" dirty="0" smtClean="0"/>
              <a:t>Strategy 1: coating in the tunnel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Previous experience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Implementation of the method in the coating </a:t>
            </a:r>
            <a:r>
              <a:rPr lang="en-US" sz="1400" dirty="0" smtClean="0"/>
              <a:t>project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err="1" smtClean="0"/>
              <a:t>Rythm</a:t>
            </a:r>
            <a:r>
              <a:rPr lang="en-US" sz="1400" dirty="0" smtClean="0"/>
              <a:t>, 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Pros </a:t>
            </a:r>
            <a:r>
              <a:rPr lang="en-US" sz="1400" dirty="0" smtClean="0"/>
              <a:t>&amp; cons</a:t>
            </a:r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1700" dirty="0" smtClean="0"/>
              <a:t>Strategy </a:t>
            </a:r>
            <a:r>
              <a:rPr lang="en-US" sz="1700" dirty="0" smtClean="0"/>
              <a:t>2: coating in an underground workshop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Previous experience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Workshop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Transport </a:t>
            </a:r>
            <a:endParaRPr lang="en-US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err="1" smtClean="0"/>
              <a:t>Rythm</a:t>
            </a:r>
            <a:r>
              <a:rPr lang="en-US" sz="1400" dirty="0" smtClean="0"/>
              <a:t>, 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Pros </a:t>
            </a:r>
            <a:r>
              <a:rPr lang="en-US" sz="1400" dirty="0" smtClean="0"/>
              <a:t>&amp; cons</a:t>
            </a:r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1700" dirty="0" smtClean="0"/>
              <a:t>Strategy </a:t>
            </a:r>
            <a:r>
              <a:rPr lang="en-US" sz="1700" dirty="0" smtClean="0"/>
              <a:t>3: coating in a surface workshop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Previous experience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Transport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err="1" smtClean="0"/>
              <a:t>Rythm</a:t>
            </a:r>
            <a:r>
              <a:rPr lang="en-US" sz="1400" dirty="0" smtClean="0"/>
              <a:t>, 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400" dirty="0" smtClean="0"/>
              <a:t>Pros </a:t>
            </a:r>
            <a:r>
              <a:rPr lang="en-US" sz="1400" dirty="0" smtClean="0"/>
              <a:t>&amp; cons</a:t>
            </a:r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1700" dirty="0" smtClean="0"/>
              <a:t>Conclusions and prospects</a:t>
            </a:r>
            <a:endParaRPr lang="en-US" sz="17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400" dirty="0" smtClean="0"/>
              <a:t>Strategy 2: coating in an underground workshop</a:t>
            </a:r>
            <a:endParaRPr lang="en-US" sz="24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750300" cy="5791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Pros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Workshop environment with </a:t>
            </a:r>
            <a:r>
              <a:rPr lang="en-US" sz="1800" dirty="0" smtClean="0"/>
              <a:t>much lower </a:t>
            </a:r>
            <a:r>
              <a:rPr lang="en-US" sz="1800" dirty="0" smtClean="0"/>
              <a:t>radiation level than in the tunnel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Much space available, possibility to pile up magnets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Equipment regrouped in a dedicated workshop, improved </a:t>
            </a:r>
            <a:r>
              <a:rPr lang="en-US" sz="1800" dirty="0" smtClean="0"/>
              <a:t>safety and ergonomics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Possibility to pump more magnets in parallel with less pumping </a:t>
            </a:r>
            <a:r>
              <a:rPr lang="en-US" sz="1800" dirty="0" smtClean="0"/>
              <a:t>units than in strategy 1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Same with cleaning units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No special supporting structure </a:t>
            </a:r>
            <a:r>
              <a:rPr lang="en-US" sz="1800" dirty="0" smtClean="0"/>
              <a:t>required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fr-CH" sz="18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Cons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Interference between transport and other activities in the tunnel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Risks inherent to </a:t>
            </a:r>
            <a:r>
              <a:rPr lang="en-US" sz="1800" dirty="0" smtClean="0"/>
              <a:t>crane handling </a:t>
            </a:r>
            <a:r>
              <a:rPr lang="en-US" sz="1800" dirty="0" smtClean="0"/>
              <a:t>and </a:t>
            </a:r>
            <a:r>
              <a:rPr lang="en-US" sz="1800" dirty="0" smtClean="0"/>
              <a:t>transport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Need for transport teams in addition to coating teams </a:t>
            </a:r>
            <a:r>
              <a:rPr lang="en-US" sz="1800" dirty="0" smtClean="0">
                <a:sym typeface="Wingdings" pitchFamily="2" charset="2"/>
              </a:rPr>
              <a:t> increase costs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800" dirty="0" smtClean="0"/>
              <a:t>No crane available between ECA5 and ECX5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dirty="0" smtClean="0"/>
              <a:t>we </a:t>
            </a:r>
            <a:r>
              <a:rPr lang="en-US" sz="1800" dirty="0" smtClean="0"/>
              <a:t>would </a:t>
            </a:r>
            <a:r>
              <a:rPr lang="en-US" sz="1800" dirty="0" smtClean="0">
                <a:sym typeface="Wingdings" pitchFamily="2" charset="2"/>
              </a:rPr>
              <a:t>need for a portico crane or for air cushion motioned supporting structures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fr-CH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6" name="Picture 6" descr="C:\Documents and Settings\dsmekens\Local Settings\Temporary Internet Files\Content.IE5\ODEFKDE7\MPj04331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838200"/>
            <a:ext cx="455676" cy="504749"/>
          </a:xfrm>
          <a:prstGeom prst="rect">
            <a:avLst/>
          </a:prstGeom>
          <a:noFill/>
        </p:spPr>
      </p:pic>
      <p:pic>
        <p:nvPicPr>
          <p:cNvPr id="8" name="Picture 7" descr="C:\Documents and Settings\dsmekens\Local Settings\Temporary Internet Files\Content.IE5\Q2OJ4Z99\MPj043316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267200"/>
            <a:ext cx="412750" cy="457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3: coating in a surface workshop</a:t>
            </a:r>
            <a:endParaRPr lang="en-US" sz="2700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495300" y="777240"/>
            <a:ext cx="8915400" cy="585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r>
              <a:rPr lang="en-US" sz="2300" b="1" i="1" kern="0" dirty="0" smtClean="0">
                <a:solidFill>
                  <a:schemeClr val="tx1"/>
                </a:solidFill>
                <a:latin typeface="+mn-lt"/>
              </a:rPr>
              <a:t>Previous experiences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None in big projects, only preventive and corrective annual magnet exchanges (5 to 10 / year)</a:t>
            </a:r>
          </a:p>
          <a:p>
            <a:pPr lvl="1">
              <a:spcBef>
                <a:spcPts val="577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→ </a:t>
            </a:r>
            <a:r>
              <a:rPr lang="en-US" sz="1600" i="1" u="sng" dirty="0" smtClean="0">
                <a:solidFill>
                  <a:schemeClr val="tx1"/>
                </a:solidFill>
              </a:rPr>
              <a:t>Method used</a:t>
            </a:r>
            <a:r>
              <a:rPr lang="en-US" sz="1600" dirty="0" smtClean="0">
                <a:solidFill>
                  <a:schemeClr val="tx1"/>
                </a:solidFill>
              </a:rPr>
              <a:t>: magnet removed from its positions and transported with the Dumont to BA3 </a:t>
            </a:r>
            <a:r>
              <a:rPr lang="en-US" sz="1600" dirty="0" smtClean="0">
                <a:solidFill>
                  <a:schemeClr val="tx1"/>
                </a:solidFill>
              </a:rPr>
              <a:t>equipment lift </a:t>
            </a:r>
            <a:r>
              <a:rPr lang="en-US" sz="1600" dirty="0" smtClean="0">
                <a:solidFill>
                  <a:schemeClr val="tx1"/>
                </a:solidFill>
              </a:rPr>
              <a:t>and pulled by electro tractor to magnet workshop in </a:t>
            </a:r>
            <a:r>
              <a:rPr lang="en-US" sz="1600" dirty="0" err="1" smtClean="0">
                <a:solidFill>
                  <a:schemeClr val="tx1"/>
                </a:solidFill>
              </a:rPr>
              <a:t>bdg</a:t>
            </a:r>
            <a:r>
              <a:rPr lang="en-US" sz="1600" dirty="0" smtClean="0">
                <a:solidFill>
                  <a:schemeClr val="tx1"/>
                </a:solidFill>
              </a:rPr>
              <a:t>. 867, replaced by a spare</a:t>
            </a: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 descr="C:\Documents and Settings\AUJE\Bureau\SPSU presentation\SPS.bmp"/>
          <p:cNvPicPr>
            <a:picLocks noChangeAspect="1" noChangeArrowheads="1"/>
          </p:cNvPicPr>
          <p:nvPr/>
        </p:nvPicPr>
        <p:blipFill>
          <a:blip r:embed="rId2" cstate="print"/>
          <a:srcRect r="67075" b="50549"/>
          <a:stretch>
            <a:fillRect/>
          </a:stretch>
        </p:blipFill>
        <p:spPr bwMode="auto">
          <a:xfrm>
            <a:off x="2895600" y="2590800"/>
            <a:ext cx="3384550" cy="3305799"/>
          </a:xfrm>
          <a:prstGeom prst="rect">
            <a:avLst/>
          </a:prstGeom>
          <a:noFill/>
        </p:spPr>
      </p:pic>
      <p:sp>
        <p:nvSpPr>
          <p:cNvPr id="6" name="Bouée 16"/>
          <p:cNvSpPr/>
          <p:nvPr/>
        </p:nvSpPr>
        <p:spPr bwMode="auto">
          <a:xfrm>
            <a:off x="5124452" y="5310568"/>
            <a:ext cx="260350" cy="29661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7" name="Bouée 17"/>
          <p:cNvSpPr/>
          <p:nvPr/>
        </p:nvSpPr>
        <p:spPr bwMode="auto">
          <a:xfrm>
            <a:off x="3028950" y="4038600"/>
            <a:ext cx="260350" cy="29661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8" name="Bouée 15"/>
          <p:cNvSpPr/>
          <p:nvPr/>
        </p:nvSpPr>
        <p:spPr bwMode="auto">
          <a:xfrm>
            <a:off x="3867150" y="2819400"/>
            <a:ext cx="260350" cy="296610"/>
          </a:xfrm>
          <a:prstGeom prst="donu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9" name="Bouée 30"/>
          <p:cNvSpPr/>
          <p:nvPr/>
        </p:nvSpPr>
        <p:spPr bwMode="auto">
          <a:xfrm>
            <a:off x="5162550" y="2971800"/>
            <a:ext cx="260350" cy="296610"/>
          </a:xfrm>
          <a:prstGeom prst="donut">
            <a:avLst/>
          </a:prstGeom>
          <a:solidFill>
            <a:schemeClr val="bg2">
              <a:alpha val="5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0" name="Bouée 32"/>
          <p:cNvSpPr/>
          <p:nvPr/>
        </p:nvSpPr>
        <p:spPr bwMode="auto">
          <a:xfrm>
            <a:off x="3638552" y="5310568"/>
            <a:ext cx="260350" cy="296610"/>
          </a:xfrm>
          <a:prstGeom prst="donut">
            <a:avLst/>
          </a:prstGeom>
          <a:solidFill>
            <a:schemeClr val="bg2">
              <a:alpha val="5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1" name="Bouée 32"/>
          <p:cNvSpPr/>
          <p:nvPr/>
        </p:nvSpPr>
        <p:spPr bwMode="auto">
          <a:xfrm>
            <a:off x="5784852" y="4213288"/>
            <a:ext cx="260350" cy="296610"/>
          </a:xfrm>
          <a:prstGeom prst="donut">
            <a:avLst/>
          </a:prstGeom>
          <a:solidFill>
            <a:schemeClr val="bg2">
              <a:alpha val="5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362700" y="2743200"/>
            <a:ext cx="19812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	</a:t>
            </a:r>
            <a:r>
              <a:rPr lang="en-US" sz="1400" u="sng" kern="0" dirty="0" smtClean="0">
                <a:solidFill>
                  <a:srgbClr val="00B050"/>
                </a:solidFill>
                <a:latin typeface="+mn-lt"/>
              </a:rPr>
              <a:t>BAs equipped with </a:t>
            </a:r>
            <a:r>
              <a:rPr lang="en-US" sz="1400" u="sng" kern="0" dirty="0" err="1" smtClean="0">
                <a:solidFill>
                  <a:srgbClr val="00B050"/>
                </a:solidFill>
                <a:latin typeface="+mn-lt"/>
              </a:rPr>
              <a:t>equipement</a:t>
            </a:r>
            <a:r>
              <a:rPr lang="en-US" sz="1400" u="sng" kern="0" dirty="0" smtClean="0">
                <a:solidFill>
                  <a:srgbClr val="00B050"/>
                </a:solidFill>
                <a:latin typeface="+mn-lt"/>
              </a:rPr>
              <a:t> lifts:</a:t>
            </a:r>
            <a:endParaRPr lang="en-US" sz="1400" u="sng" kern="0" dirty="0" smtClean="0">
              <a:solidFill>
                <a:srgbClr val="00B050"/>
              </a:solidFill>
              <a:latin typeface="+mn-lt"/>
            </a:endParaRP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	BA2, BA3 &amp; BA6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	- </a:t>
            </a:r>
            <a:r>
              <a:rPr lang="en-US" sz="1400" kern="0" dirty="0" err="1" smtClean="0">
                <a:solidFill>
                  <a:srgbClr val="00B050"/>
                </a:solidFill>
                <a:latin typeface="+mn-lt"/>
              </a:rPr>
              <a:t>T</a:t>
            </a:r>
            <a:r>
              <a:rPr lang="en-US" sz="1400" kern="0" baseline="-25000" dirty="0" err="1" smtClean="0">
                <a:solidFill>
                  <a:srgbClr val="00B050"/>
                </a:solidFill>
                <a:latin typeface="+mn-lt"/>
              </a:rPr>
              <a:t>lift</a:t>
            </a:r>
            <a:r>
              <a:rPr lang="en-US" sz="1400" kern="0" dirty="0" smtClean="0">
                <a:solidFill>
                  <a:srgbClr val="00B050"/>
                </a:solidFill>
                <a:latin typeface="+mn-lt"/>
              </a:rPr>
              <a:t> ≈ 30 min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2063750" cy="59436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Transport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15" name="Bouée 32"/>
          <p:cNvSpPr/>
          <p:nvPr/>
        </p:nvSpPr>
        <p:spPr bwMode="auto">
          <a:xfrm>
            <a:off x="5772150" y="4191000"/>
            <a:ext cx="260350" cy="296610"/>
          </a:xfrm>
          <a:prstGeom prst="donut">
            <a:avLst/>
          </a:prstGeom>
          <a:solidFill>
            <a:srgbClr val="FFC000">
              <a:alpha val="50000"/>
            </a:srgb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7904" tIns="43952" rIns="87904" bIns="43952" numCol="1" rtlCol="0" anchor="ctr" anchorCtr="0" compatLnSpc="1">
            <a:prstTxWarp prst="textNoShape">
              <a:avLst/>
            </a:prstTxWarp>
          </a:bodyPr>
          <a:lstStyle/>
          <a:p>
            <a:pPr defTabSz="879084" eaLnBrk="0" hangingPunct="0"/>
            <a:endParaRPr lang="fr-FR" dirty="0" smtClean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6381750" y="4114800"/>
            <a:ext cx="21526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FFC000"/>
                </a:solidFill>
                <a:latin typeface="+mn-lt"/>
              </a:rPr>
              <a:t>	</a:t>
            </a:r>
            <a:r>
              <a:rPr lang="en-US" sz="1400" u="sng" kern="0" dirty="0" smtClean="0">
                <a:solidFill>
                  <a:srgbClr val="FFC000"/>
                </a:solidFill>
                <a:latin typeface="+mn-lt"/>
              </a:rPr>
              <a:t>Transfer ECX5 to ECA5 and lifting to surface with ECA5 </a:t>
            </a:r>
            <a:r>
              <a:rPr lang="en-US" sz="1400" u="sng" kern="0" dirty="0" smtClean="0">
                <a:solidFill>
                  <a:srgbClr val="FFC000"/>
                </a:solidFill>
                <a:latin typeface="+mn-lt"/>
              </a:rPr>
              <a:t>crane</a:t>
            </a:r>
            <a:endParaRPr lang="en-US" sz="1400" kern="0" dirty="0" smtClean="0">
              <a:solidFill>
                <a:srgbClr val="FFC000"/>
              </a:solidFill>
              <a:latin typeface="+mn-lt"/>
            </a:endParaRP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400" kern="0" dirty="0" smtClean="0">
                <a:solidFill>
                  <a:srgbClr val="FFC000"/>
                </a:solidFill>
                <a:latin typeface="+mn-lt"/>
              </a:rPr>
              <a:t>	- </a:t>
            </a:r>
            <a:r>
              <a:rPr lang="en-US" sz="1400" kern="0" dirty="0" err="1" smtClean="0">
                <a:solidFill>
                  <a:srgbClr val="FFC000"/>
                </a:solidFill>
                <a:latin typeface="+mn-lt"/>
              </a:rPr>
              <a:t>T</a:t>
            </a:r>
            <a:r>
              <a:rPr lang="en-US" sz="1400" kern="0" baseline="-25000" dirty="0" err="1" smtClean="0">
                <a:solidFill>
                  <a:srgbClr val="FFC000"/>
                </a:solidFill>
                <a:latin typeface="+mn-lt"/>
              </a:rPr>
              <a:t>lift</a:t>
            </a:r>
            <a:r>
              <a:rPr lang="en-US" sz="1400" kern="0" dirty="0" smtClean="0">
                <a:solidFill>
                  <a:srgbClr val="FFC000"/>
                </a:solidFill>
                <a:latin typeface="+mn-lt"/>
              </a:rPr>
              <a:t> ≈ 10 min</a:t>
            </a:r>
          </a:p>
        </p:txBody>
      </p:sp>
      <p:sp>
        <p:nvSpPr>
          <p:cNvPr id="17" name="Content Placeholder 6"/>
          <p:cNvSpPr txBox="1">
            <a:spLocks/>
          </p:cNvSpPr>
          <p:nvPr/>
        </p:nvSpPr>
        <p:spPr bwMode="auto">
          <a:xfrm>
            <a:off x="381000" y="59436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	Workshop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in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BHA5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if we open the concrete block wall between ECA5 and ECX5, we can lift the magnets with the BHA5 crane (no more need for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lifts)</a:t>
            </a: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/>
      <p:bldP spid="15" grpId="1" animBg="1"/>
      <p:bldP spid="15" grpId="2" animBg="1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3: coating in a surface workshop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60400" y="868680"/>
            <a:ext cx="8750300" cy="57607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endParaRPr lang="en-US" sz="2300" b="1" i="1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Bottlenecks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Number of Dumont vehicles available (2)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Required number of coating </a:t>
            </a:r>
            <a:r>
              <a:rPr lang="en-US" sz="1800" dirty="0" smtClean="0"/>
              <a:t>equipments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Required number of lorries and transport </a:t>
            </a:r>
            <a:r>
              <a:rPr lang="en-US" sz="1800" dirty="0" smtClean="0"/>
              <a:t>teams </a:t>
            </a:r>
            <a:r>
              <a:rPr lang="en-US" sz="1800" dirty="0" smtClean="0"/>
              <a:t>in addition to the logistic in the tunnel in case we would choose BA2 or BA6 equipment lift</a:t>
            </a:r>
            <a:endParaRPr lang="en-US" sz="1800" dirty="0" smtClean="0">
              <a:sym typeface="Wingdings" pitchFamily="2" charset="2"/>
            </a:endParaRP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Rhythm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</a:t>
            </a:r>
            <a:r>
              <a:rPr lang="en-US" sz="1800" dirty="0" smtClean="0"/>
              <a:t>same rhythm for connection to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, alignment and vacuum connections than strategy </a:t>
            </a:r>
            <a:r>
              <a:rPr lang="en-US" sz="1800" dirty="0" smtClean="0"/>
              <a:t>1 and 2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same cadencies of transport in the tunnel than strategy 2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Assuming additional teams and lorries are available in case we would choose to pass by the road (not necessary if we transit by ECA5 to surface)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>
                <a:sym typeface="Wingdings" pitchFamily="2" charset="2"/>
              </a:rPr>
              <a:t>Rhythm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ym typeface="Wingdings" pitchFamily="2" charset="2"/>
              </a:rPr>
              <a:t>= 6 magnets / day 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Wingdings"/>
              <a:buChar char="è"/>
              <a:defRPr/>
            </a:pPr>
            <a:r>
              <a:rPr lang="en-US" sz="1800" u="sng" dirty="0" smtClean="0"/>
              <a:t>Project completed in 120 working days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1026" name="Picture 2" descr="C:\Documents and Settings\jbauche\Local Settings\Temporary Internet Files\Content.IE5\QWQHOL4V\MCj0379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701" y="1325882"/>
            <a:ext cx="420675" cy="474992"/>
          </a:xfrm>
          <a:prstGeom prst="rect">
            <a:avLst/>
          </a:prstGeom>
          <a:noFill/>
        </p:spPr>
      </p:pic>
      <p:pic>
        <p:nvPicPr>
          <p:cNvPr id="1027" name="Picture 3" descr="C:\Documents and Settings\jbauche\Local Settings\Temporary Internet Files\Content.IE5\MBO2FIU3\MPj04024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429000"/>
            <a:ext cx="330199" cy="4573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3: coating in a surface workshop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60400" y="960120"/>
            <a:ext cx="8915400" cy="5486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Pros</a:t>
            </a:r>
            <a:endParaRPr lang="en-US" sz="2300" b="1" i="1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Work in a non radioactive </a:t>
            </a:r>
            <a:r>
              <a:rPr lang="en-US" sz="1800" dirty="0" smtClean="0"/>
              <a:t>environment (but not so different than in ECX5), </a:t>
            </a:r>
            <a:r>
              <a:rPr lang="en-US" sz="1800" dirty="0" smtClean="0"/>
              <a:t>and not </a:t>
            </a:r>
            <a:r>
              <a:rPr lang="en-US" sz="1800" dirty="0" smtClean="0"/>
              <a:t>underground </a:t>
            </a:r>
            <a:r>
              <a:rPr lang="en-US" sz="1800" dirty="0" smtClean="0">
                <a:sym typeface="Wingdings" pitchFamily="2" charset="2"/>
              </a:rPr>
              <a:t> access more easy to workshop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ym typeface="Wingdings" pitchFamily="2" charset="2"/>
              </a:rPr>
              <a:t>We could find a bigger workshop in surface if necessary (e.g. BHA5)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fr-CH" sz="1800" dirty="0" smtClean="0"/>
          </a:p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Cons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Need to implement an important logistic in surface in addition to the one </a:t>
            </a:r>
            <a:r>
              <a:rPr lang="en-US" sz="1800" dirty="0" smtClean="0"/>
              <a:t>underground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</a:t>
            </a:r>
            <a:r>
              <a:rPr lang="en-US" sz="1800" dirty="0" smtClean="0"/>
              <a:t>more difficult to </a:t>
            </a:r>
            <a:r>
              <a:rPr lang="en-US" sz="1800" dirty="0" smtClean="0"/>
              <a:t>manage, </a:t>
            </a:r>
            <a:r>
              <a:rPr lang="en-US" sz="1800" dirty="0" smtClean="0"/>
              <a:t>time </a:t>
            </a:r>
            <a:r>
              <a:rPr lang="en-US" sz="1800" dirty="0" smtClean="0"/>
              <a:t>consuming and costly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Increase of risks inherent to handlings and transport compared to strategy 1 and </a:t>
            </a:r>
            <a:r>
              <a:rPr lang="en-US" sz="1800" dirty="0" smtClean="0"/>
              <a:t>2 + transport of radioactive material on the road </a:t>
            </a:r>
            <a:r>
              <a:rPr lang="en-US" sz="1800" dirty="0" smtClean="0">
                <a:sym typeface="Wingdings" pitchFamily="2" charset="2"/>
              </a:rPr>
              <a:t> not recommended</a:t>
            </a:r>
            <a:endParaRPr lang="en-US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If we would use the lifts, they could need to be refurbished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r>
              <a:rPr lang="en-US" sz="1800" dirty="0" smtClean="0"/>
              <a:t>If we would pass by the ECX5 - ECA5 and use the BHA5 as a workshop, we would have to stock </a:t>
            </a:r>
            <a:r>
              <a:rPr lang="en-US" sz="1800" dirty="0" smtClean="0"/>
              <a:t>the 30 blocs </a:t>
            </a:r>
            <a:r>
              <a:rPr lang="en-US" sz="1800" dirty="0" smtClean="0"/>
              <a:t>of 72 </a:t>
            </a:r>
            <a:r>
              <a:rPr lang="en-US" sz="1800" dirty="0" smtClean="0"/>
              <a:t>ton of </a:t>
            </a:r>
            <a:r>
              <a:rPr lang="en-US" sz="1800" dirty="0" smtClean="0"/>
              <a:t>the wall that separates ECX5 and ECA5 outside the building </a:t>
            </a:r>
            <a:r>
              <a:rPr lang="en-US" sz="1800" dirty="0" smtClean="0">
                <a:sym typeface="Wingdings" pitchFamily="2" charset="2"/>
              </a:rPr>
              <a:t> need for a mobile crane (1 week of work for dismounting)</a:t>
            </a:r>
            <a:endParaRPr lang="fr-CH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fr-CH" sz="18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  <a:defRPr/>
            </a:pPr>
            <a:endParaRPr lang="en-US" sz="1800" dirty="0" smtClean="0"/>
          </a:p>
        </p:txBody>
      </p:sp>
      <p:pic>
        <p:nvPicPr>
          <p:cNvPr id="6" name="Picture 6" descr="C:\Documents and Settings\dsmekens\Local Settings\Temporary Internet Files\Content.IE5\ODEFKDE7\MPj04331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90600"/>
            <a:ext cx="455676" cy="504749"/>
          </a:xfrm>
          <a:prstGeom prst="rect">
            <a:avLst/>
          </a:prstGeom>
          <a:noFill/>
        </p:spPr>
      </p:pic>
      <p:pic>
        <p:nvPicPr>
          <p:cNvPr id="8" name="Picture 7" descr="C:\Documents and Settings\dsmekens\Local Settings\Temporary Internet Files\Content.IE5\Q2OJ4Z99\MPj043316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743200"/>
            <a:ext cx="412750" cy="457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700" dirty="0" smtClean="0"/>
              <a:t>Conclusion</a:t>
            </a:r>
            <a:endParaRPr lang="en-US" sz="2700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609600" y="7620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r>
              <a:rPr lang="en-US" sz="2300" b="1" u="sng" kern="0" dirty="0" smtClean="0">
                <a:solidFill>
                  <a:schemeClr val="tx1"/>
                </a:solidFill>
                <a:latin typeface="+mn-lt"/>
              </a:rPr>
              <a:t>Summary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	If we would run the project during shutdown periods, 3 shutdowns would be necessary for any strategy. But since in big projects like this, things are never straight forward, we have to consider 25 % of safety margin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4 shutdowns would be realistic, moreover for strategies 2 and 3 that interfere with other activities</a:t>
            </a: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  <a:latin typeface="+mn-lt"/>
              </a:rPr>
              <a:t>	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362201"/>
          <a:ext cx="8229600" cy="4036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411"/>
                <a:gridCol w="3239589"/>
                <a:gridCol w="3657600"/>
              </a:tblGrid>
              <a:tr h="3165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Strategies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</a:tr>
              <a:tr h="101856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transport, few handlings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Few space / not safe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Requires</a:t>
                      </a:r>
                      <a:r>
                        <a:rPr lang="en-US" baseline="0" dirty="0" smtClean="0"/>
                        <a:t> numerous equipments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 Equipments difficult (impossible ?) to design</a:t>
                      </a:r>
                      <a:endParaRPr lang="en-US" dirty="0"/>
                    </a:p>
                  </a:txBody>
                  <a:tcPr/>
                </a:tc>
              </a:tr>
              <a:tr h="14865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Space available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Dedicated</a:t>
                      </a:r>
                      <a:r>
                        <a:rPr lang="en-US" baseline="0" dirty="0" smtClean="0"/>
                        <a:t> workshop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dirty="0" smtClean="0"/>
                        <a:t> safety and ergonomics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Requires</a:t>
                      </a:r>
                      <a:r>
                        <a:rPr lang="en-US" baseline="0" dirty="0" smtClean="0"/>
                        <a:t> less equipments to reach the same cadencies than strategy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Transport in tunnel 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dirty="0" smtClean="0"/>
                        <a:t> interference with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activities + costs increased</a:t>
                      </a:r>
                      <a:endParaRPr lang="en-US" dirty="0"/>
                    </a:p>
                  </a:txBody>
                  <a:tcPr/>
                </a:tc>
              </a:tr>
              <a:tr h="912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 strategy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as strategy 2, but with increased cost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700" dirty="0" smtClean="0"/>
              <a:t>Conclusion</a:t>
            </a:r>
            <a:endParaRPr lang="en-US" sz="2700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577850" y="8382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r>
              <a:rPr lang="en-US" sz="2300" b="1" u="sng" kern="0" dirty="0" smtClean="0">
                <a:solidFill>
                  <a:schemeClr val="tx1"/>
                </a:solidFill>
                <a:latin typeface="+mn-lt"/>
              </a:rPr>
              <a:t>So, which </a:t>
            </a:r>
            <a:r>
              <a:rPr lang="en-US" sz="2300" b="1" u="sng" kern="0" dirty="0" smtClean="0">
                <a:solidFill>
                  <a:schemeClr val="tx1"/>
                </a:solidFill>
                <a:latin typeface="+mn-lt"/>
              </a:rPr>
              <a:t>strategy</a:t>
            </a:r>
            <a:r>
              <a:rPr lang="en-US" sz="2300" b="1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300" b="1" kern="0" dirty="0" smtClean="0">
                <a:solidFill>
                  <a:schemeClr val="tx1"/>
                </a:solidFill>
                <a:latin typeface="+mn-lt"/>
              </a:rPr>
              <a:t>?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2300" b="1" kern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This is a first draft ! We first need to fix the following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parameters:</a:t>
            </a: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tx1"/>
                </a:solidFill>
              </a:rPr>
              <a:t>Operating </a:t>
            </a:r>
            <a:r>
              <a:rPr lang="en-US" sz="1800" kern="0" dirty="0" smtClean="0">
                <a:solidFill>
                  <a:schemeClr val="tx1"/>
                </a:solidFill>
              </a:rPr>
              <a:t>mode, process </a:t>
            </a:r>
            <a:r>
              <a:rPr lang="en-US" sz="1800" kern="0" dirty="0" smtClean="0">
                <a:solidFill>
                  <a:schemeClr val="tx1"/>
                </a:solidFill>
              </a:rPr>
              <a:t>duration and </a:t>
            </a:r>
            <a:r>
              <a:rPr lang="en-US" sz="1800" kern="0" dirty="0" smtClean="0">
                <a:solidFill>
                  <a:schemeClr val="tx1"/>
                </a:solidFill>
              </a:rPr>
              <a:t>conditions </a:t>
            </a:r>
            <a:r>
              <a:rPr lang="en-US" sz="1800" kern="0" dirty="0" smtClean="0">
                <a:solidFill>
                  <a:schemeClr val="tx1"/>
                </a:solidFill>
              </a:rPr>
              <a:t>needed for each operation</a:t>
            </a:r>
            <a:endParaRPr lang="en-US" sz="1800" kern="0" dirty="0" smtClean="0">
              <a:solidFill>
                <a:schemeClr val="tx1"/>
              </a:solidFill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Deadline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for the project to be completed</a:t>
            </a: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Resources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allocated to the project (</a:t>
            </a:r>
            <a:r>
              <a:rPr lang="en-US" sz="1800" kern="0" dirty="0" smtClean="0">
                <a:solidFill>
                  <a:schemeClr val="tx1"/>
                </a:solidFill>
              </a:rPr>
              <a:t>budgets, manpower)</a:t>
            </a: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Will this project be implemented during shutdowns ? If yes, what will be the durations of the shutdown periods and the priority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of this project </a:t>
            </a:r>
            <a:r>
              <a:rPr lang="en-US" sz="1800" kern="0" dirty="0" err="1" smtClean="0">
                <a:solidFill>
                  <a:schemeClr val="tx1"/>
                </a:solidFill>
                <a:latin typeface="+mn-lt"/>
              </a:rPr>
              <a:t>w.r.t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. other </a:t>
            </a:r>
            <a:r>
              <a:rPr lang="en-US" sz="1800" kern="0" dirty="0" smtClean="0">
                <a:solidFill>
                  <a:schemeClr val="tx1"/>
                </a:solidFill>
                <a:latin typeface="+mn-lt"/>
              </a:rPr>
              <a:t>activities ?</a:t>
            </a: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/>
              <a:buChar char="è"/>
              <a:defRPr/>
            </a:pP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  <a:latin typeface="+mn-lt"/>
              </a:rPr>
              <a:t>	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700" dirty="0" smtClean="0"/>
              <a:t>Conclusion</a:t>
            </a:r>
            <a:endParaRPr lang="en-US" sz="2700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533400" y="990600"/>
            <a:ext cx="891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è"/>
              <a:defRPr/>
            </a:pPr>
            <a:endParaRPr lang="en-US" sz="23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algn="ctr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3200" b="1" u="sng" kern="0" dirty="0" smtClean="0">
                <a:solidFill>
                  <a:schemeClr val="tx1"/>
                </a:solidFill>
                <a:latin typeface="Comic Sans MS" pitchFamily="66" charset="0"/>
              </a:rPr>
              <a:t>Thank you for your attention !</a:t>
            </a:r>
            <a:endParaRPr lang="en-US" sz="3200" kern="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/>
              <a:buChar char="è"/>
              <a:defRPr/>
            </a:pP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769199" lvl="1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  <a:defRPr/>
            </a:pPr>
            <a:endParaRPr lang="en-US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  <a:latin typeface="+mn-lt"/>
              </a:rPr>
              <a:t>	</a:t>
            </a: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1031547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900" b="1" i="1" dirty="0" smtClean="0"/>
          </a:p>
          <a:p>
            <a:r>
              <a:rPr lang="en-GB" sz="1900" b="1" i="1" dirty="0" smtClean="0"/>
              <a:t>Reducing the </a:t>
            </a:r>
            <a:r>
              <a:rPr lang="en-GB" sz="1900" b="1" i="1" dirty="0" err="1" smtClean="0"/>
              <a:t>sps</a:t>
            </a:r>
            <a:r>
              <a:rPr lang="en-GB" sz="1900" b="1" i="1" dirty="0" smtClean="0"/>
              <a:t> machine impedance</a:t>
            </a:r>
            <a:r>
              <a:rPr lang="en-GB" sz="2000" dirty="0" smtClean="0"/>
              <a:t>, </a:t>
            </a:r>
            <a:r>
              <a:rPr lang="en-GB" sz="1600" dirty="0" smtClean="0"/>
              <a:t>P. Collier, M. Ainoux, R. </a:t>
            </a:r>
            <a:r>
              <a:rPr lang="en-GB" sz="1600" dirty="0" err="1" smtClean="0"/>
              <a:t>Guinand</a:t>
            </a:r>
            <a:r>
              <a:rPr lang="en-GB" sz="1600" dirty="0" smtClean="0"/>
              <a:t>, J-M Jimenez, A. Rizzo, A. Spinks, K. Weiss</a:t>
            </a:r>
          </a:p>
          <a:p>
            <a:endParaRPr lang="en-US" sz="1600" b="1" cap="all" dirty="0" smtClean="0"/>
          </a:p>
          <a:p>
            <a:r>
              <a:rPr lang="en-US" sz="1900" b="1" i="1" dirty="0" smtClean="0"/>
              <a:t>New Strategy for the Repair of SPS Dipole Water Manifolds</a:t>
            </a:r>
            <a:r>
              <a:rPr lang="en-US" i="1" dirty="0" smtClean="0"/>
              <a:t>, </a:t>
            </a:r>
            <a:r>
              <a:rPr lang="en-US" sz="1600" dirty="0" smtClean="0"/>
              <a:t>J. Bauche, W. Kalbreier, D. Smekens</a:t>
            </a:r>
            <a:r>
              <a:rPr lang="en-US" sz="1600" i="1" dirty="0" smtClean="0"/>
              <a:t> </a:t>
            </a:r>
            <a:r>
              <a:rPr lang="en-US" sz="1600" dirty="0" smtClean="0"/>
              <a:t>(</a:t>
            </a:r>
            <a:r>
              <a:rPr lang="en-GB" sz="1600" u="sng" dirty="0" smtClean="0"/>
              <a:t>EDMS Doc. No.</a:t>
            </a:r>
            <a:r>
              <a:rPr lang="en-GB" sz="1600" dirty="0" smtClean="0"/>
              <a:t>: 783313)</a:t>
            </a:r>
          </a:p>
          <a:p>
            <a:endParaRPr lang="en-GB" sz="1600" dirty="0" smtClean="0"/>
          </a:p>
          <a:p>
            <a:r>
              <a:rPr lang="fr-FR" sz="1900" b="1" i="1" dirty="0" smtClean="0"/>
              <a:t>Projet de Consolidation des Dipôles Principaux du SPS. Remplacements des manifolds de refroidissement des bobines dipôles</a:t>
            </a:r>
            <a:r>
              <a:rPr lang="fr-FR" sz="1600" i="1" dirty="0" smtClean="0"/>
              <a:t>, </a:t>
            </a:r>
            <a:r>
              <a:rPr lang="fr-FR" sz="1600" dirty="0" smtClean="0"/>
              <a:t>D. Smekens </a:t>
            </a:r>
            <a:r>
              <a:rPr lang="en-US" sz="1600" dirty="0" smtClean="0"/>
              <a:t>(</a:t>
            </a:r>
            <a:r>
              <a:rPr lang="en-GB" sz="1600" u="sng" dirty="0" smtClean="0"/>
              <a:t>EDMS Doc. No.</a:t>
            </a:r>
            <a:r>
              <a:rPr lang="en-GB" sz="1600" dirty="0" smtClean="0"/>
              <a:t>: 782003)</a:t>
            </a:r>
          </a:p>
          <a:p>
            <a:pPr>
              <a:buNone/>
            </a:pPr>
            <a:endParaRPr lang="en-GB" sz="1600" dirty="0" smtClean="0"/>
          </a:p>
          <a:p>
            <a:endParaRPr lang="en-GB" sz="1600" i="1" dirty="0" smtClean="0"/>
          </a:p>
          <a:p>
            <a:endParaRPr lang="en-GB" sz="16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700" dirty="0" smtClean="0"/>
              <a:t>References</a:t>
            </a:r>
            <a:endParaRPr lang="en-US" sz="27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G:\Divisions\AT\Groups\MEL\MI\MLS\Bauche\Piquet\SPS transfer li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8253512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0" y="762000"/>
            <a:ext cx="3276600" cy="4267200"/>
          </a:xfrm>
          <a:prstGeom prst="rect">
            <a:avLst/>
          </a:prstGeom>
        </p:spPr>
        <p:txBody>
          <a:bodyPr/>
          <a:lstStyle/>
          <a:p>
            <a:pPr marL="800100" lvl="1" indent="-342900" algn="ctr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2000" b="1" u="sng" kern="0" dirty="0" smtClean="0">
                <a:solidFill>
                  <a:schemeClr val="tx1"/>
                </a:solidFill>
              </a:rPr>
              <a:t>SPS complex</a:t>
            </a:r>
            <a:r>
              <a:rPr lang="en-US" sz="2000" b="1" kern="0" dirty="0" smtClean="0">
                <a:solidFill>
                  <a:schemeClr val="tx1"/>
                </a:solidFill>
              </a:rPr>
              <a:t>:</a:t>
            </a:r>
          </a:p>
          <a:p>
            <a:pPr marL="800100" lvl="1" indent="-342900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buFontTx/>
              <a:buChar char="-"/>
              <a:defRPr/>
            </a:pPr>
            <a:r>
              <a:rPr lang="en-US" sz="1400" kern="0" dirty="0" smtClean="0">
                <a:solidFill>
                  <a:schemeClr val="tx1"/>
                </a:solidFill>
              </a:rPr>
              <a:t>14 km of beam lines including the 7 km long synchrotron ring </a:t>
            </a:r>
          </a:p>
          <a:p>
            <a:pPr marL="800100" lvl="1" indent="-342900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buFontTx/>
              <a:buChar char="-"/>
              <a:defRPr/>
            </a:pPr>
            <a:r>
              <a:rPr lang="en-US" sz="1400" kern="0" dirty="0" smtClean="0">
                <a:solidFill>
                  <a:schemeClr val="tx1"/>
                </a:solidFill>
              </a:rPr>
              <a:t>About 3100 magnets for the whole complex</a:t>
            </a:r>
          </a:p>
          <a:p>
            <a:pPr marL="800100" lvl="1" indent="-342900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buFontTx/>
              <a:buChar char="-"/>
              <a:defRPr/>
            </a:pPr>
            <a:r>
              <a:rPr lang="en-US" sz="1400" kern="0" dirty="0" smtClean="0">
                <a:solidFill>
                  <a:schemeClr val="tx1"/>
                </a:solidFill>
              </a:rPr>
              <a:t>About 1400 magnets in the ring including 744 main dipoles and 216 main </a:t>
            </a:r>
            <a:r>
              <a:rPr lang="en-US" sz="1400" kern="0" dirty="0" err="1" smtClean="0">
                <a:solidFill>
                  <a:schemeClr val="tx1"/>
                </a:solidFill>
              </a:rPr>
              <a:t>quadrupoles</a:t>
            </a:r>
            <a:endParaRPr lang="en-US" sz="1400" kern="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ts val="1800"/>
              </a:lnSpc>
              <a:spcBef>
                <a:spcPct val="50000"/>
              </a:spcBef>
              <a:buClr>
                <a:srgbClr val="013469"/>
              </a:buClr>
              <a:buSzPct val="95000"/>
              <a:buFontTx/>
              <a:buChar char="-"/>
              <a:defRPr/>
            </a:pP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The main dipoles represent more than 70% of the length of the synchrotron vacuum system, the </a:t>
            </a:r>
            <a:r>
              <a:rPr lang="en-US" sz="1400" kern="0" dirty="0" err="1" smtClean="0">
                <a:solidFill>
                  <a:schemeClr val="tx1"/>
                </a:solidFill>
                <a:latin typeface="+mn-lt"/>
              </a:rPr>
              <a:t>quadrupoles</a:t>
            </a:r>
            <a:r>
              <a:rPr lang="en-US" sz="1400" kern="0" dirty="0" smtClean="0">
                <a:solidFill>
                  <a:schemeClr val="tx1"/>
                </a:solidFill>
                <a:latin typeface="+mn-lt"/>
              </a:rPr>
              <a:t> about 10%</a:t>
            </a:r>
            <a:endParaRPr lang="en-US" sz="14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Introduction</a:t>
            </a:r>
            <a:endParaRPr lang="en-US" sz="27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Introduction</a:t>
            </a:r>
            <a:endParaRPr lang="en-US" sz="2700" dirty="0"/>
          </a:p>
        </p:txBody>
      </p:sp>
      <p:pic>
        <p:nvPicPr>
          <p:cNvPr id="1026" name="Picture 2" descr="C:\Documents and Settings\jbauche\Desktop\TS1-10111-half-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7772400" cy="5829300"/>
          </a:xfrm>
          <a:prstGeom prst="rect">
            <a:avLst/>
          </a:prstGeom>
          <a:noFill/>
        </p:spPr>
      </p:pic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6629400" y="6324600"/>
            <a:ext cx="198120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b="1" u="sng" dirty="0" smtClean="0">
                <a:solidFill>
                  <a:schemeClr val="bg1"/>
                </a:solidFill>
              </a:rPr>
              <a:t>SPS typical FODO half-cell</a:t>
            </a:r>
            <a:endParaRPr lang="en-US" sz="10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Introduction</a:t>
            </a:r>
            <a:endParaRPr lang="en-US" sz="2700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95300" y="868680"/>
            <a:ext cx="8915400" cy="51355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000" b="1" u="sng" dirty="0" smtClean="0"/>
              <a:t>General Overview of the SPS main Dipoles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965962"/>
            <a:ext cx="3797300" cy="397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448300" y="1524005"/>
            <a:ext cx="3797300" cy="25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08" tIns="43955" rIns="87908" bIns="43955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" name="Rectangle 10"/>
          <p:cNvSpPr txBox="1">
            <a:spLocks noChangeArrowheads="1"/>
          </p:cNvSpPr>
          <p:nvPr/>
        </p:nvSpPr>
        <p:spPr>
          <a:xfrm>
            <a:off x="4457700" y="1417320"/>
            <a:ext cx="5035550" cy="3078480"/>
          </a:xfrm>
          <a:prstGeom prst="rect">
            <a:avLst/>
          </a:prstGeom>
        </p:spPr>
        <p:txBody>
          <a:bodyPr lIns="87908" tIns="43955" rIns="87908" bIns="43955"/>
          <a:lstStyle/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GB" kern="0" dirty="0">
                <a:solidFill>
                  <a:schemeClr val="tx1"/>
                </a:solidFill>
                <a:latin typeface="+mn-lt"/>
              </a:rPr>
              <a:t>	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MBA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and MBB dipole magnets have similar outside dimensions, but different apertures. Each 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dipole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is 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a H-type magnet about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6 meter long, 18 tons and consists of two identical laminated half-cores, a coil assembly 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and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a </a:t>
            </a:r>
            <a:r>
              <a:rPr lang="en-GB" sz="1800" u="sng" kern="0" dirty="0" smtClean="0">
                <a:solidFill>
                  <a:schemeClr val="tx1"/>
                </a:solidFill>
                <a:latin typeface="+mn-lt"/>
              </a:rPr>
              <a:t>captive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 stainless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steel vacuum chamber. </a:t>
            </a:r>
            <a:endParaRPr lang="en-GB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endParaRPr lang="en-GB" sz="1800" kern="0" dirty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GB" sz="1800" kern="0" dirty="0">
                <a:solidFill>
                  <a:schemeClr val="tx1"/>
                </a:solidFill>
                <a:latin typeface="+mn-lt"/>
              </a:rPr>
              <a:t>	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 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assembly is </a:t>
            </a:r>
            <a:r>
              <a:rPr lang="en-GB" sz="1800" u="sng" kern="0" dirty="0">
                <a:solidFill>
                  <a:schemeClr val="tx1"/>
                </a:solidFill>
                <a:latin typeface="+mn-lt"/>
              </a:rPr>
              <a:t>welded</a:t>
            </a:r>
            <a:r>
              <a:rPr lang="en-GB" sz="1800" kern="0" dirty="0">
                <a:solidFill>
                  <a:schemeClr val="tx1"/>
                </a:solidFill>
                <a:latin typeface="+mn-lt"/>
              </a:rPr>
              <a:t> into a rigid self-supporting unit</a:t>
            </a:r>
            <a:r>
              <a:rPr lang="en-GB" sz="1800" kern="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GB" sz="1800" kern="0" dirty="0" smtClean="0">
                <a:solidFill>
                  <a:schemeClr val="tx1"/>
                </a:solidFill>
              </a:rPr>
              <a:t>	</a:t>
            </a: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endParaRPr lang="en-GB" sz="1800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endParaRPr lang="en-GB" sz="1800" kern="0" dirty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GB" sz="1600" kern="0" dirty="0">
              <a:solidFill>
                <a:schemeClr val="tx1"/>
              </a:solidFill>
              <a:latin typeface="+mn-lt"/>
            </a:endParaRPr>
          </a:p>
          <a:p>
            <a:pPr marL="329656" indent="-329656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GB" sz="1600" kern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G:\Workspaces\n\NORMA\MI\MLS\Bauche\New projects\SPS upgrade\AEC_2009\Dipoles_vacu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648200"/>
            <a:ext cx="5245134" cy="1576387"/>
          </a:xfrm>
          <a:prstGeom prst="rect">
            <a:avLst/>
          </a:prstGeom>
          <a:noFill/>
        </p:spPr>
      </p:pic>
      <p:pic>
        <p:nvPicPr>
          <p:cNvPr id="3" name="Picture 2" descr="G:\Workspaces\n\NORMA\MI\MLS\Bauche\New projects\SPS upgrade\AEC_2009\fu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6248400"/>
            <a:ext cx="2784320" cy="4857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7620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marR="0" lvl="0" indent="-329656" algn="ctr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GB" sz="20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SPS Bus-Bar System: Powering and Cooling Principles</a:t>
            </a:r>
            <a:endParaRPr kumimoji="0" lang="en-GB" sz="2000" b="1" i="0" u="sng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85800" y="1143000"/>
            <a:ext cx="8077200" cy="685800"/>
          </a:xfrm>
          <a:prstGeom prst="rect">
            <a:avLst/>
          </a:prstGeom>
        </p:spPr>
        <p:txBody>
          <a:bodyPr/>
          <a:lstStyle/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dipole and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quadrupole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magnets powered and water-cooled through hollow copper bus-bars</a:t>
            </a:r>
          </a:p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8629650" cy="1790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724400"/>
            <a:ext cx="8001000" cy="148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76600" y="3352800"/>
            <a:ext cx="2895600" cy="274638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Powering Principle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276600" y="6019800"/>
            <a:ext cx="2895600" cy="274638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chemeClr val="tx1"/>
                </a:solidFill>
              </a:rPr>
              <a:t>Cooling Principle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Introduction</a:t>
            </a:r>
            <a:endParaRPr lang="en-US" sz="27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086600" y="6477000"/>
            <a:ext cx="213360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Diagrams: courtesy of D. Smekens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762000" y="4114800"/>
            <a:ext cx="8077200" cy="457200"/>
          </a:xfrm>
          <a:prstGeom prst="rect">
            <a:avLst/>
          </a:prstGeom>
        </p:spPr>
        <p:txBody>
          <a:bodyPr/>
          <a:lstStyle/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cooling system is equipped with valves for each half-sextant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9656" marR="0" lvl="0" indent="-329656" algn="l" defTabSz="914400" rtl="0" eaLnBrk="0" fontAlgn="base" latinLnBrk="0" hangingPunct="0">
              <a:lnSpc>
                <a:spcPts val="1995"/>
              </a:lnSpc>
              <a:spcBef>
                <a:spcPct val="500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2" charset="2"/>
              <a:buChar char="è"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Introduction</a:t>
            </a:r>
          </a:p>
        </p:txBody>
      </p:sp>
      <p:pic>
        <p:nvPicPr>
          <p:cNvPr id="36867" name="Picture 16" descr="Transpo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621" y="3429000"/>
            <a:ext cx="3808307" cy="263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7" descr="Transport (4).JPG"/>
          <p:cNvPicPr>
            <a:picLocks noChangeAspect="1"/>
          </p:cNvPicPr>
          <p:nvPr/>
        </p:nvPicPr>
        <p:blipFill>
          <a:blip r:embed="rId3" cstate="print"/>
          <a:srcRect b="3000"/>
          <a:stretch>
            <a:fillRect/>
          </a:stretch>
        </p:blipFill>
        <p:spPr bwMode="auto">
          <a:xfrm>
            <a:off x="5175907" y="3429002"/>
            <a:ext cx="3887424" cy="26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3" name="TextBox 9"/>
          <p:cNvSpPr txBox="1">
            <a:spLocks noChangeArrowheads="1"/>
          </p:cNvSpPr>
          <p:nvPr/>
        </p:nvSpPr>
        <p:spPr bwMode="auto">
          <a:xfrm>
            <a:off x="6521450" y="6172201"/>
            <a:ext cx="1997710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Transport of dipole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36874" name="TextBox 10"/>
          <p:cNvSpPr txBox="1">
            <a:spLocks noChangeArrowheads="1"/>
          </p:cNvSpPr>
          <p:nvPr/>
        </p:nvSpPr>
        <p:spPr bwMode="auto">
          <a:xfrm>
            <a:off x="1733550" y="6172201"/>
            <a:ext cx="3196336" cy="24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eaLnBrk="0" hangingPunct="0"/>
            <a:r>
              <a:rPr lang="en-US" sz="1000" u="sng" dirty="0" smtClean="0">
                <a:solidFill>
                  <a:schemeClr val="tx1"/>
                </a:solidFill>
              </a:rPr>
              <a:t>Installation of main dipole in the SPS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 bwMode="auto">
          <a:xfrm>
            <a:off x="609600" y="685800"/>
            <a:ext cx="8915400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08" tIns="43955" rIns="87908" bIns="43955" numCol="1" anchor="t" anchorCtr="0" compatLnSpc="1">
            <a:prstTxWarp prst="textNoShape">
              <a:avLst/>
            </a:prstTxWarp>
          </a:bodyPr>
          <a:lstStyle/>
          <a:p>
            <a:pPr marL="329656" indent="-329656" algn="ctr" defTabSz="879084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900" kern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2000" b="1" u="sng" kern="0" dirty="0" smtClean="0">
                <a:solidFill>
                  <a:schemeClr val="tx1"/>
                </a:solidFill>
                <a:latin typeface="+mn-lt"/>
              </a:rPr>
              <a:t>Handling </a:t>
            </a:r>
            <a:r>
              <a:rPr lang="en-US" sz="2000" b="1" u="sng" kern="0" dirty="0" smtClean="0">
                <a:solidFill>
                  <a:schemeClr val="tx1"/>
                </a:solidFill>
                <a:latin typeface="+mn-lt"/>
              </a:rPr>
              <a:t>and transport of SPS main </a:t>
            </a:r>
            <a:r>
              <a:rPr lang="en-US" sz="2000" b="1" u="sng" kern="0" dirty="0" smtClean="0">
                <a:solidFill>
                  <a:schemeClr val="tx1"/>
                </a:solidFill>
                <a:latin typeface="+mn-lt"/>
              </a:rPr>
              <a:t>magnets</a:t>
            </a:r>
          </a:p>
          <a:p>
            <a:pPr marL="329656" indent="-329656" algn="ctr" defTabSz="879084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endParaRPr lang="en-US" sz="800" b="1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879084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900" kern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19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 done with machines so called the ‘</a:t>
            </a:r>
            <a:r>
              <a:rPr lang="en-US" sz="1900" kern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Dumont’s’:</a:t>
            </a:r>
            <a:endParaRPr lang="en-US" sz="1900" u="sng" kern="0" dirty="0" smtClean="0">
              <a:solidFill>
                <a:schemeClr val="tx1"/>
              </a:solidFill>
              <a:latin typeface="+mn-lt"/>
            </a:endParaRPr>
          </a:p>
          <a:p>
            <a:pPr marL="329656" indent="-329656" defTabSz="879084" eaLnBrk="0" hangingPunct="0">
              <a:lnSpc>
                <a:spcPts val="1995"/>
              </a:lnSpc>
              <a:spcBef>
                <a:spcPct val="50000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		</a:t>
            </a:r>
            <a:r>
              <a:rPr lang="en-US" sz="1600" kern="0" dirty="0" smtClean="0">
                <a:solidFill>
                  <a:schemeClr val="tx1"/>
                </a:solidFill>
                <a:sym typeface="Wingdings" pitchFamily="2" charset="2"/>
              </a:rPr>
              <a:t>-</a:t>
            </a:r>
            <a:r>
              <a:rPr lang="en-US" sz="1600" kern="0" dirty="0" smtClean="0">
                <a:solidFill>
                  <a:schemeClr val="tx1"/>
                </a:solidFill>
              </a:rPr>
              <a:t> Trailers designed for the SPS tunnels, equipped with 2 handling manipulators, 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		</a:t>
            </a:r>
            <a:r>
              <a:rPr lang="en-US" sz="1600" kern="0" dirty="0" smtClean="0">
                <a:solidFill>
                  <a:schemeClr val="tx1"/>
                </a:solidFill>
                <a:sym typeface="Wingdings" pitchFamily="2" charset="2"/>
              </a:rPr>
              <a:t>-</a:t>
            </a:r>
            <a:r>
              <a:rPr lang="en-US" sz="1600" kern="0" dirty="0" smtClean="0">
                <a:solidFill>
                  <a:schemeClr val="tx1"/>
                </a:solidFill>
              </a:rPr>
              <a:t> Hydraulic system, not </a:t>
            </a:r>
            <a:r>
              <a:rPr lang="en-US" sz="1600" kern="0" dirty="0" smtClean="0">
                <a:solidFill>
                  <a:schemeClr val="tx1"/>
                </a:solidFill>
              </a:rPr>
              <a:t>automated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	</a:t>
            </a:r>
            <a:r>
              <a:rPr lang="en-US" sz="1600" kern="0" dirty="0" smtClean="0">
                <a:solidFill>
                  <a:schemeClr val="tx1"/>
                </a:solidFill>
              </a:rPr>
              <a:t>	- For long distances, we transfer the magnets on standard trailers in the access 	galleries to win time</a:t>
            </a:r>
            <a:endParaRPr lang="en-US" sz="1600" kern="0" dirty="0" smtClean="0">
              <a:solidFill>
                <a:schemeClr val="tx1"/>
              </a:solidFill>
            </a:endParaRP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		- 2 of these machines are currently available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		</a:t>
            </a: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</a:endParaRPr>
          </a:p>
          <a:p>
            <a:pPr marL="329656" indent="-329656" defTabSz="879084" eaLnBrk="0" hangingPunct="0">
              <a:spcBef>
                <a:spcPts val="577"/>
              </a:spcBef>
              <a:buClr>
                <a:srgbClr val="013469"/>
              </a:buClr>
              <a:buSzPct val="95000"/>
              <a:defRPr/>
            </a:pPr>
            <a:endParaRPr lang="en-US" sz="1600" kern="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68580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/>
              <a:t>Introduction</a:t>
            </a:r>
            <a:endParaRPr lang="en-US" sz="2800" dirty="0"/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1066800" y="838200"/>
            <a:ext cx="8305800" cy="5867400"/>
          </a:xfrm>
        </p:spPr>
        <p:txBody>
          <a:bodyPr/>
          <a:lstStyle/>
          <a:p>
            <a:pPr algn="ctr">
              <a:lnSpc>
                <a:spcPts val="1800"/>
              </a:lnSpc>
              <a:buNone/>
            </a:pPr>
            <a:r>
              <a:rPr lang="en-US" sz="2000" b="1" u="sng" dirty="0" smtClean="0"/>
              <a:t>Goal and restrictive technical Parameters</a:t>
            </a:r>
          </a:p>
          <a:p>
            <a:pPr>
              <a:lnSpc>
                <a:spcPts val="1800"/>
              </a:lnSpc>
            </a:pPr>
            <a:r>
              <a:rPr lang="en-US" sz="1700" b="1" u="sng" dirty="0" smtClean="0"/>
              <a:t>Goal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Complete coating of the 744 SPS main dipoles AFAPA and ACARA </a:t>
            </a:r>
            <a:r>
              <a:rPr lang="en-US" sz="1400" dirty="0" smtClean="0">
                <a:sym typeface="Wingdings" pitchFamily="2" charset="2"/>
              </a:rPr>
              <a:t> optimize logistics</a:t>
            </a:r>
          </a:p>
          <a:p>
            <a:pPr>
              <a:lnSpc>
                <a:spcPts val="1800"/>
              </a:lnSpc>
            </a:pPr>
            <a:r>
              <a:rPr lang="en-US" sz="1700" b="1" u="sng" dirty="0" smtClean="0"/>
              <a:t>Restrictive parameters to total duration of project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Cadency of  treatment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If implemented during shutdown periods, </a:t>
            </a:r>
            <a:r>
              <a:rPr lang="en-US" sz="1400" dirty="0" smtClean="0"/>
              <a:t>duration: </a:t>
            </a:r>
            <a:r>
              <a:rPr lang="en-US" sz="1400" i="1" dirty="0" smtClean="0"/>
              <a:t>standard period is 14 weeks of access in the machine, </a:t>
            </a:r>
            <a:r>
              <a:rPr lang="en-US" sz="1400" dirty="0" smtClean="0"/>
              <a:t>i.e.</a:t>
            </a:r>
            <a:r>
              <a:rPr lang="en-US" sz="1400" i="1" dirty="0" smtClean="0"/>
              <a:t>10 weeks of effective work  (4 weeks are necessary for start-up and end phases </a:t>
            </a:r>
            <a:r>
              <a:rPr lang="en-US" sz="1400" i="1" dirty="0" smtClean="0"/>
              <a:t>of the </a:t>
            </a:r>
            <a:r>
              <a:rPr lang="en-US" sz="1400" i="1" dirty="0" smtClean="0"/>
              <a:t>project)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Availability of the machine </a:t>
            </a:r>
            <a:r>
              <a:rPr lang="en-US" sz="1400" dirty="0" err="1" smtClean="0"/>
              <a:t>w.r.t</a:t>
            </a:r>
            <a:r>
              <a:rPr lang="en-US" sz="1400" dirty="0" smtClean="0"/>
              <a:t>. other activities (interferences): </a:t>
            </a:r>
            <a:r>
              <a:rPr lang="en-US" sz="1400" i="1" dirty="0" smtClean="0"/>
              <a:t>TBD by priority of this project</a:t>
            </a:r>
          </a:p>
          <a:p>
            <a:pPr>
              <a:lnSpc>
                <a:spcPts val="1800"/>
              </a:lnSpc>
            </a:pPr>
            <a:r>
              <a:rPr lang="en-US" sz="1700" b="1" u="sng" dirty="0" smtClean="0"/>
              <a:t>Restrictive parameters to cadency of treatment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Time of coating process: </a:t>
            </a:r>
            <a:r>
              <a:rPr lang="en-US" sz="1400" i="1" dirty="0" smtClean="0"/>
              <a:t>4 days, including cleaning (1 day), installation of equipment - vacuum pumping (1/2 day), coating (2 days) and dismantling of equipment (1/2 day)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Number of equipments available for coating, transport, ancillary: </a:t>
            </a:r>
            <a:r>
              <a:rPr lang="en-US" sz="1400" i="1" dirty="0" smtClean="0"/>
              <a:t>no purchase of additional transport machines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Space available (number of units being treated in parallel) </a:t>
            </a:r>
            <a:endParaRPr lang="en-US" sz="1400" i="1" dirty="0" smtClean="0"/>
          </a:p>
          <a:p>
            <a:pPr lvl="1">
              <a:lnSpc>
                <a:spcPts val="1800"/>
              </a:lnSpc>
            </a:pPr>
            <a:r>
              <a:rPr lang="en-US" sz="1400" dirty="0" smtClean="0"/>
              <a:t>Manpower (number of teams available for work in parallel </a:t>
            </a:r>
            <a:r>
              <a:rPr lang="en-US" sz="1400" dirty="0" smtClean="0"/>
              <a:t>(and </a:t>
            </a:r>
            <a:r>
              <a:rPr lang="en-US" sz="1400" dirty="0" smtClean="0"/>
              <a:t>/ or </a:t>
            </a:r>
            <a:r>
              <a:rPr lang="en-US" sz="1400" dirty="0" smtClean="0"/>
              <a:t>shifts ?)</a:t>
            </a:r>
            <a:endParaRPr lang="en-US" sz="1400" dirty="0" smtClean="0"/>
          </a:p>
          <a:p>
            <a:pPr lvl="1">
              <a:lnSpc>
                <a:spcPts val="1800"/>
              </a:lnSpc>
            </a:pPr>
            <a:r>
              <a:rPr lang="en-US" sz="1400" dirty="0" smtClean="0"/>
              <a:t>Working time: </a:t>
            </a:r>
            <a:r>
              <a:rPr lang="en-US" sz="1400" i="1" dirty="0" smtClean="0"/>
              <a:t>8 hours / day, 5 days / week</a:t>
            </a:r>
          </a:p>
          <a:p>
            <a:pPr lvl="1">
              <a:lnSpc>
                <a:spcPts val="1800"/>
              </a:lnSpc>
            </a:pPr>
            <a:r>
              <a:rPr lang="en-US" sz="1400" dirty="0" smtClean="0"/>
              <a:t>Equipment technical limits (</a:t>
            </a:r>
            <a:r>
              <a:rPr lang="en-US" sz="1400" i="1" dirty="0" smtClean="0"/>
              <a:t>e.g.</a:t>
            </a:r>
            <a:r>
              <a:rPr lang="en-US" sz="1400" dirty="0" smtClean="0"/>
              <a:t> overheating of PU of transport equipment wheels)</a:t>
            </a:r>
          </a:p>
          <a:p>
            <a:pPr>
              <a:buNone/>
            </a:pPr>
            <a:endParaRPr lang="en-US" sz="1400" dirty="0" smtClean="0"/>
          </a:p>
          <a:p>
            <a:pPr>
              <a:buFont typeface="Wingdings" pitchFamily="2" charset="2"/>
              <a:buNone/>
            </a:pPr>
            <a:endParaRPr lang="en-US" sz="1400" dirty="0" smtClean="0"/>
          </a:p>
          <a:p>
            <a:pPr>
              <a:buFont typeface="Wingdings" pitchFamily="2" charset="2"/>
              <a:buNone/>
            </a:pPr>
            <a:endParaRPr lang="en-US" sz="1400" dirty="0" smtClean="0"/>
          </a:p>
          <a:p>
            <a:pPr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Workspaces\n\NORMA\MI\MLS\Bauche\New projects\SPS upgrade\SPSU\Dipole interconn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3054350" cy="21153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264400" cy="685800"/>
          </a:xfrm>
        </p:spPr>
        <p:txBody>
          <a:bodyPr/>
          <a:lstStyle/>
          <a:p>
            <a:pPr algn="ctr">
              <a:defRPr/>
            </a:pPr>
            <a:r>
              <a:rPr lang="en-US" sz="2700" dirty="0" smtClean="0"/>
              <a:t>Strategy 1: coating in the tunnel</a:t>
            </a:r>
            <a:endParaRPr lang="en-US" sz="2700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77850" y="762000"/>
            <a:ext cx="8750300" cy="5867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77"/>
              </a:spcBef>
            </a:pPr>
            <a:r>
              <a:rPr lang="en-US" sz="2300" b="1" i="1" dirty="0" smtClean="0"/>
              <a:t>Previous experience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r>
              <a:rPr lang="en-US" sz="1600" dirty="0" smtClean="0"/>
              <a:t>Installation of RF </a:t>
            </a:r>
            <a:r>
              <a:rPr lang="en-US" sz="1600" dirty="0" err="1" smtClean="0"/>
              <a:t>shieldings</a:t>
            </a:r>
            <a:r>
              <a:rPr lang="en-US" sz="1600" dirty="0" smtClean="0"/>
              <a:t> in the pumping port cavities of the magnet vacuum chambers to reduce the machine impedance between 1999 and 2001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Font typeface="Arial" charset="0"/>
              <a:buChar char="•"/>
            </a:pPr>
            <a:endParaRPr lang="fr-CH" sz="1400" dirty="0" smtClean="0"/>
          </a:p>
          <a:p>
            <a:pPr lvl="1"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→ </a:t>
            </a:r>
            <a:r>
              <a:rPr lang="en-US" sz="1600" i="1" u="sng" dirty="0" smtClean="0"/>
              <a:t>Method used</a:t>
            </a:r>
            <a:r>
              <a:rPr lang="en-US" sz="1600" dirty="0" smtClean="0"/>
              <a:t>: 1 over 2 </a:t>
            </a:r>
            <a:r>
              <a:rPr lang="en-US" sz="1600" dirty="0" smtClean="0"/>
              <a:t>dipoles </a:t>
            </a:r>
            <a:r>
              <a:rPr lang="en-US" sz="1600" dirty="0" smtClean="0"/>
              <a:t>removed from its position and put in the passageway on the Dumont handling machines to allow accessing interconnections on all the magnets</a:t>
            </a:r>
          </a:p>
          <a:p>
            <a:pPr lvl="1">
              <a:lnSpc>
                <a:spcPct val="100000"/>
              </a:lnSpc>
              <a:spcBef>
                <a:spcPts val="577"/>
              </a:spcBef>
              <a:buNone/>
            </a:pPr>
            <a:r>
              <a:rPr lang="en-US" sz="1600" dirty="0" smtClean="0"/>
              <a:t>→ </a:t>
            </a:r>
            <a:r>
              <a:rPr lang="en-US" sz="1600" i="1" u="sng" dirty="0" smtClean="0"/>
              <a:t>Figures</a:t>
            </a:r>
            <a:r>
              <a:rPr lang="en-US" sz="1600" dirty="0" smtClean="0"/>
              <a:t>: 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1200 interconnections equipped during 2 long shutdowns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370 main dipoles and a hundred of auxiliary magnets removed from their position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Rate of treatment: 3 </a:t>
            </a:r>
            <a:r>
              <a:rPr lang="en-US" sz="1600" dirty="0" smtClean="0"/>
              <a:t>dipoles </a:t>
            </a:r>
            <a:r>
              <a:rPr lang="en-US" sz="1600" dirty="0" smtClean="0"/>
              <a:t>/ day removed and reinstalled to their position</a:t>
            </a:r>
          </a:p>
          <a:p>
            <a:pPr lvl="2">
              <a:lnSpc>
                <a:spcPct val="100000"/>
              </a:lnSpc>
              <a:spcBef>
                <a:spcPts val="577"/>
              </a:spcBef>
              <a:buFont typeface="Arial" pitchFamily="34" charset="0"/>
              <a:buChar char="•"/>
            </a:pPr>
            <a:r>
              <a:rPr lang="en-US" sz="1600" dirty="0" smtClean="0"/>
              <a:t>Time  of process / magnet: a few hours, including handlings</a:t>
            </a:r>
            <a:endParaRPr lang="fr-CH" sz="1600" dirty="0" smtClean="0"/>
          </a:p>
        </p:txBody>
      </p:sp>
      <p:pic>
        <p:nvPicPr>
          <p:cNvPr id="4" name="Picture 2" descr="PPS_3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250" y="1920239"/>
            <a:ext cx="1762956" cy="1463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692900" y="3566160"/>
            <a:ext cx="1238250" cy="39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908" tIns="43955" rIns="87908" bIns="43955">
            <a:spAutoFit/>
          </a:bodyPr>
          <a:lstStyle/>
          <a:p>
            <a:pPr algn="ctr" eaLnBrk="0" hangingPunct="0"/>
            <a:r>
              <a:rPr lang="en-US" sz="1000" u="sng" dirty="0" smtClean="0">
                <a:solidFill>
                  <a:schemeClr val="tx1"/>
                </a:solidFill>
              </a:rPr>
              <a:t>RF shielding model</a:t>
            </a:r>
            <a:endParaRPr lang="en-US" sz="1000" u="sng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473450" y="2560319"/>
            <a:ext cx="2889250" cy="182880"/>
          </a:xfrm>
          <a:prstGeom prst="straightConnector1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6125</TotalTime>
  <Words>1950</Words>
  <Application>Microsoft Office PowerPoint</Application>
  <PresentationFormat>A4 Paper (210x297 mm)</PresentationFormat>
  <Paragraphs>322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AT-MEL_template</vt:lpstr>
      <vt:lpstr>Coating of the CERN SPS main dipoles vacuum chambers:  alternative scenarios, logistics </vt:lpstr>
      <vt:lpstr>Coating of the CERN SPS main dipoles vacuum chambers:  alternative scenarios, logistics</vt:lpstr>
      <vt:lpstr>Introduction</vt:lpstr>
      <vt:lpstr>Introduction</vt:lpstr>
      <vt:lpstr>Introduction</vt:lpstr>
      <vt:lpstr>Introduction</vt:lpstr>
      <vt:lpstr>Introduction</vt:lpstr>
      <vt:lpstr>Introduction</vt:lpstr>
      <vt:lpstr>Strategy 1: coating in the tunnel</vt:lpstr>
      <vt:lpstr>Strategy 1: coating in the tunnel</vt:lpstr>
      <vt:lpstr>Strategy 1: coating in the tunnel</vt:lpstr>
      <vt:lpstr>Strategy 1: coating in the tunnel</vt:lpstr>
      <vt:lpstr>Strategy 1: coating in the tunnel</vt:lpstr>
      <vt:lpstr>Strategy 1: coating in the tunnel</vt:lpstr>
      <vt:lpstr>Strategy 2: coating in an underground workshop</vt:lpstr>
      <vt:lpstr>Strategy 2: coating in an underground workshop</vt:lpstr>
      <vt:lpstr>Layouts of Underground Worshop</vt:lpstr>
      <vt:lpstr>Strategy 2: coating in an underground workshop</vt:lpstr>
      <vt:lpstr>Strategy 2: coating in an underground workshop</vt:lpstr>
      <vt:lpstr>Strategy 2: coating in an underground workshop</vt:lpstr>
      <vt:lpstr>Strategy 3: coating in a surface workshop</vt:lpstr>
      <vt:lpstr>Strategy 3: coating in a surface workshop</vt:lpstr>
      <vt:lpstr>Strategy 3: coating in a surface workshop</vt:lpstr>
      <vt:lpstr>Conclusion</vt:lpstr>
      <vt:lpstr>Conclusion</vt:lpstr>
      <vt:lpstr>Conclusion</vt:lpstr>
      <vt:lpstr>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auchmann</dc:creator>
  <cp:lastModifiedBy>jbauche</cp:lastModifiedBy>
  <cp:revision>624</cp:revision>
  <dcterms:created xsi:type="dcterms:W3CDTF">2003-10-02T10:03:25Z</dcterms:created>
  <dcterms:modified xsi:type="dcterms:W3CDTF">2009-10-13T11:14:02Z</dcterms:modified>
</cp:coreProperties>
</file>