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7"/>
  </p:notesMasterIdLst>
  <p:sldIdLst>
    <p:sldId id="290" r:id="rId2"/>
    <p:sldId id="313" r:id="rId3"/>
    <p:sldId id="307" r:id="rId4"/>
    <p:sldId id="312" r:id="rId5"/>
    <p:sldId id="311" r:id="rId6"/>
    <p:sldId id="273" r:id="rId7"/>
    <p:sldId id="293" r:id="rId8"/>
    <p:sldId id="262" r:id="rId9"/>
    <p:sldId id="266" r:id="rId10"/>
    <p:sldId id="263" r:id="rId11"/>
    <p:sldId id="267" r:id="rId12"/>
    <p:sldId id="315" r:id="rId13"/>
    <p:sldId id="256" r:id="rId14"/>
    <p:sldId id="257" r:id="rId15"/>
    <p:sldId id="258" r:id="rId16"/>
    <p:sldId id="259" r:id="rId17"/>
    <p:sldId id="268" r:id="rId18"/>
    <p:sldId id="317" r:id="rId19"/>
    <p:sldId id="279" r:id="rId20"/>
    <p:sldId id="294" r:id="rId21"/>
    <p:sldId id="295" r:id="rId22"/>
    <p:sldId id="296" r:id="rId23"/>
    <p:sldId id="298" r:id="rId24"/>
    <p:sldId id="299" r:id="rId25"/>
    <p:sldId id="316" r:id="rId26"/>
  </p:sldIdLst>
  <p:sldSz cx="9144000" cy="6858000" type="screen4x3"/>
  <p:notesSz cx="7772400" cy="10058400"/>
  <p:defaultTextStyle>
    <a:defPPr>
      <a:defRPr lang="en-GB"/>
    </a:defPPr>
    <a:lvl1pPr algn="l" defTabSz="414726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1pPr>
    <a:lvl2pPr marL="391686" indent="-195843" algn="l" defTabSz="414726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2pPr>
    <a:lvl3pPr marL="587529" indent="-195843" algn="l" defTabSz="414726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3pPr>
    <a:lvl4pPr marL="783372" indent="-195843" algn="l" defTabSz="414726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4pPr>
    <a:lvl5pPr marL="979214" indent="-195843" algn="l" defTabSz="414726" rtl="0" fontAlgn="base" hangingPunct="0">
      <a:lnSpc>
        <a:spcPct val="9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5pPr>
    <a:lvl6pPr marL="2073631" algn="l" defTabSz="829452" rtl="0" eaLnBrk="1" latinLnBrk="0" hangingPunct="1"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6pPr>
    <a:lvl7pPr marL="2488357" algn="l" defTabSz="829452" rtl="0" eaLnBrk="1" latinLnBrk="0" hangingPunct="1"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7pPr>
    <a:lvl8pPr marL="2903083" algn="l" defTabSz="829452" rtl="0" eaLnBrk="1" latinLnBrk="0" hangingPunct="1"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8pPr>
    <a:lvl9pPr marL="3317809" algn="l" defTabSz="829452" rtl="0" eaLnBrk="1" latinLnBrk="0" hangingPunct="1">
      <a:defRPr kern="1200">
        <a:solidFill>
          <a:schemeClr val="tx1"/>
        </a:solidFill>
        <a:latin typeface="Lucida Sans" pitchFamily="-10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99"/>
    <a:srgbClr val="37FF42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78" autoAdjust="0"/>
    <p:restoredTop sz="94660"/>
  </p:normalViewPr>
  <p:slideViewPr>
    <p:cSldViewPr snapToObjects="1">
      <p:cViewPr>
        <p:scale>
          <a:sx n="90" d="100"/>
          <a:sy n="90" d="100"/>
        </p:scale>
        <p:origin x="-456" y="-84"/>
      </p:cViewPr>
      <p:guideLst>
        <p:guide orient="horz" pos="1960"/>
        <p:guide pos="2612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Divisions\EST\Groups\SM\SurfaceAnalysis\DataFiles\TestMeasurements\samples\SEY146(CArP14_CEASR-TAtests)\CArp14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Divisions\EST\Groups\SM\SurfaceAnalysis\DataFiles\TestMeasurements\samples\SEY146(CArP14_CEASR-TAtests)\CArp14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7.9337882764654408E-2"/>
          <c:y val="2.3160404220521388E-2"/>
          <c:w val="0.8985937680866809"/>
          <c:h val="0.90908290535101011"/>
        </c:manualLayout>
      </c:layout>
      <c:scatterChart>
        <c:scatterStyle val="lineMarker"/>
        <c:ser>
          <c:idx val="0"/>
          <c:order val="0"/>
          <c:tx>
            <c:strRef>
              <c:f>SEY_data!$A$2</c:f>
              <c:strCache>
                <c:ptCount val="1"/>
                <c:pt idx="0">
                  <c:v>CArP14_A_aged for 6 monthes</c:v>
                </c:pt>
              </c:strCache>
            </c:strRef>
          </c:tx>
          <c:spPr>
            <a:ln w="28575">
              <a:noFill/>
            </a:ln>
          </c:spPr>
          <c:xVal>
            <c:numRef>
              <c:f>SEY_data!$A$4:$A$38</c:f>
              <c:numCache>
                <c:formatCode>General</c:formatCode>
                <c:ptCount val="35"/>
                <c:pt idx="0">
                  <c:v>32</c:v>
                </c:pt>
                <c:pt idx="1">
                  <c:v>82</c:v>
                </c:pt>
                <c:pt idx="2">
                  <c:v>132</c:v>
                </c:pt>
                <c:pt idx="3">
                  <c:v>182</c:v>
                </c:pt>
                <c:pt idx="4">
                  <c:v>232</c:v>
                </c:pt>
                <c:pt idx="5">
                  <c:v>282</c:v>
                </c:pt>
                <c:pt idx="6">
                  <c:v>332</c:v>
                </c:pt>
                <c:pt idx="7">
                  <c:v>382</c:v>
                </c:pt>
                <c:pt idx="8">
                  <c:v>432</c:v>
                </c:pt>
                <c:pt idx="9">
                  <c:v>482</c:v>
                </c:pt>
                <c:pt idx="10">
                  <c:v>532</c:v>
                </c:pt>
                <c:pt idx="11">
                  <c:v>582</c:v>
                </c:pt>
                <c:pt idx="12">
                  <c:v>632</c:v>
                </c:pt>
                <c:pt idx="13">
                  <c:v>682</c:v>
                </c:pt>
                <c:pt idx="14">
                  <c:v>732</c:v>
                </c:pt>
                <c:pt idx="15">
                  <c:v>782</c:v>
                </c:pt>
                <c:pt idx="16">
                  <c:v>832</c:v>
                </c:pt>
                <c:pt idx="17">
                  <c:v>882</c:v>
                </c:pt>
                <c:pt idx="18">
                  <c:v>932</c:v>
                </c:pt>
                <c:pt idx="19">
                  <c:v>982</c:v>
                </c:pt>
                <c:pt idx="20">
                  <c:v>1032</c:v>
                </c:pt>
                <c:pt idx="21">
                  <c:v>1082</c:v>
                </c:pt>
                <c:pt idx="22">
                  <c:v>1132</c:v>
                </c:pt>
                <c:pt idx="23">
                  <c:v>1182</c:v>
                </c:pt>
                <c:pt idx="24">
                  <c:v>1232</c:v>
                </c:pt>
                <c:pt idx="25">
                  <c:v>1282</c:v>
                </c:pt>
                <c:pt idx="26">
                  <c:v>1332</c:v>
                </c:pt>
                <c:pt idx="27">
                  <c:v>1382</c:v>
                </c:pt>
                <c:pt idx="28">
                  <c:v>1432</c:v>
                </c:pt>
                <c:pt idx="29">
                  <c:v>1482</c:v>
                </c:pt>
                <c:pt idx="30">
                  <c:v>1532</c:v>
                </c:pt>
                <c:pt idx="31">
                  <c:v>1582</c:v>
                </c:pt>
                <c:pt idx="32">
                  <c:v>1632</c:v>
                </c:pt>
                <c:pt idx="33">
                  <c:v>1682</c:v>
                </c:pt>
                <c:pt idx="34">
                  <c:v>1732</c:v>
                </c:pt>
              </c:numCache>
            </c:numRef>
          </c:xVal>
          <c:yVal>
            <c:numRef>
              <c:f>SEY_data!$D$4:$D$38</c:f>
              <c:numCache>
                <c:formatCode>0.00E+00</c:formatCode>
                <c:ptCount val="35"/>
                <c:pt idx="0">
                  <c:v>0.95893879435955964</c:v>
                </c:pt>
                <c:pt idx="1">
                  <c:v>1.2529212710833781</c:v>
                </c:pt>
                <c:pt idx="2">
                  <c:v>1.4385697227013399</c:v>
                </c:pt>
                <c:pt idx="3">
                  <c:v>1.4953359013988381</c:v>
                </c:pt>
                <c:pt idx="4">
                  <c:v>1.509098315098631</c:v>
                </c:pt>
                <c:pt idx="5">
                  <c:v>1.4935911934061736</c:v>
                </c:pt>
                <c:pt idx="6">
                  <c:v>1.458974544141542</c:v>
                </c:pt>
                <c:pt idx="7">
                  <c:v>1.4080740164674748</c:v>
                </c:pt>
                <c:pt idx="8">
                  <c:v>1.3400413910859679</c:v>
                </c:pt>
                <c:pt idx="9">
                  <c:v>1.2824540642337305</c:v>
                </c:pt>
                <c:pt idx="10">
                  <c:v>1.235323107439227</c:v>
                </c:pt>
                <c:pt idx="11">
                  <c:v>1.1988850339530941</c:v>
                </c:pt>
                <c:pt idx="12">
                  <c:v>1.1607092622042579</c:v>
                </c:pt>
                <c:pt idx="13">
                  <c:v>1.1258579582400121</c:v>
                </c:pt>
                <c:pt idx="14">
                  <c:v>1.0901042156928658</c:v>
                </c:pt>
                <c:pt idx="15">
                  <c:v>1.060958925651031</c:v>
                </c:pt>
                <c:pt idx="16">
                  <c:v>1.0388532880189978</c:v>
                </c:pt>
                <c:pt idx="17">
                  <c:v>1.019018877810637</c:v>
                </c:pt>
                <c:pt idx="18">
                  <c:v>1.0012593986371467</c:v>
                </c:pt>
                <c:pt idx="19">
                  <c:v>0.97897154056107361</c:v>
                </c:pt>
                <c:pt idx="20">
                  <c:v>0.95953045981961449</c:v>
                </c:pt>
                <c:pt idx="21">
                  <c:v>0.93823416572382257</c:v>
                </c:pt>
                <c:pt idx="22">
                  <c:v>0.924480928503565</c:v>
                </c:pt>
                <c:pt idx="23">
                  <c:v>0.91148007960354305</c:v>
                </c:pt>
                <c:pt idx="24">
                  <c:v>0.89709822133379591</c:v>
                </c:pt>
                <c:pt idx="25">
                  <c:v>0.88167021033791204</c:v>
                </c:pt>
                <c:pt idx="26">
                  <c:v>0.86684810358053277</c:v>
                </c:pt>
                <c:pt idx="27">
                  <c:v>0.8544006774796844</c:v>
                </c:pt>
                <c:pt idx="28">
                  <c:v>0.84533580957802901</c:v>
                </c:pt>
                <c:pt idx="29">
                  <c:v>0.83804085076007329</c:v>
                </c:pt>
                <c:pt idx="30">
                  <c:v>0.82776602141850664</c:v>
                </c:pt>
                <c:pt idx="31">
                  <c:v>0.81708036751888602</c:v>
                </c:pt>
                <c:pt idx="32">
                  <c:v>0.80614064879186498</c:v>
                </c:pt>
                <c:pt idx="33">
                  <c:v>0.79792995627867302</c:v>
                </c:pt>
                <c:pt idx="34">
                  <c:v>0.79359397882451599</c:v>
                </c:pt>
              </c:numCache>
            </c:numRef>
          </c:yVal>
        </c:ser>
        <c:ser>
          <c:idx val="1"/>
          <c:order val="1"/>
          <c:tx>
            <c:strRef>
              <c:f>SEY_data!$F$2</c:f>
              <c:strCache>
                <c:ptCount val="1"/>
                <c:pt idx="0">
                  <c:v>CArp14_A_heating at 150C for 24 h with kapton tape</c:v>
                </c:pt>
              </c:strCache>
            </c:strRef>
          </c:tx>
          <c:spPr>
            <a:ln w="28575">
              <a:noFill/>
            </a:ln>
          </c:spPr>
          <c:xVal>
            <c:numRef>
              <c:f>SEY_data!$F$4:$F$38</c:f>
              <c:numCache>
                <c:formatCode>General</c:formatCode>
                <c:ptCount val="35"/>
                <c:pt idx="0">
                  <c:v>32</c:v>
                </c:pt>
                <c:pt idx="1">
                  <c:v>82</c:v>
                </c:pt>
                <c:pt idx="2">
                  <c:v>132</c:v>
                </c:pt>
                <c:pt idx="3">
                  <c:v>182</c:v>
                </c:pt>
                <c:pt idx="4">
                  <c:v>232</c:v>
                </c:pt>
                <c:pt idx="5">
                  <c:v>282</c:v>
                </c:pt>
                <c:pt idx="6">
                  <c:v>332</c:v>
                </c:pt>
                <c:pt idx="7">
                  <c:v>382</c:v>
                </c:pt>
                <c:pt idx="8">
                  <c:v>432</c:v>
                </c:pt>
                <c:pt idx="9">
                  <c:v>482</c:v>
                </c:pt>
                <c:pt idx="10">
                  <c:v>532</c:v>
                </c:pt>
                <c:pt idx="11">
                  <c:v>582</c:v>
                </c:pt>
                <c:pt idx="12">
                  <c:v>632</c:v>
                </c:pt>
                <c:pt idx="13">
                  <c:v>682</c:v>
                </c:pt>
                <c:pt idx="14">
                  <c:v>732</c:v>
                </c:pt>
                <c:pt idx="15">
                  <c:v>782</c:v>
                </c:pt>
                <c:pt idx="16">
                  <c:v>832</c:v>
                </c:pt>
                <c:pt idx="17">
                  <c:v>882</c:v>
                </c:pt>
                <c:pt idx="18">
                  <c:v>932</c:v>
                </c:pt>
                <c:pt idx="19">
                  <c:v>982</c:v>
                </c:pt>
                <c:pt idx="20">
                  <c:v>1032</c:v>
                </c:pt>
                <c:pt idx="21">
                  <c:v>1082</c:v>
                </c:pt>
                <c:pt idx="22">
                  <c:v>1132</c:v>
                </c:pt>
                <c:pt idx="23">
                  <c:v>1182</c:v>
                </c:pt>
                <c:pt idx="24">
                  <c:v>1232</c:v>
                </c:pt>
                <c:pt idx="25">
                  <c:v>1282</c:v>
                </c:pt>
                <c:pt idx="26">
                  <c:v>1332</c:v>
                </c:pt>
                <c:pt idx="27">
                  <c:v>1382</c:v>
                </c:pt>
                <c:pt idx="28">
                  <c:v>1432</c:v>
                </c:pt>
                <c:pt idx="29">
                  <c:v>1482</c:v>
                </c:pt>
                <c:pt idx="30">
                  <c:v>1532</c:v>
                </c:pt>
                <c:pt idx="31">
                  <c:v>1582</c:v>
                </c:pt>
                <c:pt idx="32">
                  <c:v>1632</c:v>
                </c:pt>
                <c:pt idx="33">
                  <c:v>1682</c:v>
                </c:pt>
                <c:pt idx="34">
                  <c:v>1732</c:v>
                </c:pt>
              </c:numCache>
            </c:numRef>
          </c:xVal>
          <c:yVal>
            <c:numRef>
              <c:f>SEY_data!$I$4:$I$38</c:f>
              <c:numCache>
                <c:formatCode>0.00E+00</c:formatCode>
                <c:ptCount val="35"/>
                <c:pt idx="0">
                  <c:v>1.0473279874390178</c:v>
                </c:pt>
                <c:pt idx="1">
                  <c:v>1.4645488346472961</c:v>
                </c:pt>
                <c:pt idx="2">
                  <c:v>1.6601414719764174</c:v>
                </c:pt>
                <c:pt idx="3">
                  <c:v>1.7248989342868641</c:v>
                </c:pt>
                <c:pt idx="4">
                  <c:v>1.7267437049074261</c:v>
                </c:pt>
                <c:pt idx="5">
                  <c:v>1.6938689125183359</c:v>
                </c:pt>
                <c:pt idx="6">
                  <c:v>1.6415390101219078</c:v>
                </c:pt>
                <c:pt idx="7">
                  <c:v>1.5804321830935568</c:v>
                </c:pt>
                <c:pt idx="8">
                  <c:v>1.518775817365043</c:v>
                </c:pt>
                <c:pt idx="9">
                  <c:v>1.4553687260698158</c:v>
                </c:pt>
                <c:pt idx="10">
                  <c:v>1.3980835892902232</c:v>
                </c:pt>
                <c:pt idx="11">
                  <c:v>1.3445205979920778</c:v>
                </c:pt>
                <c:pt idx="12">
                  <c:v>1.2963756814457801</c:v>
                </c:pt>
                <c:pt idx="13">
                  <c:v>1.2545317344444618</c:v>
                </c:pt>
                <c:pt idx="14">
                  <c:v>1.2177701044689031</c:v>
                </c:pt>
                <c:pt idx="15">
                  <c:v>1.1845691106410341</c:v>
                </c:pt>
                <c:pt idx="16">
                  <c:v>1.1533325074017828</c:v>
                </c:pt>
                <c:pt idx="17">
                  <c:v>1.126278982620974</c:v>
                </c:pt>
                <c:pt idx="18">
                  <c:v>1.1020954363978341</c:v>
                </c:pt>
                <c:pt idx="19">
                  <c:v>1.0807385775398979</c:v>
                </c:pt>
                <c:pt idx="20">
                  <c:v>1.0595011276148998</c:v>
                </c:pt>
                <c:pt idx="21">
                  <c:v>1.0407268580855678</c:v>
                </c:pt>
                <c:pt idx="22">
                  <c:v>1.0227139178062321</c:v>
                </c:pt>
                <c:pt idx="23">
                  <c:v>1.0045051986766131</c:v>
                </c:pt>
                <c:pt idx="24">
                  <c:v>0.98784018529241457</c:v>
                </c:pt>
                <c:pt idx="25">
                  <c:v>0.97153191519699922</c:v>
                </c:pt>
                <c:pt idx="26">
                  <c:v>0.95517293332203401</c:v>
                </c:pt>
                <c:pt idx="27">
                  <c:v>0.93961990418301489</c:v>
                </c:pt>
                <c:pt idx="28">
                  <c:v>0.92610428045745596</c:v>
                </c:pt>
                <c:pt idx="29">
                  <c:v>0.91318167795893701</c:v>
                </c:pt>
                <c:pt idx="30">
                  <c:v>0.90230099629134297</c:v>
                </c:pt>
                <c:pt idx="31">
                  <c:v>0.89392192945205062</c:v>
                </c:pt>
                <c:pt idx="32">
                  <c:v>0.88516251997464557</c:v>
                </c:pt>
                <c:pt idx="33">
                  <c:v>0.87621546740549516</c:v>
                </c:pt>
                <c:pt idx="34">
                  <c:v>0.86839175974099303</c:v>
                </c:pt>
              </c:numCache>
            </c:numRef>
          </c:yVal>
        </c:ser>
        <c:ser>
          <c:idx val="2"/>
          <c:order val="2"/>
          <c:tx>
            <c:strRef>
              <c:f>SEY_data!$K$2</c:f>
              <c:strCache>
                <c:ptCount val="1"/>
                <c:pt idx="0">
                  <c:v>CArp14_A_directly stored in the plastic bag</c:v>
                </c:pt>
              </c:strCache>
            </c:strRef>
          </c:tx>
          <c:spPr>
            <a:ln w="28575">
              <a:noFill/>
            </a:ln>
          </c:spPr>
          <c:xVal>
            <c:numRef>
              <c:f>SEY_data!$K$4:$K$38</c:f>
              <c:numCache>
                <c:formatCode>General</c:formatCode>
                <c:ptCount val="35"/>
                <c:pt idx="0">
                  <c:v>32</c:v>
                </c:pt>
                <c:pt idx="1">
                  <c:v>82</c:v>
                </c:pt>
                <c:pt idx="2">
                  <c:v>132</c:v>
                </c:pt>
                <c:pt idx="3">
                  <c:v>182</c:v>
                </c:pt>
                <c:pt idx="4">
                  <c:v>232</c:v>
                </c:pt>
                <c:pt idx="5">
                  <c:v>282</c:v>
                </c:pt>
                <c:pt idx="6">
                  <c:v>332</c:v>
                </c:pt>
                <c:pt idx="7">
                  <c:v>382</c:v>
                </c:pt>
                <c:pt idx="8">
                  <c:v>432</c:v>
                </c:pt>
                <c:pt idx="9">
                  <c:v>482</c:v>
                </c:pt>
                <c:pt idx="10">
                  <c:v>532</c:v>
                </c:pt>
                <c:pt idx="11">
                  <c:v>582</c:v>
                </c:pt>
                <c:pt idx="12">
                  <c:v>632</c:v>
                </c:pt>
                <c:pt idx="13">
                  <c:v>682</c:v>
                </c:pt>
                <c:pt idx="14">
                  <c:v>732</c:v>
                </c:pt>
                <c:pt idx="15">
                  <c:v>782</c:v>
                </c:pt>
                <c:pt idx="16">
                  <c:v>832</c:v>
                </c:pt>
                <c:pt idx="17">
                  <c:v>882</c:v>
                </c:pt>
                <c:pt idx="18">
                  <c:v>932</c:v>
                </c:pt>
                <c:pt idx="19">
                  <c:v>982</c:v>
                </c:pt>
                <c:pt idx="20">
                  <c:v>1032</c:v>
                </c:pt>
                <c:pt idx="21">
                  <c:v>1082</c:v>
                </c:pt>
                <c:pt idx="22">
                  <c:v>1132</c:v>
                </c:pt>
                <c:pt idx="23">
                  <c:v>1182</c:v>
                </c:pt>
                <c:pt idx="24">
                  <c:v>1232</c:v>
                </c:pt>
                <c:pt idx="25">
                  <c:v>1282</c:v>
                </c:pt>
                <c:pt idx="26">
                  <c:v>1332</c:v>
                </c:pt>
                <c:pt idx="27">
                  <c:v>1382</c:v>
                </c:pt>
                <c:pt idx="28">
                  <c:v>1432</c:v>
                </c:pt>
                <c:pt idx="29">
                  <c:v>1482</c:v>
                </c:pt>
                <c:pt idx="30">
                  <c:v>1532</c:v>
                </c:pt>
                <c:pt idx="31">
                  <c:v>1582</c:v>
                </c:pt>
                <c:pt idx="32">
                  <c:v>1632</c:v>
                </c:pt>
                <c:pt idx="33">
                  <c:v>1682</c:v>
                </c:pt>
                <c:pt idx="34">
                  <c:v>1732</c:v>
                </c:pt>
              </c:numCache>
            </c:numRef>
          </c:xVal>
          <c:yVal>
            <c:numRef>
              <c:f>SEY_data!$N$4:$N$38</c:f>
              <c:numCache>
                <c:formatCode>0.00E+00</c:formatCode>
                <c:ptCount val="35"/>
                <c:pt idx="0">
                  <c:v>1.0226894988667841</c:v>
                </c:pt>
                <c:pt idx="1">
                  <c:v>1.2286624986828698</c:v>
                </c:pt>
                <c:pt idx="2">
                  <c:v>1.425150686736274</c:v>
                </c:pt>
                <c:pt idx="3">
                  <c:v>1.486045961606691</c:v>
                </c:pt>
                <c:pt idx="4">
                  <c:v>1.48678970614575</c:v>
                </c:pt>
                <c:pt idx="5">
                  <c:v>1.4540761771321118</c:v>
                </c:pt>
                <c:pt idx="6">
                  <c:v>1.405240049973228</c:v>
                </c:pt>
                <c:pt idx="7">
                  <c:v>1.3518761958511698</c:v>
                </c:pt>
                <c:pt idx="8">
                  <c:v>1.2999654494232711</c:v>
                </c:pt>
                <c:pt idx="9">
                  <c:v>1.2491621040781871</c:v>
                </c:pt>
                <c:pt idx="10">
                  <c:v>1.2033737755839518</c:v>
                </c:pt>
                <c:pt idx="11">
                  <c:v>1.161716493580591</c:v>
                </c:pt>
                <c:pt idx="12">
                  <c:v>1.125138048233411</c:v>
                </c:pt>
                <c:pt idx="13">
                  <c:v>1.0933200999690358</c:v>
                </c:pt>
                <c:pt idx="14">
                  <c:v>1.0647299401181498</c:v>
                </c:pt>
                <c:pt idx="15">
                  <c:v>1.0395414027464338</c:v>
                </c:pt>
                <c:pt idx="16">
                  <c:v>1.0173700880244356</c:v>
                </c:pt>
                <c:pt idx="17">
                  <c:v>0.99649363594924756</c:v>
                </c:pt>
                <c:pt idx="18">
                  <c:v>0.97763562456368225</c:v>
                </c:pt>
                <c:pt idx="19">
                  <c:v>0.96079010449737601</c:v>
                </c:pt>
                <c:pt idx="20">
                  <c:v>0.94391120745889101</c:v>
                </c:pt>
                <c:pt idx="21">
                  <c:v>0.92836417768891</c:v>
                </c:pt>
                <c:pt idx="22">
                  <c:v>0.91433098505716071</c:v>
                </c:pt>
                <c:pt idx="23">
                  <c:v>0.9002859880449201</c:v>
                </c:pt>
                <c:pt idx="24">
                  <c:v>0.88735522728591165</c:v>
                </c:pt>
                <c:pt idx="25">
                  <c:v>0.87527587192338541</c:v>
                </c:pt>
                <c:pt idx="26">
                  <c:v>0.86354991585677465</c:v>
                </c:pt>
                <c:pt idx="27">
                  <c:v>0.853130747474938</c:v>
                </c:pt>
                <c:pt idx="28">
                  <c:v>0.84339628362383001</c:v>
                </c:pt>
                <c:pt idx="29">
                  <c:v>0.83429655110360501</c:v>
                </c:pt>
                <c:pt idx="30">
                  <c:v>0.82627031427957565</c:v>
                </c:pt>
                <c:pt idx="31">
                  <c:v>0.81901473275623449</c:v>
                </c:pt>
                <c:pt idx="32">
                  <c:v>0.81302280105343105</c:v>
                </c:pt>
                <c:pt idx="33">
                  <c:v>0.8063983843956255</c:v>
                </c:pt>
                <c:pt idx="34">
                  <c:v>0.80093383060259515</c:v>
                </c:pt>
              </c:numCache>
            </c:numRef>
          </c:yVal>
        </c:ser>
        <c:axId val="139518720"/>
        <c:axId val="139520256"/>
      </c:scatterChart>
      <c:valAx>
        <c:axId val="139518720"/>
        <c:scaling>
          <c:orientation val="minMax"/>
        </c:scaling>
        <c:axPos val="b"/>
        <c:numFmt formatCode="General" sourceLinked="1"/>
        <c:tickLblPos val="nextTo"/>
        <c:crossAx val="139520256"/>
        <c:crosses val="autoZero"/>
        <c:crossBetween val="midCat"/>
      </c:valAx>
      <c:valAx>
        <c:axId val="139520256"/>
        <c:scaling>
          <c:orientation val="minMax"/>
        </c:scaling>
        <c:axPos val="l"/>
        <c:majorGridlines/>
        <c:numFmt formatCode="0.00E+00" sourceLinked="1"/>
        <c:tickLblPos val="nextTo"/>
        <c:crossAx val="1395187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627964606929945"/>
          <c:y val="0.54318083965524089"/>
          <c:w val="0.49753060774948266"/>
          <c:h val="0.33107868292489284"/>
        </c:manualLayout>
      </c:layout>
      <c:txPr>
        <a:bodyPr/>
        <a:lstStyle/>
        <a:p>
          <a:pPr>
            <a:defRPr sz="900"/>
          </a:pPr>
          <a:endParaRPr lang="en-US"/>
        </a:p>
      </c:txPr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9214180331919159"/>
          <c:y val="2.3205266763798301E-2"/>
          <c:w val="0.71484859394375833"/>
          <c:h val="0.90890679564003896"/>
        </c:manualLayout>
      </c:layout>
      <c:barChart>
        <c:barDir val="col"/>
        <c:grouping val="clustered"/>
        <c:ser>
          <c:idx val="0"/>
          <c:order val="0"/>
          <c:tx>
            <c:strRef>
              <c:f>XPS!$C$2</c:f>
              <c:strCache>
                <c:ptCount val="1"/>
                <c:pt idx="0">
                  <c:v>O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XPS!$B$3:$B$5</c:f>
              <c:strCache>
                <c:ptCount val="3"/>
                <c:pt idx="0">
                  <c:v>CArp14 initial</c:v>
                </c:pt>
                <c:pt idx="1">
                  <c:v>After heating at 150C for 24 h with Kapton tape</c:v>
                </c:pt>
                <c:pt idx="2">
                  <c:v>5 days in the platic bag</c:v>
                </c:pt>
              </c:strCache>
            </c:strRef>
          </c:cat>
          <c:val>
            <c:numRef>
              <c:f>XPS!$C$3:$C$5</c:f>
              <c:numCache>
                <c:formatCode>General</c:formatCode>
                <c:ptCount val="3"/>
                <c:pt idx="0">
                  <c:v>21.4</c:v>
                </c:pt>
                <c:pt idx="1">
                  <c:v>25.3</c:v>
                </c:pt>
                <c:pt idx="2">
                  <c:v>17.7</c:v>
                </c:pt>
              </c:numCache>
            </c:numRef>
          </c:val>
        </c:ser>
        <c:ser>
          <c:idx val="1"/>
          <c:order val="1"/>
          <c:tx>
            <c:strRef>
              <c:f>XPS!$D$2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XPS!$B$3:$B$5</c:f>
              <c:strCache>
                <c:ptCount val="3"/>
                <c:pt idx="0">
                  <c:v>CArp14 initial</c:v>
                </c:pt>
                <c:pt idx="1">
                  <c:v>After heating at 150C for 24 h with Kapton tape</c:v>
                </c:pt>
                <c:pt idx="2">
                  <c:v>5 days in the platic bag</c:v>
                </c:pt>
              </c:strCache>
            </c:strRef>
          </c:cat>
          <c:val>
            <c:numRef>
              <c:f>XPS!$D$3:$D$5</c:f>
              <c:numCache>
                <c:formatCode>General</c:formatCode>
                <c:ptCount val="3"/>
                <c:pt idx="0">
                  <c:v>78.599999999999994</c:v>
                </c:pt>
                <c:pt idx="1">
                  <c:v>65.599999999999994</c:v>
                </c:pt>
                <c:pt idx="2">
                  <c:v>80.8</c:v>
                </c:pt>
              </c:numCache>
            </c:numRef>
          </c:val>
        </c:ser>
        <c:ser>
          <c:idx val="2"/>
          <c:order val="2"/>
          <c:tx>
            <c:strRef>
              <c:f>XPS!$E$2</c:f>
              <c:strCache>
                <c:ptCount val="1"/>
                <c:pt idx="0">
                  <c:v>Si</c:v>
                </c:pt>
              </c:strCache>
            </c:strRef>
          </c:tx>
          <c:cat>
            <c:strRef>
              <c:f>XPS!$B$3:$B$5</c:f>
              <c:strCache>
                <c:ptCount val="3"/>
                <c:pt idx="0">
                  <c:v>CArp14 initial</c:v>
                </c:pt>
                <c:pt idx="1">
                  <c:v>After heating at 150C for 24 h with Kapton tape</c:v>
                </c:pt>
                <c:pt idx="2">
                  <c:v>5 days in the platic bag</c:v>
                </c:pt>
              </c:strCache>
            </c:strRef>
          </c:cat>
          <c:val>
            <c:numRef>
              <c:f>XPS!$E$3:$E$5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0.30000000000000032</c:v>
                </c:pt>
              </c:numCache>
            </c:numRef>
          </c:val>
        </c:ser>
        <c:axId val="139684864"/>
        <c:axId val="124330752"/>
      </c:barChart>
      <c:catAx>
        <c:axId val="13968486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omic Sans MS"/>
                <a:ea typeface="Comic Sans MS"/>
                <a:cs typeface="Comic Sans MS"/>
              </a:defRPr>
            </a:pPr>
            <a:endParaRPr lang="en-US"/>
          </a:p>
        </c:txPr>
        <c:crossAx val="124330752"/>
        <c:crosses val="autoZero"/>
        <c:auto val="1"/>
        <c:lblAlgn val="ctr"/>
        <c:lblOffset val="100"/>
      </c:catAx>
      <c:valAx>
        <c:axId val="12433075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omic Sans MS"/>
                    <a:ea typeface="Comic Sans MS"/>
                    <a:cs typeface="Comic Sans MS"/>
                  </a:defRPr>
                </a:pPr>
                <a:r>
                  <a:rPr lang="en-US"/>
                  <a:t>Surface concentration [at.%]</a:t>
                </a:r>
              </a:p>
            </c:rich>
          </c:tx>
          <c:layout>
            <c:manualLayout>
              <c:xMode val="edge"/>
              <c:yMode val="edge"/>
              <c:x val="1.1953419313243133E-2"/>
              <c:y val="0.10199191316740425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omic Sans MS"/>
                <a:ea typeface="Comic Sans MS"/>
                <a:cs typeface="Comic Sans MS"/>
              </a:defRPr>
            </a:pPr>
            <a:endParaRPr lang="en-US"/>
          </a:p>
        </c:txPr>
        <c:crossAx val="139684864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88910645861196258"/>
          <c:y val="5.9322033898305558E-2"/>
          <c:w val="9.3277162407261263E-2"/>
          <c:h val="0.27011550169607301"/>
        </c:manualLayout>
      </c:layout>
      <c:spPr>
        <a:ln>
          <a:solidFill>
            <a:srgbClr val="4F81BD"/>
          </a:solidFill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omic Sans MS"/>
              <a:ea typeface="Comic Sans MS"/>
              <a:cs typeface="Comic Sans MS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Comic Sans MS"/>
          <a:ea typeface="Comic Sans MS"/>
          <a:cs typeface="Comic Sans MS"/>
        </a:defRPr>
      </a:pPr>
      <a:endParaRPr lang="en-US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ea typeface="Lucida Sans" pitchFamily="-109" charset="0"/>
                <a:cs typeface="Lucida Sans" pitchFamily="-109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ea typeface="Lucida Sans" pitchFamily="-109" charset="0"/>
                <a:cs typeface="Lucida Sans" pitchFamily="-109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ea typeface="Lucida Sans" pitchFamily="-109" charset="0"/>
                <a:cs typeface="Lucida Sans" pitchFamily="-109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ea typeface="Lucida Sans" pitchFamily="-109" charset="0"/>
                <a:cs typeface="Lucida Sans" pitchFamily="-109" charset="0"/>
              </a:defRPr>
            </a:lvl1pPr>
          </a:lstStyle>
          <a:p>
            <a:fld id="{1206553F-E059-4C06-801A-9B58F089837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14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4407868" indent="-33993142" algn="l" defTabSz="414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036815" indent="-207363" algn="l" defTabSz="414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1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451541" indent="-207363" algn="l" defTabSz="414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1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1866268" indent="-207363" algn="l" defTabSz="41472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1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073631" algn="l" defTabSz="41472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88357" algn="l" defTabSz="41472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03083" algn="l" defTabSz="41472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17809" algn="l" defTabSz="41472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8709971-4010-4469-B522-A391216D90E7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6E2DC85-A6D9-4228-A98C-27C382948E65}" type="slidenum">
              <a:rPr lang="en-GB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5A2C388-8986-4E61-8C91-961A09545B93}" type="slidenum">
              <a:rPr lang="en-GB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206553F-E059-4C06-801A-9B58F089837F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82EBB17-D6EC-4C7D-B2A6-64E0C244BB1C}" type="slidenum">
              <a:rPr lang="en-GB"/>
              <a:pPr/>
              <a:t>13</a:t>
            </a:fld>
            <a:endParaRPr lang="en-GB"/>
          </a:p>
        </p:txBody>
      </p:sp>
      <p:sp>
        <p:nvSpPr>
          <p:cNvPr id="378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4370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C2706DF-8228-410D-B6F8-B25D0E4A3F49}" type="slidenum">
              <a:rPr lang="en-GB"/>
              <a:pPr/>
              <a:t>14</a:t>
            </a:fld>
            <a:endParaRPr lang="en-GB"/>
          </a:p>
        </p:txBody>
      </p:sp>
      <p:sp>
        <p:nvSpPr>
          <p:cNvPr id="3993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108E19D-2FB8-443C-AFA6-EE224ECA60F8}" type="slidenum">
              <a:rPr lang="en-GB"/>
              <a:pPr/>
              <a:t>15</a:t>
            </a:fld>
            <a:endParaRPr lang="en-GB"/>
          </a:p>
        </p:txBody>
      </p:sp>
      <p:sp>
        <p:nvSpPr>
          <p:cNvPr id="4198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8308855-213D-474C-A5CD-86174ADE7208}" type="slidenum">
              <a:rPr lang="en-GB"/>
              <a:pPr/>
              <a:t>16</a:t>
            </a:fld>
            <a:endParaRPr lang="en-GB"/>
          </a:p>
        </p:txBody>
      </p:sp>
      <p:sp>
        <p:nvSpPr>
          <p:cNvPr id="4403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2C4B158-C164-4C94-9E90-E93F475E90B8}" type="slidenum">
              <a:rPr lang="en-GB"/>
              <a:pPr/>
              <a:t>17</a:t>
            </a:fld>
            <a:endParaRPr lang="en-GB"/>
          </a:p>
        </p:txBody>
      </p:sp>
      <p:sp>
        <p:nvSpPr>
          <p:cNvPr id="501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4370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206553F-E059-4C06-801A-9B58F089837F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72A7AD2-28C7-4162-B4D3-5EC6E77788A1}" type="slidenum">
              <a:rPr lang="en-GB"/>
              <a:pPr/>
              <a:t>19</a:t>
            </a:fld>
            <a:endParaRPr lang="en-GB"/>
          </a:p>
        </p:txBody>
      </p:sp>
      <p:sp>
        <p:nvSpPr>
          <p:cNvPr id="542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4370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206553F-E059-4C06-801A-9B58F089837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37902D2-F143-4FA7-94E3-986A1FED0CCF}" type="slidenum">
              <a:rPr lang="en-GB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83DACF2-1B35-4DEF-B02B-37B3104F0754}" type="slidenum">
              <a:rPr lang="en-GB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75070BD-F31B-4D10-A617-85A2985BA6AB}" type="slidenum">
              <a:rPr lang="en-GB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8B803A-1991-4E1D-A5A5-B2794EA2414C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A74881-16E1-4A6B-BD20-4A90F61CDCF3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206553F-E059-4C06-801A-9B58F089837F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902B1-3463-4B0E-906E-3BEFB152DDD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206553F-E059-4C06-801A-9B58F089837F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206553F-E059-4C06-801A-9B58F089837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3C9875E-4EBD-4F8D-87A0-354380461932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0559608-D5B8-438C-9734-60A51E288553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760BE42-A0C0-4853-8740-ACDB5413E959}" type="slidenum">
              <a:rPr lang="en-GB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-109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6937764-ED6B-4158-9ACE-67A888669473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7CC67-ACA1-4DEA-A11C-D8944FC7EB0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0F816A-FDA8-4D37-BCF8-3C55E68F9A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8320" y="273629"/>
            <a:ext cx="2056320" cy="58556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3600" cy="58556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27D81E-8209-4534-9384-C5AC5DE0539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3213AE-BAF4-45CF-AFA2-3AB3E17349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F99B33-0BE5-4F1D-AC06-6E11EA210B3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680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6D9FC5-267C-4E95-A95F-F4D5CCBF4D7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8E2AE-0A5F-47DE-8CED-AFF201EE8E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5D88FA-7CAC-4A51-8346-0F92B475BE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681339-9424-47D3-A3AD-6423E25FF3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6E527-3FE6-4982-8792-1E4B1B7B7E6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028B89-D14C-4183-9199-1D856AC76F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>
                <a:alpha val="70000"/>
              </a:srgbClr>
            </a:gs>
            <a:gs pos="50000">
              <a:srgbClr val="FFFF99">
                <a:alpha val="50000"/>
              </a:srgbClr>
            </a:gs>
            <a:gs pos="100000">
              <a:srgbClr val="FFFF99">
                <a:alpha val="70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71414"/>
            <a:ext cx="8228160" cy="4407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714356"/>
            <a:ext cx="8228160" cy="5786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639112"/>
            <a:ext cx="2128320" cy="218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Sergio Calatroni - CERN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639112"/>
            <a:ext cx="2897280" cy="218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4880" y="6639112"/>
            <a:ext cx="2128320" cy="218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71C87575-7E8D-4F8D-A1C3-3410C5A073F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14726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14726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2pPr>
      <a:lvl3pPr algn="ctr" defTabSz="414726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3pPr>
      <a:lvl4pPr algn="ctr" defTabSz="414726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4pPr>
      <a:lvl5pPr algn="ctr" defTabSz="414726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5pPr>
      <a:lvl6pPr marL="1393941" indent="-195843" algn="ctr" defTabSz="414726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6pPr>
      <a:lvl7pPr marL="1808667" indent="-195843" algn="ctr" defTabSz="414726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7pPr>
      <a:lvl8pPr marL="2223393" indent="-195843" algn="ctr" defTabSz="414726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8pPr>
      <a:lvl9pPr marL="2638119" indent="-195843" algn="ctr" defTabSz="414726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Lucida Sans" charset="0"/>
          <a:ea typeface="Lucida Sans" charset="0"/>
          <a:cs typeface="Lucida Sans" charset="0"/>
        </a:defRPr>
      </a:lvl9pPr>
    </p:titleStyle>
    <p:bodyStyle>
      <a:lvl1pPr marL="391686" indent="-293764" algn="l" defTabSz="414726" rtl="0" eaLnBrk="0" fontAlgn="base" hangingPunct="0">
        <a:lnSpc>
          <a:spcPct val="97000"/>
        </a:lnSpc>
        <a:spcBef>
          <a:spcPct val="0"/>
        </a:spcBef>
        <a:spcAft>
          <a:spcPts val="1293"/>
        </a:spcAft>
        <a:buClr>
          <a:srgbClr val="000000"/>
        </a:buClr>
        <a:buSzPct val="45000"/>
        <a:buFont typeface="Wingdings" pitchFamily="2" charset="2"/>
        <a:buChar char="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83372" indent="-260644" algn="l" defTabSz="414726" rtl="0" eaLnBrk="0" fontAlgn="base" hangingPunct="0">
        <a:lnSpc>
          <a:spcPct val="97000"/>
        </a:lnSpc>
        <a:spcBef>
          <a:spcPct val="0"/>
        </a:spcBef>
        <a:spcAft>
          <a:spcPts val="1032"/>
        </a:spcAft>
        <a:buClr>
          <a:srgbClr val="000000"/>
        </a:buClr>
        <a:buSzPct val="75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75057" indent="-195843" algn="l" defTabSz="414726" rtl="0" eaLnBrk="0" fontAlgn="base" hangingPunct="0">
        <a:lnSpc>
          <a:spcPct val="97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566743" indent="-195843" algn="l" defTabSz="414726" rtl="0" eaLnBrk="0" fontAlgn="base" hangingPunct="0">
        <a:lnSpc>
          <a:spcPct val="97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ymbol" pitchFamily="18" charset="2"/>
        <a:buChar char="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958429" indent="-195843" algn="l" defTabSz="414726" rtl="0" eaLnBrk="0" fontAlgn="base" hangingPunct="0">
        <a:lnSpc>
          <a:spcPct val="9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pitchFamily="2" charset="2"/>
        <a:buChar char=""/>
        <a:defRPr sz="3600">
          <a:solidFill>
            <a:srgbClr val="000000"/>
          </a:solidFill>
          <a:latin typeface="+mn-lt"/>
          <a:ea typeface="+mn-ea"/>
          <a:cs typeface="+mn-cs"/>
        </a:defRPr>
      </a:lvl5pPr>
      <a:lvl6pPr marL="2373155" indent="-195843" algn="l" defTabSz="414726" rtl="0" fontAlgn="base" hangingPunct="0">
        <a:lnSpc>
          <a:spcPct val="9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787881" indent="-195843" algn="l" defTabSz="414726" rtl="0" fontAlgn="base" hangingPunct="0">
        <a:lnSpc>
          <a:spcPct val="9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202607" indent="-195843" algn="l" defTabSz="414726" rtl="0" fontAlgn="base" hangingPunct="0">
        <a:lnSpc>
          <a:spcPct val="9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617333" indent="-195843" algn="l" defTabSz="414726" rtl="0" fontAlgn="base" hangingPunct="0">
        <a:lnSpc>
          <a:spcPct val="9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30370" y="2530347"/>
            <a:ext cx="8683260" cy="1143480"/>
          </a:xfrm>
        </p:spPr>
        <p:txBody>
          <a:bodyPr/>
          <a:lstStyle/>
          <a:p>
            <a:r>
              <a:rPr lang="en-US" sz="3600" dirty="0" smtClean="0"/>
              <a:t>Results and plans of CESR-TA experiments on low SEY coatings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>Anti e-Cloud Coatings - "AEC'09"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Report by S. Calatroni </a:t>
            </a:r>
            <a:br>
              <a:rPr lang="en-US" sz="2400" dirty="0" smtClean="0"/>
            </a:br>
            <a:r>
              <a:rPr lang="en-US" sz="2000" dirty="0" smtClean="0"/>
              <a:t>on behalf of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J. Calvey, J. Crittenden, Y. Lin, </a:t>
            </a:r>
            <a:br>
              <a:rPr lang="en-US" sz="2400" dirty="0" smtClean="0"/>
            </a:br>
            <a:r>
              <a:rPr lang="en-US" sz="2400" dirty="0" smtClean="0"/>
              <a:t>J. Livezey, M. Palmer G. Rumolo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Many thanks to the SPS-U WG and the CLIC DR WG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0720" y="3809175"/>
            <a:ext cx="584064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2481" y="391697"/>
            <a:ext cx="592992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2756160" y="-24"/>
            <a:ext cx="4110897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/>
              <a:t>15W, </a:t>
            </a:r>
            <a:r>
              <a:rPr lang="en-US" dirty="0" smtClean="0"/>
              <a:t>a-C, positrons</a:t>
            </a:r>
            <a:r>
              <a:rPr lang="en-US" dirty="0"/>
              <a:t>, 5 </a:t>
            </a:r>
            <a:r>
              <a:rPr lang="en-US" dirty="0" err="1"/>
              <a:t>GeV</a:t>
            </a:r>
            <a:r>
              <a:rPr lang="en-US" dirty="0"/>
              <a:t> (CHESS)</a:t>
            </a:r>
          </a:p>
        </p:txBody>
      </p:sp>
      <p:sp>
        <p:nvSpPr>
          <p:cNvPr id="32773" name="TextBox 7"/>
          <p:cNvSpPr txBox="1">
            <a:spLocks noChangeArrowheads="1"/>
          </p:cNvSpPr>
          <p:nvPr/>
        </p:nvSpPr>
        <p:spPr bwMode="auto">
          <a:xfrm>
            <a:off x="4019040" y="1013843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cxnSp>
        <p:nvCxnSpPr>
          <p:cNvPr id="32774" name="Straight Connector 6"/>
          <p:cNvCxnSpPr>
            <a:cxnSpLocks noChangeShapeType="1"/>
          </p:cNvCxnSpPr>
          <p:nvPr/>
        </p:nvCxnSpPr>
        <p:spPr bwMode="auto">
          <a:xfrm rot="16200000" flipH="1">
            <a:off x="2710663" y="1769202"/>
            <a:ext cx="2616754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sp>
        <p:nvSpPr>
          <p:cNvPr id="32775" name="TextBox 6"/>
          <p:cNvSpPr txBox="1">
            <a:spLocks noChangeArrowheads="1"/>
          </p:cNvSpPr>
          <p:nvPr/>
        </p:nvSpPr>
        <p:spPr bwMode="auto">
          <a:xfrm>
            <a:off x="2980800" y="3342567"/>
            <a:ext cx="3900904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/>
              <a:t>15E, </a:t>
            </a:r>
            <a:r>
              <a:rPr lang="en-US" dirty="0" smtClean="0"/>
              <a:t>Al, positrons</a:t>
            </a:r>
            <a:r>
              <a:rPr lang="en-US" dirty="0"/>
              <a:t>, 5 </a:t>
            </a:r>
            <a:r>
              <a:rPr lang="en-US" dirty="0" err="1"/>
              <a:t>GeV</a:t>
            </a:r>
            <a:r>
              <a:rPr lang="en-US" dirty="0"/>
              <a:t> (CHESS)</a:t>
            </a:r>
          </a:p>
        </p:txBody>
      </p:sp>
      <p:sp>
        <p:nvSpPr>
          <p:cNvPr id="32776" name="TextBox 7"/>
          <p:cNvSpPr txBox="1">
            <a:spLocks noChangeArrowheads="1"/>
          </p:cNvSpPr>
          <p:nvPr/>
        </p:nvSpPr>
        <p:spPr bwMode="auto">
          <a:xfrm>
            <a:off x="5470560" y="4362194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cxnSp>
        <p:nvCxnSpPr>
          <p:cNvPr id="32777" name="Straight Connector 14"/>
          <p:cNvCxnSpPr>
            <a:cxnSpLocks noChangeShapeType="1"/>
          </p:cNvCxnSpPr>
          <p:nvPr/>
        </p:nvCxnSpPr>
        <p:spPr bwMode="auto">
          <a:xfrm rot="5400000">
            <a:off x="4118262" y="5139876"/>
            <a:ext cx="2645557" cy="432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sp>
        <p:nvSpPr>
          <p:cNvPr id="32778" name="Oval 15"/>
          <p:cNvSpPr>
            <a:spLocks noChangeArrowheads="1"/>
          </p:cNvSpPr>
          <p:nvPr/>
        </p:nvSpPr>
        <p:spPr bwMode="auto">
          <a:xfrm>
            <a:off x="3859200" y="1625907"/>
            <a:ext cx="328320" cy="424845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32779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4226401" y="1774243"/>
            <a:ext cx="612000" cy="9505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2780" name="TextBox 17"/>
          <p:cNvSpPr txBox="1">
            <a:spLocks noChangeArrowheads="1"/>
          </p:cNvSpPr>
          <p:nvPr/>
        </p:nvSpPr>
        <p:spPr bwMode="auto">
          <a:xfrm>
            <a:off x="4839841" y="1625906"/>
            <a:ext cx="443227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1.1</a:t>
            </a:r>
          </a:p>
        </p:txBody>
      </p:sp>
      <p:sp>
        <p:nvSpPr>
          <p:cNvPr id="32781" name="Oval 18"/>
          <p:cNvSpPr>
            <a:spLocks noChangeArrowheads="1"/>
          </p:cNvSpPr>
          <p:nvPr/>
        </p:nvSpPr>
        <p:spPr bwMode="auto">
          <a:xfrm>
            <a:off x="5273281" y="5687133"/>
            <a:ext cx="326880" cy="424845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32782" name="Straight Arrow Connector 19"/>
          <p:cNvCxnSpPr>
            <a:cxnSpLocks noChangeShapeType="1"/>
          </p:cNvCxnSpPr>
          <p:nvPr/>
        </p:nvCxnSpPr>
        <p:spPr bwMode="auto">
          <a:xfrm rot="10800000" flipV="1">
            <a:off x="5637601" y="5767781"/>
            <a:ext cx="612000" cy="9361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2783" name="TextBox 20"/>
          <p:cNvSpPr txBox="1">
            <a:spLocks noChangeArrowheads="1"/>
          </p:cNvSpPr>
          <p:nvPr/>
        </p:nvSpPr>
        <p:spPr bwMode="auto">
          <a:xfrm>
            <a:off x="6181921" y="5596404"/>
            <a:ext cx="558643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0.45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4"/>
          <p:cNvSpPr txBox="1">
            <a:spLocks noChangeArrowheads="1"/>
          </p:cNvSpPr>
          <p:nvPr/>
        </p:nvSpPr>
        <p:spPr bwMode="auto">
          <a:xfrm>
            <a:off x="2844001" y="-24"/>
            <a:ext cx="4082043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/>
              <a:t>15W, </a:t>
            </a:r>
            <a:r>
              <a:rPr lang="en-US" dirty="0" smtClean="0"/>
              <a:t>a-C, electrons</a:t>
            </a:r>
            <a:r>
              <a:rPr lang="en-US" dirty="0"/>
              <a:t>, 5 </a:t>
            </a:r>
            <a:r>
              <a:rPr lang="en-US" dirty="0" err="1"/>
              <a:t>GeV</a:t>
            </a:r>
            <a:r>
              <a:rPr lang="en-US" dirty="0"/>
              <a:t> (CHESS)</a:t>
            </a:r>
          </a:p>
        </p:txBody>
      </p:sp>
      <p:pic>
        <p:nvPicPr>
          <p:cNvPr id="3481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1601" y="414739"/>
            <a:ext cx="583056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4019040" y="1006641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cxnSp>
        <p:nvCxnSpPr>
          <p:cNvPr id="34821" name="Straight Connector 6"/>
          <p:cNvCxnSpPr>
            <a:cxnSpLocks noChangeShapeType="1"/>
          </p:cNvCxnSpPr>
          <p:nvPr/>
        </p:nvCxnSpPr>
        <p:spPr bwMode="auto">
          <a:xfrm rot="16200000" flipH="1">
            <a:off x="2710663" y="1762000"/>
            <a:ext cx="261675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sp>
        <p:nvSpPr>
          <p:cNvPr id="34822" name="TextBox 4"/>
          <p:cNvSpPr txBox="1">
            <a:spLocks noChangeArrowheads="1"/>
          </p:cNvSpPr>
          <p:nvPr/>
        </p:nvSpPr>
        <p:spPr bwMode="auto">
          <a:xfrm>
            <a:off x="3055680" y="3424655"/>
            <a:ext cx="3872050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/>
              <a:t>15E, </a:t>
            </a:r>
            <a:r>
              <a:rPr lang="en-US" dirty="0" smtClean="0"/>
              <a:t>Al, electrons</a:t>
            </a:r>
            <a:r>
              <a:rPr lang="en-US" dirty="0"/>
              <a:t>, 5 </a:t>
            </a:r>
            <a:r>
              <a:rPr lang="en-US" dirty="0" err="1"/>
              <a:t>GeV</a:t>
            </a:r>
            <a:r>
              <a:rPr lang="en-US" dirty="0"/>
              <a:t> (CHESS)</a:t>
            </a:r>
          </a:p>
        </p:txBody>
      </p:sp>
      <p:pic>
        <p:nvPicPr>
          <p:cNvPr id="34823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30721" y="3832217"/>
            <a:ext cx="582480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824" name="Straight Connector 9"/>
          <p:cNvCxnSpPr>
            <a:cxnSpLocks noChangeShapeType="1"/>
          </p:cNvCxnSpPr>
          <p:nvPr/>
        </p:nvCxnSpPr>
        <p:spPr bwMode="auto">
          <a:xfrm rot="5400000">
            <a:off x="4145622" y="5191721"/>
            <a:ext cx="2645557" cy="432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sp>
        <p:nvSpPr>
          <p:cNvPr id="34825" name="TextBox 7"/>
          <p:cNvSpPr txBox="1">
            <a:spLocks noChangeArrowheads="1"/>
          </p:cNvSpPr>
          <p:nvPr/>
        </p:nvSpPr>
        <p:spPr bwMode="auto">
          <a:xfrm>
            <a:off x="5470560" y="4562375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sp>
        <p:nvSpPr>
          <p:cNvPr id="34826" name="Oval 11"/>
          <p:cNvSpPr>
            <a:spLocks noChangeArrowheads="1"/>
          </p:cNvSpPr>
          <p:nvPr/>
        </p:nvSpPr>
        <p:spPr bwMode="auto">
          <a:xfrm>
            <a:off x="3854880" y="2392067"/>
            <a:ext cx="326880" cy="424845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34827" name="Straight Arrow Connector 12"/>
          <p:cNvCxnSpPr>
            <a:cxnSpLocks noChangeShapeType="1"/>
          </p:cNvCxnSpPr>
          <p:nvPr/>
        </p:nvCxnSpPr>
        <p:spPr bwMode="auto">
          <a:xfrm rot="10800000" flipV="1">
            <a:off x="4220641" y="2540403"/>
            <a:ext cx="613440" cy="9505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4834080" y="2392066"/>
            <a:ext cx="558643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0.38</a:t>
            </a:r>
          </a:p>
        </p:txBody>
      </p:sp>
      <p:sp>
        <p:nvSpPr>
          <p:cNvPr id="34829" name="Oval 14"/>
          <p:cNvSpPr>
            <a:spLocks noChangeArrowheads="1"/>
          </p:cNvSpPr>
          <p:nvPr/>
        </p:nvSpPr>
        <p:spPr bwMode="auto">
          <a:xfrm>
            <a:off x="5310720" y="5174439"/>
            <a:ext cx="328320" cy="424845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34830" name="Straight Arrow Connector 15"/>
          <p:cNvCxnSpPr>
            <a:cxnSpLocks noChangeShapeType="1"/>
          </p:cNvCxnSpPr>
          <p:nvPr/>
        </p:nvCxnSpPr>
        <p:spPr bwMode="auto">
          <a:xfrm rot="10800000" flipV="1">
            <a:off x="5677921" y="5322775"/>
            <a:ext cx="612000" cy="9505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4831" name="TextBox 16"/>
          <p:cNvSpPr txBox="1">
            <a:spLocks noChangeArrowheads="1"/>
          </p:cNvSpPr>
          <p:nvPr/>
        </p:nvSpPr>
        <p:spPr bwMode="auto">
          <a:xfrm>
            <a:off x="6291361" y="5174439"/>
            <a:ext cx="443227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0.9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8160" cy="369289"/>
          </a:xfrm>
        </p:spPr>
        <p:txBody>
          <a:bodyPr/>
          <a:lstStyle/>
          <a:p>
            <a:r>
              <a:rPr lang="en-US" sz="2400" dirty="0" smtClean="0"/>
              <a:t>RFA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55D88FA-7CAC-4A51-8346-0F92B475BEDF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333" t="5585" r="8148" b="7417"/>
          <a:stretch>
            <a:fillRect/>
          </a:stretch>
        </p:blipFill>
        <p:spPr bwMode="auto">
          <a:xfrm>
            <a:off x="500034" y="273629"/>
            <a:ext cx="8072494" cy="619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 smtClean="0"/>
              <a:t>15W </a:t>
            </a:r>
            <a:r>
              <a:rPr lang="en-GB" dirty="0" err="1" smtClean="0"/>
              <a:t>vs</a:t>
            </a:r>
            <a:r>
              <a:rPr lang="en-GB" dirty="0" smtClean="0"/>
              <a:t> 15E: Current Scans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GB" sz="2400" dirty="0" smtClean="0"/>
          </a:p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400" dirty="0" smtClean="0"/>
              <a:t>Data with a 45 bunch train of e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and e</a:t>
            </a:r>
            <a:r>
              <a:rPr lang="en-GB" sz="2400" baseline="30000" dirty="0" smtClean="0"/>
              <a:t>-</a:t>
            </a:r>
            <a:r>
              <a:rPr lang="en-GB" sz="2400" dirty="0" smtClean="0"/>
              <a:t>, 14ns spacing, 2 </a:t>
            </a:r>
            <a:r>
              <a:rPr lang="en-GB" sz="2400" dirty="0" err="1" smtClean="0"/>
              <a:t>GeV</a:t>
            </a:r>
            <a:endParaRPr lang="en-GB" sz="2400" dirty="0" smtClean="0"/>
          </a:p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GB" sz="2400" dirty="0" smtClean="0"/>
          </a:p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400" dirty="0" smtClean="0"/>
              <a:t>Data with a 45 bunch train of e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, 14ns spacing, 5 </a:t>
            </a:r>
            <a:r>
              <a:rPr lang="en-GB" sz="2400" dirty="0" err="1" smtClean="0"/>
              <a:t>GeV</a:t>
            </a:r>
            <a:r>
              <a:rPr lang="en-GB" sz="2400" dirty="0" smtClean="0"/>
              <a:t> </a:t>
            </a:r>
          </a:p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00160" cy="35254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1920" y="3485166"/>
            <a:ext cx="4582080" cy="33728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43840" y="0"/>
            <a:ext cx="4700160" cy="35254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891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382915"/>
            <a:ext cx="4631040" cy="3473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829440" y="712876"/>
            <a:ext cx="1599420" cy="324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6650" algn="l"/>
              </a:tabLst>
            </a:pPr>
            <a:r>
              <a:rPr lang="en-GB" b="1" dirty="0" smtClean="0">
                <a:solidFill>
                  <a:srgbClr val="000000"/>
                </a:solidFill>
              </a:rPr>
              <a:t>15W, a-C, </a:t>
            </a:r>
            <a:r>
              <a:rPr lang="en-GB" b="1" dirty="0">
                <a:solidFill>
                  <a:srgbClr val="000000"/>
                </a:solidFill>
              </a:rPr>
              <a:t>e+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5391360" y="712876"/>
            <a:ext cx="1466656" cy="324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6650" algn="l"/>
              </a:tabLst>
            </a:pPr>
            <a:r>
              <a:rPr lang="en-GB" b="1" dirty="0">
                <a:solidFill>
                  <a:srgbClr val="000000"/>
                </a:solidFill>
              </a:rPr>
              <a:t>15E</a:t>
            </a:r>
            <a:r>
              <a:rPr lang="en-GB" b="1" dirty="0" smtClean="0">
                <a:solidFill>
                  <a:srgbClr val="000000"/>
                </a:solidFill>
              </a:rPr>
              <a:t>, Al, </a:t>
            </a:r>
            <a:r>
              <a:rPr lang="en-GB" b="1" dirty="0">
                <a:solidFill>
                  <a:srgbClr val="000000"/>
                </a:solidFill>
              </a:rPr>
              <a:t>e+</a:t>
            </a:r>
          </a:p>
        </p:txBody>
      </p:sp>
      <p:sp>
        <p:nvSpPr>
          <p:cNvPr id="38920" name="Text Box 7"/>
          <p:cNvSpPr txBox="1">
            <a:spLocks noChangeArrowheads="1"/>
          </p:cNvSpPr>
          <p:nvPr/>
        </p:nvSpPr>
        <p:spPr bwMode="auto">
          <a:xfrm>
            <a:off x="965362" y="4030984"/>
            <a:ext cx="1534936" cy="324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6650" algn="l"/>
              </a:tabLst>
            </a:pPr>
            <a:r>
              <a:rPr lang="en-GB" b="1" dirty="0">
                <a:solidFill>
                  <a:srgbClr val="000000"/>
                </a:solidFill>
              </a:rPr>
              <a:t>15W, </a:t>
            </a:r>
            <a:r>
              <a:rPr lang="en-GB" b="1" dirty="0" smtClean="0">
                <a:solidFill>
                  <a:srgbClr val="000000"/>
                </a:solidFill>
              </a:rPr>
              <a:t>a-C, e-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91360" y="4193001"/>
            <a:ext cx="1466656" cy="324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6650" algn="l"/>
              </a:tabLst>
            </a:pPr>
            <a:r>
              <a:rPr lang="en-GB" b="1" dirty="0">
                <a:solidFill>
                  <a:srgbClr val="000000"/>
                </a:solidFill>
              </a:rPr>
              <a:t>15E</a:t>
            </a:r>
            <a:r>
              <a:rPr lang="en-GB" b="1" dirty="0" smtClean="0">
                <a:solidFill>
                  <a:srgbClr val="000000"/>
                </a:solidFill>
              </a:rPr>
              <a:t>, Al, e-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5009959" y="4355018"/>
            <a:ext cx="71438" cy="15743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Lucida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1920" y="3071810"/>
            <a:ext cx="4552074" cy="341405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036800" y="4030984"/>
            <a:ext cx="1036800" cy="324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6650" algn="l"/>
              </a:tabLst>
            </a:pPr>
            <a:r>
              <a:rPr lang="en-GB" b="1" dirty="0">
                <a:solidFill>
                  <a:srgbClr val="000000"/>
                </a:solidFill>
              </a:rPr>
              <a:t>15W, e-</a:t>
            </a:r>
          </a:p>
        </p:txBody>
      </p:sp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71810"/>
            <a:ext cx="4552074" cy="341405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body"/>
          </p:nvPr>
        </p:nvSpPr>
        <p:spPr>
          <a:xfrm>
            <a:off x="456480" y="207382"/>
            <a:ext cx="8229600" cy="2364362"/>
          </a:xfrm>
        </p:spPr>
        <p:txBody>
          <a:bodyPr anchor="t"/>
          <a:lstStyle/>
          <a:p>
            <a:pPr marL="391686" indent="-293764" algn="l" eaLnBrk="1">
              <a:spcAft>
                <a:spcPts val="1293"/>
              </a:spcAft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400" dirty="0" smtClean="0"/>
              <a:t>Plots show mean of inner 3 collectors (4,5,6) and outer 6 collectors (1,2,3,7,8,9) for positrons (left) and electrons (right)</a:t>
            </a:r>
          </a:p>
          <a:p>
            <a:pPr marL="783372" lvl="1" indent="-260644" algn="l" eaLnBrk="1">
              <a:spcAft>
                <a:spcPts val="1032"/>
              </a:spcAft>
              <a:buSzPct val="75000"/>
              <a:buFont typeface="Symbol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000" dirty="0" smtClean="0"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Outer collectors ~ primary photoelectrons</a:t>
            </a:r>
          </a:p>
          <a:p>
            <a:pPr marL="783372" lvl="1" indent="-260644" algn="l" eaLnBrk="1">
              <a:spcAft>
                <a:spcPts val="1032"/>
              </a:spcAft>
              <a:buSzPct val="75000"/>
              <a:buFont typeface="Symbol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000" dirty="0" smtClean="0"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Inner collectors ~ primaries + </a:t>
            </a:r>
            <a:r>
              <a:rPr lang="en-GB" sz="2000" dirty="0" err="1" smtClean="0"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secondaries</a:t>
            </a:r>
            <a:r>
              <a:rPr lang="en-GB" sz="2000" dirty="0" smtClean="0"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 (?)</a:t>
            </a:r>
          </a:p>
          <a:p>
            <a:pPr marL="783372" lvl="1" indent="-260644" algn="l" eaLnBrk="1">
              <a:spcAft>
                <a:spcPts val="1032"/>
              </a:spcAft>
              <a:buSzPct val="75000"/>
              <a:buFont typeface="Symbol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000" dirty="0" smtClean="0">
                <a:solidFill>
                  <a:srgbClr val="FF0000"/>
                </a:solidFill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15W </a:t>
            </a:r>
            <a:r>
              <a:rPr lang="en-GB" sz="2000" dirty="0" smtClean="0">
                <a:solidFill>
                  <a:srgbClr val="FF0000"/>
                </a:solidFill>
                <a:latin typeface="Lucida Sans" pitchFamily="-109" charset="0"/>
                <a:ea typeface="Lucida Sans" pitchFamily="-109" charset="0"/>
                <a:cs typeface="Lucida Sans" pitchFamily="-109" charset="0"/>
                <a:sym typeface="Symbol"/>
              </a:rPr>
              <a:t></a:t>
            </a:r>
            <a:r>
              <a:rPr lang="en-GB" sz="2000" dirty="0" smtClean="0">
                <a:solidFill>
                  <a:srgbClr val="FF0000"/>
                </a:solidFill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 a-C</a:t>
            </a:r>
            <a:r>
              <a:rPr lang="en-GB" sz="2000" dirty="0" smtClean="0"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   </a:t>
            </a:r>
            <a:r>
              <a:rPr lang="en-GB" sz="2000" dirty="0" smtClean="0">
                <a:solidFill>
                  <a:schemeClr val="accent2"/>
                </a:solidFill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15E </a:t>
            </a:r>
            <a:r>
              <a:rPr lang="en-GB" sz="2000" dirty="0" smtClean="0">
                <a:solidFill>
                  <a:schemeClr val="accent2"/>
                </a:solidFill>
                <a:latin typeface="Lucida Sans" pitchFamily="-109" charset="0"/>
                <a:ea typeface="Lucida Sans" pitchFamily="-109" charset="0"/>
                <a:cs typeface="Lucida Sans" pitchFamily="-109" charset="0"/>
                <a:sym typeface="Symbol"/>
              </a:rPr>
              <a:t></a:t>
            </a:r>
            <a:r>
              <a:rPr lang="en-GB" sz="2000" dirty="0" smtClean="0">
                <a:solidFill>
                  <a:schemeClr val="accent2"/>
                </a:solidFill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 Al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86057"/>
            <a:ext cx="4740488" cy="348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786058"/>
            <a:ext cx="4631040" cy="3473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8" name="Rectangle 4"/>
          <p:cNvSpPr>
            <a:spLocks noGrp="1" noChangeArrowheads="1"/>
          </p:cNvSpPr>
          <p:nvPr>
            <p:ph type="body"/>
          </p:nvPr>
        </p:nvSpPr>
        <p:spPr>
          <a:xfrm>
            <a:off x="456480" y="207382"/>
            <a:ext cx="8229600" cy="2150048"/>
          </a:xfrm>
        </p:spPr>
        <p:txBody>
          <a:bodyPr anchor="t"/>
          <a:lstStyle/>
          <a:p>
            <a:pPr marL="391686" indent="-293764" algn="l" eaLnBrk="1">
              <a:spcAft>
                <a:spcPts val="1293"/>
              </a:spcAft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 smtClean="0"/>
              <a:t>Plots show comparison of positron runs done on Sunday and Tuesday</a:t>
            </a:r>
          </a:p>
          <a:p>
            <a:pPr marL="783372" lvl="1" indent="-260644" algn="l" eaLnBrk="1">
              <a:spcAft>
                <a:spcPts val="1032"/>
              </a:spcAft>
              <a:buSzPct val="75000"/>
              <a:buFont typeface="Symbol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400" dirty="0" smtClean="0"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15E (left) sees significant conditioning</a:t>
            </a:r>
          </a:p>
          <a:p>
            <a:pPr marL="783372" lvl="1" indent="-260644" algn="l" eaLnBrk="1">
              <a:spcAft>
                <a:spcPts val="1032"/>
              </a:spcAft>
              <a:buSzPct val="75000"/>
              <a:buFont typeface="Symbol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400" dirty="0" smtClean="0">
                <a:latin typeface="Lucida Sans" pitchFamily="-109" charset="0"/>
                <a:ea typeface="Lucida Sans" pitchFamily="-109" charset="0"/>
                <a:cs typeface="Lucida Sans" pitchFamily="-109" charset="0"/>
              </a:rPr>
              <a:t>15W (right) does not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428860" y="3214686"/>
            <a:ext cx="1285884" cy="324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6650" algn="l"/>
              </a:tabLst>
            </a:pPr>
            <a:r>
              <a:rPr lang="en-GB" b="1" dirty="0" smtClean="0">
                <a:solidFill>
                  <a:srgbClr val="000000"/>
                </a:solidFill>
              </a:rPr>
              <a:t>15W, a-C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929454" y="3286124"/>
            <a:ext cx="1285884" cy="324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tabLst>
                <a:tab pos="656650" algn="l"/>
              </a:tabLst>
            </a:pPr>
            <a:r>
              <a:rPr lang="en-GB" b="1" dirty="0" smtClean="0">
                <a:solidFill>
                  <a:srgbClr val="000000"/>
                </a:solidFill>
              </a:rPr>
              <a:t>15E, Al</a:t>
            </a:r>
            <a:endParaRPr lang="en-GB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4" descr="avcols_pos_5GeV_thursday_fu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43770"/>
            <a:ext cx="4552074" cy="341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Positrons at 5 </a:t>
            </a:r>
            <a:r>
              <a:rPr lang="en-GB" dirty="0" err="1" smtClean="0"/>
              <a:t>GeV</a:t>
            </a:r>
            <a:r>
              <a:rPr lang="en-GB" dirty="0" smtClean="0"/>
              <a:t>, intensity scan</a:t>
            </a:r>
            <a:endParaRPr lang="en-US" dirty="0"/>
          </a:p>
        </p:txBody>
      </p:sp>
      <p:pic>
        <p:nvPicPr>
          <p:cNvPr id="8" name="Picture 3" descr="sumcols_pos_5GeV_thursday_ful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" y="1943770"/>
            <a:ext cx="4552074" cy="341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14348" y="1000108"/>
            <a:ext cx="3054682" cy="3908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1686" indent="-260644" algn="ctr">
              <a:spcAft>
                <a:spcPts val="1032"/>
              </a:spcAft>
              <a:buSzPct val="7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000" dirty="0" smtClean="0">
                <a:solidFill>
                  <a:srgbClr val="FF0000"/>
                </a:solidFill>
                <a:ea typeface="Lucida Sans" pitchFamily="-109" charset="0"/>
                <a:cs typeface="Lucida Sans" pitchFamily="-109" charset="0"/>
              </a:rPr>
              <a:t>15W </a:t>
            </a:r>
            <a:r>
              <a:rPr lang="en-GB" sz="2000" dirty="0" smtClean="0">
                <a:solidFill>
                  <a:srgbClr val="FF0000"/>
                </a:solidFill>
                <a:ea typeface="Lucida Sans" pitchFamily="-109" charset="0"/>
                <a:cs typeface="Lucida Sans" pitchFamily="-109" charset="0"/>
                <a:sym typeface="Symbol"/>
              </a:rPr>
              <a:t></a:t>
            </a:r>
            <a:r>
              <a:rPr lang="en-GB" sz="2000" dirty="0" smtClean="0">
                <a:solidFill>
                  <a:srgbClr val="FF0000"/>
                </a:solidFill>
                <a:ea typeface="Lucida Sans" pitchFamily="-109" charset="0"/>
                <a:cs typeface="Lucida Sans" pitchFamily="-109" charset="0"/>
              </a:rPr>
              <a:t> a-C</a:t>
            </a:r>
            <a:r>
              <a:rPr lang="en-GB" sz="2000" dirty="0" smtClean="0">
                <a:ea typeface="Lucida Sans" pitchFamily="-109" charset="0"/>
                <a:cs typeface="Lucida Sans" pitchFamily="-109" charset="0"/>
              </a:rPr>
              <a:t>   </a:t>
            </a:r>
            <a:r>
              <a:rPr lang="en-GB" sz="2000" dirty="0" smtClean="0">
                <a:solidFill>
                  <a:schemeClr val="accent2"/>
                </a:solidFill>
                <a:ea typeface="Lucida Sans" pitchFamily="-109" charset="0"/>
                <a:cs typeface="Lucida Sans" pitchFamily="-109" charset="0"/>
              </a:rPr>
              <a:t>15E </a:t>
            </a:r>
            <a:r>
              <a:rPr lang="en-GB" sz="2000" dirty="0" smtClean="0">
                <a:solidFill>
                  <a:schemeClr val="accent2"/>
                </a:solidFill>
                <a:ea typeface="Lucida Sans" pitchFamily="-109" charset="0"/>
                <a:cs typeface="Lucida Sans" pitchFamily="-109" charset="0"/>
                <a:sym typeface="Symbol"/>
              </a:rPr>
              <a:t></a:t>
            </a:r>
            <a:r>
              <a:rPr lang="en-GB" sz="2000" dirty="0" smtClean="0">
                <a:solidFill>
                  <a:schemeClr val="accent2"/>
                </a:solidFill>
                <a:ea typeface="Lucida Sans" pitchFamily="-109" charset="0"/>
                <a:cs typeface="Lucida Sans" pitchFamily="-109" charset="0"/>
              </a:rPr>
              <a:t> 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Al, a-C/Al, Cu, </a:t>
            </a:r>
            <a:r>
              <a:rPr lang="en-US" dirty="0" err="1" smtClean="0"/>
              <a:t>TiN</a:t>
            </a:r>
            <a:r>
              <a:rPr lang="en-US" dirty="0" smtClean="0"/>
              <a:t>/Cu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9" name="Picture 4" descr="curscan1278.png"/>
          <p:cNvPicPr>
            <a:picLocks noChangeAspect="1"/>
          </p:cNvPicPr>
          <p:nvPr/>
        </p:nvPicPr>
        <p:blipFill>
          <a:blip r:embed="rId3"/>
          <a:srcRect l="4800" r="5829"/>
          <a:stretch>
            <a:fillRect/>
          </a:stretch>
        </p:blipFill>
        <p:spPr bwMode="auto">
          <a:xfrm>
            <a:off x="4558398" y="1509712"/>
            <a:ext cx="4585634" cy="3848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6" descr="curscan1305.png"/>
          <p:cNvPicPr>
            <a:picLocks noChangeAspect="1"/>
          </p:cNvPicPr>
          <p:nvPr/>
        </p:nvPicPr>
        <p:blipFill>
          <a:blip r:embed="rId4"/>
          <a:srcRect l="5144" r="6857"/>
          <a:stretch>
            <a:fillRect/>
          </a:stretch>
        </p:blipFill>
        <p:spPr bwMode="auto">
          <a:xfrm>
            <a:off x="-32" y="1509711"/>
            <a:ext cx="4513517" cy="3848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2819392" y="1990717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1800" b="1" dirty="0">
                <a:solidFill>
                  <a:srgbClr val="C00000"/>
                </a:solidFill>
                <a:latin typeface="Arial" charset="0"/>
                <a:ea typeface="MS Gothic" pitchFamily="49" charset="-128"/>
              </a:rPr>
              <a:t>e+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7100910" y="2062155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1800" b="1" dirty="0">
                <a:solidFill>
                  <a:srgbClr val="C00000"/>
                </a:solidFill>
                <a:latin typeface="Arial" charset="0"/>
                <a:ea typeface="MS Gothic" pitchFamily="49" charset="-128"/>
              </a:rPr>
              <a:t>e-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5" indent="0" eaLnBrk="0"/>
            <a:r>
              <a:rPr lang="en-GB" sz="2500" dirty="0" smtClean="0"/>
              <a:t>Summary of e+ and e- runs, at 2 and 5 </a:t>
            </a:r>
            <a:r>
              <a:rPr lang="en-GB" sz="2500" dirty="0" err="1" smtClean="0"/>
              <a:t>GeV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6567" lvl="5" indent="-466567">
              <a:spcAft>
                <a:spcPct val="0"/>
              </a:spcAft>
              <a:buSzPct val="100000"/>
              <a:buFont typeface="Wingdings" pitchFamily="2" charset="2"/>
              <a:buChar char="§"/>
              <a:defRPr/>
            </a:pPr>
            <a:endParaRPr lang="en-GB" sz="2200" dirty="0" smtClean="0"/>
          </a:p>
          <a:p>
            <a:pPr marL="466567" lvl="5" indent="-466567">
              <a:spcAft>
                <a:spcPct val="0"/>
              </a:spcAft>
              <a:buSzPct val="100000"/>
              <a:buFont typeface="Wingdings" pitchFamily="2" charset="2"/>
              <a:buChar char="§"/>
              <a:defRPr/>
            </a:pPr>
            <a:r>
              <a:rPr lang="en-GB" sz="2200" dirty="0" err="1" smtClean="0"/>
              <a:t>Photoyield</a:t>
            </a:r>
            <a:r>
              <a:rPr lang="en-GB" sz="2200" dirty="0" smtClean="0"/>
              <a:t> of a-C is much less than for uncoated Al </a:t>
            </a:r>
          </a:p>
          <a:p>
            <a:pPr marL="466567" lvl="5" indent="-466567">
              <a:spcAft>
                <a:spcPct val="0"/>
              </a:spcAft>
              <a:buSzPct val="100000"/>
              <a:buFont typeface="Wingdings" pitchFamily="2" charset="2"/>
              <a:buChar char="§"/>
              <a:defRPr/>
            </a:pPr>
            <a:r>
              <a:rPr lang="en-GB" sz="2200" dirty="0" smtClean="0"/>
              <a:t>A-C does not show much conditioning, whereas Al does</a:t>
            </a:r>
          </a:p>
          <a:p>
            <a:pPr marL="466567" lvl="5" indent="-466567">
              <a:spcAft>
                <a:spcPct val="0"/>
              </a:spcAft>
              <a:buSzPct val="100000"/>
              <a:buFont typeface="Wingdings" pitchFamily="2" charset="2"/>
              <a:buChar char="§"/>
              <a:defRPr/>
            </a:pPr>
            <a:endParaRPr lang="en-GB" sz="2200" dirty="0" smtClean="0"/>
          </a:p>
          <a:p>
            <a:pPr marL="466567" lvl="5" indent="-466567">
              <a:spcAft>
                <a:spcPct val="0"/>
              </a:spcAft>
              <a:buSzPct val="100000"/>
              <a:buFont typeface="Wingdings" pitchFamily="2" charset="2"/>
              <a:buChar char="§"/>
              <a:defRPr/>
            </a:pPr>
            <a:r>
              <a:rPr lang="en-GB" sz="2200" dirty="0" smtClean="0"/>
              <a:t>Other tests not discussed here:</a:t>
            </a:r>
          </a:p>
          <a:p>
            <a:pPr marL="881293" lvl="6" indent="-466567"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endParaRPr lang="en-GB" sz="2000" dirty="0" smtClean="0"/>
          </a:p>
          <a:p>
            <a:pPr marL="881293" lvl="6" indent="-466567"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GB" sz="2000" dirty="0" smtClean="0"/>
              <a:t>Dogleg in 15W on and off. The dogleg is a short dipole with 100G field between the C-coated chamber and the dipole upstream. Its purpose is to avoid contamination from the electrons upstream. </a:t>
            </a:r>
          </a:p>
          <a:p>
            <a:pPr marL="881293" lvl="6" indent="-466567"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GB" sz="2000" dirty="0" smtClean="0"/>
              <a:t>Solenoid in 15W on and off</a:t>
            </a:r>
          </a:p>
          <a:p>
            <a:pPr marL="881293" lvl="6" indent="-466567"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GB" sz="2000" dirty="0" smtClean="0"/>
              <a:t>Change bunch spacing from 14 to 28ns and make a train of 75 bunches (instead of 45)</a:t>
            </a:r>
          </a:p>
          <a:p>
            <a:pPr marL="881293" lvl="6" indent="-466567"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GB" sz="2000" dirty="0" smtClean="0"/>
              <a:t>Monitor the electrons with 9 bunches almost perfectly uniformly distributed around the machine (3 x (280/280/294))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Coating for </a:t>
            </a:r>
            <a:r>
              <a:rPr lang="en-US" dirty="0" err="1" smtClean="0"/>
              <a:t>Cesr</a:t>
            </a:r>
            <a:r>
              <a:rPr lang="en-US" dirty="0" smtClean="0"/>
              <a:t>-TA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June 2008: First approach by M. </a:t>
            </a:r>
            <a:r>
              <a:rPr lang="en-US" sz="2000" dirty="0" err="1" smtClean="0"/>
              <a:t>Tigner</a:t>
            </a:r>
            <a:r>
              <a:rPr lang="en-US" sz="2000" dirty="0" smtClean="0"/>
              <a:t> (during LHC MAC, presentation of a-C for the SPS-U by P. Chiggiato)</a:t>
            </a:r>
          </a:p>
          <a:p>
            <a:r>
              <a:rPr lang="en-US" sz="2000" dirty="0" smtClean="0"/>
              <a:t>July 2008: GR &amp; SC take part to ILCDR08, and discussions are started</a:t>
            </a:r>
          </a:p>
          <a:p>
            <a:r>
              <a:rPr lang="en-US" sz="2000" dirty="0" smtClean="0"/>
              <a:t>August (?) 2008: start of formal CLIC-ILC collaboration on damping rings (Yannis Papaphilippou &amp; Mark Palmer)</a:t>
            </a:r>
          </a:p>
          <a:p>
            <a:r>
              <a:rPr lang="en-US" sz="2000" dirty="0" smtClean="0"/>
              <a:t>November: 2008 (ECM’08): definition of program and of test chamber. Design &amp; manufacturing start in Cornell.</a:t>
            </a:r>
          </a:p>
          <a:p>
            <a:r>
              <a:rPr lang="en-US" sz="2000" dirty="0" smtClean="0"/>
              <a:t>May 2009: Shipping of test chamber to CERN</a:t>
            </a:r>
          </a:p>
          <a:p>
            <a:r>
              <a:rPr lang="en-US" sz="2000" dirty="0" smtClean="0"/>
              <a:t>June 2009: Carbon coating, shipping </a:t>
            </a:r>
            <a:r>
              <a:rPr lang="en-US" sz="2000" dirty="0" smtClean="0"/>
              <a:t>to Cornell, </a:t>
            </a:r>
            <a:r>
              <a:rPr lang="en-US" sz="2000" dirty="0" smtClean="0"/>
              <a:t>and installation in </a:t>
            </a:r>
            <a:r>
              <a:rPr lang="en-US" sz="2000" dirty="0" err="1" smtClean="0"/>
              <a:t>Cesr</a:t>
            </a:r>
            <a:r>
              <a:rPr lang="en-US" sz="2000" dirty="0" smtClean="0"/>
              <a:t>-TA</a:t>
            </a:r>
          </a:p>
          <a:p>
            <a:r>
              <a:rPr lang="en-US" sz="2000" dirty="0" smtClean="0"/>
              <a:t>July-August 2009: data taking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040" y="659589"/>
            <a:ext cx="8449920" cy="553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Left Brace 4"/>
          <p:cNvSpPr>
            <a:spLocks/>
          </p:cNvSpPr>
          <p:nvPr/>
        </p:nvSpPr>
        <p:spPr bwMode="auto">
          <a:xfrm rot="5400000">
            <a:off x="6645577" y="2197770"/>
            <a:ext cx="453647" cy="1879200"/>
          </a:xfrm>
          <a:prstGeom prst="leftBrace">
            <a:avLst>
              <a:gd name="adj1" fmla="val 834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3732" name="TextBox 5"/>
          <p:cNvSpPr txBox="1">
            <a:spLocks noChangeArrowheads="1"/>
          </p:cNvSpPr>
          <p:nvPr/>
        </p:nvSpPr>
        <p:spPr bwMode="auto">
          <a:xfrm>
            <a:off x="6451200" y="2521705"/>
            <a:ext cx="1052368" cy="35241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/>
              <a:t>5.3 GeV</a:t>
            </a:r>
            <a:endParaRPr lang="en-US" baseline="30000"/>
          </a:p>
        </p:txBody>
      </p:sp>
      <p:sp>
        <p:nvSpPr>
          <p:cNvPr id="73733" name="TextBox 6"/>
          <p:cNvSpPr txBox="1">
            <a:spLocks noChangeArrowheads="1"/>
          </p:cNvSpPr>
          <p:nvPr/>
        </p:nvSpPr>
        <p:spPr bwMode="auto">
          <a:xfrm>
            <a:off x="3924001" y="188660"/>
            <a:ext cx="1294422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/>
              <a:t>Scrubbing</a:t>
            </a:r>
          </a:p>
        </p:txBody>
      </p:sp>
      <p:cxnSp>
        <p:nvCxnSpPr>
          <p:cNvPr id="73734" name="Straight Arrow Connector 8"/>
          <p:cNvCxnSpPr>
            <a:cxnSpLocks noChangeShapeType="1"/>
          </p:cNvCxnSpPr>
          <p:nvPr/>
        </p:nvCxnSpPr>
        <p:spPr bwMode="auto">
          <a:xfrm rot="5400000">
            <a:off x="845250" y="5406328"/>
            <a:ext cx="583262" cy="1440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 type="arrow" w="med" len="med"/>
          </a:ln>
        </p:spPr>
      </p:cxnSp>
      <p:cxnSp>
        <p:nvCxnSpPr>
          <p:cNvPr id="10" name="Straight Arrow Connector 9"/>
          <p:cNvCxnSpPr/>
          <p:nvPr/>
        </p:nvCxnSpPr>
        <p:spPr bwMode="auto">
          <a:xfrm rot="5400000">
            <a:off x="1494668" y="3979141"/>
            <a:ext cx="583265" cy="144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11" name="Straight Arrow Connector 10"/>
          <p:cNvCxnSpPr/>
          <p:nvPr/>
        </p:nvCxnSpPr>
        <p:spPr bwMode="auto">
          <a:xfrm rot="5400000">
            <a:off x="2530035" y="4303178"/>
            <a:ext cx="583265" cy="144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12" name="Straight Arrow Connector 11"/>
          <p:cNvCxnSpPr/>
          <p:nvPr/>
        </p:nvCxnSpPr>
        <p:spPr bwMode="auto">
          <a:xfrm rot="5400000">
            <a:off x="4799491" y="4497599"/>
            <a:ext cx="583265" cy="144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cxnSp>
      <p:cxnSp>
        <p:nvCxnSpPr>
          <p:cNvPr id="73738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5025600" y="2780933"/>
            <a:ext cx="1360800" cy="51845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8" name="Straight Arrow Connector 17"/>
          <p:cNvCxnSpPr/>
          <p:nvPr/>
        </p:nvCxnSpPr>
        <p:spPr bwMode="auto">
          <a:xfrm rot="5400000">
            <a:off x="4279647" y="4497599"/>
            <a:ext cx="583265" cy="144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040" y="659589"/>
            <a:ext cx="8449920" cy="553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2"/>
          <p:cNvSpPr txBox="1">
            <a:spLocks noChangeArrowheads="1"/>
          </p:cNvSpPr>
          <p:nvPr/>
        </p:nvSpPr>
        <p:spPr bwMode="auto">
          <a:xfrm>
            <a:off x="4118400" y="318274"/>
            <a:ext cx="1294422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/>
              <a:t>Scrubbing</a:t>
            </a:r>
          </a:p>
        </p:txBody>
      </p:sp>
      <p:sp>
        <p:nvSpPr>
          <p:cNvPr id="75779" name="TextBox 7"/>
          <p:cNvSpPr txBox="1">
            <a:spLocks noChangeArrowheads="1"/>
          </p:cNvSpPr>
          <p:nvPr/>
        </p:nvSpPr>
        <p:spPr bwMode="auto">
          <a:xfrm>
            <a:off x="7228801" y="512694"/>
            <a:ext cx="1778528" cy="35241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/>
              <a:t>Total pressure</a:t>
            </a:r>
          </a:p>
        </p:txBody>
      </p:sp>
      <p:cxnSp>
        <p:nvCxnSpPr>
          <p:cNvPr id="75780" name="Straight Arrow Connector 9"/>
          <p:cNvCxnSpPr>
            <a:cxnSpLocks noChangeShapeType="1"/>
            <a:stCxn id="75779" idx="2"/>
          </p:cNvCxnSpPr>
          <p:nvPr/>
        </p:nvCxnSpPr>
        <p:spPr bwMode="auto">
          <a:xfrm rot="16200000" flipH="1">
            <a:off x="7881997" y="1101180"/>
            <a:ext cx="490070" cy="1793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921" y="774802"/>
            <a:ext cx="7797600" cy="53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921" y="774802"/>
            <a:ext cx="7797600" cy="53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921" y="774802"/>
            <a:ext cx="7797600" cy="53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921" y="774802"/>
            <a:ext cx="7797600" cy="53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3921" y="774802"/>
            <a:ext cx="7797600" cy="53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\\cern.ch\dfs\Users\s\scala\Documents\SEY\CESR-TA\CesrTA_experiments\New Bitmap Image.bmp"/>
          <p:cNvPicPr>
            <a:picLocks noChangeAspect="1" noChangeArrowheads="1"/>
          </p:cNvPicPr>
          <p:nvPr/>
        </p:nvPicPr>
        <p:blipFill>
          <a:blip r:embed="rId3"/>
          <a:srcRect l="14355" t="9756" r="2641" b="9756"/>
          <a:stretch>
            <a:fillRect/>
          </a:stretch>
        </p:blipFill>
        <p:spPr bwMode="auto">
          <a:xfrm>
            <a:off x="100801" y="383081"/>
            <a:ext cx="8874720" cy="5378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TextBox 2"/>
          <p:cNvSpPr txBox="1">
            <a:spLocks noChangeArrowheads="1"/>
          </p:cNvSpPr>
          <p:nvPr/>
        </p:nvSpPr>
        <p:spPr bwMode="auto">
          <a:xfrm>
            <a:off x="2368800" y="6280500"/>
            <a:ext cx="1195035" cy="352419"/>
          </a:xfrm>
          <a:prstGeom prst="rect">
            <a:avLst/>
          </a:prstGeom>
          <a:noFill/>
          <a:ln w="9525">
            <a:solidFill>
              <a:srgbClr val="37FF42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/>
              <a:t>Beam ON</a:t>
            </a:r>
          </a:p>
        </p:txBody>
      </p:sp>
      <p:cxnSp>
        <p:nvCxnSpPr>
          <p:cNvPr id="77828" name="Straight Arrow Connector 4"/>
          <p:cNvCxnSpPr>
            <a:cxnSpLocks noChangeShapeType="1"/>
            <a:stCxn id="77827" idx="0"/>
          </p:cNvCxnSpPr>
          <p:nvPr/>
        </p:nvCxnSpPr>
        <p:spPr bwMode="auto">
          <a:xfrm rot="5400000" flipH="1" flipV="1">
            <a:off x="2181460" y="5185960"/>
            <a:ext cx="1879398" cy="309682"/>
          </a:xfrm>
          <a:prstGeom prst="straightConnector1">
            <a:avLst/>
          </a:prstGeom>
          <a:noFill/>
          <a:ln w="9525">
            <a:solidFill>
              <a:srgbClr val="37FF42"/>
            </a:solidFill>
            <a:round/>
            <a:headEnd/>
            <a:tailEnd type="arrow" w="med" len="med"/>
          </a:ln>
        </p:spPr>
      </p:cxnSp>
      <p:sp>
        <p:nvSpPr>
          <p:cNvPr id="77829" name="TextBox 5"/>
          <p:cNvSpPr txBox="1">
            <a:spLocks noChangeArrowheads="1"/>
          </p:cNvSpPr>
          <p:nvPr/>
        </p:nvSpPr>
        <p:spPr bwMode="auto">
          <a:xfrm>
            <a:off x="4281120" y="6280500"/>
            <a:ext cx="1271980" cy="35241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/>
              <a:t>Beam OFF</a:t>
            </a:r>
          </a:p>
        </p:txBody>
      </p:sp>
      <p:cxnSp>
        <p:nvCxnSpPr>
          <p:cNvPr id="77830" name="Straight Arrow Connector 6"/>
          <p:cNvCxnSpPr>
            <a:cxnSpLocks noChangeShapeType="1"/>
            <a:stCxn id="77829" idx="0"/>
          </p:cNvCxnSpPr>
          <p:nvPr/>
        </p:nvCxnSpPr>
        <p:spPr bwMode="auto">
          <a:xfrm rot="16200000" flipV="1">
            <a:off x="3675275" y="5038664"/>
            <a:ext cx="1555363" cy="928309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Box 4"/>
          <p:cNvSpPr txBox="1">
            <a:spLocks noChangeArrowheads="1"/>
          </p:cNvSpPr>
          <p:nvPr/>
        </p:nvSpPr>
        <p:spPr bwMode="auto">
          <a:xfrm>
            <a:off x="3209761" y="116653"/>
            <a:ext cx="3857126" cy="3609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/>
              <a:t>CESR-TA Sample: contamination?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5120" y="966342"/>
          <a:ext cx="7960320" cy="174827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211520"/>
                <a:gridCol w="748800"/>
              </a:tblGrid>
              <a:tr h="58275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12/6/2009 (Initial SEY measured on a CERN sample)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" pitchFamily="-109" charset="0"/>
                        <a:ea typeface="Lucida Sans" pitchFamily="-109" charset="0"/>
                        <a:cs typeface="Lucida Sans" pitchFamily="-10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0.98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" pitchFamily="-109" charset="0"/>
                        <a:ea typeface="Lucida Sans" pitchFamily="-109" charset="0"/>
                        <a:cs typeface="Lucida Sans" pitchFamily="-109" charset="0"/>
                      </a:endParaRPr>
                    </a:p>
                  </a:txBody>
                  <a:tcPr horzOverflow="overflow"/>
                </a:tc>
              </a:tr>
              <a:tr h="58275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13/7/2009 (Witness back from USA)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" pitchFamily="-109" charset="0"/>
                        <a:ea typeface="Lucida Sans" pitchFamily="-109" charset="0"/>
                        <a:cs typeface="Lucida Sans" pitchFamily="-10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" pitchFamily="-109" charset="0"/>
                        <a:ea typeface="Lucida Sans" pitchFamily="-109" charset="0"/>
                        <a:cs typeface="Lucida Sans" pitchFamily="-109" charset="0"/>
                      </a:endParaRPr>
                    </a:p>
                  </a:txBody>
                  <a:tcPr horzOverflow="overflow"/>
                </a:tc>
              </a:tr>
              <a:tr h="58275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14/7/2009 (CERN sample)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" pitchFamily="-109" charset="0"/>
                        <a:ea typeface="Lucida Sans" pitchFamily="-109" charset="0"/>
                        <a:cs typeface="Lucida Sans" pitchFamily="-10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" pitchFamily="-109" charset="0"/>
                        <a:ea typeface="Lucida Sans" pitchFamily="-109" charset="0"/>
                        <a:cs typeface="Lucida Sans" pitchFamily="-109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81946" name="TextBox 3"/>
          <p:cNvSpPr txBox="1">
            <a:spLocks noChangeArrowheads="1"/>
          </p:cNvSpPr>
          <p:nvPr/>
        </p:nvSpPr>
        <p:spPr bwMode="auto">
          <a:xfrm>
            <a:off x="645120" y="3325083"/>
            <a:ext cx="7840800" cy="143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marL="325445" indent="-325445">
              <a:buSzPct val="100000"/>
              <a:buFont typeface="Arial" charset="0"/>
              <a:buChar char="•"/>
            </a:pPr>
            <a:r>
              <a:rPr lang="en-US" dirty="0" smtClean="0"/>
              <a:t>Cannot remove the silicon contamination via 150C/200C </a:t>
            </a:r>
            <a:r>
              <a:rPr lang="en-US" dirty="0" err="1" smtClean="0"/>
              <a:t>bakeout</a:t>
            </a:r>
            <a:r>
              <a:rPr lang="en-US" dirty="0" smtClean="0"/>
              <a:t> (tested in SEY+XPS machine)</a:t>
            </a:r>
          </a:p>
          <a:p>
            <a:pPr marL="325445" indent="-325445">
              <a:buSzPct val="100000"/>
              <a:buFont typeface="Arial" charset="0"/>
              <a:buChar char="•"/>
            </a:pPr>
            <a:endParaRPr lang="en-US" dirty="0" smtClean="0"/>
          </a:p>
          <a:p>
            <a:pPr marL="325445" indent="-325445">
              <a:buSzPct val="100000"/>
              <a:buFont typeface="Arial" charset="0"/>
              <a:buChar char="•"/>
            </a:pPr>
            <a:r>
              <a:rPr lang="en-US" dirty="0" smtClean="0"/>
              <a:t>Less </a:t>
            </a:r>
            <a:r>
              <a:rPr lang="en-US" dirty="0"/>
              <a:t>silicon remained after 200C heating than after 150C heating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1947" name="TextBox 7"/>
          <p:cNvSpPr txBox="1">
            <a:spLocks noChangeArrowheads="1"/>
          </p:cNvSpPr>
          <p:nvPr/>
        </p:nvSpPr>
        <p:spPr bwMode="auto">
          <a:xfrm>
            <a:off x="360001" y="6345306"/>
            <a:ext cx="1372968" cy="27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300" dirty="0"/>
              <a:t>Slide from CYV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4"/>
          <p:cNvSpPr txBox="1">
            <a:spLocks noChangeArrowheads="1"/>
          </p:cNvSpPr>
          <p:nvPr/>
        </p:nvSpPr>
        <p:spPr bwMode="auto">
          <a:xfrm>
            <a:off x="3657600" y="125294"/>
            <a:ext cx="1309954" cy="3609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/>
              <a:t>CArp14_A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2751840" y="511255"/>
            <a:ext cx="753120" cy="233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011200" y="528537"/>
            <a:ext cx="627840" cy="197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973" name="TextBox 10"/>
          <p:cNvSpPr txBox="1">
            <a:spLocks noChangeArrowheads="1"/>
          </p:cNvSpPr>
          <p:nvPr/>
        </p:nvSpPr>
        <p:spPr bwMode="auto">
          <a:xfrm>
            <a:off x="1272960" y="789203"/>
            <a:ext cx="2928987" cy="62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/>
              <a:t>Heated up to 150C with </a:t>
            </a:r>
          </a:p>
          <a:p>
            <a:r>
              <a:rPr lang="en-US"/>
              <a:t>kapton tape for 24 h.</a:t>
            </a:r>
          </a:p>
        </p:txBody>
      </p:sp>
      <p:sp>
        <p:nvSpPr>
          <p:cNvPr id="83974" name="TextBox 11"/>
          <p:cNvSpPr txBox="1">
            <a:spLocks noChangeArrowheads="1"/>
          </p:cNvSpPr>
          <p:nvPr/>
        </p:nvSpPr>
        <p:spPr bwMode="auto">
          <a:xfrm>
            <a:off x="5225761" y="780562"/>
            <a:ext cx="3118141" cy="62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/>
              <a:t>Directly stored in a plastic</a:t>
            </a:r>
          </a:p>
          <a:p>
            <a:r>
              <a:rPr lang="en-US"/>
              <a:t>bag from Cornell. </a:t>
            </a:r>
          </a:p>
        </p:txBody>
      </p:sp>
      <p:graphicFrame>
        <p:nvGraphicFramePr>
          <p:cNvPr id="13" name="Chart 12"/>
          <p:cNvGraphicFramePr>
            <a:graphicFrameLocks noGrp="1"/>
          </p:cNvGraphicFramePr>
          <p:nvPr/>
        </p:nvGraphicFramePr>
        <p:xfrm>
          <a:off x="134753" y="1434354"/>
          <a:ext cx="4939272" cy="314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>
            <a:graphicFrameLocks noGrp="1"/>
          </p:cNvGraphicFramePr>
          <p:nvPr/>
        </p:nvGraphicFramePr>
        <p:xfrm>
          <a:off x="4786315" y="2957840"/>
          <a:ext cx="4249830" cy="3792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3977" name="TextBox 14"/>
          <p:cNvSpPr txBox="1">
            <a:spLocks noChangeArrowheads="1"/>
          </p:cNvSpPr>
          <p:nvPr/>
        </p:nvSpPr>
        <p:spPr bwMode="auto">
          <a:xfrm>
            <a:off x="653760" y="4886433"/>
            <a:ext cx="3084480" cy="116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en-US"/>
              <a:t>The silicon contamination obviously comes from the kapton tape during heating. </a:t>
            </a:r>
          </a:p>
        </p:txBody>
      </p:sp>
      <p:sp>
        <p:nvSpPr>
          <p:cNvPr id="83978" name="TextBox 15"/>
          <p:cNvSpPr txBox="1">
            <a:spLocks noChangeArrowheads="1"/>
          </p:cNvSpPr>
          <p:nvPr/>
        </p:nvSpPr>
        <p:spPr bwMode="auto">
          <a:xfrm>
            <a:off x="360001" y="6345306"/>
            <a:ext cx="1372968" cy="27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300" dirty="0"/>
              <a:t>Slide from CYV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Photoyield</a:t>
            </a:r>
            <a:r>
              <a:rPr lang="en-US" dirty="0" smtClean="0"/>
              <a:t> </a:t>
            </a:r>
            <a:r>
              <a:rPr lang="en-US" dirty="0" smtClean="0"/>
              <a:t>of a-C carbon films is much lower than for uncoated Al</a:t>
            </a:r>
          </a:p>
          <a:p>
            <a:r>
              <a:rPr lang="en-US" dirty="0" smtClean="0"/>
              <a:t>The nonlinear behavior of the electron flux measured over an intensity scan seems to suggest that there is </a:t>
            </a:r>
            <a:r>
              <a:rPr lang="en-US" dirty="0" err="1" smtClean="0"/>
              <a:t>multipacting</a:t>
            </a:r>
            <a:r>
              <a:rPr lang="en-US" dirty="0" smtClean="0"/>
              <a:t>, at least in the central part of the chamber. Contamination may have contributed to increased SEY</a:t>
            </a:r>
          </a:p>
          <a:p>
            <a:r>
              <a:rPr lang="en-US" dirty="0" smtClean="0"/>
              <a:t>Preliminary ECLOUD simulations do not predict </a:t>
            </a:r>
            <a:r>
              <a:rPr lang="en-US" dirty="0" err="1" smtClean="0"/>
              <a:t>multipacting</a:t>
            </a:r>
            <a:r>
              <a:rPr lang="en-US" dirty="0" smtClean="0"/>
              <a:t> dominated electron cloud for SEYs up to 2.0. It appears that the nonlinear behavior of the electron flux as a function of the beam current in the central region of the chamber can also occur for an electron cloud dominated by photoelectrons.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Personal picks for further studies </a:t>
            </a:r>
          </a:p>
          <a:p>
            <a:r>
              <a:rPr lang="en-US" dirty="0" smtClean="0"/>
              <a:t>A </a:t>
            </a:r>
            <a:r>
              <a:rPr lang="en-US" dirty="0" smtClean="0"/>
              <a:t>direct </a:t>
            </a:r>
            <a:r>
              <a:rPr lang="en-US" dirty="0" err="1" smtClean="0"/>
              <a:t>photoyield</a:t>
            </a:r>
            <a:r>
              <a:rPr lang="en-US" dirty="0" smtClean="0"/>
              <a:t> measurement would be of interest for CLIC/ILC damping ring purposes</a:t>
            </a:r>
          </a:p>
          <a:p>
            <a:r>
              <a:rPr lang="en-US" dirty="0" smtClean="0"/>
              <a:t>Vacuum measurements with direct RGA comparison with </a:t>
            </a:r>
            <a:r>
              <a:rPr lang="en-US" dirty="0" smtClean="0"/>
              <a:t>witness chamber (and </a:t>
            </a:r>
            <a:r>
              <a:rPr lang="en-US" dirty="0" smtClean="0"/>
              <a:t>improved </a:t>
            </a:r>
            <a:r>
              <a:rPr lang="en-US" dirty="0" smtClean="0"/>
              <a:t>vacuum layout)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322263" y="976313"/>
            <a:ext cx="6443662" cy="4297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endParaRPr lang="en-US" sz="1400" dirty="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 rot="16200000">
            <a:off x="2770188" y="2693988"/>
            <a:ext cx="2800350" cy="225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91430" tIns="45715" rIns="91430" bIns="45715" anchor="ctr"/>
          <a:lstStyle/>
          <a:p>
            <a:pPr algn="ctr"/>
            <a:endParaRPr lang="en-US" sz="1400" dirty="0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H="1" flipV="1">
            <a:off x="3656013" y="2681288"/>
            <a:ext cx="393700" cy="239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flipV="1">
            <a:off x="4287839" y="2816226"/>
            <a:ext cx="222250" cy="157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491" name="Oval 35"/>
          <p:cNvSpPr>
            <a:spLocks noChangeArrowheads="1"/>
          </p:cNvSpPr>
          <p:nvPr/>
        </p:nvSpPr>
        <p:spPr bwMode="auto">
          <a:xfrm>
            <a:off x="3317876" y="3646489"/>
            <a:ext cx="95250" cy="904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492" name="Oval 36"/>
          <p:cNvSpPr>
            <a:spLocks noChangeArrowheads="1"/>
          </p:cNvSpPr>
          <p:nvPr/>
        </p:nvSpPr>
        <p:spPr bwMode="auto">
          <a:xfrm>
            <a:off x="4773614" y="3473450"/>
            <a:ext cx="95250" cy="904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493" name="Oval 37"/>
          <p:cNvSpPr>
            <a:spLocks noChangeArrowheads="1"/>
          </p:cNvSpPr>
          <p:nvPr/>
        </p:nvSpPr>
        <p:spPr bwMode="auto">
          <a:xfrm>
            <a:off x="4930776" y="2789239"/>
            <a:ext cx="95250" cy="904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494" name="Oval 38"/>
          <p:cNvSpPr>
            <a:spLocks noChangeArrowheads="1"/>
          </p:cNvSpPr>
          <p:nvPr/>
        </p:nvSpPr>
        <p:spPr bwMode="auto">
          <a:xfrm>
            <a:off x="3844926" y="2579689"/>
            <a:ext cx="95250" cy="904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25" name="Text Box 69"/>
          <p:cNvSpPr txBox="1">
            <a:spLocks noChangeArrowheads="1"/>
          </p:cNvSpPr>
          <p:nvPr/>
        </p:nvSpPr>
        <p:spPr bwMode="auto">
          <a:xfrm>
            <a:off x="757238" y="2100263"/>
            <a:ext cx="1359647" cy="113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400" dirty="0"/>
              <a:t>noble gas ion</a:t>
            </a:r>
          </a:p>
          <a:p>
            <a:endParaRPr lang="en-US" sz="1400" dirty="0"/>
          </a:p>
          <a:p>
            <a:r>
              <a:rPr lang="en-US" sz="1400" dirty="0"/>
              <a:t>Electron</a:t>
            </a:r>
          </a:p>
          <a:p>
            <a:endParaRPr lang="en-US" sz="1400" dirty="0"/>
          </a:p>
          <a:p>
            <a:r>
              <a:rPr lang="en-US" sz="1400" dirty="0"/>
              <a:t>C atom</a:t>
            </a:r>
          </a:p>
        </p:txBody>
      </p:sp>
      <p:sp>
        <p:nvSpPr>
          <p:cNvPr id="19526" name="Oval 70"/>
          <p:cNvSpPr>
            <a:spLocks noChangeArrowheads="1"/>
          </p:cNvSpPr>
          <p:nvPr/>
        </p:nvSpPr>
        <p:spPr bwMode="auto">
          <a:xfrm>
            <a:off x="601663" y="2616200"/>
            <a:ext cx="95250" cy="904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28" name="Oval 72"/>
          <p:cNvSpPr>
            <a:spLocks noChangeArrowheads="1"/>
          </p:cNvSpPr>
          <p:nvPr/>
        </p:nvSpPr>
        <p:spPr bwMode="auto">
          <a:xfrm>
            <a:off x="625475" y="3005138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2" name="Oval 76"/>
          <p:cNvSpPr>
            <a:spLocks noChangeArrowheads="1"/>
          </p:cNvSpPr>
          <p:nvPr/>
        </p:nvSpPr>
        <p:spPr bwMode="auto">
          <a:xfrm>
            <a:off x="3159125" y="296386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3" name="Oval 77"/>
          <p:cNvSpPr>
            <a:spLocks noChangeArrowheads="1"/>
          </p:cNvSpPr>
          <p:nvPr/>
        </p:nvSpPr>
        <p:spPr bwMode="auto">
          <a:xfrm>
            <a:off x="3559175" y="260826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4" name="Oval 78"/>
          <p:cNvSpPr>
            <a:spLocks noChangeArrowheads="1"/>
          </p:cNvSpPr>
          <p:nvPr/>
        </p:nvSpPr>
        <p:spPr bwMode="auto">
          <a:xfrm>
            <a:off x="3629025" y="3773488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5" name="Oval 79"/>
          <p:cNvSpPr>
            <a:spLocks noChangeArrowheads="1"/>
          </p:cNvSpPr>
          <p:nvPr/>
        </p:nvSpPr>
        <p:spPr bwMode="auto">
          <a:xfrm>
            <a:off x="5003800" y="300196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6" name="Oval 80"/>
          <p:cNvSpPr>
            <a:spLocks noChangeArrowheads="1"/>
          </p:cNvSpPr>
          <p:nvPr/>
        </p:nvSpPr>
        <p:spPr bwMode="auto">
          <a:xfrm>
            <a:off x="4483100" y="273526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7" name="Oval 81"/>
          <p:cNvSpPr>
            <a:spLocks noChangeArrowheads="1"/>
          </p:cNvSpPr>
          <p:nvPr/>
        </p:nvSpPr>
        <p:spPr bwMode="auto">
          <a:xfrm>
            <a:off x="4454525" y="3811588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8" name="Oval 82"/>
          <p:cNvSpPr>
            <a:spLocks noChangeArrowheads="1"/>
          </p:cNvSpPr>
          <p:nvPr/>
        </p:nvSpPr>
        <p:spPr bwMode="auto">
          <a:xfrm>
            <a:off x="2682875" y="2546350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39" name="Oval 83"/>
          <p:cNvSpPr>
            <a:spLocks noChangeArrowheads="1"/>
          </p:cNvSpPr>
          <p:nvPr/>
        </p:nvSpPr>
        <p:spPr bwMode="auto">
          <a:xfrm>
            <a:off x="2679700" y="289401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40" name="Oval 84"/>
          <p:cNvSpPr>
            <a:spLocks noChangeArrowheads="1"/>
          </p:cNvSpPr>
          <p:nvPr/>
        </p:nvSpPr>
        <p:spPr bwMode="auto">
          <a:xfrm>
            <a:off x="2678113" y="2082800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41" name="Oval 85"/>
          <p:cNvSpPr>
            <a:spLocks noChangeArrowheads="1"/>
          </p:cNvSpPr>
          <p:nvPr/>
        </p:nvSpPr>
        <p:spPr bwMode="auto">
          <a:xfrm>
            <a:off x="5510213" y="2420938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42" name="Oval 86"/>
          <p:cNvSpPr>
            <a:spLocks noChangeArrowheads="1"/>
          </p:cNvSpPr>
          <p:nvPr/>
        </p:nvSpPr>
        <p:spPr bwMode="auto">
          <a:xfrm>
            <a:off x="5508625" y="271621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43" name="Oval 87"/>
          <p:cNvSpPr>
            <a:spLocks noChangeArrowheads="1"/>
          </p:cNvSpPr>
          <p:nvPr/>
        </p:nvSpPr>
        <p:spPr bwMode="auto">
          <a:xfrm>
            <a:off x="2682875" y="2357438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44" name="Oval 88"/>
          <p:cNvSpPr>
            <a:spLocks noChangeArrowheads="1"/>
          </p:cNvSpPr>
          <p:nvPr/>
        </p:nvSpPr>
        <p:spPr bwMode="auto">
          <a:xfrm>
            <a:off x="5491163" y="2066925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45" name="Oval 89"/>
          <p:cNvSpPr>
            <a:spLocks noChangeArrowheads="1"/>
          </p:cNvSpPr>
          <p:nvPr/>
        </p:nvSpPr>
        <p:spPr bwMode="auto">
          <a:xfrm>
            <a:off x="581026" y="2135188"/>
            <a:ext cx="161925" cy="152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53" name="Oval 97"/>
          <p:cNvSpPr>
            <a:spLocks noChangeArrowheads="1"/>
          </p:cNvSpPr>
          <p:nvPr/>
        </p:nvSpPr>
        <p:spPr bwMode="auto">
          <a:xfrm>
            <a:off x="3425826" y="217963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54" name="Line 98"/>
          <p:cNvSpPr>
            <a:spLocks noChangeShapeType="1"/>
          </p:cNvSpPr>
          <p:nvPr/>
        </p:nvSpPr>
        <p:spPr bwMode="auto">
          <a:xfrm>
            <a:off x="2176463" y="3767138"/>
            <a:ext cx="552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56" name="Line 100"/>
          <p:cNvSpPr>
            <a:spLocks noChangeShapeType="1"/>
          </p:cNvSpPr>
          <p:nvPr/>
        </p:nvSpPr>
        <p:spPr bwMode="auto">
          <a:xfrm>
            <a:off x="2171700" y="3570288"/>
            <a:ext cx="0" cy="319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57" name="Line 101"/>
          <p:cNvSpPr>
            <a:spLocks noChangeShapeType="1"/>
          </p:cNvSpPr>
          <p:nvPr/>
        </p:nvSpPr>
        <p:spPr bwMode="auto">
          <a:xfrm>
            <a:off x="2087563" y="3608389"/>
            <a:ext cx="0" cy="190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58" name="Line 102"/>
          <p:cNvSpPr>
            <a:spLocks noChangeShapeType="1"/>
          </p:cNvSpPr>
          <p:nvPr/>
        </p:nvSpPr>
        <p:spPr bwMode="auto">
          <a:xfrm>
            <a:off x="2024063" y="3646489"/>
            <a:ext cx="0" cy="114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60" name="Text Box 104"/>
          <p:cNvSpPr txBox="1">
            <a:spLocks noChangeArrowheads="1"/>
          </p:cNvSpPr>
          <p:nvPr/>
        </p:nvSpPr>
        <p:spPr bwMode="auto">
          <a:xfrm>
            <a:off x="3854451" y="4418013"/>
            <a:ext cx="700813" cy="30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400" dirty="0"/>
              <a:t>-700V</a:t>
            </a:r>
          </a:p>
        </p:txBody>
      </p:sp>
      <p:sp>
        <p:nvSpPr>
          <p:cNvPr id="19561" name="Text Box 105"/>
          <p:cNvSpPr txBox="1">
            <a:spLocks noChangeArrowheads="1"/>
          </p:cNvSpPr>
          <p:nvPr/>
        </p:nvSpPr>
        <p:spPr bwMode="auto">
          <a:xfrm>
            <a:off x="136525" y="57340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endParaRPr lang="en-US" sz="1400" dirty="0"/>
          </a:p>
        </p:txBody>
      </p:sp>
      <p:sp>
        <p:nvSpPr>
          <p:cNvPr id="19564" name="Line 108"/>
          <p:cNvSpPr>
            <a:spLocks noChangeShapeType="1"/>
          </p:cNvSpPr>
          <p:nvPr/>
        </p:nvSpPr>
        <p:spPr bwMode="auto">
          <a:xfrm>
            <a:off x="2693988" y="1408113"/>
            <a:ext cx="0" cy="27289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65" name="Line 109"/>
          <p:cNvSpPr>
            <a:spLocks noChangeShapeType="1"/>
          </p:cNvSpPr>
          <p:nvPr/>
        </p:nvSpPr>
        <p:spPr bwMode="auto">
          <a:xfrm>
            <a:off x="5626100" y="1436688"/>
            <a:ext cx="0" cy="274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66" name="Oval 110"/>
          <p:cNvSpPr>
            <a:spLocks noChangeArrowheads="1"/>
          </p:cNvSpPr>
          <p:nvPr/>
        </p:nvSpPr>
        <p:spPr bwMode="auto">
          <a:xfrm>
            <a:off x="5526088" y="293211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67" name="Oval 111"/>
          <p:cNvSpPr>
            <a:spLocks noChangeArrowheads="1"/>
          </p:cNvSpPr>
          <p:nvPr/>
        </p:nvSpPr>
        <p:spPr bwMode="auto">
          <a:xfrm>
            <a:off x="5524500" y="3227388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68" name="Oval 112"/>
          <p:cNvSpPr>
            <a:spLocks noChangeArrowheads="1"/>
          </p:cNvSpPr>
          <p:nvPr/>
        </p:nvSpPr>
        <p:spPr bwMode="auto">
          <a:xfrm>
            <a:off x="5507038" y="2578100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69" name="Oval 113"/>
          <p:cNvSpPr>
            <a:spLocks noChangeArrowheads="1"/>
          </p:cNvSpPr>
          <p:nvPr/>
        </p:nvSpPr>
        <p:spPr bwMode="auto">
          <a:xfrm>
            <a:off x="2698750" y="3800475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70" name="Oval 114"/>
          <p:cNvSpPr>
            <a:spLocks noChangeArrowheads="1"/>
          </p:cNvSpPr>
          <p:nvPr/>
        </p:nvSpPr>
        <p:spPr bwMode="auto">
          <a:xfrm>
            <a:off x="2693988" y="3336925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71" name="Oval 115"/>
          <p:cNvSpPr>
            <a:spLocks noChangeArrowheads="1"/>
          </p:cNvSpPr>
          <p:nvPr/>
        </p:nvSpPr>
        <p:spPr bwMode="auto">
          <a:xfrm>
            <a:off x="2698750" y="3611563"/>
            <a:ext cx="120650" cy="1206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72" name="Line 116"/>
          <p:cNvSpPr>
            <a:spLocks noChangeShapeType="1"/>
          </p:cNvSpPr>
          <p:nvPr/>
        </p:nvSpPr>
        <p:spPr bwMode="auto">
          <a:xfrm>
            <a:off x="3489325" y="4021138"/>
            <a:ext cx="552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73" name="Line 117"/>
          <p:cNvSpPr>
            <a:spLocks noChangeShapeType="1"/>
          </p:cNvSpPr>
          <p:nvPr/>
        </p:nvSpPr>
        <p:spPr bwMode="auto">
          <a:xfrm>
            <a:off x="3698876" y="3459163"/>
            <a:ext cx="361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74" name="Line 118"/>
          <p:cNvSpPr>
            <a:spLocks noChangeShapeType="1"/>
          </p:cNvSpPr>
          <p:nvPr/>
        </p:nvSpPr>
        <p:spPr bwMode="auto">
          <a:xfrm>
            <a:off x="3727450" y="2944813"/>
            <a:ext cx="342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75" name="Line 119"/>
          <p:cNvSpPr>
            <a:spLocks noChangeShapeType="1"/>
          </p:cNvSpPr>
          <p:nvPr/>
        </p:nvSpPr>
        <p:spPr bwMode="auto">
          <a:xfrm flipV="1">
            <a:off x="3641725" y="2278064"/>
            <a:ext cx="14287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76" name="Line 120"/>
          <p:cNvSpPr>
            <a:spLocks noChangeShapeType="1"/>
          </p:cNvSpPr>
          <p:nvPr/>
        </p:nvSpPr>
        <p:spPr bwMode="auto">
          <a:xfrm flipH="1" flipV="1">
            <a:off x="3727450" y="3849688"/>
            <a:ext cx="32385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77" name="Line 121"/>
          <p:cNvSpPr>
            <a:spLocks noChangeShapeType="1"/>
          </p:cNvSpPr>
          <p:nvPr/>
        </p:nvSpPr>
        <p:spPr bwMode="auto">
          <a:xfrm>
            <a:off x="4279900" y="3640138"/>
            <a:ext cx="180975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78" name="Line 122"/>
          <p:cNvSpPr>
            <a:spLocks noChangeShapeType="1"/>
          </p:cNvSpPr>
          <p:nvPr/>
        </p:nvSpPr>
        <p:spPr bwMode="auto">
          <a:xfrm flipH="1">
            <a:off x="4279901" y="2992438"/>
            <a:ext cx="27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79" name="Line 123"/>
          <p:cNvSpPr>
            <a:spLocks noChangeShapeType="1"/>
          </p:cNvSpPr>
          <p:nvPr/>
        </p:nvSpPr>
        <p:spPr bwMode="auto">
          <a:xfrm flipH="1">
            <a:off x="4279900" y="3640138"/>
            <a:ext cx="180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80" name="Line 124"/>
          <p:cNvSpPr>
            <a:spLocks noChangeShapeType="1"/>
          </p:cNvSpPr>
          <p:nvPr/>
        </p:nvSpPr>
        <p:spPr bwMode="auto">
          <a:xfrm flipH="1">
            <a:off x="4384675" y="2325689"/>
            <a:ext cx="1143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81" name="Line 125"/>
          <p:cNvSpPr>
            <a:spLocks noChangeShapeType="1"/>
          </p:cNvSpPr>
          <p:nvPr/>
        </p:nvSpPr>
        <p:spPr bwMode="auto">
          <a:xfrm>
            <a:off x="4156075" y="421163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82" name="Text Box 126"/>
          <p:cNvSpPr txBox="1">
            <a:spLocks noChangeArrowheads="1"/>
          </p:cNvSpPr>
          <p:nvPr/>
        </p:nvSpPr>
        <p:spPr bwMode="auto">
          <a:xfrm>
            <a:off x="3457575" y="4706938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19583" name="Line 127"/>
          <p:cNvSpPr>
            <a:spLocks noChangeShapeType="1"/>
          </p:cNvSpPr>
          <p:nvPr/>
        </p:nvSpPr>
        <p:spPr bwMode="auto">
          <a:xfrm flipV="1">
            <a:off x="3416300" y="4618039"/>
            <a:ext cx="0" cy="5207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84" name="Text Box 128"/>
          <p:cNvSpPr txBox="1">
            <a:spLocks noChangeArrowheads="1"/>
          </p:cNvSpPr>
          <p:nvPr/>
        </p:nvSpPr>
        <p:spPr bwMode="auto">
          <a:xfrm>
            <a:off x="3540125" y="4852988"/>
            <a:ext cx="886761" cy="36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dirty="0"/>
              <a:t>B-field</a:t>
            </a:r>
          </a:p>
        </p:txBody>
      </p:sp>
      <p:sp>
        <p:nvSpPr>
          <p:cNvPr id="19585" name="Text Box 129"/>
          <p:cNvSpPr txBox="1">
            <a:spLocks noChangeArrowheads="1"/>
          </p:cNvSpPr>
          <p:nvPr/>
        </p:nvSpPr>
        <p:spPr bwMode="auto">
          <a:xfrm>
            <a:off x="3502024" y="992189"/>
            <a:ext cx="930043" cy="52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400" dirty="0"/>
              <a:t>Graphite</a:t>
            </a:r>
          </a:p>
          <a:p>
            <a:r>
              <a:rPr lang="en-US" sz="1400" dirty="0"/>
              <a:t> rod</a:t>
            </a:r>
          </a:p>
        </p:txBody>
      </p:sp>
      <p:sp>
        <p:nvSpPr>
          <p:cNvPr id="19587" name="Freeform 131"/>
          <p:cNvSpPr>
            <a:spLocks/>
          </p:cNvSpPr>
          <p:nvPr/>
        </p:nvSpPr>
        <p:spPr bwMode="auto">
          <a:xfrm>
            <a:off x="4519614" y="3208338"/>
            <a:ext cx="522287" cy="298450"/>
          </a:xfrm>
          <a:custGeom>
            <a:avLst/>
            <a:gdLst/>
            <a:ahLst/>
            <a:cxnLst>
              <a:cxn ang="0">
                <a:pos x="217" y="184"/>
              </a:cxn>
              <a:cxn ang="0">
                <a:pos x="329" y="128"/>
              </a:cxn>
              <a:cxn ang="0">
                <a:pos x="321" y="96"/>
              </a:cxn>
              <a:cxn ang="0">
                <a:pos x="177" y="56"/>
              </a:cxn>
              <a:cxn ang="0">
                <a:pos x="9" y="64"/>
              </a:cxn>
              <a:cxn ang="0">
                <a:pos x="25" y="88"/>
              </a:cxn>
              <a:cxn ang="0">
                <a:pos x="57" y="96"/>
              </a:cxn>
              <a:cxn ang="0">
                <a:pos x="257" y="88"/>
              </a:cxn>
              <a:cxn ang="0">
                <a:pos x="305" y="72"/>
              </a:cxn>
              <a:cxn ang="0">
                <a:pos x="321" y="48"/>
              </a:cxn>
              <a:cxn ang="0">
                <a:pos x="217" y="0"/>
              </a:cxn>
            </a:cxnLst>
            <a:rect l="0" t="0" r="r" b="b"/>
            <a:pathLst>
              <a:path w="329" h="188">
                <a:moveTo>
                  <a:pt x="217" y="184"/>
                </a:moveTo>
                <a:cubicBezTo>
                  <a:pt x="283" y="177"/>
                  <a:pt x="309" y="188"/>
                  <a:pt x="329" y="128"/>
                </a:cubicBezTo>
                <a:cubicBezTo>
                  <a:pt x="326" y="117"/>
                  <a:pt x="328" y="104"/>
                  <a:pt x="321" y="96"/>
                </a:cubicBezTo>
                <a:cubicBezTo>
                  <a:pt x="299" y="70"/>
                  <a:pt x="213" y="62"/>
                  <a:pt x="177" y="56"/>
                </a:cubicBezTo>
                <a:cubicBezTo>
                  <a:pt x="121" y="59"/>
                  <a:pt x="64" y="52"/>
                  <a:pt x="9" y="64"/>
                </a:cubicBezTo>
                <a:cubicBezTo>
                  <a:pt x="0" y="66"/>
                  <a:pt x="17" y="83"/>
                  <a:pt x="25" y="88"/>
                </a:cubicBezTo>
                <a:cubicBezTo>
                  <a:pt x="34" y="94"/>
                  <a:pt x="46" y="93"/>
                  <a:pt x="57" y="96"/>
                </a:cubicBezTo>
                <a:cubicBezTo>
                  <a:pt x="124" y="93"/>
                  <a:pt x="191" y="94"/>
                  <a:pt x="257" y="88"/>
                </a:cubicBezTo>
                <a:cubicBezTo>
                  <a:pt x="274" y="86"/>
                  <a:pt x="305" y="72"/>
                  <a:pt x="305" y="72"/>
                </a:cubicBezTo>
                <a:cubicBezTo>
                  <a:pt x="310" y="64"/>
                  <a:pt x="323" y="57"/>
                  <a:pt x="321" y="48"/>
                </a:cubicBezTo>
                <a:cubicBezTo>
                  <a:pt x="317" y="24"/>
                  <a:pt x="242" y="0"/>
                  <a:pt x="217" y="0"/>
                </a:cubicBezTo>
              </a:path>
            </a:pathLst>
          </a:custGeom>
          <a:noFill/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88" name="Freeform 132"/>
          <p:cNvSpPr>
            <a:spLocks/>
          </p:cNvSpPr>
          <p:nvPr/>
        </p:nvSpPr>
        <p:spPr bwMode="auto">
          <a:xfrm>
            <a:off x="2938464" y="3449638"/>
            <a:ext cx="681037" cy="228600"/>
          </a:xfrm>
          <a:custGeom>
            <a:avLst/>
            <a:gdLst/>
            <a:ahLst/>
            <a:cxnLst>
              <a:cxn ang="0">
                <a:pos x="245" y="144"/>
              </a:cxn>
              <a:cxn ang="0">
                <a:pos x="61" y="120"/>
              </a:cxn>
              <a:cxn ang="0">
                <a:pos x="13" y="104"/>
              </a:cxn>
              <a:cxn ang="0">
                <a:pos x="21" y="64"/>
              </a:cxn>
              <a:cxn ang="0">
                <a:pos x="77" y="40"/>
              </a:cxn>
              <a:cxn ang="0">
                <a:pos x="429" y="64"/>
              </a:cxn>
              <a:cxn ang="0">
                <a:pos x="253" y="88"/>
              </a:cxn>
              <a:cxn ang="0">
                <a:pos x="125" y="56"/>
              </a:cxn>
              <a:cxn ang="0">
                <a:pos x="77" y="40"/>
              </a:cxn>
              <a:cxn ang="0">
                <a:pos x="61" y="0"/>
              </a:cxn>
            </a:cxnLst>
            <a:rect l="0" t="0" r="r" b="b"/>
            <a:pathLst>
              <a:path w="429" h="144">
                <a:moveTo>
                  <a:pt x="245" y="144"/>
                </a:moveTo>
                <a:cubicBezTo>
                  <a:pt x="184" y="132"/>
                  <a:pt x="122" y="129"/>
                  <a:pt x="61" y="120"/>
                </a:cubicBezTo>
                <a:cubicBezTo>
                  <a:pt x="45" y="115"/>
                  <a:pt x="29" y="109"/>
                  <a:pt x="13" y="104"/>
                </a:cubicBezTo>
                <a:cubicBezTo>
                  <a:pt x="0" y="100"/>
                  <a:pt x="14" y="76"/>
                  <a:pt x="21" y="64"/>
                </a:cubicBezTo>
                <a:cubicBezTo>
                  <a:pt x="30" y="48"/>
                  <a:pt x="63" y="43"/>
                  <a:pt x="77" y="40"/>
                </a:cubicBezTo>
                <a:cubicBezTo>
                  <a:pt x="220" y="44"/>
                  <a:pt x="306" y="39"/>
                  <a:pt x="429" y="64"/>
                </a:cubicBezTo>
                <a:cubicBezTo>
                  <a:pt x="374" y="119"/>
                  <a:pt x="349" y="94"/>
                  <a:pt x="253" y="88"/>
                </a:cubicBezTo>
                <a:cubicBezTo>
                  <a:pt x="211" y="74"/>
                  <a:pt x="167" y="67"/>
                  <a:pt x="125" y="56"/>
                </a:cubicBezTo>
                <a:cubicBezTo>
                  <a:pt x="109" y="52"/>
                  <a:pt x="77" y="40"/>
                  <a:pt x="77" y="40"/>
                </a:cubicBezTo>
                <a:cubicBezTo>
                  <a:pt x="58" y="12"/>
                  <a:pt x="61" y="26"/>
                  <a:pt x="61" y="0"/>
                </a:cubicBezTo>
              </a:path>
            </a:pathLst>
          </a:custGeom>
          <a:noFill/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589" name="Text Box 133"/>
          <p:cNvSpPr txBox="1">
            <a:spLocks noChangeArrowheads="1"/>
          </p:cNvSpPr>
          <p:nvPr/>
        </p:nvSpPr>
        <p:spPr bwMode="auto">
          <a:xfrm>
            <a:off x="285721" y="5329238"/>
            <a:ext cx="8730372" cy="89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r>
              <a:rPr lang="en-US" dirty="0" smtClean="0"/>
              <a:t>Four tests have been carried out on a dummy chamber, to optimize coating parameters (thickness uniformity, SEY…)</a:t>
            </a:r>
          </a:p>
          <a:p>
            <a:r>
              <a:rPr lang="en-US" dirty="0" smtClean="0"/>
              <a:t>Final coating took place on 8 June 2009</a:t>
            </a:r>
            <a:endParaRPr lang="en-US" dirty="0"/>
          </a:p>
        </p:txBody>
      </p:sp>
      <p:sp>
        <p:nvSpPr>
          <p:cNvPr id="19590" name="Oval 134"/>
          <p:cNvSpPr>
            <a:spLocks noChangeArrowheads="1"/>
          </p:cNvSpPr>
          <p:nvPr/>
        </p:nvSpPr>
        <p:spPr bwMode="auto">
          <a:xfrm>
            <a:off x="4492626" y="220503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91" name="Oval 135"/>
          <p:cNvSpPr>
            <a:spLocks noChangeArrowheads="1"/>
          </p:cNvSpPr>
          <p:nvPr/>
        </p:nvSpPr>
        <p:spPr bwMode="auto">
          <a:xfrm>
            <a:off x="3517901" y="281463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93" name="Oval 137"/>
          <p:cNvSpPr>
            <a:spLocks noChangeArrowheads="1"/>
          </p:cNvSpPr>
          <p:nvPr/>
        </p:nvSpPr>
        <p:spPr bwMode="auto">
          <a:xfrm>
            <a:off x="4568826" y="285273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94" name="Oval 138"/>
          <p:cNvSpPr>
            <a:spLocks noChangeArrowheads="1"/>
          </p:cNvSpPr>
          <p:nvPr/>
        </p:nvSpPr>
        <p:spPr bwMode="auto">
          <a:xfrm>
            <a:off x="4479926" y="351313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95" name="Oval 139"/>
          <p:cNvSpPr>
            <a:spLocks noChangeArrowheads="1"/>
          </p:cNvSpPr>
          <p:nvPr/>
        </p:nvSpPr>
        <p:spPr bwMode="auto">
          <a:xfrm>
            <a:off x="3260726" y="390683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96" name="Oval 140"/>
          <p:cNvSpPr>
            <a:spLocks noChangeArrowheads="1"/>
          </p:cNvSpPr>
          <p:nvPr/>
        </p:nvSpPr>
        <p:spPr bwMode="auto">
          <a:xfrm>
            <a:off x="3482976" y="336708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97" name="Oval 141"/>
          <p:cNvSpPr>
            <a:spLocks noChangeArrowheads="1"/>
          </p:cNvSpPr>
          <p:nvPr/>
        </p:nvSpPr>
        <p:spPr bwMode="auto">
          <a:xfrm>
            <a:off x="542926" y="2103438"/>
            <a:ext cx="212725" cy="228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 algn="ctr"/>
            <a:r>
              <a:rPr lang="en-US" sz="1400" dirty="0"/>
              <a:t>+</a:t>
            </a:r>
          </a:p>
        </p:txBody>
      </p:sp>
      <p:sp>
        <p:nvSpPr>
          <p:cNvPr id="19598" name="Oval 142"/>
          <p:cNvSpPr>
            <a:spLocks noChangeArrowheads="1"/>
          </p:cNvSpPr>
          <p:nvPr/>
        </p:nvSpPr>
        <p:spPr bwMode="auto">
          <a:xfrm>
            <a:off x="3317876" y="2471739"/>
            <a:ext cx="95250" cy="904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599" name="Oval 143"/>
          <p:cNvSpPr>
            <a:spLocks noChangeArrowheads="1"/>
          </p:cNvSpPr>
          <p:nvPr/>
        </p:nvSpPr>
        <p:spPr bwMode="auto">
          <a:xfrm>
            <a:off x="3730626" y="3128964"/>
            <a:ext cx="95250" cy="904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600" name="Oval 144"/>
          <p:cNvSpPr>
            <a:spLocks noChangeArrowheads="1"/>
          </p:cNvSpPr>
          <p:nvPr/>
        </p:nvSpPr>
        <p:spPr bwMode="auto">
          <a:xfrm>
            <a:off x="4473576" y="3157539"/>
            <a:ext cx="95250" cy="904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601" name="Oval 145"/>
          <p:cNvSpPr>
            <a:spLocks noChangeArrowheads="1"/>
          </p:cNvSpPr>
          <p:nvPr/>
        </p:nvSpPr>
        <p:spPr bwMode="auto">
          <a:xfrm>
            <a:off x="4616450" y="4129089"/>
            <a:ext cx="95250" cy="904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endParaRPr lang="en-US"/>
          </a:p>
        </p:txBody>
      </p:sp>
      <p:sp>
        <p:nvSpPr>
          <p:cNvPr id="19602" name="Line 146"/>
          <p:cNvSpPr>
            <a:spLocks noChangeShapeType="1"/>
          </p:cNvSpPr>
          <p:nvPr/>
        </p:nvSpPr>
        <p:spPr bwMode="auto">
          <a:xfrm>
            <a:off x="5111751" y="3060700"/>
            <a:ext cx="165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19603" name="Text Box 147"/>
          <p:cNvSpPr txBox="1">
            <a:spLocks noChangeArrowheads="1"/>
          </p:cNvSpPr>
          <p:nvPr/>
        </p:nvSpPr>
        <p:spPr bwMode="auto">
          <a:xfrm>
            <a:off x="412751" y="4262439"/>
            <a:ext cx="1928713" cy="71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1400" dirty="0"/>
              <a:t>Variable parameters</a:t>
            </a:r>
          </a:p>
          <a:p>
            <a:r>
              <a:rPr lang="en-US" sz="1400" dirty="0"/>
              <a:t>-gas pressure</a:t>
            </a:r>
          </a:p>
          <a:p>
            <a:r>
              <a:rPr lang="en-US" sz="1400" dirty="0"/>
              <a:t>-power</a:t>
            </a:r>
          </a:p>
        </p:txBody>
      </p:sp>
      <p:grpSp>
        <p:nvGrpSpPr>
          <p:cNvPr id="2" name="Group 148"/>
          <p:cNvGrpSpPr>
            <a:grpSpLocks/>
          </p:cNvGrpSpPr>
          <p:nvPr/>
        </p:nvGrpSpPr>
        <p:grpSpPr bwMode="auto">
          <a:xfrm>
            <a:off x="6010275" y="1123962"/>
            <a:ext cx="3133725" cy="4019550"/>
            <a:chOff x="3120" y="864"/>
            <a:chExt cx="2352" cy="3168"/>
          </a:xfrm>
        </p:grpSpPr>
        <p:sp>
          <p:nvSpPr>
            <p:cNvPr id="19605" name="Rectangle 149"/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  <a:cs typeface="Arial" charset="0"/>
              </a:endParaRPr>
            </a:p>
          </p:txBody>
        </p:sp>
        <p:pic>
          <p:nvPicPr>
            <p:cNvPr id="19606" name="Picture 150" descr="DSCN146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16" y="1008"/>
              <a:ext cx="2160" cy="28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</p:pic>
      </p:grpSp>
      <p:sp>
        <p:nvSpPr>
          <p:cNvPr id="19607" name="Line 151"/>
          <p:cNvSpPr>
            <a:spLocks noChangeShapeType="1"/>
          </p:cNvSpPr>
          <p:nvPr/>
        </p:nvSpPr>
        <p:spPr bwMode="auto">
          <a:xfrm flipH="1" flipV="1">
            <a:off x="2981325" y="2962275"/>
            <a:ext cx="171450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80" name="Title 7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Magnetron sputter coating in “LSS system”</a:t>
            </a:r>
            <a:endParaRPr lang="en-US" dirty="0"/>
          </a:p>
        </p:txBody>
      </p:sp>
      <p:sp>
        <p:nvSpPr>
          <p:cNvPr id="77" name="Date Placeholder 7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79" name="Footer Placeholder 7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AEC 09</a:t>
            </a:r>
            <a:endParaRPr lang="en-US" dirty="0"/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Divisions\EST\Groups\SM\ThinFilms\Photos\SEY\CESR-TA test#3 4 and #5\IMG_33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285771"/>
            <a:ext cx="4500562" cy="6000749"/>
          </a:xfrm>
          <a:prstGeom prst="rect">
            <a:avLst/>
          </a:prstGeom>
          <a:noFill/>
        </p:spPr>
      </p:pic>
      <p:pic>
        <p:nvPicPr>
          <p:cNvPr id="3075" name="Picture 3" descr="G:\Divisions\EST\Groups\SM\ThinFilms\Photos\SEY\CESR-TA test#3 4 and #5\IMG_33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85771"/>
            <a:ext cx="4500562" cy="6000749"/>
          </a:xfrm>
          <a:prstGeom prst="rect">
            <a:avLst/>
          </a:prstGeom>
          <a:noFill/>
        </p:spPr>
      </p:pic>
      <p:pic>
        <p:nvPicPr>
          <p:cNvPr id="3076" name="Picture 4" descr="G:\Divisions\EST\Groups\SM\ThinFilms\Photos\SEY\CESR-TA test#3 4 and #5\IMG_34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736"/>
            <a:ext cx="4572000" cy="3429000"/>
          </a:xfrm>
          <a:prstGeom prst="rect">
            <a:avLst/>
          </a:prstGeom>
          <a:noFill/>
        </p:spPr>
      </p:pic>
      <p:pic>
        <p:nvPicPr>
          <p:cNvPr id="3077" name="Picture 5" descr="G:\Divisions\EST\Groups\SM\ThinFilms\Photos\SEY\CESR-TA test#3 4 and #5\IMG_340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1" y="1428735"/>
            <a:ext cx="4572000" cy="3428999"/>
          </a:xfrm>
          <a:prstGeom prst="rect">
            <a:avLst/>
          </a:prstGeom>
          <a:noFill/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1500166" y="6291291"/>
            <a:ext cx="7289653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/>
              <a:t>Initial SEY of a-C coating = </a:t>
            </a:r>
            <a:r>
              <a:rPr lang="en-US" dirty="0" smtClean="0"/>
              <a:t>0.98 (measured on witness samples)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5984" y="-24"/>
            <a:ext cx="4857784" cy="450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Coating the </a:t>
            </a:r>
            <a:r>
              <a:rPr lang="en-US" sz="2400" dirty="0" err="1" smtClean="0"/>
              <a:t>Cesr</a:t>
            </a:r>
            <a:r>
              <a:rPr lang="en-US" sz="2400" dirty="0" smtClean="0"/>
              <a:t>-TA chamber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Sergio Calatroni - CERN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AEC 09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53"/>
            <a:ext cx="9049004" cy="628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9280" y="1147801"/>
            <a:ext cx="4164480" cy="51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3" name="Group 9"/>
          <p:cNvGrpSpPr>
            <a:grpSpLocks/>
          </p:cNvGrpSpPr>
          <p:nvPr/>
        </p:nvGrpSpPr>
        <p:grpSpPr bwMode="auto">
          <a:xfrm rot="-600000">
            <a:off x="6082560" y="4566720"/>
            <a:ext cx="138240" cy="138255"/>
            <a:chOff x="1920" y="3456"/>
            <a:chExt cx="144" cy="144"/>
          </a:xfrm>
        </p:grpSpPr>
        <p:sp>
          <p:nvSpPr>
            <p:cNvPr id="20517" name="Oval 10"/>
            <p:cNvSpPr>
              <a:spLocks noChangeArrowheads="1"/>
            </p:cNvSpPr>
            <p:nvPr/>
          </p:nvSpPr>
          <p:spPr bwMode="auto">
            <a:xfrm>
              <a:off x="1920" y="355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8" name="Oval 11"/>
            <p:cNvSpPr>
              <a:spLocks noChangeArrowheads="1"/>
            </p:cNvSpPr>
            <p:nvPr/>
          </p:nvSpPr>
          <p:spPr bwMode="auto">
            <a:xfrm>
              <a:off x="1968" y="350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9" name="Oval 12"/>
            <p:cNvSpPr>
              <a:spLocks noChangeArrowheads="1"/>
            </p:cNvSpPr>
            <p:nvPr/>
          </p:nvSpPr>
          <p:spPr bwMode="auto">
            <a:xfrm>
              <a:off x="2016" y="34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484" name="Group 17"/>
          <p:cNvGrpSpPr>
            <a:grpSpLocks/>
          </p:cNvGrpSpPr>
          <p:nvPr/>
        </p:nvGrpSpPr>
        <p:grpSpPr bwMode="auto">
          <a:xfrm rot="600000" flipH="1">
            <a:off x="2764800" y="4562399"/>
            <a:ext cx="138240" cy="138255"/>
            <a:chOff x="1920" y="3456"/>
            <a:chExt cx="144" cy="144"/>
          </a:xfrm>
        </p:grpSpPr>
        <p:sp>
          <p:nvSpPr>
            <p:cNvPr id="20514" name="Oval 18"/>
            <p:cNvSpPr>
              <a:spLocks noChangeArrowheads="1"/>
            </p:cNvSpPr>
            <p:nvPr/>
          </p:nvSpPr>
          <p:spPr bwMode="auto">
            <a:xfrm>
              <a:off x="1920" y="355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5" name="Oval 19"/>
            <p:cNvSpPr>
              <a:spLocks noChangeArrowheads="1"/>
            </p:cNvSpPr>
            <p:nvPr/>
          </p:nvSpPr>
          <p:spPr bwMode="auto">
            <a:xfrm>
              <a:off x="1968" y="350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6" name="Oval 20"/>
            <p:cNvSpPr>
              <a:spLocks noChangeArrowheads="1"/>
            </p:cNvSpPr>
            <p:nvPr/>
          </p:nvSpPr>
          <p:spPr bwMode="auto">
            <a:xfrm>
              <a:off x="2016" y="34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5" name="Text Box 27"/>
          <p:cNvSpPr txBox="1">
            <a:spLocks noChangeArrowheads="1"/>
          </p:cNvSpPr>
          <p:nvPr/>
        </p:nvSpPr>
        <p:spPr bwMode="auto">
          <a:xfrm>
            <a:off x="4008960" y="1244291"/>
            <a:ext cx="1087634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North IR</a:t>
            </a:r>
          </a:p>
        </p:txBody>
      </p:sp>
      <p:sp>
        <p:nvSpPr>
          <p:cNvPr id="20486" name="Text Box 28"/>
          <p:cNvSpPr txBox="1">
            <a:spLocks noChangeArrowheads="1"/>
          </p:cNvSpPr>
          <p:nvPr/>
        </p:nvSpPr>
        <p:spPr bwMode="auto">
          <a:xfrm>
            <a:off x="5448960" y="5819652"/>
            <a:ext cx="1090840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South IR</a:t>
            </a:r>
          </a:p>
        </p:txBody>
      </p:sp>
      <p:sp>
        <p:nvSpPr>
          <p:cNvPr id="20487" name="TextBox 32"/>
          <p:cNvSpPr txBox="1">
            <a:spLocks noChangeArrowheads="1"/>
          </p:cNvSpPr>
          <p:nvPr/>
        </p:nvSpPr>
        <p:spPr bwMode="auto">
          <a:xfrm>
            <a:off x="3120481" y="4396782"/>
            <a:ext cx="1190226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b="1">
                <a:solidFill>
                  <a:srgbClr val="37FF42"/>
                </a:solidFill>
              </a:rPr>
              <a:t>wigglers</a:t>
            </a:r>
          </a:p>
        </p:txBody>
      </p:sp>
      <p:sp>
        <p:nvSpPr>
          <p:cNvPr id="2048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0161" y="456528"/>
            <a:ext cx="4770720" cy="483891"/>
          </a:xfrm>
        </p:spPr>
        <p:txBody>
          <a:bodyPr/>
          <a:lstStyle/>
          <a:p>
            <a:r>
              <a:rPr lang="en-US" sz="3200" dirty="0" smtClean="0"/>
              <a:t>CESR Modifications</a:t>
            </a:r>
          </a:p>
        </p:txBody>
      </p: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2913121" y="4880673"/>
            <a:ext cx="3100320" cy="1228905"/>
            <a:chOff x="3211512" y="5380037"/>
            <a:chExt cx="3417888" cy="1354281"/>
          </a:xfrm>
        </p:grpSpPr>
        <p:sp>
          <p:nvSpPr>
            <p:cNvPr id="20499" name="Text Box 26"/>
            <p:cNvSpPr txBox="1">
              <a:spLocks noChangeArrowheads="1"/>
            </p:cNvSpPr>
            <p:nvPr/>
          </p:nvSpPr>
          <p:spPr bwMode="auto">
            <a:xfrm>
              <a:off x="4880362" y="6336492"/>
              <a:ext cx="896324" cy="397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FF"/>
                  </a:solidFill>
                </a:rPr>
                <a:t>CLEO</a:t>
              </a:r>
            </a:p>
          </p:txBody>
        </p:sp>
        <p:grpSp>
          <p:nvGrpSpPr>
            <p:cNvPr id="20500" name="Group 48"/>
            <p:cNvGrpSpPr>
              <a:grpSpLocks/>
            </p:cNvGrpSpPr>
            <p:nvPr/>
          </p:nvGrpSpPr>
          <p:grpSpPr bwMode="auto">
            <a:xfrm>
              <a:off x="3211512" y="5380037"/>
              <a:ext cx="3417888" cy="1173480"/>
              <a:chOff x="3211512" y="5380037"/>
              <a:chExt cx="3417888" cy="1173480"/>
            </a:xfrm>
          </p:grpSpPr>
          <p:grpSp>
            <p:nvGrpSpPr>
              <p:cNvPr id="20501" name="Group 5"/>
              <p:cNvGrpSpPr>
                <a:grpSpLocks noChangeAspect="1"/>
              </p:cNvGrpSpPr>
              <p:nvPr/>
            </p:nvGrpSpPr>
            <p:grpSpPr bwMode="auto">
              <a:xfrm>
                <a:off x="6361113" y="5486400"/>
                <a:ext cx="192087" cy="192088"/>
                <a:chOff x="1824" y="3552"/>
                <a:chExt cx="192" cy="192"/>
              </a:xfrm>
            </p:grpSpPr>
            <p:sp>
              <p:nvSpPr>
                <p:cNvPr id="20511" name="Oval 6"/>
                <p:cNvSpPr>
                  <a:spLocks noChangeAspect="1" noChangeArrowheads="1"/>
                </p:cNvSpPr>
                <p:nvPr/>
              </p:nvSpPr>
              <p:spPr bwMode="auto">
                <a:xfrm>
                  <a:off x="1968" y="3552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12" name="Oval 7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369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13" name="Oval 8"/>
                <p:cNvSpPr>
                  <a:spLocks noChangeAspect="1" noChangeArrowheads="1"/>
                </p:cNvSpPr>
                <p:nvPr/>
              </p:nvSpPr>
              <p:spPr bwMode="auto">
                <a:xfrm>
                  <a:off x="1872" y="3648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02" name="Group 13"/>
              <p:cNvGrpSpPr>
                <a:grpSpLocks noChangeAspect="1"/>
              </p:cNvGrpSpPr>
              <p:nvPr/>
            </p:nvGrpSpPr>
            <p:grpSpPr bwMode="auto">
              <a:xfrm flipH="1">
                <a:off x="3287712" y="5456237"/>
                <a:ext cx="192088" cy="192088"/>
                <a:chOff x="1824" y="3552"/>
                <a:chExt cx="192" cy="192"/>
              </a:xfrm>
            </p:grpSpPr>
            <p:sp>
              <p:nvSpPr>
                <p:cNvPr id="20508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1968" y="3552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09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1824" y="3696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10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1872" y="3648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503" name="Oval 21"/>
              <p:cNvSpPr>
                <a:spLocks noChangeArrowheads="1"/>
              </p:cNvSpPr>
              <p:nvPr/>
            </p:nvSpPr>
            <p:spPr bwMode="auto">
              <a:xfrm>
                <a:off x="3211512" y="5380037"/>
                <a:ext cx="381000" cy="381000"/>
              </a:xfrm>
              <a:prstGeom prst="ellips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4" name="Oval 22"/>
              <p:cNvSpPr>
                <a:spLocks noChangeArrowheads="1"/>
              </p:cNvSpPr>
              <p:nvPr/>
            </p:nvSpPr>
            <p:spPr bwMode="auto">
              <a:xfrm>
                <a:off x="6248400" y="5410200"/>
                <a:ext cx="381000" cy="381000"/>
              </a:xfrm>
              <a:prstGeom prst="ellips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5" name="Line 23"/>
              <p:cNvSpPr>
                <a:spLocks noChangeShapeType="1"/>
              </p:cNvSpPr>
              <p:nvPr/>
            </p:nvSpPr>
            <p:spPr bwMode="auto">
              <a:xfrm>
                <a:off x="3592512" y="5608637"/>
                <a:ext cx="1219200" cy="53339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6" name="Line 23"/>
              <p:cNvSpPr>
                <a:spLocks noChangeShapeType="1"/>
              </p:cNvSpPr>
              <p:nvPr/>
            </p:nvSpPr>
            <p:spPr bwMode="auto">
              <a:xfrm flipH="1">
                <a:off x="3363912" y="6370637"/>
                <a:ext cx="1447800" cy="18288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7" name="Line 23"/>
              <p:cNvSpPr>
                <a:spLocks noChangeShapeType="1"/>
              </p:cNvSpPr>
              <p:nvPr/>
            </p:nvSpPr>
            <p:spPr bwMode="auto">
              <a:xfrm flipH="1">
                <a:off x="5040312" y="5608637"/>
                <a:ext cx="1219200" cy="53339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0" y="2322964"/>
            <a:ext cx="8508960" cy="2809735"/>
            <a:chOff x="0" y="2560637"/>
            <a:chExt cx="9380227" cy="3096764"/>
          </a:xfrm>
        </p:grpSpPr>
        <p:grpSp>
          <p:nvGrpSpPr>
            <p:cNvPr id="20491" name="Group 45"/>
            <p:cNvGrpSpPr>
              <a:grpSpLocks/>
            </p:cNvGrpSpPr>
            <p:nvPr/>
          </p:nvGrpSpPr>
          <p:grpSpPr bwMode="auto">
            <a:xfrm>
              <a:off x="696912" y="4313237"/>
              <a:ext cx="8683315" cy="1344164"/>
              <a:chOff x="776597" y="3856037"/>
              <a:chExt cx="8683315" cy="1344164"/>
            </a:xfrm>
          </p:grpSpPr>
          <p:sp>
            <p:nvSpPr>
              <p:cNvPr id="20493" name="Oval 21"/>
              <p:cNvSpPr>
                <a:spLocks noChangeArrowheads="1"/>
              </p:cNvSpPr>
              <p:nvPr/>
            </p:nvSpPr>
            <p:spPr bwMode="auto">
              <a:xfrm>
                <a:off x="3286877" y="4883374"/>
                <a:ext cx="228600" cy="304800"/>
              </a:xfrm>
              <a:prstGeom prst="ellips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4" name="Oval 21"/>
              <p:cNvSpPr>
                <a:spLocks noChangeArrowheads="1"/>
              </p:cNvSpPr>
              <p:nvPr/>
            </p:nvSpPr>
            <p:spPr bwMode="auto">
              <a:xfrm>
                <a:off x="6503040" y="4895401"/>
                <a:ext cx="228600" cy="304800"/>
              </a:xfrm>
              <a:prstGeom prst="ellips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20495" name="Straight Arrow Connector 40"/>
              <p:cNvCxnSpPr>
                <a:cxnSpLocks noChangeShapeType="1"/>
              </p:cNvCxnSpPr>
              <p:nvPr/>
            </p:nvCxnSpPr>
            <p:spPr bwMode="auto">
              <a:xfrm>
                <a:off x="1992312" y="4465637"/>
                <a:ext cx="1219200" cy="533400"/>
              </a:xfrm>
              <a:prstGeom prst="straightConnector1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20496" name="Straight Arrow Connector 42"/>
              <p:cNvCxnSpPr>
                <a:cxnSpLocks noChangeShapeType="1"/>
              </p:cNvCxnSpPr>
              <p:nvPr/>
            </p:nvCxnSpPr>
            <p:spPr bwMode="auto">
              <a:xfrm flipH="1">
                <a:off x="6846381" y="4488365"/>
                <a:ext cx="1219200" cy="533400"/>
              </a:xfrm>
              <a:prstGeom prst="straightConnector1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20497" name="TextBox 43"/>
              <p:cNvSpPr txBox="1">
                <a:spLocks noChangeArrowheads="1"/>
              </p:cNvSpPr>
              <p:nvPr/>
            </p:nvSpPr>
            <p:spPr bwMode="auto">
              <a:xfrm>
                <a:off x="776597" y="3916861"/>
                <a:ext cx="1981200" cy="6939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>
                    <a:solidFill>
                      <a:srgbClr val="008000"/>
                    </a:solidFill>
                  </a:rPr>
                  <a:t>15W: C-coated chamber</a:t>
                </a:r>
              </a:p>
            </p:txBody>
          </p:sp>
          <p:sp>
            <p:nvSpPr>
              <p:cNvPr id="20498" name="TextBox 44"/>
              <p:cNvSpPr txBox="1">
                <a:spLocks noChangeArrowheads="1"/>
              </p:cNvSpPr>
              <p:nvPr/>
            </p:nvSpPr>
            <p:spPr bwMode="auto">
              <a:xfrm>
                <a:off x="7478712" y="3856037"/>
                <a:ext cx="1981200" cy="990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>
                    <a:solidFill>
                      <a:srgbClr val="008000"/>
                    </a:solidFill>
                  </a:rPr>
                  <a:t>15E: Reference Al chamber</a:t>
                </a:r>
              </a:p>
            </p:txBody>
          </p:sp>
        </p:grpSp>
        <p:pic>
          <p:nvPicPr>
            <p:cNvPr id="20492" name="Picture 50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2560637"/>
              <a:ext cx="2636186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" name="Date Placeholder 3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2" name="Footer Placeholder 4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43" name="Arc 42"/>
          <p:cNvSpPr/>
          <p:nvPr/>
        </p:nvSpPr>
        <p:spPr bwMode="auto">
          <a:xfrm rot="5400000">
            <a:off x="6122809" y="4356784"/>
            <a:ext cx="1439490" cy="1360377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Lucida Sans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36757" y="5151494"/>
            <a:ext cx="388248" cy="360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e-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5" name="Arc 44"/>
          <p:cNvSpPr/>
          <p:nvPr/>
        </p:nvSpPr>
        <p:spPr bwMode="auto">
          <a:xfrm rot="16200000" flipH="1">
            <a:off x="1528992" y="4457958"/>
            <a:ext cx="1439490" cy="1360377"/>
          </a:xfrm>
          <a:prstGeom prst="arc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Lucida Sans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845930" y="5252668"/>
            <a:ext cx="458780" cy="360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e+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 l="19232" r="21931"/>
          <a:stretch>
            <a:fillRect/>
          </a:stretch>
        </p:blipFill>
        <p:spPr bwMode="auto">
          <a:xfrm>
            <a:off x="171360" y="1268773"/>
            <a:ext cx="4312800" cy="50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/>
          <a:srcRect l="18781" r="22874"/>
          <a:stretch>
            <a:fillRect/>
          </a:stretch>
        </p:blipFill>
        <p:spPr bwMode="auto">
          <a:xfrm>
            <a:off x="4743360" y="1333580"/>
            <a:ext cx="4276800" cy="50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spectra of the </a:t>
            </a:r>
            <a:r>
              <a:rPr lang="en-US" dirty="0" smtClean="0"/>
              <a:t>synchrotron </a:t>
            </a:r>
            <a:r>
              <a:rPr lang="en-US" dirty="0" smtClean="0"/>
              <a:t>radiation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8681339-9424-47D3-A3AD-6423E25FF36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2980801" y="3364169"/>
            <a:ext cx="3044901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 smtClean="0"/>
              <a:t>15E, Al , </a:t>
            </a:r>
            <a:r>
              <a:rPr lang="en-US" dirty="0"/>
              <a:t>positrons, 2 </a:t>
            </a:r>
            <a:r>
              <a:rPr lang="en-US" dirty="0" err="1"/>
              <a:t>GeV</a:t>
            </a:r>
            <a:endParaRPr lang="en-US" dirty="0"/>
          </a:p>
        </p:txBody>
      </p:sp>
      <p:pic>
        <p:nvPicPr>
          <p:cNvPr id="28675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0721" y="3830777"/>
            <a:ext cx="586080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Oval 7"/>
          <p:cNvSpPr>
            <a:spLocks noChangeArrowheads="1"/>
          </p:cNvSpPr>
          <p:nvPr/>
        </p:nvSpPr>
        <p:spPr bwMode="auto">
          <a:xfrm>
            <a:off x="5303520" y="5571897"/>
            <a:ext cx="326880" cy="424844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28677" name="Straight Arrow Connector 8"/>
          <p:cNvCxnSpPr>
            <a:cxnSpLocks noChangeShapeType="1"/>
          </p:cNvCxnSpPr>
          <p:nvPr/>
        </p:nvCxnSpPr>
        <p:spPr bwMode="auto">
          <a:xfrm rot="10800000" flipV="1">
            <a:off x="5670720" y="5720232"/>
            <a:ext cx="612000" cy="9505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28678" name="TextBox 9"/>
          <p:cNvSpPr txBox="1">
            <a:spLocks noChangeArrowheads="1"/>
          </p:cNvSpPr>
          <p:nvPr/>
        </p:nvSpPr>
        <p:spPr bwMode="auto">
          <a:xfrm>
            <a:off x="6300001" y="5558935"/>
            <a:ext cx="558643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0.18</a:t>
            </a:r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>
            <a:off x="5437440" y="4370811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cxnSp>
        <p:nvCxnSpPr>
          <p:cNvPr id="28680" name="Straight Connector 5"/>
          <p:cNvCxnSpPr>
            <a:cxnSpLocks noChangeShapeType="1"/>
          </p:cNvCxnSpPr>
          <p:nvPr/>
        </p:nvCxnSpPr>
        <p:spPr bwMode="auto">
          <a:xfrm rot="5400000">
            <a:off x="4097376" y="5215459"/>
            <a:ext cx="2753569" cy="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pic>
        <p:nvPicPr>
          <p:cNvPr id="28681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2481" y="413299"/>
            <a:ext cx="598032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TextBox 6"/>
          <p:cNvSpPr txBox="1">
            <a:spLocks noChangeArrowheads="1"/>
          </p:cNvSpPr>
          <p:nvPr/>
        </p:nvSpPr>
        <p:spPr bwMode="auto">
          <a:xfrm>
            <a:off x="3077280" y="-24"/>
            <a:ext cx="3254894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 smtClean="0"/>
              <a:t>15W, a-C, </a:t>
            </a:r>
            <a:r>
              <a:rPr lang="en-US" dirty="0"/>
              <a:t>positrons, 2 </a:t>
            </a:r>
            <a:r>
              <a:rPr lang="en-US" dirty="0" err="1"/>
              <a:t>GeV</a:t>
            </a:r>
            <a:endParaRPr lang="en-US" dirty="0"/>
          </a:p>
        </p:txBody>
      </p:sp>
      <p:sp>
        <p:nvSpPr>
          <p:cNvPr id="28683" name="TextBox 7"/>
          <p:cNvSpPr txBox="1">
            <a:spLocks noChangeArrowheads="1"/>
          </p:cNvSpPr>
          <p:nvPr/>
        </p:nvSpPr>
        <p:spPr bwMode="auto">
          <a:xfrm>
            <a:off x="4046400" y="1157833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sp>
        <p:nvSpPr>
          <p:cNvPr id="28684" name="Oval 21"/>
          <p:cNvSpPr>
            <a:spLocks noChangeArrowheads="1"/>
          </p:cNvSpPr>
          <p:nvPr/>
        </p:nvSpPr>
        <p:spPr bwMode="auto">
          <a:xfrm>
            <a:off x="3892320" y="1722373"/>
            <a:ext cx="326880" cy="424845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28685" name="Straight Arrow Connector 22"/>
          <p:cNvCxnSpPr>
            <a:cxnSpLocks noChangeShapeType="1"/>
          </p:cNvCxnSpPr>
          <p:nvPr/>
        </p:nvCxnSpPr>
        <p:spPr bwMode="auto">
          <a:xfrm rot="10800000">
            <a:off x="4291200" y="1975839"/>
            <a:ext cx="498240" cy="122413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28686" name="TextBox 23"/>
          <p:cNvSpPr txBox="1">
            <a:spLocks noChangeArrowheads="1"/>
          </p:cNvSpPr>
          <p:nvPr/>
        </p:nvSpPr>
        <p:spPr bwMode="auto">
          <a:xfrm>
            <a:off x="4734720" y="1944156"/>
            <a:ext cx="558643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0.44</a:t>
            </a:r>
          </a:p>
        </p:txBody>
      </p:sp>
      <p:cxnSp>
        <p:nvCxnSpPr>
          <p:cNvPr id="28687" name="Straight Connector 6"/>
          <p:cNvCxnSpPr>
            <a:cxnSpLocks noChangeShapeType="1"/>
          </p:cNvCxnSpPr>
          <p:nvPr/>
        </p:nvCxnSpPr>
        <p:spPr bwMode="auto">
          <a:xfrm rot="5400000">
            <a:off x="2697699" y="1813822"/>
            <a:ext cx="2695963" cy="144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sp>
        <p:nvSpPr>
          <p:cNvPr id="16" name="Date Placeholder 1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3055681" y="3415144"/>
            <a:ext cx="2942309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/>
              <a:t>15E, </a:t>
            </a:r>
            <a:r>
              <a:rPr lang="en-US" dirty="0" smtClean="0"/>
              <a:t>Al, electrons</a:t>
            </a:r>
            <a:r>
              <a:rPr lang="en-US" dirty="0"/>
              <a:t>, 2 </a:t>
            </a:r>
            <a:r>
              <a:rPr lang="en-US" dirty="0" err="1"/>
              <a:t>GeV</a:t>
            </a:r>
            <a:endParaRPr lang="en-US" dirty="0"/>
          </a:p>
        </p:txBody>
      </p:sp>
      <p:pic>
        <p:nvPicPr>
          <p:cNvPr id="30723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0720" y="3822706"/>
            <a:ext cx="582912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24" name="Straight Connector 5"/>
          <p:cNvCxnSpPr>
            <a:cxnSpLocks noChangeShapeType="1"/>
          </p:cNvCxnSpPr>
          <p:nvPr/>
        </p:nvCxnSpPr>
        <p:spPr bwMode="auto">
          <a:xfrm rot="5400000">
            <a:off x="4145622" y="5182210"/>
            <a:ext cx="2645557" cy="432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sp>
        <p:nvSpPr>
          <p:cNvPr id="30725" name="Oval 6"/>
          <p:cNvSpPr>
            <a:spLocks noChangeArrowheads="1"/>
          </p:cNvSpPr>
          <p:nvPr/>
        </p:nvSpPr>
        <p:spPr bwMode="auto">
          <a:xfrm>
            <a:off x="5306400" y="5298862"/>
            <a:ext cx="326880" cy="424844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30726" name="Straight Arrow Connector 7"/>
          <p:cNvCxnSpPr>
            <a:cxnSpLocks noChangeShapeType="1"/>
          </p:cNvCxnSpPr>
          <p:nvPr/>
        </p:nvCxnSpPr>
        <p:spPr bwMode="auto">
          <a:xfrm rot="10800000" flipV="1">
            <a:off x="5672161" y="5447197"/>
            <a:ext cx="613440" cy="9505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0727" name="TextBox 8"/>
          <p:cNvSpPr txBox="1">
            <a:spLocks noChangeArrowheads="1"/>
          </p:cNvSpPr>
          <p:nvPr/>
        </p:nvSpPr>
        <p:spPr bwMode="auto">
          <a:xfrm>
            <a:off x="6285600" y="5298862"/>
            <a:ext cx="558643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0.36</a:t>
            </a:r>
          </a:p>
        </p:txBody>
      </p:sp>
      <p:sp>
        <p:nvSpPr>
          <p:cNvPr id="30728" name="TextBox 7"/>
          <p:cNvSpPr txBox="1">
            <a:spLocks noChangeArrowheads="1"/>
          </p:cNvSpPr>
          <p:nvPr/>
        </p:nvSpPr>
        <p:spPr bwMode="auto">
          <a:xfrm>
            <a:off x="5448960" y="4398767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sp>
        <p:nvSpPr>
          <p:cNvPr id="30729" name="TextBox 4"/>
          <p:cNvSpPr txBox="1">
            <a:spLocks noChangeArrowheads="1"/>
          </p:cNvSpPr>
          <p:nvPr/>
        </p:nvSpPr>
        <p:spPr bwMode="auto">
          <a:xfrm>
            <a:off x="3193921" y="30511"/>
            <a:ext cx="3152301" cy="35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dirty="0"/>
              <a:t>15W, </a:t>
            </a:r>
            <a:r>
              <a:rPr lang="en-US" dirty="0" smtClean="0"/>
              <a:t>a-C, electrons</a:t>
            </a:r>
            <a:r>
              <a:rPr lang="en-US" dirty="0"/>
              <a:t>, 2 </a:t>
            </a:r>
            <a:r>
              <a:rPr lang="en-US" dirty="0" err="1"/>
              <a:t>GeV</a:t>
            </a:r>
            <a:endParaRPr lang="en-US" dirty="0"/>
          </a:p>
        </p:txBody>
      </p:sp>
      <p:pic>
        <p:nvPicPr>
          <p:cNvPr id="30730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1600" y="438074"/>
            <a:ext cx="5919840" cy="27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31" name="Straight Connector 6"/>
          <p:cNvCxnSpPr>
            <a:cxnSpLocks noChangeShapeType="1"/>
          </p:cNvCxnSpPr>
          <p:nvPr/>
        </p:nvCxnSpPr>
        <p:spPr bwMode="auto">
          <a:xfrm rot="16200000" flipH="1">
            <a:off x="2779783" y="1785335"/>
            <a:ext cx="261675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</p:cxnSp>
      <p:sp>
        <p:nvSpPr>
          <p:cNvPr id="30732" name="Oval 13"/>
          <p:cNvSpPr>
            <a:spLocks noChangeArrowheads="1"/>
          </p:cNvSpPr>
          <p:nvPr/>
        </p:nvSpPr>
        <p:spPr bwMode="auto">
          <a:xfrm>
            <a:off x="3903840" y="2258425"/>
            <a:ext cx="326880" cy="424844"/>
          </a:xfrm>
          <a:prstGeom prst="ellips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cxnSp>
        <p:nvCxnSpPr>
          <p:cNvPr id="30733" name="Straight Arrow Connector 14"/>
          <p:cNvCxnSpPr>
            <a:cxnSpLocks noChangeShapeType="1"/>
          </p:cNvCxnSpPr>
          <p:nvPr/>
        </p:nvCxnSpPr>
        <p:spPr bwMode="auto">
          <a:xfrm rot="10800000" flipV="1">
            <a:off x="4271040" y="2406761"/>
            <a:ext cx="612000" cy="9505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30734" name="TextBox 15"/>
          <p:cNvSpPr txBox="1">
            <a:spLocks noChangeArrowheads="1"/>
          </p:cNvSpPr>
          <p:nvPr/>
        </p:nvSpPr>
        <p:spPr bwMode="auto">
          <a:xfrm>
            <a:off x="4883041" y="2258425"/>
            <a:ext cx="558643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0.15</a:t>
            </a:r>
          </a:p>
        </p:txBody>
      </p:sp>
      <p:sp>
        <p:nvSpPr>
          <p:cNvPr id="30735" name="TextBox 7"/>
          <p:cNvSpPr txBox="1">
            <a:spLocks noChangeArrowheads="1"/>
          </p:cNvSpPr>
          <p:nvPr/>
        </p:nvSpPr>
        <p:spPr bwMode="auto">
          <a:xfrm>
            <a:off x="4088160" y="1168230"/>
            <a:ext cx="1589760" cy="2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Rockwell Extra Bold" pitchFamily="-109" charset="0"/>
                <a:ea typeface="Rockwell Extra Bold" pitchFamily="-109" charset="0"/>
                <a:cs typeface="Rockwell Extra Bold" pitchFamily="-109" charset="0"/>
              </a:rPr>
              <a:t>RFA location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Sergio Calatroni - CERN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83213AE-BAF4-45CF-AFA2-3AB3E173493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AEC 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"/>
        <a:ea typeface="Lucida Sans"/>
        <a:cs typeface="Lucida Sans"/>
      </a:majorFont>
      <a:minorFont>
        <a:latin typeface="Lucida Sans"/>
        <a:ea typeface="Lucida Sans"/>
        <a:cs typeface="Lucid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Lucida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Lucida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 Theme">
    <a:majorFont>
      <a:latin typeface="Lucida Sans"/>
      <a:ea typeface="Lucida Sans"/>
      <a:cs typeface="Lucida Sans"/>
    </a:majorFont>
    <a:minorFont>
      <a:latin typeface="Lucida Sans"/>
      <a:ea typeface="Lucida Sans"/>
      <a:cs typeface="Lucida Sans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 Theme">
    <a:majorFont>
      <a:latin typeface="Lucida Sans"/>
      <a:ea typeface="Lucida Sans"/>
      <a:cs typeface="Lucida Sans"/>
    </a:majorFont>
    <a:minorFont>
      <a:latin typeface="Lucida Sans"/>
      <a:ea typeface="Lucida Sans"/>
      <a:cs typeface="Lucida Sans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6347</TotalTime>
  <Words>1048</Words>
  <Application>Microsoft Office PowerPoint</Application>
  <PresentationFormat>On-screen Show (4:3)</PresentationFormat>
  <Paragraphs>237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Results and plans of CESR-TA experiments on low SEY coatings   Anti e-Cloud Coatings - "AEC'09"  Report by S. Calatroni  on behalf of  J. Calvey, J. Crittenden, Y. Lin,  J. Livezey, M. Palmer G. Rumolo  Many thanks to the SPS-U WG and the CLIC DR WG</vt:lpstr>
      <vt:lpstr>Coating for Cesr-TA </vt:lpstr>
      <vt:lpstr>Magnetron sputter coating in “LSS system”</vt:lpstr>
      <vt:lpstr>Slide 4</vt:lpstr>
      <vt:lpstr>Slide 5</vt:lpstr>
      <vt:lpstr>CESR Modifications</vt:lpstr>
      <vt:lpstr>Frequency spectra of the synchrotron radiation</vt:lpstr>
      <vt:lpstr>Slide 8</vt:lpstr>
      <vt:lpstr>Slide 9</vt:lpstr>
      <vt:lpstr>Slide 10</vt:lpstr>
      <vt:lpstr>Slide 11</vt:lpstr>
      <vt:lpstr>RFA</vt:lpstr>
      <vt:lpstr>15W vs 15E: Current Scans</vt:lpstr>
      <vt:lpstr>Slide 14</vt:lpstr>
      <vt:lpstr>Slide 15</vt:lpstr>
      <vt:lpstr>Slide 16</vt:lpstr>
      <vt:lpstr>Positrons at 5 GeV, intensity scan</vt:lpstr>
      <vt:lpstr>Comparison Al, a-C/Al, Cu, TiN/Cu</vt:lpstr>
      <vt:lpstr>Summary of e+ and e- runs, at 2 and 5 GeV</vt:lpstr>
      <vt:lpstr>Slide 20</vt:lpstr>
      <vt:lpstr>Slide 21</vt:lpstr>
      <vt:lpstr>Slide 22</vt:lpstr>
      <vt:lpstr>Slide 23</vt:lpstr>
      <vt:lpstr>Slide 24</vt:lpstr>
      <vt:lpstr>Conclusions and perspectives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15W vs 15E Current Scans</dc:title>
  <cp:lastModifiedBy>scala</cp:lastModifiedBy>
  <cp:revision>230</cp:revision>
  <dcterms:created xsi:type="dcterms:W3CDTF">2009-09-28T16:34:40Z</dcterms:created>
  <dcterms:modified xsi:type="dcterms:W3CDTF">2009-10-12T14:02:40Z</dcterms:modified>
</cp:coreProperties>
</file>