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wdp" ContentType="image/vnd.ms-photo"/>
  <Default Extension="wmf" ContentType="image/x-wm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672" r:id="rId2"/>
    <p:sldId id="693" r:id="rId3"/>
    <p:sldId id="694" r:id="rId4"/>
    <p:sldId id="695" r:id="rId5"/>
    <p:sldId id="696" r:id="rId6"/>
    <p:sldId id="697" r:id="rId7"/>
    <p:sldId id="698" r:id="rId8"/>
    <p:sldId id="699" r:id="rId9"/>
    <p:sldId id="711" r:id="rId10"/>
    <p:sldId id="701" r:id="rId11"/>
    <p:sldId id="728" r:id="rId12"/>
    <p:sldId id="729" r:id="rId13"/>
    <p:sldId id="730" r:id="rId14"/>
    <p:sldId id="702" r:id="rId15"/>
    <p:sldId id="704" r:id="rId16"/>
    <p:sldId id="705" r:id="rId17"/>
    <p:sldId id="706" r:id="rId18"/>
    <p:sldId id="731" r:id="rId19"/>
    <p:sldId id="714" r:id="rId20"/>
    <p:sldId id="715" r:id="rId21"/>
    <p:sldId id="716" r:id="rId22"/>
    <p:sldId id="717" r:id="rId23"/>
    <p:sldId id="718" r:id="rId24"/>
    <p:sldId id="720" r:id="rId25"/>
    <p:sldId id="732" r:id="rId26"/>
    <p:sldId id="722" r:id="rId27"/>
    <p:sldId id="723" r:id="rId28"/>
    <p:sldId id="735" r:id="rId29"/>
    <p:sldId id="724" r:id="rId30"/>
    <p:sldId id="712" r:id="rId31"/>
    <p:sldId id="355" r:id="rId32"/>
    <p:sldId id="436" r:id="rId33"/>
    <p:sldId id="391" r:id="rId34"/>
    <p:sldId id="362" r:id="rId35"/>
    <p:sldId id="363" r:id="rId36"/>
    <p:sldId id="366" r:id="rId37"/>
    <p:sldId id="527" r:id="rId38"/>
    <p:sldId id="373" r:id="rId39"/>
    <p:sldId id="400" r:id="rId40"/>
    <p:sldId id="401" r:id="rId41"/>
    <p:sldId id="407" r:id="rId42"/>
    <p:sldId id="408" r:id="rId43"/>
    <p:sldId id="530" r:id="rId44"/>
    <p:sldId id="531" r:id="rId45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50" autoAdjust="0"/>
    <p:restoredTop sz="95329"/>
  </p:normalViewPr>
  <p:slideViewPr>
    <p:cSldViewPr>
      <p:cViewPr>
        <p:scale>
          <a:sx n="105" d="100"/>
          <a:sy n="105" d="100"/>
        </p:scale>
        <p:origin x="-576" y="-146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568"/>
    </p:cViewPr>
  </p:sorterViewPr>
  <p:notesViewPr>
    <p:cSldViewPr>
      <p:cViewPr varScale="1">
        <p:scale>
          <a:sx n="15" d="100"/>
          <a:sy n="15" d="100"/>
        </p:scale>
        <p:origin x="-816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handoutMaster" Target="handoutMasters/handoutMaster1.xml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69A12-22E7-8444-B726-838E6C2BABEA}" type="datetimeFigureOut">
              <a:rPr lang="fr-FR" smtClean="0"/>
              <a:t>29/06/2017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80E035-2628-354C-88F7-2074DA3E83B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25661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5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5125" cy="124888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sp>
      <p:sp>
        <p:nvSpPr>
          <p:cNvPr id="3076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00804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31764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83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0462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83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3253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83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8841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55233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5588" y="-11796713"/>
            <a:ext cx="16651288" cy="124904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99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0648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16756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70574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1986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30401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2114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0427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16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77905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55440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8902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9469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529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31252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2743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DB72419-EDD3-E246-941D-8F7FE7720A62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0184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330E91A-4BA9-1341-AED3-DB770C0A9270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7787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6225" y="128588"/>
            <a:ext cx="2055813" cy="5448300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6625" cy="5448300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25FCE76-CE31-7842-BFC3-95240C0B7D0C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36041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4838" cy="14319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>
          <a:xfrm>
            <a:off x="457200" y="6353175"/>
            <a:ext cx="2128838" cy="365125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>
          <a:xfrm>
            <a:off x="6553200" y="6353175"/>
            <a:ext cx="2128838" cy="365125"/>
          </a:xfrm>
        </p:spPr>
        <p:txBody>
          <a:bodyPr/>
          <a:lstStyle>
            <a:lvl1pPr>
              <a:defRPr/>
            </a:lvl1pPr>
          </a:lstStyle>
          <a:p>
            <a:fld id="{3C21A420-46EF-D84A-B517-10DCBC469A66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98171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re et contenu sur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4838" cy="14319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4838" cy="1911350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3663950"/>
            <a:ext cx="8224838" cy="1912938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>
          <a:xfrm>
            <a:off x="457200" y="6353175"/>
            <a:ext cx="2128838" cy="365125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>
          <a:xfrm>
            <a:off x="6553200" y="6353175"/>
            <a:ext cx="2128838" cy="365125"/>
          </a:xfrm>
        </p:spPr>
        <p:txBody>
          <a:bodyPr/>
          <a:lstStyle>
            <a:lvl1pPr>
              <a:defRPr/>
            </a:lvl1pPr>
          </a:lstStyle>
          <a:p>
            <a:fld id="{4F050C4B-6227-EA44-890D-6363865F0F31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57371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re et texte sur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DD119A-0D42-6D4A-9BF6-15BD8A4955B5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885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3606DC-F255-F84E-9EA7-EAE9B2EC9B53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06004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odèle par déf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4400">
                <a:uFill>
                  <a:solidFill/>
                </a:uFill>
              </a:rPr>
              <a:t>Title Text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783590" indent="-285750">
              <a:spcBef>
                <a:spcPts val="600"/>
              </a:spcBef>
              <a:buChar char="–"/>
              <a:defRPr sz="2800"/>
            </a:lvl2pPr>
            <a:lvl3pPr marL="1183639" indent="-228600">
              <a:spcBef>
                <a:spcPts val="500"/>
              </a:spcBef>
              <a:defRPr sz="2400"/>
            </a:lvl3pPr>
            <a:lvl4pPr marL="1640839" indent="-228600">
              <a:spcBef>
                <a:spcPts val="400"/>
              </a:spcBef>
              <a:buChar char="–"/>
              <a:defRPr sz="2000"/>
            </a:lvl4pPr>
            <a:lvl5pPr marL="2098039" indent="-228600">
              <a:spcBef>
                <a:spcPts val="400"/>
              </a:spcBef>
              <a:buChar char="»"/>
              <a:defRPr sz="2000"/>
            </a:lvl5pPr>
          </a:lstStyle>
          <a:p>
            <a:pPr lvl="0">
              <a:defRPr sz="1800">
                <a:uFillTx/>
              </a:defRPr>
            </a:pPr>
            <a:r>
              <a:rPr sz="3200">
                <a:uFill>
                  <a:solidFill/>
                </a:uFill>
              </a:rPr>
              <a:t>Body Level One</a:t>
            </a:r>
          </a:p>
          <a:p>
            <a:pPr lvl="1">
              <a:defRPr sz="1800">
                <a:uFillTx/>
              </a:defRPr>
            </a:pPr>
            <a:r>
              <a:rPr sz="2800">
                <a:uFill>
                  <a:solidFill/>
                </a:uFill>
              </a:rPr>
              <a:t>Body Level Two</a:t>
            </a:r>
          </a:p>
          <a:p>
            <a:pPr lvl="2">
              <a:defRPr sz="1800">
                <a:uFillTx/>
              </a:defRPr>
            </a:pPr>
            <a:r>
              <a:rPr sz="2400">
                <a:uFill>
                  <a:solidFill/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516991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5105400" y="1905000"/>
            <a:ext cx="3429000" cy="1981200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5105400" y="4038600"/>
            <a:ext cx="3429000" cy="1981200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C8C44B16-0B30-0E40-BA8E-192C28BFF089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9190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EBB482C-235D-2C47-A6E6-863094D36B9B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7512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27B70CE-461E-8149-8CE0-F4A86687D32B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175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3976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3976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E047D34-00FE-3847-8FFC-633E952186B8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5551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F04C636-6E4E-F84D-8F17-3FF59EF22ACC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688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EE1B66C-2ED1-4742-AB7C-BB82CD2BCFDB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1024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C9E4D91-563E-2940-9E65-F4F3D6DD8A44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9607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D70D230-590F-374D-870D-FBCC4D6C957A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8905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8F949D0-954F-1C45-8F64-DEFE97F3BCA9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1654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4838" cy="14319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4838" cy="39766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щелкните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Четвёртый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3175"/>
            <a:ext cx="2128838" cy="3651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fr-FR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28838" cy="3651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F9E97DC6-53E6-434F-975A-69F3E5E3CCB2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2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ＭＳ Ｐゴシック" charset="0"/>
          <a:cs typeface="Droid Sans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ＭＳ Ｐゴシック" charset="0"/>
          <a:cs typeface="Droid Sans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ＭＳ Ｐゴシック" charset="0"/>
          <a:cs typeface="Droid Sans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ＭＳ Ｐゴシック" charset="0"/>
          <a:cs typeface="Droid Sans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ＭＳ Ｐゴシック" charset="0"/>
          <a:cs typeface="Droid Sans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ＭＳ Ｐゴシック" charset="0"/>
          <a:cs typeface="Droid Sans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ＭＳ Ｐゴシック" charset="0"/>
          <a:cs typeface="Droid Sans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ＭＳ Ｐゴシック" charset="0"/>
          <a:cs typeface="Droid Sans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4" Type="http://schemas.openxmlformats.org/officeDocument/2006/relationships/image" Target="../media/image9.tiff"/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7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Relationship Id="rId3" Type="http://schemas.openxmlformats.org/officeDocument/2006/relationships/image" Target="../media/image11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microsoft.com/office/2007/relationships/hdphoto" Target="../media/hdphoto1.wdp"/><Relationship Id="rId5" Type="http://schemas.openxmlformats.org/officeDocument/2006/relationships/image" Target="../media/image14.tiff"/><Relationship Id="rId6" Type="http://schemas.openxmlformats.org/officeDocument/2006/relationships/image" Target="../media/image15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4" Type="http://schemas.openxmlformats.org/officeDocument/2006/relationships/image" Target="../media/image17.tiff"/><Relationship Id="rId5" Type="http://schemas.openxmlformats.org/officeDocument/2006/relationships/image" Target="../media/image18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9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4" Type="http://schemas.openxmlformats.org/officeDocument/2006/relationships/image" Target="../media/image21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4" Type="http://schemas.openxmlformats.org/officeDocument/2006/relationships/image" Target="../media/image32.tiff"/><Relationship Id="rId5" Type="http://schemas.openxmlformats.org/officeDocument/2006/relationships/image" Target="../media/image33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emf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6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4" Type="http://schemas.openxmlformats.org/officeDocument/2006/relationships/image" Target="../media/image38.tiff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4" Type="http://schemas.openxmlformats.org/officeDocument/2006/relationships/image" Target="../media/image43.emf"/><Relationship Id="rId5" Type="http://schemas.openxmlformats.org/officeDocument/2006/relationships/image" Target="../media/image44.emf"/><Relationship Id="rId6" Type="http://schemas.openxmlformats.org/officeDocument/2006/relationships/image" Target="../media/image45.emf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41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4" Type="http://schemas.openxmlformats.org/officeDocument/2006/relationships/image" Target="../media/image49.wmf"/><Relationship Id="rId5" Type="http://schemas.openxmlformats.org/officeDocument/2006/relationships/image" Target="../media/image50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w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4" Type="http://schemas.openxmlformats.org/officeDocument/2006/relationships/image" Target="../media/image61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4.png"/><Relationship Id="rId3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6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640" y="2708920"/>
            <a:ext cx="7010400" cy="1527175"/>
          </a:xfrm>
        </p:spPr>
        <p:txBody>
          <a:bodyPr/>
          <a:lstStyle/>
          <a:p>
            <a:r>
              <a:rPr lang="fr-FR" smtClean="0"/>
              <a:t>Part 2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46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>
            <a:spLocks noGrp="1"/>
          </p:cNvSpPr>
          <p:nvPr>
            <p:ph type="body" idx="1"/>
          </p:nvPr>
        </p:nvSpPr>
        <p:spPr>
          <a:xfrm>
            <a:off x="395536" y="634845"/>
            <a:ext cx="8229600" cy="6156325"/>
          </a:xfrm>
          <a:prstGeom prst="rect">
            <a:avLst/>
          </a:prstGeom>
        </p:spPr>
        <p:txBody>
          <a:bodyPr/>
          <a:lstStyle/>
          <a:p>
            <a:pPr marL="297815" lvl="0" indent="-257175">
              <a:defRPr sz="1800">
                <a:uFillTx/>
              </a:defRPr>
            </a:pPr>
            <a:r>
              <a:rPr lang="en-US" sz="24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4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Constraints from </a:t>
            </a:r>
            <a:r>
              <a:rPr lang="en-US" sz="2400" dirty="0" err="1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monojet</a:t>
            </a:r>
            <a:r>
              <a:rPr lang="en-US" sz="24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 – for different mediators vs (in)direct detection</a:t>
            </a:r>
          </a:p>
          <a:p>
            <a:pPr marL="297815" lvl="0" indent="-257175">
              <a:defRPr sz="1800">
                <a:uFillTx/>
              </a:defRPr>
            </a:pPr>
            <a:endParaRPr lang="en-US" sz="2400" dirty="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97815" lvl="0" indent="-257175">
              <a:defRPr sz="1800">
                <a:uFillTx/>
              </a:defRPr>
            </a:pPr>
            <a:endParaRPr lang="en-US" sz="2400" dirty="0" smtClean="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97815" lvl="0" indent="-257175">
              <a:defRPr sz="1800">
                <a:uFillTx/>
              </a:defRPr>
            </a:pPr>
            <a:endParaRPr lang="en-US" sz="2400" dirty="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97815" lvl="0" indent="-257175">
              <a:defRPr sz="1800">
                <a:uFillTx/>
              </a:defRPr>
            </a:pPr>
            <a:endParaRPr lang="en-US" sz="2400" dirty="0" smtClean="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97815" lvl="0" indent="-257175">
              <a:defRPr sz="1800">
                <a:uFillTx/>
              </a:defRPr>
            </a:pPr>
            <a:endParaRPr lang="en-US" sz="2400" dirty="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97815" lvl="0" indent="-257175">
              <a:defRPr sz="1800">
                <a:uFillTx/>
              </a:defRPr>
            </a:pPr>
            <a:endParaRPr lang="en-US" sz="2400" dirty="0" smtClean="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97815" lvl="0" indent="-257175">
              <a:defRPr sz="1800">
                <a:uFillTx/>
              </a:defRPr>
            </a:pPr>
            <a:endParaRPr lang="en-US" sz="2400" dirty="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97815" lvl="0" indent="-257175">
              <a:defRPr sz="1800">
                <a:uFillTx/>
              </a:defRPr>
            </a:pPr>
            <a:endParaRPr lang="en-US" sz="2400" dirty="0" smtClean="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97815" lvl="0" indent="-257175">
              <a:defRPr sz="1800">
                <a:uFillTx/>
              </a:defRPr>
            </a:pPr>
            <a:endParaRPr lang="en-US" sz="2400" dirty="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1" name="Shape 331"/>
          <p:cNvSpPr/>
          <p:nvPr/>
        </p:nvSpPr>
        <p:spPr>
          <a:xfrm>
            <a:off x="2476500" y="3403600"/>
            <a:ext cx="863600" cy="3094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500"/>
            </a:lvl1pPr>
          </a:lstStyle>
          <a:p>
            <a:pPr lvl="0">
              <a:defRPr sz="1800">
                <a:uFillTx/>
              </a:defRPr>
            </a:pPr>
            <a:r>
              <a:rPr sz="1500">
                <a:uFill>
                  <a:solidFill/>
                </a:uFill>
              </a:rPr>
              <a:t>Allowed</a:t>
            </a:r>
          </a:p>
        </p:txBody>
      </p:sp>
      <p:sp>
        <p:nvSpPr>
          <p:cNvPr id="332" name="Shape 332"/>
          <p:cNvSpPr/>
          <p:nvPr/>
        </p:nvSpPr>
        <p:spPr>
          <a:xfrm>
            <a:off x="5638800" y="3136900"/>
            <a:ext cx="584200" cy="32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600"/>
            </a:lvl1pPr>
          </a:lstStyle>
          <a:p>
            <a:pPr lvl="0">
              <a:defRPr sz="1800">
                <a:uFillTx/>
              </a:defRPr>
            </a:pPr>
            <a:r>
              <a:rPr sz="1600">
                <a:uFill>
                  <a:solidFill/>
                </a:uFill>
              </a:rPr>
              <a:t>D5</a:t>
            </a:r>
          </a:p>
        </p:txBody>
      </p:sp>
      <p:sp>
        <p:nvSpPr>
          <p:cNvPr id="333" name="Shape 333"/>
          <p:cNvSpPr/>
          <p:nvPr/>
        </p:nvSpPr>
        <p:spPr>
          <a:xfrm>
            <a:off x="6959600" y="5270500"/>
            <a:ext cx="418807" cy="3464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700"/>
            </a:lvl1pPr>
          </a:lstStyle>
          <a:p>
            <a:pPr lvl="0">
              <a:defRPr sz="1800">
                <a:uFillTx/>
              </a:defRPr>
            </a:pPr>
            <a:r>
              <a:rPr sz="1700">
                <a:uFill>
                  <a:solidFill/>
                </a:uFill>
              </a:rPr>
              <a:t>D8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6766974" y="1027151"/>
            <a:ext cx="1774845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CMS 1703.01651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8619" y="4626329"/>
            <a:ext cx="1473200" cy="9906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728" y="1466079"/>
            <a:ext cx="5993358" cy="264845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051" y="4114538"/>
            <a:ext cx="5986979" cy="2676632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819142" y="2249069"/>
            <a:ext cx="219483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Assume </a:t>
            </a:r>
            <a:r>
              <a:rPr lang="fr-FR" dirty="0"/>
              <a:t>M</a:t>
            </a:r>
            <a:r>
              <a:rPr lang="fr-FR" baseline="-25000" dirty="0" smtClean="0"/>
              <a:t>DM</a:t>
            </a:r>
            <a:r>
              <a:rPr lang="fr-FR" dirty="0" smtClean="0"/>
              <a:t>&lt;</a:t>
            </a:r>
            <a:r>
              <a:rPr lang="fr-FR" dirty="0" err="1" smtClean="0"/>
              <a:t>M</a:t>
            </a:r>
            <a:r>
              <a:rPr lang="fr-FR" baseline="-25000" dirty="0" err="1" smtClean="0"/>
              <a:t>med</a:t>
            </a:r>
            <a:r>
              <a:rPr lang="fr-FR" dirty="0" smtClean="0"/>
              <a:t>/2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3074849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AutoShape 1"/>
          <p:cNvSpPr>
            <a:spLocks noChangeArrowheads="1"/>
          </p:cNvSpPr>
          <p:nvPr/>
        </p:nvSpPr>
        <p:spPr bwMode="auto">
          <a:xfrm>
            <a:off x="5575300" y="1384300"/>
            <a:ext cx="1562100" cy="1473200"/>
          </a:xfrm>
          <a:custGeom>
            <a:avLst/>
            <a:gdLst>
              <a:gd name="G0" fmla="*/ 4339 1 2"/>
              <a:gd name="G1" fmla="*/ 4092 1 2"/>
              <a:gd name="G2" fmla="+- 4339 0 0"/>
              <a:gd name="G3" fmla="+- 4092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16797" y="2882"/>
                </a:moveTo>
                <a:cubicBezTo>
                  <a:pt x="20639" y="6724"/>
                  <a:pt x="20639" y="12954"/>
                  <a:pt x="16797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7" y="2882"/>
                </a:cubicBezTo>
              </a:path>
            </a:pathLst>
          </a:custGeom>
          <a:solidFill>
            <a:srgbClr val="C6E6E9"/>
          </a:solidFill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2075"/>
            <a:ext cx="8229600" cy="9652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r>
              <a:rPr lang="en-US" sz="4400" dirty="0" smtClean="0">
                <a:latin typeface="Arial" charset="0"/>
                <a:cs typeface="Arial" charset="0"/>
              </a:rPr>
              <a:t>Portals – dark sector</a:t>
            </a:r>
            <a:endParaRPr lang="en-US" sz="4400" dirty="0">
              <a:latin typeface="Arial" charset="0"/>
              <a:cs typeface="Arial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" y="4241800"/>
            <a:ext cx="8293100" cy="2184400"/>
          </a:xfrm>
          <a:ln/>
        </p:spPr>
        <p:txBody>
          <a:bodyPr/>
          <a:lstStyle/>
          <a:p>
            <a:pPr marL="339725" indent="-29845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r>
              <a:rPr lang="en-US" sz="2800" dirty="0">
                <a:latin typeface="Times New Roman" charset="0"/>
                <a:cs typeface="Times New Roman" charset="0"/>
              </a:rPr>
              <a:t>DM and the Higgs portal</a:t>
            </a:r>
          </a:p>
          <a:p>
            <a:pPr marL="650875" lvl="1" indent="-15240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StarSymbol" charset="0"/>
              <a:buChar char="–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r>
              <a:rPr lang="en-US" sz="1500" dirty="0" err="1">
                <a:latin typeface="Times New Roman" charset="0"/>
                <a:cs typeface="Times New Roman" charset="0"/>
              </a:rPr>
              <a:t>Bertolami,Rosenfeld</a:t>
            </a:r>
            <a:r>
              <a:rPr lang="en-US" sz="1500" dirty="0">
                <a:latin typeface="Times New Roman" charset="0"/>
                <a:cs typeface="Times New Roman" charset="0"/>
              </a:rPr>
              <a:t>, 0708.1794; March-Russell et al, 0801.3440; J. </a:t>
            </a:r>
            <a:r>
              <a:rPr lang="en-US" sz="1500" dirty="0" err="1">
                <a:latin typeface="Times New Roman" charset="0"/>
                <a:cs typeface="Times New Roman" charset="0"/>
              </a:rPr>
              <a:t>Mcdonald</a:t>
            </a:r>
            <a:r>
              <a:rPr lang="en-US" sz="1500" dirty="0">
                <a:latin typeface="Times New Roman" charset="0"/>
                <a:cs typeface="Times New Roman" charset="0"/>
              </a:rPr>
              <a:t>, </a:t>
            </a:r>
            <a:r>
              <a:rPr lang="en-US" sz="1500" dirty="0" err="1">
                <a:latin typeface="Times New Roman" charset="0"/>
                <a:cs typeface="Times New Roman" charset="0"/>
              </a:rPr>
              <a:t>Sahu</a:t>
            </a:r>
            <a:r>
              <a:rPr lang="en-US" sz="1500" dirty="0">
                <a:latin typeface="Times New Roman" charset="0"/>
                <a:cs typeface="Times New Roman" charset="0"/>
              </a:rPr>
              <a:t>, 0802.3847, 0905.1312; </a:t>
            </a:r>
            <a:r>
              <a:rPr lang="en-US" sz="1500" dirty="0" err="1">
                <a:latin typeface="Times New Roman" charset="0"/>
                <a:cs typeface="Times New Roman" charset="0"/>
              </a:rPr>
              <a:t>Tytgat</a:t>
            </a:r>
            <a:r>
              <a:rPr lang="en-US" sz="1500" dirty="0">
                <a:latin typeface="Times New Roman" charset="0"/>
                <a:cs typeface="Times New Roman" charset="0"/>
              </a:rPr>
              <a:t>, 0906.1100; Aoki et al, 0912.5536; Andreas et al, 1003.3295; </a:t>
            </a:r>
            <a:r>
              <a:rPr lang="en-US" sz="1500" dirty="0" err="1">
                <a:latin typeface="Times New Roman" charset="0"/>
                <a:cs typeface="Times New Roman" charset="0"/>
              </a:rPr>
              <a:t>Arina</a:t>
            </a:r>
            <a:r>
              <a:rPr lang="en-US" sz="1500" dirty="0">
                <a:latin typeface="Times New Roman" charset="0"/>
                <a:cs typeface="Times New Roman" charset="0"/>
              </a:rPr>
              <a:t> et al, 1004.3953; </a:t>
            </a:r>
            <a:r>
              <a:rPr lang="en-US" sz="1500" dirty="0" err="1">
                <a:latin typeface="Times New Roman" charset="0"/>
                <a:cs typeface="Times New Roman" charset="0"/>
              </a:rPr>
              <a:t>Cheug,Nomura</a:t>
            </a:r>
            <a:r>
              <a:rPr lang="en-US" sz="1500" dirty="0">
                <a:latin typeface="Times New Roman" charset="0"/>
                <a:cs typeface="Times New Roman" charset="0"/>
              </a:rPr>
              <a:t> (singlet)1008.5153;</a:t>
            </a:r>
            <a:r>
              <a:rPr lang="en-US" sz="1700" dirty="0">
                <a:latin typeface="Times New Roman" charset="0"/>
                <a:cs typeface="Times New Roman" charset="0"/>
              </a:rPr>
              <a:t> </a:t>
            </a:r>
            <a:r>
              <a:rPr lang="en-US" sz="1400" dirty="0" err="1">
                <a:latin typeface="Times New Roman" charset="0"/>
                <a:cs typeface="Times New Roman" charset="0"/>
              </a:rPr>
              <a:t>Djouadi</a:t>
            </a:r>
            <a:r>
              <a:rPr lang="en-US" sz="1400" dirty="0">
                <a:latin typeface="Times New Roman" charset="0"/>
                <a:cs typeface="Times New Roman" charset="0"/>
              </a:rPr>
              <a:t> et al, 1112.3299</a:t>
            </a:r>
            <a:r>
              <a:rPr lang="en-US" sz="1700" dirty="0">
                <a:latin typeface="Times New Roman" charset="0"/>
                <a:cs typeface="Times New Roman" charset="0"/>
              </a:rPr>
              <a:t> ..</a:t>
            </a:r>
          </a:p>
          <a:p>
            <a:pPr marL="339725" indent="-29845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r>
              <a:rPr lang="en-US" sz="2500" dirty="0">
                <a:latin typeface="Times New Roman" charset="0"/>
                <a:cs typeface="Times New Roman" charset="0"/>
              </a:rPr>
              <a:t>DM and the Z’ </a:t>
            </a:r>
            <a:r>
              <a:rPr lang="en-US" sz="2500" dirty="0" smtClean="0">
                <a:latin typeface="Times New Roman" charset="0"/>
                <a:cs typeface="Times New Roman" charset="0"/>
              </a:rPr>
              <a:t> </a:t>
            </a:r>
            <a:r>
              <a:rPr lang="en-US" sz="2500" dirty="0">
                <a:latin typeface="Times New Roman" charset="0"/>
                <a:cs typeface="Times New Roman" charset="0"/>
              </a:rPr>
              <a:t>portal</a:t>
            </a:r>
          </a:p>
          <a:p>
            <a:pPr marL="650875" lvl="1" indent="-15240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StarSymbol" charset="0"/>
              <a:buChar char="–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r>
              <a:rPr lang="en-US" sz="1700" dirty="0" err="1">
                <a:latin typeface="Times New Roman" charset="0"/>
                <a:cs typeface="Times New Roman" charset="0"/>
              </a:rPr>
              <a:t>Krokilowski</a:t>
            </a:r>
            <a:r>
              <a:rPr lang="en-US" sz="1700" dirty="0">
                <a:latin typeface="Times New Roman" charset="0"/>
                <a:cs typeface="Times New Roman" charset="0"/>
              </a:rPr>
              <a:t>, 0712.0505; Chu et al, 1112.0493; </a:t>
            </a:r>
            <a:r>
              <a:rPr lang="en-US" sz="1700" dirty="0" err="1">
                <a:latin typeface="Times New Roman" charset="0"/>
                <a:cs typeface="Times New Roman" charset="0"/>
              </a:rPr>
              <a:t>Dudas</a:t>
            </a:r>
            <a:r>
              <a:rPr lang="en-US" sz="1700" dirty="0">
                <a:latin typeface="Times New Roman" charset="0"/>
                <a:cs typeface="Times New Roman" charset="0"/>
              </a:rPr>
              <a:t> et al, </a:t>
            </a:r>
            <a:r>
              <a:rPr lang="en-US" sz="1600" dirty="0">
                <a:latin typeface="Times New Roman" charset="0"/>
                <a:cs typeface="Times New Roman" charset="0"/>
              </a:rPr>
              <a:t>0904.1745</a:t>
            </a:r>
            <a:r>
              <a:rPr lang="en-US" sz="1600" dirty="0" smtClean="0">
                <a:latin typeface="Times New Roman" charset="0"/>
                <a:cs typeface="Times New Roman" charset="0"/>
              </a:rPr>
              <a:t>....; </a:t>
            </a:r>
            <a:r>
              <a:rPr lang="en-US" sz="1600" dirty="0" err="1" smtClean="0">
                <a:latin typeface="Times New Roman" charset="0"/>
                <a:cs typeface="Times New Roman" charset="0"/>
              </a:rPr>
              <a:t>Arcadi</a:t>
            </a:r>
            <a:r>
              <a:rPr lang="en-US" sz="1600" dirty="0" smtClean="0">
                <a:latin typeface="Times New Roman" charset="0"/>
                <a:cs typeface="Times New Roman" charset="0"/>
              </a:rPr>
              <a:t> et al 1402.0221</a:t>
            </a:r>
            <a:endParaRPr lang="en-US" sz="1600" dirty="0">
              <a:latin typeface="Times New Roman" charset="0"/>
              <a:cs typeface="Times New Roman" charset="0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7464425" y="6245225"/>
            <a:ext cx="311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60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2070100" y="1485900"/>
            <a:ext cx="1651000" cy="1270000"/>
          </a:xfrm>
          <a:custGeom>
            <a:avLst/>
            <a:gdLst>
              <a:gd name="G0" fmla="*/ 1 0 0"/>
              <a:gd name="G1" fmla="+- G0 0 15000"/>
              <a:gd name="G2" fmla="*/ 1 0 0"/>
              <a:gd name="G3" fmla="+- 50000 0 15000"/>
              <a:gd name="G4" fmla="?: G3 15000 50000"/>
              <a:gd name="G5" fmla="?: G1 G2 G3"/>
              <a:gd name="G6" fmla="min 4586 3528"/>
              <a:gd name="G7" fmla="*/ G6 G5 1"/>
              <a:gd name="G8" fmla="*/ G7 1 34464"/>
              <a:gd name="G9" fmla="+- 4586 0 G8"/>
              <a:gd name="G10" fmla="+- 3528 0 G8"/>
              <a:gd name="G11" fmla="*/ G8 29289 1"/>
              <a:gd name="G12" fmla="*/ G11 1 34464"/>
              <a:gd name="G13" fmla="+- 4586 0 G12"/>
              <a:gd name="G14" fmla="+- 3528 0 G12"/>
              <a:gd name="G15" fmla="*/ 4586 1 2"/>
              <a:gd name="G16" fmla="*/ 3528 1 2"/>
              <a:gd name="G17" fmla="+- 3528 0 0"/>
              <a:gd name="G18" fmla="+- 4586 0 0"/>
              <a:gd name="G19" fmla="+- 180 0 0"/>
              <a:gd name="G20" fmla="+- 90 0 0"/>
              <a:gd name="G21" fmla="+- 270 0 0"/>
              <a:gd name="G22" fmla="+- 90 0 0"/>
              <a:gd name="G23" fmla="*/ 1 0 0"/>
              <a:gd name="G24" fmla="+- 90 0 0"/>
              <a:gd name="G25" fmla="+- 90 0 0"/>
              <a:gd name="G26" fmla="+- 90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3583"/>
                </a:moveTo>
                <a:lnTo>
                  <a:pt x="3583" y="3583"/>
                </a:lnTo>
                <a:lnTo>
                  <a:pt x="180" y="90"/>
                </a:lnTo>
                <a:lnTo>
                  <a:pt x="1003" y="0"/>
                </a:lnTo>
                <a:lnTo>
                  <a:pt x="3583" y="3583"/>
                </a:lnTo>
                <a:lnTo>
                  <a:pt x="270" y="90"/>
                </a:lnTo>
                <a:lnTo>
                  <a:pt x="4586" y="-55"/>
                </a:lnTo>
                <a:lnTo>
                  <a:pt x="3583" y="3583"/>
                </a:lnTo>
                <a:close/>
              </a:path>
            </a:pathLst>
          </a:custGeom>
          <a:solidFill>
            <a:srgbClr val="C6E6E9"/>
          </a:solidFill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3729038" y="2117725"/>
            <a:ext cx="1849437" cy="1588"/>
          </a:xfrm>
          <a:prstGeom prst="line">
            <a:avLst/>
          </a:pr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585" name="AutoShape 9"/>
          <p:cNvSpPr>
            <a:spLocks noChangeArrowheads="1"/>
          </p:cNvSpPr>
          <p:nvPr/>
        </p:nvSpPr>
        <p:spPr bwMode="auto">
          <a:xfrm>
            <a:off x="4314825" y="1676400"/>
            <a:ext cx="690563" cy="304800"/>
          </a:xfrm>
          <a:custGeom>
            <a:avLst/>
            <a:gdLst>
              <a:gd name="G0" fmla="*/ 1919 1 2"/>
              <a:gd name="G1" fmla="*/ 849 1 2"/>
              <a:gd name="G2" fmla="+- 849 0 0"/>
              <a:gd name="G3" fmla="+- 1919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1919" y="0"/>
                </a:lnTo>
                <a:lnTo>
                  <a:pt x="1919" y="849"/>
                </a:lnTo>
                <a:lnTo>
                  <a:pt x="0" y="84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60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41275" algn="l"/>
                <a:tab pos="488950" algn="l"/>
                <a:tab pos="938213" algn="l"/>
                <a:tab pos="1387475" algn="l"/>
                <a:tab pos="1836738" algn="l"/>
                <a:tab pos="2286000" algn="l"/>
                <a:tab pos="2735263" algn="l"/>
                <a:tab pos="3184525" algn="l"/>
                <a:tab pos="3633788" algn="l"/>
                <a:tab pos="4083050" algn="l"/>
                <a:tab pos="4532313" algn="l"/>
                <a:tab pos="4981575" algn="l"/>
                <a:tab pos="5430838" algn="l"/>
                <a:tab pos="5880100" algn="l"/>
                <a:tab pos="6329363" algn="l"/>
                <a:tab pos="6778625" algn="l"/>
                <a:tab pos="7227888" algn="l"/>
                <a:tab pos="7677150" algn="l"/>
                <a:tab pos="8126413" algn="l"/>
                <a:tab pos="8575675" algn="l"/>
                <a:tab pos="9024938" algn="l"/>
              </a:tabLst>
            </a:pPr>
            <a:r>
              <a:rPr lang="en-US" sz="200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Portal</a:t>
            </a:r>
          </a:p>
        </p:txBody>
      </p:sp>
      <p:sp>
        <p:nvSpPr>
          <p:cNvPr id="24586" name="AutoShape 10"/>
          <p:cNvSpPr>
            <a:spLocks noChangeArrowheads="1"/>
          </p:cNvSpPr>
          <p:nvPr/>
        </p:nvSpPr>
        <p:spPr bwMode="auto">
          <a:xfrm>
            <a:off x="4249738" y="2209800"/>
            <a:ext cx="1041400" cy="304800"/>
          </a:xfrm>
          <a:custGeom>
            <a:avLst/>
            <a:gdLst>
              <a:gd name="G0" fmla="*/ 2893 1 2"/>
              <a:gd name="G1" fmla="*/ 849 1 2"/>
              <a:gd name="G2" fmla="+- 849 0 0"/>
              <a:gd name="G3" fmla="+- 2893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2893" y="0"/>
                </a:lnTo>
                <a:lnTo>
                  <a:pt x="2893" y="849"/>
                </a:lnTo>
                <a:lnTo>
                  <a:pt x="0" y="84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60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41275" algn="l"/>
                <a:tab pos="488950" algn="l"/>
                <a:tab pos="938213" algn="l"/>
                <a:tab pos="1387475" algn="l"/>
                <a:tab pos="1836738" algn="l"/>
                <a:tab pos="2286000" algn="l"/>
                <a:tab pos="2735263" algn="l"/>
                <a:tab pos="3184525" algn="l"/>
                <a:tab pos="3633788" algn="l"/>
                <a:tab pos="4083050" algn="l"/>
                <a:tab pos="4532313" algn="l"/>
                <a:tab pos="4981575" algn="l"/>
                <a:tab pos="5430838" algn="l"/>
                <a:tab pos="5880100" algn="l"/>
                <a:tab pos="6329363" algn="l"/>
                <a:tab pos="6778625" algn="l"/>
                <a:tab pos="7227888" algn="l"/>
                <a:tab pos="7677150" algn="l"/>
                <a:tab pos="8126413" algn="l"/>
                <a:tab pos="8575675" algn="l"/>
                <a:tab pos="9024938" algn="l"/>
              </a:tabLst>
            </a:pPr>
            <a:r>
              <a:rPr lang="en-US" sz="200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h, Z’, S...</a:t>
            </a:r>
          </a:p>
        </p:txBody>
      </p:sp>
      <p:sp>
        <p:nvSpPr>
          <p:cNvPr id="24587" name="AutoShape 11"/>
          <p:cNvSpPr>
            <a:spLocks noChangeArrowheads="1"/>
          </p:cNvSpPr>
          <p:nvPr/>
        </p:nvSpPr>
        <p:spPr bwMode="auto">
          <a:xfrm>
            <a:off x="4645025" y="2984500"/>
            <a:ext cx="3530600" cy="487363"/>
          </a:xfrm>
          <a:custGeom>
            <a:avLst/>
            <a:gdLst>
              <a:gd name="G0" fmla="*/ 9810 1 2"/>
              <a:gd name="G1" fmla="*/ 1356 1 2"/>
              <a:gd name="G2" fmla="+- 1356 0 0"/>
              <a:gd name="G3" fmla="+- 9810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9810" y="0"/>
                </a:lnTo>
                <a:lnTo>
                  <a:pt x="9810" y="1356"/>
                </a:lnTo>
                <a:lnTo>
                  <a:pt x="0" y="1356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60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41275" algn="l"/>
                <a:tab pos="488950" algn="l"/>
                <a:tab pos="938213" algn="l"/>
                <a:tab pos="1387475" algn="l"/>
                <a:tab pos="1836738" algn="l"/>
                <a:tab pos="2286000" algn="l"/>
                <a:tab pos="2735263" algn="l"/>
                <a:tab pos="3184525" algn="l"/>
                <a:tab pos="3633788" algn="l"/>
                <a:tab pos="4083050" algn="l"/>
                <a:tab pos="4532313" algn="l"/>
                <a:tab pos="4981575" algn="l"/>
                <a:tab pos="5430838" algn="l"/>
                <a:tab pos="5880100" algn="l"/>
                <a:tab pos="6329363" algn="l"/>
                <a:tab pos="6778625" algn="l"/>
                <a:tab pos="7227888" algn="l"/>
                <a:tab pos="7677150" algn="l"/>
                <a:tab pos="8126413" algn="l"/>
                <a:tab pos="8575675" algn="l"/>
                <a:tab pos="9024938" algn="l"/>
              </a:tabLst>
            </a:pPr>
            <a:r>
              <a:rPr lang="en-US" i="1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Higgs-field portal into hidden sectors</a:t>
            </a:r>
          </a:p>
          <a:p>
            <a:pPr>
              <a:tabLst>
                <a:tab pos="41275" algn="l"/>
                <a:tab pos="488950" algn="l"/>
                <a:tab pos="938213" algn="l"/>
                <a:tab pos="1387475" algn="l"/>
                <a:tab pos="1836738" algn="l"/>
                <a:tab pos="2286000" algn="l"/>
                <a:tab pos="2735263" algn="l"/>
                <a:tab pos="3184525" algn="l"/>
                <a:tab pos="3633788" algn="l"/>
                <a:tab pos="4083050" algn="l"/>
                <a:tab pos="4532313" algn="l"/>
                <a:tab pos="4981575" algn="l"/>
                <a:tab pos="5430838" algn="l"/>
                <a:tab pos="5880100" algn="l"/>
                <a:tab pos="6329363" algn="l"/>
                <a:tab pos="6778625" algn="l"/>
                <a:tab pos="7227888" algn="l"/>
                <a:tab pos="7677150" algn="l"/>
                <a:tab pos="8126413" algn="l"/>
                <a:tab pos="8575675" algn="l"/>
                <a:tab pos="9024938" algn="l"/>
              </a:tabLst>
            </a:pPr>
            <a:r>
              <a:rPr lang="en-US" sz="140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Patt, Wilczek 0605188</a:t>
            </a:r>
          </a:p>
        </p:txBody>
      </p:sp>
      <p:sp>
        <p:nvSpPr>
          <p:cNvPr id="2" name="Ellipse 1"/>
          <p:cNvSpPr/>
          <p:nvPr/>
        </p:nvSpPr>
        <p:spPr bwMode="auto">
          <a:xfrm>
            <a:off x="1835696" y="1268760"/>
            <a:ext cx="1872208" cy="1584176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Visible </a:t>
            </a:r>
            <a:r>
              <a:rPr kumimoji="0" lang="fr-FR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sector</a:t>
            </a:r>
            <a:r>
              <a: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 SM</a:t>
            </a:r>
            <a:endParaRPr kumimoji="0" lang="fr-F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" name="Rectangle à coins arrondis 2"/>
          <p:cNvSpPr/>
          <p:nvPr/>
        </p:nvSpPr>
        <p:spPr bwMode="auto">
          <a:xfrm>
            <a:off x="5724128" y="1412776"/>
            <a:ext cx="1944216" cy="136815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fr-FR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Dark</a:t>
            </a:r>
            <a:r>
              <a: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kumimoji="0" lang="fr-FR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sector</a:t>
            </a:r>
            <a:endParaRPr kumimoji="0" lang="fr-F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9767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28589"/>
            <a:ext cx="8224838" cy="1068164"/>
          </a:xfrm>
        </p:spPr>
        <p:txBody>
          <a:bodyPr/>
          <a:lstStyle/>
          <a:p>
            <a:r>
              <a:rPr lang="fr-FR" dirty="0" smtClean="0"/>
              <a:t>Z’ portal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232379"/>
            <a:ext cx="8224838" cy="3976688"/>
          </a:xfrm>
        </p:spPr>
        <p:txBody>
          <a:bodyPr/>
          <a:lstStyle/>
          <a:p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Well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motivated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extension of SM,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e.g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. in GUT</a:t>
            </a:r>
          </a:p>
          <a:p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      SU(3)XSU(2)XU(1)XU(1)</a:t>
            </a:r>
          </a:p>
          <a:p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Discrete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symmetry</a:t>
            </a: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FontTx/>
              <a:buChar char="-"/>
            </a:pP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Dark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matter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neutral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fermion or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scalar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in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dark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sector</a:t>
            </a: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FontTx/>
              <a:buChar char="-"/>
            </a:pP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Many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constructions possible (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popular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simplified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model)</a:t>
            </a:r>
          </a:p>
          <a:p>
            <a:pPr>
              <a:buFontTx/>
              <a:buChar char="-"/>
            </a:pPr>
            <a:endParaRPr lang="fr-FR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FontTx/>
              <a:buChar char="-"/>
            </a:pP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FontTx/>
              <a:buChar char="-"/>
            </a:pP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Coupling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to quarks and leptons +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dark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matter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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dijet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 and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dilepton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limits</a:t>
            </a:r>
            <a:endParaRPr lang="fr-FR" sz="2000" dirty="0" smtClean="0">
              <a:latin typeface="Times New Roman" charset="0"/>
              <a:ea typeface="Times New Roman" charset="0"/>
              <a:cs typeface="Times New Roman" charset="0"/>
              <a:sym typeface="Wingdings"/>
            </a:endParaRPr>
          </a:p>
          <a:p>
            <a:pPr>
              <a:buFontTx/>
              <a:buChar char="-"/>
            </a:pP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Dark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matter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 observables : </a:t>
            </a:r>
            <a:endParaRPr lang="fr-FR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3" y="3284984"/>
            <a:ext cx="5984627" cy="78591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5184685"/>
            <a:ext cx="5066271" cy="118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475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28589"/>
            <a:ext cx="8224838" cy="996155"/>
          </a:xfrm>
        </p:spPr>
        <p:txBody>
          <a:bodyPr/>
          <a:lstStyle/>
          <a:p>
            <a:r>
              <a:rPr lang="fr-FR" dirty="0" smtClean="0"/>
              <a:t>Z</a:t>
            </a:r>
            <a:r>
              <a:rPr lang="fr-FR" smtClean="0"/>
              <a:t>’ portal at LHC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426888" y="5259219"/>
            <a:ext cx="8208912" cy="132343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For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g</a:t>
            </a:r>
            <a:r>
              <a:rPr lang="fr-FR" sz="2000" baseline="-25000" dirty="0" err="1" smtClean="0">
                <a:latin typeface="Times New Roman" charset="0"/>
                <a:ea typeface="Times New Roman" charset="0"/>
                <a:cs typeface="Times New Roman" charset="0"/>
              </a:rPr>
              <a:t>q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&lt;&lt;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g</a:t>
            </a:r>
            <a:r>
              <a:rPr lang="fr-FR" sz="2000" baseline="-25000" dirty="0" err="1" smtClean="0">
                <a:latin typeface="Times New Roman" charset="0"/>
                <a:ea typeface="Times New Roman" charset="0"/>
                <a:cs typeface="Times New Roman" charset="0"/>
              </a:rPr>
              <a:t>DM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dijet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limit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shrinks</a:t>
            </a: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DM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properties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relic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)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also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sensitive to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other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particles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in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spectrum</a:t>
            </a: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fr-FR" sz="2000" dirty="0" err="1" smtClean="0"/>
              <a:t>Could</a:t>
            </a:r>
            <a:r>
              <a:rPr lang="fr-FR" sz="2000" dirty="0" smtClean="0"/>
              <a:t> relax </a:t>
            </a:r>
            <a:r>
              <a:rPr lang="fr-FR" sz="2000" dirty="0" err="1"/>
              <a:t>limits</a:t>
            </a:r>
            <a:r>
              <a:rPr lang="fr-FR" sz="2000" dirty="0"/>
              <a:t> on Z</a:t>
            </a:r>
            <a:r>
              <a:rPr lang="fr-FR" sz="2000" dirty="0" smtClean="0"/>
              <a:t>’-&gt;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SM</a:t>
            </a:r>
            <a:r>
              <a:rPr lang="fr-FR" sz="2000" dirty="0" smtClean="0"/>
              <a:t> </a:t>
            </a:r>
            <a:r>
              <a:rPr lang="fr-FR" sz="2000" dirty="0" err="1"/>
              <a:t>with</a:t>
            </a:r>
            <a:r>
              <a:rPr lang="fr-FR" sz="2000" dirty="0"/>
              <a:t> Z’ -&gt; </a:t>
            </a:r>
            <a:r>
              <a:rPr lang="fr-FR" sz="2000" dirty="0" smtClean="0"/>
              <a:t>invisible but </a:t>
            </a:r>
            <a:r>
              <a:rPr lang="fr-FR" sz="2000" dirty="0" err="1" smtClean="0"/>
              <a:t>too</a:t>
            </a:r>
            <a:r>
              <a:rPr lang="fr-FR" sz="2000" dirty="0" smtClean="0"/>
              <a:t> </a:t>
            </a:r>
            <a:r>
              <a:rPr lang="fr-FR" sz="2000" dirty="0"/>
              <a:t>large </a:t>
            </a:r>
            <a:r>
              <a:rPr lang="fr-FR" sz="2000" dirty="0" err="1"/>
              <a:t>coupling</a:t>
            </a:r>
            <a:r>
              <a:rPr lang="fr-FR" sz="2000" dirty="0"/>
              <a:t> to DM </a:t>
            </a:r>
            <a:endParaRPr lang="fr-FR" sz="2000" dirty="0" smtClean="0"/>
          </a:p>
          <a:p>
            <a:r>
              <a:rPr lang="fr-FR" sz="2000" dirty="0" smtClean="0"/>
              <a:t>-&gt; Direct </a:t>
            </a:r>
            <a:r>
              <a:rPr lang="fr-FR" sz="2000" dirty="0" err="1" smtClean="0"/>
              <a:t>detection</a:t>
            </a:r>
            <a:r>
              <a:rPr lang="fr-FR" sz="2000" dirty="0" smtClean="0"/>
              <a:t> </a:t>
            </a:r>
            <a:r>
              <a:rPr lang="fr-FR" sz="2000" dirty="0" err="1" smtClean="0"/>
              <a:t>limit</a:t>
            </a:r>
            <a:r>
              <a:rPr lang="fr-FR" sz="2000" dirty="0"/>
              <a:t>, </a:t>
            </a:r>
            <a:r>
              <a:rPr lang="fr-FR" sz="2000" dirty="0" err="1"/>
              <a:t>Arcadi</a:t>
            </a:r>
            <a:r>
              <a:rPr lang="fr-FR" sz="2000" dirty="0"/>
              <a:t> et al, </a:t>
            </a:r>
            <a:r>
              <a:rPr lang="fr-FR" sz="2000" dirty="0" smtClean="0"/>
              <a:t>1402.0221</a:t>
            </a:r>
            <a:endParaRPr lang="fr-FR" sz="20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124744"/>
            <a:ext cx="6693004" cy="411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160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-22225"/>
            <a:ext cx="8229600" cy="130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fr-FR" sz="44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Pseudoscalar</a:t>
            </a:r>
            <a:r>
              <a:rPr lang="fr-FR" sz="44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fr-FR" sz="44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mediator</a:t>
            </a:r>
            <a:endParaRPr lang="fr-FR" sz="4400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49192" y="1314605"/>
            <a:ext cx="8229600" cy="5254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38138" indent="-338138"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just">
              <a:spcBef>
                <a:spcPts val="800"/>
              </a:spcBef>
              <a:buFont typeface="Arial" charset="0"/>
              <a:buChar char="•"/>
            </a:pPr>
            <a:r>
              <a:rPr lang="fr-FR" sz="2400" dirty="0" err="1" smtClean="0">
                <a:latin typeface="Calibri" charset="0"/>
                <a:cs typeface="Droid Sans" charset="0"/>
              </a:rPr>
              <a:t>Specific</a:t>
            </a:r>
            <a:r>
              <a:rPr lang="fr-FR" sz="2400" dirty="0" smtClean="0">
                <a:latin typeface="Calibri" charset="0"/>
                <a:cs typeface="Droid Sans" charset="0"/>
              </a:rPr>
              <a:t> </a:t>
            </a:r>
            <a:r>
              <a:rPr lang="fr-FR" sz="2400" dirty="0" err="1" smtClean="0">
                <a:latin typeface="Calibri" charset="0"/>
                <a:cs typeface="Droid Sans" charset="0"/>
              </a:rPr>
              <a:t>example</a:t>
            </a:r>
            <a:r>
              <a:rPr lang="fr-FR" sz="2400" dirty="0" smtClean="0">
                <a:latin typeface="Calibri" charset="0"/>
                <a:cs typeface="Droid Sans" charset="0"/>
              </a:rPr>
              <a:t> : </a:t>
            </a:r>
            <a:r>
              <a:rPr lang="fr-FR" sz="2400" dirty="0" err="1" smtClean="0">
                <a:latin typeface="Calibri" charset="0"/>
                <a:cs typeface="Droid Sans" charset="0"/>
              </a:rPr>
              <a:t>pseudoscalar</a:t>
            </a:r>
            <a:r>
              <a:rPr lang="fr-FR" sz="2400" dirty="0" smtClean="0">
                <a:latin typeface="Calibri" charset="0"/>
                <a:cs typeface="Droid Sans" charset="0"/>
              </a:rPr>
              <a:t> </a:t>
            </a:r>
            <a:r>
              <a:rPr lang="fr-FR" sz="2400" dirty="0" err="1" smtClean="0">
                <a:latin typeface="Calibri" charset="0"/>
                <a:cs typeface="Droid Sans" charset="0"/>
              </a:rPr>
              <a:t>mediator</a:t>
            </a:r>
            <a:r>
              <a:rPr lang="fr-FR" sz="2400" dirty="0" smtClean="0">
                <a:latin typeface="Calibri" charset="0"/>
                <a:cs typeface="Droid Sans" charset="0"/>
              </a:rPr>
              <a:t>, fermion DM, </a:t>
            </a:r>
            <a:r>
              <a:rPr lang="fr-FR" sz="2400" dirty="0" err="1" smtClean="0">
                <a:latin typeface="Calibri" charset="0"/>
                <a:cs typeface="Droid Sans" charset="0"/>
              </a:rPr>
              <a:t>also</a:t>
            </a:r>
            <a:r>
              <a:rPr lang="fr-FR" sz="2400" dirty="0" smtClean="0">
                <a:latin typeface="Calibri" charset="0"/>
                <a:cs typeface="Droid Sans" charset="0"/>
              </a:rPr>
              <a:t> assume </a:t>
            </a:r>
            <a:r>
              <a:rPr lang="fr-FR" sz="2400" dirty="0" err="1">
                <a:latin typeface="Calibri" charset="0"/>
                <a:cs typeface="Droid Sans" charset="0"/>
              </a:rPr>
              <a:t>couplings</a:t>
            </a:r>
            <a:r>
              <a:rPr lang="fr-FR" sz="2400" dirty="0">
                <a:latin typeface="Calibri" charset="0"/>
                <a:cs typeface="Droid Sans" charset="0"/>
              </a:rPr>
              <a:t> </a:t>
            </a:r>
            <a:r>
              <a:rPr lang="fr-FR" sz="2400" dirty="0" err="1">
                <a:latin typeface="Calibri" charset="0"/>
                <a:cs typeface="Droid Sans" charset="0"/>
              </a:rPr>
              <a:t>proportional</a:t>
            </a:r>
            <a:r>
              <a:rPr lang="fr-FR" sz="2400" dirty="0">
                <a:latin typeface="Calibri" charset="0"/>
                <a:cs typeface="Droid Sans" charset="0"/>
              </a:rPr>
              <a:t> to </a:t>
            </a:r>
            <a:r>
              <a:rPr lang="fr-FR" sz="2400" dirty="0" err="1">
                <a:latin typeface="Calibri" charset="0"/>
                <a:cs typeface="Droid Sans" charset="0"/>
              </a:rPr>
              <a:t>Yukawas</a:t>
            </a:r>
            <a:r>
              <a:rPr lang="fr-FR" sz="2400" dirty="0">
                <a:latin typeface="Calibri" charset="0"/>
                <a:cs typeface="Droid Sans" charset="0"/>
              </a:rPr>
              <a:t>-&gt; 3rd </a:t>
            </a:r>
            <a:r>
              <a:rPr lang="fr-FR" sz="2400" dirty="0" err="1" smtClean="0">
                <a:latin typeface="Calibri" charset="0"/>
                <a:cs typeface="Droid Sans" charset="0"/>
              </a:rPr>
              <a:t>generation</a:t>
            </a:r>
            <a:endParaRPr lang="fr-FR" sz="2400" dirty="0" smtClean="0">
              <a:latin typeface="Calibri" charset="0"/>
              <a:cs typeface="Droid Sans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400" dirty="0" smtClean="0">
              <a:latin typeface="Calibri" charset="0"/>
              <a:cs typeface="Droid Sans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400" dirty="0">
              <a:latin typeface="Calibri" charset="0"/>
              <a:cs typeface="Droid Sans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400" dirty="0">
              <a:latin typeface="Calibri" charset="0"/>
              <a:cs typeface="Droid Sans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400" dirty="0" smtClean="0">
              <a:latin typeface="Calibri" charset="0"/>
              <a:cs typeface="Droid Sans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r>
              <a:rPr lang="fr-FR" sz="2400" dirty="0" smtClean="0">
                <a:latin typeface="Calibri" charset="0"/>
                <a:cs typeface="Droid Sans" charset="0"/>
              </a:rPr>
              <a:t>Loop </a:t>
            </a:r>
            <a:r>
              <a:rPr lang="fr-FR" sz="2400" dirty="0" err="1" smtClean="0">
                <a:latin typeface="Calibri" charset="0"/>
                <a:cs typeface="Droid Sans" charset="0"/>
              </a:rPr>
              <a:t>coupling</a:t>
            </a:r>
            <a:r>
              <a:rPr lang="fr-FR" sz="2400" dirty="0" smtClean="0">
                <a:latin typeface="Calibri" charset="0"/>
                <a:cs typeface="Droid Sans" charset="0"/>
              </a:rPr>
              <a:t> to </a:t>
            </a:r>
            <a:r>
              <a:rPr lang="fr-FR" sz="2400" dirty="0" err="1" smtClean="0">
                <a:latin typeface="Calibri" charset="0"/>
                <a:cs typeface="Droid Sans" charset="0"/>
              </a:rPr>
              <a:t>two</a:t>
            </a:r>
            <a:r>
              <a:rPr lang="fr-FR" sz="2400" dirty="0" smtClean="0">
                <a:latin typeface="Calibri" charset="0"/>
                <a:cs typeface="Droid Sans" charset="0"/>
              </a:rPr>
              <a:t>-gluons and </a:t>
            </a:r>
            <a:r>
              <a:rPr lang="fr-FR" sz="2400" dirty="0" err="1" smtClean="0">
                <a:latin typeface="Calibri" charset="0"/>
                <a:cs typeface="Droid Sans" charset="0"/>
              </a:rPr>
              <a:t>two</a:t>
            </a:r>
            <a:r>
              <a:rPr lang="fr-FR" sz="2400" dirty="0" smtClean="0">
                <a:latin typeface="Calibri" charset="0"/>
                <a:cs typeface="Droid Sans" charset="0"/>
              </a:rPr>
              <a:t>-photons</a:t>
            </a:r>
            <a:endParaRPr lang="fr-FR" sz="2400" dirty="0">
              <a:latin typeface="Calibri" charset="0"/>
              <a:cs typeface="Droid Sans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400" dirty="0" smtClean="0">
              <a:latin typeface="Calibri" charset="0"/>
              <a:cs typeface="Droid Sans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400" dirty="0" smtClean="0">
              <a:latin typeface="Calibri" charset="0"/>
              <a:cs typeface="Droid Sans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400" dirty="0">
              <a:latin typeface="Calibri" charset="0"/>
              <a:cs typeface="Droid Sans" charset="0"/>
            </a:endParaRPr>
          </a:p>
          <a:p>
            <a:pPr marL="1484313" lvl="1" indent="-284163">
              <a:buFont typeface="Times New Roman" charset="0"/>
              <a:buChar char="–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2000" dirty="0" smtClean="0"/>
          </a:p>
          <a:p>
            <a:pPr marL="1484313" lvl="1" indent="-284163">
              <a:buFont typeface="Times New Roman" charset="0"/>
              <a:buChar char="–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2000" dirty="0" smtClean="0"/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400" dirty="0" smtClean="0">
              <a:latin typeface="Calibri" charset="0"/>
              <a:cs typeface="Droid Sans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39756" y="3161862"/>
            <a:ext cx="4248472" cy="87478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6550" y="2307048"/>
            <a:ext cx="5930900" cy="7747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1800" y="5542066"/>
            <a:ext cx="3096344" cy="93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471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-22225"/>
            <a:ext cx="8229600" cy="130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fr-FR" sz="44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At the LHC</a:t>
            </a:r>
            <a:endParaRPr lang="fr-FR" sz="4400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57200" y="1124744"/>
            <a:ext cx="8229600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38138" indent="-338138"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just">
              <a:spcBef>
                <a:spcPts val="800"/>
              </a:spcBef>
              <a:buFont typeface="Arial" charset="0"/>
              <a:buChar char="•"/>
            </a:pP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Several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probes : </a:t>
            </a:r>
          </a:p>
          <a:p>
            <a:pPr lvl="1" algn="just">
              <a:spcBef>
                <a:spcPts val="800"/>
              </a:spcBef>
              <a:buFont typeface="Arial" charset="0"/>
              <a:buChar char="•"/>
            </a:pP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monojet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pPr lvl="1" algn="just">
              <a:spcBef>
                <a:spcPts val="800"/>
              </a:spcBef>
              <a:buFont typeface="Arial" charset="0"/>
              <a:buChar char="•"/>
            </a:pP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lvl="1" algn="just">
              <a:spcBef>
                <a:spcPts val="800"/>
              </a:spcBef>
              <a:buFont typeface="Arial" charset="0"/>
              <a:buChar char="•"/>
            </a:pP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searches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for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mediator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in visible </a:t>
            </a:r>
            <a:r>
              <a:rPr lang="fr-FR" sz="2000" dirty="0" smtClean="0">
                <a:latin typeface="Symbol" charset="2"/>
                <a:ea typeface="Symbol" charset="2"/>
                <a:cs typeface="Symbol" charset="2"/>
              </a:rPr>
              <a:t>(</a:t>
            </a:r>
            <a:r>
              <a:rPr lang="fr-FR" sz="2000" dirty="0" err="1" smtClean="0">
                <a:latin typeface="Symbol" charset="2"/>
                <a:ea typeface="Symbol" charset="2"/>
                <a:cs typeface="Symbol" charset="2"/>
              </a:rPr>
              <a:t>gg,tt,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tt</a:t>
            </a:r>
            <a:r>
              <a:rPr lang="fr-FR" sz="2000" dirty="0" smtClean="0">
                <a:latin typeface="Symbol" charset="2"/>
                <a:ea typeface="Symbol" charset="2"/>
                <a:cs typeface="Symbol" charset="2"/>
              </a:rPr>
              <a:t>)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or invisible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decays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lvl="1" algn="just">
              <a:spcBef>
                <a:spcPts val="800"/>
              </a:spcBef>
              <a:buFont typeface="Arial" charset="0"/>
              <a:buChar char="•"/>
            </a:pP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lvl="1" algn="just">
              <a:spcBef>
                <a:spcPts val="800"/>
              </a:spcBef>
              <a:buFont typeface="Arial" charset="0"/>
              <a:buChar char="•"/>
            </a:pP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lvl="1" algn="just">
              <a:spcBef>
                <a:spcPts val="800"/>
              </a:spcBef>
              <a:buFont typeface="Arial" charset="0"/>
              <a:buChar char="•"/>
            </a:pP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contribution of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mediator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to di-top cross section, </a:t>
            </a:r>
          </a:p>
          <a:p>
            <a:pPr lvl="1" algn="just">
              <a:spcBef>
                <a:spcPts val="800"/>
              </a:spcBef>
              <a:buFont typeface="Arial" charset="0"/>
              <a:buChar char="•"/>
            </a:pP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associated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production of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mediator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ttA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bbA</a:t>
            </a: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274" y="2825072"/>
            <a:ext cx="1645176" cy="91841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7864" y="1108612"/>
            <a:ext cx="1896492" cy="10287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9912" y="4941168"/>
            <a:ext cx="1903076" cy="127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3298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-22225"/>
            <a:ext cx="8229600" cy="130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fr-FR" sz="44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At the LHC</a:t>
            </a:r>
            <a:endParaRPr lang="fr-FR" sz="4400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57200" y="1124744"/>
            <a:ext cx="8229600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38138" indent="-338138"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just">
              <a:spcBef>
                <a:spcPts val="800"/>
              </a:spcBef>
              <a:buFont typeface="Arial" charset="0"/>
              <a:buChar char="•"/>
            </a:pP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Several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probes :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monojet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searches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for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mediator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in visible or invisible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decays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, contribution of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mediator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to di-top cross section</a:t>
            </a: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Large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couplings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of A to quarks</a:t>
            </a: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37869" y="6369974"/>
            <a:ext cx="554215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err="1" smtClean="0"/>
              <a:t>Banerjee</a:t>
            </a:r>
            <a:r>
              <a:rPr lang="fr-FR" dirty="0" smtClean="0"/>
              <a:t>, </a:t>
            </a:r>
            <a:r>
              <a:rPr lang="fr-FR" dirty="0" err="1" smtClean="0"/>
              <a:t>Barducci</a:t>
            </a:r>
            <a:r>
              <a:rPr lang="fr-FR" dirty="0" smtClean="0"/>
              <a:t>, GB, </a:t>
            </a:r>
            <a:r>
              <a:rPr lang="fr-FR" dirty="0" err="1" smtClean="0"/>
              <a:t>Fuks</a:t>
            </a:r>
            <a:r>
              <a:rPr lang="fr-FR" dirty="0" smtClean="0"/>
              <a:t>, </a:t>
            </a:r>
            <a:r>
              <a:rPr lang="fr-FR" dirty="0" err="1" smtClean="0"/>
              <a:t>Goudelis</a:t>
            </a:r>
            <a:r>
              <a:rPr lang="fr-FR" dirty="0" smtClean="0"/>
              <a:t>, </a:t>
            </a:r>
            <a:r>
              <a:rPr lang="fr-FR" dirty="0" err="1" smtClean="0"/>
              <a:t>Zaldivar</a:t>
            </a:r>
            <a:r>
              <a:rPr lang="fr-FR" dirty="0" smtClean="0"/>
              <a:t>, 1705.xxx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2564904"/>
            <a:ext cx="5148064" cy="3597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4285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-22225"/>
            <a:ext cx="8229600" cy="130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fr-FR" sz="44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At the LHC</a:t>
            </a:r>
            <a:endParaRPr lang="fr-FR" sz="4400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57200" y="5445918"/>
            <a:ext cx="8229600" cy="1223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38138" indent="-338138"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just">
              <a:spcBef>
                <a:spcPts val="800"/>
              </a:spcBef>
              <a:buFont typeface="Arial" charset="0"/>
              <a:buChar char="•"/>
            </a:pP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LHC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constraints</a:t>
            </a:r>
            <a:r>
              <a:rPr lang="fr-FR" sz="2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strongly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depend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on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mediator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couplings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to quarks</a:t>
            </a: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Independent of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coupling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to DM in visible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channels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–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allow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to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cover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the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region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m</a:t>
            </a:r>
            <a:r>
              <a:rPr lang="fr-FR" sz="2000" baseline="-25000" dirty="0" err="1" smtClean="0">
                <a:latin typeface="Times New Roman" charset="0"/>
                <a:ea typeface="Times New Roman" charset="0"/>
                <a:cs typeface="Times New Roman" charset="0"/>
              </a:rPr>
              <a:t>DM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~m</a:t>
            </a:r>
            <a:r>
              <a:rPr lang="fr-FR" sz="2000" baseline="-25000" dirty="0" err="1" smtClean="0">
                <a:latin typeface="Times New Roman" charset="0"/>
                <a:ea typeface="Times New Roman" charset="0"/>
                <a:cs typeface="Times New Roman" charset="0"/>
              </a:rPr>
              <a:t>A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/2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with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very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small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coupling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hard for indirect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detection</a:t>
            </a:r>
            <a:endParaRPr lang="fr-FR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608" y="1628798"/>
            <a:ext cx="3999776" cy="33843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1712268"/>
            <a:ext cx="3888432" cy="3300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2654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75656" y="2276872"/>
            <a:ext cx="6220293" cy="193899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4000" dirty="0" err="1" smtClean="0">
                <a:latin typeface="Times New Roman"/>
                <a:cs typeface="Times New Roman"/>
              </a:rPr>
              <a:t>Wimp</a:t>
            </a:r>
            <a:r>
              <a:rPr lang="fr-FR" sz="4000" dirty="0" smtClean="0">
                <a:latin typeface="Times New Roman"/>
                <a:cs typeface="Times New Roman"/>
              </a:rPr>
              <a:t> </a:t>
            </a:r>
            <a:r>
              <a:rPr lang="fr-FR" sz="4000" dirty="0" err="1" smtClean="0">
                <a:latin typeface="Times New Roman"/>
                <a:cs typeface="Times New Roman"/>
              </a:rPr>
              <a:t>dark</a:t>
            </a:r>
            <a:r>
              <a:rPr lang="fr-FR" sz="4000" dirty="0" smtClean="0">
                <a:latin typeface="Times New Roman"/>
                <a:cs typeface="Times New Roman"/>
              </a:rPr>
              <a:t> </a:t>
            </a:r>
            <a:r>
              <a:rPr lang="fr-FR" sz="4000" dirty="0" err="1" smtClean="0">
                <a:latin typeface="Times New Roman"/>
                <a:cs typeface="Times New Roman"/>
              </a:rPr>
              <a:t>matter</a:t>
            </a:r>
            <a:r>
              <a:rPr lang="fr-FR" sz="4000" dirty="0" smtClean="0">
                <a:latin typeface="Times New Roman"/>
                <a:cs typeface="Times New Roman"/>
              </a:rPr>
              <a:t> candidates</a:t>
            </a:r>
          </a:p>
          <a:p>
            <a:endParaRPr lang="fr-FR" sz="4000" dirty="0">
              <a:latin typeface="Times New Roman"/>
              <a:cs typeface="Times New Roman"/>
            </a:endParaRPr>
          </a:p>
          <a:p>
            <a:r>
              <a:rPr lang="fr-FR" sz="4000" dirty="0" smtClean="0">
                <a:latin typeface="Times New Roman"/>
                <a:cs typeface="Times New Roman"/>
              </a:rPr>
              <a:t>  </a:t>
            </a:r>
            <a:endParaRPr lang="fr-FR" sz="4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6324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1275"/>
            <a:ext cx="8229600" cy="8382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r>
              <a:rPr lang="en-US" sz="4400" dirty="0" smtClean="0">
                <a:solidFill>
                  <a:srgbClr val="661B31"/>
                </a:solidFill>
                <a:latin typeface="Arial" charset="0"/>
                <a:cs typeface="Arial" charset="0"/>
              </a:rPr>
              <a:t>Extended scalar sector</a:t>
            </a:r>
            <a:endParaRPr lang="en-US" sz="4400" dirty="0">
              <a:solidFill>
                <a:srgbClr val="661B31"/>
              </a:solidFill>
              <a:latin typeface="Arial" charset="0"/>
              <a:cs typeface="Arial" charset="0"/>
            </a:endParaRP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647700"/>
            <a:ext cx="8229600" cy="1879600"/>
          </a:xfrm>
          <a:ln/>
        </p:spPr>
        <p:txBody>
          <a:bodyPr/>
          <a:lstStyle/>
          <a:p>
            <a:pPr marL="339725" indent="-29845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endParaRPr lang="en-US" sz="2800" dirty="0">
              <a:latin typeface="Times New Roman" charset="0"/>
              <a:cs typeface="Times New Roman" charset="0"/>
            </a:endParaRPr>
          </a:p>
          <a:p>
            <a:pPr marL="339725" indent="-29845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r>
              <a:rPr lang="en-US" sz="2400" dirty="0" smtClean="0">
                <a:latin typeface="Times New Roman" charset="0"/>
                <a:cs typeface="Times New Roman" charset="0"/>
              </a:rPr>
              <a:t>Generic in extensions of the SM</a:t>
            </a:r>
          </a:p>
          <a:p>
            <a:pPr marL="339725" indent="-29845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r>
              <a:rPr lang="en-US" sz="2400" dirty="0" smtClean="0">
                <a:latin typeface="Times New Roman" charset="0"/>
                <a:cs typeface="Times New Roman" charset="0"/>
              </a:rPr>
              <a:t>Much studied from Higgs point of view (e.g. two-Higgs doublet model)  compatible with all Higgs data as long as 125GeV is SM-like (in particular HWW couplings)</a:t>
            </a:r>
          </a:p>
          <a:p>
            <a:pPr marL="339725" indent="-29845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r>
              <a:rPr lang="en-US" sz="2400" dirty="0" smtClean="0">
                <a:latin typeface="Times New Roman" charset="0"/>
                <a:cs typeface="Times New Roman" charset="0"/>
              </a:rPr>
              <a:t>To also provide DM candidate – impose discrete symmetry to guarantee stability of lightest particle in the ‘dark’ sector</a:t>
            </a:r>
          </a:p>
          <a:p>
            <a:pPr marL="339725" indent="-29845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r>
              <a:rPr lang="en-US" sz="2400" dirty="0" smtClean="0">
                <a:latin typeface="Times New Roman" charset="0"/>
                <a:cs typeface="Times New Roman" charset="0"/>
              </a:rPr>
              <a:t>Usually a Z</a:t>
            </a:r>
            <a:r>
              <a:rPr lang="en-US" sz="2400" baseline="-25000" dirty="0" smtClean="0">
                <a:latin typeface="Times New Roman" charset="0"/>
                <a:cs typeface="Times New Roman" charset="0"/>
              </a:rPr>
              <a:t>2</a:t>
            </a:r>
            <a:r>
              <a:rPr lang="en-US" sz="2400" dirty="0" smtClean="0">
                <a:latin typeface="Times New Roman" charset="0"/>
                <a:cs typeface="Times New Roman" charset="0"/>
              </a:rPr>
              <a:t> symmetry (R-parity in SUSY or KK parity)</a:t>
            </a:r>
          </a:p>
          <a:p>
            <a:pPr marL="339725" indent="-29845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r>
              <a:rPr lang="en-US" sz="2400" dirty="0" smtClean="0">
                <a:latin typeface="Times New Roman" charset="0"/>
                <a:cs typeface="Times New Roman" charset="0"/>
              </a:rPr>
              <a:t>Improves stability of Higgs potential</a:t>
            </a:r>
            <a:endParaRPr lang="en-US" sz="2400" dirty="0">
              <a:latin typeface="Times New Roman" charset="0"/>
              <a:cs typeface="Times New Roman" charset="0"/>
            </a:endParaRPr>
          </a:p>
          <a:p>
            <a:pPr marL="339725" indent="-298450">
              <a:lnSpc>
                <a:spcPct val="100000"/>
              </a:lnSpc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endParaRPr lang="en-US" sz="2900" dirty="0">
              <a:latin typeface="Times New Roman" charset="0"/>
              <a:cs typeface="Times New Roman" charset="0"/>
            </a:endParaRPr>
          </a:p>
          <a:p>
            <a:pPr marL="339725" indent="-29845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Font typeface="StarSymbol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endParaRPr lang="en-US" sz="2900" dirty="0">
              <a:latin typeface="Times New Roman" charset="0"/>
              <a:cs typeface="Times New Roman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7464425" y="6245225"/>
            <a:ext cx="311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60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64342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827584" y="1772816"/>
            <a:ext cx="7772400" cy="2469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fr-FR" sz="6000" b="1" dirty="0">
                <a:solidFill>
                  <a:srgbClr val="C00000"/>
                </a:solidFill>
                <a:latin typeface="Calibri" charset="0"/>
                <a:cs typeface="Droid Sans" charset="0"/>
              </a:rPr>
              <a:t> </a:t>
            </a:r>
            <a:r>
              <a:rPr lang="en-US" sz="4000" dirty="0" smtClean="0">
                <a:solidFill>
                  <a:srgbClr val="990033"/>
                </a:solidFill>
                <a:latin typeface="Times New Roman" charset="0"/>
              </a:rPr>
              <a:t>Searches for dark matter at the LHC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187624" y="4797152"/>
            <a:ext cx="762696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Can </a:t>
            </a:r>
            <a:r>
              <a:rPr lang="fr-FR" dirty="0" err="1" smtClean="0"/>
              <a:t>only</a:t>
            </a:r>
            <a:r>
              <a:rPr lang="fr-FR" dirty="0" smtClean="0"/>
              <a:t> check  for a stable </a:t>
            </a:r>
            <a:r>
              <a:rPr lang="fr-FR" dirty="0" err="1" smtClean="0"/>
              <a:t>particle</a:t>
            </a:r>
            <a:r>
              <a:rPr lang="fr-FR" dirty="0" smtClean="0"/>
              <a:t> at the </a:t>
            </a:r>
            <a:r>
              <a:rPr lang="fr-FR" dirty="0" err="1" smtClean="0"/>
              <a:t>collider</a:t>
            </a:r>
            <a:r>
              <a:rPr lang="fr-FR" dirty="0" smtClean="0"/>
              <a:t> </a:t>
            </a:r>
            <a:r>
              <a:rPr lang="fr-FR" dirty="0" err="1" smtClean="0"/>
              <a:t>scale</a:t>
            </a:r>
            <a:r>
              <a:rPr lang="fr-FR" dirty="0" smtClean="0"/>
              <a:t> not </a:t>
            </a:r>
            <a:r>
              <a:rPr lang="fr-FR" dirty="0" err="1" smtClean="0"/>
              <a:t>cosmological</a:t>
            </a:r>
            <a:r>
              <a:rPr lang="fr-FR" dirty="0" smtClean="0"/>
              <a:t> </a:t>
            </a:r>
            <a:r>
              <a:rPr lang="fr-FR" dirty="0" err="1" smtClean="0"/>
              <a:t>scale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3666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rcRect t="2089" b="2089"/>
          <a:stretch>
            <a:fillRect/>
          </a:stretch>
        </p:blipFill>
        <p:spPr>
          <a:xfrm>
            <a:off x="251520" y="72033"/>
            <a:ext cx="8568952" cy="4725119"/>
          </a:xfrm>
        </p:spPr>
      </p:pic>
      <p:sp>
        <p:nvSpPr>
          <p:cNvPr id="3" name="Rectangle 2"/>
          <p:cNvSpPr/>
          <p:nvPr/>
        </p:nvSpPr>
        <p:spPr>
          <a:xfrm>
            <a:off x="467544" y="4797152"/>
            <a:ext cx="7632848" cy="101309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39725" indent="-298450"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r>
              <a:rPr lang="en-US" dirty="0" smtClean="0">
                <a:latin typeface="Times New Roman" charset="0"/>
                <a:cs typeface="Times New Roman" charset="0"/>
              </a:rPr>
              <a:t>Improved with additional couplings, </a:t>
            </a:r>
            <a:r>
              <a:rPr lang="en-US" dirty="0">
                <a:latin typeface="Times New Roman" charset="0"/>
                <a:cs typeface="Times New Roman" charset="0"/>
              </a:rPr>
              <a:t>positive contribution to </a:t>
            </a:r>
            <a:r>
              <a:rPr lang="en-US" dirty="0">
                <a:latin typeface="Symbol" charset="2"/>
                <a:cs typeface="Symbol" charset="2"/>
              </a:rPr>
              <a:t>b</a:t>
            </a:r>
            <a:r>
              <a:rPr lang="en-US" dirty="0">
                <a:latin typeface="Times New Roman" charset="0"/>
                <a:cs typeface="Times New Roman" charset="0"/>
              </a:rPr>
              <a:t> function, prevents </a:t>
            </a:r>
            <a:r>
              <a:rPr lang="en-US" dirty="0">
                <a:latin typeface="Symbol" charset="2"/>
                <a:cs typeface="Symbol" charset="2"/>
              </a:rPr>
              <a:t>l</a:t>
            </a:r>
            <a:r>
              <a:rPr lang="en-US" dirty="0">
                <a:latin typeface="Times New Roman" charset="0"/>
                <a:cs typeface="Times New Roman" charset="0"/>
              </a:rPr>
              <a:t> from running negative -&gt; stability at large </a:t>
            </a:r>
            <a:r>
              <a:rPr lang="en-US" dirty="0" smtClean="0">
                <a:latin typeface="Times New Roman" charset="0"/>
                <a:cs typeface="Times New Roman" charset="0"/>
              </a:rPr>
              <a:t>scale, </a:t>
            </a:r>
            <a:r>
              <a:rPr lang="en-US" dirty="0" err="1" smtClean="0">
                <a:latin typeface="Times New Roman" charset="0"/>
                <a:cs typeface="Times New Roman" charset="0"/>
              </a:rPr>
              <a:t>eg</a:t>
            </a:r>
            <a:r>
              <a:rPr lang="en-US" dirty="0" smtClean="0">
                <a:latin typeface="Times New Roman" charset="0"/>
                <a:cs typeface="Times New Roman" charset="0"/>
              </a:rPr>
              <a:t>. SM + singlet</a:t>
            </a:r>
            <a:endParaRPr lang="en-US" dirty="0">
              <a:latin typeface="Times New Roman" charset="0"/>
              <a:cs typeface="Times New Roman" charset="0"/>
            </a:endParaRPr>
          </a:p>
          <a:p>
            <a:pPr marL="41275">
              <a:spcBef>
                <a:spcPts val="7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endParaRPr lang="en-US" dirty="0">
              <a:latin typeface="Times New Roman" charset="0"/>
              <a:cs typeface="Times New Roman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5948" y="5910795"/>
            <a:ext cx="4248472" cy="72008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687" y="5486214"/>
            <a:ext cx="5097294" cy="53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562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rcRect l="3632" r="3632"/>
          <a:stretch>
            <a:fillRect/>
          </a:stretch>
        </p:blipFill>
        <p:spPr>
          <a:xfrm>
            <a:off x="457200" y="144859"/>
            <a:ext cx="8228013" cy="6380485"/>
          </a:xfrm>
        </p:spPr>
      </p:pic>
    </p:spTree>
    <p:extLst>
      <p:ext uri="{BB962C8B-B14F-4D97-AF65-F5344CB8AC3E}">
        <p14:creationId xmlns:p14="http://schemas.microsoft.com/office/powerpoint/2010/main" val="19366337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8013" cy="744637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rcRect l="3771" r="3771"/>
          <a:stretch>
            <a:fillRect/>
          </a:stretch>
        </p:blipFill>
        <p:spPr>
          <a:xfrm>
            <a:off x="178718" y="188640"/>
            <a:ext cx="8784976" cy="5976664"/>
          </a:xfrm>
        </p:spPr>
      </p:pic>
    </p:spTree>
    <p:extLst>
      <p:ext uri="{BB962C8B-B14F-4D97-AF65-F5344CB8AC3E}">
        <p14:creationId xmlns:p14="http://schemas.microsoft.com/office/powerpoint/2010/main" val="17415848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457200" y="-22225"/>
            <a:ext cx="8229600" cy="173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467544" y="0"/>
            <a:ext cx="8321675" cy="407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38138" indent="-338138"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just">
              <a:spcBef>
                <a:spcPts val="800"/>
              </a:spcBef>
              <a:buFont typeface="Arial" charset="0"/>
              <a:buNone/>
            </a:pPr>
            <a:endParaRPr lang="fr-FR" sz="2400" dirty="0">
              <a:latin typeface="Times New Roman"/>
              <a:cs typeface="Times New Roman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r>
              <a:rPr lang="fr-FR" sz="2000" dirty="0">
                <a:latin typeface="Times New Roman"/>
                <a:cs typeface="Times New Roman"/>
              </a:rPr>
              <a:t>LHC has </a:t>
            </a:r>
            <a:r>
              <a:rPr lang="fr-FR" sz="2000" dirty="0" err="1">
                <a:latin typeface="Times New Roman"/>
                <a:cs typeface="Times New Roman"/>
              </a:rPr>
              <a:t>discovered</a:t>
            </a:r>
            <a:r>
              <a:rPr lang="fr-FR" sz="2000" dirty="0">
                <a:latin typeface="Times New Roman"/>
                <a:cs typeface="Times New Roman"/>
              </a:rPr>
              <a:t> a </a:t>
            </a:r>
            <a:r>
              <a:rPr lang="fr-FR" sz="2000" dirty="0" err="1">
                <a:latin typeface="Times New Roman"/>
                <a:cs typeface="Times New Roman"/>
              </a:rPr>
              <a:t>Higgs</a:t>
            </a:r>
            <a:r>
              <a:rPr lang="fr-FR" sz="2000" dirty="0">
                <a:latin typeface="Times New Roman"/>
                <a:cs typeface="Times New Roman"/>
              </a:rPr>
              <a:t> boson </a:t>
            </a:r>
            <a:r>
              <a:rPr lang="fr-FR" sz="2000" dirty="0" err="1" smtClean="0">
                <a:latin typeface="Times New Roman"/>
                <a:cs typeface="Times New Roman"/>
              </a:rPr>
              <a:t>with</a:t>
            </a:r>
            <a:r>
              <a:rPr lang="fr-FR" sz="2000" dirty="0" smtClean="0">
                <a:latin typeface="Times New Roman"/>
                <a:cs typeface="Times New Roman"/>
              </a:rPr>
              <a:t> </a:t>
            </a:r>
            <a:r>
              <a:rPr lang="fr-FR" sz="2000" dirty="0" err="1">
                <a:latin typeface="Times New Roman"/>
                <a:cs typeface="Times New Roman"/>
              </a:rPr>
              <a:t>couplings</a:t>
            </a:r>
            <a:r>
              <a:rPr lang="fr-FR" sz="2000" dirty="0">
                <a:latin typeface="Times New Roman"/>
                <a:cs typeface="Times New Roman"/>
              </a:rPr>
              <a:t> close to SM</a:t>
            </a:r>
            <a:r>
              <a:rPr lang="fr-FR" sz="2000" dirty="0" smtClean="0">
                <a:latin typeface="Times New Roman"/>
                <a:cs typeface="Times New Roman"/>
              </a:rPr>
              <a:t>,</a:t>
            </a:r>
          </a:p>
          <a:p>
            <a:pPr lvl="1" algn="just">
              <a:spcBef>
                <a:spcPts val="800"/>
              </a:spcBef>
              <a:buFont typeface="Arial" charset="0"/>
              <a:buChar char="•"/>
            </a:pPr>
            <a:r>
              <a:rPr lang="fr-FR" sz="2000" dirty="0">
                <a:latin typeface="Times New Roman"/>
                <a:cs typeface="Times New Roman"/>
              </a:rPr>
              <a:t>invisible </a:t>
            </a:r>
            <a:r>
              <a:rPr lang="fr-FR" sz="2000" dirty="0" err="1">
                <a:latin typeface="Times New Roman"/>
                <a:cs typeface="Times New Roman"/>
              </a:rPr>
              <a:t>width</a:t>
            </a:r>
            <a:r>
              <a:rPr lang="fr-FR" sz="2000" dirty="0">
                <a:latin typeface="Times New Roman"/>
                <a:cs typeface="Times New Roman"/>
              </a:rPr>
              <a:t> of the </a:t>
            </a:r>
            <a:r>
              <a:rPr lang="fr-FR" sz="2000" dirty="0" err="1">
                <a:latin typeface="Times New Roman"/>
                <a:cs typeface="Times New Roman"/>
              </a:rPr>
              <a:t>Higgs</a:t>
            </a:r>
            <a:r>
              <a:rPr lang="fr-FR" sz="2000" dirty="0">
                <a:latin typeface="Times New Roman"/>
                <a:cs typeface="Times New Roman"/>
              </a:rPr>
              <a:t> &lt;23 % of total </a:t>
            </a:r>
            <a:r>
              <a:rPr lang="fr-FR" sz="2000" dirty="0" err="1">
                <a:latin typeface="Times New Roman"/>
                <a:cs typeface="Times New Roman"/>
              </a:rPr>
              <a:t>width</a:t>
            </a:r>
            <a:r>
              <a:rPr lang="fr-FR" sz="2000" dirty="0">
                <a:latin typeface="Times New Roman"/>
                <a:cs typeface="Times New Roman"/>
              </a:rPr>
              <a:t> – </a:t>
            </a:r>
            <a:r>
              <a:rPr lang="fr-FR" sz="2000" dirty="0" err="1">
                <a:latin typeface="Times New Roman"/>
                <a:cs typeface="Times New Roman"/>
              </a:rPr>
              <a:t>combination</a:t>
            </a:r>
            <a:r>
              <a:rPr lang="fr-FR" sz="2000" dirty="0">
                <a:latin typeface="Times New Roman"/>
                <a:cs typeface="Times New Roman"/>
              </a:rPr>
              <a:t> of direct </a:t>
            </a:r>
            <a:r>
              <a:rPr lang="fr-FR" sz="2000" dirty="0" err="1">
                <a:latin typeface="Times New Roman"/>
                <a:cs typeface="Times New Roman"/>
              </a:rPr>
              <a:t>search</a:t>
            </a:r>
            <a:r>
              <a:rPr lang="fr-FR" sz="2000" dirty="0">
                <a:latin typeface="Times New Roman"/>
                <a:cs typeface="Times New Roman"/>
              </a:rPr>
              <a:t> in VBF and </a:t>
            </a:r>
            <a:r>
              <a:rPr lang="fr-FR" sz="2000" dirty="0" err="1">
                <a:latin typeface="Times New Roman"/>
                <a:cs typeface="Times New Roman"/>
              </a:rPr>
              <a:t>fits</a:t>
            </a:r>
            <a:r>
              <a:rPr lang="fr-FR" sz="2000" dirty="0">
                <a:latin typeface="Times New Roman"/>
                <a:cs typeface="Times New Roman"/>
              </a:rPr>
              <a:t> of </a:t>
            </a:r>
            <a:r>
              <a:rPr lang="fr-FR" sz="2000" dirty="0" err="1">
                <a:latin typeface="Times New Roman"/>
                <a:cs typeface="Times New Roman"/>
              </a:rPr>
              <a:t>couplings</a:t>
            </a:r>
            <a:r>
              <a:rPr lang="fr-FR" sz="2000" dirty="0">
                <a:latin typeface="Times New Roman"/>
                <a:cs typeface="Times New Roman"/>
              </a:rPr>
              <a:t> of 125GeV </a:t>
            </a:r>
            <a:r>
              <a:rPr lang="fr-FR" sz="2000" dirty="0" err="1">
                <a:latin typeface="Times New Roman"/>
                <a:cs typeface="Times New Roman"/>
              </a:rPr>
              <a:t>Higgs</a:t>
            </a:r>
            <a:r>
              <a:rPr lang="fr-FR" sz="2000" dirty="0">
                <a:latin typeface="Times New Roman"/>
                <a:cs typeface="Times New Roman"/>
              </a:rPr>
              <a:t> – ATLAS 1509.00672</a:t>
            </a:r>
          </a:p>
          <a:p>
            <a:pPr lvl="1" algn="just">
              <a:spcBef>
                <a:spcPts val="800"/>
              </a:spcBef>
              <a:buFont typeface="Arial" charset="0"/>
              <a:buChar char="•"/>
            </a:pPr>
            <a:r>
              <a:rPr lang="fr-FR" sz="2000" dirty="0" smtClean="0">
                <a:latin typeface="Times New Roman"/>
                <a:cs typeface="Times New Roman"/>
              </a:rPr>
              <a:t>In </a:t>
            </a:r>
            <a:r>
              <a:rPr lang="fr-FR" sz="2000" dirty="0">
                <a:latin typeface="Times New Roman"/>
                <a:cs typeface="Times New Roman"/>
              </a:rPr>
              <a:t>singlet </a:t>
            </a:r>
            <a:r>
              <a:rPr lang="fr-FR" sz="2000" dirty="0" err="1">
                <a:latin typeface="Times New Roman"/>
                <a:cs typeface="Times New Roman"/>
              </a:rPr>
              <a:t>scalar</a:t>
            </a:r>
            <a:r>
              <a:rPr lang="fr-FR" sz="2000" dirty="0">
                <a:latin typeface="Times New Roman"/>
                <a:cs typeface="Times New Roman"/>
              </a:rPr>
              <a:t> DM model, </a:t>
            </a:r>
            <a:r>
              <a:rPr lang="fr-FR" sz="2000" dirty="0" err="1">
                <a:latin typeface="Times New Roman"/>
                <a:cs typeface="Times New Roman"/>
              </a:rPr>
              <a:t>relic</a:t>
            </a:r>
            <a:r>
              <a:rPr lang="fr-FR" sz="2000" dirty="0">
                <a:latin typeface="Times New Roman"/>
                <a:cs typeface="Times New Roman"/>
              </a:rPr>
              <a:t> </a:t>
            </a:r>
            <a:r>
              <a:rPr lang="fr-FR" sz="2000" dirty="0" err="1">
                <a:latin typeface="Times New Roman"/>
                <a:cs typeface="Times New Roman"/>
              </a:rPr>
              <a:t>density</a:t>
            </a:r>
            <a:r>
              <a:rPr lang="fr-FR" sz="2000" dirty="0">
                <a:latin typeface="Times New Roman"/>
                <a:cs typeface="Times New Roman"/>
              </a:rPr>
              <a:t> </a:t>
            </a:r>
            <a:r>
              <a:rPr lang="fr-FR" sz="2000" dirty="0" err="1">
                <a:latin typeface="Times New Roman"/>
                <a:cs typeface="Times New Roman"/>
              </a:rPr>
              <a:t>requires</a:t>
            </a:r>
            <a:r>
              <a:rPr lang="fr-FR" sz="2000" dirty="0">
                <a:latin typeface="Times New Roman"/>
                <a:cs typeface="Times New Roman"/>
              </a:rPr>
              <a:t> </a:t>
            </a:r>
            <a:r>
              <a:rPr lang="fr-FR" sz="2000" dirty="0" err="1">
                <a:latin typeface="Times New Roman"/>
                <a:cs typeface="Times New Roman"/>
              </a:rPr>
              <a:t>coupling</a:t>
            </a:r>
            <a:r>
              <a:rPr lang="fr-FR" sz="2000" dirty="0">
                <a:latin typeface="Times New Roman"/>
                <a:cs typeface="Times New Roman"/>
              </a:rPr>
              <a:t> </a:t>
            </a:r>
            <a:r>
              <a:rPr lang="fr-FR" sz="2000" dirty="0" err="1">
                <a:latin typeface="Times New Roman"/>
                <a:cs typeface="Times New Roman"/>
              </a:rPr>
              <a:t>that</a:t>
            </a:r>
            <a:r>
              <a:rPr lang="fr-FR" sz="2000" dirty="0">
                <a:latin typeface="Times New Roman"/>
                <a:cs typeface="Times New Roman"/>
              </a:rPr>
              <a:t> leads to large </a:t>
            </a:r>
            <a:r>
              <a:rPr lang="fr-FR" sz="2000" dirty="0" smtClean="0">
                <a:latin typeface="Times New Roman"/>
                <a:cs typeface="Times New Roman"/>
              </a:rPr>
              <a:t>invisible </a:t>
            </a:r>
            <a:r>
              <a:rPr lang="fr-FR" sz="2000" dirty="0" err="1" smtClean="0">
                <a:latin typeface="Times New Roman"/>
                <a:cs typeface="Times New Roman"/>
              </a:rPr>
              <a:t>branching</a:t>
            </a:r>
            <a:r>
              <a:rPr lang="fr-FR" sz="2000" dirty="0" smtClean="0">
                <a:latin typeface="Times New Roman"/>
                <a:cs typeface="Times New Roman"/>
              </a:rPr>
              <a:t>  </a:t>
            </a:r>
            <a:r>
              <a:rPr lang="fr-FR" sz="2000" dirty="0">
                <a:latin typeface="Times New Roman"/>
                <a:cs typeface="Times New Roman"/>
                <a:sym typeface="Wingdings"/>
              </a:rPr>
              <a:t> ms&gt;</a:t>
            </a:r>
            <a:r>
              <a:rPr lang="fr-FR" sz="2000" dirty="0" smtClean="0">
                <a:latin typeface="Times New Roman"/>
                <a:cs typeface="Times New Roman"/>
                <a:sym typeface="Wingdings"/>
              </a:rPr>
              <a:t>55GeV</a:t>
            </a:r>
            <a:endParaRPr lang="fr-FR" sz="2000" dirty="0" smtClean="0">
              <a:latin typeface="Times New Roman"/>
              <a:cs typeface="Times New Roman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r>
              <a:rPr lang="fr-FR" sz="2000" dirty="0" err="1">
                <a:latin typeface="Times New Roman"/>
                <a:cs typeface="Times New Roman"/>
              </a:rPr>
              <a:t>G</a:t>
            </a:r>
            <a:r>
              <a:rPr lang="fr-FR" sz="2000" dirty="0" err="1" smtClean="0">
                <a:latin typeface="Times New Roman"/>
                <a:cs typeface="Times New Roman"/>
              </a:rPr>
              <a:t>enerally</a:t>
            </a:r>
            <a:r>
              <a:rPr lang="fr-FR" sz="2000" dirty="0" smtClean="0">
                <a:latin typeface="Times New Roman"/>
                <a:cs typeface="Times New Roman"/>
              </a:rPr>
              <a:t> in </a:t>
            </a:r>
            <a:r>
              <a:rPr lang="fr-FR" sz="2000" dirty="0" err="1" smtClean="0">
                <a:latin typeface="Times New Roman"/>
                <a:cs typeface="Times New Roman"/>
              </a:rPr>
              <a:t>Higgs</a:t>
            </a:r>
            <a:r>
              <a:rPr lang="fr-FR" sz="2000" dirty="0" smtClean="0">
                <a:latin typeface="Times New Roman"/>
                <a:cs typeface="Times New Roman"/>
              </a:rPr>
              <a:t> portal type model, </a:t>
            </a:r>
            <a:r>
              <a:rPr lang="fr-FR" sz="2000" dirty="0" err="1" smtClean="0">
                <a:latin typeface="Times New Roman"/>
                <a:cs typeface="Times New Roman"/>
              </a:rPr>
              <a:t>both</a:t>
            </a:r>
            <a:r>
              <a:rPr lang="fr-FR" sz="2000" dirty="0" smtClean="0">
                <a:latin typeface="Times New Roman"/>
                <a:cs typeface="Times New Roman"/>
              </a:rPr>
              <a:t> invisible </a:t>
            </a:r>
            <a:r>
              <a:rPr lang="fr-FR" sz="2000" dirty="0" err="1" smtClean="0">
                <a:latin typeface="Times New Roman"/>
                <a:cs typeface="Times New Roman"/>
              </a:rPr>
              <a:t>width</a:t>
            </a:r>
            <a:r>
              <a:rPr lang="fr-FR" sz="2000" dirty="0" smtClean="0">
                <a:latin typeface="Times New Roman"/>
                <a:cs typeface="Times New Roman"/>
              </a:rPr>
              <a:t> and SI cross section </a:t>
            </a:r>
            <a:r>
              <a:rPr lang="fr-FR" sz="2000" dirty="0" err="1" smtClean="0">
                <a:latin typeface="Times New Roman"/>
                <a:cs typeface="Times New Roman"/>
              </a:rPr>
              <a:t>depend</a:t>
            </a:r>
            <a:r>
              <a:rPr lang="fr-FR" sz="2000" dirty="0" smtClean="0">
                <a:latin typeface="Times New Roman"/>
                <a:cs typeface="Times New Roman"/>
              </a:rPr>
              <a:t> on h </a:t>
            </a:r>
            <a:r>
              <a:rPr lang="fr-FR" sz="2000" dirty="0" err="1" smtClean="0">
                <a:latin typeface="Times New Roman"/>
                <a:cs typeface="Times New Roman"/>
              </a:rPr>
              <a:t>coupling</a:t>
            </a:r>
            <a:r>
              <a:rPr lang="fr-FR" sz="2000" dirty="0" smtClean="0">
                <a:latin typeface="Times New Roman"/>
                <a:cs typeface="Times New Roman"/>
              </a:rPr>
              <a:t> to DM</a:t>
            </a: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>
              <a:latin typeface="Times New Roman"/>
              <a:cs typeface="Times New Roman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 smtClean="0">
              <a:latin typeface="Times New Roman"/>
              <a:cs typeface="Times New Roman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000" dirty="0">
              <a:latin typeface="Times New Roman"/>
              <a:cs typeface="Times New Roman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r>
              <a:rPr lang="fr-FR" sz="2000" dirty="0">
                <a:latin typeface="Times New Roman"/>
                <a:cs typeface="Times New Roman"/>
              </a:rPr>
              <a:t>L</a:t>
            </a:r>
            <a:r>
              <a:rPr lang="fr-FR" sz="2000" dirty="0" smtClean="0">
                <a:latin typeface="Times New Roman"/>
                <a:cs typeface="Times New Roman"/>
              </a:rPr>
              <a:t>ight DM model are </a:t>
            </a:r>
            <a:r>
              <a:rPr lang="fr-FR" sz="2000" dirty="0" err="1" smtClean="0">
                <a:latin typeface="Times New Roman"/>
                <a:cs typeface="Times New Roman"/>
              </a:rPr>
              <a:t>constrained</a:t>
            </a:r>
            <a:r>
              <a:rPr lang="fr-FR" sz="2000" dirty="0" smtClean="0">
                <a:latin typeface="Times New Roman"/>
                <a:cs typeface="Times New Roman"/>
              </a:rPr>
              <a:t> </a:t>
            </a: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r>
              <a:rPr lang="fr-FR" sz="2000" dirty="0" err="1" smtClean="0">
                <a:latin typeface="Times New Roman"/>
                <a:cs typeface="Times New Roman"/>
              </a:rPr>
              <a:t>Djouadi</a:t>
            </a:r>
            <a:r>
              <a:rPr lang="fr-FR" sz="2000" dirty="0" smtClean="0">
                <a:latin typeface="Times New Roman"/>
                <a:cs typeface="Times New Roman"/>
              </a:rPr>
              <a:t> et al 1205.3169</a:t>
            </a:r>
          </a:p>
          <a:p>
            <a:pPr marL="0" indent="0" algn="just">
              <a:spcBef>
                <a:spcPts val="800"/>
              </a:spcBef>
            </a:pPr>
            <a:endParaRPr lang="fr-FR" sz="2000" dirty="0" smtClean="0">
              <a:latin typeface="FreeSerif" charset="0"/>
              <a:cs typeface="Droid Sans" charset="0"/>
            </a:endParaRPr>
          </a:p>
          <a:p>
            <a:pPr marL="457200" lvl="1" indent="0" algn="just">
              <a:spcBef>
                <a:spcPts val="800"/>
              </a:spcBef>
            </a:pPr>
            <a:endParaRPr lang="fr-FR" sz="2000" dirty="0" smtClean="0">
              <a:latin typeface="FreeSerif" charset="0"/>
              <a:cs typeface="Droid Sans" charset="0"/>
            </a:endParaRPr>
          </a:p>
          <a:p>
            <a:pPr lvl="1" algn="just">
              <a:spcBef>
                <a:spcPts val="800"/>
              </a:spcBef>
              <a:buFont typeface="Arial" charset="0"/>
              <a:buChar char="•"/>
            </a:pPr>
            <a:endParaRPr lang="fr-FR" sz="2400" dirty="0">
              <a:latin typeface="FreeSerif" charset="0"/>
              <a:cs typeface="Droid Sans" charset="0"/>
            </a:endParaRPr>
          </a:p>
          <a:p>
            <a:pPr algn="just">
              <a:spcBef>
                <a:spcPts val="800"/>
              </a:spcBef>
              <a:buFont typeface="Arial" charset="0"/>
              <a:buNone/>
            </a:pPr>
            <a:endParaRPr lang="fr-FR" sz="2400" dirty="0">
              <a:latin typeface="Calibri" charset="0"/>
              <a:cs typeface="Droid Sans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645024"/>
            <a:ext cx="3515298" cy="64807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992" y="3284984"/>
            <a:ext cx="4449587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3644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-99392"/>
            <a:ext cx="8731572" cy="6688013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6329118" y="5835134"/>
            <a:ext cx="530915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>
                <a:latin typeface="Symbol" charset="2"/>
                <a:cs typeface="Symbol" charset="2"/>
              </a:rPr>
              <a:t>=</a:t>
            </a:r>
            <a:r>
              <a:rPr lang="fr-FR" dirty="0" err="1" smtClean="0">
                <a:latin typeface="Symbol" charset="2"/>
                <a:cs typeface="Symbol" charset="2"/>
              </a:rPr>
              <a:t>l</a:t>
            </a:r>
            <a:r>
              <a:rPr lang="fr-FR" baseline="-25000" dirty="0" err="1" smtClean="0">
                <a:latin typeface="Times New Roman"/>
                <a:cs typeface="Times New Roman"/>
              </a:rPr>
              <a:t>L</a:t>
            </a:r>
            <a:endParaRPr lang="fr-FR" baseline="-25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802830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066" y="404664"/>
            <a:ext cx="8496300" cy="60452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3212976"/>
            <a:ext cx="3740624" cy="2952328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3427264"/>
            <a:ext cx="3312368" cy="208996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3573" y="5377904"/>
            <a:ext cx="1530932" cy="49936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147742" y="5877272"/>
            <a:ext cx="3528714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err="1" smtClean="0"/>
              <a:t>Eitenauer</a:t>
            </a:r>
            <a:r>
              <a:rPr lang="fr-FR" dirty="0" smtClean="0"/>
              <a:t> et al 1705.01458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588224" y="6380200"/>
            <a:ext cx="156914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err="1" smtClean="0"/>
              <a:t>Fiitn</a:t>
            </a:r>
            <a:r>
              <a:rPr lang="fr-FR" dirty="0" smtClean="0"/>
              <a:t> GC </a:t>
            </a:r>
            <a:r>
              <a:rPr lang="fr-FR" dirty="0" err="1" smtClean="0"/>
              <a:t>excess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30689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body"/>
          </p:nvPr>
        </p:nvSpPr>
        <p:spPr>
          <a:xfrm>
            <a:off x="465138" y="1143000"/>
            <a:ext cx="5258990" cy="3438128"/>
          </a:xfrm>
          <a:ln/>
        </p:spPr>
        <p:txBody>
          <a:bodyPr lIns="0" tIns="0" rIns="0" bIns="0" anchor="t"/>
          <a:lstStyle/>
          <a:p>
            <a:pPr marL="41275">
              <a:lnSpc>
                <a:spcPct val="100000"/>
              </a:lnSpc>
              <a:spcBef>
                <a:spcPts val="7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endParaRPr lang="en-US" sz="2400" dirty="0" smtClean="0"/>
          </a:p>
          <a:p>
            <a:pPr marL="296863" indent="-255588" algn="l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en-US" sz="2400" dirty="0" smtClean="0">
                <a:latin typeface="Times New Roman"/>
                <a:cs typeface="Times New Roman"/>
              </a:rPr>
              <a:t>Constraints from electroweak precision : corrections to gauge bosons self energies </a:t>
            </a:r>
          </a:p>
          <a:p>
            <a:pPr marL="296863" indent="-255588" algn="l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endParaRPr lang="en-US" sz="2400" dirty="0">
              <a:latin typeface="Times New Roman"/>
              <a:cs typeface="Times New Roman"/>
            </a:endParaRPr>
          </a:p>
          <a:p>
            <a:pPr marL="296863" indent="-255588" algn="l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en-US" sz="2400" dirty="0" smtClean="0">
                <a:latin typeface="Times New Roman"/>
                <a:cs typeface="Times New Roman"/>
              </a:rPr>
              <a:t>LHC : Higgs pair production – cross sections are small</a:t>
            </a:r>
          </a:p>
          <a:p>
            <a:pPr marL="296863" indent="-255588" algn="l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en-US" sz="2400" dirty="0" smtClean="0">
                <a:latin typeface="Times New Roman"/>
                <a:cs typeface="Times New Roman"/>
              </a:rPr>
              <a:t>At LHC8 </a:t>
            </a:r>
            <a:r>
              <a:rPr lang="en-US" sz="2400" dirty="0" err="1" smtClean="0">
                <a:latin typeface="Times New Roman"/>
                <a:cs typeface="Times New Roman"/>
              </a:rPr>
              <a:t>TeV</a:t>
            </a:r>
            <a:r>
              <a:rPr lang="en-US" sz="2400" dirty="0" smtClean="0">
                <a:latin typeface="Times New Roman"/>
                <a:cs typeface="Times New Roman"/>
              </a:rPr>
              <a:t> : some constraints from </a:t>
            </a:r>
          </a:p>
          <a:p>
            <a:pPr marL="1039813" lvl="1" indent="-255588" algn="l"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en-US" sz="2400" dirty="0" err="1" smtClean="0">
                <a:latin typeface="Times New Roman"/>
                <a:cs typeface="Times New Roman"/>
              </a:rPr>
              <a:t>dileptons</a:t>
            </a:r>
            <a:r>
              <a:rPr lang="en-US" sz="2400" dirty="0" smtClean="0">
                <a:latin typeface="Times New Roman"/>
                <a:cs typeface="Times New Roman"/>
              </a:rPr>
              <a:t> + missing E</a:t>
            </a:r>
            <a:r>
              <a:rPr lang="en-US" sz="2400" baseline="-25000" dirty="0" smtClean="0">
                <a:latin typeface="Times New Roman"/>
                <a:cs typeface="Times New Roman"/>
              </a:rPr>
              <a:t>T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</a:p>
          <a:p>
            <a:pPr marL="1039813" lvl="1" indent="-255588" algn="l"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en-US" sz="2400" dirty="0" err="1" smtClean="0">
                <a:latin typeface="Times New Roman"/>
                <a:cs typeface="Times New Roman"/>
              </a:rPr>
              <a:t>trileptons</a:t>
            </a:r>
            <a:r>
              <a:rPr lang="en-US" sz="2400" dirty="0" smtClean="0">
                <a:latin typeface="Times New Roman"/>
                <a:cs typeface="Times New Roman"/>
              </a:rPr>
              <a:t>  </a:t>
            </a:r>
            <a:r>
              <a:rPr lang="en-US" sz="1800" dirty="0" smtClean="0">
                <a:latin typeface="Times New Roman"/>
                <a:cs typeface="Times New Roman"/>
              </a:rPr>
              <a:t>Miao, Su, Thomas, 2010</a:t>
            </a:r>
          </a:p>
          <a:p>
            <a:pPr marL="1039813" lvl="1" indent="-255588" algn="l"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en-US" sz="2400" dirty="0" err="1" smtClean="0">
                <a:latin typeface="Times New Roman"/>
                <a:cs typeface="Times New Roman"/>
              </a:rPr>
              <a:t>multileptons</a:t>
            </a:r>
            <a:r>
              <a:rPr lang="en-US" sz="2400" dirty="0" smtClean="0">
                <a:latin typeface="Times New Roman"/>
                <a:cs typeface="Times New Roman"/>
              </a:rPr>
              <a:t> - </a:t>
            </a:r>
            <a:r>
              <a:rPr lang="en-US" sz="1800" dirty="0" err="1" smtClean="0">
                <a:latin typeface="Times New Roman"/>
                <a:cs typeface="Times New Roman"/>
              </a:rPr>
              <a:t>Gustafsson</a:t>
            </a:r>
            <a:r>
              <a:rPr lang="en-US" sz="1800" dirty="0" smtClean="0">
                <a:latin typeface="Times New Roman"/>
                <a:cs typeface="Times New Roman"/>
              </a:rPr>
              <a:t> et al 2012 </a:t>
            </a:r>
            <a:endParaRPr lang="en-US" sz="1800" baseline="-25000" dirty="0" smtClean="0">
              <a:latin typeface="Times New Roman"/>
              <a:cs typeface="Times New Roman"/>
            </a:endParaRPr>
          </a:p>
          <a:p>
            <a:pPr marL="296863" indent="-255588" algn="l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en-US" sz="2400" dirty="0" smtClean="0">
                <a:latin typeface="Times New Roman"/>
                <a:cs typeface="Times New Roman"/>
              </a:rPr>
              <a:t>Dominant process AH, only depends on masses</a:t>
            </a:r>
          </a:p>
          <a:p>
            <a:pPr marL="296863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endParaRPr lang="en-US" sz="2400" baseline="-25000" dirty="0" smtClean="0"/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7464425" y="6245225"/>
            <a:ext cx="311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60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 idx="1"/>
          </p:nvPr>
        </p:nvSpPr>
        <p:spPr>
          <a:xfrm>
            <a:off x="457200" y="92075"/>
            <a:ext cx="8229600" cy="1096963"/>
          </a:xfrm>
          <a:ln/>
        </p:spPr>
        <p:txBody>
          <a:bodyPr lIns="50760" tIns="50760" rIns="50760" bIns="50760" anchor="ctr"/>
          <a:lstStyle/>
          <a:p>
            <a:pPr marL="0" indent="0">
              <a:lnSpc>
                <a:spcPct val="100000"/>
              </a:lnSpc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r>
              <a:rPr lang="en-US" sz="4400" dirty="0" smtClean="0">
                <a:solidFill>
                  <a:srgbClr val="661B31"/>
                </a:solidFill>
              </a:rPr>
              <a:t>IDM at LHC</a:t>
            </a:r>
            <a:endParaRPr lang="en-US" sz="4400" dirty="0">
              <a:solidFill>
                <a:srgbClr val="661B31"/>
              </a:solidFill>
            </a:endParaRP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955209" y="4437112"/>
            <a:ext cx="3188791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21168" rIns="0" bIns="0"/>
          <a:lstStyle>
            <a:lvl1pPr marL="296863" indent="-255588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lnSpc>
                <a:spcPct val="93000"/>
              </a:lnSpc>
              <a:spcBef>
                <a:spcPts val="700"/>
              </a:spcBef>
              <a:buFont typeface="StarSymbol" charset="0"/>
              <a:buChar char="•"/>
            </a:pPr>
            <a:r>
              <a:rPr lang="en-US" sz="2000" dirty="0" smtClean="0">
                <a:latin typeface="Times New Roman" charset="0"/>
                <a:cs typeface="Times New Roman" charset="0"/>
              </a:rPr>
              <a:t>Only process that depends on </a:t>
            </a:r>
            <a:r>
              <a:rPr lang="en-US" sz="2000" dirty="0" err="1" smtClean="0">
                <a:latin typeface="Symbol" charset="2"/>
                <a:cs typeface="Symbol" charset="2"/>
              </a:rPr>
              <a:t>l</a:t>
            </a:r>
            <a:r>
              <a:rPr lang="en-US" sz="2000" baseline="-25000" dirty="0" err="1" smtClean="0">
                <a:latin typeface="Times New Roman" charset="0"/>
                <a:cs typeface="Times New Roman" charset="0"/>
              </a:rPr>
              <a:t>L</a:t>
            </a:r>
            <a:r>
              <a:rPr lang="en-US" sz="2000" dirty="0" smtClean="0">
                <a:latin typeface="Times New Roman" charset="0"/>
                <a:cs typeface="Times New Roman" charset="0"/>
              </a:rPr>
              <a:t>, already constrained by Higgs invisible with</a:t>
            </a:r>
            <a:endParaRPr lang="en-US" sz="2000" dirty="0"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972" y="2060848"/>
            <a:ext cx="3581028" cy="1676400"/>
          </a:xfrm>
          <a:prstGeom prst="rect">
            <a:avLst/>
          </a:prstGeom>
        </p:spPr>
      </p:pic>
      <p:cxnSp>
        <p:nvCxnSpPr>
          <p:cNvPr id="4" name="Connecteur droit avec flèche 3"/>
          <p:cNvCxnSpPr/>
          <p:nvPr/>
        </p:nvCxnSpPr>
        <p:spPr bwMode="auto">
          <a:xfrm flipH="1" flipV="1">
            <a:off x="7596336" y="3356992"/>
            <a:ext cx="936104" cy="10081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688" y="2564904"/>
            <a:ext cx="3052513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7695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body"/>
          </p:nvPr>
        </p:nvSpPr>
        <p:spPr>
          <a:xfrm>
            <a:off x="539552" y="1268760"/>
            <a:ext cx="7848872" cy="5112568"/>
          </a:xfrm>
          <a:ln/>
        </p:spPr>
        <p:txBody>
          <a:bodyPr lIns="0" tIns="0" rIns="0" bIns="0" anchor="t"/>
          <a:lstStyle/>
          <a:p>
            <a:pPr marL="296863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en-US" sz="2400" dirty="0" smtClean="0"/>
              <a:t>Reinterpretation of SUSY searches + </a:t>
            </a:r>
            <a:r>
              <a:rPr lang="en-US" sz="2400" dirty="0"/>
              <a:t>H</a:t>
            </a:r>
            <a:r>
              <a:rPr lang="en-US" sz="2400" dirty="0" smtClean="0"/>
              <a:t>iggs results</a:t>
            </a:r>
          </a:p>
          <a:p>
            <a:pPr marL="1039813" lvl="1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en-US" sz="1800" dirty="0"/>
              <a:t>GB, Dumont, </a:t>
            </a:r>
            <a:r>
              <a:rPr lang="en-US" sz="1800" dirty="0" err="1"/>
              <a:t>Goudelis</a:t>
            </a:r>
            <a:r>
              <a:rPr lang="en-US" sz="1800" dirty="0"/>
              <a:t>, Herrmann, </a:t>
            </a:r>
            <a:r>
              <a:rPr lang="en-US" sz="1800" dirty="0" err="1"/>
              <a:t>Kraml</a:t>
            </a:r>
            <a:r>
              <a:rPr lang="en-US" sz="1800" dirty="0"/>
              <a:t>, </a:t>
            </a:r>
            <a:r>
              <a:rPr lang="en-US" sz="1800" dirty="0" err="1" smtClean="0"/>
              <a:t>Sengupta</a:t>
            </a:r>
            <a:endParaRPr lang="en-US" sz="1800" dirty="0" smtClean="0"/>
          </a:p>
          <a:p>
            <a:pPr marL="1039813" lvl="1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endParaRPr lang="en-US" sz="1800" dirty="0"/>
          </a:p>
          <a:p>
            <a:pPr marL="1039813" lvl="1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endParaRPr lang="en-US" sz="1800" dirty="0"/>
          </a:p>
          <a:p>
            <a:pPr marL="1039813" lvl="1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endParaRPr lang="en-US" sz="2400" dirty="0" smtClean="0"/>
          </a:p>
          <a:p>
            <a:pPr marL="1039813" lvl="1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endParaRPr lang="en-US" sz="2400" dirty="0"/>
          </a:p>
          <a:p>
            <a:pPr marL="1039813" lvl="1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endParaRPr lang="en-US" sz="2400" dirty="0" smtClean="0"/>
          </a:p>
          <a:p>
            <a:pPr marL="1039813" lvl="1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endParaRPr lang="en-US" sz="2400" dirty="0"/>
          </a:p>
          <a:p>
            <a:pPr marL="1039813" lvl="1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endParaRPr lang="en-US" sz="2400" dirty="0" smtClean="0"/>
          </a:p>
          <a:p>
            <a:pPr marL="1039813" lvl="1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endParaRPr lang="en-US" sz="2400" dirty="0" smtClean="0"/>
          </a:p>
          <a:p>
            <a:pPr marL="296863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en-US" sz="2400" dirty="0" smtClean="0"/>
              <a:t>Constraints generic (no dependence on </a:t>
            </a:r>
            <a:r>
              <a:rPr lang="en-US" sz="2400" dirty="0" err="1" smtClean="0">
                <a:latin typeface="Symbol" charset="2"/>
                <a:cs typeface="Symbol" charset="2"/>
              </a:rPr>
              <a:t>l</a:t>
            </a:r>
            <a:r>
              <a:rPr lang="en-US" sz="2400" baseline="-25000" dirty="0" err="1" smtClean="0"/>
              <a:t>L</a:t>
            </a:r>
            <a:r>
              <a:rPr lang="en-US" sz="2400" dirty="0" smtClean="0"/>
              <a:t>)</a:t>
            </a:r>
            <a:endParaRPr lang="en-US" sz="2400" dirty="0"/>
          </a:p>
          <a:p>
            <a:pPr marL="296863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en-US" sz="2400" dirty="0" smtClean="0"/>
              <a:t>LHC exclusions of region also excluded by DD + relic – more at 13TeV</a:t>
            </a:r>
            <a:endParaRPr lang="en-US" sz="2400" dirty="0"/>
          </a:p>
          <a:p>
            <a:pPr marL="296863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endParaRPr lang="en-US" sz="2400" baseline="-25000" dirty="0" smtClean="0"/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7464425" y="6245225"/>
            <a:ext cx="311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60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 idx="1"/>
          </p:nvPr>
        </p:nvSpPr>
        <p:spPr>
          <a:xfrm>
            <a:off x="457200" y="92075"/>
            <a:ext cx="8229600" cy="1096963"/>
          </a:xfrm>
          <a:ln/>
        </p:spPr>
        <p:txBody>
          <a:bodyPr lIns="50760" tIns="50760" rIns="50760" bIns="50760" anchor="ctr"/>
          <a:lstStyle/>
          <a:p>
            <a:pPr marL="0" indent="0">
              <a:lnSpc>
                <a:spcPct val="100000"/>
              </a:lnSpc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r>
              <a:rPr lang="en-US" sz="4400" dirty="0" smtClean="0">
                <a:solidFill>
                  <a:srgbClr val="661B31"/>
                </a:solidFill>
              </a:rPr>
              <a:t>LHC8TeV constraints</a:t>
            </a:r>
            <a:endParaRPr lang="en-US" sz="4400" dirty="0">
              <a:solidFill>
                <a:srgbClr val="661B3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2204864"/>
            <a:ext cx="4248472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022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body"/>
          </p:nvPr>
        </p:nvSpPr>
        <p:spPr>
          <a:xfrm>
            <a:off x="683568" y="5570056"/>
            <a:ext cx="7848872" cy="1039543"/>
          </a:xfrm>
          <a:ln/>
        </p:spPr>
        <p:txBody>
          <a:bodyPr lIns="0" tIns="0" rIns="0" bIns="0" anchor="t"/>
          <a:lstStyle/>
          <a:p>
            <a:pPr marL="296863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en-US" sz="2400" dirty="0" smtClean="0"/>
              <a:t>Potential to extend constraint to ~80 GeV</a:t>
            </a:r>
          </a:p>
          <a:p>
            <a:pPr marL="1039813" lvl="1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en-US" sz="1800" dirty="0" err="1" smtClean="0"/>
              <a:t>Belyaev</a:t>
            </a:r>
            <a:r>
              <a:rPr lang="en-US" sz="1800" dirty="0" smtClean="0"/>
              <a:t> et al, 1612.00511</a:t>
            </a:r>
          </a:p>
          <a:p>
            <a:pPr marL="1039813" lvl="1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endParaRPr lang="en-US" sz="1800" dirty="0"/>
          </a:p>
          <a:p>
            <a:pPr marL="1039813" lvl="1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endParaRPr lang="en-US" sz="1800" dirty="0"/>
          </a:p>
          <a:p>
            <a:pPr marL="1039813" lvl="1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endParaRPr lang="en-US" sz="2400" dirty="0" smtClean="0"/>
          </a:p>
          <a:p>
            <a:pPr marL="1039813" lvl="1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endParaRPr lang="en-US" sz="2400" dirty="0"/>
          </a:p>
          <a:p>
            <a:pPr marL="1039813" lvl="1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endParaRPr lang="en-US" sz="2400" dirty="0" smtClean="0"/>
          </a:p>
          <a:p>
            <a:pPr marL="1039813" lvl="1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endParaRPr lang="en-US" sz="2400" dirty="0"/>
          </a:p>
          <a:p>
            <a:pPr marL="1039813" lvl="1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endParaRPr lang="en-US" sz="2400" dirty="0" smtClean="0"/>
          </a:p>
          <a:p>
            <a:pPr marL="1039813" lvl="1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endParaRPr lang="en-US" sz="2400" dirty="0" smtClean="0"/>
          </a:p>
          <a:p>
            <a:pPr marL="296863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endParaRPr lang="en-US" sz="2400" baseline="-25000" dirty="0" smtClean="0"/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7464425" y="6245225"/>
            <a:ext cx="311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60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 idx="1"/>
          </p:nvPr>
        </p:nvSpPr>
        <p:spPr>
          <a:xfrm>
            <a:off x="457200" y="92075"/>
            <a:ext cx="8229600" cy="1096963"/>
          </a:xfrm>
          <a:ln/>
        </p:spPr>
        <p:txBody>
          <a:bodyPr lIns="50760" tIns="50760" rIns="50760" bIns="50760" anchor="ctr"/>
          <a:lstStyle/>
          <a:p>
            <a:pPr marL="0" indent="0">
              <a:lnSpc>
                <a:spcPct val="100000"/>
              </a:lnSpc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r>
              <a:rPr lang="en-US" sz="4400" dirty="0" err="1" smtClean="0">
                <a:solidFill>
                  <a:srgbClr val="661B31"/>
                </a:solidFill>
              </a:rPr>
              <a:t>Monojet</a:t>
            </a:r>
            <a:r>
              <a:rPr lang="en-US" sz="4400" dirty="0" smtClean="0">
                <a:solidFill>
                  <a:srgbClr val="661B31"/>
                </a:solidFill>
              </a:rPr>
              <a:t> signature</a:t>
            </a:r>
            <a:endParaRPr lang="en-US" sz="4400" dirty="0">
              <a:solidFill>
                <a:srgbClr val="661B31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890599"/>
            <a:ext cx="2823592" cy="108012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648" y="1987562"/>
            <a:ext cx="4644008" cy="3430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645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fr-FR" sz="6000" b="1" dirty="0">
                <a:solidFill>
                  <a:srgbClr val="C00000"/>
                </a:solidFill>
                <a:latin typeface="Calibri" charset="0"/>
                <a:cs typeface="Droid Sans" charset="0"/>
              </a:rPr>
              <a:t> </a:t>
            </a:r>
            <a:r>
              <a:rPr lang="fr-FR" sz="6000" dirty="0" err="1" smtClean="0">
                <a:solidFill>
                  <a:srgbClr val="C00000"/>
                </a:solidFill>
                <a:latin typeface="Calibri" charset="0"/>
                <a:cs typeface="Droid Sans" charset="0"/>
              </a:rPr>
              <a:t>Dark</a:t>
            </a:r>
            <a:r>
              <a:rPr lang="fr-FR" sz="6000" dirty="0" smtClean="0">
                <a:solidFill>
                  <a:srgbClr val="C00000"/>
                </a:solidFill>
                <a:latin typeface="Calibri" charset="0"/>
                <a:cs typeface="Droid Sans" charset="0"/>
              </a:rPr>
              <a:t> </a:t>
            </a:r>
            <a:r>
              <a:rPr lang="fr-FR" sz="6000" dirty="0" err="1" smtClean="0">
                <a:solidFill>
                  <a:srgbClr val="C00000"/>
                </a:solidFill>
                <a:latin typeface="Calibri" charset="0"/>
                <a:cs typeface="Droid Sans" charset="0"/>
              </a:rPr>
              <a:t>sector</a:t>
            </a:r>
            <a:endParaRPr lang="fr-FR" sz="6000" dirty="0">
              <a:solidFill>
                <a:srgbClr val="C00000"/>
              </a:solidFill>
              <a:latin typeface="Calibri" charset="0"/>
              <a:cs typeface="Droid Sans" charset="0"/>
            </a:endParaRPr>
          </a:p>
        </p:txBody>
      </p:sp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457200" y="980728"/>
            <a:ext cx="8229600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38138" indent="-338138"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marL="0" indent="0" algn="just">
              <a:spcBef>
                <a:spcPts val="1000"/>
              </a:spcBef>
            </a:pPr>
            <a:endParaRPr lang="fr-FR" sz="2600" dirty="0" smtClean="0">
              <a:latin typeface="Calibri" charset="0"/>
              <a:cs typeface="Droid Sans" charset="0"/>
            </a:endParaRPr>
          </a:p>
          <a:p>
            <a:pPr marL="296863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fr-FR" sz="2600" dirty="0" err="1" smtClean="0">
                <a:latin typeface="Calibri" charset="0"/>
                <a:cs typeface="Droid Sans" charset="0"/>
              </a:rPr>
              <a:t>Many</a:t>
            </a:r>
            <a:r>
              <a:rPr lang="fr-FR" sz="2600" dirty="0" smtClean="0">
                <a:latin typeface="Calibri" charset="0"/>
                <a:cs typeface="Droid Sans" charset="0"/>
              </a:rPr>
              <a:t> more </a:t>
            </a:r>
            <a:r>
              <a:rPr lang="fr-FR" sz="2600" dirty="0" err="1" smtClean="0">
                <a:latin typeface="Calibri" charset="0"/>
                <a:cs typeface="Droid Sans" charset="0"/>
              </a:rPr>
              <a:t>possibilities</a:t>
            </a:r>
            <a:r>
              <a:rPr lang="fr-FR" sz="2600" dirty="0" smtClean="0">
                <a:latin typeface="Calibri" charset="0"/>
                <a:cs typeface="Droid Sans" charset="0"/>
              </a:rPr>
              <a:t> for </a:t>
            </a:r>
            <a:r>
              <a:rPr lang="fr-FR" sz="2600" dirty="0" err="1" smtClean="0">
                <a:latin typeface="Calibri" charset="0"/>
                <a:cs typeface="Droid Sans" charset="0"/>
              </a:rPr>
              <a:t>dark</a:t>
            </a:r>
            <a:r>
              <a:rPr lang="fr-FR" sz="2600" dirty="0" smtClean="0">
                <a:latin typeface="Calibri" charset="0"/>
                <a:cs typeface="Droid Sans" charset="0"/>
              </a:rPr>
              <a:t> </a:t>
            </a:r>
            <a:r>
              <a:rPr lang="fr-FR" sz="2600" dirty="0" err="1" smtClean="0">
                <a:latin typeface="Calibri" charset="0"/>
                <a:cs typeface="Droid Sans" charset="0"/>
              </a:rPr>
              <a:t>sector</a:t>
            </a:r>
            <a:r>
              <a:rPr lang="fr-FR" sz="2600" dirty="0" smtClean="0">
                <a:latin typeface="Calibri" charset="0"/>
                <a:cs typeface="Droid Sans" charset="0"/>
              </a:rPr>
              <a:t> : 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more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singlets, doublet (Deshpande, Ma 1978), doublet+ singlet, more doublets, triplet (</a:t>
            </a:r>
            <a:r>
              <a:rPr lang="en-US" sz="2000" dirty="0" err="1">
                <a:latin typeface="Times New Roman" charset="0"/>
                <a:ea typeface="Times New Roman" charset="0"/>
                <a:cs typeface="Times New Roman" charset="0"/>
              </a:rPr>
              <a:t>Fileviez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 Perez 2012), triplet+ singlet (Wang, Han, 2012, Fisher, Van der </a:t>
            </a:r>
            <a:r>
              <a:rPr lang="en-US" sz="2000" dirty="0" err="1">
                <a:latin typeface="Times New Roman" charset="0"/>
                <a:ea typeface="Times New Roman" charset="0"/>
                <a:cs typeface="Times New Roman" charset="0"/>
              </a:rPr>
              <a:t>Bij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 2013)  ….</a:t>
            </a:r>
          </a:p>
          <a:p>
            <a:pPr marL="296863" indent="-255588">
              <a:lnSpc>
                <a:spcPct val="100000"/>
              </a:lnSpc>
              <a:spcBef>
                <a:spcPts val="700"/>
              </a:spcBef>
              <a:buFont typeface="StarSymbo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Or alternate discrete symmetry – lead to semi-annihilation, possibility of two dark matter (</a:t>
            </a:r>
            <a:r>
              <a:rPr lang="en-US" sz="2000" dirty="0" err="1">
                <a:latin typeface="Times New Roman" charset="0"/>
                <a:ea typeface="Times New Roman" charset="0"/>
                <a:cs typeface="Times New Roman" charset="0"/>
              </a:rPr>
              <a:t>Hambye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 0811.0172, </a:t>
            </a:r>
            <a:r>
              <a:rPr lang="en-US" sz="2000" dirty="0" err="1">
                <a:latin typeface="Times New Roman" charset="0"/>
                <a:ea typeface="Times New Roman" charset="0"/>
                <a:cs typeface="Times New Roman" charset="0"/>
              </a:rPr>
              <a:t>Adulpravitchai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 et al 1103.3053, </a:t>
            </a:r>
            <a:r>
              <a:rPr lang="en-US" sz="2000" dirty="0" err="1">
                <a:latin typeface="Times New Roman" charset="0"/>
                <a:ea typeface="Times New Roman" charset="0"/>
                <a:cs typeface="Times New Roman" charset="0"/>
              </a:rPr>
              <a:t>Boucenna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 et al, 1101.2874, GB et al,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1211.1014, </a:t>
            </a:r>
            <a:r>
              <a:rPr lang="en-US" sz="2000" dirty="0" err="1" smtClean="0">
                <a:latin typeface="Times New Roman" charset="0"/>
                <a:ea typeface="Times New Roman" charset="0"/>
                <a:cs typeface="Times New Roman" charset="0"/>
              </a:rPr>
              <a:t>Esch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000" dirty="0" err="1" smtClean="0">
                <a:latin typeface="Times New Roman" charset="0"/>
                <a:ea typeface="Times New Roman" charset="0"/>
                <a:cs typeface="Times New Roman" charset="0"/>
              </a:rPr>
              <a:t>Klasen,Yaguna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 1406.0617</a:t>
            </a:r>
            <a:r>
              <a:rPr lang="is-IS" sz="2000" dirty="0" smtClean="0">
                <a:latin typeface="Times New Roman" charset="0"/>
                <a:ea typeface="Times New Roman" charset="0"/>
                <a:cs typeface="Times New Roman" charset="0"/>
              </a:rPr>
              <a:t>…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 )</a:t>
            </a: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1000"/>
              </a:spcBef>
              <a:buFont typeface="Arial" charset="0"/>
              <a:buChar char="•"/>
            </a:pP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Or fermion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dark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matter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, new Z’  ….  </a:t>
            </a:r>
          </a:p>
          <a:p>
            <a:pPr algn="just">
              <a:spcBef>
                <a:spcPts val="1000"/>
              </a:spcBef>
              <a:buFont typeface="Arial" charset="0"/>
              <a:buChar char="•"/>
            </a:pP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Some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with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peculiar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DM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properties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: isospin violation</a:t>
            </a:r>
          </a:p>
          <a:p>
            <a:pPr algn="just">
              <a:spcBef>
                <a:spcPts val="1000"/>
              </a:spcBef>
              <a:buFont typeface="Arial" charset="0"/>
              <a:buChar char="•"/>
            </a:pP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Signatures at LHC :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Higgs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searches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, Z’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searches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, new fermions </a:t>
            </a:r>
            <a:r>
              <a:rPr lang="is-IS" sz="2000" dirty="0" smtClean="0">
                <a:latin typeface="Times New Roman" charset="0"/>
                <a:ea typeface="Times New Roman" charset="0"/>
                <a:cs typeface="Times New Roman" charset="0"/>
              </a:rPr>
              <a:t>…</a:t>
            </a:r>
          </a:p>
          <a:p>
            <a:pPr algn="just">
              <a:spcBef>
                <a:spcPts val="1000"/>
              </a:spcBef>
              <a:buFont typeface="Arial" charset="0"/>
              <a:buNone/>
            </a:pPr>
            <a:endParaRPr lang="fr-FR" sz="2600" dirty="0">
              <a:latin typeface="Calibri" charset="0"/>
              <a:cs typeface="Droid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8626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Beyond the standard model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42846" y="1412776"/>
            <a:ext cx="8177626" cy="4896544"/>
          </a:xfrm>
        </p:spPr>
        <p:txBody>
          <a:bodyPr/>
          <a:lstStyle/>
          <a:p>
            <a:r>
              <a:rPr lang="fr-FR" sz="2400" dirty="0" smtClean="0">
                <a:latin typeface="Times New Roman" charset="0"/>
                <a:ea typeface="Times New Roman" charset="0"/>
                <a:cs typeface="Times New Roman" charset="0"/>
              </a:rPr>
              <a:t>For </a:t>
            </a:r>
            <a:r>
              <a:rPr lang="fr-FR" sz="2400" dirty="0" err="1" smtClean="0">
                <a:latin typeface="Times New Roman" charset="0"/>
                <a:ea typeface="Times New Roman" charset="0"/>
                <a:cs typeface="Times New Roman" charset="0"/>
              </a:rPr>
              <a:t>many</a:t>
            </a:r>
            <a:r>
              <a:rPr lang="fr-F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400" dirty="0" err="1" smtClean="0">
                <a:latin typeface="Times New Roman" charset="0"/>
                <a:ea typeface="Times New Roman" charset="0"/>
                <a:cs typeface="Times New Roman" charset="0"/>
              </a:rPr>
              <a:t>years</a:t>
            </a:r>
            <a:r>
              <a:rPr lang="fr-FR" sz="2400" dirty="0" smtClean="0">
                <a:latin typeface="Times New Roman" charset="0"/>
                <a:ea typeface="Times New Roman" charset="0"/>
                <a:cs typeface="Times New Roman" charset="0"/>
              </a:rPr>
              <a:t> – </a:t>
            </a:r>
            <a:r>
              <a:rPr lang="fr-FR" sz="2400" dirty="0" err="1" smtClean="0">
                <a:latin typeface="Times New Roman" charset="0"/>
                <a:ea typeface="Times New Roman" charset="0"/>
                <a:cs typeface="Times New Roman" charset="0"/>
              </a:rPr>
              <a:t>clear</a:t>
            </a:r>
            <a:r>
              <a:rPr lang="fr-FR" sz="2400" dirty="0" smtClean="0">
                <a:latin typeface="Times New Roman" charset="0"/>
                <a:ea typeface="Times New Roman" charset="0"/>
                <a:cs typeface="Times New Roman" charset="0"/>
              </a:rPr>
              <a:t> direction on how to explore BSM/DM</a:t>
            </a:r>
          </a:p>
          <a:p>
            <a:r>
              <a:rPr lang="fr-FR" sz="2400" dirty="0" smtClean="0">
                <a:latin typeface="Times New Roman" charset="0"/>
                <a:ea typeface="Times New Roman" charset="0"/>
                <a:cs typeface="Times New Roman" charset="0"/>
              </a:rPr>
              <a:t>Start </a:t>
            </a:r>
            <a:r>
              <a:rPr lang="fr-FR" sz="2400" dirty="0" err="1" smtClean="0">
                <a:latin typeface="Times New Roman" charset="0"/>
                <a:ea typeface="Times New Roman" charset="0"/>
                <a:cs typeface="Times New Roman" charset="0"/>
              </a:rPr>
              <a:t>with</a:t>
            </a:r>
            <a:r>
              <a:rPr lang="fr-F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400" dirty="0" err="1">
                <a:latin typeface="Times New Roman" charset="0"/>
                <a:ea typeface="Times New Roman" charset="0"/>
                <a:cs typeface="Times New Roman" charset="0"/>
              </a:rPr>
              <a:t>p</a:t>
            </a:r>
            <a:r>
              <a:rPr lang="fr-FR" sz="2400" dirty="0" err="1" smtClean="0">
                <a:latin typeface="Times New Roman" charset="0"/>
                <a:ea typeface="Times New Roman" charset="0"/>
                <a:cs typeface="Times New Roman" charset="0"/>
              </a:rPr>
              <a:t>roblems</a:t>
            </a:r>
            <a:r>
              <a:rPr lang="fr-F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400" dirty="0" err="1" smtClean="0">
                <a:latin typeface="Times New Roman" charset="0"/>
                <a:ea typeface="Times New Roman" charset="0"/>
                <a:cs typeface="Times New Roman" charset="0"/>
              </a:rPr>
              <a:t>with</a:t>
            </a:r>
            <a:r>
              <a:rPr lang="fr-FR" sz="2400" dirty="0" smtClean="0">
                <a:latin typeface="Times New Roman" charset="0"/>
                <a:ea typeface="Times New Roman" charset="0"/>
                <a:cs typeface="Times New Roman" charset="0"/>
              </a:rPr>
              <a:t> SM: </a:t>
            </a:r>
            <a:r>
              <a:rPr lang="fr-FR" sz="2400" dirty="0" err="1" smtClean="0">
                <a:latin typeface="Times New Roman" charset="0"/>
                <a:ea typeface="Times New Roman" charset="0"/>
                <a:cs typeface="Times New Roman" charset="0"/>
              </a:rPr>
              <a:t>symmetry</a:t>
            </a:r>
            <a:r>
              <a:rPr lang="fr-F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400" dirty="0" err="1" smtClean="0">
                <a:latin typeface="Times New Roman" charset="0"/>
                <a:ea typeface="Times New Roman" charset="0"/>
                <a:cs typeface="Times New Roman" charset="0"/>
              </a:rPr>
              <a:t>breaking</a:t>
            </a:r>
            <a:r>
              <a:rPr lang="fr-FR" sz="24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fr-FR" sz="2400" dirty="0" err="1" smtClean="0">
                <a:latin typeface="Times New Roman" charset="0"/>
                <a:ea typeface="Times New Roman" charset="0"/>
                <a:cs typeface="Times New Roman" charset="0"/>
              </a:rPr>
              <a:t>Higgs</a:t>
            </a:r>
            <a:r>
              <a:rPr lang="fr-FR" sz="2400" dirty="0" smtClean="0">
                <a:latin typeface="Times New Roman" charset="0"/>
                <a:ea typeface="Times New Roman" charset="0"/>
                <a:cs typeface="Times New Roman" charset="0"/>
              </a:rPr>
              <a:t>, unification, fermion masses </a:t>
            </a:r>
            <a:r>
              <a:rPr lang="is-IS" sz="2400" dirty="0" smtClean="0">
                <a:latin typeface="Times New Roman" charset="0"/>
                <a:ea typeface="Times New Roman" charset="0"/>
                <a:cs typeface="Times New Roman" charset="0"/>
              </a:rPr>
              <a:t>…</a:t>
            </a:r>
          </a:p>
          <a:p>
            <a:endParaRPr lang="is-IS" dirty="0"/>
          </a:p>
          <a:p>
            <a:endParaRPr lang="is-IS" dirty="0" smtClean="0"/>
          </a:p>
          <a:p>
            <a:endParaRPr lang="is-IS" dirty="0"/>
          </a:p>
          <a:p>
            <a:endParaRPr lang="is-IS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is-IS" sz="2400" dirty="0" smtClean="0">
                <a:latin typeface="Times New Roman" charset="0"/>
                <a:ea typeface="Times New Roman" charset="0"/>
                <a:cs typeface="Times New Roman" charset="0"/>
              </a:rPr>
              <a:t>Interplay </a:t>
            </a:r>
            <a:r>
              <a:rPr lang="is-IS" sz="2400" dirty="0">
                <a:latin typeface="Times New Roman" charset="0"/>
                <a:ea typeface="Times New Roman" charset="0"/>
                <a:cs typeface="Times New Roman" charset="0"/>
              </a:rPr>
              <a:t>Collider, dark matter searches, </a:t>
            </a:r>
            <a:r>
              <a:rPr lang="is-IS" sz="2400" dirty="0" smtClean="0">
                <a:latin typeface="Times New Roman" charset="0"/>
                <a:ea typeface="Times New Roman" charset="0"/>
                <a:cs typeface="Times New Roman" charset="0"/>
              </a:rPr>
              <a:t>cosmology</a:t>
            </a:r>
          </a:p>
          <a:p>
            <a:r>
              <a:rPr lang="is-IS" sz="2400" dirty="0" smtClean="0">
                <a:latin typeface="Times New Roman" charset="0"/>
                <a:ea typeface="Times New Roman" charset="0"/>
                <a:cs typeface="Times New Roman" charset="0"/>
              </a:rPr>
              <a:t>But there are m</a:t>
            </a:r>
            <a:r>
              <a:rPr lang="fr-FR" sz="2400" dirty="0" smtClean="0">
                <a:latin typeface="Times New Roman" charset="0"/>
                <a:ea typeface="Times New Roman" charset="0"/>
                <a:cs typeface="Times New Roman" charset="0"/>
              </a:rPr>
              <a:t>o</a:t>
            </a:r>
            <a:r>
              <a:rPr lang="is-IS" sz="2400" dirty="0" smtClean="0">
                <a:latin typeface="Times New Roman" charset="0"/>
                <a:ea typeface="Times New Roman" charset="0"/>
                <a:cs typeface="Times New Roman" charset="0"/>
              </a:rPr>
              <a:t>re possibilities for WIMPs and for DM </a:t>
            </a:r>
          </a:p>
          <a:p>
            <a:endParaRPr lang="fr-FR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is-IS" dirty="0" smtClean="0"/>
          </a:p>
          <a:p>
            <a:endParaRPr lang="is-IS" dirty="0"/>
          </a:p>
          <a:p>
            <a:endParaRPr lang="is-IS" dirty="0" smtClean="0"/>
          </a:p>
          <a:p>
            <a:endParaRPr lang="is-IS" dirty="0"/>
          </a:p>
          <a:p>
            <a:r>
              <a:rPr lang="is-IS" dirty="0" smtClean="0"/>
              <a:t>Interplay Collider, dark matter searches, cosmology</a:t>
            </a:r>
            <a:endParaRPr lang="fr-FR" dirty="0" smtClean="0"/>
          </a:p>
        </p:txBody>
      </p:sp>
      <p:sp>
        <p:nvSpPr>
          <p:cNvPr id="4" name="Ellipse 3"/>
          <p:cNvSpPr/>
          <p:nvPr/>
        </p:nvSpPr>
        <p:spPr>
          <a:xfrm>
            <a:off x="2637805" y="3363503"/>
            <a:ext cx="1778496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SUSY</a:t>
            </a:r>
          </a:p>
          <a:p>
            <a:pPr algn="ctr"/>
            <a:r>
              <a:rPr lang="fr-FR" dirty="0" err="1" smtClean="0"/>
              <a:t>XtraDim</a:t>
            </a:r>
            <a:endParaRPr lang="fr-FR" dirty="0" smtClean="0"/>
          </a:p>
          <a:p>
            <a:pPr algn="ctr"/>
            <a:r>
              <a:rPr lang="fr-FR" dirty="0" err="1" smtClean="0"/>
              <a:t>Little</a:t>
            </a:r>
            <a:r>
              <a:rPr lang="fr-FR" dirty="0" smtClean="0"/>
              <a:t> </a:t>
            </a:r>
            <a:r>
              <a:rPr lang="fr-FR" dirty="0" err="1" smtClean="0"/>
              <a:t>Higgs</a:t>
            </a:r>
            <a:endParaRPr lang="fr-FR" dirty="0" smtClean="0"/>
          </a:p>
          <a:p>
            <a:pPr algn="ctr"/>
            <a:r>
              <a:rPr lang="is-IS" dirty="0" smtClean="0"/>
              <a:t>….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5018245" y="3626383"/>
            <a:ext cx="1562472" cy="91440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Discrete</a:t>
            </a:r>
            <a:r>
              <a:rPr lang="fr-FR" dirty="0" smtClean="0"/>
              <a:t> </a:t>
            </a:r>
            <a:r>
              <a:rPr lang="fr-FR" dirty="0" err="1" smtClean="0"/>
              <a:t>symmetry</a:t>
            </a:r>
            <a:endParaRPr lang="fr-FR" dirty="0"/>
          </a:p>
        </p:txBody>
      </p:sp>
      <p:sp>
        <p:nvSpPr>
          <p:cNvPr id="6" name="Arrondir un rectangle à un seul coin 5"/>
          <p:cNvSpPr/>
          <p:nvPr/>
        </p:nvSpPr>
        <p:spPr>
          <a:xfrm>
            <a:off x="545397" y="3573016"/>
            <a:ext cx="1490464" cy="914400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One of the </a:t>
            </a:r>
            <a:r>
              <a:rPr lang="fr-FR" dirty="0" err="1" smtClean="0"/>
              <a:t>problems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SM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7233354" y="3850977"/>
            <a:ext cx="1312026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WIMP</a:t>
            </a:r>
          </a:p>
          <a:p>
            <a:r>
              <a:rPr lang="fr-FR" dirty="0" err="1" smtClean="0"/>
              <a:t>Dark</a:t>
            </a:r>
            <a:r>
              <a:rPr lang="fr-FR" dirty="0" smtClean="0"/>
              <a:t> </a:t>
            </a:r>
            <a:r>
              <a:rPr lang="fr-FR" dirty="0" err="1" smtClean="0"/>
              <a:t>matter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827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457200" y="128588"/>
            <a:ext cx="8226425" cy="664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>
              <a:spcBef>
                <a:spcPts val="800"/>
              </a:spcBef>
            </a:pPr>
            <a:endParaRPr lang="en-US" sz="4400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pPr algn="ctr">
              <a:spcBef>
                <a:spcPts val="800"/>
              </a:spcBef>
            </a:pPr>
            <a:r>
              <a:rPr lang="en-US" sz="44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Top- down approach</a:t>
            </a:r>
          </a:p>
          <a:p>
            <a:pPr algn="ctr">
              <a:spcBef>
                <a:spcPts val="800"/>
              </a:spcBef>
            </a:pPr>
            <a:r>
              <a:rPr lang="en-US" sz="44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Supersymmetry &amp;extra dimensions</a:t>
            </a:r>
          </a:p>
          <a:p>
            <a:pPr algn="ctr">
              <a:spcBef>
                <a:spcPts val="800"/>
              </a:spcBef>
            </a:pPr>
            <a:endParaRPr lang="en-US" sz="3200" dirty="0">
              <a:latin typeface="Calibri" charset="0"/>
              <a:cs typeface="Droid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3342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260648"/>
            <a:ext cx="7221537" cy="887413"/>
          </a:xfrm>
        </p:spPr>
        <p:txBody>
          <a:bodyPr/>
          <a:lstStyle/>
          <a:p>
            <a:pPr eaLnBrk="1" hangingPunct="1"/>
            <a:r>
              <a:rPr lang="en-US" dirty="0" err="1">
                <a:solidFill>
                  <a:srgbClr val="CC0000"/>
                </a:solidFill>
                <a:latin typeface="Times New Roman" charset="0"/>
              </a:rPr>
              <a:t>Supersymmetry</a:t>
            </a:r>
            <a:endParaRPr lang="fr-FR" dirty="0">
              <a:solidFill>
                <a:srgbClr val="CC0000"/>
              </a:solidFill>
              <a:latin typeface="Times New Roman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628775"/>
            <a:ext cx="7870825" cy="4608513"/>
          </a:xfrm>
        </p:spPr>
        <p:txBody>
          <a:bodyPr/>
          <a:lstStyle/>
          <a:p>
            <a:pPr eaLnBrk="1" hangingPunct="1"/>
            <a:r>
              <a:rPr lang="en-US" sz="2600" dirty="0">
                <a:latin typeface="Times New Roman" charset="0"/>
              </a:rPr>
              <a:t>Motivation: unifying matter (fermions) and interactions (mediated by bosons)</a:t>
            </a:r>
          </a:p>
          <a:p>
            <a:pPr lvl="1" eaLnBrk="1" hangingPunct="1"/>
            <a:r>
              <a:rPr lang="en-US" sz="2400" dirty="0">
                <a:solidFill>
                  <a:srgbClr val="FF0000"/>
                </a:solidFill>
                <a:latin typeface="Times New Roman" charset="0"/>
              </a:rPr>
              <a:t>Symmetry that relates fermions and bosons</a:t>
            </a:r>
          </a:p>
          <a:p>
            <a:pPr eaLnBrk="1" hangingPunct="1"/>
            <a:r>
              <a:rPr lang="en-US" sz="2600" dirty="0">
                <a:latin typeface="Times New Roman" charset="0"/>
              </a:rPr>
              <a:t>Prediction: new particles </a:t>
            </a:r>
            <a:r>
              <a:rPr lang="en-US" sz="2600" dirty="0" err="1">
                <a:latin typeface="Times New Roman" charset="0"/>
              </a:rPr>
              <a:t>supersymmetric</a:t>
            </a:r>
            <a:r>
              <a:rPr lang="en-US" sz="2600" dirty="0">
                <a:latin typeface="Times New Roman" charset="0"/>
              </a:rPr>
              <a:t> partners of all known fermions and bosons : differ spin 1/2</a:t>
            </a:r>
          </a:p>
          <a:p>
            <a:pPr lvl="1" eaLnBrk="1" hangingPunct="1"/>
            <a:r>
              <a:rPr lang="en-US" sz="2400" dirty="0">
                <a:solidFill>
                  <a:srgbClr val="FF0000"/>
                </a:solidFill>
                <a:latin typeface="Times New Roman" charset="0"/>
              </a:rPr>
              <a:t>Not discovered yet</a:t>
            </a:r>
          </a:p>
          <a:p>
            <a:pPr eaLnBrk="1" hangingPunct="1"/>
            <a:r>
              <a:rPr lang="en-US" sz="2600" dirty="0">
                <a:latin typeface="Times New Roman" charset="0"/>
              </a:rPr>
              <a:t>Hierarchy problem</a:t>
            </a:r>
          </a:p>
          <a:p>
            <a:pPr lvl="1" eaLnBrk="1" hangingPunct="1"/>
            <a:r>
              <a:rPr lang="en-US" sz="2400" dirty="0">
                <a:latin typeface="Times New Roman" charset="0"/>
              </a:rPr>
              <a:t>SUSY particles (~</a:t>
            </a:r>
            <a:r>
              <a:rPr lang="en-US" sz="2400" dirty="0" err="1">
                <a:latin typeface="Times New Roman" charset="0"/>
              </a:rPr>
              <a:t>TeV</a:t>
            </a:r>
            <a:r>
              <a:rPr lang="en-US" sz="2400" dirty="0">
                <a:latin typeface="Times New Roman" charset="0"/>
              </a:rPr>
              <a:t>) to stabilize Higgs mass against </a:t>
            </a:r>
            <a:r>
              <a:rPr lang="en-US" sz="2400" dirty="0" err="1">
                <a:latin typeface="Times New Roman" charset="0"/>
              </a:rPr>
              <a:t>radiative</a:t>
            </a:r>
            <a:r>
              <a:rPr lang="en-US" sz="2400" dirty="0">
                <a:latin typeface="Times New Roman" charset="0"/>
              </a:rPr>
              <a:t> corrections </a:t>
            </a:r>
            <a:r>
              <a:rPr lang="en-US" sz="2400" dirty="0">
                <a:latin typeface="Times New Roman" charset="0"/>
                <a:sym typeface="Wingdings" charset="0"/>
              </a:rPr>
              <a:t></a:t>
            </a:r>
            <a:r>
              <a:rPr lang="en-US" sz="2400" dirty="0">
                <a:latin typeface="Times New Roman" charset="0"/>
              </a:rPr>
              <a:t>should be within reach of LHC</a:t>
            </a:r>
          </a:p>
          <a:p>
            <a:pPr eaLnBrk="1" hangingPunct="1"/>
            <a:r>
              <a:rPr lang="en-US" sz="2600" dirty="0" smtClean="0">
                <a:latin typeface="Times New Roman" charset="0"/>
              </a:rPr>
              <a:t>R</a:t>
            </a:r>
            <a:r>
              <a:rPr lang="en-US" sz="2600" dirty="0">
                <a:latin typeface="Times New Roman" charset="0"/>
              </a:rPr>
              <a:t>-parity and dark matter</a:t>
            </a:r>
          </a:p>
          <a:p>
            <a:pPr lvl="1" eaLnBrk="1" hangingPunct="1">
              <a:buFont typeface="Wingdings" charset="0"/>
              <a:buNone/>
            </a:pPr>
            <a:endParaRPr lang="fr-FR" sz="2400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01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dirty="0" smtClean="0">
                <a:latin typeface="Times New Roman" charset="0"/>
                <a:ea typeface="Times New Roman" charset="0"/>
                <a:cs typeface="Times New Roman" charset="0"/>
              </a:rPr>
              <a:t>Minimal </a:t>
            </a:r>
            <a:r>
              <a:rPr lang="fr-FR" sz="4000" dirty="0" err="1" smtClean="0">
                <a:latin typeface="Times New Roman" charset="0"/>
                <a:ea typeface="Times New Roman" charset="0"/>
                <a:cs typeface="Times New Roman" charset="0"/>
              </a:rPr>
              <a:t>supersymmetric</a:t>
            </a:r>
            <a:r>
              <a:rPr lang="fr-FR" sz="4000" dirty="0" smtClean="0">
                <a:latin typeface="Times New Roman" charset="0"/>
                <a:ea typeface="Times New Roman" charset="0"/>
                <a:cs typeface="Times New Roman" charset="0"/>
              </a:rPr>
              <a:t> standard model</a:t>
            </a:r>
            <a:endParaRPr lang="fr-FR" sz="4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21408" y="1788233"/>
            <a:ext cx="4035425" cy="3976688"/>
          </a:xfrm>
        </p:spPr>
        <p:txBody>
          <a:bodyPr/>
          <a:lstStyle/>
          <a:p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Minimal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field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content :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partner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of SM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particles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and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two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higgs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doublets (for fermion masses)</a:t>
            </a:r>
          </a:p>
          <a:p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fr-FR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Neutralinos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: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neutral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spin ½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partners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of gauge bosons  (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bino,wino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) and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Higgs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scalars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higgsinos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)</a:t>
            </a:r>
            <a:endParaRPr lang="fr-FR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657" y="1527377"/>
            <a:ext cx="4037013" cy="4237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5293602"/>
            <a:ext cx="3408363" cy="485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17662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260648"/>
            <a:ext cx="6357938" cy="720502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990033"/>
                </a:solidFill>
                <a:latin typeface="Arial" charset="0"/>
              </a:rPr>
              <a:t>Susy features</a:t>
            </a:r>
            <a:endParaRPr lang="fr-FR" dirty="0">
              <a:solidFill>
                <a:srgbClr val="990033"/>
              </a:solidFill>
              <a:latin typeface="Arial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1340768"/>
            <a:ext cx="4716462" cy="5067300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endParaRPr lang="en-US" sz="2000" dirty="0">
              <a:solidFill>
                <a:srgbClr val="FF6600"/>
              </a:solidFill>
              <a:latin typeface="Times New Roman" charset="0"/>
            </a:endParaRPr>
          </a:p>
          <a:p>
            <a:pPr eaLnBrk="1" hangingPunct="1"/>
            <a:r>
              <a:rPr lang="en-US" sz="2000" dirty="0" smtClean="0">
                <a:solidFill>
                  <a:srgbClr val="FF0000"/>
                </a:solidFill>
                <a:latin typeface="Times New Roman" charset="0"/>
              </a:rPr>
              <a:t>New particles stabilize Higgs 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</a:rPr>
              <a:t>mass (~100GeV) </a:t>
            </a:r>
            <a:r>
              <a:rPr lang="en-US" sz="2000" dirty="0" smtClean="0">
                <a:solidFill>
                  <a:srgbClr val="FF0000"/>
                </a:solidFill>
                <a:latin typeface="Times New Roman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</a:rPr>
              <a:t>against radiative </a:t>
            </a:r>
            <a:r>
              <a:rPr lang="en-US" sz="2000" dirty="0" smtClean="0">
                <a:solidFill>
                  <a:srgbClr val="FF0000"/>
                </a:solidFill>
                <a:latin typeface="Times New Roman" charset="0"/>
              </a:rPr>
              <a:t>corrections</a:t>
            </a:r>
            <a:endParaRPr lang="en-US" sz="2000" dirty="0" smtClean="0">
              <a:latin typeface="Times New Roman" charset="0"/>
            </a:endParaRPr>
          </a:p>
          <a:p>
            <a:pPr eaLnBrk="1" hangingPunct="1"/>
            <a:r>
              <a:rPr lang="en-US" sz="2000" dirty="0" smtClean="0">
                <a:latin typeface="Times New Roman" charset="0"/>
              </a:rPr>
              <a:t>If </a:t>
            </a:r>
            <a:r>
              <a:rPr lang="en-US" sz="2000" dirty="0">
                <a:latin typeface="Times New Roman" charset="0"/>
              </a:rPr>
              <a:t>supersymmetry is exact each </a:t>
            </a:r>
            <a:r>
              <a:rPr lang="en-US" sz="2000" dirty="0" smtClean="0">
                <a:solidFill>
                  <a:srgbClr val="CC0000"/>
                </a:solidFill>
                <a:latin typeface="Times New Roman" charset="0"/>
              </a:rPr>
              <a:t>SM </a:t>
            </a:r>
            <a:r>
              <a:rPr lang="en-US" sz="2000" dirty="0">
                <a:solidFill>
                  <a:srgbClr val="CC0000"/>
                </a:solidFill>
                <a:latin typeface="Times New Roman" charset="0"/>
              </a:rPr>
              <a:t>fermion </a:t>
            </a:r>
            <a:r>
              <a:rPr lang="en-US" sz="2000" dirty="0" smtClean="0">
                <a:solidFill>
                  <a:srgbClr val="CC0000"/>
                </a:solidFill>
                <a:latin typeface="Times New Roman" charset="0"/>
              </a:rPr>
              <a:t>contribution is cancelled by that of two scalar partners (</a:t>
            </a:r>
            <a:r>
              <a:rPr lang="en-US" sz="2000" dirty="0" err="1" smtClean="0">
                <a:solidFill>
                  <a:srgbClr val="CC0000"/>
                </a:solidFill>
                <a:latin typeface="Symbol" charset="2"/>
                <a:cs typeface="Symbol" charset="2"/>
              </a:rPr>
              <a:t>l</a:t>
            </a:r>
            <a:r>
              <a:rPr lang="en-US" sz="2000" baseline="-25000" dirty="0" err="1" smtClean="0">
                <a:solidFill>
                  <a:srgbClr val="CC0000"/>
                </a:solidFill>
                <a:latin typeface="Times New Roman" charset="0"/>
              </a:rPr>
              <a:t>S</a:t>
            </a:r>
            <a:r>
              <a:rPr lang="en-US" sz="2000" dirty="0" smtClean="0">
                <a:solidFill>
                  <a:srgbClr val="CC0000"/>
                </a:solidFill>
                <a:latin typeface="Times New Roman" charset="0"/>
              </a:rPr>
              <a:t>= </a:t>
            </a:r>
            <a:r>
              <a:rPr lang="en-US" sz="2000" dirty="0" smtClean="0">
                <a:solidFill>
                  <a:srgbClr val="CC0000"/>
                </a:solidFill>
                <a:latin typeface="Symbol" charset="2"/>
                <a:cs typeface="Symbol" charset="2"/>
              </a:rPr>
              <a:t>l</a:t>
            </a:r>
            <a:r>
              <a:rPr lang="en-US" sz="2000" baseline="-25000" dirty="0" smtClean="0">
                <a:solidFill>
                  <a:srgbClr val="CC0000"/>
                </a:solidFill>
                <a:latin typeface="Times New Roman" charset="0"/>
              </a:rPr>
              <a:t>F</a:t>
            </a:r>
            <a:r>
              <a:rPr lang="en-US" sz="2000" baseline="30000" dirty="0" smtClean="0">
                <a:solidFill>
                  <a:srgbClr val="CC0000"/>
                </a:solidFill>
                <a:latin typeface="Times New Roman" charset="0"/>
              </a:rPr>
              <a:t>2</a:t>
            </a:r>
            <a:r>
              <a:rPr lang="en-US" sz="2000" dirty="0" smtClean="0">
                <a:solidFill>
                  <a:srgbClr val="CC0000"/>
                </a:solidFill>
                <a:latin typeface="Times New Roman" charset="0"/>
              </a:rPr>
              <a:t>)</a:t>
            </a:r>
            <a:endParaRPr lang="en-US" sz="2000" dirty="0">
              <a:solidFill>
                <a:srgbClr val="CC0000"/>
              </a:solidFill>
              <a:latin typeface="Times New Roman" charset="0"/>
            </a:endParaRPr>
          </a:p>
          <a:p>
            <a:pPr eaLnBrk="1" hangingPunct="1"/>
            <a:r>
              <a:rPr lang="en-US" sz="2000" dirty="0" smtClean="0">
                <a:latin typeface="Times New Roman" charset="0"/>
              </a:rPr>
              <a:t>Quadratic divergences still cancelled if only soft </a:t>
            </a:r>
            <a:r>
              <a:rPr lang="en-US" sz="2000" dirty="0" err="1" smtClean="0">
                <a:latin typeface="Times New Roman" charset="0"/>
              </a:rPr>
              <a:t>susy</a:t>
            </a:r>
            <a:r>
              <a:rPr lang="en-US" sz="2000" dirty="0" smtClean="0">
                <a:latin typeface="Times New Roman" charset="0"/>
              </a:rPr>
              <a:t> breaking terms</a:t>
            </a:r>
          </a:p>
          <a:p>
            <a:pPr eaLnBrk="1" hangingPunct="1"/>
            <a:endParaRPr lang="en-US" sz="2000" dirty="0" smtClean="0">
              <a:latin typeface="Times New Roman" charset="0"/>
            </a:endParaRPr>
          </a:p>
          <a:p>
            <a:pPr eaLnBrk="1" hangingPunct="1"/>
            <a:r>
              <a:rPr lang="en-US" sz="2000" dirty="0" smtClean="0">
                <a:latin typeface="Times New Roman" charset="0"/>
              </a:rPr>
              <a:t>SU(3), SU(2), U(1) coupling constants unification at high scale in MSSM but not in SM</a:t>
            </a:r>
            <a:endParaRPr lang="en-US" sz="2000" dirty="0">
              <a:latin typeface="Times New Roman" charset="0"/>
            </a:endParaRPr>
          </a:p>
          <a:p>
            <a:pPr eaLnBrk="1" hangingPunct="1"/>
            <a:r>
              <a:rPr lang="en-US" sz="2000" dirty="0">
                <a:solidFill>
                  <a:srgbClr val="FF0000"/>
                </a:solidFill>
                <a:latin typeface="Times New Roman" charset="0"/>
              </a:rPr>
              <a:t>No </a:t>
            </a:r>
            <a:r>
              <a:rPr lang="en-US" sz="2000" dirty="0" err="1">
                <a:solidFill>
                  <a:srgbClr val="FF0000"/>
                </a:solidFill>
                <a:latin typeface="Times New Roman" charset="0"/>
              </a:rPr>
              <a:t>susy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</a:rPr>
              <a:t> particle found</a:t>
            </a:r>
          </a:p>
          <a:p>
            <a:pPr eaLnBrk="1" hangingPunct="1">
              <a:buFont typeface="Wingdings" charset="0"/>
              <a:buNone/>
            </a:pPr>
            <a:endParaRPr lang="el-GR" sz="2000" dirty="0">
              <a:solidFill>
                <a:srgbClr val="CC0000"/>
              </a:solidFill>
              <a:latin typeface="Times New Roman" charset="0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580112" y="4005064"/>
            <a:ext cx="33480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i="1" baseline="0" dirty="0" smtClean="0">
                <a:solidFill>
                  <a:srgbClr val="FF9900"/>
                </a:solidFill>
                <a:latin typeface="Tahoma" charset="0"/>
              </a:rPr>
              <a:t>Each increase </a:t>
            </a:r>
            <a:r>
              <a:rPr lang="en-US" i="1" baseline="0" dirty="0" err="1">
                <a:solidFill>
                  <a:srgbClr val="FF9900"/>
                </a:solidFill>
                <a:latin typeface="Tahoma" charset="0"/>
              </a:rPr>
              <a:t>quadratically</a:t>
            </a:r>
            <a:r>
              <a:rPr lang="en-US" i="1" baseline="0" dirty="0">
                <a:solidFill>
                  <a:srgbClr val="FF9900"/>
                </a:solidFill>
                <a:latin typeface="Tahoma" charset="0"/>
              </a:rPr>
              <a:t> with energy</a:t>
            </a:r>
            <a:endParaRPr lang="fr-FR" i="1" baseline="0" dirty="0">
              <a:solidFill>
                <a:srgbClr val="FF9900"/>
              </a:solidFill>
              <a:latin typeface="Tahoma" charset="0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6424613" y="5681663"/>
            <a:ext cx="1841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1988840"/>
            <a:ext cx="3822700" cy="1143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3284984"/>
            <a:ext cx="1656184" cy="64807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097" y="1556792"/>
            <a:ext cx="953248" cy="36004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6296" y="1484784"/>
            <a:ext cx="1232148" cy="41071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4288" y="3356992"/>
            <a:ext cx="1512168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12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713" y="260350"/>
            <a:ext cx="6861175" cy="1196975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R-parity</a:t>
            </a:r>
            <a:endParaRPr lang="fr-FR">
              <a:latin typeface="Arial" charset="0"/>
            </a:endParaRPr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916113"/>
            <a:ext cx="7715250" cy="1981200"/>
          </a:xfrm>
        </p:spPr>
      </p:pic>
      <p:sp>
        <p:nvSpPr>
          <p:cNvPr id="2150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>
                <a:latin typeface="Arial" charset="0"/>
              </a:rPr>
              <a:t>Proton decay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>
                <a:latin typeface="Arial" charset="0"/>
              </a:rPr>
              <a:t>To prevent this introduce R parity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latin typeface="Arial" charset="0"/>
              </a:rPr>
              <a:t>R=(-1) </a:t>
            </a:r>
            <a:r>
              <a:rPr lang="en-US" sz="2400" baseline="30000" dirty="0">
                <a:latin typeface="Arial" charset="0"/>
              </a:rPr>
              <a:t>3B-3L+2S;   </a:t>
            </a:r>
            <a:r>
              <a:rPr lang="en-US" sz="2400" dirty="0">
                <a:latin typeface="Arial" charset="0"/>
              </a:rPr>
              <a:t>R=1: SM particles  R=-1 SUSY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i="1" dirty="0">
                <a:solidFill>
                  <a:srgbClr val="CC0066"/>
                </a:solidFill>
                <a:latin typeface="Arial" charset="0"/>
              </a:rPr>
              <a:t>The LSP is stable : could be a suitable DM </a:t>
            </a:r>
            <a:r>
              <a:rPr lang="en-US" sz="2600" i="1" dirty="0" smtClean="0">
                <a:solidFill>
                  <a:srgbClr val="CC0066"/>
                </a:solidFill>
                <a:latin typeface="Arial" charset="0"/>
              </a:rPr>
              <a:t>candidate if neutral</a:t>
            </a:r>
            <a:endParaRPr lang="en-US" sz="2600" i="1" dirty="0">
              <a:solidFill>
                <a:srgbClr val="CC00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22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179388" y="2781300"/>
            <a:ext cx="87820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000" baseline="0">
                <a:solidFill>
                  <a:schemeClr val="accent1"/>
                </a:solidFill>
                <a:latin typeface="Times New Roman" charset="0"/>
              </a:rPr>
              <a:t>Minimal Supersymmetric Standard Model</a:t>
            </a:r>
            <a:endParaRPr lang="fr-FR" sz="4000" baseline="0">
              <a:solidFill>
                <a:schemeClr val="accent1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75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A50021"/>
                </a:solidFill>
                <a:latin typeface="Arial" charset="0"/>
              </a:rPr>
              <a:t>MSSM – soft terms</a:t>
            </a:r>
            <a:endParaRPr lang="fr-FR">
              <a:solidFill>
                <a:srgbClr val="A50021"/>
              </a:solidFill>
              <a:latin typeface="Arial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8298" y="1383507"/>
            <a:ext cx="7278390" cy="1595438"/>
          </a:xfr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rgbClr val="3333CC"/>
                </a:solidFill>
                <a:latin typeface="Times New Roman" charset="0"/>
              </a:rPr>
              <a:t>Supersymmetry must be broken - many </a:t>
            </a:r>
            <a:r>
              <a:rPr lang="en-US" sz="2400" dirty="0">
                <a:solidFill>
                  <a:srgbClr val="3333CC"/>
                </a:solidFill>
                <a:latin typeface="Times New Roman" charset="0"/>
              </a:rPr>
              <a:t>possibilities </a:t>
            </a:r>
            <a:r>
              <a:rPr lang="en-US" sz="2400" dirty="0" smtClean="0">
                <a:solidFill>
                  <a:srgbClr val="3333CC"/>
                </a:solidFill>
                <a:latin typeface="Times New Roman" charset="0"/>
              </a:rPr>
              <a:t>: write </a:t>
            </a:r>
            <a:r>
              <a:rPr lang="en-US" sz="2400" dirty="0">
                <a:solidFill>
                  <a:srgbClr val="3333CC"/>
                </a:solidFill>
                <a:latin typeface="Times New Roman" charset="0"/>
              </a:rPr>
              <a:t>most general </a:t>
            </a:r>
            <a:r>
              <a:rPr lang="en-US" sz="2400" dirty="0" err="1">
                <a:solidFill>
                  <a:srgbClr val="3333CC"/>
                </a:solidFill>
                <a:latin typeface="Times New Roman" charset="0"/>
              </a:rPr>
              <a:t>Lagrangian</a:t>
            </a:r>
            <a:r>
              <a:rPr lang="en-US" sz="2400" dirty="0">
                <a:solidFill>
                  <a:srgbClr val="3333CC"/>
                </a:solidFill>
                <a:latin typeface="Times New Roman" charset="0"/>
              </a:rPr>
              <a:t> which violate SUSY  without disturbing cancellation of quadratic divergences in scalar mass (</a:t>
            </a:r>
            <a:r>
              <a:rPr lang="en-US" sz="2000" dirty="0" err="1">
                <a:solidFill>
                  <a:srgbClr val="3333CC"/>
                </a:solidFill>
                <a:latin typeface="Times New Roman" charset="0"/>
              </a:rPr>
              <a:t>Grisaru</a:t>
            </a:r>
            <a:r>
              <a:rPr lang="en-US" sz="2000" dirty="0">
                <a:solidFill>
                  <a:srgbClr val="3333CC"/>
                </a:solidFill>
                <a:latin typeface="Times New Roman" charset="0"/>
              </a:rPr>
              <a:t> and </a:t>
            </a:r>
            <a:r>
              <a:rPr lang="en-US" sz="2000" dirty="0" err="1">
                <a:solidFill>
                  <a:srgbClr val="3333CC"/>
                </a:solidFill>
                <a:latin typeface="Times New Roman" charset="0"/>
              </a:rPr>
              <a:t>Girardelo</a:t>
            </a:r>
            <a:r>
              <a:rPr lang="en-US" sz="2000" dirty="0">
                <a:solidFill>
                  <a:srgbClr val="3333CC"/>
                </a:solidFill>
                <a:latin typeface="Times New Roman" charset="0"/>
              </a:rPr>
              <a:t> 1982</a:t>
            </a:r>
            <a:r>
              <a:rPr lang="en-US" sz="2400" dirty="0">
                <a:solidFill>
                  <a:srgbClr val="3333CC"/>
                </a:solidFill>
                <a:latin typeface="Times New Roman" charset="0"/>
              </a:rPr>
              <a:t>)</a:t>
            </a:r>
            <a:endParaRPr lang="el-GR" sz="2400" dirty="0">
              <a:solidFill>
                <a:srgbClr val="3333CC"/>
              </a:solidFill>
              <a:latin typeface="Times New Roman" charset="0"/>
            </a:endParaRPr>
          </a:p>
          <a:p>
            <a:pPr eaLnBrk="1" hangingPunct="1"/>
            <a:endParaRPr lang="en-US" sz="2600" dirty="0">
              <a:latin typeface="Times New Roman" charset="0"/>
            </a:endParaRPr>
          </a:p>
          <a:p>
            <a:pPr eaLnBrk="1" hangingPunct="1"/>
            <a:endParaRPr lang="en-US" sz="2600" dirty="0">
              <a:latin typeface="Times New Roman" charset="0"/>
            </a:endParaRPr>
          </a:p>
          <a:p>
            <a:pPr eaLnBrk="1" hangingPunct="1"/>
            <a:endParaRPr lang="en-US" sz="2600" dirty="0">
              <a:latin typeface="Times New Roman" charset="0"/>
            </a:endParaRPr>
          </a:p>
          <a:p>
            <a:pPr eaLnBrk="1" hangingPunct="1"/>
            <a:endParaRPr lang="en-US" sz="2600" dirty="0">
              <a:latin typeface="Times New Roman" charset="0"/>
            </a:endParaRPr>
          </a:p>
          <a:p>
            <a:pPr eaLnBrk="1" hangingPunct="1"/>
            <a:endParaRPr lang="en-US" sz="2600" dirty="0">
              <a:latin typeface="Times New Roman" charset="0"/>
            </a:endParaRPr>
          </a:p>
          <a:p>
            <a:pPr eaLnBrk="1" hangingPunct="1"/>
            <a:endParaRPr lang="fr-FR" sz="2600" dirty="0">
              <a:latin typeface="Times New Roman" charset="0"/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895600" y="2801938"/>
            <a:ext cx="1841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fr-FR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3800017"/>
            <a:ext cx="6543675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3687763" y="4673600"/>
            <a:ext cx="1841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fr-FR"/>
          </a:p>
        </p:txBody>
      </p:sp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019" y="4414636"/>
            <a:ext cx="5283200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3111500" y="4457700"/>
            <a:ext cx="1841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fr-FR"/>
          </a:p>
        </p:txBody>
      </p:sp>
      <p:pic>
        <p:nvPicPr>
          <p:cNvPr id="2560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332" y="5101494"/>
            <a:ext cx="708342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694" y="3051125"/>
            <a:ext cx="4895850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136082" y="5986790"/>
            <a:ext cx="77893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00"/>
                </a:solidFill>
                <a:latin typeface="Times New Roman" charset="0"/>
              </a:rPr>
              <a:t>Real parameters and no </a:t>
            </a:r>
            <a:r>
              <a:rPr lang="en-US" dirty="0" err="1">
                <a:solidFill>
                  <a:srgbClr val="FF3300"/>
                </a:solidFill>
                <a:latin typeface="Times New Roman" charset="0"/>
              </a:rPr>
              <a:t>flavour</a:t>
            </a:r>
            <a:r>
              <a:rPr lang="en-US" dirty="0">
                <a:solidFill>
                  <a:srgbClr val="FF3300"/>
                </a:solidFill>
                <a:latin typeface="Times New Roman" charset="0"/>
              </a:rPr>
              <a:t> structure : reduce from 105 to </a:t>
            </a:r>
            <a:r>
              <a:rPr lang="en-US" dirty="0" smtClean="0">
                <a:solidFill>
                  <a:srgbClr val="FF3300"/>
                </a:solidFill>
                <a:latin typeface="Times New Roman" charset="0"/>
              </a:rPr>
              <a:t>22 or 19  </a:t>
            </a:r>
            <a:r>
              <a:rPr lang="en-US" dirty="0">
                <a:solidFill>
                  <a:srgbClr val="FF3300"/>
                </a:solidFill>
                <a:latin typeface="Times New Roman" charset="0"/>
              </a:rPr>
              <a:t>parameters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641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755576" y="404664"/>
            <a:ext cx="8229600" cy="1146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fr-FR" sz="5400" dirty="0" err="1" smtClean="0">
                <a:solidFill>
                  <a:srgbClr val="C00000"/>
                </a:solidFill>
                <a:latin typeface="Calibri" charset="0"/>
                <a:cs typeface="Droid Sans" charset="0"/>
              </a:rPr>
              <a:t>Neutralino</a:t>
            </a:r>
            <a:r>
              <a:rPr lang="fr-FR" sz="5400" dirty="0" smtClean="0">
                <a:solidFill>
                  <a:srgbClr val="C00000"/>
                </a:solidFill>
                <a:latin typeface="Calibri" charset="0"/>
                <a:cs typeface="Droid Sans" charset="0"/>
              </a:rPr>
              <a:t> </a:t>
            </a:r>
            <a:r>
              <a:rPr lang="fr-FR" sz="5400" dirty="0" err="1" smtClean="0">
                <a:solidFill>
                  <a:srgbClr val="C00000"/>
                </a:solidFill>
                <a:latin typeface="Calibri" charset="0"/>
                <a:cs typeface="Droid Sans" charset="0"/>
              </a:rPr>
              <a:t>dark</a:t>
            </a:r>
            <a:r>
              <a:rPr lang="fr-FR" sz="5400" dirty="0" smtClean="0">
                <a:solidFill>
                  <a:srgbClr val="C00000"/>
                </a:solidFill>
                <a:latin typeface="Calibri" charset="0"/>
                <a:cs typeface="Droid Sans" charset="0"/>
              </a:rPr>
              <a:t> </a:t>
            </a:r>
            <a:r>
              <a:rPr lang="fr-FR" sz="5400" dirty="0" err="1" smtClean="0">
                <a:solidFill>
                  <a:srgbClr val="C00000"/>
                </a:solidFill>
                <a:latin typeface="Calibri" charset="0"/>
                <a:cs typeface="Droid Sans" charset="0"/>
              </a:rPr>
              <a:t>matter</a:t>
            </a:r>
            <a:endParaRPr lang="fr-FR" sz="5400" dirty="0">
              <a:solidFill>
                <a:srgbClr val="C00000"/>
              </a:solidFill>
              <a:latin typeface="Calibri" charset="0"/>
              <a:cs typeface="Droid Sans" charset="0"/>
            </a:endParaRP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467544" y="1988840"/>
            <a:ext cx="770485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38138" indent="-338138"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just">
              <a:spcBef>
                <a:spcPts val="800"/>
              </a:spcBef>
              <a:buFont typeface="Arial" charset="0"/>
              <a:buChar char="•"/>
            </a:pPr>
            <a:r>
              <a:rPr lang="fr-FR" sz="2400" dirty="0" smtClean="0">
                <a:latin typeface="Times New Roman"/>
                <a:cs typeface="Times New Roman"/>
              </a:rPr>
              <a:t>No </a:t>
            </a:r>
            <a:r>
              <a:rPr lang="fr-FR" sz="2400" dirty="0" err="1" smtClean="0">
                <a:latin typeface="Times New Roman"/>
                <a:cs typeface="Times New Roman"/>
              </a:rPr>
              <a:t>theoretical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prejudice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endParaRPr lang="fr-FR" sz="2400" dirty="0">
              <a:latin typeface="Times New Roman"/>
              <a:cs typeface="Times New Roman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r>
              <a:rPr lang="fr-FR" sz="2400" dirty="0" err="1" smtClean="0">
                <a:latin typeface="Times New Roman"/>
                <a:cs typeface="Times New Roman"/>
              </a:rPr>
              <a:t>Simplified</a:t>
            </a:r>
            <a:r>
              <a:rPr lang="fr-FR" sz="2400" dirty="0" smtClean="0">
                <a:latin typeface="Times New Roman"/>
                <a:cs typeface="Times New Roman"/>
              </a:rPr>
              <a:t> discussion : </a:t>
            </a:r>
            <a:r>
              <a:rPr lang="fr-FR" sz="2400" dirty="0" err="1" smtClean="0">
                <a:latin typeface="Times New Roman"/>
                <a:cs typeface="Times New Roman"/>
              </a:rPr>
              <a:t>consider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only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parameters</a:t>
            </a:r>
            <a:r>
              <a:rPr lang="fr-FR" sz="2400" dirty="0" smtClean="0">
                <a:latin typeface="Times New Roman"/>
                <a:cs typeface="Times New Roman"/>
              </a:rPr>
              <a:t> relevant for </a:t>
            </a:r>
            <a:r>
              <a:rPr lang="fr-FR" sz="2400" dirty="0" err="1" smtClean="0">
                <a:latin typeface="Times New Roman"/>
                <a:cs typeface="Times New Roman"/>
              </a:rPr>
              <a:t>neutralino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sector</a:t>
            </a:r>
            <a:r>
              <a:rPr lang="fr-FR" sz="2400" dirty="0" smtClean="0">
                <a:latin typeface="Times New Roman"/>
                <a:cs typeface="Times New Roman"/>
              </a:rPr>
              <a:t> – assume all </a:t>
            </a:r>
            <a:r>
              <a:rPr lang="fr-FR" sz="2400" dirty="0" err="1" smtClean="0">
                <a:latin typeface="Times New Roman"/>
                <a:cs typeface="Times New Roman"/>
              </a:rPr>
              <a:t>sfermions</a:t>
            </a:r>
            <a:r>
              <a:rPr lang="fr-FR" sz="2400" dirty="0" smtClean="0">
                <a:latin typeface="Times New Roman"/>
                <a:cs typeface="Times New Roman"/>
              </a:rPr>
              <a:t> are </a:t>
            </a:r>
            <a:r>
              <a:rPr lang="fr-FR" sz="2400" dirty="0" err="1" smtClean="0">
                <a:latin typeface="Times New Roman"/>
                <a:cs typeface="Times New Roman"/>
              </a:rPr>
              <a:t>heavy</a:t>
            </a:r>
            <a:endParaRPr lang="fr-FR" sz="2400" dirty="0" smtClean="0">
              <a:latin typeface="Times New Roman"/>
              <a:cs typeface="Times New Roman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r>
              <a:rPr lang="fr-FR" sz="2400" dirty="0" err="1" smtClean="0">
                <a:latin typeface="Times New Roman"/>
                <a:cs typeface="Times New Roman"/>
              </a:rPr>
              <a:t>Neutralino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is</a:t>
            </a:r>
            <a:r>
              <a:rPr lang="fr-FR" sz="2400" dirty="0" smtClean="0">
                <a:latin typeface="Times New Roman"/>
                <a:cs typeface="Times New Roman"/>
              </a:rPr>
              <a:t> mixed state – exact nature </a:t>
            </a:r>
            <a:r>
              <a:rPr lang="fr-FR" sz="2400" dirty="0" err="1" smtClean="0">
                <a:latin typeface="Times New Roman"/>
                <a:cs typeface="Times New Roman"/>
              </a:rPr>
              <a:t>will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determine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its</a:t>
            </a:r>
            <a:r>
              <a:rPr lang="fr-FR" sz="2400" dirty="0" smtClean="0">
                <a:latin typeface="Times New Roman"/>
                <a:cs typeface="Times New Roman"/>
              </a:rPr>
              <a:t> annihilation </a:t>
            </a:r>
            <a:r>
              <a:rPr lang="fr-FR" sz="2400" dirty="0" err="1" smtClean="0">
                <a:latin typeface="Times New Roman"/>
                <a:cs typeface="Times New Roman"/>
              </a:rPr>
              <a:t>properties</a:t>
            </a:r>
            <a:r>
              <a:rPr lang="fr-FR" sz="2400" dirty="0" smtClean="0">
                <a:latin typeface="Times New Roman"/>
                <a:cs typeface="Times New Roman"/>
              </a:rPr>
              <a:t> - </a:t>
            </a:r>
            <a:r>
              <a:rPr lang="fr-FR" sz="2400" dirty="0" err="1" smtClean="0">
                <a:latin typeface="Times New Roman"/>
                <a:cs typeface="Times New Roman"/>
              </a:rPr>
              <a:t>wide</a:t>
            </a:r>
            <a:r>
              <a:rPr lang="fr-FR" sz="2400" dirty="0" smtClean="0">
                <a:latin typeface="Times New Roman"/>
                <a:cs typeface="Times New Roman"/>
              </a:rPr>
              <a:t> range of </a:t>
            </a:r>
            <a:r>
              <a:rPr lang="fr-FR" sz="2400" dirty="0" err="1" smtClean="0">
                <a:latin typeface="Times New Roman"/>
                <a:cs typeface="Times New Roman"/>
              </a:rPr>
              <a:t>predictions</a:t>
            </a:r>
            <a:r>
              <a:rPr lang="fr-FR" sz="2400" dirty="0" smtClean="0">
                <a:latin typeface="Times New Roman"/>
                <a:cs typeface="Times New Roman"/>
              </a:rPr>
              <a:t> for DM interactions</a:t>
            </a:r>
          </a:p>
        </p:txBody>
      </p:sp>
    </p:spTree>
    <p:extLst>
      <p:ext uri="{BB962C8B-B14F-4D97-AF65-F5344CB8AC3E}">
        <p14:creationId xmlns:p14="http://schemas.microsoft.com/office/powerpoint/2010/main" val="2765530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333375"/>
            <a:ext cx="6284913" cy="1052513"/>
          </a:xfrm>
        </p:spPr>
        <p:txBody>
          <a:bodyPr/>
          <a:lstStyle/>
          <a:p>
            <a:pPr eaLnBrk="1" hangingPunct="1"/>
            <a:r>
              <a:rPr lang="en-US" sz="3800">
                <a:latin typeface="Arial" charset="0"/>
              </a:rPr>
              <a:t>The neutralino mass matrix</a:t>
            </a:r>
            <a:endParaRPr lang="fr-FR" sz="3800">
              <a:latin typeface="Arial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3933825"/>
            <a:ext cx="8013700" cy="2924175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z="2000" dirty="0">
                <a:solidFill>
                  <a:srgbClr val="990033"/>
                </a:solidFill>
                <a:latin typeface="Times New Roman" charset="0"/>
              </a:rPr>
              <a:t>Mass and nature of </a:t>
            </a:r>
            <a:r>
              <a:rPr lang="en-US" sz="2000" dirty="0" err="1">
                <a:solidFill>
                  <a:srgbClr val="990033"/>
                </a:solidFill>
                <a:latin typeface="Times New Roman" charset="0"/>
              </a:rPr>
              <a:t>neutralino</a:t>
            </a:r>
            <a:r>
              <a:rPr lang="en-US" sz="2000" dirty="0">
                <a:solidFill>
                  <a:srgbClr val="990033"/>
                </a:solidFill>
                <a:latin typeface="Times New Roman" charset="0"/>
              </a:rPr>
              <a:t> LSP : determined by smallest mass parameter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>
                <a:solidFill>
                  <a:schemeClr val="folHlink"/>
                </a:solidFill>
                <a:latin typeface="Times New Roman" charset="0"/>
              </a:rPr>
              <a:t>M</a:t>
            </a:r>
            <a:r>
              <a:rPr lang="en-US" sz="1800" baseline="-25000" dirty="0">
                <a:solidFill>
                  <a:schemeClr val="folHlink"/>
                </a:solidFill>
                <a:latin typeface="Times New Roman" charset="0"/>
              </a:rPr>
              <a:t>1</a:t>
            </a:r>
            <a:r>
              <a:rPr lang="en-US" sz="1800" dirty="0">
                <a:solidFill>
                  <a:schemeClr val="folHlink"/>
                </a:solidFill>
                <a:latin typeface="Times New Roman" charset="0"/>
              </a:rPr>
              <a:t> &lt; M</a:t>
            </a:r>
            <a:r>
              <a:rPr lang="en-US" sz="1800" baseline="-25000" dirty="0">
                <a:solidFill>
                  <a:schemeClr val="folHlink"/>
                </a:solidFill>
                <a:latin typeface="Times New Roman" charset="0"/>
              </a:rPr>
              <a:t>2</a:t>
            </a:r>
            <a:r>
              <a:rPr lang="en-US" sz="1800" dirty="0">
                <a:solidFill>
                  <a:schemeClr val="folHlink"/>
                </a:solidFill>
                <a:latin typeface="Times New Roman" charset="0"/>
              </a:rPr>
              <a:t>,</a:t>
            </a:r>
            <a:r>
              <a:rPr lang="en-US" sz="1800" dirty="0">
                <a:solidFill>
                  <a:schemeClr val="folHlink"/>
                </a:solidFill>
                <a:latin typeface="Symbol" charset="2"/>
                <a:ea typeface="Symbol" charset="2"/>
                <a:cs typeface="Symbol" charset="2"/>
              </a:rPr>
              <a:t> </a:t>
            </a:r>
            <a:r>
              <a:rPr lang="en-US" sz="1800" dirty="0">
                <a:solidFill>
                  <a:schemeClr val="folHlink"/>
                </a:solidFill>
                <a:latin typeface="Symbol" charset="2"/>
                <a:ea typeface="Symbol" charset="2"/>
                <a:cs typeface="Symbol" charset="2"/>
                <a:sym typeface="Symbol" charset="0"/>
              </a:rPr>
              <a:t>m</a:t>
            </a:r>
            <a:r>
              <a:rPr lang="en-US" sz="1800" dirty="0" smtClean="0">
                <a:solidFill>
                  <a:schemeClr val="folHlink"/>
                </a:solidFill>
                <a:latin typeface="Symbol" charset="2"/>
                <a:ea typeface="Symbol" charset="2"/>
                <a:cs typeface="Symbol" charset="2"/>
                <a:sym typeface="Symbol" charset="0"/>
              </a:rPr>
              <a:t>  </a:t>
            </a:r>
            <a:r>
              <a:rPr lang="en-US" sz="1800" dirty="0" err="1">
                <a:solidFill>
                  <a:schemeClr val="folHlink"/>
                </a:solidFill>
                <a:latin typeface="Times New Roman" charset="0"/>
                <a:sym typeface="Symbol" charset="0"/>
              </a:rPr>
              <a:t>bino</a:t>
            </a:r>
            <a:endParaRPr lang="en-US" sz="1800" dirty="0">
              <a:solidFill>
                <a:schemeClr val="folHlink"/>
              </a:solidFill>
              <a:latin typeface="Times New Roman" charset="0"/>
              <a:sym typeface="Symbol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sz="1800" dirty="0">
                <a:solidFill>
                  <a:schemeClr val="folHlink"/>
                </a:solidFill>
                <a:latin typeface="Symbol" charset="2"/>
                <a:ea typeface="Symbol" charset="2"/>
                <a:cs typeface="Symbol" charset="2"/>
              </a:rPr>
              <a:t> </a:t>
            </a:r>
            <a:r>
              <a:rPr lang="en-US" sz="1800" dirty="0">
                <a:solidFill>
                  <a:schemeClr val="folHlink"/>
                </a:solidFill>
                <a:latin typeface="Symbol" charset="2"/>
                <a:ea typeface="Symbol" charset="2"/>
                <a:cs typeface="Symbol" charset="2"/>
                <a:sym typeface="Symbol" charset="0"/>
              </a:rPr>
              <a:t>m </a:t>
            </a:r>
            <a:r>
              <a:rPr lang="en-US" sz="1800" dirty="0" smtClean="0">
                <a:solidFill>
                  <a:schemeClr val="folHlink"/>
                </a:solidFill>
                <a:latin typeface="Times New Roman" charset="0"/>
                <a:sym typeface="Symbol" charset="0"/>
              </a:rPr>
              <a:t> </a:t>
            </a:r>
            <a:r>
              <a:rPr lang="en-US" sz="1800" dirty="0">
                <a:solidFill>
                  <a:schemeClr val="folHlink"/>
                </a:solidFill>
                <a:latin typeface="Times New Roman" charset="0"/>
                <a:sym typeface="Symbol" charset="0"/>
              </a:rPr>
              <a:t>&lt; </a:t>
            </a:r>
            <a:r>
              <a:rPr lang="en-US" sz="1800" dirty="0">
                <a:solidFill>
                  <a:schemeClr val="folHlink"/>
                </a:solidFill>
                <a:latin typeface="Times New Roman" charset="0"/>
              </a:rPr>
              <a:t>M</a:t>
            </a:r>
            <a:r>
              <a:rPr lang="en-US" sz="1800" baseline="-25000" dirty="0">
                <a:solidFill>
                  <a:schemeClr val="folHlink"/>
                </a:solidFill>
                <a:latin typeface="Times New Roman" charset="0"/>
              </a:rPr>
              <a:t>1</a:t>
            </a:r>
            <a:r>
              <a:rPr lang="en-US" sz="1800" dirty="0">
                <a:solidFill>
                  <a:schemeClr val="folHlink"/>
                </a:solidFill>
                <a:latin typeface="Times New Roman" charset="0"/>
                <a:sym typeface="Symbol" charset="0"/>
              </a:rPr>
              <a:t>, </a:t>
            </a:r>
            <a:r>
              <a:rPr lang="en-US" sz="1800" dirty="0">
                <a:solidFill>
                  <a:schemeClr val="folHlink"/>
                </a:solidFill>
                <a:latin typeface="Times New Roman" charset="0"/>
              </a:rPr>
              <a:t>M</a:t>
            </a:r>
            <a:r>
              <a:rPr lang="en-US" sz="1800" baseline="-25000" dirty="0">
                <a:solidFill>
                  <a:schemeClr val="folHlink"/>
                </a:solidFill>
                <a:latin typeface="Times New Roman" charset="0"/>
              </a:rPr>
              <a:t>2</a:t>
            </a:r>
            <a:r>
              <a:rPr lang="en-US" sz="1800" dirty="0">
                <a:solidFill>
                  <a:schemeClr val="folHlink"/>
                </a:solidFill>
                <a:latin typeface="Times New Roman" charset="0"/>
                <a:sym typeface="Symbol" charset="0"/>
              </a:rPr>
              <a:t> </a:t>
            </a:r>
            <a:r>
              <a:rPr lang="en-US" sz="1800" dirty="0" err="1">
                <a:solidFill>
                  <a:schemeClr val="folHlink"/>
                </a:solidFill>
                <a:latin typeface="Times New Roman" charset="0"/>
                <a:sym typeface="Symbol" charset="0"/>
              </a:rPr>
              <a:t>Higgsino</a:t>
            </a:r>
            <a:r>
              <a:rPr lang="en-US" sz="1800" dirty="0">
                <a:solidFill>
                  <a:schemeClr val="folHlink"/>
                </a:solidFill>
                <a:latin typeface="Times New Roman" charset="0"/>
                <a:sym typeface="Symbol" charset="0"/>
              </a:rPr>
              <a:t>  ( in this case </a:t>
            </a:r>
            <a:r>
              <a:rPr lang="en-US" sz="1800" dirty="0">
                <a:solidFill>
                  <a:schemeClr val="folHlink"/>
                </a:solidFill>
                <a:latin typeface="Times New Roman" charset="0"/>
                <a:cs typeface="Times New Roman" charset="0"/>
                <a:sym typeface="Symbol" charset="0"/>
              </a:rPr>
              <a:t>m</a:t>
            </a:r>
            <a:r>
              <a:rPr lang="el-GR" sz="1800" dirty="0">
                <a:solidFill>
                  <a:schemeClr val="folHlink"/>
                </a:solidFill>
                <a:latin typeface="Times New Roman" charset="0"/>
                <a:cs typeface="Times New Roman" charset="0"/>
                <a:sym typeface="Symbol" charset="0"/>
              </a:rPr>
              <a:t>χ</a:t>
            </a:r>
            <a:r>
              <a:rPr lang="en-US" sz="1800" baseline="-25000" dirty="0">
                <a:solidFill>
                  <a:schemeClr val="folHlink"/>
                </a:solidFill>
                <a:latin typeface="Times New Roman" charset="0"/>
                <a:cs typeface="Times New Roman" charset="0"/>
                <a:sym typeface="Symbol" charset="0"/>
              </a:rPr>
              <a:t>1</a:t>
            </a:r>
            <a:r>
              <a:rPr lang="en-US" sz="1800" dirty="0">
                <a:solidFill>
                  <a:schemeClr val="folHlink"/>
                </a:solidFill>
                <a:latin typeface="Times New Roman" charset="0"/>
                <a:cs typeface="Times New Roman" charset="0"/>
                <a:sym typeface="Symbol" charset="0"/>
              </a:rPr>
              <a:t> ~m</a:t>
            </a:r>
            <a:r>
              <a:rPr lang="el-GR" sz="1800" dirty="0">
                <a:solidFill>
                  <a:schemeClr val="folHlink"/>
                </a:solidFill>
                <a:latin typeface="Times New Roman" charset="0"/>
                <a:cs typeface="Times New Roman" charset="0"/>
                <a:sym typeface="Symbol" charset="0"/>
              </a:rPr>
              <a:t>χ</a:t>
            </a:r>
            <a:r>
              <a:rPr lang="en-US" sz="1800" baseline="-25000" dirty="0">
                <a:solidFill>
                  <a:schemeClr val="folHlink"/>
                </a:solidFill>
                <a:latin typeface="Times New Roman" charset="0"/>
                <a:cs typeface="Times New Roman" charset="0"/>
                <a:sym typeface="Symbol" charset="0"/>
              </a:rPr>
              <a:t>2</a:t>
            </a:r>
            <a:r>
              <a:rPr lang="en-US" sz="1800" dirty="0">
                <a:solidFill>
                  <a:schemeClr val="folHlink"/>
                </a:solidFill>
                <a:latin typeface="Times New Roman" charset="0"/>
                <a:cs typeface="Times New Roman" charset="0"/>
                <a:sym typeface="Symbol" charset="0"/>
              </a:rPr>
              <a:t> ~m</a:t>
            </a:r>
            <a:r>
              <a:rPr lang="el-GR" sz="1800" dirty="0">
                <a:solidFill>
                  <a:schemeClr val="folHlink"/>
                </a:solidFill>
                <a:latin typeface="Times New Roman" charset="0"/>
                <a:cs typeface="Times New Roman" charset="0"/>
                <a:sym typeface="Symbol" charset="0"/>
              </a:rPr>
              <a:t>χ</a:t>
            </a:r>
            <a:r>
              <a:rPr lang="en-US" sz="1800" baseline="-25000" dirty="0">
                <a:solidFill>
                  <a:schemeClr val="folHlink"/>
                </a:solidFill>
                <a:latin typeface="Times New Roman" charset="0"/>
                <a:cs typeface="Times New Roman" charset="0"/>
                <a:sym typeface="Symbol" charset="0"/>
              </a:rPr>
              <a:t>+</a:t>
            </a:r>
            <a:r>
              <a:rPr lang="en-US" sz="1800" dirty="0">
                <a:solidFill>
                  <a:schemeClr val="folHlink"/>
                </a:solidFill>
                <a:latin typeface="Times New Roman" charset="0"/>
                <a:cs typeface="Times New Roman" charset="0"/>
                <a:sym typeface="Symbol" charset="0"/>
              </a:rPr>
              <a:t>) </a:t>
            </a:r>
            <a:endParaRPr lang="el-GR" sz="1800" dirty="0">
              <a:solidFill>
                <a:schemeClr val="folHlink"/>
              </a:solidFill>
              <a:latin typeface="Times New Roman" charset="0"/>
              <a:cs typeface="Times New Roman" charset="0"/>
              <a:sym typeface="Symbol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sz="1800" dirty="0">
                <a:solidFill>
                  <a:schemeClr val="folHlink"/>
                </a:solidFill>
                <a:latin typeface="Times New Roman" charset="0"/>
              </a:rPr>
              <a:t>M</a:t>
            </a:r>
            <a:r>
              <a:rPr lang="en-US" sz="1800" baseline="-25000" dirty="0">
                <a:solidFill>
                  <a:schemeClr val="folHlink"/>
                </a:solidFill>
                <a:latin typeface="Times New Roman" charset="0"/>
              </a:rPr>
              <a:t>2</a:t>
            </a:r>
            <a:r>
              <a:rPr lang="en-US" sz="1800" dirty="0">
                <a:solidFill>
                  <a:schemeClr val="folHlink"/>
                </a:solidFill>
                <a:latin typeface="Times New Roman" charset="0"/>
                <a:sym typeface="Symbol" charset="0"/>
              </a:rPr>
              <a:t> &lt; </a:t>
            </a:r>
            <a:r>
              <a:rPr lang="en-US" sz="1800" dirty="0">
                <a:solidFill>
                  <a:schemeClr val="folHlink"/>
                </a:solidFill>
                <a:latin typeface="Symbol" charset="2"/>
                <a:ea typeface="Symbol" charset="2"/>
                <a:cs typeface="Symbol" charset="2"/>
              </a:rPr>
              <a:t> </a:t>
            </a:r>
            <a:r>
              <a:rPr lang="en-US" sz="1800" dirty="0">
                <a:solidFill>
                  <a:schemeClr val="folHlink"/>
                </a:solidFill>
                <a:latin typeface="Symbol" charset="2"/>
                <a:ea typeface="Symbol" charset="2"/>
                <a:cs typeface="Symbol" charset="2"/>
                <a:sym typeface="Symbol" charset="0"/>
              </a:rPr>
              <a:t>m </a:t>
            </a:r>
            <a:r>
              <a:rPr lang="en-US" sz="1800" dirty="0" smtClean="0">
                <a:solidFill>
                  <a:schemeClr val="folHlink"/>
                </a:solidFill>
                <a:latin typeface="Times New Roman" charset="0"/>
                <a:sym typeface="Symbol" charset="0"/>
              </a:rPr>
              <a:t>, </a:t>
            </a:r>
            <a:r>
              <a:rPr lang="en-US" sz="1800" dirty="0">
                <a:solidFill>
                  <a:schemeClr val="folHlink"/>
                </a:solidFill>
                <a:latin typeface="Times New Roman" charset="0"/>
              </a:rPr>
              <a:t>M</a:t>
            </a:r>
            <a:r>
              <a:rPr lang="en-US" sz="1800" baseline="-25000" dirty="0">
                <a:solidFill>
                  <a:schemeClr val="folHlink"/>
                </a:solidFill>
                <a:latin typeface="Times New Roman" charset="0"/>
              </a:rPr>
              <a:t>1</a:t>
            </a:r>
            <a:r>
              <a:rPr lang="en-US" sz="1800" dirty="0">
                <a:solidFill>
                  <a:schemeClr val="folHlink"/>
                </a:solidFill>
                <a:latin typeface="Times New Roman" charset="0"/>
                <a:sym typeface="Symbol" charset="0"/>
              </a:rPr>
              <a:t> </a:t>
            </a:r>
            <a:r>
              <a:rPr lang="en-US" sz="1800" dirty="0" smtClean="0">
                <a:solidFill>
                  <a:schemeClr val="folHlink"/>
                </a:solidFill>
                <a:latin typeface="Times New Roman" charset="0"/>
                <a:sym typeface="Symbol" charset="0"/>
              </a:rPr>
              <a:t>wino</a:t>
            </a:r>
            <a:endParaRPr lang="en-US" sz="1800" dirty="0">
              <a:solidFill>
                <a:schemeClr val="folHlink"/>
              </a:solidFill>
              <a:latin typeface="Times New Roman" charset="0"/>
              <a:sym typeface="Symbol" charset="0"/>
            </a:endParaRPr>
          </a:p>
          <a:p>
            <a:pPr lvl="2" eaLnBrk="1" hangingPunct="1">
              <a:lnSpc>
                <a:spcPct val="90000"/>
              </a:lnSpc>
            </a:pPr>
            <a:endParaRPr lang="en-US" sz="1800" dirty="0">
              <a:solidFill>
                <a:schemeClr val="folHlink"/>
              </a:solidFill>
              <a:latin typeface="Times New Roman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000" dirty="0">
                <a:latin typeface="Times New Roman" charset="0"/>
              </a:rPr>
              <a:t>Determine couplings of </a:t>
            </a:r>
            <a:r>
              <a:rPr lang="en-US" sz="2000" dirty="0" err="1">
                <a:latin typeface="Times New Roman" charset="0"/>
              </a:rPr>
              <a:t>neutralino</a:t>
            </a:r>
            <a:r>
              <a:rPr lang="en-US" sz="2000" dirty="0">
                <a:latin typeface="Times New Roman" charset="0"/>
              </a:rPr>
              <a:t> to vector bosons, scalars…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>
                <a:solidFill>
                  <a:srgbClr val="076E93"/>
                </a:solidFill>
                <a:latin typeface="Times New Roman" charset="0"/>
              </a:rPr>
              <a:t>In most studied SUSY model CMSSM </a:t>
            </a:r>
            <a:r>
              <a:rPr lang="en-US" sz="2000" dirty="0" smtClean="0">
                <a:solidFill>
                  <a:srgbClr val="076E93"/>
                </a:solidFill>
                <a:latin typeface="Times New Roman" charset="0"/>
              </a:rPr>
              <a:t>the </a:t>
            </a:r>
            <a:r>
              <a:rPr lang="en-US" sz="2000" dirty="0">
                <a:solidFill>
                  <a:srgbClr val="076E93"/>
                </a:solidFill>
                <a:latin typeface="Times New Roman" charset="0"/>
              </a:rPr>
              <a:t>LSP is usually </a:t>
            </a:r>
            <a:r>
              <a:rPr lang="en-US" sz="2000" dirty="0" err="1" smtClean="0">
                <a:solidFill>
                  <a:srgbClr val="076E93"/>
                </a:solidFill>
                <a:latin typeface="Times New Roman" charset="0"/>
              </a:rPr>
              <a:t>bino</a:t>
            </a:r>
            <a:r>
              <a:rPr lang="en-US" sz="2000" dirty="0" smtClean="0">
                <a:solidFill>
                  <a:srgbClr val="076E93"/>
                </a:solidFill>
                <a:latin typeface="Times New Roman" charset="0"/>
              </a:rPr>
              <a:t> -&gt; theoretical bias</a:t>
            </a:r>
            <a:endParaRPr lang="en-US" sz="2000" dirty="0">
              <a:solidFill>
                <a:srgbClr val="076E93"/>
              </a:solidFill>
              <a:latin typeface="Times New Roman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 sz="2000" dirty="0">
              <a:solidFill>
                <a:srgbClr val="076E93"/>
              </a:solidFill>
              <a:latin typeface="Times New Roman" charset="0"/>
            </a:endParaRPr>
          </a:p>
          <a:p>
            <a:pPr lvl="1" eaLnBrk="1" hangingPunct="1">
              <a:lnSpc>
                <a:spcPct val="90000"/>
              </a:lnSpc>
              <a:buFont typeface="Wingdings" charset="0"/>
              <a:buNone/>
            </a:pPr>
            <a:endParaRPr lang="fr-FR" sz="2000" dirty="0">
              <a:latin typeface="Arial" charset="0"/>
            </a:endParaRPr>
          </a:p>
        </p:txBody>
      </p:sp>
      <p:pic>
        <p:nvPicPr>
          <p:cNvPr id="3277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1700213"/>
            <a:ext cx="7272338" cy="1728787"/>
          </a:xfrm>
          <a:noFill/>
        </p:spPr>
      </p:pic>
    </p:spTree>
    <p:extLst>
      <p:ext uri="{BB962C8B-B14F-4D97-AF65-F5344CB8AC3E}">
        <p14:creationId xmlns:p14="http://schemas.microsoft.com/office/powerpoint/2010/main" val="90877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457200" y="-22225"/>
            <a:ext cx="8229600" cy="1202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fr-FR" sz="5400" dirty="0" err="1" smtClean="0">
                <a:solidFill>
                  <a:srgbClr val="C00000"/>
                </a:solidFill>
                <a:latin typeface="Calibri" charset="0"/>
                <a:cs typeface="Droid Sans" charset="0"/>
              </a:rPr>
              <a:t>Relic</a:t>
            </a:r>
            <a:r>
              <a:rPr lang="fr-FR" sz="5400" dirty="0" smtClean="0">
                <a:solidFill>
                  <a:srgbClr val="C00000"/>
                </a:solidFill>
                <a:latin typeface="Calibri" charset="0"/>
                <a:cs typeface="Droid Sans" charset="0"/>
              </a:rPr>
              <a:t> </a:t>
            </a:r>
            <a:r>
              <a:rPr lang="fr-FR" sz="5400" dirty="0" err="1" smtClean="0">
                <a:solidFill>
                  <a:srgbClr val="C00000"/>
                </a:solidFill>
                <a:latin typeface="Calibri" charset="0"/>
                <a:cs typeface="Droid Sans" charset="0"/>
              </a:rPr>
              <a:t>density</a:t>
            </a:r>
            <a:r>
              <a:rPr lang="fr-FR" sz="5400" dirty="0" smtClean="0">
                <a:solidFill>
                  <a:srgbClr val="C00000"/>
                </a:solidFill>
                <a:latin typeface="Calibri" charset="0"/>
                <a:cs typeface="Droid Sans" charset="0"/>
              </a:rPr>
              <a:t> of </a:t>
            </a:r>
            <a:r>
              <a:rPr lang="fr-FR" sz="5400" dirty="0" err="1" smtClean="0">
                <a:solidFill>
                  <a:srgbClr val="C00000"/>
                </a:solidFill>
                <a:latin typeface="Calibri" charset="0"/>
                <a:cs typeface="Droid Sans" charset="0"/>
              </a:rPr>
              <a:t>neutralino</a:t>
            </a:r>
            <a:endParaRPr lang="fr-FR" sz="5400" dirty="0">
              <a:solidFill>
                <a:srgbClr val="C00000"/>
              </a:solidFill>
              <a:latin typeface="Calibri" charset="0"/>
              <a:cs typeface="Droid Sans" charset="0"/>
            </a:endParaRPr>
          </a:p>
        </p:txBody>
      </p:sp>
      <p:pic>
        <p:nvPicPr>
          <p:cNvPr id="4" name="Image 3" descr="mum1f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09927" y="1414773"/>
            <a:ext cx="2664297" cy="320384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00" y="1844824"/>
            <a:ext cx="3469680" cy="252028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9300" y="3416300"/>
            <a:ext cx="12700" cy="127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9300" y="3416300"/>
            <a:ext cx="12700" cy="127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1880" y="1916832"/>
            <a:ext cx="2843808" cy="2466359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4355976" y="3284984"/>
            <a:ext cx="936104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dirty="0" smtClean="0"/>
              <a:t>150GeV</a:t>
            </a:r>
            <a:endParaRPr lang="fr-FR" sz="1600" dirty="0"/>
          </a:p>
        </p:txBody>
      </p:sp>
      <p:sp>
        <p:nvSpPr>
          <p:cNvPr id="13" name="ZoneTexte 12"/>
          <p:cNvSpPr txBox="1"/>
          <p:nvPr/>
        </p:nvSpPr>
        <p:spPr>
          <a:xfrm>
            <a:off x="1979712" y="2708920"/>
            <a:ext cx="864096" cy="30777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dirty="0" smtClean="0"/>
              <a:t>1000GeV</a:t>
            </a:r>
            <a:endParaRPr lang="fr-FR" sz="1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539552" y="4869160"/>
            <a:ext cx="8029249" cy="206210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err="1" smtClean="0">
                <a:latin typeface="Times New Roman"/>
                <a:cs typeface="Times New Roman"/>
              </a:rPr>
              <a:t>Vary</a:t>
            </a:r>
            <a:r>
              <a:rPr lang="fr-FR" dirty="0" smtClean="0">
                <a:latin typeface="Symbol" charset="2"/>
                <a:cs typeface="Symbol" charset="2"/>
              </a:rPr>
              <a:t> m, M</a:t>
            </a:r>
            <a:r>
              <a:rPr lang="fr-FR" baseline="-25000" dirty="0" smtClean="0">
                <a:latin typeface="Symbol" charset="2"/>
                <a:cs typeface="Symbol" charset="2"/>
              </a:rPr>
              <a:t>1</a:t>
            </a:r>
            <a:r>
              <a:rPr lang="fr-FR" dirty="0">
                <a:latin typeface="Symbol" charset="2"/>
                <a:cs typeface="Symbol" charset="2"/>
              </a:rPr>
              <a:t>, </a:t>
            </a:r>
            <a:r>
              <a:rPr lang="fr-FR" dirty="0" smtClean="0">
                <a:latin typeface="Symbol" charset="2"/>
                <a:cs typeface="Symbol" charset="2"/>
              </a:rPr>
              <a:t>M</a:t>
            </a:r>
            <a:r>
              <a:rPr lang="fr-FR" baseline="-25000" dirty="0" smtClean="0">
                <a:latin typeface="Symbol" charset="2"/>
                <a:cs typeface="Symbol" charset="2"/>
              </a:rPr>
              <a:t>2</a:t>
            </a:r>
            <a:r>
              <a:rPr lang="fr-FR" dirty="0" smtClean="0">
                <a:latin typeface="Symbol" charset="2"/>
                <a:cs typeface="Symbol" charset="2"/>
              </a:rPr>
              <a:t> </a:t>
            </a:r>
            <a:r>
              <a:rPr lang="fr-FR" dirty="0" smtClean="0">
                <a:latin typeface="Times New Roman"/>
                <a:cs typeface="Times New Roman"/>
              </a:rPr>
              <a:t>to change nature of LSP</a:t>
            </a:r>
          </a:p>
          <a:p>
            <a:r>
              <a:rPr lang="fr-FR" dirty="0" err="1">
                <a:latin typeface="Times New Roman"/>
                <a:cs typeface="Times New Roman"/>
              </a:rPr>
              <a:t>t</a:t>
            </a:r>
            <a:r>
              <a:rPr lang="fr-FR" dirty="0" err="1" smtClean="0">
                <a:latin typeface="Times New Roman"/>
                <a:cs typeface="Times New Roman"/>
              </a:rPr>
              <a:t>an</a:t>
            </a:r>
            <a:r>
              <a:rPr lang="fr-FR" dirty="0" err="1" smtClean="0">
                <a:latin typeface="Symbol" charset="2"/>
                <a:cs typeface="Symbol" charset="2"/>
              </a:rPr>
              <a:t>b</a:t>
            </a:r>
            <a:r>
              <a:rPr lang="fr-FR" dirty="0" smtClean="0">
                <a:latin typeface="Times New Roman"/>
                <a:cs typeface="Times New Roman"/>
              </a:rPr>
              <a:t> = 10, all </a:t>
            </a:r>
            <a:r>
              <a:rPr lang="fr-FR" dirty="0" err="1" smtClean="0">
                <a:latin typeface="Times New Roman"/>
                <a:cs typeface="Times New Roman"/>
              </a:rPr>
              <a:t>other</a:t>
            </a:r>
            <a:r>
              <a:rPr lang="fr-FR" dirty="0" smtClean="0">
                <a:latin typeface="Times New Roman"/>
                <a:cs typeface="Times New Roman"/>
              </a:rPr>
              <a:t>  SUSY </a:t>
            </a:r>
            <a:r>
              <a:rPr lang="fr-FR" dirty="0" err="1" smtClean="0">
                <a:latin typeface="Times New Roman"/>
                <a:cs typeface="Times New Roman"/>
              </a:rPr>
              <a:t>parameters</a:t>
            </a:r>
            <a:r>
              <a:rPr lang="fr-FR" dirty="0" smtClean="0">
                <a:latin typeface="Times New Roman"/>
                <a:cs typeface="Times New Roman"/>
              </a:rPr>
              <a:t> set to 4TeV</a:t>
            </a:r>
          </a:p>
          <a:p>
            <a:endParaRPr lang="fr-FR" dirty="0">
              <a:latin typeface="Times New Roman"/>
              <a:cs typeface="Times New Roman"/>
            </a:endParaRPr>
          </a:p>
          <a:p>
            <a:r>
              <a:rPr lang="fr-FR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 </a:t>
            </a:r>
            <a:r>
              <a:rPr lang="fr-FR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general</a:t>
            </a:r>
            <a:r>
              <a:rPr lang="fr-FR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neutralino</a:t>
            </a:r>
            <a:r>
              <a:rPr lang="fr-FR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LSP </a:t>
            </a:r>
            <a:r>
              <a:rPr lang="fr-FR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can</a:t>
            </a:r>
            <a:r>
              <a:rPr lang="fr-FR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only</a:t>
            </a:r>
            <a:r>
              <a:rPr lang="fr-FR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be</a:t>
            </a:r>
            <a:r>
              <a:rPr lang="fr-FR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subdominant</a:t>
            </a:r>
            <a:r>
              <a:rPr lang="fr-FR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DM component </a:t>
            </a:r>
            <a:r>
              <a:rPr lang="fr-FR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unless</a:t>
            </a:r>
            <a:r>
              <a:rPr lang="fr-FR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TeV</a:t>
            </a:r>
            <a:r>
              <a:rPr lang="fr-FR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scale</a:t>
            </a:r>
            <a:endParaRPr lang="fr-FR" i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r>
              <a:rPr lang="fr-FR" dirty="0" smtClean="0">
                <a:latin typeface="Times New Roman"/>
                <a:cs typeface="Times New Roman"/>
              </a:rPr>
              <a:t>Exception : </a:t>
            </a:r>
            <a:r>
              <a:rPr lang="fr-FR" dirty="0" err="1" smtClean="0">
                <a:latin typeface="Times New Roman"/>
                <a:cs typeface="Times New Roman"/>
              </a:rPr>
              <a:t>bino</a:t>
            </a:r>
            <a:r>
              <a:rPr lang="fr-FR" dirty="0" smtClean="0">
                <a:latin typeface="Times New Roman"/>
                <a:cs typeface="Times New Roman"/>
              </a:rPr>
              <a:t> </a:t>
            </a:r>
            <a:r>
              <a:rPr lang="fr-FR" dirty="0" err="1" smtClean="0">
                <a:latin typeface="Times New Roman"/>
                <a:cs typeface="Times New Roman"/>
              </a:rPr>
              <a:t>overdominant</a:t>
            </a:r>
            <a:endParaRPr lang="fr-FR" dirty="0" smtClean="0">
              <a:latin typeface="Times New Roman"/>
              <a:cs typeface="Times New Roman"/>
            </a:endParaRPr>
          </a:p>
          <a:p>
            <a:r>
              <a:rPr lang="fr-FR" dirty="0" err="1" smtClean="0"/>
              <a:t>Higgsino</a:t>
            </a:r>
            <a:r>
              <a:rPr lang="fr-FR" dirty="0" smtClean="0"/>
              <a:t> </a:t>
            </a:r>
            <a:r>
              <a:rPr lang="fr-FR" dirty="0"/>
              <a:t>and </a:t>
            </a:r>
            <a:r>
              <a:rPr lang="fr-FR" dirty="0" err="1"/>
              <a:t>wino</a:t>
            </a:r>
            <a:r>
              <a:rPr lang="fr-FR" dirty="0"/>
              <a:t> </a:t>
            </a:r>
            <a:r>
              <a:rPr lang="fr-FR" dirty="0" err="1"/>
              <a:t>mean</a:t>
            </a:r>
            <a:r>
              <a:rPr lang="fr-FR" dirty="0"/>
              <a:t> </a:t>
            </a:r>
            <a:r>
              <a:rPr lang="fr-FR" dirty="0" err="1"/>
              <a:t>degenerate</a:t>
            </a:r>
            <a:r>
              <a:rPr lang="fr-FR" dirty="0"/>
              <a:t> </a:t>
            </a:r>
            <a:r>
              <a:rPr lang="fr-FR" dirty="0" err="1"/>
              <a:t>particles</a:t>
            </a:r>
            <a:r>
              <a:rPr lang="fr-FR" dirty="0"/>
              <a:t>-</a:t>
            </a:r>
            <a:endParaRPr lang="fr-FR" dirty="0" smtClean="0">
              <a:latin typeface="Times New Roman"/>
              <a:cs typeface="Times New Roman"/>
            </a:endParaRPr>
          </a:p>
          <a:p>
            <a:endParaRPr lang="fr-FR" dirty="0">
              <a:latin typeface="Times New Roman"/>
              <a:cs typeface="Times New Roman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3149423" y="1988840"/>
            <a:ext cx="853119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400" dirty="0" err="1" smtClean="0">
                <a:solidFill>
                  <a:srgbClr val="FF0000"/>
                </a:solidFill>
              </a:rPr>
              <a:t>Wino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775058" y="4483569"/>
            <a:ext cx="191174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LSP composition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91840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0596"/>
            <a:ext cx="8224838" cy="852140"/>
          </a:xfrm>
        </p:spPr>
        <p:txBody>
          <a:bodyPr/>
          <a:lstStyle/>
          <a:p>
            <a:r>
              <a:rPr lang="fr-FR" dirty="0" err="1" smtClean="0">
                <a:solidFill>
                  <a:srgbClr val="0070C0"/>
                </a:solidFill>
              </a:rPr>
              <a:t>Another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appproach</a:t>
            </a:r>
            <a:r>
              <a:rPr lang="fr-FR" dirty="0" smtClean="0">
                <a:solidFill>
                  <a:srgbClr val="0070C0"/>
                </a:solidFill>
              </a:rPr>
              <a:t>, </a:t>
            </a:r>
            <a:r>
              <a:rPr lang="fr-FR" dirty="0" err="1" smtClean="0">
                <a:solidFill>
                  <a:srgbClr val="0070C0"/>
                </a:solidFill>
              </a:rPr>
              <a:t>bottom</a:t>
            </a:r>
            <a:r>
              <a:rPr lang="fr-FR" dirty="0" smtClean="0">
                <a:solidFill>
                  <a:srgbClr val="0070C0"/>
                </a:solidFill>
              </a:rPr>
              <a:t>-up</a:t>
            </a:r>
            <a:endParaRPr lang="fr-FR" dirty="0">
              <a:solidFill>
                <a:srgbClr val="0070C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268760"/>
            <a:ext cx="5044234" cy="3528392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6269" y="5229200"/>
            <a:ext cx="7886700" cy="1296144"/>
          </a:xfrm>
        </p:spPr>
        <p:txBody>
          <a:bodyPr/>
          <a:lstStyle/>
          <a:p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Start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with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stable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neutral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particle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,  and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build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from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there</a:t>
            </a:r>
            <a:r>
              <a:rPr lang="fr-FR" sz="2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mediator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other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dark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particles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)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exploiting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hints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from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data at LHC or </a:t>
            </a:r>
            <a:r>
              <a:rPr lang="fr-FR" sz="2000" dirty="0" err="1">
                <a:latin typeface="Times New Roman" charset="0"/>
                <a:ea typeface="Times New Roman" charset="0"/>
                <a:cs typeface="Times New Roman" charset="0"/>
              </a:rPr>
              <a:t>a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stroparticle</a:t>
            </a:r>
            <a:r>
              <a:rPr lang="fr-FR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000" dirty="0" err="1" smtClean="0">
                <a:latin typeface="Times New Roman" charset="0"/>
                <a:ea typeface="Times New Roman" charset="0"/>
                <a:cs typeface="Times New Roman" charset="0"/>
              </a:rPr>
              <a:t>searches</a:t>
            </a:r>
            <a:endParaRPr lang="fr-FR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is-IS" sz="2000" dirty="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…</a:t>
            </a:r>
            <a:endParaRPr lang="fr-FR" sz="2000" dirty="0" smtClean="0">
              <a:solidFill>
                <a:srgbClr val="0070C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fr-FR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fr-FR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fr-FR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fr-FR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45795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457200" y="-22225"/>
            <a:ext cx="8229600" cy="130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fr-FR" sz="5400" dirty="0" smtClean="0">
                <a:solidFill>
                  <a:srgbClr val="C00000"/>
                </a:solidFill>
                <a:latin typeface="Calibri" charset="0"/>
                <a:cs typeface="Droid Sans" charset="0"/>
              </a:rPr>
              <a:t>Direct </a:t>
            </a:r>
            <a:r>
              <a:rPr lang="fr-FR" sz="5400" dirty="0" err="1" smtClean="0">
                <a:solidFill>
                  <a:srgbClr val="C00000"/>
                </a:solidFill>
                <a:latin typeface="Calibri" charset="0"/>
                <a:cs typeface="Droid Sans" charset="0"/>
              </a:rPr>
              <a:t>detection</a:t>
            </a:r>
            <a:endParaRPr lang="fr-FR" sz="5400" dirty="0">
              <a:solidFill>
                <a:srgbClr val="C00000"/>
              </a:solidFill>
              <a:latin typeface="Calibri" charset="0"/>
              <a:cs typeface="Droid Sans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1052736"/>
            <a:ext cx="6948264" cy="464621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691680" y="5733256"/>
            <a:ext cx="669674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err="1" smtClean="0"/>
              <a:t>Constraints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DD (LUX) on </a:t>
            </a:r>
            <a:r>
              <a:rPr lang="fr-FR" dirty="0" err="1" smtClean="0"/>
              <a:t>neutralinos</a:t>
            </a:r>
            <a:r>
              <a:rPr lang="fr-FR" dirty="0" smtClean="0"/>
              <a:t> (mixed </a:t>
            </a:r>
            <a:r>
              <a:rPr lang="fr-FR" dirty="0" err="1" smtClean="0"/>
              <a:t>higgsino-bino</a:t>
            </a:r>
            <a:r>
              <a:rPr lang="fr-FR" dirty="0" smtClean="0"/>
              <a:t>)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naturally</a:t>
            </a:r>
            <a:r>
              <a:rPr lang="fr-FR" dirty="0" smtClean="0"/>
              <a:t>  </a:t>
            </a:r>
            <a:r>
              <a:rPr lang="fr-FR" dirty="0" err="1" smtClean="0"/>
              <a:t>reproduce</a:t>
            </a:r>
            <a:r>
              <a:rPr lang="fr-FR" dirty="0" smtClean="0"/>
              <a:t> </a:t>
            </a:r>
            <a:r>
              <a:rPr lang="fr-FR" dirty="0" err="1" smtClean="0"/>
              <a:t>measured</a:t>
            </a:r>
            <a:r>
              <a:rPr lang="fr-FR" dirty="0" smtClean="0"/>
              <a:t> </a:t>
            </a:r>
            <a:r>
              <a:rPr lang="fr-FR" dirty="0" err="1" smtClean="0"/>
              <a:t>relic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endParaRPr lang="fr-FR" dirty="0" smtClean="0"/>
          </a:p>
          <a:p>
            <a:r>
              <a:rPr lang="fr-FR" dirty="0" err="1" smtClean="0"/>
              <a:t>Bino-wino</a:t>
            </a:r>
            <a:r>
              <a:rPr lang="fr-FR" dirty="0" smtClean="0"/>
              <a:t> escape </a:t>
            </a:r>
            <a:r>
              <a:rPr lang="fr-FR" dirty="0" err="1" smtClean="0"/>
              <a:t>detection</a:t>
            </a:r>
            <a:endParaRPr lang="fr-FR" dirty="0"/>
          </a:p>
        </p:txBody>
      </p:sp>
      <p:sp>
        <p:nvSpPr>
          <p:cNvPr id="3" name="Flèche vers le bas 2"/>
          <p:cNvSpPr/>
          <p:nvPr/>
        </p:nvSpPr>
        <p:spPr bwMode="auto">
          <a:xfrm>
            <a:off x="7308304" y="1313831"/>
            <a:ext cx="144016" cy="891033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691064" y="950993"/>
            <a:ext cx="1450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ysClr val="windowText" lastClr="000000"/>
                </a:solidFill>
              </a:rPr>
              <a:t>Correct </a:t>
            </a:r>
            <a:r>
              <a:rPr lang="fr-FR" dirty="0" err="1" smtClean="0">
                <a:solidFill>
                  <a:sysClr val="windowText" lastClr="000000"/>
                </a:solidFill>
              </a:rPr>
              <a:t>relic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7" name="Connecteur droit 6"/>
          <p:cNvCxnSpPr/>
          <p:nvPr/>
        </p:nvCxnSpPr>
        <p:spPr bwMode="auto">
          <a:xfrm>
            <a:off x="1907704" y="3717032"/>
            <a:ext cx="5976664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ZoneTexte 7"/>
          <p:cNvSpPr txBox="1"/>
          <p:nvPr/>
        </p:nvSpPr>
        <p:spPr>
          <a:xfrm>
            <a:off x="2195736" y="3330547"/>
            <a:ext cx="108234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b="1" dirty="0" smtClean="0"/>
              <a:t>LUX 2016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272937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457200" y="-22225"/>
            <a:ext cx="8229600" cy="130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fr-FR" sz="5400" b="1" dirty="0" smtClean="0">
                <a:solidFill>
                  <a:srgbClr val="C00000"/>
                </a:solidFill>
                <a:latin typeface="Calibri" charset="0"/>
                <a:cs typeface="Droid Sans" charset="0"/>
              </a:rPr>
              <a:t>Direct </a:t>
            </a:r>
            <a:r>
              <a:rPr lang="fr-FR" sz="5400" b="1" dirty="0" err="1" smtClean="0">
                <a:solidFill>
                  <a:srgbClr val="C00000"/>
                </a:solidFill>
                <a:latin typeface="Calibri" charset="0"/>
                <a:cs typeface="Droid Sans" charset="0"/>
              </a:rPr>
              <a:t>detection</a:t>
            </a:r>
            <a:endParaRPr lang="fr-FR" sz="5400" b="1" dirty="0">
              <a:solidFill>
                <a:srgbClr val="C00000"/>
              </a:solidFill>
              <a:latin typeface="Calibri" charset="0"/>
              <a:cs typeface="Droid Sans" charset="0"/>
            </a:endParaRP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457200" y="1189038"/>
            <a:ext cx="8147248" cy="1159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38138" indent="-338138"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1363" indent="-284163"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just">
              <a:spcBef>
                <a:spcPts val="800"/>
              </a:spcBef>
              <a:buFont typeface="Arial" charset="0"/>
              <a:buChar char="•"/>
            </a:pPr>
            <a:r>
              <a:rPr lang="fr-FR" sz="2400" dirty="0" err="1">
                <a:latin typeface="Calibri" charset="0"/>
                <a:cs typeface="Droid Sans" charset="0"/>
              </a:rPr>
              <a:t>Coupling</a:t>
            </a:r>
            <a:r>
              <a:rPr lang="fr-FR" sz="2400" dirty="0">
                <a:latin typeface="Calibri" charset="0"/>
                <a:cs typeface="Droid Sans" charset="0"/>
              </a:rPr>
              <a:t> of </a:t>
            </a:r>
            <a:r>
              <a:rPr lang="fr-FR" sz="2400" dirty="0" smtClean="0">
                <a:latin typeface="Calibri" charset="0"/>
                <a:cs typeface="Droid Sans" charset="0"/>
              </a:rPr>
              <a:t>LSP </a:t>
            </a:r>
            <a:r>
              <a:rPr lang="fr-FR" sz="2400" dirty="0">
                <a:latin typeface="Calibri" charset="0"/>
                <a:cs typeface="Droid Sans" charset="0"/>
              </a:rPr>
              <a:t>to </a:t>
            </a:r>
            <a:r>
              <a:rPr lang="fr-FR" sz="2400" dirty="0" err="1">
                <a:latin typeface="Calibri" charset="0"/>
                <a:cs typeface="Droid Sans" charset="0"/>
              </a:rPr>
              <a:t>Higgs</a:t>
            </a:r>
            <a:r>
              <a:rPr lang="fr-FR" sz="2400" dirty="0">
                <a:latin typeface="Calibri" charset="0"/>
                <a:cs typeface="Droid Sans" charset="0"/>
              </a:rPr>
              <a:t> maximal for </a:t>
            </a:r>
            <a:r>
              <a:rPr lang="fr-FR" sz="2400" dirty="0" smtClean="0">
                <a:latin typeface="Calibri" charset="0"/>
                <a:cs typeface="Droid Sans" charset="0"/>
              </a:rPr>
              <a:t>mixed </a:t>
            </a:r>
            <a:r>
              <a:rPr lang="fr-FR" sz="2400" dirty="0" err="1" smtClean="0">
                <a:latin typeface="Calibri" charset="0"/>
                <a:cs typeface="Droid Sans" charset="0"/>
              </a:rPr>
              <a:t>gaugino</a:t>
            </a:r>
            <a:r>
              <a:rPr lang="fr-FR" sz="2400" dirty="0" smtClean="0">
                <a:latin typeface="Calibri" charset="0"/>
                <a:cs typeface="Droid Sans" charset="0"/>
              </a:rPr>
              <a:t>/</a:t>
            </a:r>
            <a:r>
              <a:rPr lang="fr-FR" sz="2400" dirty="0" err="1" smtClean="0">
                <a:latin typeface="Calibri" charset="0"/>
                <a:cs typeface="Droid Sans" charset="0"/>
              </a:rPr>
              <a:t>higgsino</a:t>
            </a:r>
            <a:endParaRPr lang="fr-FR" sz="2400" dirty="0">
              <a:latin typeface="Calibri" charset="0"/>
              <a:cs typeface="Droid Sans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400" dirty="0" smtClean="0">
              <a:latin typeface="Calibri" charset="0"/>
              <a:cs typeface="Droid Sans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400" dirty="0" smtClean="0">
              <a:latin typeface="Calibri" charset="0"/>
              <a:cs typeface="Droid Sans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400" dirty="0" smtClean="0">
              <a:latin typeface="Calibri" charset="0"/>
              <a:cs typeface="Droid Sans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1772816"/>
            <a:ext cx="5184576" cy="51469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2368253"/>
            <a:ext cx="6336704" cy="4117542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7020272" y="3861048"/>
            <a:ext cx="2016224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1TeV Mixed </a:t>
            </a:r>
            <a:r>
              <a:rPr lang="fr-FR" dirty="0" err="1" smtClean="0"/>
              <a:t>higgsino</a:t>
            </a:r>
            <a:r>
              <a:rPr lang="fr-FR" dirty="0" smtClean="0"/>
              <a:t>/</a:t>
            </a:r>
            <a:r>
              <a:rPr lang="fr-FR" dirty="0" err="1" smtClean="0"/>
              <a:t>bino</a:t>
            </a:r>
            <a:r>
              <a:rPr lang="fr-FR" dirty="0" smtClean="0"/>
              <a:t> </a:t>
            </a:r>
            <a:r>
              <a:rPr lang="fr-FR" dirty="0" err="1" smtClean="0"/>
              <a:t>mostly</a:t>
            </a:r>
            <a:r>
              <a:rPr lang="fr-FR" dirty="0" smtClean="0"/>
              <a:t> compatible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relic+DD</a:t>
            </a:r>
            <a:endParaRPr lang="fr-FR" dirty="0"/>
          </a:p>
        </p:txBody>
      </p:sp>
      <p:cxnSp>
        <p:nvCxnSpPr>
          <p:cNvPr id="5" name="Connecteur droit 4"/>
          <p:cNvCxnSpPr/>
          <p:nvPr/>
        </p:nvCxnSpPr>
        <p:spPr bwMode="auto">
          <a:xfrm>
            <a:off x="1403648" y="4149080"/>
            <a:ext cx="554461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ZoneTexte 5"/>
          <p:cNvSpPr txBox="1"/>
          <p:nvPr/>
        </p:nvSpPr>
        <p:spPr>
          <a:xfrm>
            <a:off x="1763688" y="3707740"/>
            <a:ext cx="1022331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b="1" dirty="0" smtClean="0"/>
              <a:t>LUX2016</a:t>
            </a:r>
            <a:endParaRPr lang="fr-FR" b="1" dirty="0"/>
          </a:p>
        </p:txBody>
      </p:sp>
      <p:cxnSp>
        <p:nvCxnSpPr>
          <p:cNvPr id="11" name="Connecteur droit avec flèche 10"/>
          <p:cNvCxnSpPr/>
          <p:nvPr/>
        </p:nvCxnSpPr>
        <p:spPr bwMode="auto">
          <a:xfrm flipV="1">
            <a:off x="4355976" y="4005064"/>
            <a:ext cx="720080" cy="144016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Connecteur droit avec flèche 12"/>
          <p:cNvCxnSpPr/>
          <p:nvPr/>
        </p:nvCxnSpPr>
        <p:spPr bwMode="auto">
          <a:xfrm flipH="1" flipV="1">
            <a:off x="1835696" y="5229200"/>
            <a:ext cx="2520280" cy="2160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" name="ZoneTexte 13"/>
          <p:cNvSpPr txBox="1"/>
          <p:nvPr/>
        </p:nvSpPr>
        <p:spPr>
          <a:xfrm rot="20626814">
            <a:off x="3512772" y="5260557"/>
            <a:ext cx="1326366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Correct </a:t>
            </a:r>
            <a:r>
              <a:rPr lang="fr-FR" dirty="0" err="1" smtClean="0"/>
              <a:t>relic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2795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457200" y="-22225"/>
            <a:ext cx="8229600" cy="1146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fr-FR" sz="5400" b="1" dirty="0" err="1" smtClean="0">
                <a:solidFill>
                  <a:srgbClr val="C00000"/>
                </a:solidFill>
                <a:latin typeface="Calibri" charset="0"/>
                <a:cs typeface="Droid Sans" charset="0"/>
              </a:rPr>
              <a:t>Neutralino</a:t>
            </a:r>
            <a:r>
              <a:rPr lang="fr-FR" sz="5400" b="1" dirty="0" smtClean="0">
                <a:solidFill>
                  <a:srgbClr val="C00000"/>
                </a:solidFill>
                <a:latin typeface="Calibri" charset="0"/>
                <a:cs typeface="Droid Sans" charset="0"/>
              </a:rPr>
              <a:t> LSP </a:t>
            </a:r>
            <a:endParaRPr lang="fr-FR" sz="5400" b="1" dirty="0">
              <a:solidFill>
                <a:srgbClr val="C00000"/>
              </a:solidFill>
              <a:latin typeface="Calibri" charset="0"/>
              <a:cs typeface="Droid Sans" charset="0"/>
            </a:endParaRP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467544" y="1124744"/>
            <a:ext cx="8352928" cy="506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38138" indent="-338138"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just">
              <a:spcBef>
                <a:spcPts val="800"/>
              </a:spcBef>
              <a:buFont typeface="Arial" charset="0"/>
              <a:buChar char="•"/>
            </a:pPr>
            <a:r>
              <a:rPr lang="fr-FR" sz="2400" dirty="0" err="1" smtClean="0">
                <a:latin typeface="Times New Roman"/>
                <a:cs typeface="Times New Roman"/>
              </a:rPr>
              <a:t>Relic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density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constraint</a:t>
            </a:r>
            <a:r>
              <a:rPr lang="fr-FR" sz="2400" dirty="0" smtClean="0">
                <a:latin typeface="Times New Roman"/>
                <a:cs typeface="Times New Roman"/>
              </a:rPr>
              <a:t> + exclusion by direct </a:t>
            </a:r>
            <a:r>
              <a:rPr lang="fr-FR" sz="2400" dirty="0" err="1" smtClean="0">
                <a:latin typeface="Times New Roman"/>
                <a:cs typeface="Times New Roman"/>
              </a:rPr>
              <a:t>detection</a:t>
            </a:r>
            <a:r>
              <a:rPr lang="fr-FR" sz="2400" dirty="0" smtClean="0">
                <a:latin typeface="Times New Roman"/>
                <a:cs typeface="Times New Roman"/>
              </a:rPr>
              <a:t> -&gt; </a:t>
            </a:r>
            <a:r>
              <a:rPr lang="fr-FR" sz="2400" dirty="0" err="1" smtClean="0">
                <a:latin typeface="Times New Roman"/>
                <a:cs typeface="Times New Roman"/>
              </a:rPr>
              <a:t>favours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neutralino</a:t>
            </a:r>
            <a:r>
              <a:rPr lang="fr-FR" sz="2400" dirty="0" smtClean="0">
                <a:latin typeface="Times New Roman"/>
                <a:cs typeface="Times New Roman"/>
              </a:rPr>
              <a:t> DM at </a:t>
            </a:r>
            <a:r>
              <a:rPr lang="fr-FR" sz="2400" dirty="0" err="1" smtClean="0">
                <a:latin typeface="Times New Roman"/>
                <a:cs typeface="Times New Roman"/>
              </a:rPr>
              <a:t>TeV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scale</a:t>
            </a:r>
            <a:r>
              <a:rPr lang="fr-FR" sz="2400" dirty="0" smtClean="0">
                <a:latin typeface="Times New Roman"/>
                <a:cs typeface="Times New Roman"/>
              </a:rPr>
              <a:t> or mixed </a:t>
            </a:r>
            <a:r>
              <a:rPr lang="fr-FR" sz="2400" dirty="0" err="1" smtClean="0">
                <a:latin typeface="Times New Roman"/>
                <a:cs typeface="Times New Roman"/>
              </a:rPr>
              <a:t>bino</a:t>
            </a:r>
            <a:r>
              <a:rPr lang="fr-FR" sz="2400" dirty="0" smtClean="0">
                <a:latin typeface="Times New Roman"/>
                <a:cs typeface="Times New Roman"/>
              </a:rPr>
              <a:t>/</a:t>
            </a:r>
            <a:r>
              <a:rPr lang="fr-FR" sz="2400" dirty="0" err="1" smtClean="0">
                <a:latin typeface="Times New Roman"/>
                <a:cs typeface="Times New Roman"/>
              </a:rPr>
              <a:t>wino</a:t>
            </a:r>
            <a:r>
              <a:rPr lang="fr-FR" sz="2400" dirty="0" smtClean="0">
                <a:latin typeface="Times New Roman"/>
                <a:cs typeface="Times New Roman"/>
              </a:rPr>
              <a:t> or </a:t>
            </a:r>
            <a:r>
              <a:rPr lang="fr-FR" sz="2400" dirty="0" err="1" smtClean="0">
                <a:latin typeface="Times New Roman"/>
                <a:cs typeface="Times New Roman"/>
              </a:rPr>
              <a:t>requires</a:t>
            </a:r>
            <a:r>
              <a:rPr lang="fr-FR" sz="2400" dirty="0" smtClean="0">
                <a:latin typeface="Times New Roman"/>
                <a:cs typeface="Times New Roman"/>
              </a:rPr>
              <a:t> an </a:t>
            </a:r>
            <a:r>
              <a:rPr lang="fr-FR" sz="2400" dirty="0" err="1" smtClean="0">
                <a:latin typeface="Times New Roman"/>
                <a:cs typeface="Times New Roman"/>
              </a:rPr>
              <a:t>additional</a:t>
            </a:r>
            <a:r>
              <a:rPr lang="fr-FR" sz="2400" dirty="0" smtClean="0">
                <a:latin typeface="Times New Roman"/>
                <a:cs typeface="Times New Roman"/>
              </a:rPr>
              <a:t> DM candidate</a:t>
            </a:r>
            <a:endParaRPr lang="fr-FR" sz="2400" dirty="0">
              <a:latin typeface="Times New Roman"/>
              <a:cs typeface="Times New Roman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r>
              <a:rPr lang="fr-FR" sz="2400" dirty="0" err="1" smtClean="0">
                <a:latin typeface="Times New Roman"/>
                <a:cs typeface="Times New Roman"/>
              </a:rPr>
              <a:t>Way</a:t>
            </a:r>
            <a:r>
              <a:rPr lang="fr-FR" sz="2400" dirty="0" smtClean="0">
                <a:latin typeface="Times New Roman"/>
                <a:cs typeface="Times New Roman"/>
              </a:rPr>
              <a:t> out?</a:t>
            </a:r>
          </a:p>
          <a:p>
            <a:pPr lvl="1" algn="just">
              <a:spcBef>
                <a:spcPts val="800"/>
              </a:spcBef>
              <a:buFont typeface="Arial" charset="0"/>
              <a:buChar char="•"/>
            </a:pPr>
            <a:r>
              <a:rPr lang="fr-FR" sz="2400" dirty="0" err="1" smtClean="0">
                <a:latin typeface="Times New Roman"/>
                <a:cs typeface="Times New Roman"/>
              </a:rPr>
              <a:t>Theoretical</a:t>
            </a:r>
            <a:r>
              <a:rPr lang="fr-FR" sz="2400" dirty="0" smtClean="0">
                <a:latin typeface="Times New Roman"/>
                <a:cs typeface="Times New Roman"/>
              </a:rPr>
              <a:t> input:  impose </a:t>
            </a:r>
            <a:r>
              <a:rPr lang="fr-FR" sz="2400" dirty="0" err="1" smtClean="0">
                <a:latin typeface="Times New Roman"/>
                <a:cs typeface="Times New Roman"/>
              </a:rPr>
              <a:t>specific</a:t>
            </a:r>
            <a:r>
              <a:rPr lang="fr-FR" sz="2400" dirty="0" smtClean="0">
                <a:latin typeface="Times New Roman"/>
                <a:cs typeface="Times New Roman"/>
              </a:rPr>
              <a:t> conditions on </a:t>
            </a:r>
            <a:r>
              <a:rPr lang="fr-FR" sz="2400" dirty="0" err="1" smtClean="0">
                <a:latin typeface="Times New Roman"/>
                <a:cs typeface="Times New Roman"/>
              </a:rPr>
              <a:t>spectrum</a:t>
            </a:r>
            <a:endParaRPr lang="fr-FR" sz="2400" dirty="0">
              <a:latin typeface="Times New Roman"/>
              <a:cs typeface="Times New Roman"/>
            </a:endParaRPr>
          </a:p>
          <a:p>
            <a:pPr lvl="1" algn="just">
              <a:spcBef>
                <a:spcPts val="800"/>
              </a:spcBef>
              <a:buFont typeface="Arial" charset="0"/>
              <a:buChar char="•"/>
            </a:pPr>
            <a:r>
              <a:rPr lang="fr-FR" sz="2400" dirty="0" smtClean="0">
                <a:latin typeface="Times New Roman"/>
                <a:cs typeface="Times New Roman"/>
              </a:rPr>
              <a:t>For </a:t>
            </a:r>
            <a:r>
              <a:rPr lang="fr-FR" sz="2400" dirty="0" err="1" smtClean="0">
                <a:latin typeface="Times New Roman"/>
                <a:cs typeface="Times New Roman"/>
              </a:rPr>
              <a:t>example</a:t>
            </a:r>
            <a:r>
              <a:rPr lang="fr-FR" sz="2400" dirty="0" smtClean="0">
                <a:latin typeface="Times New Roman"/>
                <a:cs typeface="Times New Roman"/>
              </a:rPr>
              <a:t> : </a:t>
            </a:r>
            <a:r>
              <a:rPr lang="fr-FR" sz="2400" dirty="0" err="1" smtClean="0">
                <a:latin typeface="Times New Roman"/>
                <a:cs typeface="Times New Roman"/>
              </a:rPr>
              <a:t>bino</a:t>
            </a:r>
            <a:r>
              <a:rPr lang="fr-FR" sz="2400" dirty="0" smtClean="0">
                <a:latin typeface="Times New Roman"/>
                <a:cs typeface="Times New Roman"/>
              </a:rPr>
              <a:t> LSP  </a:t>
            </a:r>
            <a:r>
              <a:rPr lang="fr-FR" sz="2400" dirty="0" err="1" smtClean="0">
                <a:latin typeface="Times New Roman"/>
                <a:cs typeface="Times New Roman"/>
              </a:rPr>
              <a:t>with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special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mechanism</a:t>
            </a:r>
            <a:r>
              <a:rPr lang="fr-FR" sz="2400" dirty="0" smtClean="0">
                <a:latin typeface="Times New Roman"/>
                <a:cs typeface="Times New Roman"/>
              </a:rPr>
              <a:t> to </a:t>
            </a:r>
            <a:r>
              <a:rPr lang="fr-FR" sz="2400" dirty="0" err="1" smtClean="0">
                <a:latin typeface="Times New Roman"/>
                <a:cs typeface="Times New Roman"/>
              </a:rPr>
              <a:t>reduce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relic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density</a:t>
            </a:r>
            <a:r>
              <a:rPr lang="fr-FR" sz="2400" dirty="0" smtClean="0">
                <a:latin typeface="Times New Roman"/>
                <a:cs typeface="Times New Roman"/>
              </a:rPr>
              <a:t> – </a:t>
            </a:r>
            <a:r>
              <a:rPr lang="fr-FR" sz="2400" dirty="0" err="1" smtClean="0">
                <a:latin typeface="Times New Roman"/>
                <a:cs typeface="Times New Roman"/>
              </a:rPr>
              <a:t>coannihilation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with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sfermions</a:t>
            </a:r>
            <a:r>
              <a:rPr lang="fr-FR" sz="2400" dirty="0" smtClean="0">
                <a:latin typeface="Times New Roman"/>
                <a:cs typeface="Times New Roman"/>
              </a:rPr>
              <a:t> or </a:t>
            </a:r>
            <a:r>
              <a:rPr lang="fr-FR" sz="2400" dirty="0" err="1" smtClean="0">
                <a:latin typeface="Times New Roman"/>
                <a:cs typeface="Times New Roman"/>
              </a:rPr>
              <a:t>m</a:t>
            </a:r>
            <a:r>
              <a:rPr lang="fr-FR" sz="2400" baseline="-25000" dirty="0" err="1" smtClean="0">
                <a:latin typeface="Times New Roman"/>
                <a:cs typeface="Times New Roman"/>
              </a:rPr>
              <a:t>LSP</a:t>
            </a:r>
            <a:r>
              <a:rPr lang="fr-FR" sz="2400" dirty="0" smtClean="0">
                <a:latin typeface="Times New Roman"/>
                <a:cs typeface="Times New Roman"/>
              </a:rPr>
              <a:t>= </a:t>
            </a:r>
            <a:r>
              <a:rPr lang="fr-FR" sz="2400" dirty="0" err="1" smtClean="0">
                <a:latin typeface="Times New Roman"/>
                <a:cs typeface="Times New Roman"/>
              </a:rPr>
              <a:t>m</a:t>
            </a:r>
            <a:r>
              <a:rPr lang="fr-FR" sz="2400" baseline="-25000" dirty="0" err="1" smtClean="0">
                <a:latin typeface="Times New Roman"/>
                <a:cs typeface="Times New Roman"/>
              </a:rPr>
              <a:t>H</a:t>
            </a:r>
            <a:r>
              <a:rPr lang="fr-FR" sz="2400" dirty="0" smtClean="0">
                <a:latin typeface="Times New Roman"/>
                <a:cs typeface="Times New Roman"/>
              </a:rPr>
              <a:t>/2 (</a:t>
            </a:r>
            <a:r>
              <a:rPr lang="fr-FR" sz="2400" dirty="0" err="1" smtClean="0">
                <a:latin typeface="Times New Roman"/>
                <a:cs typeface="Times New Roman"/>
              </a:rPr>
              <a:t>resonant</a:t>
            </a:r>
            <a:r>
              <a:rPr lang="fr-FR" sz="2400" dirty="0" smtClean="0">
                <a:latin typeface="Times New Roman"/>
                <a:cs typeface="Times New Roman"/>
              </a:rPr>
              <a:t> annihilation)</a:t>
            </a:r>
          </a:p>
          <a:p>
            <a:pPr lvl="1" algn="just">
              <a:spcBef>
                <a:spcPts val="800"/>
              </a:spcBef>
              <a:buFont typeface="Arial" charset="0"/>
              <a:buChar char="•"/>
            </a:pPr>
            <a:endParaRPr lang="fr-FR" sz="2400" dirty="0" smtClean="0">
              <a:latin typeface="Times New Roman"/>
              <a:cs typeface="Times New Roman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r>
              <a:rPr lang="fr-FR" sz="2400" dirty="0" err="1" smtClean="0">
                <a:latin typeface="Times New Roman"/>
                <a:cs typeface="Times New Roman"/>
              </a:rPr>
              <a:t>Problem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smtClean="0">
                <a:latin typeface="Symbol" charset="2"/>
                <a:cs typeface="Symbol" charset="2"/>
              </a:rPr>
              <a:t>m</a:t>
            </a:r>
            <a:r>
              <a:rPr lang="fr-FR" sz="2400" dirty="0" smtClean="0">
                <a:latin typeface="Times New Roman"/>
                <a:cs typeface="Times New Roman"/>
              </a:rPr>
              <a:t> at </a:t>
            </a:r>
            <a:r>
              <a:rPr lang="fr-FR" sz="2400" dirty="0" err="1" smtClean="0">
                <a:latin typeface="Times New Roman"/>
                <a:cs typeface="Times New Roman"/>
              </a:rPr>
              <a:t>TeV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scale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is</a:t>
            </a:r>
            <a:r>
              <a:rPr lang="fr-FR" sz="2400" dirty="0" smtClean="0">
                <a:latin typeface="Times New Roman"/>
                <a:cs typeface="Times New Roman"/>
              </a:rPr>
              <a:t> not </a:t>
            </a:r>
            <a:r>
              <a:rPr lang="fr-FR" sz="2400" dirty="0" err="1" smtClean="0">
                <a:latin typeface="Times New Roman"/>
                <a:cs typeface="Times New Roman"/>
              </a:rPr>
              <a:t>natural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from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Higgs</a:t>
            </a:r>
            <a:r>
              <a:rPr lang="fr-FR" sz="2400" dirty="0" smtClean="0">
                <a:latin typeface="Times New Roman"/>
                <a:cs typeface="Times New Roman"/>
              </a:rPr>
              <a:t> points of </a:t>
            </a:r>
            <a:r>
              <a:rPr lang="fr-FR" sz="2400" dirty="0" err="1" smtClean="0">
                <a:latin typeface="Times New Roman"/>
                <a:cs typeface="Times New Roman"/>
              </a:rPr>
              <a:t>view</a:t>
            </a:r>
            <a:endParaRPr lang="fr-FR"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347156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8589"/>
            <a:ext cx="8224838" cy="780131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Light Higgs mass</a:t>
            </a:r>
            <a:endParaRPr lang="fr-FR" dirty="0">
              <a:latin typeface="Arial" charset="0"/>
            </a:endParaRP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3975100" y="5826125"/>
            <a:ext cx="1841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fr-FR"/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6496050" y="1577975"/>
            <a:ext cx="1841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996952"/>
            <a:ext cx="6624960" cy="252028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908720"/>
            <a:ext cx="2959100" cy="288290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6804248" y="6165304"/>
            <a:ext cx="1464551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err="1" smtClean="0">
                <a:latin typeface="Times New Roman"/>
                <a:cs typeface="Times New Roman"/>
              </a:rPr>
              <a:t>X</a:t>
            </a:r>
            <a:r>
              <a:rPr lang="fr-FR" baseline="-25000" dirty="0" err="1" smtClean="0">
                <a:latin typeface="Times New Roman"/>
                <a:cs typeface="Times New Roman"/>
              </a:rPr>
              <a:t>t</a:t>
            </a:r>
            <a:r>
              <a:rPr lang="fr-FR" dirty="0" smtClean="0">
                <a:latin typeface="Times New Roman"/>
                <a:cs typeface="Times New Roman"/>
              </a:rPr>
              <a:t>=</a:t>
            </a:r>
            <a:r>
              <a:rPr lang="fr-FR" dirty="0" err="1" smtClean="0">
                <a:latin typeface="Times New Roman"/>
                <a:cs typeface="Times New Roman"/>
              </a:rPr>
              <a:t>A</a:t>
            </a:r>
            <a:r>
              <a:rPr lang="fr-FR" baseline="-25000" dirty="0" err="1" smtClean="0">
                <a:latin typeface="Times New Roman"/>
                <a:cs typeface="Times New Roman"/>
              </a:rPr>
              <a:t>t</a:t>
            </a:r>
            <a:r>
              <a:rPr lang="fr-FR" dirty="0" err="1" smtClean="0">
                <a:latin typeface="Times New Roman"/>
                <a:cs typeface="Times New Roman"/>
              </a:rPr>
              <a:t>-</a:t>
            </a:r>
            <a:r>
              <a:rPr lang="fr-FR" dirty="0" err="1" smtClean="0">
                <a:latin typeface="Symbol" charset="2"/>
                <a:cs typeface="Symbol" charset="2"/>
              </a:rPr>
              <a:t>m</a:t>
            </a:r>
            <a:r>
              <a:rPr lang="fr-FR" dirty="0" smtClean="0">
                <a:latin typeface="Times New Roman"/>
                <a:cs typeface="Times New Roman"/>
              </a:rPr>
              <a:t>/</a:t>
            </a:r>
            <a:r>
              <a:rPr lang="fr-FR" dirty="0" err="1" smtClean="0">
                <a:latin typeface="Times New Roman"/>
                <a:cs typeface="Times New Roman"/>
              </a:rPr>
              <a:t>tan</a:t>
            </a:r>
            <a:r>
              <a:rPr lang="fr-FR" dirty="0" err="1" smtClean="0">
                <a:latin typeface="Symbol" charset="2"/>
                <a:cs typeface="Symbol" charset="2"/>
              </a:rPr>
              <a:t>b</a:t>
            </a:r>
            <a:endParaRPr lang="fr-FR" dirty="0">
              <a:latin typeface="Symbol" charset="2"/>
              <a:cs typeface="Symbol" charset="2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89544"/>
            <a:ext cx="20066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733753" y="1223041"/>
            <a:ext cx="3425497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dirty="0" err="1" smtClean="0"/>
              <a:t>Upper</a:t>
            </a:r>
            <a:r>
              <a:rPr lang="fr-FR" sz="2000" dirty="0" smtClean="0"/>
              <a:t> </a:t>
            </a:r>
            <a:r>
              <a:rPr lang="fr-FR" sz="2000" dirty="0" err="1" smtClean="0"/>
              <a:t>bound</a:t>
            </a:r>
            <a:r>
              <a:rPr lang="fr-FR" sz="2000" dirty="0" smtClean="0"/>
              <a:t> on </a:t>
            </a:r>
            <a:r>
              <a:rPr lang="fr-FR" sz="2000" dirty="0" err="1" smtClean="0"/>
              <a:t>Higgs</a:t>
            </a:r>
            <a:r>
              <a:rPr lang="fr-FR" sz="2000" dirty="0" smtClean="0"/>
              <a:t> mass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66013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800000"/>
                </a:solidFill>
              </a:rPr>
              <a:t>The MSSM case</a:t>
            </a:r>
            <a:endParaRPr lang="fr-FR" dirty="0">
              <a:solidFill>
                <a:srgbClr val="800000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5733256"/>
            <a:ext cx="4320480" cy="804168"/>
          </a:xfrm>
          <a:prstGeom prst="rect">
            <a:avLst/>
          </a:prstGeom>
        </p:spPr>
      </p:pic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395536" y="1628800"/>
            <a:ext cx="8208912" cy="4032448"/>
          </a:xfrm>
        </p:spPr>
        <p:txBody>
          <a:bodyPr/>
          <a:lstStyle/>
          <a:p>
            <a:r>
              <a:rPr lang="fr-FR" dirty="0" smtClean="0">
                <a:latin typeface="Times New Roman"/>
                <a:cs typeface="Times New Roman"/>
              </a:rPr>
              <a:t>Fine-</a:t>
            </a:r>
            <a:r>
              <a:rPr lang="fr-FR" dirty="0" err="1" smtClean="0">
                <a:latin typeface="Times New Roman"/>
                <a:cs typeface="Times New Roman"/>
              </a:rPr>
              <a:t>tuning</a:t>
            </a:r>
            <a:r>
              <a:rPr lang="fr-FR" dirty="0" smtClean="0">
                <a:latin typeface="Times New Roman"/>
                <a:cs typeface="Times New Roman"/>
              </a:rPr>
              <a:t> issue</a:t>
            </a:r>
          </a:p>
          <a:p>
            <a:endParaRPr lang="fr-FR" dirty="0">
              <a:latin typeface="Times New Roman"/>
              <a:cs typeface="Times New Roman"/>
            </a:endParaRPr>
          </a:p>
          <a:p>
            <a:endParaRPr lang="fr-FR" dirty="0" smtClean="0">
              <a:latin typeface="Times New Roman"/>
              <a:cs typeface="Times New Roman"/>
            </a:endParaRPr>
          </a:p>
          <a:p>
            <a:r>
              <a:rPr lang="fr-FR" sz="2400" dirty="0" err="1" smtClean="0">
                <a:latin typeface="Times New Roman"/>
                <a:cs typeface="Times New Roman"/>
              </a:rPr>
              <a:t>Unless</a:t>
            </a:r>
            <a:r>
              <a:rPr lang="fr-FR" sz="2400" dirty="0" smtClean="0">
                <a:latin typeface="Times New Roman"/>
                <a:cs typeface="Times New Roman"/>
              </a:rPr>
              <a:t>  µ ~O(100)</a:t>
            </a:r>
            <a:r>
              <a:rPr lang="fr-FR" sz="2400" dirty="0" err="1" smtClean="0">
                <a:latin typeface="Times New Roman"/>
                <a:cs typeface="Times New Roman"/>
              </a:rPr>
              <a:t>GeV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>
                <a:latin typeface="Times New Roman"/>
                <a:cs typeface="Times New Roman"/>
              </a:rPr>
              <a:t>(</a:t>
            </a:r>
            <a:r>
              <a:rPr lang="fr-FR" sz="2400" dirty="0" err="1">
                <a:latin typeface="Times New Roman"/>
                <a:cs typeface="Times New Roman"/>
              </a:rPr>
              <a:t>natural</a:t>
            </a:r>
            <a:r>
              <a:rPr lang="fr-FR" sz="2400" dirty="0">
                <a:latin typeface="Times New Roman"/>
                <a:cs typeface="Times New Roman"/>
              </a:rPr>
              <a:t> SUSY) 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need</a:t>
            </a:r>
            <a:r>
              <a:rPr lang="fr-FR" sz="2400" dirty="0" smtClean="0">
                <a:latin typeface="Times New Roman"/>
                <a:cs typeface="Times New Roman"/>
              </a:rPr>
              <a:t> large </a:t>
            </a:r>
            <a:r>
              <a:rPr lang="fr-FR" sz="2400" dirty="0" err="1" smtClean="0">
                <a:latin typeface="Times New Roman"/>
                <a:cs typeface="Times New Roman"/>
              </a:rPr>
              <a:t>cancellation</a:t>
            </a:r>
            <a:endParaRPr lang="fr-FR" sz="2400" dirty="0" smtClean="0">
              <a:latin typeface="Times New Roman"/>
              <a:cs typeface="Times New Roman"/>
            </a:endParaRPr>
          </a:p>
          <a:p>
            <a:r>
              <a:rPr lang="fr-FR" sz="2400" dirty="0" smtClean="0">
                <a:latin typeface="Times New Roman"/>
                <a:cs typeface="Times New Roman"/>
              </a:rPr>
              <a:t>– implications for DM </a:t>
            </a:r>
            <a:r>
              <a:rPr lang="fr-FR" sz="2400" dirty="0" err="1" smtClean="0">
                <a:latin typeface="Times New Roman"/>
                <a:cs typeface="Times New Roman"/>
              </a:rPr>
              <a:t>since</a:t>
            </a:r>
            <a:r>
              <a:rPr lang="fr-FR" sz="2400" dirty="0" smtClean="0">
                <a:latin typeface="Times New Roman"/>
                <a:cs typeface="Times New Roman"/>
              </a:rPr>
              <a:t> µ </a:t>
            </a:r>
            <a:r>
              <a:rPr lang="fr-FR" sz="2400" dirty="0" err="1" smtClean="0">
                <a:latin typeface="Times New Roman"/>
                <a:cs typeface="Times New Roman"/>
              </a:rPr>
              <a:t>determines</a:t>
            </a:r>
            <a:r>
              <a:rPr lang="fr-FR" sz="2400" dirty="0" smtClean="0">
                <a:latin typeface="Times New Roman"/>
                <a:cs typeface="Times New Roman"/>
              </a:rPr>
              <a:t> the </a:t>
            </a:r>
            <a:r>
              <a:rPr lang="fr-FR" sz="2400" dirty="0" err="1" smtClean="0">
                <a:latin typeface="Times New Roman"/>
                <a:cs typeface="Times New Roman"/>
              </a:rPr>
              <a:t>Higgsino</a:t>
            </a:r>
            <a:r>
              <a:rPr lang="fr-FR" sz="2400" dirty="0" smtClean="0">
                <a:latin typeface="Times New Roman"/>
                <a:cs typeface="Times New Roman"/>
              </a:rPr>
              <a:t> component of the LSP</a:t>
            </a:r>
          </a:p>
          <a:p>
            <a:r>
              <a:rPr lang="fr-FR" sz="2400" dirty="0" smtClean="0">
                <a:latin typeface="Times New Roman"/>
                <a:cs typeface="Times New Roman"/>
              </a:rPr>
              <a:t>Fine-</a:t>
            </a:r>
            <a:r>
              <a:rPr lang="fr-FR" sz="2400" dirty="0" err="1" smtClean="0">
                <a:latin typeface="Times New Roman"/>
                <a:cs typeface="Times New Roman"/>
              </a:rPr>
              <a:t>tuning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also</a:t>
            </a:r>
            <a:r>
              <a:rPr lang="fr-FR" sz="2400" dirty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from</a:t>
            </a:r>
            <a:r>
              <a:rPr lang="fr-FR" sz="2400" dirty="0" smtClean="0">
                <a:latin typeface="Times New Roman"/>
                <a:cs typeface="Times New Roman"/>
              </a:rPr>
              <a:t> radiative corrections – </a:t>
            </a:r>
            <a:r>
              <a:rPr lang="fr-FR" sz="2400" dirty="0" err="1" smtClean="0">
                <a:latin typeface="Times New Roman"/>
                <a:cs typeface="Times New Roman"/>
              </a:rPr>
              <a:t>m</a:t>
            </a:r>
            <a:r>
              <a:rPr lang="fr-FR" sz="2400" baseline="-25000" dirty="0" err="1" smtClean="0">
                <a:latin typeface="Times New Roman"/>
                <a:cs typeface="Times New Roman"/>
              </a:rPr>
              <a:t>Hu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strong</a:t>
            </a:r>
            <a:r>
              <a:rPr lang="fr-FR" sz="2400" dirty="0" smtClean="0">
                <a:latin typeface="Times New Roman"/>
                <a:cs typeface="Times New Roman"/>
              </a:rPr>
              <a:t> </a:t>
            </a:r>
            <a:r>
              <a:rPr lang="fr-FR" sz="2400" dirty="0" err="1" smtClean="0">
                <a:latin typeface="Times New Roman"/>
                <a:cs typeface="Times New Roman"/>
              </a:rPr>
              <a:t>dependence</a:t>
            </a:r>
            <a:r>
              <a:rPr lang="fr-FR" sz="2400" dirty="0" smtClean="0">
                <a:latin typeface="Times New Roman"/>
                <a:cs typeface="Times New Roman"/>
              </a:rPr>
              <a:t> on </a:t>
            </a:r>
            <a:r>
              <a:rPr lang="fr-FR" sz="2400" dirty="0" err="1" smtClean="0">
                <a:latin typeface="Times New Roman"/>
                <a:cs typeface="Times New Roman"/>
              </a:rPr>
              <a:t>parameters</a:t>
            </a:r>
            <a:r>
              <a:rPr lang="fr-FR" sz="2400" dirty="0" smtClean="0">
                <a:latin typeface="Times New Roman"/>
                <a:cs typeface="Times New Roman"/>
              </a:rPr>
              <a:t> of stop </a:t>
            </a:r>
            <a:r>
              <a:rPr lang="fr-FR" sz="2400" dirty="0" err="1" smtClean="0">
                <a:latin typeface="Times New Roman"/>
                <a:cs typeface="Times New Roman"/>
              </a:rPr>
              <a:t>sector</a:t>
            </a:r>
            <a:endParaRPr lang="fr-FR" sz="2400" dirty="0">
              <a:latin typeface="Times New Roman"/>
              <a:cs typeface="Times New Roman"/>
            </a:endParaRPr>
          </a:p>
          <a:p>
            <a:endParaRPr lang="fr-FR" sz="2400" dirty="0" smtClean="0">
              <a:latin typeface="Times New Roman"/>
              <a:cs typeface="Times New Roman"/>
            </a:endParaRPr>
          </a:p>
          <a:p>
            <a:endParaRPr lang="fr-FR" dirty="0" smtClean="0">
              <a:latin typeface="Times New Roman"/>
              <a:cs typeface="Times New Roman"/>
            </a:endParaRPr>
          </a:p>
          <a:p>
            <a:endParaRPr lang="fr-FR" dirty="0" smtClean="0">
              <a:latin typeface="Times New Roman"/>
              <a:cs typeface="Times New Roman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2276872"/>
            <a:ext cx="455930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04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939801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uFillTx/>
              </a:defRPr>
            </a:pPr>
            <a:r>
              <a:rPr sz="4400" dirty="0" smtClean="0">
                <a:uFill>
                  <a:solidFill/>
                </a:uFill>
              </a:rPr>
              <a:t> </a:t>
            </a:r>
            <a:r>
              <a:rPr lang="en-US" sz="4400" dirty="0" smtClean="0">
                <a:solidFill>
                  <a:srgbClr val="C00000"/>
                </a:solidFill>
                <a:uFill>
                  <a:solidFill/>
                </a:uFill>
              </a:rPr>
              <a:t>DM production at LHC</a:t>
            </a:r>
            <a:endParaRPr sz="4400" dirty="0">
              <a:solidFill>
                <a:srgbClr val="C00000"/>
              </a:solidFill>
              <a:uFill>
                <a:solidFill/>
              </a:uFill>
            </a:endParaRPr>
          </a:p>
        </p:txBody>
      </p:sp>
      <p:sp>
        <p:nvSpPr>
          <p:cNvPr id="320" name="Shape 320"/>
          <p:cNvSpPr>
            <a:spLocks noGrp="1"/>
          </p:cNvSpPr>
          <p:nvPr>
            <p:ph type="body" idx="1"/>
          </p:nvPr>
        </p:nvSpPr>
        <p:spPr>
          <a:xfrm>
            <a:off x="457200" y="1206500"/>
            <a:ext cx="7962900" cy="2819400"/>
          </a:xfrm>
          <a:prstGeom prst="rect">
            <a:avLst/>
          </a:prstGeom>
        </p:spPr>
        <p:txBody>
          <a:bodyPr/>
          <a:lstStyle/>
          <a:p>
            <a:pPr marL="297815" lvl="0" indent="-257175">
              <a:defRPr sz="1800">
                <a:uFillTx/>
              </a:defRPr>
            </a:pPr>
            <a:r>
              <a:rPr lang="en-US" sz="24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The traditional searches  - DM in decay chain of new particles preferably </a:t>
            </a:r>
            <a:r>
              <a:rPr lang="en-US" sz="2400" dirty="0" err="1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coloured</a:t>
            </a:r>
            <a:r>
              <a:rPr lang="en-US" sz="24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 or charged, e.g. </a:t>
            </a:r>
            <a:r>
              <a:rPr lang="en-US" sz="2400" dirty="0" err="1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neutralino</a:t>
            </a:r>
            <a:r>
              <a:rPr lang="en-US" sz="24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 in SUSY</a:t>
            </a:r>
          </a:p>
          <a:p>
            <a:pPr marL="297815" lvl="0" indent="-257175">
              <a:defRPr sz="1800">
                <a:uFillTx/>
              </a:defRPr>
            </a:pPr>
            <a:r>
              <a:rPr lang="en-US" sz="24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Signature : MET + jet, leptons</a:t>
            </a:r>
            <a:r>
              <a:rPr lang="is-IS" sz="24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…  model dependent</a:t>
            </a:r>
            <a:endParaRPr sz="2400" dirty="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1" name="Shape 321"/>
          <p:cNvSpPr>
            <a:spLocks noGrp="1"/>
          </p:cNvSpPr>
          <p:nvPr>
            <p:ph type="sldNum" sz="quarter" idx="2"/>
          </p:nvPr>
        </p:nvSpPr>
        <p:spPr>
          <a:xfrm>
            <a:off x="7463966" y="6359003"/>
            <a:ext cx="1068474" cy="19102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uFillTx/>
              </a:defRPr>
            </a:pPr>
            <a:endParaRPr sz="1400" dirty="0">
              <a:uFill>
                <a:solidFill/>
              </a:uFill>
            </a:endParaRPr>
          </a:p>
        </p:txBody>
      </p:sp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2555776" y="3016674"/>
            <a:ext cx="3127375" cy="3308350"/>
            <a:chOff x="3606" y="1888"/>
            <a:chExt cx="1970" cy="2084"/>
          </a:xfrm>
        </p:grpSpPr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1888"/>
              <a:ext cx="1970" cy="20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3606" y="1888"/>
              <a:ext cx="1970" cy="20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Arial Unicode M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23280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939801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uFillTx/>
              </a:defRPr>
            </a:pPr>
            <a:r>
              <a:rPr sz="4400" dirty="0" smtClean="0">
                <a:uFill>
                  <a:solidFill/>
                </a:uFill>
              </a:rPr>
              <a:t> </a:t>
            </a:r>
            <a:r>
              <a:rPr lang="en-US" sz="4400" dirty="0" smtClean="0">
                <a:solidFill>
                  <a:srgbClr val="C00000"/>
                </a:solidFill>
                <a:uFill>
                  <a:solidFill/>
                </a:uFill>
              </a:rPr>
              <a:t>DM production at LHC</a:t>
            </a:r>
            <a:endParaRPr sz="4400" dirty="0">
              <a:solidFill>
                <a:srgbClr val="C00000"/>
              </a:solidFill>
              <a:uFill>
                <a:solidFill/>
              </a:uFill>
            </a:endParaRPr>
          </a:p>
        </p:txBody>
      </p:sp>
      <p:sp>
        <p:nvSpPr>
          <p:cNvPr id="320" name="Shape 320"/>
          <p:cNvSpPr>
            <a:spLocks noGrp="1"/>
          </p:cNvSpPr>
          <p:nvPr>
            <p:ph type="body" idx="1"/>
          </p:nvPr>
        </p:nvSpPr>
        <p:spPr>
          <a:xfrm>
            <a:off x="457200" y="1206500"/>
            <a:ext cx="7962900" cy="2819400"/>
          </a:xfrm>
          <a:prstGeom prst="rect">
            <a:avLst/>
          </a:prstGeom>
        </p:spPr>
        <p:txBody>
          <a:bodyPr/>
          <a:lstStyle/>
          <a:p>
            <a:pPr marL="297815" lvl="0" indent="-257175">
              <a:defRPr sz="1800">
                <a:uFillTx/>
              </a:defRPr>
            </a:pPr>
            <a:r>
              <a:rPr lang="en-US" sz="24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The model independent approach</a:t>
            </a:r>
          </a:p>
          <a:p>
            <a:pPr marL="297815" lvl="0" indent="-257175">
              <a:defRPr sz="1800">
                <a:uFillTx/>
              </a:defRPr>
            </a:pPr>
            <a:r>
              <a:rPr lang="en-US" sz="24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Direct production of DM and Initial state radiation of gluon, photon.. serves as a trigger  : </a:t>
            </a:r>
            <a:r>
              <a:rPr lang="en-US" sz="2400" dirty="0" err="1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monojet</a:t>
            </a:r>
            <a:r>
              <a:rPr lang="en-US" sz="24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, monophoton, </a:t>
            </a:r>
            <a:r>
              <a:rPr lang="en-US" sz="2400" dirty="0" err="1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monoX</a:t>
            </a:r>
            <a:endParaRPr lang="en-US" sz="2400" dirty="0" smtClean="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97815" lvl="0" indent="-257175">
              <a:defRPr sz="1800">
                <a:uFillTx/>
              </a:defRPr>
            </a:pPr>
            <a:r>
              <a:rPr lang="en-US" sz="24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Signature : jet + large missing ET</a:t>
            </a:r>
            <a:endParaRPr sz="2400" dirty="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1" name="Shape 321"/>
          <p:cNvSpPr>
            <a:spLocks noGrp="1"/>
          </p:cNvSpPr>
          <p:nvPr>
            <p:ph type="sldNum" sz="quarter" idx="2"/>
          </p:nvPr>
        </p:nvSpPr>
        <p:spPr>
          <a:xfrm>
            <a:off x="7463966" y="6359003"/>
            <a:ext cx="1068474" cy="19102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uFillTx/>
              </a:defRPr>
            </a:pPr>
            <a:endParaRPr sz="1400" dirty="0">
              <a:uFill>
                <a:solidFill/>
              </a:u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3356992"/>
            <a:ext cx="2133848" cy="1939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17497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939801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uFillTx/>
              </a:defRPr>
            </a:pPr>
            <a:r>
              <a:rPr sz="4400" dirty="0" smtClean="0">
                <a:uFill>
                  <a:solidFill/>
                </a:uFill>
              </a:rPr>
              <a:t> </a:t>
            </a:r>
            <a:r>
              <a:rPr lang="en-US" sz="4400" dirty="0" smtClean="0">
                <a:solidFill>
                  <a:srgbClr val="C00000"/>
                </a:solidFill>
                <a:uFill>
                  <a:solidFill/>
                </a:uFill>
              </a:rPr>
              <a:t>DM production at LHC</a:t>
            </a:r>
            <a:endParaRPr sz="4400" dirty="0">
              <a:solidFill>
                <a:srgbClr val="C00000"/>
              </a:solidFill>
              <a:uFill>
                <a:solidFill/>
              </a:uFill>
            </a:endParaRPr>
          </a:p>
        </p:txBody>
      </p:sp>
      <p:sp>
        <p:nvSpPr>
          <p:cNvPr id="320" name="Shape 320"/>
          <p:cNvSpPr>
            <a:spLocks noGrp="1"/>
          </p:cNvSpPr>
          <p:nvPr>
            <p:ph type="body" idx="1"/>
          </p:nvPr>
        </p:nvSpPr>
        <p:spPr>
          <a:xfrm>
            <a:off x="457200" y="1206500"/>
            <a:ext cx="7962900" cy="2819400"/>
          </a:xfrm>
          <a:prstGeom prst="rect">
            <a:avLst/>
          </a:prstGeom>
        </p:spPr>
        <p:txBody>
          <a:bodyPr/>
          <a:lstStyle/>
          <a:p>
            <a:pPr marL="297815" lvl="0" indent="-257175">
              <a:defRPr sz="1800">
                <a:uFillTx/>
              </a:defRPr>
            </a:pPr>
            <a:r>
              <a:rPr lang="en-US" sz="24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Exploiting the Higgs : search for invisible decays of the Higgs (relevant only if </a:t>
            </a:r>
            <a:r>
              <a:rPr lang="en-US" sz="2400" dirty="0" err="1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m</a:t>
            </a:r>
            <a:r>
              <a:rPr lang="en-US" sz="2400" baseline="-25000" dirty="0" err="1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DM</a:t>
            </a:r>
            <a:r>
              <a:rPr lang="en-US" sz="24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&lt;</a:t>
            </a:r>
            <a:r>
              <a:rPr lang="en-US" sz="2400" dirty="0" err="1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m</a:t>
            </a:r>
            <a:r>
              <a:rPr lang="en-US" sz="2400" baseline="-25000" dirty="0" err="1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h</a:t>
            </a:r>
            <a:r>
              <a:rPr lang="en-US" sz="24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/2)</a:t>
            </a:r>
          </a:p>
          <a:p>
            <a:pPr marL="297815" lvl="0" indent="-257175">
              <a:defRPr sz="1800">
                <a:uFillTx/>
              </a:defRPr>
            </a:pPr>
            <a:endParaRPr lang="en-US" sz="2400" dirty="0" smtClean="0">
              <a:latin typeface="Times New Roman" charset="0"/>
            </a:endParaRPr>
          </a:p>
          <a:p>
            <a:pPr marL="297815" lvl="0" indent="-257175">
              <a:defRPr sz="1800">
                <a:uFillTx/>
              </a:defRPr>
            </a:pPr>
            <a:r>
              <a:rPr lang="en-US" sz="2400" dirty="0" smtClean="0">
                <a:latin typeface="Times New Roman" charset="0"/>
              </a:rPr>
              <a:t>Charged </a:t>
            </a:r>
            <a:r>
              <a:rPr lang="en-US" sz="2400" dirty="0">
                <a:latin typeface="Times New Roman" charset="0"/>
              </a:rPr>
              <a:t>tracks and displaced </a:t>
            </a:r>
            <a:r>
              <a:rPr lang="en-US" sz="2400" dirty="0" smtClean="0">
                <a:latin typeface="Times New Roman" charset="0"/>
              </a:rPr>
              <a:t>vertices - for long-lived–next-lightest </a:t>
            </a:r>
            <a:r>
              <a:rPr lang="en-US" sz="2400" dirty="0">
                <a:latin typeface="Times New Roman" charset="0"/>
              </a:rPr>
              <a:t>dark sector </a:t>
            </a:r>
            <a:r>
              <a:rPr lang="en-US" sz="2400" dirty="0" smtClean="0">
                <a:latin typeface="Times New Roman" charset="0"/>
              </a:rPr>
              <a:t>particle : typically small mass splitting or very weak interactions</a:t>
            </a:r>
          </a:p>
          <a:p>
            <a:pPr marL="297815" indent="-257175">
              <a:defRPr sz="1800">
                <a:uFillTx/>
              </a:defRPr>
            </a:pPr>
            <a:endParaRPr lang="en-US" sz="2400" dirty="0" smtClean="0">
              <a:latin typeface="Times New Roman" charset="0"/>
            </a:endParaRPr>
          </a:p>
          <a:p>
            <a:pPr marL="297815" indent="-257175">
              <a:defRPr sz="1800">
                <a:uFillTx/>
              </a:defRPr>
            </a:pPr>
            <a:r>
              <a:rPr lang="en-US" sz="2400" dirty="0" smtClean="0">
                <a:latin typeface="Times New Roman" charset="0"/>
              </a:rPr>
              <a:t>Search for new particle (mediator) in SM final states</a:t>
            </a:r>
            <a:endParaRPr lang="en-US" sz="2400" dirty="0">
              <a:latin typeface="Times New Roman" charset="0"/>
            </a:endParaRPr>
          </a:p>
          <a:p>
            <a:pPr marL="297815" lvl="0" indent="-257175">
              <a:defRPr sz="1800">
                <a:uFillTx/>
              </a:defRPr>
            </a:pPr>
            <a:endParaRPr lang="en-US" sz="2400" dirty="0">
              <a:latin typeface="Times New Roman" charset="0"/>
            </a:endParaRPr>
          </a:p>
        </p:txBody>
      </p:sp>
      <p:sp>
        <p:nvSpPr>
          <p:cNvPr id="321" name="Shape 321"/>
          <p:cNvSpPr>
            <a:spLocks noGrp="1"/>
          </p:cNvSpPr>
          <p:nvPr>
            <p:ph type="sldNum" sz="quarter" idx="2"/>
          </p:nvPr>
        </p:nvSpPr>
        <p:spPr>
          <a:xfrm>
            <a:off x="7463966" y="6359003"/>
            <a:ext cx="1068474" cy="19102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uFillTx/>
              </a:defRPr>
            </a:pPr>
            <a:endParaRPr sz="1400" dirty="0">
              <a:uFill>
                <a:solidFill/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204458295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939801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uFillTx/>
              </a:defRPr>
            </a:pPr>
            <a:r>
              <a:rPr sz="4400" smtClean="0">
                <a:uFill>
                  <a:solidFill/>
                </a:uFill>
              </a:rPr>
              <a:t> </a:t>
            </a:r>
            <a:r>
              <a:rPr lang="en-US" sz="4400" smtClean="0">
                <a:uFill>
                  <a:solidFill/>
                </a:uFill>
              </a:rPr>
              <a:t>EFT/simplified model </a:t>
            </a:r>
            <a:r>
              <a:rPr sz="4400" smtClean="0">
                <a:uFill>
                  <a:solidFill/>
                </a:uFill>
              </a:rPr>
              <a:t>approach</a:t>
            </a:r>
            <a:endParaRPr sz="4400">
              <a:uFill>
                <a:solidFill/>
              </a:uFill>
            </a:endParaRPr>
          </a:p>
        </p:txBody>
      </p:sp>
      <p:sp>
        <p:nvSpPr>
          <p:cNvPr id="320" name="Shape 320"/>
          <p:cNvSpPr>
            <a:spLocks noGrp="1"/>
          </p:cNvSpPr>
          <p:nvPr>
            <p:ph type="body" idx="1"/>
          </p:nvPr>
        </p:nvSpPr>
        <p:spPr>
          <a:xfrm>
            <a:off x="457200" y="1206500"/>
            <a:ext cx="7962900" cy="2819400"/>
          </a:xfrm>
          <a:prstGeom prst="rect">
            <a:avLst/>
          </a:prstGeom>
        </p:spPr>
        <p:txBody>
          <a:bodyPr/>
          <a:lstStyle/>
          <a:p>
            <a:pPr marL="297815" lvl="0" indent="-257175">
              <a:defRPr sz="1800">
                <a:uFillTx/>
              </a:defRPr>
            </a:pPr>
            <a:r>
              <a:rPr sz="24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Direct production of pairs of DM + radiation : high E</a:t>
            </a:r>
            <a:r>
              <a:rPr sz="2400" baseline="-5999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T </a:t>
            </a:r>
            <a:r>
              <a:rPr sz="24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miss + single jet/photon/boson</a:t>
            </a:r>
            <a:endParaRPr lang="en-US" sz="2400" dirty="0" smtClean="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97815" lvl="0" indent="-257175">
              <a:defRPr sz="1800">
                <a:uFillTx/>
              </a:defRPr>
            </a:pPr>
            <a:endParaRPr lang="en-US" sz="2400" dirty="0" smtClean="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97815" lvl="0" indent="-257175">
              <a:defRPr sz="1800">
                <a:uFillTx/>
              </a:defRPr>
            </a:pPr>
            <a:endParaRPr lang="en-US" sz="2400" dirty="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97815" lvl="0" indent="-257175">
              <a:defRPr sz="1800">
                <a:uFillTx/>
              </a:defRPr>
            </a:pPr>
            <a:endParaRPr lang="en-US" sz="2400" dirty="0" smtClean="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97815" lvl="0" indent="-257175">
              <a:defRPr sz="1800">
                <a:uFillTx/>
              </a:defRPr>
            </a:pPr>
            <a:endParaRPr lang="en-US" sz="2400" dirty="0" smtClean="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97815" lvl="0" indent="-257175">
              <a:defRPr sz="1800">
                <a:uFillTx/>
              </a:defRPr>
            </a:pPr>
            <a:endParaRPr lang="en-US" sz="2400" dirty="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97815" lvl="0" indent="-257175">
              <a:defRPr sz="1800">
                <a:uFillTx/>
              </a:defRPr>
            </a:pPr>
            <a:endParaRPr lang="en-US" sz="2400" dirty="0" smtClean="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97815" lvl="0" indent="-257175">
              <a:defRPr sz="1800">
                <a:uFillTx/>
              </a:defRPr>
            </a:pPr>
            <a:endParaRPr lang="en-US" sz="2000" dirty="0" smtClean="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97815" lvl="0" indent="-257175">
              <a:defRPr sz="1800">
                <a:uFillTx/>
              </a:defRPr>
            </a:pPr>
            <a:r>
              <a:rPr lang="en-US" sz="20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For </a:t>
            </a:r>
            <a:r>
              <a:rPr lang="en-US" sz="20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each operator : </a:t>
            </a:r>
            <a:r>
              <a:rPr lang="en-US" sz="2000" dirty="0" err="1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monojet</a:t>
            </a:r>
            <a:r>
              <a:rPr lang="en-US" sz="20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 limit compared to limit from direct </a:t>
            </a:r>
            <a:r>
              <a:rPr lang="en-US" sz="20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detection -&gt; Bjorn’s lecture</a:t>
            </a:r>
            <a:endParaRPr lang="en-US" sz="2000" dirty="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97815" lvl="0" indent="-257175">
              <a:defRPr sz="1800">
                <a:uFillTx/>
              </a:defRPr>
            </a:pPr>
            <a:endParaRPr sz="2400" dirty="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22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91680" y="2041021"/>
            <a:ext cx="3312368" cy="1395822"/>
          </a:xfrm>
          <a:prstGeom prst="rect">
            <a:avLst/>
          </a:prstGeom>
          <a:ln>
            <a:round/>
          </a:ln>
        </p:spPr>
      </p:pic>
      <p:sp>
        <p:nvSpPr>
          <p:cNvPr id="324" name="Shape 324"/>
          <p:cNvSpPr/>
          <p:nvPr/>
        </p:nvSpPr>
        <p:spPr>
          <a:xfrm>
            <a:off x="457200" y="3863020"/>
            <a:ext cx="2294097" cy="675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>
                <a:uFillTx/>
              </a:defRPr>
            </a:pPr>
            <a:r>
              <a:rPr sz="2000" dirty="0">
                <a:solidFill>
                  <a:srgbClr val="015C06"/>
                </a:solidFill>
                <a:uFill>
                  <a:solidFill>
                    <a:srgbClr val="015C06"/>
                  </a:solidFill>
                </a:uFill>
              </a:rPr>
              <a:t>Effective interaction</a:t>
            </a:r>
          </a:p>
          <a:p>
            <a:pPr lvl="0">
              <a:defRPr sz="1800">
                <a:uFillTx/>
              </a:defRPr>
            </a:pPr>
            <a:r>
              <a:rPr sz="2000" dirty="0">
                <a:solidFill>
                  <a:srgbClr val="015C06"/>
                </a:solidFill>
                <a:uFill>
                  <a:solidFill>
                    <a:srgbClr val="015C06"/>
                  </a:solidFill>
                </a:uFill>
              </a:rPr>
              <a:t> operators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3436843"/>
            <a:ext cx="4032448" cy="179909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331640" y="6036817"/>
            <a:ext cx="5814130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97815" lvl="0" indent="-257175">
              <a:defRPr sz="1800">
                <a:uFillTx/>
              </a:defRPr>
            </a:pPr>
            <a:r>
              <a:rPr lang="en-US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Caveats : </a:t>
            </a:r>
            <a:r>
              <a:rPr lang="en-US" dirty="0" err="1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monojet</a:t>
            </a:r>
            <a:r>
              <a:rPr lang="en-US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 limit valid assuming scale NP large, may not be valid at LHC  energies-&gt; simplified models</a:t>
            </a:r>
          </a:p>
        </p:txBody>
      </p:sp>
    </p:spTree>
    <p:extLst>
      <p:ext uri="{BB962C8B-B14F-4D97-AF65-F5344CB8AC3E}">
        <p14:creationId xmlns:p14="http://schemas.microsoft.com/office/powerpoint/2010/main" val="141985542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-22225"/>
            <a:ext cx="8229600" cy="130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fr-FR" sz="44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Simplified</a:t>
            </a:r>
            <a:r>
              <a:rPr lang="fr-FR" sz="44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fr-FR" sz="44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models</a:t>
            </a:r>
            <a:endParaRPr lang="fr-FR" sz="4400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49192" y="1314605"/>
            <a:ext cx="8229600" cy="5254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38138" indent="-338138"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just">
              <a:spcBef>
                <a:spcPts val="800"/>
              </a:spcBef>
              <a:buFont typeface="Arial" charset="0"/>
              <a:buChar char="•"/>
            </a:pPr>
            <a:r>
              <a:rPr lang="fr-FR" sz="2400" dirty="0" smtClean="0">
                <a:latin typeface="Calibri" charset="0"/>
                <a:cs typeface="Droid Sans" charset="0"/>
              </a:rPr>
              <a:t>Capture essential </a:t>
            </a:r>
            <a:r>
              <a:rPr lang="fr-FR" sz="2400" dirty="0" err="1" smtClean="0">
                <a:latin typeface="Calibri" charset="0"/>
                <a:cs typeface="Droid Sans" charset="0"/>
              </a:rPr>
              <a:t>features</a:t>
            </a:r>
            <a:r>
              <a:rPr lang="fr-FR" sz="2400" dirty="0" smtClean="0">
                <a:latin typeface="Calibri" charset="0"/>
                <a:cs typeface="Droid Sans" charset="0"/>
              </a:rPr>
              <a:t> </a:t>
            </a:r>
            <a:r>
              <a:rPr lang="fr-FR" sz="2400" dirty="0" err="1" smtClean="0">
                <a:latin typeface="Calibri" charset="0"/>
                <a:cs typeface="Droid Sans" charset="0"/>
              </a:rPr>
              <a:t>with</a:t>
            </a:r>
            <a:r>
              <a:rPr lang="fr-FR" sz="2400" dirty="0" smtClean="0">
                <a:latin typeface="Calibri" charset="0"/>
                <a:cs typeface="Droid Sans" charset="0"/>
              </a:rPr>
              <a:t> </a:t>
            </a:r>
            <a:r>
              <a:rPr lang="fr-FR" sz="2400" dirty="0" err="1" smtClean="0">
                <a:latin typeface="Calibri" charset="0"/>
                <a:cs typeface="Droid Sans" charset="0"/>
              </a:rPr>
              <a:t>small</a:t>
            </a:r>
            <a:r>
              <a:rPr lang="fr-FR" sz="2400" dirty="0" smtClean="0">
                <a:latin typeface="Calibri" charset="0"/>
                <a:cs typeface="Droid Sans" charset="0"/>
              </a:rPr>
              <a:t> </a:t>
            </a:r>
            <a:r>
              <a:rPr lang="fr-FR" sz="2400" dirty="0" err="1" smtClean="0">
                <a:latin typeface="Calibri" charset="0"/>
                <a:cs typeface="Droid Sans" charset="0"/>
              </a:rPr>
              <a:t>number</a:t>
            </a:r>
            <a:r>
              <a:rPr lang="fr-FR" sz="2400" dirty="0" smtClean="0">
                <a:latin typeface="Calibri" charset="0"/>
                <a:cs typeface="Droid Sans" charset="0"/>
              </a:rPr>
              <a:t> of </a:t>
            </a:r>
            <a:r>
              <a:rPr lang="fr-FR" sz="2400" dirty="0" err="1" smtClean="0">
                <a:latin typeface="Calibri" charset="0"/>
                <a:cs typeface="Droid Sans" charset="0"/>
              </a:rPr>
              <a:t>parameters</a:t>
            </a:r>
            <a:r>
              <a:rPr lang="fr-FR" sz="2400" dirty="0" smtClean="0">
                <a:latin typeface="Calibri" charset="0"/>
                <a:cs typeface="Droid Sans" charset="0"/>
              </a:rPr>
              <a:t>/</a:t>
            </a:r>
            <a:r>
              <a:rPr lang="fr-FR" sz="2400" dirty="0" err="1" smtClean="0">
                <a:latin typeface="Calibri" charset="0"/>
                <a:cs typeface="Droid Sans" charset="0"/>
              </a:rPr>
              <a:t>assumptions</a:t>
            </a:r>
            <a:endParaRPr lang="fr-FR" sz="2400" dirty="0" smtClean="0">
              <a:latin typeface="Calibri" charset="0"/>
              <a:cs typeface="Droid Sans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r>
              <a:rPr lang="fr-FR" sz="2400" dirty="0" smtClean="0">
                <a:latin typeface="Calibri" charset="0"/>
                <a:cs typeface="Droid Sans" charset="0"/>
              </a:rPr>
              <a:t>SM + </a:t>
            </a:r>
            <a:r>
              <a:rPr lang="fr-FR" sz="2400" dirty="0" err="1" smtClean="0">
                <a:latin typeface="Calibri" charset="0"/>
                <a:cs typeface="Droid Sans" charset="0"/>
              </a:rPr>
              <a:t>mediator</a:t>
            </a:r>
            <a:r>
              <a:rPr lang="fr-FR" sz="2400" dirty="0" smtClean="0">
                <a:latin typeface="Calibri" charset="0"/>
                <a:cs typeface="Droid Sans" charset="0"/>
              </a:rPr>
              <a:t> +DM + </a:t>
            </a:r>
            <a:r>
              <a:rPr lang="fr-FR" sz="2400" dirty="0" err="1" smtClean="0">
                <a:latin typeface="Calibri" charset="0"/>
                <a:cs typeface="Droid Sans" charset="0"/>
              </a:rPr>
              <a:t>some</a:t>
            </a:r>
            <a:r>
              <a:rPr lang="fr-FR" sz="2400" dirty="0" smtClean="0">
                <a:latin typeface="Calibri" charset="0"/>
                <a:cs typeface="Droid Sans" charset="0"/>
              </a:rPr>
              <a:t> Z</a:t>
            </a:r>
            <a:r>
              <a:rPr lang="fr-FR" sz="2400" baseline="-25000" dirty="0" smtClean="0">
                <a:latin typeface="Calibri" charset="0"/>
                <a:cs typeface="Droid Sans" charset="0"/>
              </a:rPr>
              <a:t>2</a:t>
            </a:r>
            <a:r>
              <a:rPr lang="fr-FR" sz="2400" dirty="0" smtClean="0">
                <a:latin typeface="Calibri" charset="0"/>
                <a:cs typeface="Droid Sans" charset="0"/>
              </a:rPr>
              <a:t> </a:t>
            </a:r>
            <a:r>
              <a:rPr lang="fr-FR" sz="2400" dirty="0" err="1" smtClean="0">
                <a:latin typeface="Calibri" charset="0"/>
                <a:cs typeface="Droid Sans" charset="0"/>
              </a:rPr>
              <a:t>symmetry</a:t>
            </a:r>
            <a:endParaRPr lang="fr-FR" sz="2400" dirty="0" smtClean="0">
              <a:latin typeface="Calibri" charset="0"/>
              <a:cs typeface="Droid Sans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400" dirty="0">
              <a:latin typeface="Calibri" charset="0"/>
              <a:cs typeface="Droid Sans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400" dirty="0" smtClean="0">
              <a:latin typeface="Calibri" charset="0"/>
              <a:cs typeface="Droid Sans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400" dirty="0">
              <a:latin typeface="Calibri" charset="0"/>
              <a:cs typeface="Droid Sans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400" dirty="0" smtClean="0">
              <a:latin typeface="Calibri" charset="0"/>
              <a:cs typeface="Droid Sans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r>
              <a:rPr lang="fr-FR" sz="2400" dirty="0" smtClean="0">
                <a:latin typeface="Calibri" charset="0"/>
                <a:cs typeface="Droid Sans" charset="0"/>
              </a:rPr>
              <a:t>4 </a:t>
            </a:r>
            <a:r>
              <a:rPr lang="fr-FR" sz="2400" dirty="0" err="1" smtClean="0">
                <a:latin typeface="Calibri" charset="0"/>
                <a:cs typeface="Droid Sans" charset="0"/>
              </a:rPr>
              <a:t>parameters</a:t>
            </a:r>
            <a:r>
              <a:rPr lang="fr-FR" sz="2400" dirty="0" smtClean="0">
                <a:latin typeface="Calibri" charset="0"/>
                <a:cs typeface="Droid Sans" charset="0"/>
              </a:rPr>
              <a:t> : </a:t>
            </a:r>
            <a:r>
              <a:rPr lang="fr-FR" sz="2400" dirty="0" err="1" smtClean="0">
                <a:latin typeface="Calibri" charset="0"/>
                <a:cs typeface="Droid Sans" charset="0"/>
              </a:rPr>
              <a:t>g</a:t>
            </a:r>
            <a:r>
              <a:rPr lang="fr-FR" sz="2400" baseline="-25000" dirty="0" err="1" smtClean="0">
                <a:latin typeface="Calibri" charset="0"/>
                <a:cs typeface="Droid Sans" charset="0"/>
              </a:rPr>
              <a:t>q</a:t>
            </a:r>
            <a:r>
              <a:rPr lang="fr-FR" sz="2400" dirty="0" smtClean="0">
                <a:latin typeface="Calibri" charset="0"/>
                <a:cs typeface="Droid Sans" charset="0"/>
              </a:rPr>
              <a:t>, </a:t>
            </a:r>
            <a:r>
              <a:rPr lang="fr-FR" sz="2400" dirty="0" err="1" smtClean="0">
                <a:latin typeface="Calibri" charset="0"/>
                <a:cs typeface="Droid Sans" charset="0"/>
              </a:rPr>
              <a:t>g</a:t>
            </a:r>
            <a:r>
              <a:rPr lang="fr-FR" sz="2400" baseline="-25000" dirty="0" err="1" smtClean="0">
                <a:latin typeface="Calibri" charset="0"/>
                <a:cs typeface="Droid Sans" charset="0"/>
              </a:rPr>
              <a:t>DM</a:t>
            </a:r>
            <a:r>
              <a:rPr lang="fr-FR" sz="2400" dirty="0" smtClean="0">
                <a:latin typeface="Calibri" charset="0"/>
                <a:cs typeface="Droid Sans" charset="0"/>
              </a:rPr>
              <a:t>, </a:t>
            </a:r>
            <a:r>
              <a:rPr lang="fr-FR" sz="2400" dirty="0">
                <a:latin typeface="Calibri" charset="0"/>
                <a:cs typeface="Droid Sans" charset="0"/>
              </a:rPr>
              <a:t>M</a:t>
            </a:r>
            <a:r>
              <a:rPr lang="fr-FR" sz="2400" baseline="-25000" dirty="0" smtClean="0">
                <a:latin typeface="Calibri" charset="0"/>
                <a:cs typeface="Droid Sans" charset="0"/>
              </a:rPr>
              <a:t>M</a:t>
            </a:r>
            <a:r>
              <a:rPr lang="fr-FR" sz="2400" dirty="0" smtClean="0">
                <a:latin typeface="Calibri" charset="0"/>
                <a:cs typeface="Droid Sans" charset="0"/>
              </a:rPr>
              <a:t>, M</a:t>
            </a:r>
            <a:r>
              <a:rPr lang="fr-FR" sz="2400" baseline="-25000" dirty="0" smtClean="0">
                <a:latin typeface="Calibri" charset="0"/>
                <a:cs typeface="Droid Sans" charset="0"/>
              </a:rPr>
              <a:t>DM</a:t>
            </a:r>
            <a:endParaRPr lang="fr-FR" sz="2400" dirty="0" smtClean="0">
              <a:latin typeface="Calibri" charset="0"/>
              <a:cs typeface="Droid Sans" charset="0"/>
            </a:endParaRPr>
          </a:p>
          <a:p>
            <a:pPr marL="297815" lvl="0" indent="-257175">
              <a:defRPr sz="1800">
                <a:uFillTx/>
              </a:defRPr>
            </a:pPr>
            <a:endParaRPr lang="fr-FR" sz="2400" dirty="0">
              <a:latin typeface="Calibri" charset="0"/>
              <a:cs typeface="Droid Sans" charset="0"/>
              <a:sym typeface="Times New Roman"/>
            </a:endParaRPr>
          </a:p>
          <a:p>
            <a:pPr marL="297815" lvl="0" indent="-257175">
              <a:defRPr sz="1800">
                <a:uFillTx/>
              </a:defRPr>
            </a:pPr>
            <a:r>
              <a:rPr lang="en-US" sz="24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Looking </a:t>
            </a:r>
            <a:r>
              <a:rPr lang="en-US" sz="24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for </a:t>
            </a:r>
            <a:r>
              <a:rPr lang="en-US" sz="2400" dirty="0" err="1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monojet</a:t>
            </a:r>
            <a:r>
              <a:rPr lang="en-US" sz="24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 within large SM background –less background at large </a:t>
            </a:r>
            <a:r>
              <a:rPr lang="en-US" sz="2400" dirty="0" err="1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Etmiss</a:t>
            </a:r>
            <a:r>
              <a:rPr lang="en-US" sz="24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297815" lvl="0" indent="-257175">
              <a:defRPr sz="1800">
                <a:uFillTx/>
              </a:defRPr>
            </a:pPr>
            <a:r>
              <a:rPr lang="en-US" sz="24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No excess –&gt; constraint on DM model</a:t>
            </a: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400" dirty="0">
              <a:latin typeface="Calibri" charset="0"/>
              <a:cs typeface="Droid Sans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400" dirty="0" smtClean="0">
              <a:latin typeface="Calibri" charset="0"/>
              <a:cs typeface="Droid Sans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400" dirty="0" smtClean="0">
              <a:latin typeface="Calibri" charset="0"/>
              <a:cs typeface="Droid Sans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400" dirty="0">
              <a:latin typeface="Calibri" charset="0"/>
              <a:cs typeface="Droid Sans" charset="0"/>
            </a:endParaRPr>
          </a:p>
          <a:p>
            <a:pPr marL="1484313" lvl="1" indent="-284163">
              <a:buFont typeface="Times New Roman" charset="0"/>
              <a:buChar char="–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2000" dirty="0" smtClean="0"/>
          </a:p>
          <a:p>
            <a:pPr marL="1484313" lvl="1" indent="-284163">
              <a:buFont typeface="Times New Roman" charset="0"/>
              <a:buChar char="–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2000" dirty="0" smtClean="0"/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endParaRPr lang="fr-FR" sz="2400" dirty="0" smtClean="0">
              <a:latin typeface="Calibri" charset="0"/>
              <a:cs typeface="Droid Sans" charset="0"/>
            </a:endParaRPr>
          </a:p>
        </p:txBody>
      </p:sp>
      <p:pic>
        <p:nvPicPr>
          <p:cNvPr id="7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68032" y="2924944"/>
            <a:ext cx="3312368" cy="1395822"/>
          </a:xfrm>
          <a:prstGeom prst="rect">
            <a:avLst/>
          </a:prstGeom>
          <a:ln>
            <a:round/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5390" y="2924944"/>
            <a:ext cx="2280777" cy="1452116"/>
          </a:xfrm>
          <a:prstGeom prst="rect">
            <a:avLst/>
          </a:prstGeom>
        </p:spPr>
      </p:pic>
      <p:sp>
        <p:nvSpPr>
          <p:cNvPr id="9" name="Flèche vers la droite 8"/>
          <p:cNvSpPr/>
          <p:nvPr/>
        </p:nvSpPr>
        <p:spPr bwMode="auto">
          <a:xfrm>
            <a:off x="2915816" y="3573016"/>
            <a:ext cx="740286" cy="185998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2213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alibri"/>
        <a:ea typeface="ＭＳ Ｐゴシック"/>
        <a:cs typeface="Droid Sans"/>
      </a:majorFont>
      <a:minorFont>
        <a:latin typeface="Calibri"/>
        <a:ea typeface="ＭＳ Ｐゴシック"/>
        <a:cs typeface="Droid Sans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13435</TotalTime>
  <Words>1728</Words>
  <Application>Microsoft Macintosh PowerPoint</Application>
  <PresentationFormat>Présentation à l'écran (4:3)</PresentationFormat>
  <Paragraphs>321</Paragraphs>
  <Slides>44</Slides>
  <Notes>19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44</vt:i4>
      </vt:variant>
    </vt:vector>
  </HeadingPairs>
  <TitlesOfParts>
    <vt:vector size="56" baseType="lpstr">
      <vt:lpstr>Arial Unicode MS</vt:lpstr>
      <vt:lpstr>Calibri</vt:lpstr>
      <vt:lpstr>Droid Sans</vt:lpstr>
      <vt:lpstr>FreeSerif</vt:lpstr>
      <vt:lpstr>ＭＳ Ｐゴシック</vt:lpstr>
      <vt:lpstr>StarSymbol</vt:lpstr>
      <vt:lpstr>Symbol</vt:lpstr>
      <vt:lpstr>Tahoma</vt:lpstr>
      <vt:lpstr>Times New Roman</vt:lpstr>
      <vt:lpstr>Wingdings</vt:lpstr>
      <vt:lpstr>Arial</vt:lpstr>
      <vt:lpstr>Thème Office</vt:lpstr>
      <vt:lpstr>Part 2</vt:lpstr>
      <vt:lpstr>Présentation PowerPoint</vt:lpstr>
      <vt:lpstr>Beyond the standard model</vt:lpstr>
      <vt:lpstr>Another appproach, bottom-up</vt:lpstr>
      <vt:lpstr> DM production at LHC</vt:lpstr>
      <vt:lpstr> DM production at LHC</vt:lpstr>
      <vt:lpstr> DM production at LHC</vt:lpstr>
      <vt:lpstr> EFT/simplified model approach</vt:lpstr>
      <vt:lpstr>Présentation PowerPoint</vt:lpstr>
      <vt:lpstr>Présentation PowerPoint</vt:lpstr>
      <vt:lpstr>Portals – dark sector</vt:lpstr>
      <vt:lpstr>Z’ portal</vt:lpstr>
      <vt:lpstr>Z’ portal at LHC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Extended scalar sector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IDM at LHC</vt:lpstr>
      <vt:lpstr>LHC8TeV constraints</vt:lpstr>
      <vt:lpstr>Monojet signature</vt:lpstr>
      <vt:lpstr>Présentation PowerPoint</vt:lpstr>
      <vt:lpstr>Présentation PowerPoint</vt:lpstr>
      <vt:lpstr>Supersymmetry</vt:lpstr>
      <vt:lpstr>Minimal supersymmetric standard model</vt:lpstr>
      <vt:lpstr>Susy features</vt:lpstr>
      <vt:lpstr>R-parity</vt:lpstr>
      <vt:lpstr>Présentation PowerPoint</vt:lpstr>
      <vt:lpstr>MSSM – soft terms</vt:lpstr>
      <vt:lpstr>Présentation PowerPoint</vt:lpstr>
      <vt:lpstr>The neutralino mass matrix</vt:lpstr>
      <vt:lpstr>Présentation PowerPoint</vt:lpstr>
      <vt:lpstr>Présentation PowerPoint</vt:lpstr>
      <vt:lpstr>Présentation PowerPoint</vt:lpstr>
      <vt:lpstr>Présentation PowerPoint</vt:lpstr>
      <vt:lpstr>Light Higgs mass</vt:lpstr>
      <vt:lpstr>The MSSM case</vt:lpstr>
    </vt:vector>
  </TitlesOfParts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Modèle de Psyché Quantique</dc:title>
  <dc:creator>Martin</dc:creator>
  <cp:lastModifiedBy>Utilisateur de Microsoft Office</cp:lastModifiedBy>
  <cp:revision>667</cp:revision>
  <cp:lastPrinted>2016-09-22T03:14:54Z</cp:lastPrinted>
  <dcterms:created xsi:type="dcterms:W3CDTF">2010-11-27T08:21:55Z</dcterms:created>
  <dcterms:modified xsi:type="dcterms:W3CDTF">2017-06-29T10:18:55Z</dcterms:modified>
</cp:coreProperties>
</file>