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704" r:id="rId2"/>
    <p:sldId id="705" r:id="rId3"/>
    <p:sldId id="617" r:id="rId4"/>
    <p:sldId id="618" r:id="rId5"/>
    <p:sldId id="667" r:id="rId6"/>
    <p:sldId id="651" r:id="rId7"/>
    <p:sldId id="652" r:id="rId8"/>
    <p:sldId id="653" r:id="rId9"/>
    <p:sldId id="654" r:id="rId10"/>
    <p:sldId id="693" r:id="rId11"/>
    <p:sldId id="614" r:id="rId12"/>
    <p:sldId id="506" r:id="rId13"/>
    <p:sldId id="507" r:id="rId14"/>
    <p:sldId id="508" r:id="rId15"/>
    <p:sldId id="509" r:id="rId16"/>
    <p:sldId id="510" r:id="rId17"/>
    <p:sldId id="511" r:id="rId18"/>
    <p:sldId id="512" r:id="rId19"/>
    <p:sldId id="513" r:id="rId20"/>
    <p:sldId id="514" r:id="rId21"/>
    <p:sldId id="515" r:id="rId22"/>
    <p:sldId id="516" r:id="rId23"/>
    <p:sldId id="520" r:id="rId24"/>
    <p:sldId id="521" r:id="rId25"/>
    <p:sldId id="678" r:id="rId26"/>
    <p:sldId id="692" r:id="rId27"/>
    <p:sldId id="679" r:id="rId28"/>
    <p:sldId id="685" r:id="rId29"/>
    <p:sldId id="698" r:id="rId30"/>
    <p:sldId id="695" r:id="rId31"/>
    <p:sldId id="696" r:id="rId32"/>
    <p:sldId id="681" r:id="rId33"/>
    <p:sldId id="699" r:id="rId34"/>
    <p:sldId id="682" r:id="rId35"/>
    <p:sldId id="700" r:id="rId36"/>
    <p:sldId id="683" r:id="rId37"/>
    <p:sldId id="702" r:id="rId38"/>
    <p:sldId id="686" r:id="rId39"/>
    <p:sldId id="701" r:id="rId40"/>
    <p:sldId id="650" r:id="rId41"/>
    <p:sldId id="621" r:id="rId42"/>
    <p:sldId id="627" r:id="rId43"/>
    <p:sldId id="631" r:id="rId44"/>
    <p:sldId id="632" r:id="rId45"/>
    <p:sldId id="633" r:id="rId46"/>
    <p:sldId id="634" r:id="rId47"/>
    <p:sldId id="637" r:id="rId48"/>
    <p:sldId id="638" r:id="rId49"/>
    <p:sldId id="639" r:id="rId50"/>
    <p:sldId id="707" r:id="rId51"/>
    <p:sldId id="673" r:id="rId52"/>
    <p:sldId id="674" r:id="rId53"/>
    <p:sldId id="675" r:id="rId54"/>
    <p:sldId id="676" r:id="rId55"/>
    <p:sldId id="677" r:id="rId56"/>
    <p:sldId id="689" r:id="rId57"/>
    <p:sldId id="690" r:id="rId58"/>
    <p:sldId id="691" r:id="rId59"/>
    <p:sldId id="703" r:id="rId60"/>
    <p:sldId id="706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handoutMaster" Target="handoutMasters/handout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 smtClean="0"/>
            <a:t>Particle Four-Vectors</a:t>
          </a:r>
          <a:endParaRPr lang="en-US" dirty="0"/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 smtClean="0"/>
            <a:t>MC Event Generator</a:t>
          </a:r>
          <a:endParaRPr lang="en-US" dirty="0"/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 smtClean="0"/>
            <a:t>Digitized Readout</a:t>
          </a:r>
          <a:endParaRPr lang="en-US" dirty="0"/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 smtClean="0"/>
            <a:t>Detector &amp; Trigger Simulation</a:t>
          </a:r>
          <a:endParaRPr lang="en-US" dirty="0"/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 smtClean="0"/>
            <a:t>Data for Analysis</a:t>
          </a:r>
          <a:endParaRPr lang="en-US" dirty="0"/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 smtClean="0"/>
            <a:t>Event Reconstruction</a:t>
          </a:r>
          <a:endParaRPr lang="en-US" dirty="0"/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  <dgm:t>
        <a:bodyPr/>
        <a:lstStyle/>
        <a:p>
          <a:endParaRPr lang="en-US"/>
        </a:p>
      </dgm:t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  <dgm:t>
        <a:bodyPr/>
        <a:lstStyle/>
        <a:p>
          <a:endParaRPr lang="en-US"/>
        </a:p>
      </dgm:t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CE0833B8-A6E0-5746-A3E8-7AFC4F806B0B}" type="presOf" srcId="{69529372-65E8-204B-8405-D4519267D354}" destId="{3357543A-5022-CF41-A021-50C8317368B8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E6ED9163-B23E-E74C-9CB2-E16258CB9A3C}" type="presOf" srcId="{43EFE5DE-7F1E-504D-AD53-F8643EEF8698}" destId="{F8394ADC-1D68-354A-B9D7-45952D6A3AED}" srcOrd="0" destOrd="0" presId="urn:microsoft.com/office/officeart/2005/8/layout/hProcess4"/>
    <dgm:cxn modelId="{770008DA-A03D-0C45-A3A5-DD1520B7E1C2}" type="presOf" srcId="{977E7AB0-0F1D-CA45-89A7-931641E73592}" destId="{B83513D5-8AFF-5243-8270-6BC8C6452972}" srcOrd="0" destOrd="0" presId="urn:microsoft.com/office/officeart/2005/8/layout/hProcess4"/>
    <dgm:cxn modelId="{0E8A6CB3-47D2-A14A-8456-2ADC8B0EF903}" type="presOf" srcId="{1E508BB8-9C04-3644-8E79-C960D8B0588D}" destId="{DDD02C6D-7AB4-F746-BC38-AAB84C05438B}" srcOrd="1" destOrd="0" presId="urn:microsoft.com/office/officeart/2005/8/layout/hProcess4"/>
    <dgm:cxn modelId="{3333D98D-C641-D545-A194-DD55B8C2FD32}" type="presOf" srcId="{E4C22D49-40C8-EC40-9465-A0E7A1CF92BC}" destId="{AE5AFBEE-A181-9B44-AD58-440B7C9227EB}" srcOrd="0" destOrd="0" presId="urn:microsoft.com/office/officeart/2005/8/layout/hProcess4"/>
    <dgm:cxn modelId="{A1BBC2F3-B6F8-F949-ABAE-107FCDFDFF62}" type="presOf" srcId="{0FD931C1-BD09-ED43-8CCC-7EEB1DC20D6A}" destId="{F0506E42-7500-4F4F-98D9-B554EEB87B64}" srcOrd="0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DE54A2B1-8E9A-7149-9F68-9CB8099A4DC5}" type="presOf" srcId="{1E508BB8-9C04-3644-8E79-C960D8B0588D}" destId="{93D95C9B-6B38-424C-8870-745257982898}" srcOrd="0" destOrd="0" presId="urn:microsoft.com/office/officeart/2005/8/layout/hProcess4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7EC83811-099E-F741-BF55-B28A081F51B2}" type="presOf" srcId="{F88CC3A9-FF7A-3743-9656-C1FAE25A29BE}" destId="{93DE0006-6759-1B47-9342-11F66275D07C}" srcOrd="1" destOrd="0" presId="urn:microsoft.com/office/officeart/2005/8/layout/hProcess4"/>
    <dgm:cxn modelId="{BD55B5D6-89FC-4746-98C6-B7A6B5D64BE1}" type="presOf" srcId="{69529372-65E8-204B-8405-D4519267D354}" destId="{23FA27B4-8B66-9341-B268-579878324107}" srcOrd="1" destOrd="0" presId="urn:microsoft.com/office/officeart/2005/8/layout/hProcess4"/>
    <dgm:cxn modelId="{B94C46D9-01A8-BE4E-B89A-F91ABEE7AD31}" type="presOf" srcId="{3C84302A-7D13-EA4B-812D-ABAF04348A37}" destId="{48C40124-2C01-A347-8DF0-4B005A06347B}" srcOrd="0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61B9ADDC-3531-D34E-AEB1-C61089F93507}" type="presOf" srcId="{1E659CCB-B6D1-8F48-94DE-4C0A3B6CCD1C}" destId="{567B8042-E92C-4944-A8D6-7C536D098C47}" srcOrd="0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B241B2D4-836C-204D-A788-6EE2B2EA5989}" type="presOf" srcId="{F88CC3A9-FF7A-3743-9656-C1FAE25A29BE}" destId="{EF557B8B-45C8-D848-B0F2-446A91531D6B}" srcOrd="0" destOrd="0" presId="urn:microsoft.com/office/officeart/2005/8/layout/hProcess4"/>
    <dgm:cxn modelId="{D7A8F556-BFA0-3D4A-A07D-164D33745DEC}" type="presParOf" srcId="{B83513D5-8AFF-5243-8270-6BC8C6452972}" destId="{83119CBB-C224-8F47-AF5C-2A6003B55477}" srcOrd="0" destOrd="0" presId="urn:microsoft.com/office/officeart/2005/8/layout/hProcess4"/>
    <dgm:cxn modelId="{20526212-7493-3C4C-BDB7-43A5D1AB51EC}" type="presParOf" srcId="{B83513D5-8AFF-5243-8270-6BC8C6452972}" destId="{2523952A-C89E-064E-854B-F68BA3C32F2E}" srcOrd="1" destOrd="0" presId="urn:microsoft.com/office/officeart/2005/8/layout/hProcess4"/>
    <dgm:cxn modelId="{32342FB1-FAB4-B849-94F1-8826418D073D}" type="presParOf" srcId="{B83513D5-8AFF-5243-8270-6BC8C6452972}" destId="{51236DFD-993A-F34E-9B32-4B07357BDA96}" srcOrd="2" destOrd="0" presId="urn:microsoft.com/office/officeart/2005/8/layout/hProcess4"/>
    <dgm:cxn modelId="{E509E3BF-9EB7-4641-BDD8-4FB76AB910B9}" type="presParOf" srcId="{51236DFD-993A-F34E-9B32-4B07357BDA96}" destId="{61E47F6D-3995-B04F-ADE6-3DAFFD88D02C}" srcOrd="0" destOrd="0" presId="urn:microsoft.com/office/officeart/2005/8/layout/hProcess4"/>
    <dgm:cxn modelId="{5837B39F-FD44-4F40-97E7-B21D38CAC102}" type="presParOf" srcId="{61E47F6D-3995-B04F-ADE6-3DAFFD88D02C}" destId="{690E97F3-599D-EC4E-B0FD-A94730DF2647}" srcOrd="0" destOrd="0" presId="urn:microsoft.com/office/officeart/2005/8/layout/hProcess4"/>
    <dgm:cxn modelId="{3B78121A-8F4A-7747-9E9C-5C10E3E9BE3D}" type="presParOf" srcId="{61E47F6D-3995-B04F-ADE6-3DAFFD88D02C}" destId="{3357543A-5022-CF41-A021-50C8317368B8}" srcOrd="1" destOrd="0" presId="urn:microsoft.com/office/officeart/2005/8/layout/hProcess4"/>
    <dgm:cxn modelId="{E0E29158-A31C-584D-86F8-E332ED5EB371}" type="presParOf" srcId="{61E47F6D-3995-B04F-ADE6-3DAFFD88D02C}" destId="{23FA27B4-8B66-9341-B268-579878324107}" srcOrd="2" destOrd="0" presId="urn:microsoft.com/office/officeart/2005/8/layout/hProcess4"/>
    <dgm:cxn modelId="{E038CA38-4947-1B4D-8495-30BA95BA87B7}" type="presParOf" srcId="{61E47F6D-3995-B04F-ADE6-3DAFFD88D02C}" destId="{F0506E42-7500-4F4F-98D9-B554EEB87B64}" srcOrd="3" destOrd="0" presId="urn:microsoft.com/office/officeart/2005/8/layout/hProcess4"/>
    <dgm:cxn modelId="{C3066ED3-0EA2-3342-B139-2D40AC7DC84D}" type="presParOf" srcId="{61E47F6D-3995-B04F-ADE6-3DAFFD88D02C}" destId="{5623A1DB-7DFC-0B40-A9DA-AF1CAA0C8599}" srcOrd="4" destOrd="0" presId="urn:microsoft.com/office/officeart/2005/8/layout/hProcess4"/>
    <dgm:cxn modelId="{38AE6828-5C46-E94E-9C89-E8E2E9C91755}" type="presParOf" srcId="{51236DFD-993A-F34E-9B32-4B07357BDA96}" destId="{48C40124-2C01-A347-8DF0-4B005A06347B}" srcOrd="1" destOrd="0" presId="urn:microsoft.com/office/officeart/2005/8/layout/hProcess4"/>
    <dgm:cxn modelId="{1B9F51B0-91A3-ED4D-8008-9805D6720868}" type="presParOf" srcId="{51236DFD-993A-F34E-9B32-4B07357BDA96}" destId="{8670403F-CFDF-9747-9C94-A776DA5182BE}" srcOrd="2" destOrd="0" presId="urn:microsoft.com/office/officeart/2005/8/layout/hProcess4"/>
    <dgm:cxn modelId="{45891A21-0BE7-2749-BCB2-5CE4A2AFF467}" type="presParOf" srcId="{8670403F-CFDF-9747-9C94-A776DA5182BE}" destId="{0D61CCF5-F17E-0245-A2CB-3A143DC2E579}" srcOrd="0" destOrd="0" presId="urn:microsoft.com/office/officeart/2005/8/layout/hProcess4"/>
    <dgm:cxn modelId="{8CF93676-C7E1-1248-9304-2DFDDAC66344}" type="presParOf" srcId="{8670403F-CFDF-9747-9C94-A776DA5182BE}" destId="{EF557B8B-45C8-D848-B0F2-446A91531D6B}" srcOrd="1" destOrd="0" presId="urn:microsoft.com/office/officeart/2005/8/layout/hProcess4"/>
    <dgm:cxn modelId="{1CFB7DB9-A0AC-A14B-944E-BED52DBE33A4}" type="presParOf" srcId="{8670403F-CFDF-9747-9C94-A776DA5182BE}" destId="{93DE0006-6759-1B47-9342-11F66275D07C}" srcOrd="2" destOrd="0" presId="urn:microsoft.com/office/officeart/2005/8/layout/hProcess4"/>
    <dgm:cxn modelId="{9FC4EC61-3F71-FF41-A49E-A36E841A8B5B}" type="presParOf" srcId="{8670403F-CFDF-9747-9C94-A776DA5182BE}" destId="{AE5AFBEE-A181-9B44-AD58-440B7C9227EB}" srcOrd="3" destOrd="0" presId="urn:microsoft.com/office/officeart/2005/8/layout/hProcess4"/>
    <dgm:cxn modelId="{93A87B87-B8B8-8D43-8BF4-3EA88EC2AB46}" type="presParOf" srcId="{8670403F-CFDF-9747-9C94-A776DA5182BE}" destId="{1E1CACFF-3858-514F-969A-CD0D2FD02588}" srcOrd="4" destOrd="0" presId="urn:microsoft.com/office/officeart/2005/8/layout/hProcess4"/>
    <dgm:cxn modelId="{0BF972DC-E43C-A042-89A5-BB5602C8F11E}" type="presParOf" srcId="{51236DFD-993A-F34E-9B32-4B07357BDA96}" destId="{567B8042-E92C-4944-A8D6-7C536D098C47}" srcOrd="3" destOrd="0" presId="urn:microsoft.com/office/officeart/2005/8/layout/hProcess4"/>
    <dgm:cxn modelId="{86D3A433-3A96-844D-A60E-006E850AB307}" type="presParOf" srcId="{51236DFD-993A-F34E-9B32-4B07357BDA96}" destId="{8EFD2F11-A0E3-0842-8291-D09CCCCEBDA3}" srcOrd="4" destOrd="0" presId="urn:microsoft.com/office/officeart/2005/8/layout/hProcess4"/>
    <dgm:cxn modelId="{F7170222-F08D-1445-AFE4-11E08626A074}" type="presParOf" srcId="{8EFD2F11-A0E3-0842-8291-D09CCCCEBDA3}" destId="{A6C72CB4-76C9-FC49-88AA-01B2D96122D9}" srcOrd="0" destOrd="0" presId="urn:microsoft.com/office/officeart/2005/8/layout/hProcess4"/>
    <dgm:cxn modelId="{8D10D71B-F64C-6246-8FBD-BD22EBA4185C}" type="presParOf" srcId="{8EFD2F11-A0E3-0842-8291-D09CCCCEBDA3}" destId="{93D95C9B-6B38-424C-8870-745257982898}" srcOrd="1" destOrd="0" presId="urn:microsoft.com/office/officeart/2005/8/layout/hProcess4"/>
    <dgm:cxn modelId="{1EF6CBC0-6C8C-614D-982B-D0903430995F}" type="presParOf" srcId="{8EFD2F11-A0E3-0842-8291-D09CCCCEBDA3}" destId="{DDD02C6D-7AB4-F746-BC38-AAB84C05438B}" srcOrd="2" destOrd="0" presId="urn:microsoft.com/office/officeart/2005/8/layout/hProcess4"/>
    <dgm:cxn modelId="{BF0EA5C3-978A-BB4E-895D-2561ABDC1BC8}" type="presParOf" srcId="{8EFD2F11-A0E3-0842-8291-D09CCCCEBDA3}" destId="{F8394ADC-1D68-354A-B9D7-45952D6A3AED}" srcOrd="3" destOrd="0" presId="urn:microsoft.com/office/officeart/2005/8/layout/hProcess4"/>
    <dgm:cxn modelId="{9C754C1D-077D-5340-9059-CDE70E742013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 smtClean="0"/>
            <a:t>Particles</a:t>
          </a:r>
          <a:endParaRPr lang="en-US" dirty="0"/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 smtClean="0"/>
            <a:t>Collider!</a:t>
          </a:r>
          <a:endParaRPr lang="en-US" dirty="0"/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 smtClean="0"/>
            <a:t>Digitized Readout</a:t>
          </a:r>
          <a:endParaRPr lang="en-US" dirty="0"/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 smtClean="0"/>
            <a:t>Detector &amp; Trigger</a:t>
          </a:r>
          <a:endParaRPr lang="en-US" dirty="0"/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 smtClean="0"/>
            <a:t>Data for Analysis</a:t>
          </a:r>
          <a:endParaRPr lang="en-US" dirty="0"/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 smtClean="0"/>
            <a:t>Event Reconstruction</a:t>
          </a:r>
          <a:endParaRPr lang="en-US" dirty="0"/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  <dgm:t>
        <a:bodyPr/>
        <a:lstStyle/>
        <a:p>
          <a:endParaRPr lang="en-US"/>
        </a:p>
      </dgm:t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  <dgm:t>
        <a:bodyPr/>
        <a:lstStyle/>
        <a:p>
          <a:endParaRPr lang="en-US"/>
        </a:p>
      </dgm:t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E55D0360-86F3-0247-99DC-8CD3CE39E477}" type="presOf" srcId="{F88CC3A9-FF7A-3743-9656-C1FAE25A29BE}" destId="{93DE0006-6759-1B47-9342-11F66275D07C}" srcOrd="1" destOrd="0" presId="urn:microsoft.com/office/officeart/2005/8/layout/hProcess4"/>
    <dgm:cxn modelId="{98113916-7438-B848-AE0E-DCFACD8844A9}" type="presOf" srcId="{43EFE5DE-7F1E-504D-AD53-F8643EEF8698}" destId="{F8394ADC-1D68-354A-B9D7-45952D6A3AED}" srcOrd="0" destOrd="0" presId="urn:microsoft.com/office/officeart/2005/8/layout/hProcess4"/>
    <dgm:cxn modelId="{3F9197BF-87D7-D649-B73D-250EF201E6C1}" type="presOf" srcId="{69529372-65E8-204B-8405-D4519267D354}" destId="{23FA27B4-8B66-9341-B268-579878324107}" srcOrd="1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90151C92-5F4A-D647-B03B-8993EBE709ED}" type="presOf" srcId="{3C84302A-7D13-EA4B-812D-ABAF04348A37}" destId="{48C40124-2C01-A347-8DF0-4B005A06347B}" srcOrd="0" destOrd="0" presId="urn:microsoft.com/office/officeart/2005/8/layout/hProcess4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B7C780FA-1383-5949-B8AB-2E328F1606AA}" type="presOf" srcId="{1E659CCB-B6D1-8F48-94DE-4C0A3B6CCD1C}" destId="{567B8042-E92C-4944-A8D6-7C536D098C47}" srcOrd="0" destOrd="0" presId="urn:microsoft.com/office/officeart/2005/8/layout/hProcess4"/>
    <dgm:cxn modelId="{54AD7F78-A421-0A4D-A6E6-E0706E1606B2}" type="presOf" srcId="{E4C22D49-40C8-EC40-9465-A0E7A1CF92BC}" destId="{AE5AFBEE-A181-9B44-AD58-440B7C9227EB}" srcOrd="0" destOrd="0" presId="urn:microsoft.com/office/officeart/2005/8/layout/hProcess4"/>
    <dgm:cxn modelId="{2A5D31A7-06CA-6741-BB45-4EEF267EE8B8}" type="presOf" srcId="{1E508BB8-9C04-3644-8E79-C960D8B0588D}" destId="{DDD02C6D-7AB4-F746-BC38-AAB84C05438B}" srcOrd="1" destOrd="0" presId="urn:microsoft.com/office/officeart/2005/8/layout/hProcess4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B4152071-809E-D943-82B0-F94532ACDB70}" type="presOf" srcId="{1E508BB8-9C04-3644-8E79-C960D8B0588D}" destId="{93D95C9B-6B38-424C-8870-745257982898}" srcOrd="0" destOrd="0" presId="urn:microsoft.com/office/officeart/2005/8/layout/hProcess4"/>
    <dgm:cxn modelId="{EE4724DB-1C2D-D34C-BAEB-3A94EBE96892}" type="presOf" srcId="{F88CC3A9-FF7A-3743-9656-C1FAE25A29BE}" destId="{EF557B8B-45C8-D848-B0F2-446A91531D6B}" srcOrd="0" destOrd="0" presId="urn:microsoft.com/office/officeart/2005/8/layout/hProcess4"/>
    <dgm:cxn modelId="{048D8114-6629-3A44-9E6F-0F3BA163C998}" type="presOf" srcId="{977E7AB0-0F1D-CA45-89A7-931641E73592}" destId="{B83513D5-8AFF-5243-8270-6BC8C6452972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3F9CB442-EBEC-DE42-9206-50143D683499}" type="presOf" srcId="{0FD931C1-BD09-ED43-8CCC-7EEB1DC20D6A}" destId="{F0506E42-7500-4F4F-98D9-B554EEB87B64}" srcOrd="0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D82EF4E0-05A0-F44C-A91A-0FB695C42396}" type="presOf" srcId="{69529372-65E8-204B-8405-D4519267D354}" destId="{3357543A-5022-CF41-A021-50C8317368B8}" srcOrd="0" destOrd="0" presId="urn:microsoft.com/office/officeart/2005/8/layout/hProcess4"/>
    <dgm:cxn modelId="{ACF991AA-CEE1-A64A-B90C-D23303517552}" type="presParOf" srcId="{B83513D5-8AFF-5243-8270-6BC8C6452972}" destId="{83119CBB-C224-8F47-AF5C-2A6003B55477}" srcOrd="0" destOrd="0" presId="urn:microsoft.com/office/officeart/2005/8/layout/hProcess4"/>
    <dgm:cxn modelId="{0532C1D9-44B9-914E-8B74-DBC1897C333B}" type="presParOf" srcId="{B83513D5-8AFF-5243-8270-6BC8C6452972}" destId="{2523952A-C89E-064E-854B-F68BA3C32F2E}" srcOrd="1" destOrd="0" presId="urn:microsoft.com/office/officeart/2005/8/layout/hProcess4"/>
    <dgm:cxn modelId="{9979360D-8F76-AD49-A248-AE3D1E13DDB8}" type="presParOf" srcId="{B83513D5-8AFF-5243-8270-6BC8C6452972}" destId="{51236DFD-993A-F34E-9B32-4B07357BDA96}" srcOrd="2" destOrd="0" presId="urn:microsoft.com/office/officeart/2005/8/layout/hProcess4"/>
    <dgm:cxn modelId="{7851DC7D-3B7E-3741-8094-0288D8EE4D28}" type="presParOf" srcId="{51236DFD-993A-F34E-9B32-4B07357BDA96}" destId="{61E47F6D-3995-B04F-ADE6-3DAFFD88D02C}" srcOrd="0" destOrd="0" presId="urn:microsoft.com/office/officeart/2005/8/layout/hProcess4"/>
    <dgm:cxn modelId="{CF6E3B76-1AB7-EF4C-A215-B4C6725D4308}" type="presParOf" srcId="{61E47F6D-3995-B04F-ADE6-3DAFFD88D02C}" destId="{690E97F3-599D-EC4E-B0FD-A94730DF2647}" srcOrd="0" destOrd="0" presId="urn:microsoft.com/office/officeart/2005/8/layout/hProcess4"/>
    <dgm:cxn modelId="{A430D852-8CC7-1242-ABF4-3AF5EAF6B5BD}" type="presParOf" srcId="{61E47F6D-3995-B04F-ADE6-3DAFFD88D02C}" destId="{3357543A-5022-CF41-A021-50C8317368B8}" srcOrd="1" destOrd="0" presId="urn:microsoft.com/office/officeart/2005/8/layout/hProcess4"/>
    <dgm:cxn modelId="{05B590B5-2E7E-4046-8504-A28CA101DA06}" type="presParOf" srcId="{61E47F6D-3995-B04F-ADE6-3DAFFD88D02C}" destId="{23FA27B4-8B66-9341-B268-579878324107}" srcOrd="2" destOrd="0" presId="urn:microsoft.com/office/officeart/2005/8/layout/hProcess4"/>
    <dgm:cxn modelId="{21B9BD65-1D4C-F84E-B1A8-58A16A0346BA}" type="presParOf" srcId="{61E47F6D-3995-B04F-ADE6-3DAFFD88D02C}" destId="{F0506E42-7500-4F4F-98D9-B554EEB87B64}" srcOrd="3" destOrd="0" presId="urn:microsoft.com/office/officeart/2005/8/layout/hProcess4"/>
    <dgm:cxn modelId="{C2EB35B4-94E5-D641-A2A0-1842E4D36455}" type="presParOf" srcId="{61E47F6D-3995-B04F-ADE6-3DAFFD88D02C}" destId="{5623A1DB-7DFC-0B40-A9DA-AF1CAA0C8599}" srcOrd="4" destOrd="0" presId="urn:microsoft.com/office/officeart/2005/8/layout/hProcess4"/>
    <dgm:cxn modelId="{DDF05EBE-3E8C-A44B-84BA-0FB482CECFBA}" type="presParOf" srcId="{51236DFD-993A-F34E-9B32-4B07357BDA96}" destId="{48C40124-2C01-A347-8DF0-4B005A06347B}" srcOrd="1" destOrd="0" presId="urn:microsoft.com/office/officeart/2005/8/layout/hProcess4"/>
    <dgm:cxn modelId="{D58E23A4-1320-E04C-9C99-16FB0D9037D4}" type="presParOf" srcId="{51236DFD-993A-F34E-9B32-4B07357BDA96}" destId="{8670403F-CFDF-9747-9C94-A776DA5182BE}" srcOrd="2" destOrd="0" presId="urn:microsoft.com/office/officeart/2005/8/layout/hProcess4"/>
    <dgm:cxn modelId="{B58BABB8-91A6-C04B-A24C-0110171C6404}" type="presParOf" srcId="{8670403F-CFDF-9747-9C94-A776DA5182BE}" destId="{0D61CCF5-F17E-0245-A2CB-3A143DC2E579}" srcOrd="0" destOrd="0" presId="urn:microsoft.com/office/officeart/2005/8/layout/hProcess4"/>
    <dgm:cxn modelId="{FD0F4E9F-CB4F-0C4B-B38E-B39D67864110}" type="presParOf" srcId="{8670403F-CFDF-9747-9C94-A776DA5182BE}" destId="{EF557B8B-45C8-D848-B0F2-446A91531D6B}" srcOrd="1" destOrd="0" presId="urn:microsoft.com/office/officeart/2005/8/layout/hProcess4"/>
    <dgm:cxn modelId="{41D821A1-96A8-8448-A4B9-DE63A9CB6DC9}" type="presParOf" srcId="{8670403F-CFDF-9747-9C94-A776DA5182BE}" destId="{93DE0006-6759-1B47-9342-11F66275D07C}" srcOrd="2" destOrd="0" presId="urn:microsoft.com/office/officeart/2005/8/layout/hProcess4"/>
    <dgm:cxn modelId="{42B88367-BDF4-A747-BB42-29830D0344B5}" type="presParOf" srcId="{8670403F-CFDF-9747-9C94-A776DA5182BE}" destId="{AE5AFBEE-A181-9B44-AD58-440B7C9227EB}" srcOrd="3" destOrd="0" presId="urn:microsoft.com/office/officeart/2005/8/layout/hProcess4"/>
    <dgm:cxn modelId="{F0B490AC-66D2-6247-8C17-DC62DC32CFDE}" type="presParOf" srcId="{8670403F-CFDF-9747-9C94-A776DA5182BE}" destId="{1E1CACFF-3858-514F-969A-CD0D2FD02588}" srcOrd="4" destOrd="0" presId="urn:microsoft.com/office/officeart/2005/8/layout/hProcess4"/>
    <dgm:cxn modelId="{26D38FA7-5155-4342-A60D-E3CE6B2C6E7F}" type="presParOf" srcId="{51236DFD-993A-F34E-9B32-4B07357BDA96}" destId="{567B8042-E92C-4944-A8D6-7C536D098C47}" srcOrd="3" destOrd="0" presId="urn:microsoft.com/office/officeart/2005/8/layout/hProcess4"/>
    <dgm:cxn modelId="{4C61D6FE-9117-F942-B9C4-D349324C1342}" type="presParOf" srcId="{51236DFD-993A-F34E-9B32-4B07357BDA96}" destId="{8EFD2F11-A0E3-0842-8291-D09CCCCEBDA3}" srcOrd="4" destOrd="0" presId="urn:microsoft.com/office/officeart/2005/8/layout/hProcess4"/>
    <dgm:cxn modelId="{CF261361-803A-804C-AF3A-6340E4ACC79F}" type="presParOf" srcId="{8EFD2F11-A0E3-0842-8291-D09CCCCEBDA3}" destId="{A6C72CB4-76C9-FC49-88AA-01B2D96122D9}" srcOrd="0" destOrd="0" presId="urn:microsoft.com/office/officeart/2005/8/layout/hProcess4"/>
    <dgm:cxn modelId="{7383DF72-23F2-754F-8D61-F75AED2FB5B6}" type="presParOf" srcId="{8EFD2F11-A0E3-0842-8291-D09CCCCEBDA3}" destId="{93D95C9B-6B38-424C-8870-745257982898}" srcOrd="1" destOrd="0" presId="urn:microsoft.com/office/officeart/2005/8/layout/hProcess4"/>
    <dgm:cxn modelId="{B071094D-0CC6-7A42-9898-E3168B019053}" type="presParOf" srcId="{8EFD2F11-A0E3-0842-8291-D09CCCCEBDA3}" destId="{DDD02C6D-7AB4-F746-BC38-AAB84C05438B}" srcOrd="2" destOrd="0" presId="urn:microsoft.com/office/officeart/2005/8/layout/hProcess4"/>
    <dgm:cxn modelId="{0065DD07-B7DD-0644-A108-AA91F9A88A82}" type="presParOf" srcId="{8EFD2F11-A0E3-0842-8291-D09CCCCEBDA3}" destId="{F8394ADC-1D68-354A-B9D7-45952D6A3AED}" srcOrd="3" destOrd="0" presId="urn:microsoft.com/office/officeart/2005/8/layout/hProcess4"/>
    <dgm:cxn modelId="{131E33F6-6DDE-2542-8092-5CEB73EFD8F4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 smtClean="0"/>
            <a:t>Particle Four-Vectors</a:t>
          </a:r>
          <a:endParaRPr lang="en-US" dirty="0"/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 smtClean="0"/>
            <a:t>MC Event Generator</a:t>
          </a:r>
          <a:endParaRPr lang="en-US" dirty="0"/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 smtClean="0"/>
            <a:t>Digitized Readout</a:t>
          </a:r>
          <a:endParaRPr lang="en-US" dirty="0"/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 smtClean="0"/>
            <a:t>Detector &amp; Trigger Simulation</a:t>
          </a:r>
          <a:endParaRPr lang="en-US" dirty="0"/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 smtClean="0"/>
            <a:t>Data for Analysis</a:t>
          </a:r>
          <a:endParaRPr lang="en-US" dirty="0"/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 smtClean="0"/>
            <a:t>Event Reconstruction</a:t>
          </a:r>
          <a:endParaRPr lang="en-US" dirty="0"/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  <dgm:t>
        <a:bodyPr/>
        <a:lstStyle/>
        <a:p>
          <a:endParaRPr lang="en-US"/>
        </a:p>
      </dgm:t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  <dgm:t>
        <a:bodyPr/>
        <a:lstStyle/>
        <a:p>
          <a:endParaRPr lang="en-US"/>
        </a:p>
      </dgm:t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A04042BD-230B-934B-AD91-A2E8BC0D94FE}" type="presOf" srcId="{3C84302A-7D13-EA4B-812D-ABAF04348A37}" destId="{48C40124-2C01-A347-8DF0-4B005A06347B}" srcOrd="0" destOrd="0" presId="urn:microsoft.com/office/officeart/2005/8/layout/hProcess4"/>
    <dgm:cxn modelId="{2524534A-FCE3-814B-B17C-A4A9FE32EEC4}" type="presOf" srcId="{E4C22D49-40C8-EC40-9465-A0E7A1CF92BC}" destId="{AE5AFBEE-A181-9B44-AD58-440B7C9227EB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72A53740-8107-5645-ADC0-B5F4DE2B73F0}" type="presOf" srcId="{1E659CCB-B6D1-8F48-94DE-4C0A3B6CCD1C}" destId="{567B8042-E92C-4944-A8D6-7C536D098C47}" srcOrd="0" destOrd="0" presId="urn:microsoft.com/office/officeart/2005/8/layout/hProcess4"/>
    <dgm:cxn modelId="{E529A8C9-B910-2B45-A6FC-53469F8FA992}" type="presOf" srcId="{69529372-65E8-204B-8405-D4519267D354}" destId="{23FA27B4-8B66-9341-B268-579878324107}" srcOrd="1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DC8AD1EB-563A-2942-B873-4A381EB5DBCD}" type="presOf" srcId="{69529372-65E8-204B-8405-D4519267D354}" destId="{3357543A-5022-CF41-A021-50C8317368B8}" srcOrd="0" destOrd="0" presId="urn:microsoft.com/office/officeart/2005/8/layout/hProcess4"/>
    <dgm:cxn modelId="{4EA0E62F-A9B0-134E-9386-DBEC2B8D1B0C}" type="presOf" srcId="{977E7AB0-0F1D-CA45-89A7-931641E73592}" destId="{B83513D5-8AFF-5243-8270-6BC8C6452972}" srcOrd="0" destOrd="0" presId="urn:microsoft.com/office/officeart/2005/8/layout/hProcess4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9494AE8F-3AD2-AE42-A3BF-B24C1439DD83}" type="presOf" srcId="{43EFE5DE-7F1E-504D-AD53-F8643EEF8698}" destId="{F8394ADC-1D68-354A-B9D7-45952D6A3AED}" srcOrd="0" destOrd="0" presId="urn:microsoft.com/office/officeart/2005/8/layout/hProcess4"/>
    <dgm:cxn modelId="{A1671E7F-CD2F-C147-9A66-FE57EC88D630}" type="presOf" srcId="{F88CC3A9-FF7A-3743-9656-C1FAE25A29BE}" destId="{EF557B8B-45C8-D848-B0F2-446A91531D6B}" srcOrd="0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3E378136-D98E-6C4A-BBD2-F01D8CDBE03D}" type="presOf" srcId="{0FD931C1-BD09-ED43-8CCC-7EEB1DC20D6A}" destId="{F0506E42-7500-4F4F-98D9-B554EEB87B64}" srcOrd="0" destOrd="0" presId="urn:microsoft.com/office/officeart/2005/8/layout/hProcess4"/>
    <dgm:cxn modelId="{A28C932C-8C01-3743-AF9B-5C821F99DDB2}" type="presOf" srcId="{1E508BB8-9C04-3644-8E79-C960D8B0588D}" destId="{DDD02C6D-7AB4-F746-BC38-AAB84C05438B}" srcOrd="1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E9A0BB71-20FA-6043-A074-88F89C482AC2}" type="presOf" srcId="{F88CC3A9-FF7A-3743-9656-C1FAE25A29BE}" destId="{93DE0006-6759-1B47-9342-11F66275D07C}" srcOrd="1" destOrd="0" presId="urn:microsoft.com/office/officeart/2005/8/layout/hProcess4"/>
    <dgm:cxn modelId="{64F0EE46-5028-3C47-ABD3-3C1D95D24F7D}" type="presOf" srcId="{1E508BB8-9C04-3644-8E79-C960D8B0588D}" destId="{93D95C9B-6B38-424C-8870-745257982898}" srcOrd="0" destOrd="0" presId="urn:microsoft.com/office/officeart/2005/8/layout/hProcess4"/>
    <dgm:cxn modelId="{78941CA6-C2EA-5E4D-8A15-78BA1BD48544}" type="presParOf" srcId="{B83513D5-8AFF-5243-8270-6BC8C6452972}" destId="{83119CBB-C224-8F47-AF5C-2A6003B55477}" srcOrd="0" destOrd="0" presId="urn:microsoft.com/office/officeart/2005/8/layout/hProcess4"/>
    <dgm:cxn modelId="{5C3D015E-E0FA-C84A-AF27-5C84231EFC6C}" type="presParOf" srcId="{B83513D5-8AFF-5243-8270-6BC8C6452972}" destId="{2523952A-C89E-064E-854B-F68BA3C32F2E}" srcOrd="1" destOrd="0" presId="urn:microsoft.com/office/officeart/2005/8/layout/hProcess4"/>
    <dgm:cxn modelId="{EB47656C-D4B9-6D4B-AFA6-B835A1E5F65F}" type="presParOf" srcId="{B83513D5-8AFF-5243-8270-6BC8C6452972}" destId="{51236DFD-993A-F34E-9B32-4B07357BDA96}" srcOrd="2" destOrd="0" presId="urn:microsoft.com/office/officeart/2005/8/layout/hProcess4"/>
    <dgm:cxn modelId="{92714FA4-CF62-784C-AC4D-8FE6E8761AD0}" type="presParOf" srcId="{51236DFD-993A-F34E-9B32-4B07357BDA96}" destId="{61E47F6D-3995-B04F-ADE6-3DAFFD88D02C}" srcOrd="0" destOrd="0" presId="urn:microsoft.com/office/officeart/2005/8/layout/hProcess4"/>
    <dgm:cxn modelId="{E074EF49-D587-4C4D-A4CF-EFD2F862E394}" type="presParOf" srcId="{61E47F6D-3995-B04F-ADE6-3DAFFD88D02C}" destId="{690E97F3-599D-EC4E-B0FD-A94730DF2647}" srcOrd="0" destOrd="0" presId="urn:microsoft.com/office/officeart/2005/8/layout/hProcess4"/>
    <dgm:cxn modelId="{289D783B-4E46-FF47-A77A-3B9C03918C18}" type="presParOf" srcId="{61E47F6D-3995-B04F-ADE6-3DAFFD88D02C}" destId="{3357543A-5022-CF41-A021-50C8317368B8}" srcOrd="1" destOrd="0" presId="urn:microsoft.com/office/officeart/2005/8/layout/hProcess4"/>
    <dgm:cxn modelId="{781D1F43-6572-A643-99FD-204C0DF10397}" type="presParOf" srcId="{61E47F6D-3995-B04F-ADE6-3DAFFD88D02C}" destId="{23FA27B4-8B66-9341-B268-579878324107}" srcOrd="2" destOrd="0" presId="urn:microsoft.com/office/officeart/2005/8/layout/hProcess4"/>
    <dgm:cxn modelId="{26E88C78-F871-DD4A-BA3D-6B731809932B}" type="presParOf" srcId="{61E47F6D-3995-B04F-ADE6-3DAFFD88D02C}" destId="{F0506E42-7500-4F4F-98D9-B554EEB87B64}" srcOrd="3" destOrd="0" presId="urn:microsoft.com/office/officeart/2005/8/layout/hProcess4"/>
    <dgm:cxn modelId="{6C20F826-4AAC-DD42-BECA-D2A106D374D9}" type="presParOf" srcId="{61E47F6D-3995-B04F-ADE6-3DAFFD88D02C}" destId="{5623A1DB-7DFC-0B40-A9DA-AF1CAA0C8599}" srcOrd="4" destOrd="0" presId="urn:microsoft.com/office/officeart/2005/8/layout/hProcess4"/>
    <dgm:cxn modelId="{5A38ADEB-02F8-4E40-B4E4-5C252D16B8BD}" type="presParOf" srcId="{51236DFD-993A-F34E-9B32-4B07357BDA96}" destId="{48C40124-2C01-A347-8DF0-4B005A06347B}" srcOrd="1" destOrd="0" presId="urn:microsoft.com/office/officeart/2005/8/layout/hProcess4"/>
    <dgm:cxn modelId="{D89D7A84-F39C-2949-BC4A-547E17EC61F0}" type="presParOf" srcId="{51236DFD-993A-F34E-9B32-4B07357BDA96}" destId="{8670403F-CFDF-9747-9C94-A776DA5182BE}" srcOrd="2" destOrd="0" presId="urn:microsoft.com/office/officeart/2005/8/layout/hProcess4"/>
    <dgm:cxn modelId="{A13CBE6B-4CBF-BC4F-B872-2AA25407030A}" type="presParOf" srcId="{8670403F-CFDF-9747-9C94-A776DA5182BE}" destId="{0D61CCF5-F17E-0245-A2CB-3A143DC2E579}" srcOrd="0" destOrd="0" presId="urn:microsoft.com/office/officeart/2005/8/layout/hProcess4"/>
    <dgm:cxn modelId="{FEFE8B48-5C19-B947-A317-1057F159B4AB}" type="presParOf" srcId="{8670403F-CFDF-9747-9C94-A776DA5182BE}" destId="{EF557B8B-45C8-D848-B0F2-446A91531D6B}" srcOrd="1" destOrd="0" presId="urn:microsoft.com/office/officeart/2005/8/layout/hProcess4"/>
    <dgm:cxn modelId="{1DA936C8-0835-1A46-AE35-3CF6B1E63E32}" type="presParOf" srcId="{8670403F-CFDF-9747-9C94-A776DA5182BE}" destId="{93DE0006-6759-1B47-9342-11F66275D07C}" srcOrd="2" destOrd="0" presId="urn:microsoft.com/office/officeart/2005/8/layout/hProcess4"/>
    <dgm:cxn modelId="{8BB8096A-2899-3B42-BB24-EE70BDE31807}" type="presParOf" srcId="{8670403F-CFDF-9747-9C94-A776DA5182BE}" destId="{AE5AFBEE-A181-9B44-AD58-440B7C9227EB}" srcOrd="3" destOrd="0" presId="urn:microsoft.com/office/officeart/2005/8/layout/hProcess4"/>
    <dgm:cxn modelId="{3FE67BA8-F693-8C42-B91C-1C59FFEB5270}" type="presParOf" srcId="{8670403F-CFDF-9747-9C94-A776DA5182BE}" destId="{1E1CACFF-3858-514F-969A-CD0D2FD02588}" srcOrd="4" destOrd="0" presId="urn:microsoft.com/office/officeart/2005/8/layout/hProcess4"/>
    <dgm:cxn modelId="{D9390E4A-E9FE-7A47-BBEF-FEE207834081}" type="presParOf" srcId="{51236DFD-993A-F34E-9B32-4B07357BDA96}" destId="{567B8042-E92C-4944-A8D6-7C536D098C47}" srcOrd="3" destOrd="0" presId="urn:microsoft.com/office/officeart/2005/8/layout/hProcess4"/>
    <dgm:cxn modelId="{690A4D36-C2A6-B140-B220-89E046B14DB6}" type="presParOf" srcId="{51236DFD-993A-F34E-9B32-4B07357BDA96}" destId="{8EFD2F11-A0E3-0842-8291-D09CCCCEBDA3}" srcOrd="4" destOrd="0" presId="urn:microsoft.com/office/officeart/2005/8/layout/hProcess4"/>
    <dgm:cxn modelId="{56931818-F399-CE4F-BCE8-A012232FEF55}" type="presParOf" srcId="{8EFD2F11-A0E3-0842-8291-D09CCCCEBDA3}" destId="{A6C72CB4-76C9-FC49-88AA-01B2D96122D9}" srcOrd="0" destOrd="0" presId="urn:microsoft.com/office/officeart/2005/8/layout/hProcess4"/>
    <dgm:cxn modelId="{343F28CE-F3CA-C74D-94A6-E9591956AE01}" type="presParOf" srcId="{8EFD2F11-A0E3-0842-8291-D09CCCCEBDA3}" destId="{93D95C9B-6B38-424C-8870-745257982898}" srcOrd="1" destOrd="0" presId="urn:microsoft.com/office/officeart/2005/8/layout/hProcess4"/>
    <dgm:cxn modelId="{C6B8D132-32B0-BF41-A41C-C99C8A9C5346}" type="presParOf" srcId="{8EFD2F11-A0E3-0842-8291-D09CCCCEBDA3}" destId="{DDD02C6D-7AB4-F746-BC38-AAB84C05438B}" srcOrd="2" destOrd="0" presId="urn:microsoft.com/office/officeart/2005/8/layout/hProcess4"/>
    <dgm:cxn modelId="{4AFA4598-3327-1949-AB26-F860BE7A1B35}" type="presParOf" srcId="{8EFD2F11-A0E3-0842-8291-D09CCCCEBDA3}" destId="{F8394ADC-1D68-354A-B9D7-45952D6A3AED}" srcOrd="3" destOrd="0" presId="urn:microsoft.com/office/officeart/2005/8/layout/hProcess4"/>
    <dgm:cxn modelId="{FD52E0D6-5732-A34A-A29C-4989E93AD453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 smtClean="0"/>
            <a:t>Particles</a:t>
          </a:r>
          <a:endParaRPr lang="en-US" dirty="0"/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 smtClean="0"/>
            <a:t>Collider!</a:t>
          </a:r>
          <a:endParaRPr lang="en-US" dirty="0"/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 smtClean="0"/>
            <a:t>Digitized Readout</a:t>
          </a:r>
          <a:endParaRPr lang="en-US" dirty="0"/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 smtClean="0"/>
            <a:t>Detector &amp; Trigger</a:t>
          </a:r>
          <a:endParaRPr lang="en-US" dirty="0"/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 smtClean="0"/>
            <a:t>Data for Analysis</a:t>
          </a:r>
          <a:endParaRPr lang="en-US" dirty="0"/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 smtClean="0"/>
            <a:t>Event Reconstruction</a:t>
          </a:r>
          <a:endParaRPr lang="en-US" dirty="0"/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  <dgm:t>
        <a:bodyPr/>
        <a:lstStyle/>
        <a:p>
          <a:endParaRPr lang="en-US"/>
        </a:p>
      </dgm:t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  <dgm:t>
        <a:bodyPr/>
        <a:lstStyle/>
        <a:p>
          <a:endParaRPr lang="en-US"/>
        </a:p>
      </dgm:t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AE7AF641-14E7-6345-86F2-A93EB4E1DD78}" type="presOf" srcId="{43EFE5DE-7F1E-504D-AD53-F8643EEF8698}" destId="{F8394ADC-1D68-354A-B9D7-45952D6A3AED}" srcOrd="0" destOrd="0" presId="urn:microsoft.com/office/officeart/2005/8/layout/hProcess4"/>
    <dgm:cxn modelId="{008FDC2C-5EE1-F543-A230-9EE1FB2DC3A7}" type="presOf" srcId="{69529372-65E8-204B-8405-D4519267D354}" destId="{23FA27B4-8B66-9341-B268-579878324107}" srcOrd="1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AE1C52D2-10C3-4F47-9157-BA55AD034C24}" type="presOf" srcId="{3C84302A-7D13-EA4B-812D-ABAF04348A37}" destId="{48C40124-2C01-A347-8DF0-4B005A06347B}" srcOrd="0" destOrd="0" presId="urn:microsoft.com/office/officeart/2005/8/layout/hProcess4"/>
    <dgm:cxn modelId="{A3165BD0-8C9A-944E-AEB7-057A941674BC}" type="presOf" srcId="{1E659CCB-B6D1-8F48-94DE-4C0A3B6CCD1C}" destId="{567B8042-E92C-4944-A8D6-7C536D098C47}" srcOrd="0" destOrd="0" presId="urn:microsoft.com/office/officeart/2005/8/layout/hProcess4"/>
    <dgm:cxn modelId="{D97F22ED-B018-0F49-95C1-33A7AB64A5F3}" type="presOf" srcId="{0FD931C1-BD09-ED43-8CCC-7EEB1DC20D6A}" destId="{F0506E42-7500-4F4F-98D9-B554EEB87B64}" srcOrd="0" destOrd="0" presId="urn:microsoft.com/office/officeart/2005/8/layout/hProcess4"/>
    <dgm:cxn modelId="{08D281BB-B0E7-2A47-8601-DE340B15B447}" type="presOf" srcId="{E4C22D49-40C8-EC40-9465-A0E7A1CF92BC}" destId="{AE5AFBEE-A181-9B44-AD58-440B7C9227EB}" srcOrd="0" destOrd="0" presId="urn:microsoft.com/office/officeart/2005/8/layout/hProcess4"/>
    <dgm:cxn modelId="{AEE88CD0-7A89-1044-B051-634A8EFF499E}" type="presOf" srcId="{69529372-65E8-204B-8405-D4519267D354}" destId="{3357543A-5022-CF41-A021-50C8317368B8}" srcOrd="0" destOrd="0" presId="urn:microsoft.com/office/officeart/2005/8/layout/hProcess4"/>
    <dgm:cxn modelId="{FA8AD90E-8FA5-384F-9E70-856D20689F08}" type="presOf" srcId="{F88CC3A9-FF7A-3743-9656-C1FAE25A29BE}" destId="{EF557B8B-45C8-D848-B0F2-446A91531D6B}" srcOrd="0" destOrd="0" presId="urn:microsoft.com/office/officeart/2005/8/layout/hProcess4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861A5605-25FF-2043-8C7E-B4DC9D80DBF7}" type="presOf" srcId="{977E7AB0-0F1D-CA45-89A7-931641E73592}" destId="{B83513D5-8AFF-5243-8270-6BC8C6452972}" srcOrd="0" destOrd="0" presId="urn:microsoft.com/office/officeart/2005/8/layout/hProcess4"/>
    <dgm:cxn modelId="{F7F6AF7C-40B1-D444-ACB2-CDBB57F0BDEB}" type="presOf" srcId="{1E508BB8-9C04-3644-8E79-C960D8B0588D}" destId="{93D95C9B-6B38-424C-8870-745257982898}" srcOrd="0" destOrd="0" presId="urn:microsoft.com/office/officeart/2005/8/layout/hProcess4"/>
    <dgm:cxn modelId="{09B086B8-906A-6844-8002-8B7453EB0F61}" type="presOf" srcId="{1E508BB8-9C04-3644-8E79-C960D8B0588D}" destId="{DDD02C6D-7AB4-F746-BC38-AAB84C05438B}" srcOrd="1" destOrd="0" presId="urn:microsoft.com/office/officeart/2005/8/layout/hProcess4"/>
    <dgm:cxn modelId="{44183242-5C04-EB47-AE2F-98F83BDED6C6}" type="presOf" srcId="{F88CC3A9-FF7A-3743-9656-C1FAE25A29BE}" destId="{93DE0006-6759-1B47-9342-11F66275D07C}" srcOrd="1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D50C47CF-FFD3-4B4E-AB0A-A59843DA9C40}" type="presParOf" srcId="{B83513D5-8AFF-5243-8270-6BC8C6452972}" destId="{83119CBB-C224-8F47-AF5C-2A6003B55477}" srcOrd="0" destOrd="0" presId="urn:microsoft.com/office/officeart/2005/8/layout/hProcess4"/>
    <dgm:cxn modelId="{E5C21488-BF0D-CF41-807C-433FCDC72A6F}" type="presParOf" srcId="{B83513D5-8AFF-5243-8270-6BC8C6452972}" destId="{2523952A-C89E-064E-854B-F68BA3C32F2E}" srcOrd="1" destOrd="0" presId="urn:microsoft.com/office/officeart/2005/8/layout/hProcess4"/>
    <dgm:cxn modelId="{A3CABBE9-99F0-4C48-AC1E-80A52346D122}" type="presParOf" srcId="{B83513D5-8AFF-5243-8270-6BC8C6452972}" destId="{51236DFD-993A-F34E-9B32-4B07357BDA96}" srcOrd="2" destOrd="0" presId="urn:microsoft.com/office/officeart/2005/8/layout/hProcess4"/>
    <dgm:cxn modelId="{B96B417F-F4B7-C84A-BE86-72A6E050C08B}" type="presParOf" srcId="{51236DFD-993A-F34E-9B32-4B07357BDA96}" destId="{61E47F6D-3995-B04F-ADE6-3DAFFD88D02C}" srcOrd="0" destOrd="0" presId="urn:microsoft.com/office/officeart/2005/8/layout/hProcess4"/>
    <dgm:cxn modelId="{8FF0D75E-91F1-2544-A699-49449290E74D}" type="presParOf" srcId="{61E47F6D-3995-B04F-ADE6-3DAFFD88D02C}" destId="{690E97F3-599D-EC4E-B0FD-A94730DF2647}" srcOrd="0" destOrd="0" presId="urn:microsoft.com/office/officeart/2005/8/layout/hProcess4"/>
    <dgm:cxn modelId="{668EA772-4D35-E842-A034-AE691B2F15F5}" type="presParOf" srcId="{61E47F6D-3995-B04F-ADE6-3DAFFD88D02C}" destId="{3357543A-5022-CF41-A021-50C8317368B8}" srcOrd="1" destOrd="0" presId="urn:microsoft.com/office/officeart/2005/8/layout/hProcess4"/>
    <dgm:cxn modelId="{8EF77F6C-253D-C44A-BB28-CF1973E98DC4}" type="presParOf" srcId="{61E47F6D-3995-B04F-ADE6-3DAFFD88D02C}" destId="{23FA27B4-8B66-9341-B268-579878324107}" srcOrd="2" destOrd="0" presId="urn:microsoft.com/office/officeart/2005/8/layout/hProcess4"/>
    <dgm:cxn modelId="{1EBB24C6-B88D-924F-A891-6263C80DDC9C}" type="presParOf" srcId="{61E47F6D-3995-B04F-ADE6-3DAFFD88D02C}" destId="{F0506E42-7500-4F4F-98D9-B554EEB87B64}" srcOrd="3" destOrd="0" presId="urn:microsoft.com/office/officeart/2005/8/layout/hProcess4"/>
    <dgm:cxn modelId="{3B00A382-2E33-774B-BCBE-93CC85547086}" type="presParOf" srcId="{61E47F6D-3995-B04F-ADE6-3DAFFD88D02C}" destId="{5623A1DB-7DFC-0B40-A9DA-AF1CAA0C8599}" srcOrd="4" destOrd="0" presId="urn:microsoft.com/office/officeart/2005/8/layout/hProcess4"/>
    <dgm:cxn modelId="{58ACFD17-BDA4-CF40-A208-E04CA41576F2}" type="presParOf" srcId="{51236DFD-993A-F34E-9B32-4B07357BDA96}" destId="{48C40124-2C01-A347-8DF0-4B005A06347B}" srcOrd="1" destOrd="0" presId="urn:microsoft.com/office/officeart/2005/8/layout/hProcess4"/>
    <dgm:cxn modelId="{1073DFAD-A226-5141-80AA-EDE8C9253FB0}" type="presParOf" srcId="{51236DFD-993A-F34E-9B32-4B07357BDA96}" destId="{8670403F-CFDF-9747-9C94-A776DA5182BE}" srcOrd="2" destOrd="0" presId="urn:microsoft.com/office/officeart/2005/8/layout/hProcess4"/>
    <dgm:cxn modelId="{5EF6B4F1-3E75-6F47-894C-490530429D61}" type="presParOf" srcId="{8670403F-CFDF-9747-9C94-A776DA5182BE}" destId="{0D61CCF5-F17E-0245-A2CB-3A143DC2E579}" srcOrd="0" destOrd="0" presId="urn:microsoft.com/office/officeart/2005/8/layout/hProcess4"/>
    <dgm:cxn modelId="{F29D1A89-7302-B44E-9C3C-465D04E29AD4}" type="presParOf" srcId="{8670403F-CFDF-9747-9C94-A776DA5182BE}" destId="{EF557B8B-45C8-D848-B0F2-446A91531D6B}" srcOrd="1" destOrd="0" presId="urn:microsoft.com/office/officeart/2005/8/layout/hProcess4"/>
    <dgm:cxn modelId="{C7C8BBA8-649C-F349-91E5-E4A7A90205EB}" type="presParOf" srcId="{8670403F-CFDF-9747-9C94-A776DA5182BE}" destId="{93DE0006-6759-1B47-9342-11F66275D07C}" srcOrd="2" destOrd="0" presId="urn:microsoft.com/office/officeart/2005/8/layout/hProcess4"/>
    <dgm:cxn modelId="{647F52E0-A173-D84E-A025-8257BF8360FF}" type="presParOf" srcId="{8670403F-CFDF-9747-9C94-A776DA5182BE}" destId="{AE5AFBEE-A181-9B44-AD58-440B7C9227EB}" srcOrd="3" destOrd="0" presId="urn:microsoft.com/office/officeart/2005/8/layout/hProcess4"/>
    <dgm:cxn modelId="{00C14B53-F5D8-D343-9BE4-7B6DC95E241A}" type="presParOf" srcId="{8670403F-CFDF-9747-9C94-A776DA5182BE}" destId="{1E1CACFF-3858-514F-969A-CD0D2FD02588}" srcOrd="4" destOrd="0" presId="urn:microsoft.com/office/officeart/2005/8/layout/hProcess4"/>
    <dgm:cxn modelId="{149844A3-0007-E546-B2E4-A952A5A2D86D}" type="presParOf" srcId="{51236DFD-993A-F34E-9B32-4B07357BDA96}" destId="{567B8042-E92C-4944-A8D6-7C536D098C47}" srcOrd="3" destOrd="0" presId="urn:microsoft.com/office/officeart/2005/8/layout/hProcess4"/>
    <dgm:cxn modelId="{8AEB6A47-3067-3F46-A610-8C071B8715FA}" type="presParOf" srcId="{51236DFD-993A-F34E-9B32-4B07357BDA96}" destId="{8EFD2F11-A0E3-0842-8291-D09CCCCEBDA3}" srcOrd="4" destOrd="0" presId="urn:microsoft.com/office/officeart/2005/8/layout/hProcess4"/>
    <dgm:cxn modelId="{F791F1EE-F721-044F-ABE4-4DDF646CD45A}" type="presParOf" srcId="{8EFD2F11-A0E3-0842-8291-D09CCCCEBDA3}" destId="{A6C72CB4-76C9-FC49-88AA-01B2D96122D9}" srcOrd="0" destOrd="0" presId="urn:microsoft.com/office/officeart/2005/8/layout/hProcess4"/>
    <dgm:cxn modelId="{29FDA542-D7FE-7947-A95A-8A4D3FB34038}" type="presParOf" srcId="{8EFD2F11-A0E3-0842-8291-D09CCCCEBDA3}" destId="{93D95C9B-6B38-424C-8870-745257982898}" srcOrd="1" destOrd="0" presId="urn:microsoft.com/office/officeart/2005/8/layout/hProcess4"/>
    <dgm:cxn modelId="{1C308F76-80BF-2649-91D1-062C0E5CAD6E}" type="presParOf" srcId="{8EFD2F11-A0E3-0842-8291-D09CCCCEBDA3}" destId="{DDD02C6D-7AB4-F746-BC38-AAB84C05438B}" srcOrd="2" destOrd="0" presId="urn:microsoft.com/office/officeart/2005/8/layout/hProcess4"/>
    <dgm:cxn modelId="{499276CD-83D5-D04C-81C3-71F3A1D10C17}" type="presParOf" srcId="{8EFD2F11-A0E3-0842-8291-D09CCCCEBDA3}" destId="{F8394ADC-1D68-354A-B9D7-45952D6A3AED}" srcOrd="3" destOrd="0" presId="urn:microsoft.com/office/officeart/2005/8/layout/hProcess4"/>
    <dgm:cxn modelId="{8DB55F26-5593-D846-A5E3-CBEC8C94C34F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 smtClean="0"/>
            <a:t>Particles</a:t>
          </a:r>
          <a:endParaRPr lang="en-US" dirty="0"/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 smtClean="0"/>
            <a:t>Collider!</a:t>
          </a:r>
          <a:endParaRPr lang="en-US" dirty="0"/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 smtClean="0"/>
            <a:t>Digitized Readout</a:t>
          </a:r>
          <a:endParaRPr lang="en-US" dirty="0"/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 smtClean="0"/>
            <a:t>Detector &amp; Trigger</a:t>
          </a:r>
          <a:endParaRPr lang="en-US" dirty="0"/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 smtClean="0"/>
            <a:t>Data for Analysis</a:t>
          </a:r>
          <a:endParaRPr lang="en-US" dirty="0"/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 smtClean="0"/>
            <a:t>Event Reconstruction</a:t>
          </a:r>
          <a:endParaRPr lang="en-US" dirty="0"/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  <dgm:t>
        <a:bodyPr/>
        <a:lstStyle/>
        <a:p>
          <a:endParaRPr lang="en-US"/>
        </a:p>
      </dgm:t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  <dgm:t>
        <a:bodyPr/>
        <a:lstStyle/>
        <a:p>
          <a:endParaRPr lang="en-US"/>
        </a:p>
      </dgm:t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57BF6884-6026-B64F-A0EB-7E8D637465C7}" type="presOf" srcId="{F88CC3A9-FF7A-3743-9656-C1FAE25A29BE}" destId="{EF557B8B-45C8-D848-B0F2-446A91531D6B}" srcOrd="0" destOrd="0" presId="urn:microsoft.com/office/officeart/2005/8/layout/hProcess4"/>
    <dgm:cxn modelId="{9B141BD4-2FEB-4C49-B079-0C127E8360BC}" type="presOf" srcId="{69529372-65E8-204B-8405-D4519267D354}" destId="{3357543A-5022-CF41-A021-50C8317368B8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5043B7F8-6BA8-EF43-8C7E-7B822EF61625}" type="presOf" srcId="{1E659CCB-B6D1-8F48-94DE-4C0A3B6CCD1C}" destId="{567B8042-E92C-4944-A8D6-7C536D098C47}" srcOrd="0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6ECA6F02-6326-884D-8F3C-C153CBC7E766}" type="presOf" srcId="{3C84302A-7D13-EA4B-812D-ABAF04348A37}" destId="{48C40124-2C01-A347-8DF0-4B005A06347B}" srcOrd="0" destOrd="0" presId="urn:microsoft.com/office/officeart/2005/8/layout/hProcess4"/>
    <dgm:cxn modelId="{2C7047B0-C083-124D-93B2-4D7ECCC7FBC0}" type="presOf" srcId="{1E508BB8-9C04-3644-8E79-C960D8B0588D}" destId="{DDD02C6D-7AB4-F746-BC38-AAB84C05438B}" srcOrd="1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988D2509-5C41-C54F-BC62-4A3398F9538A}" type="presOf" srcId="{977E7AB0-0F1D-CA45-89A7-931641E73592}" destId="{B83513D5-8AFF-5243-8270-6BC8C6452972}" srcOrd="0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8D72230A-AB9E-CE45-90A7-49FEB90E2546}" type="presOf" srcId="{F88CC3A9-FF7A-3743-9656-C1FAE25A29BE}" destId="{93DE0006-6759-1B47-9342-11F66275D07C}" srcOrd="1" destOrd="0" presId="urn:microsoft.com/office/officeart/2005/8/layout/hProcess4"/>
    <dgm:cxn modelId="{437BC412-A4FA-844D-B662-CDBFA00D9808}" type="presOf" srcId="{0FD931C1-BD09-ED43-8CCC-7EEB1DC20D6A}" destId="{F0506E42-7500-4F4F-98D9-B554EEB87B64}" srcOrd="0" destOrd="0" presId="urn:microsoft.com/office/officeart/2005/8/layout/hProcess4"/>
    <dgm:cxn modelId="{F02F3AD0-1934-284E-84FA-7576C4757EBF}" type="presOf" srcId="{69529372-65E8-204B-8405-D4519267D354}" destId="{23FA27B4-8B66-9341-B268-579878324107}" srcOrd="1" destOrd="0" presId="urn:microsoft.com/office/officeart/2005/8/layout/hProcess4"/>
    <dgm:cxn modelId="{21642D96-688D-BE44-9DC9-DEB0D8EA2F21}" type="presOf" srcId="{E4C22D49-40C8-EC40-9465-A0E7A1CF92BC}" destId="{AE5AFBEE-A181-9B44-AD58-440B7C9227EB}" srcOrd="0" destOrd="0" presId="urn:microsoft.com/office/officeart/2005/8/layout/hProcess4"/>
    <dgm:cxn modelId="{BEC3C5AC-9CCF-C242-9285-66BC6B88FB24}" type="presOf" srcId="{1E508BB8-9C04-3644-8E79-C960D8B0588D}" destId="{93D95C9B-6B38-424C-8870-745257982898}" srcOrd="0" destOrd="0" presId="urn:microsoft.com/office/officeart/2005/8/layout/hProcess4"/>
    <dgm:cxn modelId="{726716FE-DF3E-8C45-A407-474EF44E51D0}" type="presOf" srcId="{43EFE5DE-7F1E-504D-AD53-F8643EEF8698}" destId="{F8394ADC-1D68-354A-B9D7-45952D6A3AED}" srcOrd="0" destOrd="0" presId="urn:microsoft.com/office/officeart/2005/8/layout/hProcess4"/>
    <dgm:cxn modelId="{A1153D7A-2A25-C94D-9785-9F27A8FEAF46}" type="presParOf" srcId="{B83513D5-8AFF-5243-8270-6BC8C6452972}" destId="{83119CBB-C224-8F47-AF5C-2A6003B55477}" srcOrd="0" destOrd="0" presId="urn:microsoft.com/office/officeart/2005/8/layout/hProcess4"/>
    <dgm:cxn modelId="{500E0AAE-DB57-7541-AC67-8266D2E17CB1}" type="presParOf" srcId="{B83513D5-8AFF-5243-8270-6BC8C6452972}" destId="{2523952A-C89E-064E-854B-F68BA3C32F2E}" srcOrd="1" destOrd="0" presId="urn:microsoft.com/office/officeart/2005/8/layout/hProcess4"/>
    <dgm:cxn modelId="{E6563E9E-F65F-6143-971B-FD5BAA6F6EA7}" type="presParOf" srcId="{B83513D5-8AFF-5243-8270-6BC8C6452972}" destId="{51236DFD-993A-F34E-9B32-4B07357BDA96}" srcOrd="2" destOrd="0" presId="urn:microsoft.com/office/officeart/2005/8/layout/hProcess4"/>
    <dgm:cxn modelId="{DC48313E-5C36-C049-925A-28D2E8EB6527}" type="presParOf" srcId="{51236DFD-993A-F34E-9B32-4B07357BDA96}" destId="{61E47F6D-3995-B04F-ADE6-3DAFFD88D02C}" srcOrd="0" destOrd="0" presId="urn:microsoft.com/office/officeart/2005/8/layout/hProcess4"/>
    <dgm:cxn modelId="{2C433F25-559D-B845-9479-E83B2925394D}" type="presParOf" srcId="{61E47F6D-3995-B04F-ADE6-3DAFFD88D02C}" destId="{690E97F3-599D-EC4E-B0FD-A94730DF2647}" srcOrd="0" destOrd="0" presId="urn:microsoft.com/office/officeart/2005/8/layout/hProcess4"/>
    <dgm:cxn modelId="{3D0921BC-4EDA-A449-8FD5-16201CF27F1E}" type="presParOf" srcId="{61E47F6D-3995-B04F-ADE6-3DAFFD88D02C}" destId="{3357543A-5022-CF41-A021-50C8317368B8}" srcOrd="1" destOrd="0" presId="urn:microsoft.com/office/officeart/2005/8/layout/hProcess4"/>
    <dgm:cxn modelId="{36851D19-B146-B241-9577-7C779CDC884C}" type="presParOf" srcId="{61E47F6D-3995-B04F-ADE6-3DAFFD88D02C}" destId="{23FA27B4-8B66-9341-B268-579878324107}" srcOrd="2" destOrd="0" presId="urn:microsoft.com/office/officeart/2005/8/layout/hProcess4"/>
    <dgm:cxn modelId="{3B3C3C65-9B39-C947-BB89-173196D67E44}" type="presParOf" srcId="{61E47F6D-3995-B04F-ADE6-3DAFFD88D02C}" destId="{F0506E42-7500-4F4F-98D9-B554EEB87B64}" srcOrd="3" destOrd="0" presId="urn:microsoft.com/office/officeart/2005/8/layout/hProcess4"/>
    <dgm:cxn modelId="{674F22BD-2A1C-2B45-A11C-8569D3C23A0C}" type="presParOf" srcId="{61E47F6D-3995-B04F-ADE6-3DAFFD88D02C}" destId="{5623A1DB-7DFC-0B40-A9DA-AF1CAA0C8599}" srcOrd="4" destOrd="0" presId="urn:microsoft.com/office/officeart/2005/8/layout/hProcess4"/>
    <dgm:cxn modelId="{494BAB4E-3213-0E4B-8317-4775F913097F}" type="presParOf" srcId="{51236DFD-993A-F34E-9B32-4B07357BDA96}" destId="{48C40124-2C01-A347-8DF0-4B005A06347B}" srcOrd="1" destOrd="0" presId="urn:microsoft.com/office/officeart/2005/8/layout/hProcess4"/>
    <dgm:cxn modelId="{5EC33536-9BBF-9A4B-B253-C71949AB0A5A}" type="presParOf" srcId="{51236DFD-993A-F34E-9B32-4B07357BDA96}" destId="{8670403F-CFDF-9747-9C94-A776DA5182BE}" srcOrd="2" destOrd="0" presId="urn:microsoft.com/office/officeart/2005/8/layout/hProcess4"/>
    <dgm:cxn modelId="{6325A240-BC1D-CA4D-A689-C746347DDA37}" type="presParOf" srcId="{8670403F-CFDF-9747-9C94-A776DA5182BE}" destId="{0D61CCF5-F17E-0245-A2CB-3A143DC2E579}" srcOrd="0" destOrd="0" presId="urn:microsoft.com/office/officeart/2005/8/layout/hProcess4"/>
    <dgm:cxn modelId="{CC080F65-BB93-DC44-88A5-44265370634E}" type="presParOf" srcId="{8670403F-CFDF-9747-9C94-A776DA5182BE}" destId="{EF557B8B-45C8-D848-B0F2-446A91531D6B}" srcOrd="1" destOrd="0" presId="urn:microsoft.com/office/officeart/2005/8/layout/hProcess4"/>
    <dgm:cxn modelId="{1161FCFA-938E-374E-B3E3-9D8AABD674AB}" type="presParOf" srcId="{8670403F-CFDF-9747-9C94-A776DA5182BE}" destId="{93DE0006-6759-1B47-9342-11F66275D07C}" srcOrd="2" destOrd="0" presId="urn:microsoft.com/office/officeart/2005/8/layout/hProcess4"/>
    <dgm:cxn modelId="{4C632AF6-4432-D341-8305-014B66E915D0}" type="presParOf" srcId="{8670403F-CFDF-9747-9C94-A776DA5182BE}" destId="{AE5AFBEE-A181-9B44-AD58-440B7C9227EB}" srcOrd="3" destOrd="0" presId="urn:microsoft.com/office/officeart/2005/8/layout/hProcess4"/>
    <dgm:cxn modelId="{FDBB86FC-43DC-884D-A5FB-BC359041DDB1}" type="presParOf" srcId="{8670403F-CFDF-9747-9C94-A776DA5182BE}" destId="{1E1CACFF-3858-514F-969A-CD0D2FD02588}" srcOrd="4" destOrd="0" presId="urn:microsoft.com/office/officeart/2005/8/layout/hProcess4"/>
    <dgm:cxn modelId="{8F93F4ED-E72E-994C-8BC8-29ECE71C9DD5}" type="presParOf" srcId="{51236DFD-993A-F34E-9B32-4B07357BDA96}" destId="{567B8042-E92C-4944-A8D6-7C536D098C47}" srcOrd="3" destOrd="0" presId="urn:microsoft.com/office/officeart/2005/8/layout/hProcess4"/>
    <dgm:cxn modelId="{7B5E4B49-CED5-8041-8889-28AAFE52953F}" type="presParOf" srcId="{51236DFD-993A-F34E-9B32-4B07357BDA96}" destId="{8EFD2F11-A0E3-0842-8291-D09CCCCEBDA3}" srcOrd="4" destOrd="0" presId="urn:microsoft.com/office/officeart/2005/8/layout/hProcess4"/>
    <dgm:cxn modelId="{69097FFE-B890-D94B-A78A-16A7BEA9B001}" type="presParOf" srcId="{8EFD2F11-A0E3-0842-8291-D09CCCCEBDA3}" destId="{A6C72CB4-76C9-FC49-88AA-01B2D96122D9}" srcOrd="0" destOrd="0" presId="urn:microsoft.com/office/officeart/2005/8/layout/hProcess4"/>
    <dgm:cxn modelId="{8BF0802F-406B-7A47-B476-984E8427D8F6}" type="presParOf" srcId="{8EFD2F11-A0E3-0842-8291-D09CCCCEBDA3}" destId="{93D95C9B-6B38-424C-8870-745257982898}" srcOrd="1" destOrd="0" presId="urn:microsoft.com/office/officeart/2005/8/layout/hProcess4"/>
    <dgm:cxn modelId="{F6DA5809-A0D8-EA4C-98CE-8A5E478DEB7A}" type="presParOf" srcId="{8EFD2F11-A0E3-0842-8291-D09CCCCEBDA3}" destId="{DDD02C6D-7AB4-F746-BC38-AAB84C05438B}" srcOrd="2" destOrd="0" presId="urn:microsoft.com/office/officeart/2005/8/layout/hProcess4"/>
    <dgm:cxn modelId="{8F2AC1B9-6481-F845-A9BA-EFD31390BE52}" type="presParOf" srcId="{8EFD2F11-A0E3-0842-8291-D09CCCCEBDA3}" destId="{F8394ADC-1D68-354A-B9D7-45952D6A3AED}" srcOrd="3" destOrd="0" presId="urn:microsoft.com/office/officeart/2005/8/layout/hProcess4"/>
    <dgm:cxn modelId="{0C0CEF99-7C7B-EA40-B47B-4E92603895DE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>
        <a:solidFill>
          <a:srgbClr val="660066"/>
        </a:solidFill>
      </dgm:spPr>
      <dgm:t>
        <a:bodyPr/>
        <a:lstStyle/>
        <a:p>
          <a:r>
            <a:rPr lang="en-US" dirty="0" smtClean="0"/>
            <a:t>UFO interface</a:t>
          </a:r>
          <a:endParaRPr lang="en-US" dirty="0"/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 smtClean="0"/>
            <a:t>BSM Model in </a:t>
          </a:r>
          <a:r>
            <a:rPr lang="en-US" dirty="0" err="1" smtClean="0"/>
            <a:t>FeynRules</a:t>
          </a:r>
          <a:endParaRPr lang="en-US" dirty="0"/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>
        <a:solidFill>
          <a:srgbClr val="660066"/>
        </a:solidFill>
      </dgm:spPr>
      <dgm:t>
        <a:bodyPr/>
        <a:lstStyle/>
        <a:p>
          <a:r>
            <a:rPr lang="en-US" dirty="0" smtClean="0"/>
            <a:t>Final State </a:t>
          </a:r>
          <a:r>
            <a:rPr lang="en-US" dirty="0" smtClean="0"/>
            <a:t>Particles</a:t>
          </a:r>
        </a:p>
        <a:p>
          <a:r>
            <a:rPr lang="en-US" dirty="0" smtClean="0"/>
            <a:t>(</a:t>
          </a:r>
          <a:r>
            <a:rPr lang="en-US" dirty="0" err="1" smtClean="0"/>
            <a:t>HepMC</a:t>
          </a:r>
          <a:r>
            <a:rPr lang="en-US" dirty="0" smtClean="0"/>
            <a:t>)</a:t>
          </a:r>
          <a:endParaRPr lang="en-US" dirty="0"/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 smtClean="0"/>
            <a:t>New processes in Herwig7</a:t>
          </a:r>
          <a:endParaRPr lang="en-US" dirty="0"/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>
        <a:solidFill>
          <a:srgbClr val="660066"/>
        </a:solidFill>
      </dgm:spPr>
      <dgm:t>
        <a:bodyPr/>
        <a:lstStyle/>
        <a:p>
          <a:r>
            <a:rPr lang="en-US" dirty="0" smtClean="0"/>
            <a:t>Exclusion</a:t>
          </a:r>
          <a:endParaRPr lang="en-US" dirty="0"/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 smtClean="0"/>
            <a:t>Rivet, and data from </a:t>
          </a:r>
          <a:r>
            <a:rPr lang="en-US" dirty="0" err="1" smtClean="0"/>
            <a:t>HepData</a:t>
          </a:r>
          <a:endParaRPr lang="en-US" dirty="0"/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  <dgm:t>
        <a:bodyPr/>
        <a:lstStyle/>
        <a:p>
          <a:endParaRPr lang="en-US"/>
        </a:p>
      </dgm:t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AFBEE-A181-9B44-AD58-440B7C9227EB}" type="pres">
      <dgm:prSet presAssocID="{E4C22D49-40C8-EC40-9465-A0E7A1CF92BC}" presName="parentNode2" presStyleLbl="node1" presStyleIdx="1" presStyleCnt="3" custScaleY="222329" custLinFactNeighborX="-1896" custLinFactNeighborY="-413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  <dgm:t>
        <a:bodyPr/>
        <a:lstStyle/>
        <a:p>
          <a:endParaRPr lang="en-US"/>
        </a:p>
      </dgm:t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CC649345-01F5-E446-BCE7-6E5057207059}" type="presOf" srcId="{E4C22D49-40C8-EC40-9465-A0E7A1CF92BC}" destId="{AE5AFBEE-A181-9B44-AD58-440B7C9227EB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A76246F4-B729-DA41-AB69-B3592EDF4C13}" type="presOf" srcId="{1E659CCB-B6D1-8F48-94DE-4C0A3B6CCD1C}" destId="{567B8042-E92C-4944-A8D6-7C536D098C47}" srcOrd="0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78E4A504-2D82-0940-A5B4-EFB5F07715A8}" type="presOf" srcId="{69529372-65E8-204B-8405-D4519267D354}" destId="{23FA27B4-8B66-9341-B268-579878324107}" srcOrd="1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95EB71DE-22A2-9746-A904-8B5656EA1056}" type="presOf" srcId="{977E7AB0-0F1D-CA45-89A7-931641E73592}" destId="{B83513D5-8AFF-5243-8270-6BC8C6452972}" srcOrd="0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71A50AF5-F140-804C-8158-CB457000871D}" type="presOf" srcId="{F88CC3A9-FF7A-3743-9656-C1FAE25A29BE}" destId="{93DE0006-6759-1B47-9342-11F66275D07C}" srcOrd="1" destOrd="0" presId="urn:microsoft.com/office/officeart/2005/8/layout/hProcess4"/>
    <dgm:cxn modelId="{BA100109-20DA-F043-A442-1F1B6346D63F}" type="presOf" srcId="{69529372-65E8-204B-8405-D4519267D354}" destId="{3357543A-5022-CF41-A021-50C8317368B8}" srcOrd="0" destOrd="0" presId="urn:microsoft.com/office/officeart/2005/8/layout/hProcess4"/>
    <dgm:cxn modelId="{D32328C6-80FE-9C44-BE6F-7B15D16BF955}" type="presOf" srcId="{3C84302A-7D13-EA4B-812D-ABAF04348A37}" destId="{48C40124-2C01-A347-8DF0-4B005A06347B}" srcOrd="0" destOrd="0" presId="urn:microsoft.com/office/officeart/2005/8/layout/hProcess4"/>
    <dgm:cxn modelId="{7BE8D9FE-8304-AD40-8D50-143B878452D3}" type="presOf" srcId="{1E508BB8-9C04-3644-8E79-C960D8B0588D}" destId="{93D95C9B-6B38-424C-8870-745257982898}" srcOrd="0" destOrd="0" presId="urn:microsoft.com/office/officeart/2005/8/layout/hProcess4"/>
    <dgm:cxn modelId="{303C2A03-B831-6141-8CFB-D97B790CD784}" type="presOf" srcId="{1E508BB8-9C04-3644-8E79-C960D8B0588D}" destId="{DDD02C6D-7AB4-F746-BC38-AAB84C05438B}" srcOrd="1" destOrd="0" presId="urn:microsoft.com/office/officeart/2005/8/layout/hProcess4"/>
    <dgm:cxn modelId="{8A21E036-B864-244E-8E28-B6764730CAC2}" type="presOf" srcId="{0FD931C1-BD09-ED43-8CCC-7EEB1DC20D6A}" destId="{F0506E42-7500-4F4F-98D9-B554EEB87B64}" srcOrd="0" destOrd="0" presId="urn:microsoft.com/office/officeart/2005/8/layout/hProcess4"/>
    <dgm:cxn modelId="{9C37F9B9-BA4C-324F-B19A-F8D69094EF37}" type="presOf" srcId="{F88CC3A9-FF7A-3743-9656-C1FAE25A29BE}" destId="{EF557B8B-45C8-D848-B0F2-446A91531D6B}" srcOrd="0" destOrd="0" presId="urn:microsoft.com/office/officeart/2005/8/layout/hProcess4"/>
    <dgm:cxn modelId="{B10EEC80-B32C-6843-9145-D535418F3155}" type="presOf" srcId="{43EFE5DE-7F1E-504D-AD53-F8643EEF8698}" destId="{F8394ADC-1D68-354A-B9D7-45952D6A3AED}" srcOrd="0" destOrd="0" presId="urn:microsoft.com/office/officeart/2005/8/layout/hProcess4"/>
    <dgm:cxn modelId="{CC723030-DE74-404A-B909-836CE8E4F261}" type="presParOf" srcId="{B83513D5-8AFF-5243-8270-6BC8C6452972}" destId="{83119CBB-C224-8F47-AF5C-2A6003B55477}" srcOrd="0" destOrd="0" presId="urn:microsoft.com/office/officeart/2005/8/layout/hProcess4"/>
    <dgm:cxn modelId="{2D981649-2313-674F-A6D7-333B367BCC2E}" type="presParOf" srcId="{B83513D5-8AFF-5243-8270-6BC8C6452972}" destId="{2523952A-C89E-064E-854B-F68BA3C32F2E}" srcOrd="1" destOrd="0" presId="urn:microsoft.com/office/officeart/2005/8/layout/hProcess4"/>
    <dgm:cxn modelId="{C36869EA-8D2E-814E-8D9F-E0FDB65F5950}" type="presParOf" srcId="{B83513D5-8AFF-5243-8270-6BC8C6452972}" destId="{51236DFD-993A-F34E-9B32-4B07357BDA96}" srcOrd="2" destOrd="0" presId="urn:microsoft.com/office/officeart/2005/8/layout/hProcess4"/>
    <dgm:cxn modelId="{00E47471-2E32-3648-B663-83A40913DC2E}" type="presParOf" srcId="{51236DFD-993A-F34E-9B32-4B07357BDA96}" destId="{61E47F6D-3995-B04F-ADE6-3DAFFD88D02C}" srcOrd="0" destOrd="0" presId="urn:microsoft.com/office/officeart/2005/8/layout/hProcess4"/>
    <dgm:cxn modelId="{5CD3BE28-1101-DC4A-9BF5-769F2ABFC630}" type="presParOf" srcId="{61E47F6D-3995-B04F-ADE6-3DAFFD88D02C}" destId="{690E97F3-599D-EC4E-B0FD-A94730DF2647}" srcOrd="0" destOrd="0" presId="urn:microsoft.com/office/officeart/2005/8/layout/hProcess4"/>
    <dgm:cxn modelId="{51D1E351-3CF0-D847-AC40-B3C32CD13196}" type="presParOf" srcId="{61E47F6D-3995-B04F-ADE6-3DAFFD88D02C}" destId="{3357543A-5022-CF41-A021-50C8317368B8}" srcOrd="1" destOrd="0" presId="urn:microsoft.com/office/officeart/2005/8/layout/hProcess4"/>
    <dgm:cxn modelId="{B061CF15-E941-B742-8FCE-2082282B1669}" type="presParOf" srcId="{61E47F6D-3995-B04F-ADE6-3DAFFD88D02C}" destId="{23FA27B4-8B66-9341-B268-579878324107}" srcOrd="2" destOrd="0" presId="urn:microsoft.com/office/officeart/2005/8/layout/hProcess4"/>
    <dgm:cxn modelId="{54E84CB4-1D5B-5441-9211-2F2B90EEE8DC}" type="presParOf" srcId="{61E47F6D-3995-B04F-ADE6-3DAFFD88D02C}" destId="{F0506E42-7500-4F4F-98D9-B554EEB87B64}" srcOrd="3" destOrd="0" presId="urn:microsoft.com/office/officeart/2005/8/layout/hProcess4"/>
    <dgm:cxn modelId="{880A93B6-8664-9043-9558-8102D1A100D9}" type="presParOf" srcId="{61E47F6D-3995-B04F-ADE6-3DAFFD88D02C}" destId="{5623A1DB-7DFC-0B40-A9DA-AF1CAA0C8599}" srcOrd="4" destOrd="0" presId="urn:microsoft.com/office/officeart/2005/8/layout/hProcess4"/>
    <dgm:cxn modelId="{DFD48815-7200-5348-9CFC-80B111F12334}" type="presParOf" srcId="{51236DFD-993A-F34E-9B32-4B07357BDA96}" destId="{48C40124-2C01-A347-8DF0-4B005A06347B}" srcOrd="1" destOrd="0" presId="urn:microsoft.com/office/officeart/2005/8/layout/hProcess4"/>
    <dgm:cxn modelId="{7F4FA94E-4D46-0142-8C70-8E93FF2EA739}" type="presParOf" srcId="{51236DFD-993A-F34E-9B32-4B07357BDA96}" destId="{8670403F-CFDF-9747-9C94-A776DA5182BE}" srcOrd="2" destOrd="0" presId="urn:microsoft.com/office/officeart/2005/8/layout/hProcess4"/>
    <dgm:cxn modelId="{89171F39-9275-EA4B-B064-D543402B5AD2}" type="presParOf" srcId="{8670403F-CFDF-9747-9C94-A776DA5182BE}" destId="{0D61CCF5-F17E-0245-A2CB-3A143DC2E579}" srcOrd="0" destOrd="0" presId="urn:microsoft.com/office/officeart/2005/8/layout/hProcess4"/>
    <dgm:cxn modelId="{E968B5AA-F380-074C-9F53-19926BB9E19F}" type="presParOf" srcId="{8670403F-CFDF-9747-9C94-A776DA5182BE}" destId="{EF557B8B-45C8-D848-B0F2-446A91531D6B}" srcOrd="1" destOrd="0" presId="urn:microsoft.com/office/officeart/2005/8/layout/hProcess4"/>
    <dgm:cxn modelId="{1294358D-6AF3-5541-B9F0-CEB9C1F019C5}" type="presParOf" srcId="{8670403F-CFDF-9747-9C94-A776DA5182BE}" destId="{93DE0006-6759-1B47-9342-11F66275D07C}" srcOrd="2" destOrd="0" presId="urn:microsoft.com/office/officeart/2005/8/layout/hProcess4"/>
    <dgm:cxn modelId="{AB5DFB15-8146-C941-96EF-F0CCB7C5331E}" type="presParOf" srcId="{8670403F-CFDF-9747-9C94-A776DA5182BE}" destId="{AE5AFBEE-A181-9B44-AD58-440B7C9227EB}" srcOrd="3" destOrd="0" presId="urn:microsoft.com/office/officeart/2005/8/layout/hProcess4"/>
    <dgm:cxn modelId="{8E92011C-7CC4-DB4C-AEF5-C4C50E5AD055}" type="presParOf" srcId="{8670403F-CFDF-9747-9C94-A776DA5182BE}" destId="{1E1CACFF-3858-514F-969A-CD0D2FD02588}" srcOrd="4" destOrd="0" presId="urn:microsoft.com/office/officeart/2005/8/layout/hProcess4"/>
    <dgm:cxn modelId="{FA96C788-8B16-D441-8A82-0EF1C20BFD6D}" type="presParOf" srcId="{51236DFD-993A-F34E-9B32-4B07357BDA96}" destId="{567B8042-E92C-4944-A8D6-7C536D098C47}" srcOrd="3" destOrd="0" presId="urn:microsoft.com/office/officeart/2005/8/layout/hProcess4"/>
    <dgm:cxn modelId="{2B505678-60D0-5844-883A-A3327FEDC0D9}" type="presParOf" srcId="{51236DFD-993A-F34E-9B32-4B07357BDA96}" destId="{8EFD2F11-A0E3-0842-8291-D09CCCCEBDA3}" srcOrd="4" destOrd="0" presId="urn:microsoft.com/office/officeart/2005/8/layout/hProcess4"/>
    <dgm:cxn modelId="{54B7AAC8-0E35-744C-A3F1-4C5ABF4466B8}" type="presParOf" srcId="{8EFD2F11-A0E3-0842-8291-D09CCCCEBDA3}" destId="{A6C72CB4-76C9-FC49-88AA-01B2D96122D9}" srcOrd="0" destOrd="0" presId="urn:microsoft.com/office/officeart/2005/8/layout/hProcess4"/>
    <dgm:cxn modelId="{CD7C394D-FECB-114D-93C4-901CC5EDD0CA}" type="presParOf" srcId="{8EFD2F11-A0E3-0842-8291-D09CCCCEBDA3}" destId="{93D95C9B-6B38-424C-8870-745257982898}" srcOrd="1" destOrd="0" presId="urn:microsoft.com/office/officeart/2005/8/layout/hProcess4"/>
    <dgm:cxn modelId="{5B8E6AC0-A44E-844F-8825-A0C7A26B24ED}" type="presParOf" srcId="{8EFD2F11-A0E3-0842-8291-D09CCCCEBDA3}" destId="{DDD02C6D-7AB4-F746-BC38-AAB84C05438B}" srcOrd="2" destOrd="0" presId="urn:microsoft.com/office/officeart/2005/8/layout/hProcess4"/>
    <dgm:cxn modelId="{EFDCE781-EB32-3D41-83FF-8DD32D9EFA6E}" type="presParOf" srcId="{8EFD2F11-A0E3-0842-8291-D09CCCCEBDA3}" destId="{F8394ADC-1D68-354A-B9D7-45952D6A3AED}" srcOrd="3" destOrd="0" presId="urn:microsoft.com/office/officeart/2005/8/layout/hProcess4"/>
    <dgm:cxn modelId="{2270E1E9-9AB0-E84F-989D-27524DBCC2CA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MC Event Generator</a:t>
          </a:r>
          <a:endParaRPr lang="en-US" sz="2300" kern="1200" dirty="0"/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Particle Four-Vectors</a:t>
          </a:r>
          <a:endParaRPr lang="en-US" sz="2400" kern="1200" dirty="0"/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Detector &amp; Trigger Simulation</a:t>
          </a:r>
          <a:endParaRPr lang="en-US" sz="2300" kern="1200" dirty="0"/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Digitized Readout</a:t>
          </a:r>
          <a:endParaRPr lang="en-US" sz="2400" kern="1200" dirty="0"/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Event Reconstruction</a:t>
          </a:r>
          <a:endParaRPr lang="en-US" sz="2300" kern="1200" dirty="0"/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 for Analysis</a:t>
          </a:r>
          <a:endParaRPr lang="en-US" sz="2400" kern="1200" dirty="0"/>
        </a:p>
      </dsp:txBody>
      <dsp:txXfrm>
        <a:off x="6242605" y="2819161"/>
        <a:ext cx="1962805" cy="752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Collider!</a:t>
          </a:r>
          <a:endParaRPr lang="en-US" sz="2300" kern="1200" dirty="0"/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Particles</a:t>
          </a:r>
          <a:endParaRPr lang="en-US" sz="2400" kern="1200" dirty="0"/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Detector &amp; Trigger</a:t>
          </a:r>
          <a:endParaRPr lang="en-US" sz="2300" kern="1200" dirty="0"/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Digitized Readout</a:t>
          </a:r>
          <a:endParaRPr lang="en-US" sz="2400" kern="1200" dirty="0"/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Event Reconstruction</a:t>
          </a:r>
          <a:endParaRPr lang="en-US" sz="2300" kern="1200" dirty="0"/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 for Analysis</a:t>
          </a:r>
          <a:endParaRPr lang="en-US" sz="2400" kern="1200" dirty="0"/>
        </a:p>
      </dsp:txBody>
      <dsp:txXfrm>
        <a:off x="6242605" y="2819161"/>
        <a:ext cx="1962805" cy="7523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MC Event Generator</a:t>
          </a:r>
          <a:endParaRPr lang="en-US" sz="2300" kern="1200" dirty="0"/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Particle Four-Vectors</a:t>
          </a:r>
          <a:endParaRPr lang="en-US" sz="2400" kern="1200" dirty="0"/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Detector &amp; Trigger Simulation</a:t>
          </a:r>
          <a:endParaRPr lang="en-US" sz="2300" kern="1200" dirty="0"/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Digitized Readout</a:t>
          </a:r>
          <a:endParaRPr lang="en-US" sz="2400" kern="1200" dirty="0"/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Event Reconstruction</a:t>
          </a:r>
          <a:endParaRPr lang="en-US" sz="2300" kern="1200" dirty="0"/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 for Analysis</a:t>
          </a:r>
          <a:endParaRPr lang="en-US" sz="2400" kern="1200" dirty="0"/>
        </a:p>
      </dsp:txBody>
      <dsp:txXfrm>
        <a:off x="6242605" y="2819161"/>
        <a:ext cx="1962805" cy="7523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Collider!</a:t>
          </a:r>
          <a:endParaRPr lang="en-US" sz="2300" kern="1200" dirty="0"/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Particles</a:t>
          </a:r>
          <a:endParaRPr lang="en-US" sz="2400" kern="1200" dirty="0"/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Detector &amp; Trigger</a:t>
          </a:r>
          <a:endParaRPr lang="en-US" sz="2300" kern="1200" dirty="0"/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Digitized Readout</a:t>
          </a:r>
          <a:endParaRPr lang="en-US" sz="2400" kern="1200" dirty="0"/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Event Reconstruction</a:t>
          </a:r>
          <a:endParaRPr lang="en-US" sz="2300" kern="1200" dirty="0"/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 for Analysis</a:t>
          </a:r>
          <a:endParaRPr lang="en-US" sz="2400" kern="1200" dirty="0"/>
        </a:p>
      </dsp:txBody>
      <dsp:txXfrm>
        <a:off x="6242605" y="2819161"/>
        <a:ext cx="1962805" cy="7523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Collider!</a:t>
          </a:r>
          <a:endParaRPr lang="en-US" sz="2300" kern="1200" dirty="0"/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Particles</a:t>
          </a:r>
          <a:endParaRPr lang="en-US" sz="2400" kern="1200" dirty="0"/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Detector &amp; Trigger</a:t>
          </a:r>
          <a:endParaRPr lang="en-US" sz="2300" kern="1200" dirty="0"/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Digitized Readout</a:t>
          </a:r>
          <a:endParaRPr lang="en-US" sz="2400" kern="1200" dirty="0"/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Event Reconstruction</a:t>
          </a:r>
          <a:endParaRPr lang="en-US" sz="2300" kern="1200" dirty="0"/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 for Analysis</a:t>
          </a:r>
          <a:endParaRPr lang="en-US" sz="2400" kern="1200" dirty="0"/>
        </a:p>
      </dsp:txBody>
      <dsp:txXfrm>
        <a:off x="6242605" y="2819161"/>
        <a:ext cx="1962805" cy="7523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BSM Model in </a:t>
          </a:r>
          <a:r>
            <a:rPr lang="en-US" sz="3000" kern="1200" dirty="0" err="1" smtClean="0"/>
            <a:t>FeynRules</a:t>
          </a:r>
          <a:endParaRPr lang="en-US" sz="3000" kern="1200" dirty="0"/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340739" y="1919345"/>
          <a:ext cx="2464664" cy="2464664"/>
        </a:xfrm>
        <a:prstGeom prst="leftCircularArrow">
          <a:avLst>
            <a:gd name="adj1" fmla="val 2948"/>
            <a:gd name="adj2" fmla="val 361019"/>
            <a:gd name="adj3" fmla="val 2556348"/>
            <a:gd name="adj4" fmla="val 9444307"/>
            <a:gd name="adj5" fmla="val 34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solidFill>
          <a:srgbClr val="6600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UFO interface</a:t>
          </a:r>
          <a:endParaRPr lang="en-US" sz="2600" kern="1200" dirty="0"/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575029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New processes in Herwig7</a:t>
          </a:r>
          <a:endParaRPr lang="en-US" sz="3000" kern="1200" dirty="0"/>
        </a:p>
      </dsp:txBody>
      <dsp:txXfrm>
        <a:off x="2901699" y="2017521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3874005" y="-139737"/>
          <a:ext cx="2862142" cy="2862142"/>
        </a:xfrm>
        <a:prstGeom prst="circularArrow">
          <a:avLst>
            <a:gd name="adj1" fmla="val 2539"/>
            <a:gd name="adj2" fmla="val 307926"/>
            <a:gd name="adj3" fmla="val 20365023"/>
            <a:gd name="adj4" fmla="val 13423970"/>
            <a:gd name="adj5" fmla="val 296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23090" y="356451"/>
          <a:ext cx="2009619" cy="1776763"/>
        </a:xfrm>
        <a:prstGeom prst="roundRect">
          <a:avLst>
            <a:gd name="adj" fmla="val 10000"/>
          </a:avLst>
        </a:prstGeom>
        <a:solidFill>
          <a:srgbClr val="6600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Final State </a:t>
          </a:r>
          <a:r>
            <a:rPr lang="en-US" sz="2600" kern="1200" dirty="0" smtClean="0"/>
            <a:t>Particles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(</a:t>
          </a:r>
          <a:r>
            <a:rPr lang="en-US" sz="2600" kern="1200" dirty="0" err="1" smtClean="0"/>
            <a:t>HepMC</a:t>
          </a:r>
          <a:r>
            <a:rPr lang="en-US" sz="2600" kern="1200" dirty="0" smtClean="0"/>
            <a:t>)</a:t>
          </a:r>
          <a:endParaRPr lang="en-US" sz="2600" kern="1200" dirty="0"/>
        </a:p>
      </dsp:txBody>
      <dsp:txXfrm>
        <a:off x="3375130" y="408491"/>
        <a:ext cx="1905539" cy="1672683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Rivet, and data from </a:t>
          </a:r>
          <a:r>
            <a:rPr lang="en-US" sz="3000" kern="1200" dirty="0" err="1" smtClean="0"/>
            <a:t>HepData</a:t>
          </a:r>
          <a:endParaRPr lang="en-US" sz="3000" kern="1200" dirty="0"/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solidFill>
          <a:srgbClr val="6600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Exclusion</a:t>
          </a:r>
          <a:endParaRPr lang="en-US" sz="2600" kern="1200" dirty="0"/>
        </a:p>
      </dsp:txBody>
      <dsp:txXfrm>
        <a:off x="6242605" y="2819161"/>
        <a:ext cx="1962805" cy="7523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07/09/17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07/09/17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12/9/2017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Corfu/JMB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105.1160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hep-ph/0609017" TargetMode="External"/><Relationship Id="rId3" Type="http://schemas.openxmlformats.org/officeDocument/2006/relationships/hyperlink" Target="https://arxiv.org/abs/1108.2040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40249"/>
            <a:ext cx="7772400" cy="2485651"/>
          </a:xfrm>
        </p:spPr>
        <p:txBody>
          <a:bodyPr>
            <a:normAutofit/>
          </a:bodyPr>
          <a:lstStyle/>
          <a:p>
            <a:r>
              <a:rPr lang="en-US" dirty="0" smtClean="0"/>
              <a:t>Collider Codes </a:t>
            </a:r>
            <a:r>
              <a:rPr lang="mr-IN" dirty="0" smtClean="0"/>
              <a:t>–</a:t>
            </a:r>
            <a:r>
              <a:rPr lang="en-US" dirty="0" smtClean="0"/>
              <a:t> the experimentalist’s standpoint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0210"/>
            <a:ext cx="6400800" cy="1511380"/>
          </a:xfrm>
        </p:spPr>
        <p:txBody>
          <a:bodyPr>
            <a:normAutofit/>
          </a:bodyPr>
          <a:lstStyle/>
          <a:p>
            <a:r>
              <a:rPr lang="en-US" dirty="0" smtClean="0"/>
              <a:t>Jon Butterworth</a:t>
            </a:r>
          </a:p>
          <a:p>
            <a:r>
              <a:rPr lang="en-US" dirty="0" smtClean="0"/>
              <a:t>Corfu</a:t>
            </a:r>
            <a:r>
              <a:rPr lang="en-US" dirty="0" smtClean="0"/>
              <a:t>, 12 Sept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25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285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 smtClean="0"/>
              <a:t>Simulation and </a:t>
            </a:r>
            <a:r>
              <a:rPr lang="en-US" dirty="0" smtClean="0">
                <a:solidFill>
                  <a:srgbClr val="FF0000"/>
                </a:solidFill>
              </a:rPr>
              <a:t>Experiment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12341" y="5705656"/>
            <a:ext cx="28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for efficient/external reinterpretation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12" name="Curved Up Arrow 11"/>
          <p:cNvSpPr/>
          <p:nvPr/>
        </p:nvSpPr>
        <p:spPr>
          <a:xfrm>
            <a:off x="1313844" y="5284930"/>
            <a:ext cx="7080168" cy="1071420"/>
          </a:xfrm>
          <a:prstGeom prst="curved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6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569099"/>
            <a:ext cx="9144000" cy="1348601"/>
          </a:xfrm>
        </p:spPr>
        <p:txBody>
          <a:bodyPr>
            <a:normAutofit/>
          </a:bodyPr>
          <a:lstStyle/>
          <a:p>
            <a:r>
              <a:rPr lang="en-US" sz="3500" dirty="0"/>
              <a:t>Important considerations 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for </a:t>
            </a:r>
            <a:r>
              <a:rPr lang="en-US" sz="3500" dirty="0"/>
              <a:t>searches </a:t>
            </a:r>
            <a:r>
              <a:rPr lang="en-US" sz="3500" dirty="0" smtClean="0"/>
              <a:t>&amp; measurements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142" y="1917700"/>
            <a:ext cx="8683298" cy="43214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your final state?</a:t>
            </a:r>
          </a:p>
          <a:p>
            <a:pPr lvl="1"/>
            <a:r>
              <a:rPr lang="en-US" dirty="0" smtClean="0"/>
              <a:t>A common choice is place a lifetime cut at 10ps, and where necessary to draw further distinction, draw the line at </a:t>
            </a:r>
            <a:r>
              <a:rPr lang="en-US" dirty="0" err="1" smtClean="0"/>
              <a:t>hadronisation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table objects (hadrons, leptons, photons) can be combined algorithmically to give well-defined objects (jets, dressed leptons, isolated photons, missing E</a:t>
            </a:r>
            <a:r>
              <a:rPr lang="en-US" baseline="-25000" dirty="0" smtClean="0"/>
              <a:t>T</a:t>
            </a:r>
            <a:r>
              <a:rPr lang="en-US" dirty="0" smtClean="0"/>
              <a:t>…)</a:t>
            </a:r>
          </a:p>
          <a:p>
            <a:pPr lvl="1"/>
            <a:r>
              <a:rPr lang="en-US" dirty="0" smtClean="0"/>
              <a:t>Remember, this is about defining “truth”, i.e. what we correct back to within some systematic uncertainty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1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26" y="569099"/>
            <a:ext cx="8560131" cy="1143961"/>
          </a:xfrm>
        </p:spPr>
        <p:txBody>
          <a:bodyPr>
            <a:normAutofit/>
          </a:bodyPr>
          <a:lstStyle/>
          <a:p>
            <a:r>
              <a:rPr lang="en-US" dirty="0" err="1" smtClean="0"/>
              <a:t>Fiducial</a:t>
            </a:r>
            <a:r>
              <a:rPr lang="en-US" dirty="0" smtClean="0"/>
              <a:t> or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 between “efficiency corrections” or “unfolding”, and “acceptance corrections”.</a:t>
            </a:r>
          </a:p>
          <a:p>
            <a:pPr lvl="1"/>
            <a:r>
              <a:rPr lang="en-US" dirty="0" smtClean="0"/>
              <a:t>The first two generally mean correction for detector effects, which no one but the experimentalists can do.</a:t>
            </a:r>
          </a:p>
          <a:p>
            <a:pPr lvl="1"/>
            <a:r>
              <a:rPr lang="en-US" dirty="0" smtClean="0"/>
              <a:t>The third means extrapolating into kinematic regions which have not been measured at all</a:t>
            </a:r>
            <a:endParaRPr lang="en-US" dirty="0"/>
          </a:p>
          <a:p>
            <a:r>
              <a:rPr lang="en-US" dirty="0" smtClean="0"/>
              <a:t>Beware of the third, especially as we go to higher energies…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1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colorTemperature colorTemp="91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261" b="33141"/>
          <a:stretch/>
        </p:blipFill>
        <p:spPr>
          <a:xfrm>
            <a:off x="0" y="1"/>
            <a:ext cx="2819316" cy="4880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9559" y="5062795"/>
            <a:ext cx="2463347" cy="511854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Unfold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7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61" b="33141"/>
          <a:stretch/>
        </p:blipFill>
        <p:spPr>
          <a:xfrm>
            <a:off x="0" y="1"/>
            <a:ext cx="2819316" cy="488061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3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61" b="33141"/>
          <a:stretch/>
        </p:blipFill>
        <p:spPr>
          <a:xfrm>
            <a:off x="0" y="1"/>
            <a:ext cx="2819316" cy="4880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9559" y="5062795"/>
            <a:ext cx="2463347" cy="942741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Increase acceptance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4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0"/>
          <a:stretch/>
        </p:blipFill>
        <p:spPr>
          <a:xfrm>
            <a:off x="0" y="0"/>
            <a:ext cx="3131289" cy="72998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5167" y="1010984"/>
            <a:ext cx="2463347" cy="942741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Increase acceptance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7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0"/>
          <a:stretch/>
        </p:blipFill>
        <p:spPr>
          <a:xfrm>
            <a:off x="0" y="0"/>
            <a:ext cx="3131289" cy="7299802"/>
          </a:xfrm>
          <a:prstGeom prst="rect">
            <a:avLst/>
          </a:prstGeom>
        </p:spPr>
      </p:pic>
      <p:pic>
        <p:nvPicPr>
          <p:cNvPr id="8" name="Picture 7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38"/>
          <a:stretch/>
        </p:blipFill>
        <p:spPr>
          <a:xfrm>
            <a:off x="0" y="0"/>
            <a:ext cx="9171870" cy="2121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79918" y="3821111"/>
            <a:ext cx="2463347" cy="511854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Extrapolate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0"/>
          <a:stretch/>
        </p:blipFill>
        <p:spPr>
          <a:xfrm>
            <a:off x="0" y="0"/>
            <a:ext cx="3131289" cy="7299802"/>
          </a:xfrm>
          <a:prstGeom prst="rect">
            <a:avLst/>
          </a:prstGeom>
        </p:spPr>
      </p:pic>
      <p:pic>
        <p:nvPicPr>
          <p:cNvPr id="8" name="Picture 7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38"/>
          <a:stretch/>
        </p:blipFill>
        <p:spPr>
          <a:xfrm>
            <a:off x="0" y="0"/>
            <a:ext cx="9171870" cy="2121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79918" y="3821111"/>
            <a:ext cx="2463347" cy="511854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Extrapolate</a:t>
            </a:r>
          </a:p>
        </p:txBody>
      </p:sp>
      <p:pic>
        <p:nvPicPr>
          <p:cNvPr id="10" name="Picture 9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9"/>
          <a:stretch/>
        </p:blipFill>
        <p:spPr>
          <a:xfrm>
            <a:off x="7071398" y="0"/>
            <a:ext cx="2100471" cy="7299802"/>
          </a:xfrm>
          <a:prstGeom prst="rect">
            <a:avLst/>
          </a:prstGeom>
        </p:spPr>
      </p:pic>
      <p:pic>
        <p:nvPicPr>
          <p:cNvPr id="11" name="Picture 10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9" t="30600"/>
          <a:stretch/>
        </p:blipFill>
        <p:spPr>
          <a:xfrm>
            <a:off x="5003085" y="2056612"/>
            <a:ext cx="2100471" cy="5066069"/>
          </a:xfrm>
          <a:prstGeom prst="rect">
            <a:avLst/>
          </a:prstGeom>
        </p:spPr>
      </p:pic>
      <p:pic>
        <p:nvPicPr>
          <p:cNvPr id="12" name="Picture 11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9" t="29062"/>
          <a:stretch/>
        </p:blipFill>
        <p:spPr>
          <a:xfrm>
            <a:off x="3093992" y="2056613"/>
            <a:ext cx="2100471" cy="517832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1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0"/>
          <a:stretch/>
        </p:blipFill>
        <p:spPr>
          <a:xfrm>
            <a:off x="0" y="0"/>
            <a:ext cx="3131289" cy="7299802"/>
          </a:xfrm>
          <a:prstGeom prst="rect">
            <a:avLst/>
          </a:prstGeom>
        </p:spPr>
      </p:pic>
      <p:pic>
        <p:nvPicPr>
          <p:cNvPr id="8" name="Picture 7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38"/>
          <a:stretch/>
        </p:blipFill>
        <p:spPr>
          <a:xfrm>
            <a:off x="0" y="0"/>
            <a:ext cx="9171870" cy="2121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79918" y="3821111"/>
            <a:ext cx="2463347" cy="942741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But how reliably?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7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40249"/>
            <a:ext cx="7772400" cy="2485651"/>
          </a:xfrm>
        </p:spPr>
        <p:txBody>
          <a:bodyPr>
            <a:normAutofit/>
          </a:bodyPr>
          <a:lstStyle/>
          <a:p>
            <a:r>
              <a:rPr lang="en-US" dirty="0" smtClean="0"/>
              <a:t>Collider Codes </a:t>
            </a:r>
            <a:r>
              <a:rPr lang="mr-IN" dirty="0" smtClean="0"/>
              <a:t>–</a:t>
            </a:r>
            <a:r>
              <a:rPr lang="en-US" dirty="0" smtClean="0"/>
              <a:t> the experimentalist’s standpoint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0210"/>
            <a:ext cx="6400800" cy="1511380"/>
          </a:xfrm>
        </p:spPr>
        <p:txBody>
          <a:bodyPr>
            <a:normAutofit/>
          </a:bodyPr>
          <a:lstStyle/>
          <a:p>
            <a:r>
              <a:rPr lang="en-US" dirty="0" smtClean="0"/>
              <a:t>Jon Butterworth</a:t>
            </a:r>
          </a:p>
          <a:p>
            <a:r>
              <a:rPr lang="en-US" dirty="0" smtClean="0"/>
              <a:t>Corfu</a:t>
            </a:r>
            <a:r>
              <a:rPr lang="en-US" dirty="0" smtClean="0"/>
              <a:t>, 12 Sept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63700" y="5029200"/>
            <a:ext cx="631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personal view, I speak for no one but myself</a:t>
            </a:r>
            <a:r>
              <a:rPr lang="mr-IN" sz="2400" dirty="0" smtClean="0">
                <a:solidFill>
                  <a:srgbClr val="FF0000"/>
                </a:solidFill>
              </a:rPr>
              <a:t>…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7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870" cy="72998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8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26" y="569099"/>
            <a:ext cx="8560131" cy="1143961"/>
          </a:xfrm>
        </p:spPr>
        <p:txBody>
          <a:bodyPr/>
          <a:lstStyle/>
          <a:p>
            <a:r>
              <a:rPr lang="en-US" dirty="0" smtClean="0"/>
              <a:t>Concept of a “</a:t>
            </a:r>
            <a:r>
              <a:rPr lang="en-US" dirty="0" err="1" smtClean="0"/>
              <a:t>fiducial</a:t>
            </a:r>
            <a:r>
              <a:rPr lang="en-US" dirty="0" smtClean="0"/>
              <a:t>” cross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a region in which acceptance is ~100%</a:t>
            </a:r>
          </a:p>
          <a:p>
            <a:r>
              <a:rPr lang="en-US" dirty="0" smtClean="0"/>
              <a:t>Implies that some kinematic cuts must be implemented in whatever theory the data are compared to (easy for MC, less so for some high-order  calculations)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7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0"/>
          <a:stretch/>
        </p:blipFill>
        <p:spPr>
          <a:xfrm>
            <a:off x="0" y="0"/>
            <a:ext cx="3131289" cy="7299802"/>
          </a:xfrm>
          <a:prstGeom prst="rect">
            <a:avLst/>
          </a:prstGeom>
        </p:spPr>
      </p:pic>
      <p:pic>
        <p:nvPicPr>
          <p:cNvPr id="8" name="Picture 7" descr="IMG96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38"/>
          <a:stretch/>
        </p:blipFill>
        <p:spPr>
          <a:xfrm>
            <a:off x="0" y="0"/>
            <a:ext cx="9171870" cy="2121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48245" y="3821111"/>
            <a:ext cx="4680359" cy="1804516"/>
          </a:xfrm>
          <a:prstGeom prst="rect">
            <a:avLst/>
          </a:prstGeom>
          <a:noFill/>
        </p:spPr>
        <p:txBody>
          <a:bodyPr wrap="square" lIns="80184" tIns="40092" rIns="80184" bIns="40092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Inaccessible. Removed by kinematics cuts, and not part of the </a:t>
            </a:r>
            <a:r>
              <a:rPr lang="en-US" sz="2800" dirty="0" err="1">
                <a:latin typeface="Helvetica"/>
                <a:cs typeface="Helvetica"/>
              </a:rPr>
              <a:t>fiducial</a:t>
            </a:r>
            <a:r>
              <a:rPr lang="en-US" sz="2800" dirty="0">
                <a:latin typeface="Helvetica"/>
                <a:cs typeface="Helvetica"/>
              </a:rPr>
              <a:t> cross section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6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26" y="569099"/>
            <a:ext cx="8560131" cy="1143961"/>
          </a:xfrm>
        </p:spPr>
        <p:txBody>
          <a:bodyPr/>
          <a:lstStyle/>
          <a:p>
            <a:r>
              <a:rPr lang="en-US" dirty="0" smtClean="0"/>
              <a:t>Concept of a “</a:t>
            </a:r>
            <a:r>
              <a:rPr lang="en-US" dirty="0" err="1" smtClean="0"/>
              <a:t>fiducial</a:t>
            </a:r>
            <a:r>
              <a:rPr lang="en-US" dirty="0" smtClean="0"/>
              <a:t>” cross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Defines a region in which acceptance is ~100%</a:t>
            </a:r>
          </a:p>
          <a:p>
            <a:r>
              <a:rPr lang="en-US" dirty="0" smtClean="0"/>
              <a:t>Implies that some kinematic cuts must be implemented in whatever theory is compared to (easy for MC, less so for some high-order  calculations)</a:t>
            </a:r>
          </a:p>
          <a:p>
            <a:r>
              <a:rPr lang="en-US" dirty="0" smtClean="0"/>
              <a:t>Ideally of course, build an experiment which covers all the phase space of interest…</a:t>
            </a:r>
          </a:p>
          <a:p>
            <a:r>
              <a:rPr lang="en-US" dirty="0" err="1" smtClean="0"/>
              <a:t>Fiducial</a:t>
            </a:r>
            <a:r>
              <a:rPr lang="en-US" dirty="0" smtClean="0"/>
              <a:t> cross section should be defined in terms of the “ideal” or “true” final state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4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901" y="2257444"/>
            <a:ext cx="8560131" cy="29663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NB This has always been true, but becomes more relevant the more phase space you open. Hence at LHC, this now impacts electroweak-scale objects much more than it did at LEP or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needed to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 an exclusive final state</a:t>
            </a:r>
          </a:p>
          <a:p>
            <a:pPr lvl="1"/>
            <a:r>
              <a:rPr lang="en-US" dirty="0" smtClean="0"/>
              <a:t>To “fold” with detector smearing and efficiency</a:t>
            </a:r>
          </a:p>
          <a:p>
            <a:pPr lvl="1"/>
            <a:r>
              <a:rPr lang="en-US" dirty="0" smtClean="0"/>
              <a:t>To compare to unfolded </a:t>
            </a:r>
            <a:r>
              <a:rPr lang="en-US" dirty="0" err="1" smtClean="0"/>
              <a:t>fiducial</a:t>
            </a:r>
            <a:r>
              <a:rPr lang="en-US" dirty="0" smtClean="0"/>
              <a:t> cross sections</a:t>
            </a:r>
          </a:p>
          <a:p>
            <a:pPr lvl="1"/>
            <a:r>
              <a:rPr lang="en-US" dirty="0" smtClean="0"/>
              <a:t>(To derive the unfolding correction)</a:t>
            </a:r>
          </a:p>
          <a:p>
            <a:r>
              <a:rPr lang="en-US" dirty="0" smtClean="0"/>
              <a:t>Well-defined theoretical framework</a:t>
            </a:r>
          </a:p>
          <a:p>
            <a:pPr lvl="1"/>
            <a:r>
              <a:rPr lang="en-US" dirty="0" smtClean="0"/>
              <a:t>To allow comparisons between different measurement</a:t>
            </a:r>
          </a:p>
          <a:p>
            <a:pPr lvl="1"/>
            <a:r>
              <a:rPr lang="en-US" dirty="0" smtClean="0"/>
              <a:t>To draw physics conclusions!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71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“Unfolding”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Some people really don’t seem to like it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If the cross section is well-defined, unfolding and its uncertainties can be well-defined</a:t>
            </a:r>
          </a:p>
          <a:p>
            <a:pPr lvl="1"/>
            <a:r>
              <a:rPr lang="en-US" dirty="0" err="1" smtClean="0"/>
              <a:t>Fiducial</a:t>
            </a:r>
            <a:r>
              <a:rPr lang="en-US" dirty="0" smtClean="0"/>
              <a:t> region, matches the experimental acceptance well</a:t>
            </a:r>
          </a:p>
          <a:p>
            <a:pPr lvl="1"/>
            <a:r>
              <a:rPr lang="en-US" dirty="0" smtClean="0"/>
              <a:t>True final-state </a:t>
            </a:r>
            <a:r>
              <a:rPr lang="en-US" dirty="0" err="1" smtClean="0"/>
              <a:t>obects</a:t>
            </a:r>
            <a:endParaRPr lang="en-US" dirty="0" smtClean="0"/>
          </a:p>
          <a:p>
            <a:r>
              <a:rPr lang="en-US" dirty="0" smtClean="0"/>
              <a:t>Both </a:t>
            </a:r>
            <a:r>
              <a:rPr lang="en-US" dirty="0" smtClean="0"/>
              <a:t>require</a:t>
            </a:r>
            <a:r>
              <a:rPr lang="en-US" dirty="0" smtClean="0"/>
              <a:t> </a:t>
            </a:r>
            <a:r>
              <a:rPr lang="en-US" dirty="0" smtClean="0"/>
              <a:t>simulation of the full final state</a:t>
            </a:r>
          </a:p>
          <a:p>
            <a:pPr lvl="1"/>
            <a:r>
              <a:rPr lang="en-US" dirty="0" smtClean="0"/>
              <a:t>Inclusive calculation is not enough on its own</a:t>
            </a:r>
          </a:p>
          <a:p>
            <a:pPr lvl="1"/>
            <a:r>
              <a:rPr lang="en-US" dirty="0" smtClean="0"/>
              <a:t>MC generator are key </a:t>
            </a:r>
            <a:r>
              <a:rPr lang="en-US" dirty="0" smtClean="0"/>
              <a:t>tools</a:t>
            </a:r>
          </a:p>
          <a:p>
            <a:r>
              <a:rPr lang="en-US" dirty="0" smtClean="0"/>
              <a:t>Standard unfolding tools, e.g.</a:t>
            </a:r>
          </a:p>
          <a:p>
            <a:pPr lvl="1"/>
            <a:r>
              <a:rPr lang="en-US" dirty="0" err="1" smtClean="0"/>
              <a:t>RooUnfold</a:t>
            </a:r>
            <a:r>
              <a:rPr lang="en-US" dirty="0" smtClean="0"/>
              <a:t> </a:t>
            </a:r>
            <a:r>
              <a:rPr lang="en-US" dirty="0">
                <a:hlinkClick r:id="rId2"/>
              </a:rPr>
              <a:t>https://arxiv.org/abs/</a:t>
            </a:r>
            <a:r>
              <a:rPr lang="en-US" dirty="0" smtClean="0">
                <a:hlinkClick r:id="rId2"/>
              </a:rPr>
              <a:t>1105.1160</a:t>
            </a:r>
            <a:endParaRPr lang="en-US" dirty="0" smtClean="0"/>
          </a:p>
          <a:p>
            <a:pPr lvl="1"/>
            <a:r>
              <a:rPr lang="en-US" dirty="0" smtClean="0"/>
              <a:t>SVD,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2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187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purpose event generators</a:t>
            </a:r>
          </a:p>
          <a:p>
            <a:pPr lvl="1"/>
            <a:r>
              <a:rPr lang="en-US" dirty="0" smtClean="0"/>
              <a:t>Precision where available</a:t>
            </a:r>
          </a:p>
          <a:p>
            <a:pPr lvl="1"/>
            <a:r>
              <a:rPr lang="en-US" dirty="0" smtClean="0"/>
              <a:t>Full final state, requires non-</a:t>
            </a:r>
            <a:r>
              <a:rPr lang="en-US" dirty="0" err="1" smtClean="0"/>
              <a:t>perturbative</a:t>
            </a:r>
            <a:r>
              <a:rPr lang="en-US" dirty="0" smtClean="0"/>
              <a:t> physics</a:t>
            </a:r>
          </a:p>
          <a:p>
            <a:pPr lvl="2"/>
            <a:r>
              <a:rPr lang="en-US" dirty="0" smtClean="0"/>
              <a:t>PDFs</a:t>
            </a:r>
          </a:p>
          <a:p>
            <a:pPr lvl="2"/>
            <a:r>
              <a:rPr lang="en-US" dirty="0" err="1" smtClean="0"/>
              <a:t>Hadronisation</a:t>
            </a:r>
            <a:endParaRPr lang="en-US" dirty="0" smtClean="0"/>
          </a:p>
          <a:p>
            <a:pPr lvl="2"/>
            <a:r>
              <a:rPr lang="en-US" dirty="0" smtClean="0"/>
              <a:t>Underlying event</a:t>
            </a:r>
          </a:p>
          <a:p>
            <a:pPr lvl="2"/>
            <a:r>
              <a:rPr lang="en-US" dirty="0" err="1" smtClean="0"/>
              <a:t>Hadronic</a:t>
            </a:r>
            <a:r>
              <a:rPr lang="en-US" dirty="0" smtClean="0"/>
              <a:t> decays</a:t>
            </a:r>
          </a:p>
          <a:p>
            <a:pPr lvl="2"/>
            <a:r>
              <a:rPr lang="mr-IN" dirty="0" smtClean="0"/>
              <a:t>…</a:t>
            </a:r>
            <a:endParaRPr lang="en-GB" dirty="0" smtClean="0"/>
          </a:p>
          <a:p>
            <a:pPr lvl="1"/>
            <a:r>
              <a:rPr lang="en-GB" dirty="0" err="1" smtClean="0"/>
              <a:t>Herwig</a:t>
            </a:r>
            <a:r>
              <a:rPr lang="en-GB" dirty="0" smtClean="0"/>
              <a:t>, </a:t>
            </a:r>
            <a:r>
              <a:rPr lang="en-GB" dirty="0" err="1" smtClean="0"/>
              <a:t>Pythia</a:t>
            </a:r>
            <a:r>
              <a:rPr lang="en-GB" dirty="0" smtClean="0"/>
              <a:t>, Sherpa</a:t>
            </a: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0980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7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Dual/overlapping role of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Searching for Physics Beyond the SM</a:t>
            </a:r>
          </a:p>
          <a:p>
            <a:pPr lvl="1"/>
            <a:r>
              <a:rPr lang="en-US" dirty="0" smtClean="0"/>
              <a:t>Well motivated</a:t>
            </a:r>
            <a:endParaRPr lang="en-US" dirty="0"/>
          </a:p>
        </p:txBody>
      </p:sp>
      <p:pic>
        <p:nvPicPr>
          <p:cNvPr id="6" name="Picture 5" descr="appl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699" y="1995360"/>
            <a:ext cx="4382569" cy="27404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6801" y="4017248"/>
            <a:ext cx="299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Beyond the Standard Model!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pic>
        <p:nvPicPr>
          <p:cNvPr id="7" name="Picture 6" descr="spiral_galaxy_m101-ps21_16x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46" y="3096695"/>
            <a:ext cx="4013200" cy="2889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0548" y="5402243"/>
            <a:ext cx="4451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Beyond the Standard Model and General Relativity!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79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/>
              <a:t>Precision add-</a:t>
            </a:r>
            <a:r>
              <a:rPr lang="en-US" dirty="0" smtClean="0"/>
              <a:t>ons</a:t>
            </a:r>
          </a:p>
          <a:p>
            <a:pPr lvl="1"/>
            <a:r>
              <a:rPr lang="en-US" dirty="0" smtClean="0"/>
              <a:t>Very active area</a:t>
            </a:r>
          </a:p>
          <a:p>
            <a:pPr lvl="1"/>
            <a:r>
              <a:rPr lang="en-US" dirty="0" smtClean="0"/>
              <a:t>NLO, NNLO</a:t>
            </a:r>
          </a:p>
          <a:p>
            <a:pPr lvl="1"/>
            <a:r>
              <a:rPr lang="en-US" dirty="0" smtClean="0"/>
              <a:t>Loops and or high </a:t>
            </a:r>
            <a:r>
              <a:rPr lang="en-US" dirty="0" err="1" smtClean="0"/>
              <a:t>mulitplicities</a:t>
            </a:r>
            <a:endParaRPr lang="en-US" dirty="0" smtClean="0"/>
          </a:p>
          <a:p>
            <a:pPr lvl="1"/>
            <a:r>
              <a:rPr lang="en-US" dirty="0" smtClean="0"/>
              <a:t>Matching and merging </a:t>
            </a:r>
            <a:r>
              <a:rPr lang="en-US" dirty="0" smtClean="0">
                <a:sym typeface="Wingdings"/>
              </a:rPr>
              <a:t> general purpose generators</a:t>
            </a:r>
            <a:endParaRPr lang="en-US" dirty="0" smtClean="0"/>
          </a:p>
          <a:p>
            <a:pPr lvl="1"/>
            <a:r>
              <a:rPr lang="en-US" dirty="0" smtClean="0"/>
              <a:t>Automation for new processes</a:t>
            </a:r>
          </a:p>
          <a:p>
            <a:pPr lvl="1"/>
            <a:r>
              <a:rPr lang="en-US" dirty="0" err="1" smtClean="0"/>
              <a:t>MadGraph</a:t>
            </a:r>
            <a:r>
              <a:rPr lang="en-US" dirty="0" smtClean="0"/>
              <a:t>, MC@NLO, POWHEG &amp;c, </a:t>
            </a:r>
            <a:r>
              <a:rPr lang="en-US" dirty="0" err="1" smtClean="0"/>
              <a:t>GoSam</a:t>
            </a:r>
            <a:r>
              <a:rPr lang="en-US" dirty="0" smtClean="0"/>
              <a:t>, </a:t>
            </a:r>
            <a:r>
              <a:rPr lang="en-US" dirty="0" err="1" smtClean="0"/>
              <a:t>OpenLoops</a:t>
            </a:r>
            <a:r>
              <a:rPr lang="en-US" dirty="0" smtClean="0"/>
              <a:t>, </a:t>
            </a:r>
            <a:r>
              <a:rPr lang="en-US" dirty="0" err="1" smtClean="0"/>
              <a:t>Whizard</a:t>
            </a:r>
            <a:r>
              <a:rPr lang="en-US" dirty="0" smtClean="0"/>
              <a:t>, </a:t>
            </a:r>
            <a:r>
              <a:rPr lang="en-US" dirty="0" err="1" smtClean="0"/>
              <a:t>BlackHat</a:t>
            </a:r>
            <a:r>
              <a:rPr lang="mr-IN" dirty="0" smtClean="0"/>
              <a:t>…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398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398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/>
              <a:t>Precision add-</a:t>
            </a:r>
            <a:r>
              <a:rPr lang="en-US" dirty="0" smtClean="0"/>
              <a:t>ons</a:t>
            </a:r>
          </a:p>
          <a:p>
            <a:r>
              <a:rPr lang="en-US" dirty="0" smtClean="0"/>
              <a:t>Common reconstruction tools</a:t>
            </a:r>
          </a:p>
          <a:p>
            <a:pPr lvl="1"/>
            <a:r>
              <a:rPr lang="en-US" dirty="0" err="1" smtClean="0"/>
              <a:t>Fastjet</a:t>
            </a:r>
            <a:endParaRPr lang="en-US" dirty="0" smtClean="0"/>
          </a:p>
          <a:p>
            <a:pPr lvl="1"/>
            <a:r>
              <a:rPr lang="en-US" dirty="0" smtClean="0"/>
              <a:t>Rivet</a:t>
            </a:r>
          </a:p>
          <a:p>
            <a:pPr lvl="1"/>
            <a:r>
              <a:rPr lang="en-US" dirty="0" err="1" smtClean="0"/>
              <a:t>MadAnalysis</a:t>
            </a:r>
            <a:r>
              <a:rPr lang="en-US" dirty="0" smtClean="0"/>
              <a:t>, </a:t>
            </a:r>
            <a:r>
              <a:rPr lang="en-US" dirty="0" err="1" smtClean="0"/>
              <a:t>Delphes</a:t>
            </a:r>
            <a:endParaRPr lang="en-US" dirty="0" smtClean="0"/>
          </a:p>
          <a:p>
            <a:pPr lvl="1"/>
            <a:r>
              <a:rPr lang="mr-IN" dirty="0" smtClean="0"/>
              <a:t>…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89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43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pPr lvl="1"/>
            <a:r>
              <a:rPr lang="en-US" dirty="0" smtClean="0"/>
              <a:t>Rivet</a:t>
            </a:r>
          </a:p>
          <a:p>
            <a:pPr lvl="1"/>
            <a:r>
              <a:rPr lang="en-US" dirty="0" err="1" smtClean="0"/>
              <a:t>MadAnalysis</a:t>
            </a:r>
            <a:endParaRPr lang="en-US" dirty="0" smtClean="0"/>
          </a:p>
          <a:p>
            <a:pPr lvl="1"/>
            <a:r>
              <a:rPr lang="mr-IN" dirty="0" smtClean="0"/>
              <a:t>…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012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434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/>
              <a:t>Precision add-</a:t>
            </a:r>
            <a:r>
              <a:rPr lang="en-US" dirty="0" smtClean="0"/>
              <a:t>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pPr lvl="1"/>
            <a:r>
              <a:rPr lang="en-US" dirty="0" smtClean="0"/>
              <a:t>Journals</a:t>
            </a:r>
          </a:p>
          <a:p>
            <a:pPr lvl="1"/>
            <a:r>
              <a:rPr lang="en-US" dirty="0" smtClean="0"/>
              <a:t>HEPDATA</a:t>
            </a:r>
          </a:p>
          <a:p>
            <a:pPr lvl="1"/>
            <a:r>
              <a:rPr lang="en-US" dirty="0" smtClean="0"/>
              <a:t>CERN open data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488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281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/>
              <a:t>Precision add-</a:t>
            </a:r>
            <a:r>
              <a:rPr lang="en-US" dirty="0" smtClean="0"/>
              <a:t>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</a:p>
          <a:p>
            <a:pPr lvl="1"/>
            <a:r>
              <a:rPr lang="en-US" dirty="0" smtClean="0"/>
              <a:t>Professor, Gambit, </a:t>
            </a:r>
            <a:r>
              <a:rPr lang="en-US" dirty="0" err="1" smtClean="0"/>
              <a:t>Contur</a:t>
            </a:r>
            <a:r>
              <a:rPr lang="en-US" dirty="0" smtClean="0"/>
              <a:t>, </a:t>
            </a:r>
            <a:r>
              <a:rPr lang="en-US" dirty="0" err="1" smtClean="0"/>
              <a:t>SModelS</a:t>
            </a:r>
            <a:r>
              <a:rPr lang="en-US" dirty="0" smtClean="0"/>
              <a:t>, </a:t>
            </a:r>
            <a:r>
              <a:rPr lang="en-US" dirty="0" err="1" smtClean="0"/>
              <a:t>CheckMate</a:t>
            </a:r>
            <a:r>
              <a:rPr lang="en-US" dirty="0" smtClean="0"/>
              <a:t>, </a:t>
            </a:r>
            <a:r>
              <a:rPr lang="en-US" dirty="0" err="1" smtClean="0"/>
              <a:t>FastLim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PDF fitters</a:t>
            </a:r>
          </a:p>
          <a:p>
            <a:pPr lvl="1"/>
            <a:r>
              <a:rPr lang="en-US" dirty="0" smtClean="0"/>
              <a:t>Other Fitters: electroweak precision, SUSY,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105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 purpose event generators</a:t>
            </a:r>
          </a:p>
          <a:p>
            <a:r>
              <a:rPr lang="en-US" dirty="0" smtClean="0"/>
              <a:t>Precision add-ons</a:t>
            </a:r>
          </a:p>
          <a:p>
            <a:r>
              <a:rPr lang="en-US" dirty="0" smtClean="0"/>
              <a:t>Common reconstruction tools</a:t>
            </a:r>
          </a:p>
          <a:p>
            <a:r>
              <a:rPr lang="en-US" dirty="0" smtClean="0"/>
              <a:t>Analysis preservation</a:t>
            </a:r>
          </a:p>
          <a:p>
            <a:r>
              <a:rPr lang="en-US" dirty="0" smtClean="0"/>
              <a:t>Data preservation</a:t>
            </a:r>
          </a:p>
          <a:p>
            <a:r>
              <a:rPr lang="en-US" dirty="0" smtClean="0"/>
              <a:t>Comparison tools</a:t>
            </a:r>
          </a:p>
          <a:p>
            <a:pPr marL="0" indent="0">
              <a:buNone/>
            </a:pPr>
            <a:r>
              <a:rPr lang="en-US" i="1" dirty="0" smtClean="0"/>
              <a:t>See for example MC4BSM at SLAC, May 2017:</a:t>
            </a:r>
          </a:p>
          <a:p>
            <a:pPr marL="0" indent="0">
              <a:buNone/>
            </a:pPr>
            <a:r>
              <a:rPr lang="en-US" i="1" dirty="0"/>
              <a:t>https://</a:t>
            </a:r>
            <a:r>
              <a:rPr lang="en-US" i="1" dirty="0" err="1"/>
              <a:t>indico.cern.ch</a:t>
            </a:r>
            <a:r>
              <a:rPr lang="en-US" i="1" dirty="0"/>
              <a:t>/event/568875/timetable/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4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Dual/overlapping role of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Searching for Physics Beyond the SM</a:t>
            </a:r>
          </a:p>
          <a:p>
            <a:pPr lvl="1"/>
            <a:r>
              <a:rPr lang="en-US" dirty="0" smtClean="0"/>
              <a:t>Well motivated</a:t>
            </a:r>
          </a:p>
          <a:p>
            <a:r>
              <a:rPr lang="en-US" dirty="0" smtClean="0"/>
              <a:t>Measure the Standard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0" y="3194050"/>
            <a:ext cx="3810000" cy="33147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812800" y="2997200"/>
            <a:ext cx="5105400" cy="101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" y="3479800"/>
            <a:ext cx="4381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Measure what happens, and compare to the predictions of the Standard Model</a:t>
            </a:r>
            <a:endParaRPr lang="en-US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10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79" y="697832"/>
            <a:ext cx="8956841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Precision ‘Standard Model’ Measurements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6480" y="1940030"/>
            <a:ext cx="5142966" cy="498886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40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11667" y="1949388"/>
            <a:ext cx="3324813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/>
              </a:rPr>
              <a:t>They should not (and mostly do not) assume the SM</a:t>
            </a:r>
          </a:p>
          <a:p>
            <a:r>
              <a:rPr lang="en-US" dirty="0" smtClean="0">
                <a:sym typeface="Wingdings"/>
              </a:rPr>
              <a:t>They agree with the SM</a:t>
            </a:r>
          </a:p>
          <a:p>
            <a:r>
              <a:rPr lang="en-US" dirty="0" smtClean="0">
                <a:sym typeface="Wingdings"/>
              </a:rPr>
              <a:t>Thus they can potentially exclude extensions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34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79" y="697832"/>
            <a:ext cx="8956841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Precision ‘Standard Model’ Measurements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604" y="1727867"/>
            <a:ext cx="3558134" cy="489585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41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1667" y="1949388"/>
            <a:ext cx="3324813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/>
              </a:rPr>
              <a:t>They should not (and mostly do not) assume the SM</a:t>
            </a:r>
          </a:p>
          <a:p>
            <a:r>
              <a:rPr lang="en-US" dirty="0" smtClean="0">
                <a:sym typeface="Wingdings"/>
              </a:rPr>
              <a:t>They agree with the SM</a:t>
            </a:r>
          </a:p>
          <a:p>
            <a:r>
              <a:rPr lang="en-US" dirty="0" smtClean="0">
                <a:sym typeface="Wingdings"/>
              </a:rPr>
              <a:t>Thus they can potentially exclude extensions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8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79" y="697832"/>
            <a:ext cx="8956841" cy="891923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A (biased) example: </a:t>
            </a:r>
            <a:r>
              <a:rPr lang="en-US" dirty="0" err="1" smtClean="0"/>
              <a:t>Contur</a:t>
            </a:r>
            <a:endParaRPr lang="en-US" dirty="0"/>
          </a:p>
        </p:txBody>
      </p:sp>
      <p:graphicFrame>
        <p:nvGraphicFramePr>
          <p:cNvPr id="13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362161"/>
              </p:ext>
            </p:extLst>
          </p:nvPr>
        </p:nvGraphicFramePr>
        <p:xfrm>
          <a:off x="387684" y="158975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22989" y="6114170"/>
            <a:ext cx="3390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arXiv:1606.05296 (JHEP 2017 078)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19820" y="6336784"/>
            <a:ext cx="2893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contur.hepforge.org</a:t>
            </a:r>
            <a:r>
              <a:rPr lang="en-US" dirty="0"/>
              <a:t>/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579" y="5644941"/>
            <a:ext cx="6459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Constraints On New Theories Using Rivet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measurements shown to agree with the Standard Model</a:t>
            </a:r>
          </a:p>
          <a:p>
            <a:pPr lvl="1"/>
            <a:r>
              <a:rPr lang="en-US" dirty="0" smtClean="0"/>
              <a:t>Not a search! Guaranteed not to find anything</a:t>
            </a:r>
          </a:p>
          <a:p>
            <a:pPr lvl="1"/>
            <a:r>
              <a:rPr lang="en-US" dirty="0" smtClean="0"/>
              <a:t>Measurements take longer, but more general and less model dependent</a:t>
            </a:r>
          </a:p>
          <a:p>
            <a:pPr lvl="1"/>
            <a:r>
              <a:rPr lang="en-US" dirty="0" smtClean="0"/>
              <a:t>(Currently) assume the data </a:t>
            </a:r>
            <a:r>
              <a:rPr lang="en-US" dirty="0"/>
              <a:t>=</a:t>
            </a:r>
            <a:r>
              <a:rPr lang="en-US" dirty="0" smtClean="0"/>
              <a:t> the background!</a:t>
            </a:r>
          </a:p>
          <a:p>
            <a:r>
              <a:rPr lang="en-US" dirty="0" smtClean="0"/>
              <a:t>Key for constraining new models if there is a signal (unintended consequences)</a:t>
            </a:r>
          </a:p>
          <a:p>
            <a:r>
              <a:rPr lang="en-US" dirty="0" smtClean="0"/>
              <a:t>Key for constraining scale of new physics if there is no signal</a:t>
            </a:r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43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6" y="1600200"/>
            <a:ext cx="8823158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Construct likelihood function using</a:t>
            </a:r>
          </a:p>
          <a:p>
            <a:pPr lvl="1"/>
            <a:r>
              <a:rPr lang="en-US" dirty="0" smtClean="0"/>
              <a:t>BSM signal event count</a:t>
            </a:r>
          </a:p>
          <a:p>
            <a:pPr lvl="1"/>
            <a:r>
              <a:rPr lang="en-US" dirty="0" smtClean="0"/>
              <a:t>Background count (from central value of data points)</a:t>
            </a:r>
          </a:p>
          <a:p>
            <a:pPr lvl="1"/>
            <a:r>
              <a:rPr lang="en-US" dirty="0" smtClean="0"/>
              <a:t>Gaussian assumption on uncertainty in background count, from combination of statistical and systematic uncertainties</a:t>
            </a:r>
          </a:p>
          <a:p>
            <a:pPr lvl="1"/>
            <a:r>
              <a:rPr lang="en-US" dirty="0" smtClean="0"/>
              <a:t>BSM signal count error from statistics of generated events (small!)</a:t>
            </a:r>
          </a:p>
          <a:p>
            <a:r>
              <a:rPr lang="en-US" dirty="0" smtClean="0"/>
              <a:t>Make profile likelihood ratio a la Cowan et al (Asimov data set approximation is valid)</a:t>
            </a:r>
          </a:p>
          <a:p>
            <a:r>
              <a:rPr lang="en-US" dirty="0" smtClean="0"/>
              <a:t>Present in CL</a:t>
            </a:r>
            <a:r>
              <a:rPr lang="en-US" baseline="-25000" dirty="0" smtClean="0"/>
              <a:t>s </a:t>
            </a:r>
            <a:r>
              <a:rPr lang="en-US" dirty="0" smtClean="0"/>
              <a:t>method (A. Read)</a:t>
            </a:r>
          </a:p>
          <a:p>
            <a:r>
              <a:rPr lang="en-US" dirty="0" smtClean="0"/>
              <a:t>Systematic correlations not fully treated - take only the most significant deviation in a given plot (conservative) </a:t>
            </a:r>
          </a:p>
          <a:p>
            <a:endParaRPr lang="en-US" baseline="-25000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44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3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data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6" y="1482224"/>
            <a:ext cx="8796421" cy="508167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SM measurements of </a:t>
            </a:r>
            <a:r>
              <a:rPr lang="en-US" dirty="0" err="1" smtClean="0"/>
              <a:t>fiducial</a:t>
            </a:r>
            <a:r>
              <a:rPr lang="en-US" dirty="0" smtClean="0"/>
              <a:t>, particle-level differential cross sections, with existing Rivet routines</a:t>
            </a:r>
          </a:p>
          <a:p>
            <a:r>
              <a:rPr lang="en-US" dirty="0" smtClean="0"/>
              <a:t>Classify according to data set (7, 8, 13 </a:t>
            </a:r>
            <a:r>
              <a:rPr lang="en-US" dirty="0" err="1" smtClean="0"/>
              <a:t>TeV</a:t>
            </a:r>
            <a:r>
              <a:rPr lang="en-US" dirty="0" smtClean="0"/>
              <a:t>) and into non-overlapping signatures</a:t>
            </a:r>
          </a:p>
          <a:p>
            <a:r>
              <a:rPr lang="en-US" dirty="0" smtClean="0"/>
              <a:t>Use only one plot from each given statistically correlated sample</a:t>
            </a:r>
          </a:p>
          <a:p>
            <a:r>
              <a:rPr lang="en-US" dirty="0" smtClean="0"/>
              <a:t>Jets, </a:t>
            </a:r>
            <a:r>
              <a:rPr lang="en-US" dirty="0" err="1" smtClean="0"/>
              <a:t>W+jets</a:t>
            </a:r>
            <a:r>
              <a:rPr lang="en-US" dirty="0" smtClean="0"/>
              <a:t>, </a:t>
            </a:r>
            <a:r>
              <a:rPr lang="en-US" dirty="0" err="1" smtClean="0"/>
              <a:t>Z+jets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g (</a:t>
            </a:r>
            <a:r>
              <a:rPr lang="en-US" dirty="0" smtClean="0"/>
              <a:t>+jets), 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, </a:t>
            </a:r>
            <a:r>
              <a:rPr lang="en-US" dirty="0" smtClean="0"/>
              <a:t>WW, ZZ</a:t>
            </a:r>
            <a:r>
              <a:rPr lang="en-US" dirty="0" smtClean="0"/>
              <a:t>, W/</a:t>
            </a:r>
            <a:r>
              <a:rPr lang="en-US" dirty="0" err="1" smtClean="0"/>
              <a:t>Z+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endParaRPr lang="en-US" dirty="0">
              <a:latin typeface="Symbol" charset="2"/>
              <a:cs typeface="Symbol" charset="2"/>
            </a:endParaRPr>
          </a:p>
          <a:p>
            <a:pPr lvl="1"/>
            <a:r>
              <a:rPr lang="en-US" dirty="0" smtClean="0"/>
              <a:t>“</a:t>
            </a:r>
            <a:r>
              <a:rPr lang="en-US" dirty="0"/>
              <a:t>jets” includes heavy-</a:t>
            </a:r>
            <a:r>
              <a:rPr lang="en-US" dirty="0" err="1"/>
              <a:t>flavour</a:t>
            </a:r>
            <a:r>
              <a:rPr lang="en-US" dirty="0"/>
              <a:t> jets where </a:t>
            </a:r>
            <a:r>
              <a:rPr lang="en-US" dirty="0" smtClean="0"/>
              <a:t>available</a:t>
            </a:r>
            <a:endParaRPr lang="en-US" dirty="0"/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 smtClean="0"/>
              <a:t>Missing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dirty="0" err="1" smtClean="0"/>
              <a:t>+</a:t>
            </a:r>
            <a:r>
              <a:rPr lang="en-US" dirty="0" err="1" smtClean="0"/>
              <a:t>jets</a:t>
            </a:r>
            <a:r>
              <a:rPr lang="en-US" dirty="0"/>
              <a:t> </a:t>
            </a:r>
            <a:r>
              <a:rPr lang="en-US" dirty="0" smtClean="0"/>
              <a:t>(though one just published by ATLAS)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8 </a:t>
            </a:r>
            <a:r>
              <a:rPr lang="en-US" dirty="0" err="1" smtClean="0"/>
              <a:t>TeV</a:t>
            </a:r>
            <a:r>
              <a:rPr lang="en-US" dirty="0"/>
              <a:t> </a:t>
            </a:r>
            <a:r>
              <a:rPr lang="en-US" dirty="0" smtClean="0"/>
              <a:t>&amp;</a:t>
            </a:r>
            <a:r>
              <a:rPr lang="en-US" dirty="0" smtClean="0"/>
              <a:t> </a:t>
            </a:r>
            <a:r>
              <a:rPr lang="en-US" dirty="0" smtClean="0"/>
              <a:t>13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GB" dirty="0" smtClean="0"/>
              <a:t>now added</a:t>
            </a:r>
            <a:r>
              <a:rPr lang="is-IS" dirty="0" smtClean="0"/>
              <a:t> </a:t>
            </a:r>
          </a:p>
          <a:p>
            <a:pPr lvl="1"/>
            <a:r>
              <a:rPr lang="is-IS" dirty="0" smtClean="0"/>
              <a:t>Also now using fiducial/differential/particle-level Higgs </a:t>
            </a:r>
            <a:r>
              <a:rPr lang="is-IS" dirty="0" smtClean="0"/>
              <a:t>and top </a:t>
            </a:r>
            <a:r>
              <a:rPr lang="is-IS" dirty="0" smtClean="0"/>
              <a:t>measurements</a:t>
            </a:r>
            <a:endParaRPr lang="is-IS" dirty="0" smtClean="0"/>
          </a:p>
          <a:p>
            <a:r>
              <a:rPr lang="is-IS" dirty="0" smtClean="0"/>
              <a:t>Most sensitive measurement will vary with model and model parameters</a:t>
            </a:r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1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8500"/>
            <a:ext cx="9144000" cy="54587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79" y="697832"/>
            <a:ext cx="8956841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Simplified Model(s)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949388"/>
            <a:ext cx="5317958" cy="3167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ym typeface="Wingdings"/>
              </a:rPr>
              <a:t>Effective </a:t>
            </a:r>
            <a:r>
              <a:rPr lang="en-US" dirty="0" err="1" smtClean="0">
                <a:sym typeface="Wingdings"/>
              </a:rPr>
              <a:t>lagrangian</a:t>
            </a:r>
            <a:r>
              <a:rPr lang="en-US" dirty="0" smtClean="0">
                <a:sym typeface="Wingdings"/>
              </a:rPr>
              <a:t> including minimal new couplings </a:t>
            </a:r>
            <a:r>
              <a:rPr lang="en-US" i="1" dirty="0" smtClean="0">
                <a:sym typeface="Wingdings"/>
              </a:rPr>
              <a:t>and</a:t>
            </a:r>
            <a:r>
              <a:rPr lang="en-US" dirty="0" smtClean="0">
                <a:sym typeface="Wingdings"/>
              </a:rPr>
              <a:t> particles</a:t>
            </a:r>
          </a:p>
          <a:p>
            <a:r>
              <a:rPr lang="en-US" dirty="0" smtClean="0">
                <a:sym typeface="Wingdings"/>
              </a:rPr>
              <a:t>Our starter example: </a:t>
            </a:r>
            <a:r>
              <a:rPr lang="en-US" dirty="0" err="1" smtClean="0">
                <a:sym typeface="Wingdings"/>
              </a:rPr>
              <a:t>leptophobic</a:t>
            </a:r>
            <a:r>
              <a:rPr lang="en-US" dirty="0" smtClean="0">
                <a:sym typeface="Wingdings"/>
              </a:rPr>
              <a:t> Z’ with vector coupling to </a:t>
            </a:r>
            <a:r>
              <a:rPr lang="en-US" dirty="0" err="1" smtClean="0">
                <a:sym typeface="Wingdings"/>
              </a:rPr>
              <a:t>u,d</a:t>
            </a:r>
            <a:r>
              <a:rPr lang="en-US" dirty="0" smtClean="0">
                <a:sym typeface="Wingdings"/>
              </a:rPr>
              <a:t> quarks, axial vector to a DM candidate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y.</a:t>
            </a:r>
            <a:endParaRPr lang="en-US" dirty="0" smtClean="0">
              <a:sym typeface="Wingdings"/>
            </a:endParaRPr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3" name="Picture 2" descr="vec_dm_bor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029" y="4358105"/>
            <a:ext cx="3233523" cy="1998245"/>
          </a:xfrm>
          <a:prstGeom prst="rect">
            <a:avLst/>
          </a:prstGeom>
        </p:spPr>
      </p:pic>
      <p:pic>
        <p:nvPicPr>
          <p:cNvPr id="7" name="Picture 6" descr="vec_dm_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216" y="697832"/>
            <a:ext cx="3015204" cy="1718510"/>
          </a:xfrm>
          <a:prstGeom prst="rect">
            <a:avLst/>
          </a:prstGeom>
        </p:spPr>
      </p:pic>
      <p:pic>
        <p:nvPicPr>
          <p:cNvPr id="9" name="Picture 8" descr="vec_dm_wea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09" y="2416342"/>
            <a:ext cx="3406911" cy="1941763"/>
          </a:xfrm>
          <a:prstGeom prst="rect">
            <a:avLst/>
          </a:prstGeom>
        </p:spPr>
      </p:pic>
      <p:pic>
        <p:nvPicPr>
          <p:cNvPr id="12" name="Picture 11" descr="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6763"/>
            <a:ext cx="5943600" cy="11303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47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1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6" y="1482224"/>
            <a:ext cx="8796421" cy="5081671"/>
          </a:xfrm>
        </p:spPr>
        <p:txBody>
          <a:bodyPr>
            <a:normAutofit/>
          </a:bodyPr>
          <a:lstStyle/>
          <a:p>
            <a:r>
              <a:rPr lang="en-GB" dirty="0" smtClean="0"/>
              <a:t>Scan in M</a:t>
            </a:r>
            <a:r>
              <a:rPr lang="en-GB" baseline="-25000" dirty="0" smtClean="0"/>
              <a:t>DM</a:t>
            </a:r>
            <a:r>
              <a:rPr lang="en-GB" dirty="0" smtClean="0"/>
              <a:t> and M</a:t>
            </a:r>
            <a:r>
              <a:rPr lang="en-GB" baseline="-25000" dirty="0" smtClean="0"/>
              <a:t>Z’</a:t>
            </a:r>
          </a:p>
          <a:p>
            <a:r>
              <a:rPr lang="en-GB" dirty="0" smtClean="0"/>
              <a:t>Four pairs of couplings:</a:t>
            </a:r>
          </a:p>
          <a:p>
            <a:pPr lvl="1"/>
            <a:r>
              <a:rPr lang="en-GB" dirty="0" smtClean="0"/>
              <a:t>Challenging:	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q</a:t>
            </a:r>
            <a:r>
              <a:rPr lang="en-GB" dirty="0" smtClean="0"/>
              <a:t> = 0.25; 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DM</a:t>
            </a:r>
            <a:r>
              <a:rPr lang="en-GB" dirty="0" smtClean="0"/>
              <a:t> =  1</a:t>
            </a:r>
          </a:p>
          <a:p>
            <a:pPr lvl="1"/>
            <a:r>
              <a:rPr lang="en-GB" dirty="0" smtClean="0"/>
              <a:t>Medium:       	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q</a:t>
            </a:r>
            <a:r>
              <a:rPr lang="en-GB" dirty="0" smtClean="0"/>
              <a:t> = 0.375; 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DM</a:t>
            </a:r>
            <a:r>
              <a:rPr lang="en-GB" dirty="0" smtClean="0"/>
              <a:t> =  1</a:t>
            </a:r>
          </a:p>
          <a:p>
            <a:pPr lvl="1"/>
            <a:r>
              <a:rPr lang="en-GB" dirty="0" smtClean="0"/>
              <a:t>Optimistic:    	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q</a:t>
            </a:r>
            <a:r>
              <a:rPr lang="en-GB" dirty="0" smtClean="0"/>
              <a:t> = 0.5; 	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DM</a:t>
            </a:r>
            <a:r>
              <a:rPr lang="en-GB" dirty="0" smtClean="0"/>
              <a:t> =  1</a:t>
            </a:r>
          </a:p>
          <a:p>
            <a:pPr lvl="1"/>
            <a:r>
              <a:rPr lang="en-GB" dirty="0" smtClean="0"/>
              <a:t>DM-suppressed 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q</a:t>
            </a:r>
            <a:r>
              <a:rPr lang="en-GB" dirty="0" smtClean="0"/>
              <a:t> = 0.375; 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DM</a:t>
            </a:r>
            <a:r>
              <a:rPr lang="en-GB" dirty="0" smtClean="0"/>
              <a:t> =  0.25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48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2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808790"/>
          </a:xfrm>
        </p:spPr>
        <p:txBody>
          <a:bodyPr/>
          <a:lstStyle/>
          <a:p>
            <a:r>
              <a:rPr lang="en-US" dirty="0" smtClean="0"/>
              <a:t>Data Comparisons</a:t>
            </a:r>
            <a:endParaRPr lang="en-US" dirty="0"/>
          </a:p>
        </p:txBody>
      </p:sp>
      <p:pic>
        <p:nvPicPr>
          <p:cNvPr id="9" name="Picture 8" descr="ATLAS_dije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1" y="1078832"/>
            <a:ext cx="4267200" cy="2768600"/>
          </a:xfrm>
          <a:prstGeom prst="rect">
            <a:avLst/>
          </a:prstGeom>
        </p:spPr>
      </p:pic>
      <p:pic>
        <p:nvPicPr>
          <p:cNvPr id="10" name="Picture 9" descr="ATLAS_dijet_rati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526" y="1078832"/>
            <a:ext cx="4267200" cy="2768600"/>
          </a:xfrm>
          <a:prstGeom prst="rect">
            <a:avLst/>
          </a:prstGeom>
        </p:spPr>
      </p:pic>
      <p:pic>
        <p:nvPicPr>
          <p:cNvPr id="11" name="Picture 10" descr="CMSinclje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37" y="3847432"/>
            <a:ext cx="4140973" cy="2686703"/>
          </a:xfrm>
          <a:prstGeom prst="rect">
            <a:avLst/>
          </a:prstGeom>
        </p:spPr>
      </p:pic>
      <p:pic>
        <p:nvPicPr>
          <p:cNvPr id="12" name="Picture 11" descr="CMSincljets_rati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526" y="3847432"/>
            <a:ext cx="4267200" cy="2768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2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Tension between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“universal measurement” with meaning beyond that particular experiment and “universal measurement” with meaning beyond that particular theory</a:t>
            </a:r>
          </a:p>
          <a:p>
            <a:pPr lvl="1"/>
            <a:r>
              <a:rPr lang="en-US" dirty="0" smtClean="0"/>
              <a:t>“We counted charged particles in this particular region of phase space with these particular beams and this particular detector”</a:t>
            </a:r>
          </a:p>
          <a:p>
            <a:pPr lvl="1"/>
            <a:r>
              <a:rPr lang="en-US" dirty="0" smtClean="0"/>
              <a:t>“We extracted the top mass under the assumption that this particular version of this MC is true</a:t>
            </a:r>
            <a:r>
              <a:rPr lang="en-US" dirty="0" smtClean="0"/>
              <a:t>”</a:t>
            </a:r>
          </a:p>
          <a:p>
            <a:r>
              <a:rPr lang="en-US" dirty="0"/>
              <a:t>The best, most sensitive search for a very a very specific piece of BSM physics</a:t>
            </a:r>
          </a:p>
          <a:p>
            <a:r>
              <a:rPr lang="en-US" dirty="0"/>
              <a:t>A search which is a general and model-independent as possible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7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50</a:t>
            </a:fld>
            <a:endParaRPr lang="en-US"/>
          </a:p>
        </p:txBody>
      </p:sp>
      <p:pic>
        <p:nvPicPr>
          <p:cNvPr id="8" name="Picture 7" descr="kr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722593"/>
            <a:ext cx="3683000" cy="5309907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16300" y="1168400"/>
            <a:ext cx="5580647" cy="53954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Example Scan in M</a:t>
            </a:r>
            <a:r>
              <a:rPr lang="en-GB" baseline="-25000" dirty="0" smtClean="0"/>
              <a:t>DM</a:t>
            </a:r>
            <a:r>
              <a:rPr lang="en-GB" dirty="0" smtClean="0"/>
              <a:t> and M</a:t>
            </a:r>
            <a:r>
              <a:rPr lang="en-GB" baseline="-25000" dirty="0" smtClean="0"/>
              <a:t>Z’</a:t>
            </a:r>
          </a:p>
          <a:p>
            <a:pPr lvl="1"/>
            <a:r>
              <a:rPr lang="en-GB" dirty="0" smtClean="0"/>
              <a:t>Medium:       	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q</a:t>
            </a:r>
            <a:r>
              <a:rPr lang="en-GB" dirty="0" smtClean="0"/>
              <a:t> = 0.375; 	</a:t>
            </a:r>
            <a:r>
              <a:rPr lang="en-GB" dirty="0" err="1" smtClean="0"/>
              <a:t>g</a:t>
            </a:r>
            <a:r>
              <a:rPr lang="en-GB" baseline="-25000" dirty="0" err="1" smtClean="0"/>
              <a:t>DM</a:t>
            </a:r>
            <a:r>
              <a:rPr lang="en-GB" dirty="0" smtClean="0"/>
              <a:t> =  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pic>
        <p:nvPicPr>
          <p:cNvPr id="10" name="Picture 9" descr="colorbarke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025900"/>
            <a:ext cx="5740400" cy="1485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16300" y="5613400"/>
            <a:ext cx="509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(Prelim plots from </a:t>
            </a:r>
            <a:r>
              <a:rPr lang="en-US" dirty="0" err="1" smtClean="0"/>
              <a:t>Kyeog</a:t>
            </a:r>
            <a:r>
              <a:rPr lang="en-US" dirty="0" smtClean="0"/>
              <a:t> Ro Lee, summer student))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1999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“all </a:t>
            </a:r>
            <a:r>
              <a:rPr lang="en-US" dirty="0" err="1" smtClean="0"/>
              <a:t>flavours</a:t>
            </a:r>
            <a:r>
              <a:rPr lang="en-US" dirty="0" smtClean="0"/>
              <a:t>”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2246" cy="45853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err="1" smtClean="0"/>
              <a:t>g</a:t>
            </a:r>
            <a:r>
              <a:rPr lang="en-US" sz="2400" baseline="-25000" dirty="0" err="1" smtClean="0"/>
              <a:t>q</a:t>
            </a:r>
            <a:r>
              <a:rPr lang="en-US" sz="2400" dirty="0"/>
              <a:t> </a:t>
            </a:r>
            <a:r>
              <a:rPr lang="en-US" sz="2400" dirty="0" smtClean="0"/>
              <a:t>= 0.375, M</a:t>
            </a:r>
            <a:r>
              <a:rPr lang="en-US" sz="2400" baseline="-25000" dirty="0" smtClean="0"/>
              <a:t>DM</a:t>
            </a:r>
            <a:r>
              <a:rPr lang="en-US" sz="2400" dirty="0" smtClean="0"/>
              <a:t>=600 </a:t>
            </a:r>
            <a:r>
              <a:rPr lang="en-US" sz="2400" dirty="0" err="1" smtClean="0"/>
              <a:t>GeV</a:t>
            </a:r>
            <a:r>
              <a:rPr lang="en-US" sz="2400" dirty="0" smtClean="0"/>
              <a:t>, M</a:t>
            </a:r>
            <a:r>
              <a:rPr lang="en-US" sz="2400" baseline="-25000" dirty="0" smtClean="0"/>
              <a:t>Z’</a:t>
            </a:r>
            <a:r>
              <a:rPr lang="en-US" sz="2400" dirty="0" smtClean="0"/>
              <a:t>=1 </a:t>
            </a:r>
            <a:r>
              <a:rPr lang="en-US" sz="2400" dirty="0" err="1" smtClean="0"/>
              <a:t>TeV</a:t>
            </a:r>
            <a:r>
              <a:rPr lang="en-US" sz="2400" dirty="0" smtClean="0"/>
              <a:t>  (plots made in Les </a:t>
            </a:r>
            <a:r>
              <a:rPr lang="en-US" sz="2400" dirty="0" err="1" smtClean="0"/>
              <a:t>Houches</a:t>
            </a:r>
            <a:r>
              <a:rPr lang="mr-IN" sz="2400" dirty="0" smtClean="0"/>
              <a:t>…</a:t>
            </a:r>
            <a:r>
              <a:rPr lang="en-GB" sz="2400" dirty="0" smtClean="0"/>
              <a:t>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51</a:t>
            </a:fld>
            <a:endParaRPr lang="en-US"/>
          </a:p>
        </p:txBody>
      </p:sp>
      <p:pic>
        <p:nvPicPr>
          <p:cNvPr id="9" name="Picture 8" descr="ATLAS_2014_I1319490_HF_EL_d10-x01-y02 (3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736" y="2459789"/>
            <a:ext cx="4088064" cy="3653933"/>
          </a:xfrm>
          <a:prstGeom prst="rect">
            <a:avLst/>
          </a:prstGeom>
        </p:spPr>
      </p:pic>
      <p:pic>
        <p:nvPicPr>
          <p:cNvPr id="10" name="Picture 9" descr="ATLAS_2014_I1319490_HF_EL_d10-x01-y02 (5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1" y="2459788"/>
            <a:ext cx="4128722" cy="369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0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“all </a:t>
            </a:r>
            <a:r>
              <a:rPr lang="en-US" dirty="0" err="1" smtClean="0"/>
              <a:t>flavours</a:t>
            </a:r>
            <a:r>
              <a:rPr lang="en-US" dirty="0" smtClean="0"/>
              <a:t>”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2246" cy="4585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g</a:t>
            </a:r>
            <a:r>
              <a:rPr lang="en-US" sz="2400" baseline="-25000" dirty="0" err="1" smtClean="0"/>
              <a:t>q</a:t>
            </a:r>
            <a:r>
              <a:rPr lang="en-US" sz="2400" dirty="0"/>
              <a:t> </a:t>
            </a:r>
            <a:r>
              <a:rPr lang="en-US" sz="2400" dirty="0" smtClean="0"/>
              <a:t>= 0.375, M</a:t>
            </a:r>
            <a:r>
              <a:rPr lang="en-US" sz="2400" baseline="-25000" dirty="0" smtClean="0"/>
              <a:t>DM</a:t>
            </a:r>
            <a:r>
              <a:rPr lang="en-US" sz="2400" dirty="0" smtClean="0"/>
              <a:t>=600 </a:t>
            </a:r>
            <a:r>
              <a:rPr lang="en-US" sz="2400" dirty="0" err="1" smtClean="0"/>
              <a:t>GeV</a:t>
            </a:r>
            <a:r>
              <a:rPr lang="en-US" sz="2400" dirty="0" smtClean="0"/>
              <a:t>, M</a:t>
            </a:r>
            <a:r>
              <a:rPr lang="en-US" sz="2400" baseline="-25000" dirty="0" smtClean="0"/>
              <a:t>Z’</a:t>
            </a:r>
            <a:r>
              <a:rPr lang="en-US" sz="2400" dirty="0" smtClean="0"/>
              <a:t>=1 </a:t>
            </a:r>
            <a:r>
              <a:rPr lang="en-US" sz="2400" dirty="0" err="1" smtClean="0"/>
              <a:t>TeV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4490" y="1458572"/>
            <a:ext cx="1944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ATLAS &amp; CMS Boosted top constraining DM simplified model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2658900"/>
            <a:ext cx="3701940" cy="3348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858" y="2781299"/>
            <a:ext cx="3566608" cy="322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93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53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11667" y="940195"/>
            <a:ext cx="8652101" cy="15363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ym typeface="Wingdings"/>
              </a:rPr>
              <a:t>Les </a:t>
            </a:r>
            <a:r>
              <a:rPr lang="en-US" dirty="0" err="1" smtClean="0">
                <a:sym typeface="Wingdings"/>
              </a:rPr>
              <a:t>Houches</a:t>
            </a:r>
            <a:r>
              <a:rPr lang="en-US" dirty="0" smtClean="0">
                <a:sym typeface="Wingdings"/>
              </a:rPr>
              <a:t> studies </a:t>
            </a:r>
            <a:r>
              <a:rPr lang="en-US" dirty="0" smtClean="0">
                <a:sym typeface="Wingdings"/>
              </a:rPr>
              <a:t>of several new models underway within a few projects, aim for proceedings</a:t>
            </a:r>
          </a:p>
          <a:p>
            <a:r>
              <a:rPr lang="en-US" dirty="0" err="1">
                <a:sym typeface="Wingdings"/>
              </a:rPr>
              <a:t>e</a:t>
            </a:r>
            <a:r>
              <a:rPr lang="en-US" dirty="0" err="1" smtClean="0">
                <a:sym typeface="Wingdings"/>
              </a:rPr>
              <a:t>.g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2 </a:t>
            </a:r>
            <a:r>
              <a:rPr lang="en-US" dirty="0" smtClean="0">
                <a:sym typeface="Wingdings"/>
              </a:rPr>
              <a:t>Higgs </a:t>
            </a:r>
            <a:r>
              <a:rPr lang="en-US" dirty="0" smtClean="0">
                <a:sym typeface="Wingdings"/>
              </a:rPr>
              <a:t>Double Model (Ken Lane </a:t>
            </a:r>
            <a:r>
              <a:rPr lang="en-US" i="1" dirty="0" smtClean="0">
                <a:sym typeface="Wingdings"/>
              </a:rPr>
              <a:t>et al</a:t>
            </a:r>
            <a:r>
              <a:rPr lang="en-US" dirty="0" smtClean="0">
                <a:sym typeface="Wingdings"/>
              </a:rPr>
              <a:t>) </a:t>
            </a:r>
            <a:r>
              <a:rPr lang="en-US" dirty="0" smtClean="0">
                <a:sym typeface="Wingdings"/>
              </a:rPr>
              <a:t>(Prelim/Work in </a:t>
            </a:r>
            <a:r>
              <a:rPr lang="en-US" dirty="0" err="1" smtClean="0">
                <a:sym typeface="Wingdings"/>
              </a:rPr>
              <a:t>progess</a:t>
            </a:r>
            <a:r>
              <a:rPr lang="en-US" dirty="0" smtClean="0">
                <a:sym typeface="Wingdings"/>
              </a:rPr>
              <a:t>)</a:t>
            </a:r>
            <a:endParaRPr lang="en-US" dirty="0" smtClean="0"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2832100"/>
            <a:ext cx="3327400" cy="3009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448" y="2746098"/>
            <a:ext cx="4021320" cy="36102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18322" y="5798145"/>
            <a:ext cx="2401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WW &amp; 4l measurements constraining 2HDM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5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6" y="1371600"/>
            <a:ext cx="8796421" cy="539098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Particle-level measurements not only measure what is happening in our collisions, they constrain what is </a:t>
            </a:r>
            <a:r>
              <a:rPr lang="en-GB" i="1" dirty="0" smtClean="0"/>
              <a:t>not</a:t>
            </a:r>
            <a:r>
              <a:rPr lang="en-GB" dirty="0" smtClean="0"/>
              <a:t> happening.</a:t>
            </a:r>
          </a:p>
          <a:p>
            <a:r>
              <a:rPr lang="en-GB" dirty="0" smtClean="0"/>
              <a:t>Limit-setting procedure developed; even with conservative treatment of correlations, limits are competitive with dedicated searches using comparable data-sets</a:t>
            </a:r>
          </a:p>
          <a:p>
            <a:r>
              <a:rPr lang="en-GB" dirty="0" smtClean="0"/>
              <a:t>General framework developed: </a:t>
            </a:r>
          </a:p>
          <a:p>
            <a:pPr lvl="1"/>
            <a:r>
              <a:rPr lang="en-GB" dirty="0" smtClean="0"/>
              <a:t>consider all new processes in a given (simplified) model</a:t>
            </a:r>
          </a:p>
          <a:p>
            <a:pPr lvl="1"/>
            <a:r>
              <a:rPr lang="en-GB" dirty="0" smtClean="0"/>
              <a:t>consider all available final states. (e.g. </a:t>
            </a:r>
            <a:r>
              <a:rPr lang="en-GB" dirty="0" err="1" smtClean="0"/>
              <a:t>V+jet</a:t>
            </a:r>
            <a:r>
              <a:rPr lang="en-GB" dirty="0" smtClean="0"/>
              <a:t> shows previously unexamined sensitivity to the model considered)</a:t>
            </a:r>
          </a:p>
          <a:p>
            <a:endParaRPr lang="en-GB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54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33741" y="6393255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2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work on </a:t>
            </a:r>
            <a:r>
              <a:rPr lang="en-US" dirty="0" err="1" smtClean="0"/>
              <a:t>Contur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6" y="1482225"/>
            <a:ext cx="8796421" cy="5014828"/>
          </a:xfrm>
        </p:spPr>
        <p:txBody>
          <a:bodyPr>
            <a:normAutofit/>
          </a:bodyPr>
          <a:lstStyle/>
          <a:p>
            <a:r>
              <a:rPr lang="en-GB" dirty="0" smtClean="0"/>
              <a:t>Highly scalable to other models &amp; new measurements – plan continuous rolling development</a:t>
            </a:r>
          </a:p>
          <a:p>
            <a:r>
              <a:rPr lang="en-GB" dirty="0" smtClean="0"/>
              <a:t>Include (latest) Standard Model predictions and uncertainties directly</a:t>
            </a:r>
          </a:p>
          <a:p>
            <a:r>
              <a:rPr lang="en-GB" dirty="0" smtClean="0"/>
              <a:t>Treat correlations better, where available</a:t>
            </a:r>
          </a:p>
          <a:p>
            <a:r>
              <a:rPr lang="en-GB" dirty="0" smtClean="0"/>
              <a:t>See </a:t>
            </a:r>
            <a:r>
              <a:rPr lang="en-GB" dirty="0" smtClean="0"/>
              <a:t>and </a:t>
            </a:r>
            <a:r>
              <a:rPr lang="en-GB" dirty="0" smtClean="0"/>
              <a:t>references therein, and </a:t>
            </a:r>
            <a:r>
              <a:rPr lang="en-GB" dirty="0" err="1" smtClean="0"/>
              <a:t>contur.hepforge.org</a:t>
            </a:r>
            <a:endParaRPr lang="en-GB" dirty="0" smtClean="0"/>
          </a:p>
          <a:p>
            <a:r>
              <a:rPr lang="en-GB" dirty="0" smtClean="0"/>
              <a:t>We want your UFO files</a:t>
            </a:r>
            <a:r>
              <a:rPr lang="mr-IN" dirty="0" smtClean="0"/>
              <a:t>…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33741" y="6393255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73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LHEF </a:t>
            </a:r>
            <a:endParaRPr lang="en-GB" dirty="0"/>
          </a:p>
          <a:p>
            <a:pPr lvl="1"/>
            <a:r>
              <a:rPr lang="en-GB" dirty="0" smtClean="0"/>
              <a:t>Les </a:t>
            </a:r>
            <a:r>
              <a:rPr lang="en-GB" dirty="0" err="1" smtClean="0"/>
              <a:t>Houches</a:t>
            </a:r>
            <a:r>
              <a:rPr lang="en-GB" dirty="0" smtClean="0"/>
              <a:t> Event Files standard format</a:t>
            </a:r>
          </a:p>
          <a:p>
            <a:pPr lvl="1"/>
            <a:r>
              <a:rPr lang="en-GB" dirty="0" err="1" smtClean="0"/>
              <a:t>parton</a:t>
            </a:r>
            <a:r>
              <a:rPr lang="en-GB" dirty="0" smtClean="0"/>
              <a:t>-level output from ME generators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parton</a:t>
            </a:r>
            <a:r>
              <a:rPr lang="en-GB" dirty="0" smtClean="0">
                <a:sym typeface="Wingdings"/>
              </a:rPr>
              <a:t> shower/</a:t>
            </a:r>
            <a:r>
              <a:rPr lang="en-GB" dirty="0" err="1" smtClean="0">
                <a:sym typeface="Wingdings"/>
              </a:rPr>
              <a:t>hadronisation</a:t>
            </a:r>
            <a:r>
              <a:rPr lang="en-GB" dirty="0" smtClean="0">
                <a:sym typeface="Wingdings"/>
              </a:rPr>
              <a:t>/full event simulation</a:t>
            </a:r>
            <a:endParaRPr lang="en-GB" dirty="0" smtClean="0"/>
          </a:p>
          <a:p>
            <a:pPr lvl="1"/>
            <a:r>
              <a:rPr lang="en-US" dirty="0" err="1" smtClean="0"/>
              <a:t>Alwall</a:t>
            </a:r>
            <a:r>
              <a:rPr lang="en-US" dirty="0" smtClean="0"/>
              <a:t> et al,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://arxiv.org/abs/hep-ph/</a:t>
            </a:r>
            <a:r>
              <a:rPr lang="en-US" dirty="0" smtClean="0">
                <a:hlinkClick r:id="rId2"/>
              </a:rPr>
              <a:t>0609017</a:t>
            </a:r>
            <a:endParaRPr lang="en-US" dirty="0" smtClean="0"/>
          </a:p>
          <a:p>
            <a:pPr lvl="1"/>
            <a:r>
              <a:rPr lang="en-US" dirty="0" smtClean="0"/>
              <a:t>(also BLHA)</a:t>
            </a:r>
            <a:endParaRPr lang="en-US" dirty="0"/>
          </a:p>
          <a:p>
            <a:r>
              <a:rPr lang="en-US" dirty="0" err="1" smtClean="0"/>
              <a:t>HepEvt</a:t>
            </a:r>
            <a:endParaRPr lang="en-US" dirty="0" smtClean="0"/>
          </a:p>
          <a:p>
            <a:pPr lvl="1"/>
            <a:r>
              <a:rPr lang="en-US" dirty="0" smtClean="0"/>
              <a:t>Full final state from general-purpose event generator</a:t>
            </a:r>
          </a:p>
          <a:p>
            <a:pPr lvl="1"/>
            <a:r>
              <a:rPr lang="en-US" dirty="0" smtClean="0"/>
              <a:t>Also used by GEANT4 material/detector simulation</a:t>
            </a:r>
          </a:p>
          <a:p>
            <a:pPr lvl="1"/>
            <a:r>
              <a:rPr lang="en-US" dirty="0"/>
              <a:t>http://</a:t>
            </a:r>
            <a:r>
              <a:rPr lang="en-US" dirty="0" err="1"/>
              <a:t>hepmc.web.cern.ch</a:t>
            </a:r>
            <a:r>
              <a:rPr lang="en-US" dirty="0"/>
              <a:t>/</a:t>
            </a:r>
            <a:r>
              <a:rPr lang="en-US" dirty="0" err="1"/>
              <a:t>hepmc</a:t>
            </a:r>
            <a:r>
              <a:rPr lang="en-US" dirty="0"/>
              <a:t>/</a:t>
            </a:r>
            <a:endParaRPr lang="en-US" dirty="0" smtClean="0"/>
          </a:p>
          <a:p>
            <a:r>
              <a:rPr lang="en-US" dirty="0" smtClean="0"/>
              <a:t>UFO</a:t>
            </a:r>
          </a:p>
          <a:p>
            <a:pPr lvl="1"/>
            <a:r>
              <a:rPr lang="en-US" dirty="0" smtClean="0"/>
              <a:t>Universal </a:t>
            </a:r>
            <a:r>
              <a:rPr lang="en-US" dirty="0" err="1" smtClean="0"/>
              <a:t>FeynRules</a:t>
            </a:r>
            <a:r>
              <a:rPr lang="en-US" dirty="0" smtClean="0"/>
              <a:t> </a:t>
            </a:r>
            <a:r>
              <a:rPr lang="en-US" dirty="0"/>
              <a:t>Interface </a:t>
            </a:r>
            <a:r>
              <a:rPr lang="en-US" dirty="0">
                <a:hlinkClick r:id="rId3"/>
              </a:rPr>
              <a:t>https://arxiv.org/abs/</a:t>
            </a:r>
            <a:r>
              <a:rPr lang="en-US" dirty="0" smtClean="0">
                <a:hlinkClick r:id="rId3"/>
              </a:rPr>
              <a:t>1108.2040</a:t>
            </a:r>
            <a:endParaRPr lang="en-US" dirty="0" smtClean="0"/>
          </a:p>
          <a:p>
            <a:pPr lvl="1"/>
            <a:r>
              <a:rPr lang="en-US" dirty="0" err="1" smtClean="0"/>
              <a:t>FeyRules</a:t>
            </a:r>
            <a:r>
              <a:rPr lang="en-US" dirty="0" smtClean="0"/>
              <a:t> model </a:t>
            </a:r>
            <a:r>
              <a:rPr lang="en-US" dirty="0" smtClean="0">
                <a:sym typeface="Wingdings"/>
              </a:rPr>
              <a:t> general purpose generator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264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en-GB" dirty="0" smtClean="0"/>
              <a:t>Yoda</a:t>
            </a:r>
            <a:endParaRPr lang="en-GB" dirty="0"/>
          </a:p>
          <a:p>
            <a:pPr lvl="1"/>
            <a:r>
              <a:rPr lang="en-GB" dirty="0" smtClean="0"/>
              <a:t>Rivet/</a:t>
            </a:r>
            <a:r>
              <a:rPr lang="en-GB" dirty="0" err="1" smtClean="0"/>
              <a:t>HepData</a:t>
            </a:r>
            <a:r>
              <a:rPr lang="en-GB" dirty="0" smtClean="0"/>
              <a:t>/Plotting</a:t>
            </a:r>
            <a:endParaRPr lang="en-US" dirty="0"/>
          </a:p>
          <a:p>
            <a:r>
              <a:rPr lang="en-US" dirty="0" smtClean="0"/>
              <a:t>Root</a:t>
            </a:r>
          </a:p>
          <a:p>
            <a:pPr lvl="1"/>
            <a:r>
              <a:rPr lang="en-US" dirty="0" smtClean="0"/>
              <a:t>Much experiment analysis, plotting</a:t>
            </a:r>
          </a:p>
          <a:p>
            <a:r>
              <a:rPr lang="en-US" dirty="0" smtClean="0"/>
              <a:t>Analysis/cut definitions?</a:t>
            </a:r>
          </a:p>
          <a:p>
            <a:pPr lvl="1"/>
            <a:r>
              <a:rPr lang="en-US" dirty="0" err="1" smtClean="0"/>
              <a:t>MadAnalysis</a:t>
            </a:r>
            <a:r>
              <a:rPr lang="en-US" dirty="0" smtClean="0"/>
              <a:t>/Rivet/ATOM/Experiments</a:t>
            </a:r>
            <a:r>
              <a:rPr lang="mr-IN" dirty="0" smtClean="0"/>
              <a:t>…</a:t>
            </a:r>
            <a:r>
              <a:rPr lang="en-GB" dirty="0" smtClean="0"/>
              <a:t>??</a:t>
            </a:r>
          </a:p>
          <a:p>
            <a:pPr lvl="1"/>
            <a:r>
              <a:rPr lang="en-GB" dirty="0" smtClean="0"/>
              <a:t>Exercise in Les </a:t>
            </a:r>
            <a:r>
              <a:rPr lang="en-GB" dirty="0" err="1" smtClean="0"/>
              <a:t>Houches</a:t>
            </a:r>
            <a:r>
              <a:rPr lang="en-GB" dirty="0" smtClean="0"/>
              <a:t> 2017 to benchmark/translate analyses, see what the issues are.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935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Interfaces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58</a:t>
            </a:fld>
            <a:endParaRPr lang="en-US"/>
          </a:p>
        </p:txBody>
      </p:sp>
      <p:pic>
        <p:nvPicPr>
          <p:cNvPr id="10" name="Picture 9" descr="lhada_benchmarking_excers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49375"/>
            <a:ext cx="71628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294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Wide range of tools available that cross between experiments, and between experiment and theory</a:t>
            </a:r>
          </a:p>
          <a:p>
            <a:r>
              <a:rPr lang="en-US" dirty="0" smtClean="0"/>
              <a:t>Great improvement on previous practice</a:t>
            </a:r>
          </a:p>
          <a:p>
            <a:pPr lvl="1"/>
            <a:r>
              <a:rPr lang="en-US" dirty="0" smtClean="0"/>
              <a:t>Open source codes, common standards and interfaces, reproducibility, future-proofing, many-eyes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Risks of common-mode failure, “group think”</a:t>
            </a:r>
          </a:p>
          <a:p>
            <a:pPr lvl="1"/>
            <a:r>
              <a:rPr lang="en-US" dirty="0" smtClean="0"/>
              <a:t>Mitigated by having diversity of packages from different authors, which can nevertheless interoperate to a large extent </a:t>
            </a:r>
            <a:r>
              <a:rPr lang="en-US" dirty="0" smtClean="0">
                <a:sym typeface="Wingdings"/>
              </a:rPr>
              <a:t> interfaces, standards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96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Simulation</a:t>
            </a:r>
            <a:r>
              <a:rPr lang="en-US" dirty="0" smtClean="0"/>
              <a:t> and Experiment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0051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6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0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Significant and growing effort on “reinterpretation” of limits BSM models</a:t>
            </a:r>
          </a:p>
          <a:p>
            <a:r>
              <a:rPr lang="en-GB" dirty="0" smtClean="0"/>
              <a:t>Within and beyond the experiments</a:t>
            </a:r>
          </a:p>
          <a:p>
            <a:r>
              <a:rPr lang="en-GB" dirty="0" smtClean="0"/>
              <a:t>Aim for many advantages on the previous slide</a:t>
            </a:r>
          </a:p>
          <a:p>
            <a:pPr lvl="1"/>
            <a:r>
              <a:rPr lang="en-GB" dirty="0" smtClean="0"/>
              <a:t>Reproducibility, future-proof </a:t>
            </a:r>
            <a:r>
              <a:rPr lang="en-GB" dirty="0" err="1" smtClean="0"/>
              <a:t>etc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en-GB" dirty="0" smtClean="0"/>
              <a:t>Legacy of the LHC (including high </a:t>
            </a:r>
            <a:r>
              <a:rPr lang="en-GB" dirty="0" err="1" smtClean="0"/>
              <a:t>lumi</a:t>
            </a:r>
            <a:r>
              <a:rPr lang="en-GB" dirty="0" smtClean="0"/>
              <a:t>?)</a:t>
            </a:r>
          </a:p>
          <a:p>
            <a:r>
              <a:rPr lang="en-GB" dirty="0" smtClean="0"/>
              <a:t>Watch this space (or get involved)</a:t>
            </a:r>
          </a:p>
          <a:p>
            <a:pPr lvl="1"/>
            <a:r>
              <a:rPr lang="en-GB" dirty="0" smtClean="0"/>
              <a:t>Next meeting FNAL</a:t>
            </a:r>
            <a:r>
              <a:rPr lang="en-GB" dirty="0"/>
              <a:t>, October </a:t>
            </a:r>
            <a:r>
              <a:rPr lang="en-GB" dirty="0" smtClean="0"/>
              <a:t>16-18: </a:t>
            </a:r>
          </a:p>
          <a:p>
            <a:pPr marL="457200" lvl="1" indent="0">
              <a:buNone/>
            </a:pPr>
            <a:r>
              <a:rPr lang="en-GB" dirty="0" smtClean="0"/>
              <a:t>https</a:t>
            </a:r>
            <a:r>
              <a:rPr lang="en-GB" dirty="0"/>
              <a:t>://</a:t>
            </a:r>
            <a:r>
              <a:rPr lang="en-GB" dirty="0" err="1"/>
              <a:t>indico.cern.ch</a:t>
            </a:r>
            <a:r>
              <a:rPr lang="en-GB" dirty="0"/>
              <a:t>/event/639314/</a:t>
            </a: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55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41428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 smtClean="0"/>
              <a:t>Simulation and </a:t>
            </a:r>
            <a:r>
              <a:rPr lang="en-US" dirty="0" smtClean="0">
                <a:solidFill>
                  <a:srgbClr val="FF0000"/>
                </a:solidFill>
              </a:rPr>
              <a:t>Experiment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8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83035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rved Up Arrow 8"/>
          <p:cNvSpPr/>
          <p:nvPr/>
        </p:nvSpPr>
        <p:spPr>
          <a:xfrm flipH="1">
            <a:off x="1313844" y="5284930"/>
            <a:ext cx="7080168" cy="1071420"/>
          </a:xfrm>
          <a:prstGeom prst="curved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Simulation</a:t>
            </a:r>
            <a:r>
              <a:rPr lang="en-US" dirty="0" smtClean="0"/>
              <a:t> and Experiment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12341" y="5705656"/>
            <a:ext cx="28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Unfolding &amp; Data Correction: Test and evaluate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0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2772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rved Up Arrow 7"/>
          <p:cNvSpPr/>
          <p:nvPr/>
        </p:nvSpPr>
        <p:spPr>
          <a:xfrm flipH="1">
            <a:off x="1313844" y="5284930"/>
            <a:ext cx="7080168" cy="1071420"/>
          </a:xfrm>
          <a:prstGeom prst="curved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 smtClean="0"/>
              <a:t>Simulation and </a:t>
            </a:r>
            <a:r>
              <a:rPr lang="en-US" dirty="0" smtClean="0">
                <a:solidFill>
                  <a:srgbClr val="FF0000"/>
                </a:solidFill>
              </a:rPr>
              <a:t>Experiment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12341" y="5705656"/>
            <a:ext cx="28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Unfolding &amp; Data Correction: Make the measurement!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12/9/2017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Corfu/JMB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1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30257</TotalTime>
  <Words>2622</Words>
  <Application>Microsoft Macintosh PowerPoint</Application>
  <PresentationFormat>On-screen Show (4:3)</PresentationFormat>
  <Paragraphs>514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Collider Codes – the experimentalist’s standpoint  </vt:lpstr>
      <vt:lpstr>Collider Codes – the experimentalist’s standpoint  </vt:lpstr>
      <vt:lpstr>Dual/overlapping role of the LHC</vt:lpstr>
      <vt:lpstr>Dual/overlapping role of the LHC</vt:lpstr>
      <vt:lpstr>Tension between</vt:lpstr>
      <vt:lpstr>Simulation and Experiment</vt:lpstr>
      <vt:lpstr>Simulation and Experiment</vt:lpstr>
      <vt:lpstr>Simulation and Experiment</vt:lpstr>
      <vt:lpstr>Simulation and Experiment</vt:lpstr>
      <vt:lpstr>Simulation and Experiment</vt:lpstr>
      <vt:lpstr>Important considerations  for searches &amp; measurements</vt:lpstr>
      <vt:lpstr>Fiducial or not?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Concept of a “fiducial” cross section</vt:lpstr>
      <vt:lpstr>PowerPoint Presentation</vt:lpstr>
      <vt:lpstr>Concept of a “fiducial” cross section</vt:lpstr>
      <vt:lpstr>NB This has always been true, but becomes more relevant the more phase space you open. Hence at LHC, this now impacts electroweak-scale objects much more than it did at LEP or Tevatron</vt:lpstr>
      <vt:lpstr>Tools needed to…</vt:lpstr>
      <vt:lpstr>“Unfolding”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Shopping List</vt:lpstr>
      <vt:lpstr>Precision ‘Standard Model’ Measurements</vt:lpstr>
      <vt:lpstr>Precision ‘Standard Model’ Measurements</vt:lpstr>
      <vt:lpstr>A (biased) example: Contur</vt:lpstr>
      <vt:lpstr>Strategy</vt:lpstr>
      <vt:lpstr>Statistics</vt:lpstr>
      <vt:lpstr>Dynamic data selection</vt:lpstr>
      <vt:lpstr>PowerPoint Presentation</vt:lpstr>
      <vt:lpstr>Simplified Model(s)</vt:lpstr>
      <vt:lpstr>Parameter Choices</vt:lpstr>
      <vt:lpstr>Data Comparisons</vt:lpstr>
      <vt:lpstr>PowerPoint Presentation</vt:lpstr>
      <vt:lpstr>Look at “all flavours” model</vt:lpstr>
      <vt:lpstr>Look at “all flavours” model</vt:lpstr>
      <vt:lpstr>PowerPoint Presentation</vt:lpstr>
      <vt:lpstr>Conclusions</vt:lpstr>
      <vt:lpstr>Future work on Contur</vt:lpstr>
      <vt:lpstr>The Importance of Interfaces</vt:lpstr>
      <vt:lpstr>The Importance of Interfaces</vt:lpstr>
      <vt:lpstr>The Importance of Interfaces</vt:lpstr>
      <vt:lpstr>Conclusion</vt:lpstr>
      <vt:lpstr>Conclusion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Jonathan Butterworth</cp:lastModifiedBy>
  <cp:revision>285</cp:revision>
  <dcterms:created xsi:type="dcterms:W3CDTF">2015-04-11T13:53:50Z</dcterms:created>
  <dcterms:modified xsi:type="dcterms:W3CDTF">2017-09-12T05:55:01Z</dcterms:modified>
</cp:coreProperties>
</file>