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14" r:id="rId2"/>
    <p:sldId id="257" r:id="rId3"/>
    <p:sldId id="258" r:id="rId4"/>
    <p:sldId id="278" r:id="rId5"/>
    <p:sldId id="285" r:id="rId6"/>
    <p:sldId id="269" r:id="rId7"/>
    <p:sldId id="304" r:id="rId8"/>
    <p:sldId id="259" r:id="rId9"/>
    <p:sldId id="271" r:id="rId10"/>
    <p:sldId id="272" r:id="rId11"/>
    <p:sldId id="260" r:id="rId12"/>
    <p:sldId id="312" r:id="rId13"/>
    <p:sldId id="302" r:id="rId14"/>
    <p:sldId id="306" r:id="rId15"/>
    <p:sldId id="318" r:id="rId16"/>
    <p:sldId id="309" r:id="rId17"/>
    <p:sldId id="280" r:id="rId18"/>
    <p:sldId id="288" r:id="rId19"/>
    <p:sldId id="291" r:id="rId20"/>
    <p:sldId id="303" r:id="rId21"/>
    <p:sldId id="308" r:id="rId22"/>
    <p:sldId id="297" r:id="rId23"/>
    <p:sldId id="274" r:id="rId24"/>
    <p:sldId id="293" r:id="rId25"/>
    <p:sldId id="294" r:id="rId26"/>
    <p:sldId id="295" r:id="rId27"/>
    <p:sldId id="298" r:id="rId28"/>
    <p:sldId id="300" r:id="rId29"/>
    <p:sldId id="301" r:id="rId30"/>
    <p:sldId id="310" r:id="rId31"/>
    <p:sldId id="311" r:id="rId32"/>
    <p:sldId id="261" r:id="rId33"/>
    <p:sldId id="281" r:id="rId34"/>
    <p:sldId id="262" r:id="rId35"/>
    <p:sldId id="282" r:id="rId36"/>
    <p:sldId id="319" r:id="rId37"/>
    <p:sldId id="265" r:id="rId38"/>
    <p:sldId id="305" r:id="rId39"/>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AAE9"/>
    <a:srgbClr val="238BE1"/>
    <a:srgbClr val="1480CA"/>
    <a:srgbClr val="0079D7"/>
    <a:srgbClr val="DEF4FE"/>
    <a:srgbClr val="246DBE"/>
    <a:srgbClr val="272985"/>
    <a:srgbClr val="4B9BDD"/>
    <a:srgbClr val="1E66A2"/>
    <a:srgbClr val="2376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16" autoAdjust="0"/>
    <p:restoredTop sz="88521" autoAdjust="0"/>
  </p:normalViewPr>
  <p:slideViewPr>
    <p:cSldViewPr>
      <p:cViewPr varScale="1">
        <p:scale>
          <a:sx n="90" d="100"/>
          <a:sy n="90" d="100"/>
        </p:scale>
        <p:origin x="1090"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3C1527-F38F-4DDD-A151-35D2FAB0C4AD}" type="datetimeFigureOut">
              <a:rPr lang="sv-SE" smtClean="0"/>
              <a:t>2017-04-06</a:t>
            </a:fld>
            <a:endParaRPr lang="sv-S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F28741-B813-46E0-88C1-3D461AF0CD64}" type="slidenum">
              <a:rPr lang="sv-SE" smtClean="0"/>
              <a:t>‹#›</a:t>
            </a:fld>
            <a:endParaRPr lang="sv-SE"/>
          </a:p>
        </p:txBody>
      </p:sp>
    </p:spTree>
    <p:extLst>
      <p:ext uri="{BB962C8B-B14F-4D97-AF65-F5344CB8AC3E}">
        <p14:creationId xmlns:p14="http://schemas.microsoft.com/office/powerpoint/2010/main" val="2720697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Outline for the presentation</a:t>
            </a:r>
            <a:endParaRPr lang="sv-SE" dirty="0"/>
          </a:p>
        </p:txBody>
      </p:sp>
      <p:sp>
        <p:nvSpPr>
          <p:cNvPr id="4" name="Slide Number Placeholder 3"/>
          <p:cNvSpPr>
            <a:spLocks noGrp="1"/>
          </p:cNvSpPr>
          <p:nvPr>
            <p:ph type="sldNum" sz="quarter" idx="10"/>
          </p:nvPr>
        </p:nvSpPr>
        <p:spPr/>
        <p:txBody>
          <a:bodyPr/>
          <a:lstStyle/>
          <a:p>
            <a:fld id="{70F28741-B813-46E0-88C1-3D461AF0CD64}" type="slidenum">
              <a:rPr lang="sv-SE" smtClean="0"/>
              <a:t>2</a:t>
            </a:fld>
            <a:endParaRPr lang="sv-SE"/>
          </a:p>
        </p:txBody>
      </p:sp>
    </p:spTree>
    <p:extLst>
      <p:ext uri="{BB962C8B-B14F-4D97-AF65-F5344CB8AC3E}">
        <p14:creationId xmlns:p14="http://schemas.microsoft.com/office/powerpoint/2010/main" val="3419037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Software</a:t>
            </a:r>
            <a:r>
              <a:rPr lang="sv-SE" baseline="0" dirty="0" smtClean="0"/>
              <a:t> Introduction</a:t>
            </a:r>
          </a:p>
        </p:txBody>
      </p:sp>
      <p:sp>
        <p:nvSpPr>
          <p:cNvPr id="4" name="Slide Number Placeholder 3"/>
          <p:cNvSpPr>
            <a:spLocks noGrp="1"/>
          </p:cNvSpPr>
          <p:nvPr>
            <p:ph type="sldNum" sz="quarter" idx="10"/>
          </p:nvPr>
        </p:nvSpPr>
        <p:spPr/>
        <p:txBody>
          <a:bodyPr/>
          <a:lstStyle/>
          <a:p>
            <a:fld id="{70F28741-B813-46E0-88C1-3D461AF0CD64}" type="slidenum">
              <a:rPr lang="sv-SE" smtClean="0"/>
              <a:t>11</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Software</a:t>
            </a:r>
            <a:r>
              <a:rPr lang="sv-SE" baseline="0" dirty="0" smtClean="0"/>
              <a:t> Introduction</a:t>
            </a:r>
          </a:p>
          <a:p>
            <a:endParaRPr lang="sv-SE" baseline="0" dirty="0" smtClean="0"/>
          </a:p>
          <a:p>
            <a:r>
              <a:rPr lang="sv-SE" b="1" baseline="0" dirty="0" smtClean="0"/>
              <a:t>ADD PUZZLE</a:t>
            </a:r>
          </a:p>
        </p:txBody>
      </p:sp>
      <p:sp>
        <p:nvSpPr>
          <p:cNvPr id="4" name="Slide Number Placeholder 3"/>
          <p:cNvSpPr>
            <a:spLocks noGrp="1"/>
          </p:cNvSpPr>
          <p:nvPr>
            <p:ph type="sldNum" sz="quarter" idx="10"/>
          </p:nvPr>
        </p:nvSpPr>
        <p:spPr/>
        <p:txBody>
          <a:bodyPr/>
          <a:lstStyle/>
          <a:p>
            <a:fld id="{70F28741-B813-46E0-88C1-3D461AF0CD64}" type="slidenum">
              <a:rPr lang="sv-SE" smtClean="0"/>
              <a:t>12</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To give an overview of what can be done</a:t>
            </a:r>
          </a:p>
          <a:p>
            <a:endParaRPr lang="sv-SE" baseline="0" dirty="0" smtClean="0"/>
          </a:p>
          <a:p>
            <a:endParaRPr lang="sv-SE" baseline="0"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13</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How it works</a:t>
            </a:r>
          </a:p>
        </p:txBody>
      </p:sp>
      <p:sp>
        <p:nvSpPr>
          <p:cNvPr id="4" name="Slide Number Placeholder 3"/>
          <p:cNvSpPr>
            <a:spLocks noGrp="1"/>
          </p:cNvSpPr>
          <p:nvPr>
            <p:ph type="sldNum" sz="quarter" idx="10"/>
          </p:nvPr>
        </p:nvSpPr>
        <p:spPr/>
        <p:txBody>
          <a:bodyPr/>
          <a:lstStyle/>
          <a:p>
            <a:fld id="{70F28741-B813-46E0-88C1-3D461AF0CD64}" type="slidenum">
              <a:rPr lang="sv-SE" smtClean="0"/>
              <a:t>14</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Software Idea. To give an example of how the software operates:</a:t>
            </a:r>
          </a:p>
          <a:p>
            <a:endParaRPr lang="sv-S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sv-SE" baseline="0" dirty="0" smtClean="0"/>
              <a:t>Also mention how downtime is calculated (give some flow of evens, something in between the puzzle and the detailed description)</a:t>
            </a:r>
          </a:p>
          <a:p>
            <a:endParaRPr lang="sv-SE" baseline="0"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16</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Software</a:t>
            </a:r>
            <a:r>
              <a:rPr lang="sv-SE" baseline="0" dirty="0" smtClean="0"/>
              <a:t> Introduction</a:t>
            </a:r>
          </a:p>
          <a:p>
            <a:r>
              <a:rPr lang="sv-SE" baseline="0" dirty="0" smtClean="0"/>
              <a:t>Example of what we would like to model:</a:t>
            </a:r>
          </a:p>
          <a:p>
            <a:r>
              <a:rPr lang="sv-SE" baseline="0" dirty="0" smtClean="0"/>
              <a:t>FTA and RBD, only consider 1/0, either working or not working. Which is, generally the same for availsim regarding components. Howevr, with the help of parameters, we have an additional ”layer” where we can decide wether the system is up or not, regardless of the components that have failed.</a:t>
            </a:r>
          </a:p>
        </p:txBody>
      </p:sp>
      <p:sp>
        <p:nvSpPr>
          <p:cNvPr id="4" name="Slide Number Placeholder 3"/>
          <p:cNvSpPr>
            <a:spLocks noGrp="1"/>
          </p:cNvSpPr>
          <p:nvPr>
            <p:ph type="sldNum" sz="quarter" idx="10"/>
          </p:nvPr>
        </p:nvSpPr>
        <p:spPr/>
        <p:txBody>
          <a:bodyPr/>
          <a:lstStyle/>
          <a:p>
            <a:fld id="{70F28741-B813-46E0-88C1-3D461AF0CD64}" type="slidenum">
              <a:rPr lang="sv-SE" smtClean="0"/>
              <a:t>17</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FTA &amp; RBD</a:t>
            </a:r>
          </a:p>
          <a:p>
            <a:endParaRPr lang="sv-SE" baseline="0" dirty="0" smtClean="0"/>
          </a:p>
          <a:p>
            <a:r>
              <a:rPr lang="sv-SE" baseline="0" dirty="0" smtClean="0"/>
              <a:t>Works with components, either ”ON” or ”OFF”. </a:t>
            </a:r>
          </a:p>
          <a:p>
            <a:endParaRPr lang="sv-SE" baseline="0"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18</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Software Idea</a:t>
            </a:r>
          </a:p>
        </p:txBody>
      </p:sp>
      <p:sp>
        <p:nvSpPr>
          <p:cNvPr id="4" name="Slide Number Placeholder 3"/>
          <p:cNvSpPr>
            <a:spLocks noGrp="1"/>
          </p:cNvSpPr>
          <p:nvPr>
            <p:ph type="sldNum" sz="quarter" idx="10"/>
          </p:nvPr>
        </p:nvSpPr>
        <p:spPr/>
        <p:txBody>
          <a:bodyPr/>
          <a:lstStyle/>
          <a:p>
            <a:fld id="{70F28741-B813-46E0-88C1-3D461AF0CD64}" type="slidenum">
              <a:rPr lang="sv-SE" smtClean="0"/>
              <a:t>19</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Example</a:t>
            </a:r>
            <a:r>
              <a:rPr lang="sv-SE" baseline="0" dirty="0" smtClean="0"/>
              <a:t> result / live demo</a:t>
            </a:r>
          </a:p>
        </p:txBody>
      </p:sp>
      <p:sp>
        <p:nvSpPr>
          <p:cNvPr id="4" name="Slide Number Placeholder 3"/>
          <p:cNvSpPr>
            <a:spLocks noGrp="1"/>
          </p:cNvSpPr>
          <p:nvPr>
            <p:ph type="sldNum" sz="quarter" idx="10"/>
          </p:nvPr>
        </p:nvSpPr>
        <p:spPr/>
        <p:txBody>
          <a:bodyPr/>
          <a:lstStyle/>
          <a:p>
            <a:fld id="{70F28741-B813-46E0-88C1-3D461AF0CD64}" type="slidenum">
              <a:rPr lang="sv-SE" smtClean="0"/>
              <a:t>20</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Mention + add common input files</a:t>
            </a:r>
          </a:p>
          <a:p>
            <a:endParaRPr lang="sv-SE" baseline="0" dirty="0" smtClean="0"/>
          </a:p>
          <a:p>
            <a:pPr marL="0" indent="0">
              <a:buNone/>
            </a:pPr>
            <a:r>
              <a:rPr lang="sv-SE" sz="2400" dirty="0" smtClean="0"/>
              <a:t>What we need to do:</a:t>
            </a:r>
          </a:p>
          <a:p>
            <a:r>
              <a:rPr lang="sv-SE" sz="2400" dirty="0" smtClean="0"/>
              <a:t>Fill out input fields</a:t>
            </a:r>
            <a:endParaRPr lang="sv-SE" sz="2000" dirty="0" smtClean="0"/>
          </a:p>
          <a:p>
            <a:r>
              <a:rPr lang="sv-SE" sz="2400" dirty="0" smtClean="0"/>
              <a:t>Define:</a:t>
            </a:r>
          </a:p>
          <a:p>
            <a:pPr lvl="1"/>
            <a:r>
              <a:rPr lang="sv-SE" sz="2000" dirty="0" smtClean="0"/>
              <a:t>Failures</a:t>
            </a:r>
          </a:p>
          <a:p>
            <a:pPr lvl="1"/>
            <a:r>
              <a:rPr lang="sv-SE" sz="2000" dirty="0" smtClean="0"/>
              <a:t>Parameters</a:t>
            </a:r>
          </a:p>
          <a:p>
            <a:pPr lvl="1"/>
            <a:r>
              <a:rPr lang="sv-SE" sz="2000" dirty="0" smtClean="0"/>
              <a:t>Consequences</a:t>
            </a:r>
          </a:p>
          <a:p>
            <a:pPr lvl="1"/>
            <a:r>
              <a:rPr lang="sv-SE" sz="2000" dirty="0" smtClean="0"/>
              <a:t>Devices</a:t>
            </a:r>
          </a:p>
          <a:p>
            <a:endParaRPr lang="sv-SE" baseline="0"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21</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First availabili</a:t>
            </a:r>
            <a:r>
              <a:rPr lang="sv-SE" baseline="0" dirty="0" smtClean="0"/>
              <a:t>ty and reliability </a:t>
            </a:r>
            <a:r>
              <a:rPr lang="sv-SE" dirty="0" smtClean="0"/>
              <a:t>analysis WW2,</a:t>
            </a:r>
            <a:r>
              <a:rPr lang="sv-SE" baseline="0" dirty="0" smtClean="0"/>
              <a:t> with the goal to make the rockets as well as radars more reliable</a:t>
            </a:r>
            <a:endParaRPr lang="sv-SE"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3</a:t>
            </a:fld>
            <a:endParaRPr lang="sv-SE"/>
          </a:p>
        </p:txBody>
      </p:sp>
    </p:spTree>
    <p:extLst>
      <p:ext uri="{BB962C8B-B14F-4D97-AF65-F5344CB8AC3E}">
        <p14:creationId xmlns:p14="http://schemas.microsoft.com/office/powerpoint/2010/main" val="2776917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How it works</a:t>
            </a:r>
          </a:p>
        </p:txBody>
      </p:sp>
      <p:sp>
        <p:nvSpPr>
          <p:cNvPr id="4" name="Slide Number Placeholder 3"/>
          <p:cNvSpPr>
            <a:spLocks noGrp="1"/>
          </p:cNvSpPr>
          <p:nvPr>
            <p:ph type="sldNum" sz="quarter" idx="10"/>
          </p:nvPr>
        </p:nvSpPr>
        <p:spPr/>
        <p:txBody>
          <a:bodyPr/>
          <a:lstStyle/>
          <a:p>
            <a:fld id="{70F28741-B813-46E0-88C1-3D461AF0CD64}" type="slidenum">
              <a:rPr lang="sv-SE" smtClean="0"/>
              <a:t>22</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How it works</a:t>
            </a:r>
          </a:p>
        </p:txBody>
      </p:sp>
      <p:sp>
        <p:nvSpPr>
          <p:cNvPr id="4" name="Slide Number Placeholder 3"/>
          <p:cNvSpPr>
            <a:spLocks noGrp="1"/>
          </p:cNvSpPr>
          <p:nvPr>
            <p:ph type="sldNum" sz="quarter" idx="10"/>
          </p:nvPr>
        </p:nvSpPr>
        <p:spPr/>
        <p:txBody>
          <a:bodyPr/>
          <a:lstStyle/>
          <a:p>
            <a:fld id="{70F28741-B813-46E0-88C1-3D461AF0CD64}" type="slidenum">
              <a:rPr lang="sv-SE" smtClean="0"/>
              <a:t>23</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How it works</a:t>
            </a:r>
          </a:p>
        </p:txBody>
      </p:sp>
      <p:sp>
        <p:nvSpPr>
          <p:cNvPr id="4" name="Slide Number Placeholder 3"/>
          <p:cNvSpPr>
            <a:spLocks noGrp="1"/>
          </p:cNvSpPr>
          <p:nvPr>
            <p:ph type="sldNum" sz="quarter" idx="10"/>
          </p:nvPr>
        </p:nvSpPr>
        <p:spPr/>
        <p:txBody>
          <a:bodyPr/>
          <a:lstStyle/>
          <a:p>
            <a:fld id="{70F28741-B813-46E0-88C1-3D461AF0CD64}" type="slidenum">
              <a:rPr lang="sv-SE" smtClean="0"/>
              <a:t>24</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How it works</a:t>
            </a:r>
          </a:p>
        </p:txBody>
      </p:sp>
      <p:sp>
        <p:nvSpPr>
          <p:cNvPr id="4" name="Slide Number Placeholder 3"/>
          <p:cNvSpPr>
            <a:spLocks noGrp="1"/>
          </p:cNvSpPr>
          <p:nvPr>
            <p:ph type="sldNum" sz="quarter" idx="10"/>
          </p:nvPr>
        </p:nvSpPr>
        <p:spPr/>
        <p:txBody>
          <a:bodyPr/>
          <a:lstStyle/>
          <a:p>
            <a:fld id="{70F28741-B813-46E0-88C1-3D461AF0CD64}" type="slidenum">
              <a:rPr lang="sv-SE" smtClean="0"/>
              <a:t>25</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How it works</a:t>
            </a:r>
          </a:p>
        </p:txBody>
      </p:sp>
      <p:sp>
        <p:nvSpPr>
          <p:cNvPr id="4" name="Slide Number Placeholder 3"/>
          <p:cNvSpPr>
            <a:spLocks noGrp="1"/>
          </p:cNvSpPr>
          <p:nvPr>
            <p:ph type="sldNum" sz="quarter" idx="10"/>
          </p:nvPr>
        </p:nvSpPr>
        <p:spPr/>
        <p:txBody>
          <a:bodyPr/>
          <a:lstStyle/>
          <a:p>
            <a:fld id="{70F28741-B813-46E0-88C1-3D461AF0CD64}" type="slidenum">
              <a:rPr lang="sv-SE" smtClean="0"/>
              <a:t>26</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How it works</a:t>
            </a:r>
          </a:p>
        </p:txBody>
      </p:sp>
      <p:sp>
        <p:nvSpPr>
          <p:cNvPr id="4" name="Slide Number Placeholder 3"/>
          <p:cNvSpPr>
            <a:spLocks noGrp="1"/>
          </p:cNvSpPr>
          <p:nvPr>
            <p:ph type="sldNum" sz="quarter" idx="10"/>
          </p:nvPr>
        </p:nvSpPr>
        <p:spPr/>
        <p:txBody>
          <a:bodyPr/>
          <a:lstStyle/>
          <a:p>
            <a:fld id="{70F28741-B813-46E0-88C1-3D461AF0CD64}" type="slidenum">
              <a:rPr lang="sv-SE" smtClean="0"/>
              <a:t>27</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How it works</a:t>
            </a:r>
          </a:p>
        </p:txBody>
      </p:sp>
      <p:sp>
        <p:nvSpPr>
          <p:cNvPr id="4" name="Slide Number Placeholder 3"/>
          <p:cNvSpPr>
            <a:spLocks noGrp="1"/>
          </p:cNvSpPr>
          <p:nvPr>
            <p:ph type="sldNum" sz="quarter" idx="10"/>
          </p:nvPr>
        </p:nvSpPr>
        <p:spPr/>
        <p:txBody>
          <a:bodyPr/>
          <a:lstStyle/>
          <a:p>
            <a:fld id="{70F28741-B813-46E0-88C1-3D461AF0CD64}" type="slidenum">
              <a:rPr lang="sv-SE" smtClean="0"/>
              <a:t>28</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aseline="0" dirty="0" smtClean="0"/>
              <a:t>How it works</a:t>
            </a:r>
          </a:p>
        </p:txBody>
      </p:sp>
      <p:sp>
        <p:nvSpPr>
          <p:cNvPr id="4" name="Slide Number Placeholder 3"/>
          <p:cNvSpPr>
            <a:spLocks noGrp="1"/>
          </p:cNvSpPr>
          <p:nvPr>
            <p:ph type="sldNum" sz="quarter" idx="10"/>
          </p:nvPr>
        </p:nvSpPr>
        <p:spPr/>
        <p:txBody>
          <a:bodyPr/>
          <a:lstStyle/>
          <a:p>
            <a:fld id="{70F28741-B813-46E0-88C1-3D461AF0CD64}" type="slidenum">
              <a:rPr lang="sv-SE" smtClean="0"/>
              <a:t>29</a:t>
            </a:fld>
            <a:endParaRPr lang="sv-SE"/>
          </a:p>
        </p:txBody>
      </p:sp>
    </p:spTree>
    <p:extLst>
      <p:ext uri="{BB962C8B-B14F-4D97-AF65-F5344CB8AC3E}">
        <p14:creationId xmlns:p14="http://schemas.microsoft.com/office/powerpoint/2010/main" val="39002314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70F28741-B813-46E0-88C1-3D461AF0CD64}" type="slidenum">
              <a:rPr lang="sv-SE" smtClean="0"/>
              <a:t>33</a:t>
            </a:fld>
            <a:endParaRPr lang="sv-SE"/>
          </a:p>
        </p:txBody>
      </p:sp>
    </p:spTree>
    <p:extLst>
      <p:ext uri="{BB962C8B-B14F-4D97-AF65-F5344CB8AC3E}">
        <p14:creationId xmlns:p14="http://schemas.microsoft.com/office/powerpoint/2010/main" val="22984932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Repository for</a:t>
            </a:r>
            <a:r>
              <a:rPr lang="sv-SE" baseline="0" dirty="0" smtClean="0"/>
              <a:t> easier access to software + documentation</a:t>
            </a:r>
            <a:endParaRPr lang="sv-SE" dirty="0"/>
          </a:p>
        </p:txBody>
      </p:sp>
      <p:sp>
        <p:nvSpPr>
          <p:cNvPr id="4" name="Slide Number Placeholder 3"/>
          <p:cNvSpPr>
            <a:spLocks noGrp="1"/>
          </p:cNvSpPr>
          <p:nvPr>
            <p:ph type="sldNum" sz="quarter" idx="10"/>
          </p:nvPr>
        </p:nvSpPr>
        <p:spPr/>
        <p:txBody>
          <a:bodyPr/>
          <a:lstStyle/>
          <a:p>
            <a:fld id="{70F28741-B813-46E0-88C1-3D461AF0CD64}" type="slidenum">
              <a:rPr lang="sv-SE" smtClean="0"/>
              <a:t>34</a:t>
            </a:fld>
            <a:endParaRPr lang="sv-SE"/>
          </a:p>
        </p:txBody>
      </p:sp>
    </p:spTree>
    <p:extLst>
      <p:ext uri="{BB962C8B-B14F-4D97-AF65-F5344CB8AC3E}">
        <p14:creationId xmlns:p14="http://schemas.microsoft.com/office/powerpoint/2010/main" val="3015109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Introduce the concept</a:t>
            </a:r>
            <a:r>
              <a:rPr lang="sv-SE" baseline="0" dirty="0" smtClean="0"/>
              <a:t> of Availability analysis:</a:t>
            </a:r>
          </a:p>
          <a:p>
            <a:r>
              <a:rPr lang="sv-SE" baseline="0" dirty="0" smtClean="0"/>
              <a:t>Why is it important?</a:t>
            </a:r>
          </a:p>
          <a:p>
            <a:pPr marL="171450" indent="-171450">
              <a:buFont typeface="Arial" panose="020B0604020202020204" pitchFamily="34" charset="0"/>
              <a:buChar char="•"/>
            </a:pPr>
            <a:r>
              <a:rPr lang="sv-SE" baseline="0" dirty="0" smtClean="0"/>
              <a:t>To beforehand, estimate the availability for the machiene</a:t>
            </a:r>
          </a:p>
          <a:p>
            <a:pPr marL="171450" indent="-171450">
              <a:buFont typeface="Arial" panose="020B0604020202020204" pitchFamily="34" charset="0"/>
              <a:buChar char="•"/>
            </a:pPr>
            <a:r>
              <a:rPr lang="sv-SE" baseline="0" dirty="0" smtClean="0"/>
              <a:t>Identify critical system parts, and if necessary, treat them accordingly</a:t>
            </a:r>
            <a:endParaRPr lang="sv-SE"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4</a:t>
            </a:fld>
            <a:endParaRPr lang="sv-SE"/>
          </a:p>
        </p:txBody>
      </p:sp>
    </p:spTree>
    <p:extLst>
      <p:ext uri="{BB962C8B-B14F-4D97-AF65-F5344CB8AC3E}">
        <p14:creationId xmlns:p14="http://schemas.microsoft.com/office/powerpoint/2010/main" val="27769175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70F28741-B813-46E0-88C1-3D461AF0CD64}" type="slidenum">
              <a:rPr lang="sv-SE" smtClean="0"/>
              <a:t>35</a:t>
            </a:fld>
            <a:endParaRPr lang="sv-SE"/>
          </a:p>
        </p:txBody>
      </p:sp>
    </p:spTree>
    <p:extLst>
      <p:ext uri="{BB962C8B-B14F-4D97-AF65-F5344CB8AC3E}">
        <p14:creationId xmlns:p14="http://schemas.microsoft.com/office/powerpoint/2010/main" val="593042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70F28741-B813-46E0-88C1-3D461AF0CD64}" type="slidenum">
              <a:rPr lang="sv-SE" smtClean="0"/>
              <a:t>37</a:t>
            </a:fld>
            <a:endParaRPr lang="sv-SE"/>
          </a:p>
        </p:txBody>
      </p:sp>
    </p:spTree>
    <p:extLst>
      <p:ext uri="{BB962C8B-B14F-4D97-AF65-F5344CB8AC3E}">
        <p14:creationId xmlns:p14="http://schemas.microsoft.com/office/powerpoint/2010/main" val="13550958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70F28741-B813-46E0-88C1-3D461AF0CD64}" type="slidenum">
              <a:rPr lang="sv-SE" smtClean="0"/>
              <a:t>38</a:t>
            </a:fld>
            <a:endParaRPr lang="sv-SE"/>
          </a:p>
        </p:txBody>
      </p:sp>
    </p:spTree>
    <p:extLst>
      <p:ext uri="{BB962C8B-B14F-4D97-AF65-F5344CB8AC3E}">
        <p14:creationId xmlns:p14="http://schemas.microsoft.com/office/powerpoint/2010/main" val="1355095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Introduce the concept</a:t>
            </a:r>
            <a:r>
              <a:rPr lang="sv-SE" baseline="0" dirty="0" smtClean="0"/>
              <a:t> of Availability analysis:</a:t>
            </a:r>
          </a:p>
          <a:p>
            <a:r>
              <a:rPr lang="sv-SE" baseline="0" dirty="0" smtClean="0"/>
              <a:t>Why is it important?</a:t>
            </a:r>
          </a:p>
          <a:p>
            <a:pPr marL="171450" indent="-171450">
              <a:buFont typeface="Arial" panose="020B0604020202020204" pitchFamily="34" charset="0"/>
              <a:buChar char="•"/>
            </a:pPr>
            <a:r>
              <a:rPr lang="sv-SE" baseline="0" dirty="0" smtClean="0"/>
              <a:t>To beforehand, estimate the availability for the machiene</a:t>
            </a:r>
          </a:p>
          <a:p>
            <a:pPr marL="171450" indent="-171450">
              <a:buFont typeface="Arial" panose="020B0604020202020204" pitchFamily="34" charset="0"/>
              <a:buChar char="•"/>
            </a:pPr>
            <a:r>
              <a:rPr lang="sv-SE" baseline="0" dirty="0" smtClean="0"/>
              <a:t>Identify critical system parts, and if necessary, treat them accordingly</a:t>
            </a:r>
          </a:p>
          <a:p>
            <a:pPr marL="171450" indent="-171450">
              <a:buFont typeface="Arial" panose="020B0604020202020204" pitchFamily="34" charset="0"/>
              <a:buChar char="•"/>
            </a:pPr>
            <a:endParaRPr lang="sv-SE" baseline="0" dirty="0" smtClean="0"/>
          </a:p>
          <a:p>
            <a:pPr marL="0" indent="0">
              <a:buFont typeface="Arial" panose="020B0604020202020204" pitchFamily="34" charset="0"/>
              <a:buNone/>
            </a:pPr>
            <a:r>
              <a:rPr lang="sv-SE" baseline="0" dirty="0" smtClean="0"/>
              <a:t>”Whats the point in having a machiene if it is not working when we need it?”</a:t>
            </a:r>
            <a:endParaRPr lang="sv-SE"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5</a:t>
            </a:fld>
            <a:endParaRPr lang="sv-SE"/>
          </a:p>
        </p:txBody>
      </p:sp>
    </p:spTree>
    <p:extLst>
      <p:ext uri="{BB962C8B-B14F-4D97-AF65-F5344CB8AC3E}">
        <p14:creationId xmlns:p14="http://schemas.microsoft.com/office/powerpoint/2010/main" val="2776917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Approaches: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smtClean="0"/>
              <a:t>RBD</a:t>
            </a:r>
          </a:p>
          <a:p>
            <a:pPr marL="171450" indent="-171450">
              <a:buFont typeface="Arial" panose="020B0604020202020204" pitchFamily="34" charset="0"/>
              <a:buChar char="•"/>
            </a:pPr>
            <a:r>
              <a:rPr lang="sv-SE" dirty="0" smtClean="0"/>
              <a:t>FTA</a:t>
            </a:r>
          </a:p>
          <a:p>
            <a:pPr marL="171450" indent="-171450">
              <a:buFont typeface="Arial" panose="020B0604020202020204" pitchFamily="34" charset="0"/>
              <a:buChar char="•"/>
            </a:pPr>
            <a:r>
              <a:rPr lang="sv-SE" dirty="0" smtClean="0"/>
              <a:t>Markov</a:t>
            </a:r>
            <a:r>
              <a:rPr lang="sv-SE" baseline="0" dirty="0" smtClean="0"/>
              <a:t> Chain</a:t>
            </a:r>
          </a:p>
          <a:p>
            <a:pPr marL="171450" indent="-171450">
              <a:buFont typeface="Arial" panose="020B0604020202020204" pitchFamily="34" charset="0"/>
              <a:buChar char="•"/>
            </a:pPr>
            <a:r>
              <a:rPr lang="sv-SE" dirty="0" smtClean="0"/>
              <a:t>Excell sheets </a:t>
            </a:r>
          </a:p>
          <a:p>
            <a:pPr marL="171450" indent="-171450">
              <a:buFont typeface="Arial" panose="020B0604020202020204" pitchFamily="34" charset="0"/>
              <a:buChar char="•"/>
            </a:pPr>
            <a:r>
              <a:rPr lang="sv-SE" dirty="0" smtClean="0"/>
              <a:t>Multiple</a:t>
            </a:r>
            <a:r>
              <a:rPr lang="sv-SE" baseline="0" dirty="0" smtClean="0"/>
              <a:t> commercial and privately developed software in existance</a:t>
            </a:r>
            <a:endParaRPr lang="sv-SE" dirty="0" smtClean="0"/>
          </a:p>
          <a:p>
            <a:pPr marL="0" indent="0">
              <a:buFont typeface="Arial" panose="020B0604020202020204" pitchFamily="34" charset="0"/>
              <a:buNone/>
            </a:pPr>
            <a:endParaRPr lang="sv-SE"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6</a:t>
            </a:fld>
            <a:endParaRPr lang="sv-SE"/>
          </a:p>
        </p:txBody>
      </p:sp>
    </p:spTree>
    <p:extLst>
      <p:ext uri="{BB962C8B-B14F-4D97-AF65-F5344CB8AC3E}">
        <p14:creationId xmlns:p14="http://schemas.microsoft.com/office/powerpoint/2010/main" val="2776917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Although plenty of options in how to</a:t>
            </a:r>
            <a:r>
              <a:rPr lang="sv-SE" baseline="0" dirty="0" smtClean="0"/>
              <a:t> conduct the analysis exists, the commercial software have some limitation when used in the accelerator domain, which is why special-made software is required</a:t>
            </a:r>
            <a:endParaRPr lang="sv-SE" dirty="0" smtClean="0"/>
          </a:p>
          <a:p>
            <a:pPr marL="0" indent="0">
              <a:buFont typeface="Arial" panose="020B0604020202020204" pitchFamily="34" charset="0"/>
              <a:buNone/>
            </a:pPr>
            <a:endParaRPr lang="sv-SE"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7</a:t>
            </a:fld>
            <a:endParaRPr lang="sv-SE"/>
          </a:p>
        </p:txBody>
      </p:sp>
    </p:spTree>
    <p:extLst>
      <p:ext uri="{BB962C8B-B14F-4D97-AF65-F5344CB8AC3E}">
        <p14:creationId xmlns:p14="http://schemas.microsoft.com/office/powerpoint/2010/main" val="2776917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(Although,</a:t>
            </a:r>
            <a:r>
              <a:rPr lang="sv-SE" baseline="0" dirty="0" smtClean="0"/>
              <a:t> with all the previous software in existance, the tools was still not satisfactory for Accelerator Availability analysis</a:t>
            </a:r>
            <a:r>
              <a:rPr lang="sv-SE" dirty="0" smtClean="0"/>
              <a:t>)</a:t>
            </a:r>
          </a:p>
          <a:p>
            <a:r>
              <a:rPr lang="sv-SE" u="sng" dirty="0" smtClean="0">
                <a:effectLst/>
              </a:rPr>
              <a:t>”</a:t>
            </a:r>
            <a:r>
              <a:rPr lang="sv-SE" i="1" u="sng" dirty="0" smtClean="0">
                <a:effectLst/>
              </a:rPr>
              <a:t>The approach taken here was to write a simulation which could allow several complexities to be handled that would have been</a:t>
            </a:r>
            <a:r>
              <a:rPr lang="sv-SE" i="1" u="sng" baseline="0" dirty="0" smtClean="0">
                <a:effectLst/>
              </a:rPr>
              <a:t> nearly impossible in a spreadsheet and quite difficult in the commercial software packages.</a:t>
            </a:r>
            <a:r>
              <a:rPr lang="sv-SE" i="0" u="sng" baseline="0" dirty="0" smtClean="0">
                <a:effectLst/>
              </a:rPr>
              <a:t>” </a:t>
            </a:r>
            <a:endParaRPr lang="sv-SE" u="sng" dirty="0" smtClean="0">
              <a:effectLst/>
            </a:endParaRPr>
          </a:p>
          <a:p>
            <a:r>
              <a:rPr lang="sv-SE" dirty="0" smtClean="0"/>
              <a:t>Therefore, Tom Hiemel and</a:t>
            </a:r>
            <a:r>
              <a:rPr lang="sv-SE" baseline="0" dirty="0" smtClean="0"/>
              <a:t> his team developed the first version of Availsim. </a:t>
            </a:r>
          </a:p>
          <a:p>
            <a:endParaRPr lang="sv-SE" dirty="0" smtClean="0"/>
          </a:p>
          <a:p>
            <a:r>
              <a:rPr lang="sv-SE" dirty="0" smtClean="0"/>
              <a:t>Why</a:t>
            </a:r>
            <a:r>
              <a:rPr lang="sv-SE" baseline="0" dirty="0" smtClean="0"/>
              <a:t> was Availsim (at all) developed? (commercial tools were not sufficient enough / additional stuff was required)</a:t>
            </a:r>
            <a:r>
              <a:rPr lang="sv-SE" dirty="0" smtClean="0"/>
              <a:t/>
            </a:r>
            <a:br>
              <a:rPr lang="sv-SE" dirty="0" smtClean="0"/>
            </a:br>
            <a:endParaRPr lang="sv-SE" dirty="0" smtClean="0"/>
          </a:p>
          <a:p>
            <a:r>
              <a:rPr lang="sv-SE" dirty="0" smtClean="0"/>
              <a:t>Explain version 1</a:t>
            </a:r>
            <a:r>
              <a:rPr lang="sv-SE" baseline="0" dirty="0" smtClean="0"/>
              <a:t> and version 2. Mention functionalty, author and the purpose of the software. (Stanford / IFMIF)</a:t>
            </a:r>
            <a:endParaRPr lang="sv-SE"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8</a:t>
            </a:fld>
            <a:endParaRPr lang="sv-SE"/>
          </a:p>
        </p:txBody>
      </p:sp>
    </p:spTree>
    <p:extLst>
      <p:ext uri="{BB962C8B-B14F-4D97-AF65-F5344CB8AC3E}">
        <p14:creationId xmlns:p14="http://schemas.microsoft.com/office/powerpoint/2010/main" val="1414950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Use</a:t>
            </a:r>
            <a:r>
              <a:rPr lang="sv-SE" baseline="0" dirty="0" smtClean="0"/>
              <a:t>d for decisions in SLAC</a:t>
            </a:r>
            <a:endParaRPr lang="sv-SE"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9</a:t>
            </a:fld>
            <a:endParaRPr lang="sv-SE"/>
          </a:p>
        </p:txBody>
      </p:sp>
    </p:spTree>
    <p:extLst>
      <p:ext uri="{BB962C8B-B14F-4D97-AF65-F5344CB8AC3E}">
        <p14:creationId xmlns:p14="http://schemas.microsoft.com/office/powerpoint/2010/main" val="1414950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IFMIF in japan, to account for specific conciderations in their RAMI analysis</a:t>
            </a:r>
          </a:p>
          <a:p>
            <a:endParaRPr lang="sv-SE" dirty="0" smtClean="0"/>
          </a:p>
        </p:txBody>
      </p:sp>
      <p:sp>
        <p:nvSpPr>
          <p:cNvPr id="4" name="Slide Number Placeholder 3"/>
          <p:cNvSpPr>
            <a:spLocks noGrp="1"/>
          </p:cNvSpPr>
          <p:nvPr>
            <p:ph type="sldNum" sz="quarter" idx="10"/>
          </p:nvPr>
        </p:nvSpPr>
        <p:spPr/>
        <p:txBody>
          <a:bodyPr/>
          <a:lstStyle/>
          <a:p>
            <a:fld id="{70F28741-B813-46E0-88C1-3D461AF0CD64}" type="slidenum">
              <a:rPr lang="sv-SE" smtClean="0"/>
              <a:t>10</a:t>
            </a:fld>
            <a:endParaRPr lang="sv-SE"/>
          </a:p>
        </p:txBody>
      </p:sp>
    </p:spTree>
    <p:extLst>
      <p:ext uri="{BB962C8B-B14F-4D97-AF65-F5344CB8AC3E}">
        <p14:creationId xmlns:p14="http://schemas.microsoft.com/office/powerpoint/2010/main" val="1414950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v-S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p>
            <a:fld id="{72287D80-8035-4348-9C8D-660595CC17D8}" type="datetimeFigureOut">
              <a:rPr lang="sv-SE" smtClean="0"/>
              <a:t>2017-04-06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2020939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72287D80-8035-4348-9C8D-660595CC17D8}" type="datetimeFigureOut">
              <a:rPr lang="sv-SE" smtClean="0"/>
              <a:t>2017-04-06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1293550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72287D80-8035-4348-9C8D-660595CC17D8}" type="datetimeFigureOut">
              <a:rPr lang="sv-SE" smtClean="0"/>
              <a:t>2017-04-06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1618249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72287D80-8035-4348-9C8D-660595CC17D8}" type="datetimeFigureOut">
              <a:rPr lang="sv-SE" smtClean="0"/>
              <a:t>2017-04-06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29184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287D80-8035-4348-9C8D-660595CC17D8}" type="datetimeFigureOut">
              <a:rPr lang="sv-SE" smtClean="0"/>
              <a:t>2017-04-06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3965385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Date Placeholder 4"/>
          <p:cNvSpPr>
            <a:spLocks noGrp="1"/>
          </p:cNvSpPr>
          <p:nvPr>
            <p:ph type="dt" sz="half" idx="10"/>
          </p:nvPr>
        </p:nvSpPr>
        <p:spPr/>
        <p:txBody>
          <a:bodyPr/>
          <a:lstStyle/>
          <a:p>
            <a:fld id="{72287D80-8035-4348-9C8D-660595CC17D8}" type="datetimeFigureOut">
              <a:rPr lang="sv-SE" smtClean="0"/>
              <a:t>2017-04-06</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3981406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p>
            <a:fld id="{72287D80-8035-4348-9C8D-660595CC17D8}" type="datetimeFigureOut">
              <a:rPr lang="sv-SE" smtClean="0"/>
              <a:t>2017-04-06</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770337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Date Placeholder 2"/>
          <p:cNvSpPr>
            <a:spLocks noGrp="1"/>
          </p:cNvSpPr>
          <p:nvPr>
            <p:ph type="dt" sz="half" idx="10"/>
          </p:nvPr>
        </p:nvSpPr>
        <p:spPr/>
        <p:txBody>
          <a:bodyPr/>
          <a:lstStyle/>
          <a:p>
            <a:fld id="{72287D80-8035-4348-9C8D-660595CC17D8}" type="datetimeFigureOut">
              <a:rPr lang="sv-SE" smtClean="0"/>
              <a:t>2017-04-06</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2068067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287D80-8035-4348-9C8D-660595CC17D8}" type="datetimeFigureOut">
              <a:rPr lang="sv-SE" smtClean="0"/>
              <a:t>2017-04-06</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1133143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287D80-8035-4348-9C8D-660595CC17D8}" type="datetimeFigureOut">
              <a:rPr lang="sv-SE" smtClean="0"/>
              <a:t>2017-04-06</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3123941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287D80-8035-4348-9C8D-660595CC17D8}" type="datetimeFigureOut">
              <a:rPr lang="sv-SE" smtClean="0"/>
              <a:t>2017-04-06</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F96F0E12-1C03-418C-AD18-22C069DC930C}" type="slidenum">
              <a:rPr lang="sv-SE" smtClean="0"/>
              <a:t>‹#›</a:t>
            </a:fld>
            <a:endParaRPr lang="sv-SE"/>
          </a:p>
        </p:txBody>
      </p:sp>
    </p:spTree>
    <p:extLst>
      <p:ext uri="{BB962C8B-B14F-4D97-AF65-F5344CB8AC3E}">
        <p14:creationId xmlns:p14="http://schemas.microsoft.com/office/powerpoint/2010/main" val="1948702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v-S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287D80-8035-4348-9C8D-660595CC17D8}" type="datetimeFigureOut">
              <a:rPr lang="sv-SE" smtClean="0"/>
              <a:t>2017-04-06</a:t>
            </a:fld>
            <a:endParaRPr lang="sv-S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6F0E12-1C03-418C-AD18-22C069DC930C}" type="slidenum">
              <a:rPr lang="sv-SE" smtClean="0"/>
              <a:t>‹#›</a:t>
            </a:fld>
            <a:endParaRPr lang="sv-SE"/>
          </a:p>
        </p:txBody>
      </p:sp>
    </p:spTree>
    <p:extLst>
      <p:ext uri="{BB962C8B-B14F-4D97-AF65-F5344CB8AC3E}">
        <p14:creationId xmlns:p14="http://schemas.microsoft.com/office/powerpoint/2010/main" val="3168791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10" Type="http://schemas.openxmlformats.org/officeDocument/2006/relationships/image" Target="../media/image22.png"/><Relationship Id="rId4" Type="http://schemas.openxmlformats.org/officeDocument/2006/relationships/image" Target="../media/image9.png"/><Relationship Id="rId9" Type="http://schemas.openxmlformats.org/officeDocument/2006/relationships/image" Target="../media/image19.png"/></Relationships>
</file>

<file path=ppt/slides/_rels/slide1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25.png"/></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31.png"/></Relationships>
</file>

<file path=ppt/slides/_rels/slide2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10" Type="http://schemas.openxmlformats.org/officeDocument/2006/relationships/image" Target="../media/image34.png"/><Relationship Id="rId4" Type="http://schemas.openxmlformats.org/officeDocument/2006/relationships/image" Target="../media/image9.png"/><Relationship Id="rId9" Type="http://schemas.openxmlformats.org/officeDocument/2006/relationships/image" Target="../media/image33.png"/></Relationships>
</file>

<file path=ppt/slides/_rels/slide2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37.png"/></Relationships>
</file>

<file path=ppt/slides/_rels/slide2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39.png"/></Relationships>
</file>

<file path=ppt/slides/_rels/slide2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4716016" y="2780928"/>
            <a:ext cx="3600400" cy="1015663"/>
          </a:xfrm>
          <a:prstGeom prst="rect">
            <a:avLst/>
          </a:prstGeom>
          <a:solidFill>
            <a:schemeClr val="bg1"/>
          </a:solidFill>
        </p:spPr>
        <p:txBody>
          <a:bodyPr wrap="square" rtlCol="0">
            <a:spAutoFit/>
          </a:bodyPr>
          <a:lstStyle/>
          <a:p>
            <a:r>
              <a:rPr lang="sv-SE" sz="6000" dirty="0" smtClean="0">
                <a:latin typeface="Open sans" panose="020B0606030504020204" pitchFamily="34" charset="0"/>
                <a:ea typeface="Open sans" panose="020B0606030504020204" pitchFamily="34" charset="0"/>
                <a:cs typeface="Open sans" panose="020B0606030504020204" pitchFamily="34" charset="0"/>
              </a:rPr>
              <a:t>Availsim3</a:t>
            </a:r>
            <a:endParaRPr lang="sv-SE"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5452144" y="3713221"/>
            <a:ext cx="4355976" cy="276999"/>
          </a:xfrm>
          <a:prstGeom prst="rect">
            <a:avLst/>
          </a:prstGeom>
          <a:noFill/>
        </p:spPr>
        <p:txBody>
          <a:bodyPr wrap="square" rtlCol="0">
            <a:spAutoFit/>
          </a:bodyPr>
          <a:lstStyle/>
          <a:p>
            <a:r>
              <a:rPr lang="sv-SE" sz="1200" b="1" dirty="0" smtClean="0">
                <a:latin typeface="Open sans" panose="020B0606030504020204" pitchFamily="34" charset="0"/>
                <a:ea typeface="Open sans" panose="020B0606030504020204" pitchFamily="34" charset="0"/>
                <a:cs typeface="Open sans" panose="020B0606030504020204" pitchFamily="34" charset="0"/>
              </a:rPr>
              <a:t>By Mikael Motyka &amp; Enric Bargallo</a:t>
            </a:r>
            <a:endParaRPr lang="sv-SE" sz="12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Rektangel 2"/>
          <p:cNvSpPr/>
          <p:nvPr/>
        </p:nvSpPr>
        <p:spPr>
          <a:xfrm>
            <a:off x="2210842" y="6110468"/>
            <a:ext cx="4572000" cy="276999"/>
          </a:xfrm>
          <a:prstGeom prst="rect">
            <a:avLst/>
          </a:prstGeom>
        </p:spPr>
        <p:txBody>
          <a:bodyPr>
            <a:spAutoFit/>
          </a:bodyPr>
          <a:lstStyle/>
          <a:p>
            <a:pPr lvl="0" algn="ctr"/>
            <a:r>
              <a:rPr lang="sv-SE" sz="1200" dirty="0" smtClean="0">
                <a:solidFill>
                  <a:schemeClr val="bg1">
                    <a:lumMod val="95000"/>
                  </a:schemeClr>
                </a:solidFill>
              </a:rPr>
              <a:t>6th April, 2017</a:t>
            </a:r>
            <a:endParaRPr lang="sv" sz="1200" i="1" dirty="0">
              <a:solidFill>
                <a:schemeClr val="bg1">
                  <a:lumMod val="95000"/>
                </a:schemeClr>
              </a:solidFill>
            </a:endParaRPr>
          </a:p>
        </p:txBody>
      </p:sp>
      <p:pic>
        <p:nvPicPr>
          <p:cNvPr id="1026" name="Picture 2" descr="Bildresultat för european spallation source"/>
          <p:cNvPicPr>
            <a:picLocks noChangeAspect="1" noChangeArrowheads="1"/>
          </p:cNvPicPr>
          <p:nvPr/>
        </p:nvPicPr>
        <p:blipFill>
          <a:blip r:embed="rId2" cstate="print">
            <a:biLevel thresh="75000"/>
            <a:extLst>
              <a:ext uri="{28A0092B-C50C-407E-A947-70E740481C1C}">
                <a14:useLocalDpi xmlns:a14="http://schemas.microsoft.com/office/drawing/2010/main" val="0"/>
              </a:ext>
            </a:extLst>
          </a:blip>
          <a:srcRect/>
          <a:stretch>
            <a:fillRect/>
          </a:stretch>
        </p:blipFill>
        <p:spPr bwMode="auto">
          <a:xfrm>
            <a:off x="323528" y="363967"/>
            <a:ext cx="1656184" cy="890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97147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Availsim 2</a:t>
            </a:r>
            <a:endParaRPr lang="sv-SE" dirty="0"/>
          </a:p>
        </p:txBody>
      </p:sp>
      <p:sp>
        <p:nvSpPr>
          <p:cNvPr id="3" name="Content Placeholder 2"/>
          <p:cNvSpPr>
            <a:spLocks noGrp="1"/>
          </p:cNvSpPr>
          <p:nvPr>
            <p:ph idx="1"/>
          </p:nvPr>
        </p:nvSpPr>
        <p:spPr>
          <a:xfrm>
            <a:off x="529166" y="1628800"/>
            <a:ext cx="8229600" cy="4525963"/>
          </a:xfrm>
        </p:spPr>
        <p:txBody>
          <a:bodyPr>
            <a:normAutofit/>
          </a:bodyPr>
          <a:lstStyle/>
          <a:p>
            <a:r>
              <a:rPr lang="sv-SE" sz="1800" dirty="0" smtClean="0"/>
              <a:t>Tailor made for IFMIF RAMI analysis</a:t>
            </a:r>
          </a:p>
          <a:p>
            <a:r>
              <a:rPr lang="sv-SE" sz="1800" dirty="0" smtClean="0"/>
              <a:t>Availsim 1 features and in addition:</a:t>
            </a:r>
          </a:p>
          <a:p>
            <a:pPr lvl="1"/>
            <a:r>
              <a:rPr lang="sv-SE" sz="1400" dirty="0" smtClean="0"/>
              <a:t>Different failure modes for components</a:t>
            </a:r>
          </a:p>
          <a:p>
            <a:pPr lvl="1"/>
            <a:r>
              <a:rPr lang="sv-SE" sz="1400" dirty="0" smtClean="0"/>
              <a:t>Individual component threatment</a:t>
            </a:r>
          </a:p>
          <a:p>
            <a:pPr lvl="1"/>
            <a:r>
              <a:rPr lang="sv-SE" sz="1400" dirty="0" smtClean="0"/>
              <a:t>Flexible (</a:t>
            </a:r>
            <a:r>
              <a:rPr lang="en-US" sz="1400" dirty="0"/>
              <a:t>maintenance offset/component locations/redundancies</a:t>
            </a:r>
            <a:r>
              <a:rPr lang="sv-SE" sz="1400" dirty="0" smtClean="0"/>
              <a:t>)</a:t>
            </a:r>
          </a:p>
          <a:p>
            <a:pPr lvl="1"/>
            <a:r>
              <a:rPr lang="sv-SE" sz="1400" dirty="0" smtClean="0"/>
              <a:t>Introduced ”Functions” to enable complex degradation and redundancis</a:t>
            </a:r>
          </a:p>
          <a:p>
            <a:pPr lvl="1"/>
            <a:r>
              <a:rPr lang="sv-SE" sz="1400" dirty="0" smtClean="0"/>
              <a:t>Best corresponds to reality</a:t>
            </a:r>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539510" y="4537720"/>
            <a:ext cx="6131066" cy="1200329"/>
          </a:xfrm>
          <a:prstGeom prst="rect">
            <a:avLst/>
          </a:prstGeom>
        </p:spPr>
        <p:txBody>
          <a:bodyPr wrap="square">
            <a:spAutoFit/>
          </a:bodyPr>
          <a:lstStyle/>
          <a:p>
            <a:pPr marL="285750" indent="-285750">
              <a:buFont typeface="Arial" panose="020B0604020202020204" pitchFamily="34" charset="0"/>
              <a:buChar char="•"/>
            </a:pPr>
            <a:r>
              <a:rPr lang="en-US" dirty="0"/>
              <a:t>Very specific for IFMIF</a:t>
            </a:r>
          </a:p>
          <a:p>
            <a:pPr marL="285750" indent="-285750">
              <a:buFont typeface="Arial" panose="020B0604020202020204" pitchFamily="34" charset="0"/>
              <a:buChar char="•"/>
            </a:pPr>
            <a:r>
              <a:rPr lang="en-US" dirty="0"/>
              <a:t>Hard to manage/understand (Even with in-depth knowledge)</a:t>
            </a:r>
          </a:p>
          <a:p>
            <a:pPr marL="285750" indent="-285750">
              <a:buFont typeface="Arial" panose="020B0604020202020204" pitchFamily="34" charset="0"/>
              <a:buChar char="•"/>
            </a:pPr>
            <a:r>
              <a:rPr lang="en-US" dirty="0"/>
              <a:t>Not modular</a:t>
            </a:r>
          </a:p>
          <a:p>
            <a:pPr marL="285750" indent="-285750">
              <a:buFont typeface="Arial" panose="020B0604020202020204" pitchFamily="34" charset="0"/>
              <a:buChar char="•"/>
            </a:pPr>
            <a:r>
              <a:rPr lang="en-US" dirty="0"/>
              <a:t>Require </a:t>
            </a:r>
            <a:r>
              <a:rPr lang="en-US" dirty="0" err="1"/>
              <a:t>Matlab</a:t>
            </a:r>
            <a:r>
              <a:rPr lang="en-US" dirty="0"/>
              <a:t> license</a:t>
            </a:r>
          </a:p>
        </p:txBody>
      </p:sp>
      <p:sp>
        <p:nvSpPr>
          <p:cNvPr id="10" name="TextBox 9"/>
          <p:cNvSpPr txBox="1"/>
          <p:nvPr/>
        </p:nvSpPr>
        <p:spPr>
          <a:xfrm>
            <a:off x="1727641" y="1297360"/>
            <a:ext cx="1368151" cy="369332"/>
          </a:xfrm>
          <a:prstGeom prst="rect">
            <a:avLst/>
          </a:prstGeom>
          <a:noFill/>
        </p:spPr>
        <p:txBody>
          <a:bodyPr wrap="square" rtlCol="0">
            <a:spAutoFit/>
          </a:bodyPr>
          <a:lstStyle/>
          <a:p>
            <a:r>
              <a:rPr lang="sv-SE" b="1" dirty="0" smtClean="0"/>
              <a:t>Advantages</a:t>
            </a:r>
            <a:endParaRPr lang="sv-SE" b="1" dirty="0"/>
          </a:p>
        </p:txBody>
      </p:sp>
      <p:sp>
        <p:nvSpPr>
          <p:cNvPr id="11" name="TextBox 10"/>
          <p:cNvSpPr txBox="1"/>
          <p:nvPr/>
        </p:nvSpPr>
        <p:spPr>
          <a:xfrm>
            <a:off x="1626973" y="4150092"/>
            <a:ext cx="1569485" cy="369332"/>
          </a:xfrm>
          <a:prstGeom prst="rect">
            <a:avLst/>
          </a:prstGeom>
          <a:noFill/>
        </p:spPr>
        <p:txBody>
          <a:bodyPr wrap="square" rtlCol="0">
            <a:spAutoFit/>
          </a:bodyPr>
          <a:lstStyle/>
          <a:p>
            <a:r>
              <a:rPr lang="sv-SE" b="1" dirty="0" smtClean="0"/>
              <a:t>Disadvantages</a:t>
            </a:r>
            <a:endParaRPr lang="sv-SE" b="1" dirty="0"/>
          </a:p>
        </p:txBody>
      </p:sp>
    </p:spTree>
    <p:extLst>
      <p:ext uri="{BB962C8B-B14F-4D97-AF65-F5344CB8AC3E}">
        <p14:creationId xmlns:p14="http://schemas.microsoft.com/office/powerpoint/2010/main" val="3702592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descr="C:\Users\MikaelMotyka\Desktop\Powerpoint pictures CERN\co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0151" y="2132856"/>
            <a:ext cx="1368152" cy="136815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txBox="1">
            <a:spLocks/>
          </p:cNvSpPr>
          <p:nvPr/>
        </p:nvSpPr>
        <p:spPr>
          <a:xfrm>
            <a:off x="421196" y="324325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v-SE" dirty="0" smtClean="0"/>
              <a:t>Availsim3</a:t>
            </a:r>
            <a:endParaRPr lang="sv-SE" dirty="0"/>
          </a:p>
        </p:txBody>
      </p:sp>
    </p:spTree>
    <p:extLst>
      <p:ext uri="{BB962C8B-B14F-4D97-AF65-F5344CB8AC3E}">
        <p14:creationId xmlns:p14="http://schemas.microsoft.com/office/powerpoint/2010/main" val="1332504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itle 1"/>
          <p:cNvSpPr>
            <a:spLocks noGrp="1"/>
          </p:cNvSpPr>
          <p:nvPr>
            <p:ph type="title"/>
          </p:nvPr>
        </p:nvSpPr>
        <p:spPr>
          <a:xfrm>
            <a:off x="457200" y="274638"/>
            <a:ext cx="8229600" cy="1143000"/>
          </a:xfrm>
        </p:spPr>
        <p:txBody>
          <a:bodyPr/>
          <a:lstStyle/>
          <a:p>
            <a:r>
              <a:rPr lang="sv-SE" dirty="0" smtClean="0"/>
              <a:t>Introduction</a:t>
            </a:r>
            <a:endParaRPr lang="sv-SE" dirty="0"/>
          </a:p>
        </p:txBody>
      </p:sp>
      <p:sp>
        <p:nvSpPr>
          <p:cNvPr id="12" name="Content Placeholder 2"/>
          <p:cNvSpPr>
            <a:spLocks noGrp="1"/>
          </p:cNvSpPr>
          <p:nvPr>
            <p:ph idx="1"/>
          </p:nvPr>
        </p:nvSpPr>
        <p:spPr>
          <a:xfrm>
            <a:off x="447675" y="1847850"/>
            <a:ext cx="8229600" cy="4525963"/>
          </a:xfrm>
        </p:spPr>
        <p:txBody>
          <a:bodyPr>
            <a:normAutofit/>
          </a:bodyPr>
          <a:lstStyle/>
          <a:p>
            <a:r>
              <a:rPr lang="sv-SE" sz="2400" dirty="0" smtClean="0"/>
              <a:t>Developed from scratch in Python 3 (no Matlab license)</a:t>
            </a:r>
          </a:p>
          <a:p>
            <a:r>
              <a:rPr lang="sv-SE" sz="2400" dirty="0" smtClean="0"/>
              <a:t>Consists of”modules” to add/remove functionality more easily</a:t>
            </a:r>
          </a:p>
          <a:p>
            <a:r>
              <a:rPr lang="sv-SE" sz="2400" dirty="0" smtClean="0"/>
              <a:t>A simulation in discrete time that uses a so called ”three-phased” approach (Pidd, 1998). </a:t>
            </a:r>
          </a:p>
          <a:p>
            <a:r>
              <a:rPr lang="sv-SE" sz="2400" dirty="0" smtClean="0"/>
              <a:t>Under continuous development and testing. </a:t>
            </a:r>
          </a:p>
          <a:p>
            <a:endParaRPr lang="sv-SE" sz="2400" dirty="0" smtClean="0"/>
          </a:p>
          <a:p>
            <a:endParaRPr lang="sv-SE" sz="2400" dirty="0" smtClean="0"/>
          </a:p>
        </p:txBody>
      </p:sp>
    </p:spTree>
    <p:extLst>
      <p:ext uri="{BB962C8B-B14F-4D97-AF65-F5344CB8AC3E}">
        <p14:creationId xmlns:p14="http://schemas.microsoft.com/office/powerpoint/2010/main" val="21388673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725" y="188640"/>
            <a:ext cx="8229600" cy="1143000"/>
          </a:xfrm>
        </p:spPr>
        <p:txBody>
          <a:bodyPr/>
          <a:lstStyle/>
          <a:p>
            <a:r>
              <a:rPr lang="sv-SE" dirty="0" smtClean="0"/>
              <a:t>Functionality - current</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3315564895"/>
              </p:ext>
            </p:extLst>
          </p:nvPr>
        </p:nvGraphicFramePr>
        <p:xfrm>
          <a:off x="1740024" y="1052736"/>
          <a:ext cx="5352256" cy="5770880"/>
        </p:xfrm>
        <a:graphic>
          <a:graphicData uri="http://schemas.openxmlformats.org/drawingml/2006/table">
            <a:tbl>
              <a:tblPr firstRow="1" bandRow="1">
                <a:tableStyleId>{5C22544A-7EE6-4342-B048-85BDC9FD1C3A}</a:tableStyleId>
              </a:tblPr>
              <a:tblGrid>
                <a:gridCol w="2032000"/>
                <a:gridCol w="3320256"/>
              </a:tblGrid>
              <a:tr h="370840">
                <a:tc>
                  <a:txBody>
                    <a:bodyPr/>
                    <a:lstStyle/>
                    <a:p>
                      <a:r>
                        <a:rPr lang="sv-SE" dirty="0" smtClean="0"/>
                        <a:t>Function</a:t>
                      </a:r>
                      <a:endParaRPr lang="sv-SE" dirty="0"/>
                    </a:p>
                  </a:txBody>
                  <a:tcPr/>
                </a:tc>
                <a:tc>
                  <a:txBody>
                    <a:bodyPr/>
                    <a:lstStyle/>
                    <a:p>
                      <a:r>
                        <a:rPr lang="sv-SE" dirty="0" smtClean="0"/>
                        <a:t>Description</a:t>
                      </a:r>
                      <a:endParaRPr lang="sv-SE" dirty="0"/>
                    </a:p>
                  </a:txBody>
                  <a:tcPr/>
                </a:tc>
              </a:tr>
              <a:tr h="370840">
                <a:tc>
                  <a:txBody>
                    <a:bodyPr/>
                    <a:lstStyle/>
                    <a:p>
                      <a:r>
                        <a:rPr lang="sv-SE" sz="1200" dirty="0" smtClean="0"/>
                        <a:t>Grouping</a:t>
                      </a:r>
                      <a:endParaRPr lang="sv-SE" sz="1200" dirty="0"/>
                    </a:p>
                  </a:txBody>
                  <a:tcPr/>
                </a:tc>
                <a:tc>
                  <a:txBody>
                    <a:bodyPr/>
                    <a:lstStyle/>
                    <a:p>
                      <a:r>
                        <a:rPr lang="sv-SE" sz="1200" dirty="0" smtClean="0"/>
                        <a:t>Group</a:t>
                      </a:r>
                      <a:r>
                        <a:rPr lang="sv-SE" sz="1200" baseline="0" dirty="0" smtClean="0"/>
                        <a:t> failures so that only one failure can occur at a time</a:t>
                      </a:r>
                      <a:endParaRPr lang="sv-SE" sz="1200" dirty="0"/>
                    </a:p>
                  </a:txBody>
                  <a:tcPr/>
                </a:tc>
              </a:tr>
              <a:tr h="370840">
                <a:tc>
                  <a:txBody>
                    <a:bodyPr/>
                    <a:lstStyle/>
                    <a:p>
                      <a:r>
                        <a:rPr lang="sv-SE" sz="1200" dirty="0" smtClean="0"/>
                        <a:t>Repair Prioritizing</a:t>
                      </a:r>
                    </a:p>
                  </a:txBody>
                  <a:tcPr/>
                </a:tc>
                <a:tc>
                  <a:txBody>
                    <a:bodyPr/>
                    <a:lstStyle/>
                    <a:p>
                      <a:r>
                        <a:rPr lang="sv-SE" sz="1200" dirty="0" smtClean="0"/>
                        <a:t>Choose</a:t>
                      </a:r>
                      <a:r>
                        <a:rPr lang="sv-SE" sz="1200" baseline="0" dirty="0" smtClean="0"/>
                        <a:t> whether to repair everything or just the last failed device</a:t>
                      </a:r>
                      <a:endParaRPr lang="sv-SE" sz="1200" dirty="0"/>
                    </a:p>
                  </a:txBody>
                  <a:tcPr/>
                </a:tc>
              </a:tr>
              <a:tr h="370840">
                <a:tc>
                  <a:txBody>
                    <a:bodyPr/>
                    <a:lstStyle/>
                    <a:p>
                      <a:r>
                        <a:rPr lang="sv-SE" sz="1200" dirty="0" smtClean="0"/>
                        <a:t>Different redundancy types</a:t>
                      </a:r>
                      <a:endParaRPr lang="sv-SE" sz="1200" dirty="0"/>
                    </a:p>
                  </a:txBody>
                  <a:tcPr/>
                </a:tc>
                <a:tc>
                  <a:txBody>
                    <a:bodyPr/>
                    <a:lstStyle/>
                    <a:p>
                      <a:r>
                        <a:rPr lang="sv-SE" sz="1200" dirty="0" smtClean="0"/>
                        <a:t>Model</a:t>
                      </a:r>
                      <a:r>
                        <a:rPr lang="sv-SE" sz="1200" baseline="0" dirty="0" smtClean="0"/>
                        <a:t> redundancies with parameters and/or devices</a:t>
                      </a:r>
                      <a:endParaRPr lang="sv-SE" sz="1200" dirty="0"/>
                    </a:p>
                  </a:txBody>
                  <a:tcPr/>
                </a:tc>
              </a:tr>
              <a:tr h="370840">
                <a:tc>
                  <a:txBody>
                    <a:bodyPr/>
                    <a:lstStyle/>
                    <a:p>
                      <a:r>
                        <a:rPr lang="sv-SE" sz="1200" dirty="0" smtClean="0"/>
                        <a:t>Higher</a:t>
                      </a:r>
                      <a:r>
                        <a:rPr lang="sv-SE" sz="1200" baseline="0" dirty="0" smtClean="0"/>
                        <a:t> level result (systems)</a:t>
                      </a:r>
                      <a:endParaRPr lang="sv-SE" sz="1200" dirty="0"/>
                    </a:p>
                  </a:txBody>
                  <a:tcPr/>
                </a:tc>
                <a:tc>
                  <a:txBody>
                    <a:bodyPr/>
                    <a:lstStyle/>
                    <a:p>
                      <a:r>
                        <a:rPr lang="sv-SE" sz="1200" dirty="0" smtClean="0"/>
                        <a:t>Results are</a:t>
                      </a:r>
                      <a:r>
                        <a:rPr lang="sv-SE" sz="1200" baseline="0" dirty="0" smtClean="0"/>
                        <a:t> summarized for each system to easier see which system contributes most to downtime</a:t>
                      </a:r>
                      <a:endParaRPr lang="sv-SE" sz="1200" dirty="0"/>
                    </a:p>
                  </a:txBody>
                  <a:tcPr/>
                </a:tc>
              </a:tr>
              <a:tr h="370840">
                <a:tc>
                  <a:txBody>
                    <a:bodyPr/>
                    <a:lstStyle/>
                    <a:p>
                      <a:r>
                        <a:rPr lang="sv-SE" sz="1200" dirty="0" smtClean="0"/>
                        <a:t>Different</a:t>
                      </a:r>
                      <a:r>
                        <a:rPr lang="sv-SE" sz="1200" baseline="0" dirty="0" smtClean="0"/>
                        <a:t> failtime distributions</a:t>
                      </a:r>
                      <a:endParaRPr lang="sv-SE" sz="1200" dirty="0"/>
                    </a:p>
                  </a:txBody>
                  <a:tcPr/>
                </a:tc>
                <a:tc>
                  <a:txBody>
                    <a:bodyPr/>
                    <a:lstStyle/>
                    <a:p>
                      <a:r>
                        <a:rPr lang="sv-SE" sz="1200" dirty="0" smtClean="0"/>
                        <a:t>Random failures</a:t>
                      </a:r>
                      <a:r>
                        <a:rPr lang="sv-SE" sz="1200" baseline="0" dirty="0" smtClean="0"/>
                        <a:t> with </a:t>
                      </a:r>
                      <a:r>
                        <a:rPr lang="sv-SE" sz="1200" dirty="0" smtClean="0"/>
                        <a:t>1p-Exponential/1p-Weibull</a:t>
                      </a:r>
                      <a:r>
                        <a:rPr lang="sv-SE" sz="1200" baseline="0" dirty="0" smtClean="0"/>
                        <a:t> or Gumble</a:t>
                      </a:r>
                      <a:endParaRPr lang="sv-SE" sz="1200" dirty="0"/>
                    </a:p>
                  </a:txBody>
                  <a:tcPr/>
                </a:tc>
              </a:tr>
              <a:tr h="370840">
                <a:tc>
                  <a:txBody>
                    <a:bodyPr/>
                    <a:lstStyle/>
                    <a:p>
                      <a:r>
                        <a:rPr lang="sv-SE" sz="1200" dirty="0" smtClean="0"/>
                        <a:t>Hot-swappable devices</a:t>
                      </a:r>
                      <a:endParaRPr lang="sv-SE" sz="1200" dirty="0"/>
                    </a:p>
                  </a:txBody>
                  <a:tcPr/>
                </a:tc>
                <a:tc>
                  <a:txBody>
                    <a:bodyPr/>
                    <a:lstStyle/>
                    <a:p>
                      <a:r>
                        <a:rPr lang="sv-SE" sz="1200" dirty="0" smtClean="0"/>
                        <a:t>Choose</a:t>
                      </a:r>
                      <a:r>
                        <a:rPr lang="sv-SE" sz="1200" baseline="0" dirty="0" smtClean="0"/>
                        <a:t> wether a device is accesible for repair with or without tunnel access (shutting down facility)</a:t>
                      </a:r>
                      <a:endParaRPr lang="sv-SE" sz="1200" dirty="0"/>
                    </a:p>
                  </a:txBody>
                  <a:tcPr/>
                </a:tc>
              </a:tr>
              <a:tr h="370840">
                <a:tc>
                  <a:txBody>
                    <a:bodyPr/>
                    <a:lstStyle/>
                    <a:p>
                      <a:r>
                        <a:rPr lang="sv-SE" sz="1200" dirty="0" smtClean="0"/>
                        <a:t>Track ageing of devices</a:t>
                      </a:r>
                      <a:endParaRPr lang="sv-SE" sz="1200" dirty="0"/>
                    </a:p>
                  </a:txBody>
                  <a:tcPr/>
                </a:tc>
                <a:tc>
                  <a:txBody>
                    <a:bodyPr/>
                    <a:lstStyle/>
                    <a:p>
                      <a:r>
                        <a:rPr lang="sv-SE" sz="1200" dirty="0" smtClean="0"/>
                        <a:t>Track</a:t>
                      </a:r>
                      <a:r>
                        <a:rPr lang="sv-SE" sz="1200" baseline="0" dirty="0" smtClean="0"/>
                        <a:t> the number of hours a device has been operating</a:t>
                      </a:r>
                      <a:endParaRPr lang="sv-SE" sz="1200" dirty="0"/>
                    </a:p>
                  </a:txBody>
                  <a:tcPr/>
                </a:tc>
              </a:tr>
              <a:tr h="370840">
                <a:tc>
                  <a:txBody>
                    <a:bodyPr/>
                    <a:lstStyle/>
                    <a:p>
                      <a:r>
                        <a:rPr lang="sv-SE" sz="1200" dirty="0" smtClean="0"/>
                        <a:t>Complex dependencies</a:t>
                      </a:r>
                      <a:endParaRPr lang="sv-SE" sz="1200" dirty="0"/>
                    </a:p>
                  </a:txBody>
                  <a:tcPr/>
                </a:tc>
                <a:tc>
                  <a:txBody>
                    <a:bodyPr/>
                    <a:lstStyle/>
                    <a:p>
                      <a:r>
                        <a:rPr lang="sv-SE" sz="1200" dirty="0" smtClean="0"/>
                        <a:t>Operation</a:t>
                      </a:r>
                      <a:r>
                        <a:rPr lang="sv-SE" sz="1200" baseline="0" dirty="0" smtClean="0"/>
                        <a:t> Decision Enables the user to program extra considerations throughout the simulation</a:t>
                      </a:r>
                      <a:endParaRPr lang="sv-SE" sz="1200" dirty="0"/>
                    </a:p>
                  </a:txBody>
                  <a:tcPr/>
                </a:tc>
              </a:tr>
              <a:tr h="370840">
                <a:tc>
                  <a:txBody>
                    <a:bodyPr/>
                    <a:lstStyle/>
                    <a:p>
                      <a:r>
                        <a:rPr lang="sv-SE" sz="1200" dirty="0" smtClean="0"/>
                        <a:t>Usage of spares</a:t>
                      </a:r>
                      <a:endParaRPr lang="sv-SE" sz="1200" dirty="0"/>
                    </a:p>
                  </a:txBody>
                  <a:tcPr/>
                </a:tc>
                <a:tc>
                  <a:txBody>
                    <a:bodyPr/>
                    <a:lstStyle/>
                    <a:p>
                      <a:r>
                        <a:rPr lang="sv-SE" sz="1200" dirty="0" smtClean="0"/>
                        <a:t>Define</a:t>
                      </a:r>
                      <a:r>
                        <a:rPr lang="sv-SE" sz="1200" baseline="0" dirty="0" smtClean="0"/>
                        <a:t> the number of spares</a:t>
                      </a:r>
                      <a:endParaRPr lang="sv-SE" sz="1200" dirty="0"/>
                    </a:p>
                  </a:txBody>
                  <a:tcPr/>
                </a:tc>
              </a:tr>
              <a:tr h="370840">
                <a:tc>
                  <a:txBody>
                    <a:bodyPr/>
                    <a:lstStyle/>
                    <a:p>
                      <a:r>
                        <a:rPr lang="sv-SE" sz="1200" dirty="0" smtClean="0"/>
                        <a:t>Extra repair factor</a:t>
                      </a:r>
                      <a:endParaRPr lang="sv-SE" sz="1200" dirty="0"/>
                    </a:p>
                  </a:txBody>
                  <a:tcPr/>
                </a:tc>
                <a:tc>
                  <a:txBody>
                    <a:bodyPr/>
                    <a:lstStyle/>
                    <a:p>
                      <a:r>
                        <a:rPr lang="sv-SE" sz="1200" dirty="0" smtClean="0"/>
                        <a:t>Add</a:t>
                      </a:r>
                      <a:r>
                        <a:rPr lang="sv-SE" sz="1200" baseline="0" dirty="0" smtClean="0"/>
                        <a:t> e</a:t>
                      </a:r>
                      <a:r>
                        <a:rPr lang="sv-SE" sz="1200" dirty="0" smtClean="0"/>
                        <a:t>xtra</a:t>
                      </a:r>
                      <a:r>
                        <a:rPr lang="sv-SE" sz="1200" baseline="0" dirty="0" smtClean="0"/>
                        <a:t> repair-time to account for ignored failures during repair</a:t>
                      </a:r>
                      <a:endParaRPr lang="sv-SE" sz="1200" dirty="0"/>
                    </a:p>
                  </a:txBody>
                  <a:tcPr/>
                </a:tc>
              </a:tr>
              <a:tr h="370840">
                <a:tc>
                  <a:txBody>
                    <a:bodyPr/>
                    <a:lstStyle/>
                    <a:p>
                      <a:r>
                        <a:rPr lang="sv-SE" sz="1200" baseline="0" dirty="0" smtClean="0"/>
                        <a:t>Automatically generated log to track sequence of events</a:t>
                      </a:r>
                      <a:endParaRPr lang="sv-SE" sz="1200" dirty="0"/>
                    </a:p>
                  </a:txBody>
                  <a:tcPr/>
                </a:tc>
                <a:tc>
                  <a:txBody>
                    <a:bodyPr/>
                    <a:lstStyle/>
                    <a:p>
                      <a:r>
                        <a:rPr lang="sv-SE" sz="1200" dirty="0" smtClean="0"/>
                        <a:t>To</a:t>
                      </a:r>
                      <a:r>
                        <a:rPr lang="sv-SE" sz="1200" baseline="0" dirty="0" smtClean="0"/>
                        <a:t> see all the operations performed by the software during the simulation</a:t>
                      </a:r>
                      <a:endParaRPr lang="sv-SE" sz="1200" dirty="0"/>
                    </a:p>
                  </a:txBody>
                  <a:tcPr/>
                </a:tc>
              </a:tr>
              <a:tr h="370840">
                <a:tc>
                  <a:txBody>
                    <a:bodyPr/>
                    <a:lstStyle/>
                    <a:p>
                      <a:r>
                        <a:rPr lang="sv-SE" sz="1200" dirty="0" smtClean="0"/>
                        <a:t>Display</a:t>
                      </a:r>
                      <a:r>
                        <a:rPr lang="sv-SE" sz="1200" baseline="0" dirty="0" smtClean="0"/>
                        <a:t> parameter graphs</a:t>
                      </a:r>
                      <a:endParaRPr lang="sv-SE" sz="1200" dirty="0"/>
                    </a:p>
                  </a:txBody>
                  <a:tcPr/>
                </a:tc>
                <a:tc>
                  <a:txBody>
                    <a:bodyPr/>
                    <a:lstStyle/>
                    <a:p>
                      <a:r>
                        <a:rPr lang="sv-SE" sz="1200" dirty="0" smtClean="0"/>
                        <a:t>Plot</a:t>
                      </a:r>
                      <a:r>
                        <a:rPr lang="sv-SE" sz="1200" baseline="0" dirty="0" smtClean="0"/>
                        <a:t> parameters for a visual representation of their values</a:t>
                      </a:r>
                      <a:endParaRPr lang="sv-SE" sz="1200" dirty="0"/>
                    </a:p>
                  </a:txBody>
                  <a:tcPr/>
                </a:tc>
              </a:tr>
            </a:tbl>
          </a:graphicData>
        </a:graphic>
      </p:graphicFrame>
    </p:spTree>
    <p:extLst>
      <p:ext uri="{BB962C8B-B14F-4D97-AF65-F5344CB8AC3E}">
        <p14:creationId xmlns:p14="http://schemas.microsoft.com/office/powerpoint/2010/main" val="41580340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Functionality - future</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416921930"/>
              </p:ext>
            </p:extLst>
          </p:nvPr>
        </p:nvGraphicFramePr>
        <p:xfrm>
          <a:off x="1835696" y="1771640"/>
          <a:ext cx="5400600" cy="2377440"/>
        </p:xfrm>
        <a:graphic>
          <a:graphicData uri="http://schemas.openxmlformats.org/drawingml/2006/table">
            <a:tbl>
              <a:tblPr firstRow="1" bandRow="1">
                <a:tableStyleId>{5C22544A-7EE6-4342-B048-85BDC9FD1C3A}</a:tableStyleId>
              </a:tblPr>
              <a:tblGrid>
                <a:gridCol w="2050354"/>
                <a:gridCol w="3350246"/>
              </a:tblGrid>
              <a:tr h="345737">
                <a:tc>
                  <a:txBody>
                    <a:bodyPr/>
                    <a:lstStyle/>
                    <a:p>
                      <a:r>
                        <a:rPr lang="sv-SE" dirty="0" smtClean="0"/>
                        <a:t>Function</a:t>
                      </a:r>
                      <a:endParaRPr lang="sv-SE" dirty="0"/>
                    </a:p>
                  </a:txBody>
                  <a:tcPr/>
                </a:tc>
                <a:tc>
                  <a:txBody>
                    <a:bodyPr/>
                    <a:lstStyle/>
                    <a:p>
                      <a:r>
                        <a:rPr lang="sv-SE" dirty="0" smtClean="0"/>
                        <a:t>Description</a:t>
                      </a:r>
                      <a:endParaRPr lang="sv-SE" dirty="0"/>
                    </a:p>
                  </a:txBody>
                  <a:tcPr/>
                </a:tc>
              </a:tr>
              <a:tr h="345737">
                <a:tc>
                  <a:txBody>
                    <a:bodyPr/>
                    <a:lstStyle/>
                    <a:p>
                      <a:r>
                        <a:rPr lang="sv-SE" sz="1200" dirty="0" smtClean="0"/>
                        <a:t>Manpower</a:t>
                      </a:r>
                      <a:endParaRPr lang="sv-SE" sz="1200" dirty="0"/>
                    </a:p>
                  </a:txBody>
                  <a:tcPr/>
                </a:tc>
                <a:tc>
                  <a:txBody>
                    <a:bodyPr/>
                    <a:lstStyle/>
                    <a:p>
                      <a:r>
                        <a:rPr lang="sv-SE" sz="1200" dirty="0" smtClean="0"/>
                        <a:t>Track</a:t>
                      </a:r>
                      <a:r>
                        <a:rPr lang="sv-SE" sz="1200" baseline="0" dirty="0" smtClean="0"/>
                        <a:t> allocated resources such as repairmen, controlling the maximum number of people inside the tunnel performing repairs.</a:t>
                      </a:r>
                      <a:endParaRPr lang="sv-SE" sz="1200" dirty="0"/>
                    </a:p>
                  </a:txBody>
                  <a:tcPr/>
                </a:tc>
              </a:tr>
              <a:tr h="3457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dirty="0" smtClean="0"/>
                        <a:t>Flexible maintenance</a:t>
                      </a:r>
                    </a:p>
                  </a:txBody>
                  <a:tcPr/>
                </a:tc>
                <a:tc>
                  <a:txBody>
                    <a:bodyPr/>
                    <a:lstStyle/>
                    <a:p>
                      <a:r>
                        <a:rPr lang="sv-SE" sz="1200" dirty="0" smtClean="0"/>
                        <a:t>Change the start</a:t>
                      </a:r>
                      <a:r>
                        <a:rPr lang="sv-SE" sz="1200" baseline="0" dirty="0" smtClean="0"/>
                        <a:t> time of the scheduled maintenance if so is deemed necessary. </a:t>
                      </a:r>
                      <a:endParaRPr lang="sv-SE" sz="1200" dirty="0"/>
                    </a:p>
                  </a:txBody>
                  <a:tcPr/>
                </a:tc>
              </a:tr>
              <a:tr h="345737">
                <a:tc>
                  <a:txBody>
                    <a:bodyPr/>
                    <a:lstStyle/>
                    <a:p>
                      <a:r>
                        <a:rPr lang="sv-SE" sz="1200" dirty="0" smtClean="0"/>
                        <a:t>Order spares</a:t>
                      </a:r>
                      <a:endParaRPr lang="sv-SE" sz="1200" dirty="0"/>
                    </a:p>
                  </a:txBody>
                  <a:tcPr/>
                </a:tc>
                <a:tc>
                  <a:txBody>
                    <a:bodyPr/>
                    <a:lstStyle/>
                    <a:p>
                      <a:r>
                        <a:rPr lang="sv-SE" sz="1200" dirty="0" smtClean="0"/>
                        <a:t>If a</a:t>
                      </a:r>
                      <a:r>
                        <a:rPr lang="sv-SE" sz="1200" baseline="0" dirty="0" smtClean="0"/>
                        <a:t> spare is required but no more is available, we need to order new spares</a:t>
                      </a:r>
                      <a:endParaRPr lang="sv-SE" sz="1200" dirty="0"/>
                    </a:p>
                  </a:txBody>
                  <a:tcPr/>
                </a:tc>
              </a:tr>
              <a:tr h="345737">
                <a:tc>
                  <a:txBody>
                    <a:bodyPr/>
                    <a:lstStyle/>
                    <a:p>
                      <a:r>
                        <a:rPr lang="sv-SE" sz="1200" dirty="0" smtClean="0"/>
                        <a:t>Additional consequences</a:t>
                      </a:r>
                      <a:endParaRPr lang="sv-SE" sz="1200" dirty="0"/>
                    </a:p>
                  </a:txBody>
                  <a:tcPr/>
                </a:tc>
                <a:tc>
                  <a:txBody>
                    <a:bodyPr/>
                    <a:lstStyle/>
                    <a:p>
                      <a:r>
                        <a:rPr lang="sv-SE" sz="1200" dirty="0" smtClean="0"/>
                        <a:t>Add</a:t>
                      </a:r>
                      <a:r>
                        <a:rPr lang="sv-SE" sz="1200" baseline="0" dirty="0" smtClean="0"/>
                        <a:t> more consequence types, e.g. Parameter based optimization.</a:t>
                      </a:r>
                      <a:endParaRPr lang="sv-SE" sz="1200" dirty="0"/>
                    </a:p>
                  </a:txBody>
                  <a:tcPr/>
                </a:tc>
              </a:tr>
            </a:tbl>
          </a:graphicData>
        </a:graphic>
      </p:graphicFrame>
    </p:spTree>
    <p:extLst>
      <p:ext uri="{BB962C8B-B14F-4D97-AF65-F5344CB8AC3E}">
        <p14:creationId xmlns:p14="http://schemas.microsoft.com/office/powerpoint/2010/main" val="34123939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1"/>
          <p:cNvSpPr/>
          <p:nvPr/>
        </p:nvSpPr>
        <p:spPr>
          <a:xfrm>
            <a:off x="3056708" y="1780045"/>
            <a:ext cx="5979788" cy="3593171"/>
          </a:xfrm>
          <a:custGeom>
            <a:avLst/>
            <a:gdLst>
              <a:gd name="connsiteX0" fmla="*/ 0 w 6082685"/>
              <a:gd name="connsiteY0" fmla="*/ 1620180 h 3240360"/>
              <a:gd name="connsiteX1" fmla="*/ 3041343 w 6082685"/>
              <a:gd name="connsiteY1" fmla="*/ 0 h 3240360"/>
              <a:gd name="connsiteX2" fmla="*/ 6082686 w 6082685"/>
              <a:gd name="connsiteY2" fmla="*/ 1620180 h 3240360"/>
              <a:gd name="connsiteX3" fmla="*/ 3041343 w 6082685"/>
              <a:gd name="connsiteY3" fmla="*/ 3240360 h 3240360"/>
              <a:gd name="connsiteX4" fmla="*/ 0 w 6082685"/>
              <a:gd name="connsiteY4" fmla="*/ 1620180 h 3240360"/>
              <a:gd name="connsiteX0" fmla="*/ 0 w 5881518"/>
              <a:gd name="connsiteY0" fmla="*/ 1535063 h 3240788"/>
              <a:gd name="connsiteX1" fmla="*/ 2840175 w 5881518"/>
              <a:gd name="connsiteY1" fmla="*/ 227 h 3240788"/>
              <a:gd name="connsiteX2" fmla="*/ 5881518 w 5881518"/>
              <a:gd name="connsiteY2" fmla="*/ 1620407 h 3240788"/>
              <a:gd name="connsiteX3" fmla="*/ 2840175 w 5881518"/>
              <a:gd name="connsiteY3" fmla="*/ 3240587 h 3240788"/>
              <a:gd name="connsiteX4" fmla="*/ 0 w 5881518"/>
              <a:gd name="connsiteY4" fmla="*/ 1535063 h 3240788"/>
              <a:gd name="connsiteX0" fmla="*/ 234 w 5881752"/>
              <a:gd name="connsiteY0" fmla="*/ 1535620 h 3241345"/>
              <a:gd name="connsiteX1" fmla="*/ 2840409 w 5881752"/>
              <a:gd name="connsiteY1" fmla="*/ 784 h 3241345"/>
              <a:gd name="connsiteX2" fmla="*/ 5881752 w 5881752"/>
              <a:gd name="connsiteY2" fmla="*/ 1620964 h 3241345"/>
              <a:gd name="connsiteX3" fmla="*/ 2840409 w 5881752"/>
              <a:gd name="connsiteY3" fmla="*/ 3241144 h 3241345"/>
              <a:gd name="connsiteX4" fmla="*/ 234 w 5881752"/>
              <a:gd name="connsiteY4" fmla="*/ 1535620 h 3241345"/>
              <a:gd name="connsiteX0" fmla="*/ 4 w 5881522"/>
              <a:gd name="connsiteY0" fmla="*/ 1315562 h 3021287"/>
              <a:gd name="connsiteX1" fmla="*/ 2821891 w 5881522"/>
              <a:gd name="connsiteY1" fmla="*/ 182 h 3021287"/>
              <a:gd name="connsiteX2" fmla="*/ 5881522 w 5881522"/>
              <a:gd name="connsiteY2" fmla="*/ 1400906 h 3021287"/>
              <a:gd name="connsiteX3" fmla="*/ 2840179 w 5881522"/>
              <a:gd name="connsiteY3" fmla="*/ 3021086 h 3021287"/>
              <a:gd name="connsiteX4" fmla="*/ 4 w 5881522"/>
              <a:gd name="connsiteY4" fmla="*/ 1315562 h 3021287"/>
              <a:gd name="connsiteX0" fmla="*/ 22208 w 5906541"/>
              <a:gd name="connsiteY0" fmla="*/ 1316650 h 3022375"/>
              <a:gd name="connsiteX1" fmla="*/ 2844095 w 5906541"/>
              <a:gd name="connsiteY1" fmla="*/ 1270 h 3022375"/>
              <a:gd name="connsiteX2" fmla="*/ 5903726 w 5906541"/>
              <a:gd name="connsiteY2" fmla="*/ 1401994 h 3022375"/>
              <a:gd name="connsiteX3" fmla="*/ 2862383 w 5906541"/>
              <a:gd name="connsiteY3" fmla="*/ 3022174 h 3022375"/>
              <a:gd name="connsiteX4" fmla="*/ 22208 w 5906541"/>
              <a:gd name="connsiteY4" fmla="*/ 1316650 h 3022375"/>
              <a:gd name="connsiteX0" fmla="*/ 20994 w 5905327"/>
              <a:gd name="connsiteY0" fmla="*/ 1316613 h 2857802"/>
              <a:gd name="connsiteX1" fmla="*/ 2842881 w 5905327"/>
              <a:gd name="connsiteY1" fmla="*/ 1233 h 2857802"/>
              <a:gd name="connsiteX2" fmla="*/ 5902512 w 5905327"/>
              <a:gd name="connsiteY2" fmla="*/ 1401957 h 2857802"/>
              <a:gd name="connsiteX3" fmla="*/ 2842881 w 5905327"/>
              <a:gd name="connsiteY3" fmla="*/ 2857545 h 2857802"/>
              <a:gd name="connsiteX4" fmla="*/ 20994 w 5905327"/>
              <a:gd name="connsiteY4" fmla="*/ 1316613 h 2857802"/>
              <a:gd name="connsiteX0" fmla="*/ 20994 w 5905327"/>
              <a:gd name="connsiteY0" fmla="*/ 1316613 h 2857556"/>
              <a:gd name="connsiteX1" fmla="*/ 2842881 w 5905327"/>
              <a:gd name="connsiteY1" fmla="*/ 1233 h 2857556"/>
              <a:gd name="connsiteX2" fmla="*/ 5902512 w 5905327"/>
              <a:gd name="connsiteY2" fmla="*/ 1401957 h 2857556"/>
              <a:gd name="connsiteX3" fmla="*/ 2842881 w 5905327"/>
              <a:gd name="connsiteY3" fmla="*/ 2857545 h 2857556"/>
              <a:gd name="connsiteX4" fmla="*/ 20994 w 5905327"/>
              <a:gd name="connsiteY4" fmla="*/ 1316613 h 28575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5327" h="2857556">
                <a:moveTo>
                  <a:pt x="20994" y="1316613"/>
                </a:moveTo>
                <a:cubicBezTo>
                  <a:pt x="20994" y="840561"/>
                  <a:pt x="-429468" y="-37375"/>
                  <a:pt x="2842881" y="1233"/>
                </a:cubicBezTo>
                <a:cubicBezTo>
                  <a:pt x="6115230" y="39841"/>
                  <a:pt x="5902512" y="507156"/>
                  <a:pt x="5902512" y="1401957"/>
                </a:cubicBezTo>
                <a:cubicBezTo>
                  <a:pt x="5902512" y="2296758"/>
                  <a:pt x="5688510" y="2853481"/>
                  <a:pt x="2842881" y="2857545"/>
                </a:cubicBezTo>
                <a:cubicBezTo>
                  <a:pt x="-2748" y="2861609"/>
                  <a:pt x="20994" y="1792665"/>
                  <a:pt x="20994" y="1316613"/>
                </a:cubicBez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sv-SE"/>
          </a:p>
        </p:txBody>
      </p:sp>
      <p:sp>
        <p:nvSpPr>
          <p:cNvPr id="5" name="TextBox 4"/>
          <p:cNvSpPr txBox="1"/>
          <p:nvPr/>
        </p:nvSpPr>
        <p:spPr>
          <a:xfrm>
            <a:off x="951310" y="3549925"/>
            <a:ext cx="1341408" cy="461665"/>
          </a:xfrm>
          <a:prstGeom prst="rect">
            <a:avLst/>
          </a:prstGeom>
          <a:noFill/>
        </p:spPr>
        <p:txBody>
          <a:bodyPr wrap="square" rtlCol="0">
            <a:spAutoFit/>
          </a:bodyPr>
          <a:lstStyle/>
          <a:p>
            <a:pPr algn="ctr"/>
            <a:r>
              <a:rPr lang="sv-SE" sz="24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Inputs</a:t>
            </a:r>
            <a:endParaRPr lang="sv-SE" sz="14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6" name="Picture 2" descr="C:\Users\MikaelMotyka\Downloads\text-file.png"/>
          <p:cNvPicPr>
            <a:picLocks noChangeAspect="1" noChangeArrowheads="1"/>
          </p:cNvPicPr>
          <p:nvPr/>
        </p:nvPicPr>
        <p:blipFill>
          <a:blip r:embed="rId2" cstate="print">
            <a:duotone>
              <a:prstClr val="black"/>
              <a:schemeClr val="accent1">
                <a:lumMod val="40000"/>
                <a:lumOff val="60000"/>
                <a:tint val="45000"/>
                <a:satMod val="400000"/>
              </a:schemeClr>
            </a:duotone>
            <a:extLst>
              <a:ext uri="{28A0092B-C50C-407E-A947-70E740481C1C}">
                <a14:useLocalDpi xmlns:a14="http://schemas.microsoft.com/office/drawing/2010/main" val="0"/>
              </a:ext>
            </a:extLst>
          </a:blip>
          <a:srcRect/>
          <a:stretch>
            <a:fillRect/>
          </a:stretch>
        </p:blipFill>
        <p:spPr bwMode="auto">
          <a:xfrm>
            <a:off x="718549" y="3623482"/>
            <a:ext cx="332748" cy="3327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MikaelMotyka\Downloads\text-file.png"/>
          <p:cNvPicPr>
            <a:picLocks noChangeAspect="1" noChangeArrowheads="1"/>
          </p:cNvPicPr>
          <p:nvPr/>
        </p:nvPicPr>
        <p:blipFill>
          <a:blip r:embed="rId2" cstate="print">
            <a:duotone>
              <a:prstClr val="black"/>
              <a:schemeClr val="accent1">
                <a:lumMod val="40000"/>
                <a:lumOff val="60000"/>
                <a:tint val="45000"/>
                <a:satMod val="400000"/>
              </a:schemeClr>
            </a:duotone>
            <a:extLst>
              <a:ext uri="{28A0092B-C50C-407E-A947-70E740481C1C}">
                <a14:useLocalDpi xmlns:a14="http://schemas.microsoft.com/office/drawing/2010/main" val="0"/>
              </a:ext>
            </a:extLst>
          </a:blip>
          <a:srcRect/>
          <a:stretch>
            <a:fillRect/>
          </a:stretch>
        </p:blipFill>
        <p:spPr bwMode="auto">
          <a:xfrm>
            <a:off x="951309" y="4247602"/>
            <a:ext cx="332748" cy="33274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141002" y="5991671"/>
            <a:ext cx="1303206" cy="461665"/>
          </a:xfrm>
          <a:prstGeom prst="rect">
            <a:avLst/>
          </a:prstGeom>
          <a:noFill/>
        </p:spPr>
        <p:txBody>
          <a:bodyPr wrap="square" rtlCol="0">
            <a:spAutoFit/>
          </a:bodyPr>
          <a:lstStyle/>
          <a:p>
            <a:pPr algn="ctr"/>
            <a:r>
              <a:rPr lang="sv-SE" sz="24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Output</a:t>
            </a:r>
            <a:endParaRPr lang="sv-SE" sz="7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Picture 10" descr="C:\Users\MikaelMotyka\Downloads\printing-tool.png"/>
          <p:cNvPicPr>
            <a:picLocks noChangeAspect="1" noChangeArrowheads="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414083" y="5986267"/>
            <a:ext cx="396419" cy="396419"/>
          </a:xfrm>
          <a:prstGeom prst="rect">
            <a:avLst/>
          </a:prstGeom>
          <a:noFill/>
          <a:extLst>
            <a:ext uri="{909E8E84-426E-40DD-AFC4-6F175D3DCCD1}">
              <a14:hiddenFill xmlns:a14="http://schemas.microsoft.com/office/drawing/2010/main">
                <a:solidFill>
                  <a:srgbClr val="FFFFFF"/>
                </a:solidFill>
              </a14:hiddenFill>
            </a:ext>
          </a:extLst>
        </p:spPr>
      </p:pic>
      <p:sp>
        <p:nvSpPr>
          <p:cNvPr id="10" name="Right Arrow 9"/>
          <p:cNvSpPr/>
          <p:nvPr/>
        </p:nvSpPr>
        <p:spPr>
          <a:xfrm rot="5400000">
            <a:off x="5507918" y="5510334"/>
            <a:ext cx="667243" cy="498680"/>
          </a:xfrm>
          <a:prstGeom prst="rightArrow">
            <a:avLst>
              <a:gd name="adj1" fmla="val 50000"/>
              <a:gd name="adj2" fmla="val 57815"/>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sv-SE"/>
          </a:p>
        </p:txBody>
      </p:sp>
      <p:sp>
        <p:nvSpPr>
          <p:cNvPr id="11" name="Right Arrow 10"/>
          <p:cNvSpPr/>
          <p:nvPr/>
        </p:nvSpPr>
        <p:spPr>
          <a:xfrm>
            <a:off x="2191164" y="3531957"/>
            <a:ext cx="847802" cy="363269"/>
          </a:xfrm>
          <a:prstGeom prst="rightArrow">
            <a:avLst>
              <a:gd name="adj1" fmla="val 50000"/>
              <a:gd name="adj2" fmla="val 50000"/>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sv-SE"/>
          </a:p>
        </p:txBody>
      </p:sp>
      <p:sp>
        <p:nvSpPr>
          <p:cNvPr id="12" name="TextBox 11"/>
          <p:cNvSpPr txBox="1"/>
          <p:nvPr/>
        </p:nvSpPr>
        <p:spPr>
          <a:xfrm>
            <a:off x="4775575" y="766445"/>
            <a:ext cx="2131930" cy="646331"/>
          </a:xfrm>
          <a:prstGeom prst="rect">
            <a:avLst/>
          </a:prstGeom>
          <a:noFill/>
        </p:spPr>
        <p:txBody>
          <a:bodyPr wrap="none" rtlCol="0">
            <a:spAutoFit/>
          </a:bodyPr>
          <a:lstStyle/>
          <a:p>
            <a:r>
              <a:rPr lang="sv-SE" sz="3600" b="1" dirty="0" smtClean="0"/>
              <a:t>Availsim 3</a:t>
            </a:r>
            <a:endParaRPr lang="sv-SE" sz="3600" b="1" dirty="0"/>
          </a:p>
        </p:txBody>
      </p:sp>
      <p:pic>
        <p:nvPicPr>
          <p:cNvPr id="27" name="Picture 2" descr="C:\Users\MikaelMotyka\Downloads\text-file.png"/>
          <p:cNvPicPr>
            <a:picLocks noChangeAspect="1" noChangeArrowheads="1"/>
          </p:cNvPicPr>
          <p:nvPr/>
        </p:nvPicPr>
        <p:blipFill>
          <a:blip r:embed="rId4" cstate="print">
            <a:duotone>
              <a:prstClr val="black"/>
              <a:schemeClr val="accent1">
                <a:lumMod val="40000"/>
                <a:lumOff val="60000"/>
                <a:tint val="45000"/>
                <a:satMod val="400000"/>
              </a:schemeClr>
            </a:duotone>
            <a:extLst>
              <a:ext uri="{28A0092B-C50C-407E-A947-70E740481C1C}">
                <a14:useLocalDpi xmlns:a14="http://schemas.microsoft.com/office/drawing/2010/main" val="0"/>
              </a:ext>
            </a:extLst>
          </a:blip>
          <a:srcRect/>
          <a:stretch>
            <a:fillRect/>
          </a:stretch>
        </p:blipFill>
        <p:spPr bwMode="auto">
          <a:xfrm>
            <a:off x="1818355" y="4054629"/>
            <a:ext cx="299768" cy="299768"/>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817469" y="4557709"/>
            <a:ext cx="628698" cy="261610"/>
          </a:xfrm>
          <a:prstGeom prst="rect">
            <a:avLst/>
          </a:prstGeom>
          <a:noFill/>
        </p:spPr>
        <p:txBody>
          <a:bodyPr wrap="none" rtlCol="0">
            <a:spAutoFit/>
          </a:bodyPr>
          <a:lstStyle/>
          <a:p>
            <a:r>
              <a:rPr lang="sv-SE" sz="1100" dirty="0" smtClean="0"/>
              <a:t>Failures</a:t>
            </a:r>
            <a:endParaRPr lang="sv-SE" dirty="0"/>
          </a:p>
        </p:txBody>
      </p:sp>
      <p:sp>
        <p:nvSpPr>
          <p:cNvPr id="30" name="TextBox 29"/>
          <p:cNvSpPr txBox="1"/>
          <p:nvPr/>
        </p:nvSpPr>
        <p:spPr>
          <a:xfrm>
            <a:off x="1657096" y="4340427"/>
            <a:ext cx="622286" cy="261610"/>
          </a:xfrm>
          <a:prstGeom prst="rect">
            <a:avLst/>
          </a:prstGeom>
          <a:noFill/>
        </p:spPr>
        <p:txBody>
          <a:bodyPr wrap="none" rtlCol="0">
            <a:spAutoFit/>
          </a:bodyPr>
          <a:lstStyle/>
          <a:p>
            <a:r>
              <a:rPr lang="sv-SE" sz="1100" dirty="0" smtClean="0"/>
              <a:t>Devices</a:t>
            </a:r>
            <a:endParaRPr lang="sv-SE" dirty="0"/>
          </a:p>
        </p:txBody>
      </p:sp>
      <p:sp>
        <p:nvSpPr>
          <p:cNvPr id="31" name="TextBox 30"/>
          <p:cNvSpPr txBox="1"/>
          <p:nvPr/>
        </p:nvSpPr>
        <p:spPr>
          <a:xfrm>
            <a:off x="462371" y="3939449"/>
            <a:ext cx="845103" cy="261610"/>
          </a:xfrm>
          <a:prstGeom prst="rect">
            <a:avLst/>
          </a:prstGeom>
          <a:noFill/>
        </p:spPr>
        <p:txBody>
          <a:bodyPr wrap="none" rtlCol="0">
            <a:spAutoFit/>
          </a:bodyPr>
          <a:lstStyle/>
          <a:p>
            <a:r>
              <a:rPr lang="sv-SE" sz="1100" dirty="0" smtClean="0"/>
              <a:t>Parameters</a:t>
            </a:r>
            <a:endParaRPr lang="sv-SE" dirty="0"/>
          </a:p>
        </p:txBody>
      </p:sp>
      <p:pic>
        <p:nvPicPr>
          <p:cNvPr id="32" name="Picture 2" descr="C:\Users\MikaelMotyka\Downloads\text-file.png"/>
          <p:cNvPicPr>
            <a:picLocks noChangeAspect="1" noChangeArrowheads="1"/>
          </p:cNvPicPr>
          <p:nvPr/>
        </p:nvPicPr>
        <p:blipFill>
          <a:blip r:embed="rId4" cstate="print">
            <a:duotone>
              <a:prstClr val="black"/>
              <a:schemeClr val="accent1">
                <a:lumMod val="40000"/>
                <a:lumOff val="60000"/>
                <a:tint val="45000"/>
                <a:satMod val="400000"/>
              </a:schemeClr>
            </a:duotone>
            <a:extLst>
              <a:ext uri="{28A0092B-C50C-407E-A947-70E740481C1C}">
                <a14:useLocalDpi xmlns:a14="http://schemas.microsoft.com/office/drawing/2010/main" val="0"/>
              </a:ext>
            </a:extLst>
          </a:blip>
          <a:srcRect/>
          <a:stretch>
            <a:fillRect/>
          </a:stretch>
        </p:blipFill>
        <p:spPr bwMode="auto">
          <a:xfrm>
            <a:off x="1440767" y="4038470"/>
            <a:ext cx="149884" cy="149884"/>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C:\Users\MikaelMotyka\Downloads\text-file.png"/>
          <p:cNvPicPr>
            <a:picLocks noChangeAspect="1" noChangeArrowheads="1"/>
          </p:cNvPicPr>
          <p:nvPr/>
        </p:nvPicPr>
        <p:blipFill>
          <a:blip r:embed="rId4" cstate="print">
            <a:duotone>
              <a:prstClr val="black"/>
              <a:schemeClr val="accent1">
                <a:lumMod val="40000"/>
                <a:lumOff val="60000"/>
                <a:tint val="45000"/>
                <a:satMod val="400000"/>
              </a:schemeClr>
            </a:duotone>
            <a:extLst>
              <a:ext uri="{28A0092B-C50C-407E-A947-70E740481C1C}">
                <a14:useLocalDpi xmlns:a14="http://schemas.microsoft.com/office/drawing/2010/main" val="0"/>
              </a:ext>
            </a:extLst>
          </a:blip>
          <a:srcRect/>
          <a:stretch>
            <a:fillRect/>
          </a:stretch>
        </p:blipFill>
        <p:spPr bwMode="auto">
          <a:xfrm>
            <a:off x="622825" y="4356454"/>
            <a:ext cx="149884" cy="149884"/>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691657" y="1026434"/>
            <a:ext cx="1995318" cy="86409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dirty="0" smtClean="0"/>
              <a:t>Common input files format</a:t>
            </a:r>
            <a:endParaRPr lang="sv-SE" dirty="0"/>
          </a:p>
        </p:txBody>
      </p:sp>
      <p:sp>
        <p:nvSpPr>
          <p:cNvPr id="35" name="Right Arrow 34"/>
          <p:cNvSpPr/>
          <p:nvPr/>
        </p:nvSpPr>
        <p:spPr>
          <a:xfrm rot="5400000">
            <a:off x="1069306" y="2486248"/>
            <a:ext cx="1313522" cy="363269"/>
          </a:xfrm>
          <a:prstGeom prst="rightArrow">
            <a:avLst>
              <a:gd name="adj1" fmla="val 50000"/>
              <a:gd name="adj2" fmla="val 50000"/>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sv-SE"/>
          </a:p>
        </p:txBody>
      </p:sp>
      <p:pic>
        <p:nvPicPr>
          <p:cNvPr id="36" name="Picture 4" descr="C:\Users\MikaelMotyka\Downloads\home.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5616116" y="2098736"/>
            <a:ext cx="792088" cy="792088"/>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p:cNvSpPr/>
          <p:nvPr/>
        </p:nvSpPr>
        <p:spPr>
          <a:xfrm>
            <a:off x="5220072" y="2861994"/>
            <a:ext cx="1584176" cy="2295198"/>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8" name="TextBox 37"/>
          <p:cNvSpPr txBox="1"/>
          <p:nvPr/>
        </p:nvSpPr>
        <p:spPr>
          <a:xfrm>
            <a:off x="5631647" y="1785561"/>
            <a:ext cx="832472" cy="369332"/>
          </a:xfrm>
          <a:prstGeom prst="rect">
            <a:avLst/>
          </a:prstGeom>
          <a:noFill/>
        </p:spPr>
        <p:txBody>
          <a:bodyPr wrap="none" rtlCol="0">
            <a:spAutoFit/>
          </a:bodyPr>
          <a:lstStyle/>
          <a:p>
            <a:r>
              <a:rPr lang="sv-SE" dirty="0" smtClean="0"/>
              <a:t>Facility</a:t>
            </a:r>
            <a:endParaRPr lang="sv-SE" dirty="0"/>
          </a:p>
        </p:txBody>
      </p:sp>
      <p:pic>
        <p:nvPicPr>
          <p:cNvPr id="39" name="Picture 8" descr="C:\Users\MikaelMotyka\Downloads\engine.png"/>
          <p:cNvPicPr>
            <a:picLocks noChangeAspect="1" noChangeArrowheads="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741438" y="3357492"/>
            <a:ext cx="541444" cy="541444"/>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C:\Users\MikaelMotyka\Downloads\tasks-list.png"/>
          <p:cNvPicPr>
            <a:picLocks noChangeAspect="1" noChangeArrowheads="1"/>
          </p:cNvPicPr>
          <p:nvPr/>
        </p:nvPicPr>
        <p:blipFill>
          <a:blip r:embed="rId7"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5768787" y="4348294"/>
            <a:ext cx="486746" cy="486746"/>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5595924" y="3118904"/>
            <a:ext cx="901657" cy="369332"/>
          </a:xfrm>
          <a:prstGeom prst="rect">
            <a:avLst/>
          </a:prstGeom>
          <a:noFill/>
        </p:spPr>
        <p:txBody>
          <a:bodyPr wrap="none" rtlCol="0">
            <a:spAutoFit/>
          </a:bodyPr>
          <a:lstStyle/>
          <a:p>
            <a:r>
              <a:rPr lang="sv-SE" dirty="0" smtClean="0"/>
              <a:t>Devices</a:t>
            </a:r>
            <a:endParaRPr lang="sv-SE" dirty="0"/>
          </a:p>
        </p:txBody>
      </p:sp>
      <p:pic>
        <p:nvPicPr>
          <p:cNvPr id="42" name="Picture 5" descr="C:\Users\MikaelMotyka\Downloads\explosion.png"/>
          <p:cNvPicPr>
            <a:picLocks noChangeAspect="1" noChangeArrowheads="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64699" y="3207228"/>
            <a:ext cx="653820" cy="65382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9" descr="C:\Users\MikaelMotyka\Downloads\dominoes-pieces-falling.png"/>
          <p:cNvPicPr>
            <a:picLocks noChangeAspect="1" noChangeArrowheads="1"/>
          </p:cNvPicPr>
          <p:nvPr/>
        </p:nvPicPr>
        <p:blipFill>
          <a:blip r:embed="rId9"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7371600" y="3132503"/>
            <a:ext cx="710749" cy="710749"/>
          </a:xfrm>
          <a:prstGeom prst="rect">
            <a:avLst/>
          </a:prstGeom>
          <a:noFill/>
          <a:extLst>
            <a:ext uri="{909E8E84-426E-40DD-AFC4-6F175D3DCCD1}">
              <a14:hiddenFill xmlns:a14="http://schemas.microsoft.com/office/drawing/2010/main">
                <a:solidFill>
                  <a:srgbClr val="FFFFFF"/>
                </a:solidFill>
              </a14:hiddenFill>
            </a:ext>
          </a:extLst>
        </p:spPr>
      </p:pic>
      <p:sp>
        <p:nvSpPr>
          <p:cNvPr id="52" name="TextBox 51"/>
          <p:cNvSpPr txBox="1"/>
          <p:nvPr/>
        </p:nvSpPr>
        <p:spPr>
          <a:xfrm>
            <a:off x="7207376" y="2724985"/>
            <a:ext cx="1451038" cy="369332"/>
          </a:xfrm>
          <a:prstGeom prst="rect">
            <a:avLst/>
          </a:prstGeom>
          <a:noFill/>
        </p:spPr>
        <p:txBody>
          <a:bodyPr wrap="none" rtlCol="0">
            <a:spAutoFit/>
          </a:bodyPr>
          <a:lstStyle/>
          <a:p>
            <a:r>
              <a:rPr lang="sv-SE" dirty="0" smtClean="0"/>
              <a:t>Consequence</a:t>
            </a:r>
            <a:endParaRPr lang="sv-SE" dirty="0"/>
          </a:p>
        </p:txBody>
      </p:sp>
      <p:sp>
        <p:nvSpPr>
          <p:cNvPr id="57" name="TextBox 56"/>
          <p:cNvSpPr txBox="1"/>
          <p:nvPr/>
        </p:nvSpPr>
        <p:spPr>
          <a:xfrm>
            <a:off x="5410916" y="4042952"/>
            <a:ext cx="1249316" cy="369332"/>
          </a:xfrm>
          <a:prstGeom prst="rect">
            <a:avLst/>
          </a:prstGeom>
          <a:noFill/>
        </p:spPr>
        <p:txBody>
          <a:bodyPr wrap="none" rtlCol="0">
            <a:spAutoFit/>
          </a:bodyPr>
          <a:lstStyle/>
          <a:p>
            <a:r>
              <a:rPr lang="sv-SE" dirty="0" smtClean="0"/>
              <a:t>Parameters</a:t>
            </a:r>
            <a:endParaRPr lang="sv-SE" dirty="0"/>
          </a:p>
        </p:txBody>
      </p:sp>
      <p:sp>
        <p:nvSpPr>
          <p:cNvPr id="59" name="TextBox 58"/>
          <p:cNvSpPr txBox="1"/>
          <p:nvPr/>
        </p:nvSpPr>
        <p:spPr>
          <a:xfrm>
            <a:off x="3739209" y="2843644"/>
            <a:ext cx="904799" cy="369332"/>
          </a:xfrm>
          <a:prstGeom prst="rect">
            <a:avLst/>
          </a:prstGeom>
          <a:noFill/>
        </p:spPr>
        <p:txBody>
          <a:bodyPr wrap="none" rtlCol="0">
            <a:spAutoFit/>
          </a:bodyPr>
          <a:lstStyle/>
          <a:p>
            <a:r>
              <a:rPr lang="sv-SE" dirty="0" smtClean="0"/>
              <a:t>Failures</a:t>
            </a:r>
            <a:endParaRPr lang="sv-SE" dirty="0"/>
          </a:p>
        </p:txBody>
      </p:sp>
    </p:spTree>
    <p:extLst>
      <p:ext uri="{BB962C8B-B14F-4D97-AF65-F5344CB8AC3E}">
        <p14:creationId xmlns:p14="http://schemas.microsoft.com/office/powerpoint/2010/main" val="7267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a:xfrm>
            <a:off x="1115616" y="430550"/>
            <a:ext cx="7335336" cy="772407"/>
          </a:xfrm>
        </p:spPr>
        <p:txBody>
          <a:bodyPr/>
          <a:lstStyle/>
          <a:p>
            <a:r>
              <a:rPr lang="sv-SE" dirty="0" smtClean="0"/>
              <a:t>Idea</a:t>
            </a:r>
            <a:endParaRPr lang="sv-SE" dirty="0"/>
          </a:p>
        </p:txBody>
      </p:sp>
      <p:sp>
        <p:nvSpPr>
          <p:cNvPr id="2" name="TextBox 1"/>
          <p:cNvSpPr txBox="1"/>
          <p:nvPr/>
        </p:nvSpPr>
        <p:spPr>
          <a:xfrm>
            <a:off x="4492893" y="6077907"/>
            <a:ext cx="917239" cy="261610"/>
          </a:xfrm>
          <a:prstGeom prst="rect">
            <a:avLst/>
          </a:prstGeom>
          <a:noFill/>
        </p:spPr>
        <p:txBody>
          <a:bodyPr wrap="none" rtlCol="0">
            <a:spAutoFit/>
          </a:bodyPr>
          <a:lstStyle/>
          <a:p>
            <a:r>
              <a:rPr lang="sv-SE" sz="1100" dirty="0" smtClean="0"/>
              <a:t>Pump failure</a:t>
            </a:r>
            <a:endParaRPr lang="sv-SE" sz="1100" dirty="0"/>
          </a:p>
        </p:txBody>
      </p:sp>
      <p:sp>
        <p:nvSpPr>
          <p:cNvPr id="57" name="TextBox 56"/>
          <p:cNvSpPr txBox="1"/>
          <p:nvPr/>
        </p:nvSpPr>
        <p:spPr>
          <a:xfrm>
            <a:off x="6211696" y="6051757"/>
            <a:ext cx="985787" cy="430887"/>
          </a:xfrm>
          <a:prstGeom prst="rect">
            <a:avLst/>
          </a:prstGeom>
          <a:noFill/>
        </p:spPr>
        <p:txBody>
          <a:bodyPr wrap="square" rtlCol="0">
            <a:spAutoFit/>
          </a:bodyPr>
          <a:lstStyle/>
          <a:p>
            <a:pPr algn="ctr"/>
            <a:r>
              <a:rPr lang="sv-SE" sz="1100" dirty="0" smtClean="0"/>
              <a:t>Klystron failure</a:t>
            </a:r>
            <a:endParaRPr lang="sv-SE" sz="1100" dirty="0"/>
          </a:p>
        </p:txBody>
      </p:sp>
      <p:pic>
        <p:nvPicPr>
          <p:cNvPr id="59" name="Picture 5" descr="C:\Users\MikaelMotyka\Downloads\explosion.png"/>
          <p:cNvPicPr>
            <a:picLocks noChangeAspect="1" noChangeArrowheads="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83767" y="5604365"/>
            <a:ext cx="504057" cy="504057"/>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2305674" y="6034967"/>
            <a:ext cx="854153" cy="430887"/>
          </a:xfrm>
          <a:prstGeom prst="rect">
            <a:avLst/>
          </a:prstGeom>
          <a:noFill/>
        </p:spPr>
        <p:txBody>
          <a:bodyPr wrap="square" rtlCol="0">
            <a:spAutoFit/>
          </a:bodyPr>
          <a:lstStyle/>
          <a:p>
            <a:pPr algn="ctr"/>
            <a:r>
              <a:rPr lang="sv-SE" sz="1100" dirty="0" smtClean="0"/>
              <a:t>Modulator failure</a:t>
            </a:r>
            <a:endParaRPr lang="sv-SE" sz="1100" dirty="0"/>
          </a:p>
        </p:txBody>
      </p:sp>
      <p:pic>
        <p:nvPicPr>
          <p:cNvPr id="62" name="Picture 6" descr="C:\Users\MikaelMotyka\Downloads\tasks-list.png"/>
          <p:cNvPicPr>
            <a:picLocks noChangeAspect="1" noChangeArrowheads="1"/>
          </p:cNvPicPr>
          <p:nvPr/>
        </p:nvPicPr>
        <p:blipFill>
          <a:blip r:embed="rId9"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2776009" y="2661239"/>
            <a:ext cx="332383" cy="33238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49448" y="5836441"/>
            <a:ext cx="904799" cy="369332"/>
          </a:xfrm>
          <a:prstGeom prst="rect">
            <a:avLst/>
          </a:prstGeom>
          <a:noFill/>
        </p:spPr>
        <p:txBody>
          <a:bodyPr wrap="none" rtlCol="0">
            <a:spAutoFit/>
          </a:bodyPr>
          <a:lstStyle/>
          <a:p>
            <a:r>
              <a:rPr lang="sv-SE" dirty="0" smtClean="0"/>
              <a:t>Failures</a:t>
            </a:r>
            <a:endParaRPr lang="sv-SE" dirty="0"/>
          </a:p>
        </p:txBody>
      </p:sp>
      <p:pic>
        <p:nvPicPr>
          <p:cNvPr id="92" name="Picture 8" descr="C:\Users\MikaelMotyka\Downloads\engine.png"/>
          <p:cNvPicPr>
            <a:picLocks noChangeAspect="1" noChangeArrowheads="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851707" y="4104390"/>
            <a:ext cx="377009" cy="377009"/>
          </a:xfrm>
          <a:prstGeom prst="rect">
            <a:avLst/>
          </a:prstGeom>
          <a:noFill/>
          <a:extLst>
            <a:ext uri="{909E8E84-426E-40DD-AFC4-6F175D3DCCD1}">
              <a14:hiddenFill xmlns:a14="http://schemas.microsoft.com/office/drawing/2010/main">
                <a:solidFill>
                  <a:srgbClr val="FFFFFF"/>
                </a:solidFill>
              </a14:hiddenFill>
            </a:ext>
          </a:extLst>
        </p:spPr>
      </p:pic>
      <p:sp>
        <p:nvSpPr>
          <p:cNvPr id="94" name="TextBox 93"/>
          <p:cNvSpPr txBox="1"/>
          <p:nvPr/>
        </p:nvSpPr>
        <p:spPr>
          <a:xfrm>
            <a:off x="532646" y="4151991"/>
            <a:ext cx="901657" cy="369332"/>
          </a:xfrm>
          <a:prstGeom prst="rect">
            <a:avLst/>
          </a:prstGeom>
          <a:noFill/>
        </p:spPr>
        <p:txBody>
          <a:bodyPr wrap="none" rtlCol="0">
            <a:spAutoFit/>
          </a:bodyPr>
          <a:lstStyle/>
          <a:p>
            <a:r>
              <a:rPr lang="sv-SE" dirty="0" smtClean="0"/>
              <a:t>Devices</a:t>
            </a:r>
            <a:endParaRPr lang="sv-SE" dirty="0"/>
          </a:p>
        </p:txBody>
      </p:sp>
      <p:pic>
        <p:nvPicPr>
          <p:cNvPr id="25" name="Picture 5" descr="C:\Users\MikaelMotyka\Downloads\explosion.png"/>
          <p:cNvPicPr>
            <a:picLocks noChangeAspect="1" noChangeArrowheads="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52560" y="5604365"/>
            <a:ext cx="504057" cy="50405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MikaelMotyka\Downloads\explosion.png"/>
          <p:cNvPicPr>
            <a:picLocks noChangeAspect="1" noChangeArrowheads="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99483" y="5604364"/>
            <a:ext cx="504057" cy="50405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MikaelMotyka\Downloads\engine.png"/>
          <p:cNvPicPr>
            <a:picLocks noChangeAspect="1" noChangeArrowheads="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78967" y="4163441"/>
            <a:ext cx="377009" cy="377009"/>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8" descr="C:\Users\MikaelMotyka\Downloads\engine.png"/>
          <p:cNvPicPr>
            <a:picLocks noChangeAspect="1" noChangeArrowheads="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99483" y="4164751"/>
            <a:ext cx="377009" cy="37700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8" descr="C:\Users\MikaelMotyka\Downloads\engine.png"/>
          <p:cNvPicPr>
            <a:picLocks noChangeAspect="1" noChangeArrowheads="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38656" y="4157816"/>
            <a:ext cx="377009" cy="37700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8" descr="C:\Users\MikaelMotyka\Downloads\engine.png"/>
          <p:cNvPicPr>
            <a:picLocks noChangeAspect="1" noChangeArrowheads="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29153" y="4134523"/>
            <a:ext cx="377009" cy="37700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8" descr="C:\Users\MikaelMotyka\Downloads\engine.png"/>
          <p:cNvPicPr>
            <a:picLocks noChangeAspect="1" noChangeArrowheads="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308304" y="4164751"/>
            <a:ext cx="377009" cy="377009"/>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V="1">
            <a:off x="2880088" y="4717504"/>
            <a:ext cx="160123" cy="87173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flipV="1">
            <a:off x="5132832" y="4727620"/>
            <a:ext cx="375272" cy="81974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flipH="1" flipV="1">
            <a:off x="4355976" y="4717504"/>
            <a:ext cx="343507" cy="886861"/>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a:endCxn id="78" idx="2"/>
          </p:cNvCxnSpPr>
          <p:nvPr/>
        </p:nvCxnSpPr>
        <p:spPr>
          <a:xfrm flipV="1">
            <a:off x="4941703" y="4727620"/>
            <a:ext cx="1" cy="81974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34" name="Straight Arrow Connector 33"/>
          <p:cNvCxnSpPr>
            <a:stCxn id="25" idx="0"/>
          </p:cNvCxnSpPr>
          <p:nvPr/>
        </p:nvCxnSpPr>
        <p:spPr>
          <a:xfrm flipH="1" flipV="1">
            <a:off x="6632448" y="4797152"/>
            <a:ext cx="72141" cy="807213"/>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54" name="Straight Arrow Connector 53"/>
          <p:cNvCxnSpPr/>
          <p:nvPr/>
        </p:nvCxnSpPr>
        <p:spPr>
          <a:xfrm flipV="1">
            <a:off x="6806162" y="4713664"/>
            <a:ext cx="647530" cy="94758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56" name="TextBox 55"/>
          <p:cNvSpPr txBox="1"/>
          <p:nvPr/>
        </p:nvSpPr>
        <p:spPr>
          <a:xfrm>
            <a:off x="524064" y="2570746"/>
            <a:ext cx="1249316" cy="369332"/>
          </a:xfrm>
          <a:prstGeom prst="rect">
            <a:avLst/>
          </a:prstGeom>
          <a:noFill/>
        </p:spPr>
        <p:txBody>
          <a:bodyPr wrap="none" rtlCol="0">
            <a:spAutoFit/>
          </a:bodyPr>
          <a:lstStyle/>
          <a:p>
            <a:r>
              <a:rPr lang="sv-SE" dirty="0" smtClean="0"/>
              <a:t>Parameters</a:t>
            </a:r>
            <a:endParaRPr lang="sv-SE" dirty="0"/>
          </a:p>
        </p:txBody>
      </p:sp>
      <p:pic>
        <p:nvPicPr>
          <p:cNvPr id="58" name="Picture 6" descr="C:\Users\MikaelMotyka\Downloads\tasks-list.png"/>
          <p:cNvPicPr>
            <a:picLocks noChangeAspect="1" noChangeArrowheads="1"/>
          </p:cNvPicPr>
          <p:nvPr/>
        </p:nvPicPr>
        <p:blipFill>
          <a:blip r:embed="rId9"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3812775" y="2661238"/>
            <a:ext cx="332383" cy="332383"/>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C:\Users\MikaelMotyka\Downloads\tasks-list.png"/>
          <p:cNvPicPr>
            <a:picLocks noChangeAspect="1" noChangeArrowheads="1"/>
          </p:cNvPicPr>
          <p:nvPr/>
        </p:nvPicPr>
        <p:blipFill>
          <a:blip r:embed="rId9"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5019731" y="2651538"/>
            <a:ext cx="332383" cy="33238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C:\Users\MikaelMotyka\Downloads\tasks-list.png"/>
          <p:cNvPicPr>
            <a:picLocks noChangeAspect="1" noChangeArrowheads="1"/>
          </p:cNvPicPr>
          <p:nvPr/>
        </p:nvPicPr>
        <p:blipFill>
          <a:blip r:embed="rId9"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6285274" y="2651537"/>
            <a:ext cx="332383" cy="332383"/>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p:cNvSpPr/>
          <p:nvPr/>
        </p:nvSpPr>
        <p:spPr>
          <a:xfrm>
            <a:off x="519055" y="1372126"/>
            <a:ext cx="1451038" cy="369332"/>
          </a:xfrm>
          <a:prstGeom prst="rect">
            <a:avLst/>
          </a:prstGeom>
        </p:spPr>
        <p:txBody>
          <a:bodyPr wrap="none">
            <a:spAutoFit/>
          </a:bodyPr>
          <a:lstStyle/>
          <a:p>
            <a:r>
              <a:rPr lang="sv-SE" dirty="0" smtClean="0"/>
              <a:t>Consequence</a:t>
            </a:r>
            <a:endParaRPr lang="sv-SE" dirty="0"/>
          </a:p>
        </p:txBody>
      </p:sp>
      <p:cxnSp>
        <p:nvCxnSpPr>
          <p:cNvPr id="42" name="Straight Arrow Connector 41"/>
          <p:cNvCxnSpPr/>
          <p:nvPr/>
        </p:nvCxnSpPr>
        <p:spPr>
          <a:xfrm flipH="1" flipV="1">
            <a:off x="2975513" y="3140968"/>
            <a:ext cx="6469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flipV="1">
            <a:off x="4145159" y="3068960"/>
            <a:ext cx="642865"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flipV="1">
            <a:off x="3978967" y="3068960"/>
            <a:ext cx="88977" cy="1035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5292081" y="3140968"/>
            <a:ext cx="25493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6452560" y="3068960"/>
            <a:ext cx="63656"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flipV="1">
            <a:off x="6632449" y="3068961"/>
            <a:ext cx="713231" cy="10580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3876365" y="4467443"/>
            <a:ext cx="582211" cy="246221"/>
          </a:xfrm>
          <a:prstGeom prst="rect">
            <a:avLst/>
          </a:prstGeom>
          <a:noFill/>
        </p:spPr>
        <p:txBody>
          <a:bodyPr wrap="none" rtlCol="0">
            <a:spAutoFit/>
          </a:bodyPr>
          <a:lstStyle/>
          <a:p>
            <a:r>
              <a:rPr lang="sv-SE" sz="1000" dirty="0" smtClean="0"/>
              <a:t>Pump 1</a:t>
            </a:r>
            <a:endParaRPr lang="sv-SE" dirty="0"/>
          </a:p>
        </p:txBody>
      </p:sp>
      <p:sp>
        <p:nvSpPr>
          <p:cNvPr id="78" name="TextBox 77"/>
          <p:cNvSpPr txBox="1"/>
          <p:nvPr/>
        </p:nvSpPr>
        <p:spPr>
          <a:xfrm>
            <a:off x="4650598" y="4481399"/>
            <a:ext cx="582211" cy="246221"/>
          </a:xfrm>
          <a:prstGeom prst="rect">
            <a:avLst/>
          </a:prstGeom>
          <a:noFill/>
        </p:spPr>
        <p:txBody>
          <a:bodyPr wrap="none" rtlCol="0">
            <a:spAutoFit/>
          </a:bodyPr>
          <a:lstStyle/>
          <a:p>
            <a:r>
              <a:rPr lang="sv-SE" sz="1000" dirty="0" smtClean="0"/>
              <a:t>Pump 2</a:t>
            </a:r>
            <a:endParaRPr lang="sv-SE" dirty="0"/>
          </a:p>
        </p:txBody>
      </p:sp>
      <p:sp>
        <p:nvSpPr>
          <p:cNvPr id="79" name="TextBox 78"/>
          <p:cNvSpPr txBox="1"/>
          <p:nvPr/>
        </p:nvSpPr>
        <p:spPr>
          <a:xfrm>
            <a:off x="5353447" y="4467442"/>
            <a:ext cx="582211" cy="246221"/>
          </a:xfrm>
          <a:prstGeom prst="rect">
            <a:avLst/>
          </a:prstGeom>
          <a:noFill/>
        </p:spPr>
        <p:txBody>
          <a:bodyPr wrap="none" rtlCol="0">
            <a:spAutoFit/>
          </a:bodyPr>
          <a:lstStyle/>
          <a:p>
            <a:r>
              <a:rPr lang="sv-SE" sz="1000" dirty="0" smtClean="0"/>
              <a:t>Pump 3</a:t>
            </a:r>
            <a:endParaRPr lang="sv-SE" dirty="0"/>
          </a:p>
        </p:txBody>
      </p:sp>
      <p:sp>
        <p:nvSpPr>
          <p:cNvPr id="85" name="TextBox 84"/>
          <p:cNvSpPr txBox="1"/>
          <p:nvPr/>
        </p:nvSpPr>
        <p:spPr>
          <a:xfrm>
            <a:off x="2698478" y="4436697"/>
            <a:ext cx="740908" cy="246221"/>
          </a:xfrm>
          <a:prstGeom prst="rect">
            <a:avLst/>
          </a:prstGeom>
          <a:noFill/>
        </p:spPr>
        <p:txBody>
          <a:bodyPr wrap="none" rtlCol="0">
            <a:spAutoFit/>
          </a:bodyPr>
          <a:lstStyle/>
          <a:p>
            <a:r>
              <a:rPr lang="sv-SE" sz="1000" dirty="0" smtClean="0"/>
              <a:t>Modulator</a:t>
            </a:r>
            <a:endParaRPr lang="sv-SE" dirty="0"/>
          </a:p>
        </p:txBody>
      </p:sp>
      <p:sp>
        <p:nvSpPr>
          <p:cNvPr id="89" name="TextBox 88"/>
          <p:cNvSpPr txBox="1"/>
          <p:nvPr/>
        </p:nvSpPr>
        <p:spPr>
          <a:xfrm>
            <a:off x="6312174" y="4467443"/>
            <a:ext cx="705642" cy="246221"/>
          </a:xfrm>
          <a:prstGeom prst="rect">
            <a:avLst/>
          </a:prstGeom>
          <a:noFill/>
        </p:spPr>
        <p:txBody>
          <a:bodyPr wrap="none" rtlCol="0">
            <a:spAutoFit/>
          </a:bodyPr>
          <a:lstStyle/>
          <a:p>
            <a:r>
              <a:rPr lang="sv-SE" sz="1000" dirty="0" smtClean="0"/>
              <a:t>Klystron 1</a:t>
            </a:r>
            <a:endParaRPr lang="sv-SE" dirty="0"/>
          </a:p>
        </p:txBody>
      </p:sp>
      <p:sp>
        <p:nvSpPr>
          <p:cNvPr id="91" name="TextBox 90"/>
          <p:cNvSpPr txBox="1"/>
          <p:nvPr/>
        </p:nvSpPr>
        <p:spPr>
          <a:xfrm>
            <a:off x="7178820" y="4461260"/>
            <a:ext cx="705642" cy="246221"/>
          </a:xfrm>
          <a:prstGeom prst="rect">
            <a:avLst/>
          </a:prstGeom>
          <a:noFill/>
        </p:spPr>
        <p:txBody>
          <a:bodyPr wrap="none" rtlCol="0">
            <a:spAutoFit/>
          </a:bodyPr>
          <a:lstStyle/>
          <a:p>
            <a:r>
              <a:rPr lang="sv-SE" sz="1000" dirty="0" smtClean="0"/>
              <a:t>Klystron 2</a:t>
            </a:r>
            <a:endParaRPr lang="sv-SE" dirty="0"/>
          </a:p>
        </p:txBody>
      </p:sp>
      <p:sp>
        <p:nvSpPr>
          <p:cNvPr id="9233" name="Flowchart: Alternate Process 9232"/>
          <p:cNvSpPr/>
          <p:nvPr/>
        </p:nvSpPr>
        <p:spPr>
          <a:xfrm>
            <a:off x="5244345" y="1387170"/>
            <a:ext cx="1208288" cy="432048"/>
          </a:xfrm>
          <a:prstGeom prst="flowChartAlternateProces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sv-SE" dirty="0" smtClean="0"/>
              <a:t>Beam off</a:t>
            </a:r>
            <a:endParaRPr lang="sv-SE" dirty="0"/>
          </a:p>
        </p:txBody>
      </p:sp>
      <p:sp>
        <p:nvSpPr>
          <p:cNvPr id="9242" name="Arc 9241"/>
          <p:cNvSpPr/>
          <p:nvPr/>
        </p:nvSpPr>
        <p:spPr>
          <a:xfrm>
            <a:off x="3960127" y="2276872"/>
            <a:ext cx="2232730" cy="587633"/>
          </a:xfrm>
          <a:prstGeom prst="arc">
            <a:avLst>
              <a:gd name="adj1" fmla="val 10800814"/>
              <a:gd name="adj2" fmla="val 21465370"/>
            </a:avLst>
          </a:prstGeom>
          <a:ln>
            <a:solidFill>
              <a:schemeClr val="accent3">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106" name="Arc 105"/>
          <p:cNvSpPr/>
          <p:nvPr/>
        </p:nvSpPr>
        <p:spPr>
          <a:xfrm flipH="1">
            <a:off x="4067944" y="2503460"/>
            <a:ext cx="1081162" cy="361045"/>
          </a:xfrm>
          <a:prstGeom prst="arc">
            <a:avLst>
              <a:gd name="adj1" fmla="val 10800814"/>
              <a:gd name="adj2" fmla="val 21465370"/>
            </a:avLst>
          </a:prstGeom>
          <a:ln>
            <a:solidFill>
              <a:schemeClr val="accent3">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107" name="Arc 106"/>
          <p:cNvSpPr/>
          <p:nvPr/>
        </p:nvSpPr>
        <p:spPr>
          <a:xfrm>
            <a:off x="2880087" y="2060848"/>
            <a:ext cx="3432087" cy="1080120"/>
          </a:xfrm>
          <a:prstGeom prst="arc">
            <a:avLst>
              <a:gd name="adj1" fmla="val 10793340"/>
              <a:gd name="adj2" fmla="val 21558716"/>
            </a:avLst>
          </a:prstGeom>
          <a:ln>
            <a:solidFill>
              <a:schemeClr val="accent3">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cxnSp>
        <p:nvCxnSpPr>
          <p:cNvPr id="9246" name="Straight Arrow Connector 9245"/>
          <p:cNvCxnSpPr/>
          <p:nvPr/>
        </p:nvCxnSpPr>
        <p:spPr>
          <a:xfrm flipH="1" flipV="1">
            <a:off x="6012160" y="1916833"/>
            <a:ext cx="472228" cy="653856"/>
          </a:xfrm>
          <a:prstGeom prst="straightConnector1">
            <a:avLst/>
          </a:prstGeom>
          <a:ln>
            <a:solidFill>
              <a:schemeClr val="accent3">
                <a:lumMod val="50000"/>
              </a:schemeClr>
            </a:solidFill>
            <a:tailEnd type="arrow"/>
          </a:ln>
        </p:spPr>
        <p:style>
          <a:lnRef idx="1">
            <a:schemeClr val="accent3"/>
          </a:lnRef>
          <a:fillRef idx="0">
            <a:schemeClr val="accent3"/>
          </a:fillRef>
          <a:effectRef idx="0">
            <a:schemeClr val="accent3"/>
          </a:effectRef>
          <a:fontRef idx="minor">
            <a:schemeClr val="tx1"/>
          </a:fontRef>
        </p:style>
      </p:cxnSp>
      <p:sp>
        <p:nvSpPr>
          <p:cNvPr id="65" name="TextBox 64"/>
          <p:cNvSpPr txBox="1"/>
          <p:nvPr/>
        </p:nvSpPr>
        <p:spPr>
          <a:xfrm>
            <a:off x="6579407" y="1457345"/>
            <a:ext cx="2468946" cy="430887"/>
          </a:xfrm>
          <a:prstGeom prst="rect">
            <a:avLst/>
          </a:prstGeom>
          <a:noFill/>
        </p:spPr>
        <p:txBody>
          <a:bodyPr wrap="none" rtlCol="0">
            <a:spAutoFit/>
          </a:bodyPr>
          <a:lstStyle/>
          <a:p>
            <a:r>
              <a:rPr lang="sv-SE" sz="1100" dirty="0" smtClean="0"/>
              <a:t>(MTTR + Access + Restart) * extra factor</a:t>
            </a:r>
            <a:br>
              <a:rPr lang="sv-SE" sz="1100" dirty="0" smtClean="0"/>
            </a:br>
            <a:r>
              <a:rPr lang="sv-SE" sz="1100" dirty="0" smtClean="0"/>
              <a:t>For each device</a:t>
            </a:r>
            <a:endParaRPr lang="sv-SE" sz="1100" dirty="0"/>
          </a:p>
        </p:txBody>
      </p:sp>
    </p:spTree>
    <p:extLst>
      <p:ext uri="{BB962C8B-B14F-4D97-AF65-F5344CB8AC3E}">
        <p14:creationId xmlns:p14="http://schemas.microsoft.com/office/powerpoint/2010/main" val="491627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Introduction</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2"/>
          <p:cNvSpPr>
            <a:spLocks noGrp="1"/>
          </p:cNvSpPr>
          <p:nvPr>
            <p:ph idx="1"/>
          </p:nvPr>
        </p:nvSpPr>
        <p:spPr>
          <a:xfrm>
            <a:off x="457200" y="1600200"/>
            <a:ext cx="8229600" cy="4525963"/>
          </a:xfrm>
        </p:spPr>
        <p:txBody>
          <a:bodyPr/>
          <a:lstStyle/>
          <a:p>
            <a:pPr marL="0" indent="0">
              <a:buNone/>
            </a:pPr>
            <a:endParaRPr lang="sv-SE" dirty="0" smtClean="0"/>
          </a:p>
          <a:p>
            <a:pPr marL="0" indent="0">
              <a:buNone/>
            </a:pPr>
            <a:endParaRPr lang="sv-SE" dirty="0"/>
          </a:p>
        </p:txBody>
      </p:sp>
      <p:pic>
        <p:nvPicPr>
          <p:cNvPr id="11" name="Picture 10"/>
          <p:cNvPicPr/>
          <p:nvPr/>
        </p:nvPicPr>
        <p:blipFill>
          <a:blip r:embed="rId8"/>
          <a:stretch>
            <a:fillRect/>
          </a:stretch>
        </p:blipFill>
        <p:spPr>
          <a:xfrm>
            <a:off x="232360" y="1124744"/>
            <a:ext cx="8612533" cy="5151191"/>
          </a:xfrm>
          <a:prstGeom prst="rect">
            <a:avLst/>
          </a:prstGeom>
        </p:spPr>
      </p:pic>
    </p:spTree>
    <p:extLst>
      <p:ext uri="{BB962C8B-B14F-4D97-AF65-F5344CB8AC3E}">
        <p14:creationId xmlns:p14="http://schemas.microsoft.com/office/powerpoint/2010/main" val="24892630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Modelling example</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2"/>
          <p:cNvSpPr>
            <a:spLocks noGrp="1"/>
          </p:cNvSpPr>
          <p:nvPr>
            <p:ph idx="1"/>
          </p:nvPr>
        </p:nvSpPr>
        <p:spPr>
          <a:xfrm>
            <a:off x="457200" y="1600200"/>
            <a:ext cx="8229600" cy="4525963"/>
          </a:xfrm>
        </p:spPr>
        <p:txBody>
          <a:bodyPr/>
          <a:lstStyle/>
          <a:p>
            <a:pPr marL="0" indent="0">
              <a:buNone/>
            </a:pPr>
            <a:endParaRPr lang="sv-SE" dirty="0" smtClean="0"/>
          </a:p>
          <a:p>
            <a:pPr marL="0" indent="0">
              <a:buNone/>
            </a:pPr>
            <a:endParaRPr lang="sv-SE" dirty="0"/>
          </a:p>
        </p:txBody>
      </p:sp>
      <p:pic>
        <p:nvPicPr>
          <p:cNvPr id="12" name="Picture 11"/>
          <p:cNvPicPr/>
          <p:nvPr/>
        </p:nvPicPr>
        <p:blipFill>
          <a:blip r:embed="rId8"/>
          <a:stretch>
            <a:fillRect/>
          </a:stretch>
        </p:blipFill>
        <p:spPr>
          <a:xfrm>
            <a:off x="2771529" y="1457460"/>
            <a:ext cx="3509568" cy="2558565"/>
          </a:xfrm>
          <a:prstGeom prst="rect">
            <a:avLst/>
          </a:prstGeom>
        </p:spPr>
      </p:pic>
      <p:pic>
        <p:nvPicPr>
          <p:cNvPr id="13" name="Picture 12"/>
          <p:cNvPicPr/>
          <p:nvPr/>
        </p:nvPicPr>
        <p:blipFill>
          <a:blip r:embed="rId9"/>
          <a:stretch>
            <a:fillRect/>
          </a:stretch>
        </p:blipFill>
        <p:spPr>
          <a:xfrm>
            <a:off x="2320386" y="4612294"/>
            <a:ext cx="4411854" cy="1754666"/>
          </a:xfrm>
          <a:prstGeom prst="rect">
            <a:avLst/>
          </a:prstGeom>
        </p:spPr>
      </p:pic>
      <p:sp>
        <p:nvSpPr>
          <p:cNvPr id="14" name="Content Placeholder 2"/>
          <p:cNvSpPr txBox="1">
            <a:spLocks/>
          </p:cNvSpPr>
          <p:nvPr/>
        </p:nvSpPr>
        <p:spPr>
          <a:xfrm>
            <a:off x="609600" y="17526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sv-SE" dirty="0"/>
          </a:p>
          <a:p>
            <a:pPr marL="0" indent="0">
              <a:buFont typeface="Arial" panose="020B0604020202020204" pitchFamily="34" charset="0"/>
              <a:buNone/>
            </a:pPr>
            <a:r>
              <a:rPr lang="sv-SE" dirty="0" smtClean="0"/>
              <a:t>   FTA</a:t>
            </a:r>
          </a:p>
          <a:p>
            <a:pPr marL="0" indent="0">
              <a:buFont typeface="Arial" panose="020B0604020202020204" pitchFamily="34" charset="0"/>
              <a:buNone/>
            </a:pPr>
            <a:endParaRPr lang="sv-SE" dirty="0"/>
          </a:p>
          <a:p>
            <a:pPr marL="0" indent="0">
              <a:buFont typeface="Arial" panose="020B0604020202020204" pitchFamily="34" charset="0"/>
              <a:buNone/>
            </a:pPr>
            <a:endParaRPr lang="sv-SE" dirty="0" smtClean="0"/>
          </a:p>
          <a:p>
            <a:pPr marL="0" indent="0">
              <a:buFont typeface="Arial" panose="020B0604020202020204" pitchFamily="34" charset="0"/>
              <a:buNone/>
            </a:pPr>
            <a:endParaRPr lang="sv-SE" dirty="0"/>
          </a:p>
          <a:p>
            <a:pPr marL="0" indent="0">
              <a:buFont typeface="Arial" panose="020B0604020202020204" pitchFamily="34" charset="0"/>
              <a:buNone/>
            </a:pPr>
            <a:endParaRPr lang="sv-SE" dirty="0" smtClean="0"/>
          </a:p>
          <a:p>
            <a:pPr marL="0" indent="0">
              <a:buFont typeface="Arial" panose="020B0604020202020204" pitchFamily="34" charset="0"/>
              <a:buNone/>
            </a:pPr>
            <a:r>
              <a:rPr lang="sv-SE" dirty="0" smtClean="0"/>
              <a:t>   RBD</a:t>
            </a:r>
          </a:p>
        </p:txBody>
      </p:sp>
    </p:spTree>
    <p:extLst>
      <p:ext uri="{BB962C8B-B14F-4D97-AF65-F5344CB8AC3E}">
        <p14:creationId xmlns:p14="http://schemas.microsoft.com/office/powerpoint/2010/main" val="4992679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Modelling Availsim</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p:nvPr/>
        </p:nvPicPr>
        <p:blipFill>
          <a:blip r:embed="rId8"/>
          <a:stretch>
            <a:fillRect/>
          </a:stretch>
        </p:blipFill>
        <p:spPr>
          <a:xfrm>
            <a:off x="678303" y="1916832"/>
            <a:ext cx="7466402" cy="4195509"/>
          </a:xfrm>
          <a:prstGeom prst="rect">
            <a:avLst/>
          </a:prstGeom>
        </p:spPr>
      </p:pic>
    </p:spTree>
    <p:extLst>
      <p:ext uri="{BB962C8B-B14F-4D97-AF65-F5344CB8AC3E}">
        <p14:creationId xmlns:p14="http://schemas.microsoft.com/office/powerpoint/2010/main" val="3746708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50"/>
          <p:cNvSpPr txBox="1">
            <a:spLocks/>
          </p:cNvSpPr>
          <p:nvPr/>
        </p:nvSpPr>
        <p:spPr>
          <a:xfrm>
            <a:off x="457200" y="274637"/>
            <a:ext cx="8229600" cy="1143299"/>
          </a:xfrm>
          <a:prstGeom prst="rect">
            <a:avLst/>
          </a:prstGeom>
        </p:spPr>
        <p:txBody>
          <a:bodyPr vert="horz" lIns="91425" tIns="91425" rIns="91425" bIns="91425" rtlCol="0"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 sz="3600" b="1" dirty="0" smtClean="0">
                <a:solidFill>
                  <a:schemeClr val="dk1"/>
                </a:solidFill>
              </a:rPr>
              <a:t>Outline</a:t>
            </a:r>
            <a:endParaRPr lang="en" sz="3600" b="1" dirty="0">
              <a:solidFill>
                <a:schemeClr val="dk1"/>
              </a:solidFill>
            </a:endParaRPr>
          </a:p>
        </p:txBody>
      </p:sp>
      <p:sp>
        <p:nvSpPr>
          <p:cNvPr id="6" name="TextBox 16"/>
          <p:cNvSpPr txBox="1"/>
          <p:nvPr/>
        </p:nvSpPr>
        <p:spPr>
          <a:xfrm>
            <a:off x="1099914" y="2666937"/>
            <a:ext cx="1070823" cy="507831"/>
          </a:xfrm>
          <a:prstGeom prst="rect">
            <a:avLst/>
          </a:prstGeom>
          <a:noFill/>
        </p:spPr>
        <p:txBody>
          <a:bodyPr wrap="square" rtlCol="0">
            <a:spAutoFit/>
          </a:bodyPr>
          <a:lstStyle/>
          <a:p>
            <a:pPr algn="ctr"/>
            <a:r>
              <a:rPr lang="en-US" sz="1350" dirty="0" smtClean="0">
                <a:solidFill>
                  <a:schemeClr val="tx1"/>
                </a:solidFill>
                <a:latin typeface="Arial" panose="020B0604020202020204" pitchFamily="34" charset="0"/>
                <a:cs typeface="Arial" panose="020B0604020202020204" pitchFamily="34" charset="0"/>
              </a:rPr>
              <a:t>Availability Analysis</a:t>
            </a:r>
          </a:p>
        </p:txBody>
      </p:sp>
      <p:cxnSp>
        <p:nvCxnSpPr>
          <p:cNvPr id="7" name="Straight Connector 98"/>
          <p:cNvCxnSpPr/>
          <p:nvPr/>
        </p:nvCxnSpPr>
        <p:spPr>
          <a:xfrm>
            <a:off x="1078987" y="3214428"/>
            <a:ext cx="111267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Isosceles Triangle 99"/>
          <p:cNvSpPr/>
          <p:nvPr/>
        </p:nvSpPr>
        <p:spPr>
          <a:xfrm flipV="1">
            <a:off x="1578698" y="3227441"/>
            <a:ext cx="113258" cy="62699"/>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cs typeface="Arial" panose="020B0604020202020204" pitchFamily="34" charset="0"/>
            </a:endParaRPr>
          </a:p>
        </p:txBody>
      </p:sp>
      <p:sp>
        <p:nvSpPr>
          <p:cNvPr id="9" name="Rounded Rectangle 102"/>
          <p:cNvSpPr/>
          <p:nvPr/>
        </p:nvSpPr>
        <p:spPr>
          <a:xfrm>
            <a:off x="3353988" y="1369023"/>
            <a:ext cx="1358723" cy="4094190"/>
          </a:xfrm>
          <a:prstGeom prst="roundRect">
            <a:avLst>
              <a:gd name="adj" fmla="val 5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cs typeface="Arial" panose="020B0604020202020204" pitchFamily="34" charset="0"/>
            </a:endParaRPr>
          </a:p>
        </p:txBody>
      </p:sp>
      <p:sp>
        <p:nvSpPr>
          <p:cNvPr id="10" name="Oval 112"/>
          <p:cNvSpPr/>
          <p:nvPr/>
        </p:nvSpPr>
        <p:spPr>
          <a:xfrm>
            <a:off x="2558144" y="1496158"/>
            <a:ext cx="1021224" cy="102122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37196" tIns="137196" rIns="137196" bIns="137196" rtlCol="0" anchor="ctr"/>
          <a:lstStyle/>
          <a:p>
            <a:pPr algn="ctr"/>
            <a:endParaRPr lang="en-US" sz="3001" b="1" dirty="0">
              <a:latin typeface="Arial" panose="020B0604020202020204" pitchFamily="34" charset="0"/>
              <a:cs typeface="Arial" panose="020B0604020202020204" pitchFamily="34" charset="0"/>
            </a:endParaRPr>
          </a:p>
        </p:txBody>
      </p:sp>
      <p:sp>
        <p:nvSpPr>
          <p:cNvPr id="11" name="TextBox 104"/>
          <p:cNvSpPr txBox="1"/>
          <p:nvPr/>
        </p:nvSpPr>
        <p:spPr>
          <a:xfrm>
            <a:off x="2554272" y="2666936"/>
            <a:ext cx="1028968" cy="507831"/>
          </a:xfrm>
          <a:prstGeom prst="rect">
            <a:avLst/>
          </a:prstGeom>
          <a:noFill/>
        </p:spPr>
        <p:txBody>
          <a:bodyPr wrap="square" rtlCol="0">
            <a:spAutoFit/>
          </a:bodyPr>
          <a:lstStyle/>
          <a:p>
            <a:pPr algn="ctr"/>
            <a:r>
              <a:rPr lang="en-US" sz="1350" dirty="0" err="1" smtClean="0">
                <a:solidFill>
                  <a:schemeClr val="tx1"/>
                </a:solidFill>
                <a:latin typeface="Arial" panose="020B0604020202020204" pitchFamily="34" charset="0"/>
                <a:cs typeface="Arial" panose="020B0604020202020204" pitchFamily="34" charset="0"/>
              </a:rPr>
              <a:t>Availsim</a:t>
            </a:r>
            <a:r>
              <a:rPr lang="en-US" sz="1350" dirty="0" smtClean="0">
                <a:solidFill>
                  <a:schemeClr val="tx1"/>
                </a:solidFill>
                <a:latin typeface="Arial" panose="020B0604020202020204" pitchFamily="34" charset="0"/>
                <a:cs typeface="Arial" panose="020B0604020202020204" pitchFamily="34" charset="0"/>
              </a:rPr>
              <a:t> History</a:t>
            </a:r>
            <a:endParaRPr lang="en-US" sz="1350" dirty="0">
              <a:solidFill>
                <a:schemeClr val="tx1"/>
              </a:solidFill>
              <a:latin typeface="Arial" panose="020B0604020202020204" pitchFamily="34" charset="0"/>
              <a:cs typeface="Arial" panose="020B0604020202020204" pitchFamily="34" charset="0"/>
            </a:endParaRPr>
          </a:p>
        </p:txBody>
      </p:sp>
      <p:sp>
        <p:nvSpPr>
          <p:cNvPr id="13" name="TextBox 106"/>
          <p:cNvSpPr txBox="1"/>
          <p:nvPr/>
        </p:nvSpPr>
        <p:spPr>
          <a:xfrm>
            <a:off x="2480759" y="3848686"/>
            <a:ext cx="1144336" cy="461665"/>
          </a:xfrm>
          <a:prstGeom prst="rect">
            <a:avLst/>
          </a:prstGeom>
          <a:noFill/>
        </p:spPr>
        <p:txBody>
          <a:bodyPr wrap="square" rtlCol="0">
            <a:spAutoFit/>
          </a:bodyPr>
          <a:lstStyle/>
          <a:p>
            <a:pPr algn="ctr"/>
            <a:r>
              <a:rPr lang="en-US" sz="1200" dirty="0" smtClean="0">
                <a:solidFill>
                  <a:schemeClr val="bg1">
                    <a:lumMod val="50000"/>
                  </a:schemeClr>
                </a:solidFill>
                <a:latin typeface="Arial" panose="020B0604020202020204" pitchFamily="34" charset="0"/>
                <a:cs typeface="Arial" panose="020B0604020202020204" pitchFamily="34" charset="0"/>
              </a:rPr>
              <a:t/>
            </a:r>
            <a:br>
              <a:rPr lang="en-US" sz="1200" dirty="0" smtClean="0">
                <a:solidFill>
                  <a:schemeClr val="bg1">
                    <a:lumMod val="50000"/>
                  </a:schemeClr>
                </a:solidFill>
                <a:latin typeface="Arial" panose="020B0604020202020204" pitchFamily="34" charset="0"/>
                <a:cs typeface="Arial" panose="020B0604020202020204" pitchFamily="34" charset="0"/>
              </a:rPr>
            </a:br>
            <a:r>
              <a:rPr lang="en-US" sz="1200" dirty="0" smtClean="0">
                <a:solidFill>
                  <a:schemeClr val="bg1">
                    <a:lumMod val="50000"/>
                  </a:schemeClr>
                </a:solidFill>
                <a:latin typeface="Arial" panose="020B0604020202020204" pitchFamily="34" charset="0"/>
                <a:cs typeface="Arial" panose="020B0604020202020204" pitchFamily="34" charset="0"/>
              </a:rPr>
              <a:t>Availsim2</a:t>
            </a:r>
          </a:p>
        </p:txBody>
      </p:sp>
      <p:cxnSp>
        <p:nvCxnSpPr>
          <p:cNvPr id="14" name="Straight Connector 109"/>
          <p:cNvCxnSpPr/>
          <p:nvPr/>
        </p:nvCxnSpPr>
        <p:spPr>
          <a:xfrm>
            <a:off x="2512417" y="3876236"/>
            <a:ext cx="11126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10"/>
          <p:cNvCxnSpPr/>
          <p:nvPr/>
        </p:nvCxnSpPr>
        <p:spPr>
          <a:xfrm>
            <a:off x="2512417" y="3214428"/>
            <a:ext cx="111267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Isosceles Triangle 111"/>
          <p:cNvSpPr/>
          <p:nvPr/>
        </p:nvSpPr>
        <p:spPr>
          <a:xfrm flipV="1">
            <a:off x="3012128" y="3227441"/>
            <a:ext cx="113258" cy="62699"/>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cs typeface="Arial" panose="020B0604020202020204" pitchFamily="34" charset="0"/>
            </a:endParaRPr>
          </a:p>
        </p:txBody>
      </p:sp>
      <p:sp>
        <p:nvSpPr>
          <p:cNvPr id="18" name="TextBox 117"/>
          <p:cNvSpPr txBox="1"/>
          <p:nvPr/>
        </p:nvSpPr>
        <p:spPr>
          <a:xfrm>
            <a:off x="4030369" y="2669056"/>
            <a:ext cx="1028968" cy="507831"/>
          </a:xfrm>
          <a:prstGeom prst="rect">
            <a:avLst/>
          </a:prstGeom>
          <a:noFill/>
        </p:spPr>
        <p:txBody>
          <a:bodyPr wrap="square" rtlCol="0">
            <a:spAutoFit/>
          </a:bodyPr>
          <a:lstStyle/>
          <a:p>
            <a:pPr algn="ctr"/>
            <a:endParaRPr lang="en-US" sz="1350" dirty="0" smtClean="0">
              <a:solidFill>
                <a:schemeClr val="tx1"/>
              </a:solidFill>
              <a:latin typeface="Arial" panose="020B0604020202020204" pitchFamily="34" charset="0"/>
              <a:cs typeface="Arial" panose="020B0604020202020204" pitchFamily="34" charset="0"/>
            </a:endParaRPr>
          </a:p>
          <a:p>
            <a:pPr algn="ctr"/>
            <a:r>
              <a:rPr lang="en-US" sz="1350" dirty="0" smtClean="0">
                <a:solidFill>
                  <a:schemeClr val="tx1"/>
                </a:solidFill>
                <a:latin typeface="Arial" panose="020B0604020202020204" pitchFamily="34" charset="0"/>
                <a:cs typeface="Arial" panose="020B0604020202020204" pitchFamily="34" charset="0"/>
              </a:rPr>
              <a:t>Availsim</a:t>
            </a:r>
            <a:r>
              <a:rPr lang="en-US" sz="1350" dirty="0" smtClean="0">
                <a:latin typeface="Arial" panose="020B0604020202020204" pitchFamily="34" charset="0"/>
                <a:cs typeface="Arial" panose="020B0604020202020204" pitchFamily="34" charset="0"/>
              </a:rPr>
              <a:t>3</a:t>
            </a:r>
            <a:endParaRPr lang="en-US" sz="1350" dirty="0">
              <a:solidFill>
                <a:schemeClr val="tx1"/>
              </a:solidFill>
              <a:latin typeface="Arial" panose="020B0604020202020204" pitchFamily="34" charset="0"/>
              <a:cs typeface="Arial" panose="020B0604020202020204" pitchFamily="34" charset="0"/>
            </a:endParaRPr>
          </a:p>
        </p:txBody>
      </p:sp>
      <p:sp>
        <p:nvSpPr>
          <p:cNvPr id="19" name="TextBox 118"/>
          <p:cNvSpPr txBox="1"/>
          <p:nvPr/>
        </p:nvSpPr>
        <p:spPr>
          <a:xfrm>
            <a:off x="4036988" y="3304174"/>
            <a:ext cx="1028968" cy="461665"/>
          </a:xfrm>
          <a:prstGeom prst="rect">
            <a:avLst/>
          </a:prstGeom>
          <a:noFill/>
        </p:spPr>
        <p:txBody>
          <a:bodyPr wrap="square" rtlCol="0">
            <a:spAutoFit/>
          </a:bodyPr>
          <a:lstStyle/>
          <a:p>
            <a:pPr algn="ctr"/>
            <a:endParaRPr lang="en-US" sz="1200" dirty="0" smtClean="0">
              <a:solidFill>
                <a:schemeClr val="bg1">
                  <a:lumMod val="50000"/>
                </a:schemeClr>
              </a:solidFill>
              <a:latin typeface="Arial" panose="020B0604020202020204" pitchFamily="34" charset="0"/>
              <a:cs typeface="Arial" panose="020B0604020202020204" pitchFamily="34" charset="0"/>
            </a:endParaRPr>
          </a:p>
          <a:p>
            <a:pPr algn="ctr"/>
            <a:r>
              <a:rPr lang="en-US" sz="1200" dirty="0" smtClean="0">
                <a:solidFill>
                  <a:schemeClr val="bg1">
                    <a:lumMod val="50000"/>
                  </a:schemeClr>
                </a:solidFill>
                <a:latin typeface="Arial" panose="020B0604020202020204" pitchFamily="34" charset="0"/>
                <a:cs typeface="Arial" panose="020B0604020202020204" pitchFamily="34" charset="0"/>
              </a:rPr>
              <a:t>Introduction</a:t>
            </a:r>
            <a:endParaRPr lang="en-US" sz="1050" dirty="0">
              <a:latin typeface="Arial" panose="020B0604020202020204" pitchFamily="34" charset="0"/>
              <a:cs typeface="Arial" panose="020B0604020202020204" pitchFamily="34" charset="0"/>
            </a:endParaRPr>
          </a:p>
        </p:txBody>
      </p:sp>
      <p:cxnSp>
        <p:nvCxnSpPr>
          <p:cNvPr id="20" name="Straight Connector 123"/>
          <p:cNvCxnSpPr/>
          <p:nvPr/>
        </p:nvCxnSpPr>
        <p:spPr>
          <a:xfrm>
            <a:off x="3988514" y="3216547"/>
            <a:ext cx="111267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Isosceles Triangle 124"/>
          <p:cNvSpPr/>
          <p:nvPr/>
        </p:nvSpPr>
        <p:spPr>
          <a:xfrm flipV="1">
            <a:off x="4488225" y="3229560"/>
            <a:ext cx="113258" cy="62699"/>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cs typeface="Arial" panose="020B0604020202020204" pitchFamily="34" charset="0"/>
            </a:endParaRPr>
          </a:p>
        </p:txBody>
      </p:sp>
      <p:sp>
        <p:nvSpPr>
          <p:cNvPr id="23" name="TextBox 130"/>
          <p:cNvSpPr txBox="1"/>
          <p:nvPr/>
        </p:nvSpPr>
        <p:spPr>
          <a:xfrm>
            <a:off x="5428110" y="2669056"/>
            <a:ext cx="1296143" cy="507831"/>
          </a:xfrm>
          <a:prstGeom prst="rect">
            <a:avLst/>
          </a:prstGeom>
          <a:noFill/>
        </p:spPr>
        <p:txBody>
          <a:bodyPr wrap="square" rtlCol="0">
            <a:spAutoFit/>
          </a:bodyPr>
          <a:lstStyle/>
          <a:p>
            <a:pPr algn="ctr"/>
            <a:r>
              <a:rPr lang="en-US" sz="1350" dirty="0" smtClean="0">
                <a:solidFill>
                  <a:schemeClr val="tx1"/>
                </a:solidFill>
                <a:latin typeface="Arial" panose="020B0604020202020204" pitchFamily="34" charset="0"/>
                <a:cs typeface="Arial" panose="020B0604020202020204" pitchFamily="34" charset="0"/>
              </a:rPr>
              <a:t/>
            </a:r>
            <a:br>
              <a:rPr lang="en-US" sz="1350" dirty="0" smtClean="0">
                <a:solidFill>
                  <a:schemeClr val="tx1"/>
                </a:solidFill>
                <a:latin typeface="Arial" panose="020B0604020202020204" pitchFamily="34" charset="0"/>
                <a:cs typeface="Arial" panose="020B0604020202020204" pitchFamily="34" charset="0"/>
              </a:rPr>
            </a:br>
            <a:r>
              <a:rPr lang="en-US" sz="1350" dirty="0" smtClean="0">
                <a:solidFill>
                  <a:schemeClr val="tx1"/>
                </a:solidFill>
                <a:latin typeface="Arial" panose="020B0604020202020204" pitchFamily="34" charset="0"/>
                <a:cs typeface="Arial" panose="020B0604020202020204" pitchFamily="34" charset="0"/>
              </a:rPr>
              <a:t>Benchmarking</a:t>
            </a:r>
            <a:endParaRPr lang="en-US" sz="1350" dirty="0">
              <a:solidFill>
                <a:schemeClr val="tx1"/>
              </a:solidFill>
              <a:latin typeface="Arial" panose="020B0604020202020204" pitchFamily="34" charset="0"/>
              <a:cs typeface="Arial" panose="020B0604020202020204" pitchFamily="34" charset="0"/>
            </a:endParaRPr>
          </a:p>
        </p:txBody>
      </p:sp>
      <p:cxnSp>
        <p:nvCxnSpPr>
          <p:cNvPr id="29" name="Straight Connector 136"/>
          <p:cNvCxnSpPr/>
          <p:nvPr/>
        </p:nvCxnSpPr>
        <p:spPr>
          <a:xfrm>
            <a:off x="5525043" y="3214428"/>
            <a:ext cx="111267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 name="Isosceles Triangle 137"/>
          <p:cNvSpPr/>
          <p:nvPr/>
        </p:nvSpPr>
        <p:spPr>
          <a:xfrm flipV="1">
            <a:off x="6024754" y="3227441"/>
            <a:ext cx="113258" cy="62699"/>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cs typeface="Arial" panose="020B0604020202020204" pitchFamily="34" charset="0"/>
            </a:endParaRPr>
          </a:p>
        </p:txBody>
      </p:sp>
      <p:sp>
        <p:nvSpPr>
          <p:cNvPr id="32" name="TextBox 143"/>
          <p:cNvSpPr txBox="1"/>
          <p:nvPr/>
        </p:nvSpPr>
        <p:spPr>
          <a:xfrm>
            <a:off x="7016651" y="2856637"/>
            <a:ext cx="1117977" cy="300082"/>
          </a:xfrm>
          <a:prstGeom prst="rect">
            <a:avLst/>
          </a:prstGeom>
          <a:noFill/>
        </p:spPr>
        <p:txBody>
          <a:bodyPr wrap="square" rtlCol="0">
            <a:spAutoFit/>
          </a:bodyPr>
          <a:lstStyle/>
          <a:p>
            <a:pPr algn="ctr"/>
            <a:r>
              <a:rPr lang="en-US" sz="1350" dirty="0" smtClean="0">
                <a:solidFill>
                  <a:schemeClr val="tx1"/>
                </a:solidFill>
                <a:latin typeface="Arial" panose="020B0604020202020204" pitchFamily="34" charset="0"/>
                <a:cs typeface="Arial" panose="020B0604020202020204" pitchFamily="34" charset="0"/>
              </a:rPr>
              <a:t>Repository</a:t>
            </a:r>
            <a:endParaRPr lang="en-US" sz="1050" dirty="0">
              <a:solidFill>
                <a:schemeClr val="tx1"/>
              </a:solidFill>
              <a:latin typeface="Arial" panose="020B0604020202020204" pitchFamily="34" charset="0"/>
              <a:cs typeface="Arial" panose="020B0604020202020204" pitchFamily="34" charset="0"/>
            </a:endParaRPr>
          </a:p>
        </p:txBody>
      </p:sp>
      <p:cxnSp>
        <p:nvCxnSpPr>
          <p:cNvPr id="35" name="Straight Connector 149"/>
          <p:cNvCxnSpPr/>
          <p:nvPr/>
        </p:nvCxnSpPr>
        <p:spPr>
          <a:xfrm>
            <a:off x="6998375" y="3214428"/>
            <a:ext cx="111267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6" name="Isosceles Triangle 150"/>
          <p:cNvSpPr/>
          <p:nvPr/>
        </p:nvSpPr>
        <p:spPr>
          <a:xfrm flipV="1">
            <a:off x="7498086" y="3227441"/>
            <a:ext cx="113258" cy="62699"/>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cs typeface="Arial" panose="020B0604020202020204" pitchFamily="34" charset="0"/>
            </a:endParaRPr>
          </a:p>
        </p:txBody>
      </p:sp>
      <p:sp>
        <p:nvSpPr>
          <p:cNvPr id="42" name="TextBox 105"/>
          <p:cNvSpPr txBox="1"/>
          <p:nvPr/>
        </p:nvSpPr>
        <p:spPr>
          <a:xfrm>
            <a:off x="1120843" y="3754433"/>
            <a:ext cx="1028968" cy="646331"/>
          </a:xfrm>
          <a:prstGeom prst="rect">
            <a:avLst/>
          </a:prstGeom>
          <a:noFill/>
        </p:spPr>
        <p:txBody>
          <a:bodyPr wrap="square" rtlCol="0">
            <a:spAutoFit/>
          </a:bodyPr>
          <a:lstStyle/>
          <a:p>
            <a:pPr algn="ctr"/>
            <a:endParaRPr lang="en-US" sz="1200" dirty="0" smtClean="0">
              <a:solidFill>
                <a:schemeClr val="bg1">
                  <a:lumMod val="50000"/>
                </a:schemeClr>
              </a:solidFill>
              <a:latin typeface="Arial" panose="020B0604020202020204" pitchFamily="34" charset="0"/>
              <a:cs typeface="Arial" panose="020B0604020202020204" pitchFamily="34" charset="0"/>
            </a:endParaRPr>
          </a:p>
          <a:p>
            <a:pPr algn="ctr"/>
            <a:r>
              <a:rPr lang="en-US" sz="1200" dirty="0" smtClean="0">
                <a:solidFill>
                  <a:schemeClr val="bg1">
                    <a:lumMod val="50000"/>
                  </a:schemeClr>
                </a:solidFill>
                <a:latin typeface="Arial" panose="020B0604020202020204" pitchFamily="34" charset="0"/>
                <a:cs typeface="Arial" panose="020B0604020202020204" pitchFamily="34" charset="0"/>
              </a:rPr>
              <a:t>Ways of modelling</a:t>
            </a:r>
            <a:endParaRPr lang="en-US" sz="1200" dirty="0">
              <a:solidFill>
                <a:schemeClr val="bg1">
                  <a:lumMod val="50000"/>
                </a:schemeClr>
              </a:solidFill>
              <a:latin typeface="Arial" panose="020B0604020202020204" pitchFamily="34" charset="0"/>
              <a:cs typeface="Arial" panose="020B0604020202020204" pitchFamily="34" charset="0"/>
            </a:endParaRPr>
          </a:p>
        </p:txBody>
      </p:sp>
      <p:sp>
        <p:nvSpPr>
          <p:cNvPr id="43" name="TextBox 106"/>
          <p:cNvSpPr txBox="1"/>
          <p:nvPr/>
        </p:nvSpPr>
        <p:spPr>
          <a:xfrm>
            <a:off x="1078987" y="4550527"/>
            <a:ext cx="1188757" cy="276999"/>
          </a:xfrm>
          <a:prstGeom prst="rect">
            <a:avLst/>
          </a:prstGeom>
          <a:noFill/>
        </p:spPr>
        <p:txBody>
          <a:bodyPr wrap="square" rtlCol="0">
            <a:spAutoFit/>
          </a:bodyPr>
          <a:lstStyle/>
          <a:p>
            <a:pPr algn="ctr"/>
            <a:r>
              <a:rPr lang="en-US" sz="1200" dirty="0">
                <a:solidFill>
                  <a:schemeClr val="bg1">
                    <a:lumMod val="50000"/>
                  </a:schemeClr>
                </a:solidFill>
                <a:latin typeface="Arial" panose="020B0604020202020204" pitchFamily="34" charset="0"/>
                <a:cs typeface="Arial" panose="020B0604020202020204" pitchFamily="34" charset="0"/>
              </a:rPr>
              <a:t>Why </a:t>
            </a:r>
            <a:r>
              <a:rPr lang="en-US" sz="1200" dirty="0" err="1">
                <a:solidFill>
                  <a:schemeClr val="bg1">
                    <a:lumMod val="50000"/>
                  </a:schemeClr>
                </a:solidFill>
                <a:latin typeface="Arial" panose="020B0604020202020204" pitchFamily="34" charset="0"/>
                <a:cs typeface="Arial" panose="020B0604020202020204" pitchFamily="34" charset="0"/>
              </a:rPr>
              <a:t>Availsim</a:t>
            </a:r>
            <a:r>
              <a:rPr lang="en-US" sz="1200" dirty="0">
                <a:solidFill>
                  <a:schemeClr val="bg1">
                    <a:lumMod val="50000"/>
                  </a:schemeClr>
                </a:solidFill>
                <a:latin typeface="Arial" panose="020B0604020202020204" pitchFamily="34" charset="0"/>
                <a:cs typeface="Arial" panose="020B0604020202020204" pitchFamily="34" charset="0"/>
              </a:rPr>
              <a:t>?</a:t>
            </a:r>
          </a:p>
        </p:txBody>
      </p:sp>
      <p:cxnSp>
        <p:nvCxnSpPr>
          <p:cNvPr id="44" name="Straight Connector 109"/>
          <p:cNvCxnSpPr/>
          <p:nvPr/>
        </p:nvCxnSpPr>
        <p:spPr>
          <a:xfrm>
            <a:off x="1078987" y="4468320"/>
            <a:ext cx="11126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1" name="Oval 112"/>
          <p:cNvSpPr/>
          <p:nvPr/>
        </p:nvSpPr>
        <p:spPr>
          <a:xfrm>
            <a:off x="1163367" y="1496158"/>
            <a:ext cx="1021224" cy="102122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37196" tIns="137196" rIns="137196" bIns="137196" rtlCol="0" anchor="ctr"/>
          <a:lstStyle/>
          <a:p>
            <a:pPr algn="ctr"/>
            <a:endParaRPr lang="en-US" sz="3001" b="1" dirty="0">
              <a:latin typeface="Arial" panose="020B0604020202020204" pitchFamily="34" charset="0"/>
              <a:cs typeface="Arial" panose="020B0604020202020204" pitchFamily="34" charset="0"/>
            </a:endParaRPr>
          </a:p>
        </p:txBody>
      </p:sp>
      <p:sp>
        <p:nvSpPr>
          <p:cNvPr id="52" name="Oval 112"/>
          <p:cNvSpPr/>
          <p:nvPr/>
        </p:nvSpPr>
        <p:spPr>
          <a:xfrm>
            <a:off x="4040860" y="1496157"/>
            <a:ext cx="1021224" cy="102122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37196" tIns="137196" rIns="137196" bIns="137196" rtlCol="0" anchor="ctr"/>
          <a:lstStyle/>
          <a:p>
            <a:pPr algn="ctr"/>
            <a:endParaRPr lang="en-US" sz="3001" b="1" dirty="0">
              <a:latin typeface="Arial" panose="020B0604020202020204" pitchFamily="34" charset="0"/>
              <a:cs typeface="Arial" panose="020B0604020202020204" pitchFamily="34" charset="0"/>
            </a:endParaRPr>
          </a:p>
        </p:txBody>
      </p:sp>
      <p:sp>
        <p:nvSpPr>
          <p:cNvPr id="53" name="Oval 112"/>
          <p:cNvSpPr/>
          <p:nvPr/>
        </p:nvSpPr>
        <p:spPr>
          <a:xfrm>
            <a:off x="5566898" y="1496642"/>
            <a:ext cx="1021224" cy="102122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37196" tIns="137196" rIns="137196" bIns="137196" rtlCol="0" anchor="ctr"/>
          <a:lstStyle/>
          <a:p>
            <a:pPr algn="ctr"/>
            <a:endParaRPr lang="en-US" sz="3001" b="1" dirty="0">
              <a:latin typeface="Arial" panose="020B0604020202020204" pitchFamily="34" charset="0"/>
              <a:cs typeface="Arial" panose="020B0604020202020204" pitchFamily="34" charset="0"/>
            </a:endParaRPr>
          </a:p>
        </p:txBody>
      </p:sp>
      <p:sp>
        <p:nvSpPr>
          <p:cNvPr id="54" name="Oval 112"/>
          <p:cNvSpPr/>
          <p:nvPr/>
        </p:nvSpPr>
        <p:spPr>
          <a:xfrm>
            <a:off x="7065028" y="1496158"/>
            <a:ext cx="1021224" cy="102122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37196" tIns="137196" rIns="137196" bIns="137196" rtlCol="0" anchor="ctr"/>
          <a:lstStyle/>
          <a:p>
            <a:pPr algn="ctr"/>
            <a:endParaRPr lang="en-US" sz="3001" b="1" dirty="0">
              <a:latin typeface="Arial" panose="020B0604020202020204" pitchFamily="34" charset="0"/>
              <a:cs typeface="Arial" panose="020B0604020202020204" pitchFamily="34" charset="0"/>
            </a:endParaRPr>
          </a:p>
        </p:txBody>
      </p:sp>
      <p:cxnSp>
        <p:nvCxnSpPr>
          <p:cNvPr id="62" name="Straight Connector 109"/>
          <p:cNvCxnSpPr/>
          <p:nvPr/>
        </p:nvCxnSpPr>
        <p:spPr>
          <a:xfrm>
            <a:off x="3988514" y="3878355"/>
            <a:ext cx="11126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029" name="Picture 5" descr="C:\Users\MikaelMotyka\Desktop\Powerpoint pictures CERN\001-kilogram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7353" y="1646066"/>
            <a:ext cx="697658" cy="6976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MikaelMotyka\Desktop\Powerpoint pictures CERN\codin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1008" y="1696660"/>
            <a:ext cx="733130" cy="73313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Users\MikaelMotyka\Desktop\Powerpoint pictures CERN\fold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64646" y="1660071"/>
            <a:ext cx="693396" cy="693396"/>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C:\Users\MikaelMotyka\Desktop\Powerpoint pictures CERN\Captur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51900" y="1660071"/>
            <a:ext cx="680112" cy="694366"/>
          </a:xfrm>
          <a:prstGeom prst="rect">
            <a:avLst/>
          </a:prstGeom>
          <a:noFill/>
          <a:extLst>
            <a:ext uri="{909E8E84-426E-40DD-AFC4-6F175D3DCCD1}">
              <a14:hiddenFill xmlns:a14="http://schemas.microsoft.com/office/drawing/2010/main">
                <a:solidFill>
                  <a:srgbClr val="FFFFFF"/>
                </a:solidFill>
              </a14:hiddenFill>
            </a:ext>
          </a:extLst>
        </p:spPr>
      </p:pic>
      <p:cxnSp>
        <p:nvCxnSpPr>
          <p:cNvPr id="78" name="Straight Connector 109"/>
          <p:cNvCxnSpPr/>
          <p:nvPr/>
        </p:nvCxnSpPr>
        <p:spPr>
          <a:xfrm>
            <a:off x="1078988" y="3878355"/>
            <a:ext cx="11126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TextBox 105"/>
          <p:cNvSpPr txBox="1"/>
          <p:nvPr/>
        </p:nvSpPr>
        <p:spPr>
          <a:xfrm>
            <a:off x="1120146" y="3292768"/>
            <a:ext cx="1028968" cy="461665"/>
          </a:xfrm>
          <a:prstGeom prst="rect">
            <a:avLst/>
          </a:prstGeom>
          <a:noFill/>
        </p:spPr>
        <p:txBody>
          <a:bodyPr wrap="square" rtlCol="0">
            <a:spAutoFit/>
          </a:bodyPr>
          <a:lstStyle/>
          <a:p>
            <a:pPr algn="ctr"/>
            <a:endParaRPr lang="en-US" sz="1200" dirty="0" smtClean="0">
              <a:solidFill>
                <a:schemeClr val="bg1">
                  <a:lumMod val="50000"/>
                </a:schemeClr>
              </a:solidFill>
              <a:latin typeface="Arial" panose="020B0604020202020204" pitchFamily="34" charset="0"/>
              <a:cs typeface="Arial" panose="020B0604020202020204" pitchFamily="34" charset="0"/>
            </a:endParaRPr>
          </a:p>
          <a:p>
            <a:pPr algn="ctr"/>
            <a:r>
              <a:rPr lang="en-US" sz="1200" dirty="0" smtClean="0">
                <a:solidFill>
                  <a:schemeClr val="bg1">
                    <a:lumMod val="50000"/>
                  </a:schemeClr>
                </a:solidFill>
                <a:latin typeface="Arial" panose="020B0604020202020204" pitchFamily="34" charset="0"/>
                <a:cs typeface="Arial" panose="020B0604020202020204" pitchFamily="34" charset="0"/>
              </a:rPr>
              <a:t>Why?</a:t>
            </a:r>
            <a:endParaRPr lang="en-US" sz="1200" dirty="0">
              <a:solidFill>
                <a:schemeClr val="bg1">
                  <a:lumMod val="50000"/>
                </a:schemeClr>
              </a:solidFill>
              <a:latin typeface="Arial" panose="020B0604020202020204" pitchFamily="34" charset="0"/>
              <a:cs typeface="Arial" panose="020B0604020202020204" pitchFamily="34" charset="0"/>
            </a:endParaRPr>
          </a:p>
        </p:txBody>
      </p:sp>
      <p:cxnSp>
        <p:nvCxnSpPr>
          <p:cNvPr id="86" name="Straight Connector 109"/>
          <p:cNvCxnSpPr/>
          <p:nvPr/>
        </p:nvCxnSpPr>
        <p:spPr>
          <a:xfrm>
            <a:off x="3988514" y="4462846"/>
            <a:ext cx="11126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8" name="TextBox 118"/>
          <p:cNvSpPr txBox="1"/>
          <p:nvPr/>
        </p:nvSpPr>
        <p:spPr>
          <a:xfrm>
            <a:off x="5566898" y="3292768"/>
            <a:ext cx="1028968" cy="461665"/>
          </a:xfrm>
          <a:prstGeom prst="rect">
            <a:avLst/>
          </a:prstGeom>
          <a:noFill/>
        </p:spPr>
        <p:txBody>
          <a:bodyPr wrap="square" rtlCol="0">
            <a:spAutoFit/>
          </a:bodyPr>
          <a:lstStyle/>
          <a:p>
            <a:pPr algn="ctr"/>
            <a:endParaRPr lang="en-US" sz="1200" dirty="0" smtClean="0">
              <a:solidFill>
                <a:schemeClr val="bg1">
                  <a:lumMod val="50000"/>
                </a:schemeClr>
              </a:solidFill>
              <a:latin typeface="Arial" panose="020B0604020202020204" pitchFamily="34" charset="0"/>
              <a:cs typeface="Arial" panose="020B0604020202020204" pitchFamily="34" charset="0"/>
            </a:endParaRPr>
          </a:p>
          <a:p>
            <a:pPr algn="ctr"/>
            <a:r>
              <a:rPr lang="en-US" sz="1200" dirty="0" err="1" smtClean="0">
                <a:solidFill>
                  <a:schemeClr val="bg1">
                    <a:lumMod val="50000"/>
                  </a:schemeClr>
                </a:solidFill>
                <a:latin typeface="Arial" panose="020B0604020202020204" pitchFamily="34" charset="0"/>
                <a:cs typeface="Arial" panose="020B0604020202020204" pitchFamily="34" charset="0"/>
              </a:rPr>
              <a:t>Reliasoft</a:t>
            </a:r>
            <a:endParaRPr lang="en-US" sz="1050" dirty="0">
              <a:latin typeface="Arial" panose="020B0604020202020204" pitchFamily="34" charset="0"/>
              <a:cs typeface="Arial" panose="020B0604020202020204" pitchFamily="34" charset="0"/>
            </a:endParaRPr>
          </a:p>
        </p:txBody>
      </p:sp>
      <p:sp>
        <p:nvSpPr>
          <p:cNvPr id="92" name="TextBox 118"/>
          <p:cNvSpPr txBox="1"/>
          <p:nvPr/>
        </p:nvSpPr>
        <p:spPr>
          <a:xfrm>
            <a:off x="7040231" y="3292768"/>
            <a:ext cx="1028968" cy="461665"/>
          </a:xfrm>
          <a:prstGeom prst="rect">
            <a:avLst/>
          </a:prstGeom>
          <a:noFill/>
        </p:spPr>
        <p:txBody>
          <a:bodyPr wrap="square" rtlCol="0">
            <a:spAutoFit/>
          </a:bodyPr>
          <a:lstStyle/>
          <a:p>
            <a:pPr algn="ctr"/>
            <a:endParaRPr lang="en-US" sz="1200" dirty="0" smtClean="0">
              <a:solidFill>
                <a:schemeClr val="bg1">
                  <a:lumMod val="50000"/>
                </a:schemeClr>
              </a:solidFill>
              <a:latin typeface="Arial" panose="020B0604020202020204" pitchFamily="34" charset="0"/>
              <a:cs typeface="Arial" panose="020B0604020202020204" pitchFamily="34" charset="0"/>
            </a:endParaRPr>
          </a:p>
          <a:p>
            <a:pPr algn="ctr"/>
            <a:r>
              <a:rPr lang="en-US" sz="1200" dirty="0" smtClean="0">
                <a:solidFill>
                  <a:schemeClr val="bg1">
                    <a:lumMod val="50000"/>
                  </a:schemeClr>
                </a:solidFill>
                <a:latin typeface="Arial" panose="020B0604020202020204" pitchFamily="34" charset="0"/>
                <a:cs typeface="Arial" panose="020B0604020202020204" pitchFamily="34" charset="0"/>
              </a:rPr>
              <a:t>Learn more</a:t>
            </a:r>
            <a:endParaRPr lang="en-US" sz="1050" dirty="0">
              <a:latin typeface="Arial" panose="020B0604020202020204" pitchFamily="34" charset="0"/>
              <a:cs typeface="Arial" panose="020B0604020202020204" pitchFamily="34" charset="0"/>
            </a:endParaRPr>
          </a:p>
        </p:txBody>
      </p:sp>
      <p:pic>
        <p:nvPicPr>
          <p:cNvPr id="93"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15208" y="1866699"/>
            <a:ext cx="904557" cy="28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5" name="TextBox 106"/>
          <p:cNvSpPr txBox="1"/>
          <p:nvPr/>
        </p:nvSpPr>
        <p:spPr>
          <a:xfrm>
            <a:off x="4004006" y="3846765"/>
            <a:ext cx="1074447" cy="461665"/>
          </a:xfrm>
          <a:prstGeom prst="rect">
            <a:avLst/>
          </a:prstGeom>
          <a:noFill/>
        </p:spPr>
        <p:txBody>
          <a:bodyPr wrap="square" rtlCol="0">
            <a:spAutoFit/>
          </a:bodyPr>
          <a:lstStyle/>
          <a:p>
            <a:pPr algn="ctr"/>
            <a:r>
              <a:rPr lang="en-US" sz="1200" dirty="0" smtClean="0">
                <a:solidFill>
                  <a:schemeClr val="bg1">
                    <a:lumMod val="50000"/>
                  </a:schemeClr>
                </a:solidFill>
                <a:latin typeface="Arial" panose="020B0604020202020204" pitchFamily="34" charset="0"/>
                <a:cs typeface="Arial" panose="020B0604020202020204" pitchFamily="34" charset="0"/>
              </a:rPr>
              <a:t/>
            </a:r>
            <a:br>
              <a:rPr lang="en-US" sz="1200" dirty="0" smtClean="0">
                <a:solidFill>
                  <a:schemeClr val="bg1">
                    <a:lumMod val="50000"/>
                  </a:schemeClr>
                </a:solidFill>
                <a:latin typeface="Arial" panose="020B0604020202020204" pitchFamily="34" charset="0"/>
                <a:cs typeface="Arial" panose="020B0604020202020204" pitchFamily="34" charset="0"/>
              </a:rPr>
            </a:br>
            <a:r>
              <a:rPr lang="en-US" sz="1200" dirty="0" smtClean="0">
                <a:solidFill>
                  <a:schemeClr val="bg1">
                    <a:lumMod val="50000"/>
                  </a:schemeClr>
                </a:solidFill>
                <a:latin typeface="Arial" panose="020B0604020202020204" pitchFamily="34" charset="0"/>
                <a:cs typeface="Arial" panose="020B0604020202020204" pitchFamily="34" charset="0"/>
              </a:rPr>
              <a:t>Functionality</a:t>
            </a:r>
          </a:p>
        </p:txBody>
      </p:sp>
      <p:sp>
        <p:nvSpPr>
          <p:cNvPr id="50" name="TextBox 106"/>
          <p:cNvSpPr txBox="1"/>
          <p:nvPr/>
        </p:nvSpPr>
        <p:spPr>
          <a:xfrm>
            <a:off x="2480759" y="3304174"/>
            <a:ext cx="1144336" cy="461665"/>
          </a:xfrm>
          <a:prstGeom prst="rect">
            <a:avLst/>
          </a:prstGeom>
          <a:noFill/>
        </p:spPr>
        <p:txBody>
          <a:bodyPr wrap="square" rtlCol="0">
            <a:spAutoFit/>
          </a:bodyPr>
          <a:lstStyle/>
          <a:p>
            <a:pPr algn="ctr"/>
            <a:r>
              <a:rPr lang="en-US" sz="1200" dirty="0" smtClean="0">
                <a:solidFill>
                  <a:schemeClr val="bg1">
                    <a:lumMod val="50000"/>
                  </a:schemeClr>
                </a:solidFill>
                <a:latin typeface="Arial" panose="020B0604020202020204" pitchFamily="34" charset="0"/>
                <a:cs typeface="Arial" panose="020B0604020202020204" pitchFamily="34" charset="0"/>
              </a:rPr>
              <a:t/>
            </a:r>
            <a:br>
              <a:rPr lang="en-US" sz="1200" dirty="0" smtClean="0">
                <a:solidFill>
                  <a:schemeClr val="bg1">
                    <a:lumMod val="50000"/>
                  </a:schemeClr>
                </a:solidFill>
                <a:latin typeface="Arial" panose="020B0604020202020204" pitchFamily="34" charset="0"/>
                <a:cs typeface="Arial" panose="020B0604020202020204" pitchFamily="34" charset="0"/>
              </a:rPr>
            </a:br>
            <a:r>
              <a:rPr lang="en-US" sz="1200" dirty="0" smtClean="0">
                <a:solidFill>
                  <a:schemeClr val="bg1">
                    <a:lumMod val="50000"/>
                  </a:schemeClr>
                </a:solidFill>
                <a:latin typeface="Arial" panose="020B0604020202020204" pitchFamily="34" charset="0"/>
                <a:cs typeface="Arial" panose="020B0604020202020204" pitchFamily="34" charset="0"/>
              </a:rPr>
              <a:t>Availsim1</a:t>
            </a:r>
          </a:p>
        </p:txBody>
      </p:sp>
      <p:sp>
        <p:nvSpPr>
          <p:cNvPr id="56" name="TextBox 106"/>
          <p:cNvSpPr txBox="1"/>
          <p:nvPr/>
        </p:nvSpPr>
        <p:spPr>
          <a:xfrm>
            <a:off x="4002866" y="4365860"/>
            <a:ext cx="1074445" cy="646331"/>
          </a:xfrm>
          <a:prstGeom prst="rect">
            <a:avLst/>
          </a:prstGeom>
          <a:noFill/>
        </p:spPr>
        <p:txBody>
          <a:bodyPr wrap="square" rtlCol="0">
            <a:spAutoFit/>
          </a:bodyPr>
          <a:lstStyle/>
          <a:p>
            <a:pPr algn="ctr"/>
            <a:r>
              <a:rPr lang="en-US" sz="1200" dirty="0" smtClean="0">
                <a:solidFill>
                  <a:schemeClr val="bg1">
                    <a:lumMod val="50000"/>
                  </a:schemeClr>
                </a:solidFill>
                <a:latin typeface="Arial" panose="020B0604020202020204" pitchFamily="34" charset="0"/>
                <a:cs typeface="Arial" panose="020B0604020202020204" pitchFamily="34" charset="0"/>
              </a:rPr>
              <a:t/>
            </a:r>
            <a:br>
              <a:rPr lang="en-US" sz="1200" dirty="0" smtClean="0">
                <a:solidFill>
                  <a:schemeClr val="bg1">
                    <a:lumMod val="50000"/>
                  </a:schemeClr>
                </a:solidFill>
                <a:latin typeface="Arial" panose="020B0604020202020204" pitchFamily="34" charset="0"/>
                <a:cs typeface="Arial" panose="020B0604020202020204" pitchFamily="34" charset="0"/>
              </a:rPr>
            </a:br>
            <a:r>
              <a:rPr lang="en-US" sz="1200" dirty="0" smtClean="0">
                <a:solidFill>
                  <a:schemeClr val="bg1">
                    <a:lumMod val="50000"/>
                  </a:schemeClr>
                </a:solidFill>
                <a:latin typeface="Arial" panose="020B0604020202020204" pitchFamily="34" charset="0"/>
                <a:cs typeface="Arial" panose="020B0604020202020204" pitchFamily="34" charset="0"/>
              </a:rPr>
              <a:t>Example Scenario</a:t>
            </a:r>
          </a:p>
        </p:txBody>
      </p:sp>
    </p:spTree>
    <p:extLst>
      <p:ext uri="{BB962C8B-B14F-4D97-AF65-F5344CB8AC3E}">
        <p14:creationId xmlns:p14="http://schemas.microsoft.com/office/powerpoint/2010/main" val="7191098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Example Scenario</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ktangel 3"/>
          <p:cNvSpPr/>
          <p:nvPr/>
        </p:nvSpPr>
        <p:spPr>
          <a:xfrm>
            <a:off x="4679217" y="3209675"/>
            <a:ext cx="795523" cy="329184"/>
          </a:xfrm>
          <a:prstGeom prst="rect">
            <a:avLst/>
          </a:prstGeom>
          <a:solidFill>
            <a:srgbClr val="5B9BD5"/>
          </a:solidFill>
          <a:ln w="12701">
            <a:solidFill>
              <a:srgbClr val="41719C"/>
            </a:solidFill>
            <a:prstDash val="solid"/>
            <a:miter/>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1400" b="0" i="0" u="none" strike="noStrike" kern="1200" cap="none" spc="0" baseline="0" dirty="0" smtClean="0">
                <a:solidFill>
                  <a:srgbClr val="FFFFFF"/>
                </a:solidFill>
                <a:uFillTx/>
                <a:latin typeface="Calibri"/>
              </a:rPr>
              <a:t>Klystron</a:t>
            </a:r>
            <a:endParaRPr lang="sv-SE" sz="1050" b="0" i="0" u="none" strike="noStrike" kern="1200" cap="none" spc="0" baseline="0" dirty="0">
              <a:solidFill>
                <a:srgbClr val="FFFFFF"/>
              </a:solidFill>
              <a:uFillTx/>
              <a:latin typeface="Calibri"/>
            </a:endParaRPr>
          </a:p>
        </p:txBody>
      </p:sp>
      <p:sp>
        <p:nvSpPr>
          <p:cNvPr id="10" name="Rektangel 5"/>
          <p:cNvSpPr/>
          <p:nvPr/>
        </p:nvSpPr>
        <p:spPr>
          <a:xfrm>
            <a:off x="3187730" y="3800469"/>
            <a:ext cx="955444" cy="385749"/>
          </a:xfrm>
          <a:prstGeom prst="rect">
            <a:avLst/>
          </a:prstGeom>
          <a:solidFill>
            <a:srgbClr val="5B9BD5"/>
          </a:solidFill>
          <a:ln w="12701">
            <a:solidFill>
              <a:srgbClr val="41719C"/>
            </a:solidFill>
            <a:prstDash val="solid"/>
            <a:miter/>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1200" b="0" i="0" u="none" strike="noStrike" kern="1200" cap="none" spc="0" baseline="0" dirty="0" smtClean="0">
                <a:solidFill>
                  <a:srgbClr val="FFFFFF"/>
                </a:solidFill>
                <a:uFillTx/>
                <a:latin typeface="Calibri"/>
              </a:rPr>
              <a:t>Modulator</a:t>
            </a:r>
            <a:endParaRPr lang="sv-SE" sz="900" b="0" i="0" u="none" strike="noStrike" kern="1200" cap="none" spc="0" baseline="0" dirty="0">
              <a:solidFill>
                <a:srgbClr val="FFFFFF"/>
              </a:solidFill>
              <a:uFillTx/>
              <a:latin typeface="Calibri"/>
            </a:endParaRPr>
          </a:p>
        </p:txBody>
      </p:sp>
      <p:sp>
        <p:nvSpPr>
          <p:cNvPr id="11" name="Rektangel 6"/>
          <p:cNvSpPr/>
          <p:nvPr/>
        </p:nvSpPr>
        <p:spPr>
          <a:xfrm>
            <a:off x="4679217" y="4526411"/>
            <a:ext cx="795523" cy="329184"/>
          </a:xfrm>
          <a:prstGeom prst="rect">
            <a:avLst/>
          </a:prstGeom>
          <a:solidFill>
            <a:srgbClr val="5B9BD5"/>
          </a:solidFill>
          <a:ln w="12701">
            <a:solidFill>
              <a:srgbClr val="41719C"/>
            </a:solidFill>
            <a:prstDash val="solid"/>
            <a:miter/>
          </a:ln>
        </p:spPr>
        <p:txBody>
          <a:bodyPr vert="horz" wrap="square" lIns="91440" tIns="45720" rIns="91440" bIns="45720" anchor="ctr" anchorCtr="1" compatLnSpc="1"/>
          <a:lstStyle/>
          <a:p>
            <a:pPr lvl="0" algn="ctr">
              <a:defRPr sz="1800" b="0" i="0" u="none" strike="noStrike" kern="0" cap="none" spc="0" baseline="0">
                <a:solidFill>
                  <a:srgbClr val="000000"/>
                </a:solidFill>
                <a:uFillTx/>
              </a:defRPr>
            </a:pPr>
            <a:r>
              <a:rPr lang="sv-SE" sz="1400" dirty="0">
                <a:solidFill>
                  <a:srgbClr val="FFFFFF"/>
                </a:solidFill>
              </a:rPr>
              <a:t>Klystron</a:t>
            </a:r>
            <a:endParaRPr lang="sv-SE" sz="1050" b="0" i="0" u="none" strike="noStrike" kern="1200" cap="none" spc="0" baseline="0" dirty="0">
              <a:solidFill>
                <a:srgbClr val="FFFFFF"/>
              </a:solidFill>
              <a:uFillTx/>
              <a:latin typeface="Calibri"/>
            </a:endParaRPr>
          </a:p>
        </p:txBody>
      </p:sp>
      <p:sp>
        <p:nvSpPr>
          <p:cNvPr id="12" name="Rektangel 8"/>
          <p:cNvSpPr/>
          <p:nvPr/>
        </p:nvSpPr>
        <p:spPr>
          <a:xfrm>
            <a:off x="1442241" y="3209675"/>
            <a:ext cx="518163" cy="329184"/>
          </a:xfrm>
          <a:prstGeom prst="rect">
            <a:avLst/>
          </a:prstGeom>
          <a:solidFill>
            <a:srgbClr val="5B9BD5"/>
          </a:solidFill>
          <a:ln w="12701">
            <a:solidFill>
              <a:srgbClr val="41719C"/>
            </a:solidFill>
            <a:prstDash val="solid"/>
            <a:miter/>
          </a:ln>
        </p:spPr>
        <p:txBody>
          <a:bodyPr vert="horz" wrap="square" lIns="91440" tIns="45720" rIns="91440" bIns="45720" anchor="ctr" anchorCtr="1" compatLnSpc="1"/>
          <a:lstStyle/>
          <a:p>
            <a:pPr lvl="0" algn="ctr">
              <a:defRPr sz="1800" b="0" i="0" u="none" strike="noStrike" kern="0" cap="none" spc="0" baseline="0">
                <a:solidFill>
                  <a:srgbClr val="000000"/>
                </a:solidFill>
                <a:uFillTx/>
              </a:defRPr>
            </a:pPr>
            <a:r>
              <a:rPr lang="sv-SE" sz="1100" dirty="0">
                <a:solidFill>
                  <a:srgbClr val="FFFFFF"/>
                </a:solidFill>
              </a:rPr>
              <a:t>P</a:t>
            </a:r>
            <a:r>
              <a:rPr lang="sv-SE" sz="1100" kern="0" dirty="0">
                <a:solidFill>
                  <a:srgbClr val="FFFFFF"/>
                </a:solidFill>
              </a:rPr>
              <a:t>ump</a:t>
            </a:r>
            <a:endParaRPr lang="sv-SE" sz="1100" b="0" i="0" u="none" strike="noStrike" kern="1200" cap="none" spc="0" baseline="0" dirty="0">
              <a:solidFill>
                <a:srgbClr val="FFFFFF"/>
              </a:solidFill>
              <a:uFillTx/>
              <a:latin typeface="Calibri"/>
            </a:endParaRPr>
          </a:p>
        </p:txBody>
      </p:sp>
      <p:sp>
        <p:nvSpPr>
          <p:cNvPr id="13" name="Rektangel 9"/>
          <p:cNvSpPr/>
          <p:nvPr/>
        </p:nvSpPr>
        <p:spPr>
          <a:xfrm>
            <a:off x="1442241" y="4526411"/>
            <a:ext cx="518163" cy="329184"/>
          </a:xfrm>
          <a:prstGeom prst="rect">
            <a:avLst/>
          </a:prstGeom>
          <a:solidFill>
            <a:srgbClr val="5B9BD5"/>
          </a:solidFill>
          <a:ln w="12701">
            <a:solidFill>
              <a:srgbClr val="41719C"/>
            </a:solidFill>
            <a:prstDash val="solid"/>
            <a:miter/>
          </a:ln>
        </p:spPr>
        <p:txBody>
          <a:bodyPr vert="horz" wrap="square" lIns="91440" tIns="45720" rIns="91440" bIns="45720" anchor="ctr" anchorCtr="1" compatLnSpc="1"/>
          <a:lstStyle/>
          <a:p>
            <a:pPr lvl="0" algn="ctr">
              <a:defRPr sz="1800" b="0" i="0" u="none" strike="noStrike" kern="0" cap="none" spc="0" baseline="0">
                <a:solidFill>
                  <a:srgbClr val="000000"/>
                </a:solidFill>
                <a:uFillTx/>
              </a:defRPr>
            </a:pPr>
            <a:r>
              <a:rPr lang="sv-SE" sz="1100" dirty="0">
                <a:solidFill>
                  <a:srgbClr val="FFFFFF"/>
                </a:solidFill>
              </a:rPr>
              <a:t>P</a:t>
            </a:r>
            <a:r>
              <a:rPr lang="sv-SE" sz="1100" kern="0" dirty="0">
                <a:solidFill>
                  <a:srgbClr val="FFFFFF"/>
                </a:solidFill>
              </a:rPr>
              <a:t>ump</a:t>
            </a:r>
            <a:endParaRPr lang="sv-SE" sz="1100" dirty="0">
              <a:solidFill>
                <a:srgbClr val="FFFFFF"/>
              </a:solidFill>
            </a:endParaRPr>
          </a:p>
        </p:txBody>
      </p:sp>
      <p:cxnSp>
        <p:nvCxnSpPr>
          <p:cNvPr id="14" name="Vinklad  19"/>
          <p:cNvCxnSpPr>
            <a:endCxn id="10" idx="1"/>
          </p:cNvCxnSpPr>
          <p:nvPr/>
        </p:nvCxnSpPr>
        <p:spPr>
          <a:xfrm>
            <a:off x="1960394" y="3374267"/>
            <a:ext cx="1227336" cy="619077"/>
          </a:xfrm>
          <a:prstGeom prst="bentConnector3">
            <a:avLst>
              <a:gd name="adj1" fmla="val 50000"/>
            </a:avLst>
          </a:prstGeom>
          <a:noFill/>
          <a:ln w="6345">
            <a:solidFill>
              <a:srgbClr val="000000"/>
            </a:solidFill>
            <a:prstDash val="solid"/>
            <a:miter/>
          </a:ln>
        </p:spPr>
      </p:cxnSp>
      <p:cxnSp>
        <p:nvCxnSpPr>
          <p:cNvPr id="15" name="Vinklad  22"/>
          <p:cNvCxnSpPr>
            <a:stCxn id="13" idx="3"/>
            <a:endCxn id="10" idx="1"/>
          </p:cNvCxnSpPr>
          <p:nvPr/>
        </p:nvCxnSpPr>
        <p:spPr>
          <a:xfrm flipV="1">
            <a:off x="1960404" y="3993344"/>
            <a:ext cx="1227326" cy="697659"/>
          </a:xfrm>
          <a:prstGeom prst="bentConnector3">
            <a:avLst>
              <a:gd name="adj1" fmla="val 50000"/>
            </a:avLst>
          </a:prstGeom>
          <a:noFill/>
          <a:ln w="6345">
            <a:solidFill>
              <a:srgbClr val="000000"/>
            </a:solidFill>
            <a:prstDash val="solid"/>
            <a:miter/>
          </a:ln>
        </p:spPr>
      </p:cxnSp>
      <p:cxnSp>
        <p:nvCxnSpPr>
          <p:cNvPr id="16" name="Vinklad  26"/>
          <p:cNvCxnSpPr>
            <a:stCxn id="10" idx="3"/>
          </p:cNvCxnSpPr>
          <p:nvPr/>
        </p:nvCxnSpPr>
        <p:spPr>
          <a:xfrm>
            <a:off x="4143174" y="3993344"/>
            <a:ext cx="283354" cy="697659"/>
          </a:xfrm>
          <a:prstGeom prst="bentConnector2">
            <a:avLst/>
          </a:prstGeom>
          <a:noFill/>
          <a:ln w="6345">
            <a:solidFill>
              <a:srgbClr val="000000"/>
            </a:solidFill>
            <a:prstDash val="solid"/>
            <a:miter/>
          </a:ln>
        </p:spPr>
      </p:cxnSp>
      <p:cxnSp>
        <p:nvCxnSpPr>
          <p:cNvPr id="17" name="Vinklad  29"/>
          <p:cNvCxnSpPr>
            <a:stCxn id="10" idx="3"/>
          </p:cNvCxnSpPr>
          <p:nvPr/>
        </p:nvCxnSpPr>
        <p:spPr>
          <a:xfrm flipV="1">
            <a:off x="4143174" y="3348016"/>
            <a:ext cx="283354" cy="645328"/>
          </a:xfrm>
          <a:prstGeom prst="bentConnector2">
            <a:avLst/>
          </a:prstGeom>
          <a:noFill/>
          <a:ln w="6345">
            <a:solidFill>
              <a:srgbClr val="000000"/>
            </a:solidFill>
            <a:prstDash val="solid"/>
            <a:miter/>
          </a:ln>
        </p:spPr>
      </p:cxnSp>
      <p:cxnSp>
        <p:nvCxnSpPr>
          <p:cNvPr id="18" name="Rak 33"/>
          <p:cNvCxnSpPr/>
          <p:nvPr/>
        </p:nvCxnSpPr>
        <p:spPr>
          <a:xfrm>
            <a:off x="5471695" y="3374267"/>
            <a:ext cx="554739" cy="0"/>
          </a:xfrm>
          <a:prstGeom prst="straightConnector1">
            <a:avLst/>
          </a:prstGeom>
          <a:noFill/>
          <a:ln w="6345">
            <a:solidFill>
              <a:srgbClr val="000000"/>
            </a:solidFill>
            <a:prstDash val="solid"/>
            <a:miter/>
          </a:ln>
        </p:spPr>
      </p:cxnSp>
      <p:cxnSp>
        <p:nvCxnSpPr>
          <p:cNvPr id="19" name="Rak 36"/>
          <p:cNvCxnSpPr/>
          <p:nvPr/>
        </p:nvCxnSpPr>
        <p:spPr>
          <a:xfrm>
            <a:off x="5474740" y="4691003"/>
            <a:ext cx="554740" cy="0"/>
          </a:xfrm>
          <a:prstGeom prst="straightConnector1">
            <a:avLst/>
          </a:prstGeom>
          <a:noFill/>
          <a:ln w="6345">
            <a:solidFill>
              <a:srgbClr val="000000"/>
            </a:solidFill>
            <a:prstDash val="solid"/>
            <a:miter/>
          </a:ln>
        </p:spPr>
      </p:cxnSp>
      <p:cxnSp>
        <p:nvCxnSpPr>
          <p:cNvPr id="20" name="Rak 42"/>
          <p:cNvCxnSpPr/>
          <p:nvPr/>
        </p:nvCxnSpPr>
        <p:spPr>
          <a:xfrm>
            <a:off x="2911938" y="1665607"/>
            <a:ext cx="38274" cy="3854605"/>
          </a:xfrm>
          <a:prstGeom prst="straightConnector1">
            <a:avLst/>
          </a:prstGeom>
          <a:ln w="19050"/>
        </p:spPr>
        <p:style>
          <a:lnRef idx="1">
            <a:schemeClr val="dk1"/>
          </a:lnRef>
          <a:fillRef idx="0">
            <a:schemeClr val="dk1"/>
          </a:fillRef>
          <a:effectRef idx="0">
            <a:schemeClr val="dk1"/>
          </a:effectRef>
          <a:fontRef idx="minor">
            <a:schemeClr val="tx1"/>
          </a:fontRef>
        </p:style>
      </p:cxnSp>
      <p:sp>
        <p:nvSpPr>
          <p:cNvPr id="22" name="Rektangel 8"/>
          <p:cNvSpPr/>
          <p:nvPr/>
        </p:nvSpPr>
        <p:spPr>
          <a:xfrm>
            <a:off x="1439187" y="2678638"/>
            <a:ext cx="518163" cy="329184"/>
          </a:xfrm>
          <a:prstGeom prst="rect">
            <a:avLst/>
          </a:prstGeom>
          <a:solidFill>
            <a:srgbClr val="5B9BD5"/>
          </a:solidFill>
          <a:ln w="12701">
            <a:solidFill>
              <a:srgbClr val="41719C"/>
            </a:solidFill>
            <a:prstDash val="solid"/>
            <a:miter/>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1200" b="0" i="0" u="none" strike="noStrike" kern="1200" cap="none" spc="0" baseline="0" dirty="0" smtClean="0">
                <a:solidFill>
                  <a:srgbClr val="FFFFFF"/>
                </a:solidFill>
                <a:uFillTx/>
                <a:latin typeface="Calibri"/>
              </a:rPr>
              <a:t>P</a:t>
            </a:r>
            <a:r>
              <a:rPr lang="sv-SE" sz="1000" kern="0" dirty="0" smtClean="0">
                <a:solidFill>
                  <a:srgbClr val="FFFFFF"/>
                </a:solidFill>
                <a:latin typeface="Calibri"/>
              </a:rPr>
              <a:t>ump</a:t>
            </a:r>
            <a:endParaRPr lang="sv-SE" sz="1000" b="0" i="0" u="none" strike="noStrike" kern="1200" cap="none" spc="0" baseline="0" dirty="0">
              <a:solidFill>
                <a:srgbClr val="FFFFFF"/>
              </a:solidFill>
              <a:uFillTx/>
              <a:latin typeface="Calibri"/>
            </a:endParaRPr>
          </a:p>
        </p:txBody>
      </p:sp>
      <p:cxnSp>
        <p:nvCxnSpPr>
          <p:cNvPr id="23" name="Straight Connector 22"/>
          <p:cNvCxnSpPr>
            <a:stCxn id="22" idx="3"/>
          </p:cNvCxnSpPr>
          <p:nvPr/>
        </p:nvCxnSpPr>
        <p:spPr>
          <a:xfrm>
            <a:off x="1957350" y="2843230"/>
            <a:ext cx="169600" cy="0"/>
          </a:xfrm>
          <a:prstGeom prst="line">
            <a:avLst/>
          </a:prstGeom>
          <a:ln w="6350"/>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2126950" y="2843230"/>
            <a:ext cx="0" cy="531037"/>
          </a:xfrm>
          <a:prstGeom prst="line">
            <a:avLst/>
          </a:prstGeom>
          <a:ln w="6350"/>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1269587" y="2843230"/>
            <a:ext cx="0" cy="531037"/>
          </a:xfrm>
          <a:prstGeom prst="line">
            <a:avLst/>
          </a:prstGeom>
          <a:ln w="6350"/>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1269587" y="2843230"/>
            <a:ext cx="169600" cy="0"/>
          </a:xfrm>
          <a:prstGeom prst="line">
            <a:avLst/>
          </a:prstGeom>
          <a:ln w="635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V="1">
            <a:off x="1190846" y="3374262"/>
            <a:ext cx="248341" cy="5"/>
          </a:xfrm>
          <a:prstGeom prst="line">
            <a:avLst/>
          </a:prstGeom>
          <a:ln w="635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V="1">
            <a:off x="1190845" y="4677712"/>
            <a:ext cx="248341" cy="5"/>
          </a:xfrm>
          <a:prstGeom prst="line">
            <a:avLst/>
          </a:prstGeom>
          <a:ln w="6350"/>
        </p:spPr>
        <p:style>
          <a:lnRef idx="1">
            <a:schemeClr val="dk1"/>
          </a:lnRef>
          <a:fillRef idx="0">
            <a:schemeClr val="dk1"/>
          </a:fillRef>
          <a:effectRef idx="0">
            <a:schemeClr val="dk1"/>
          </a:effectRef>
          <a:fontRef idx="minor">
            <a:schemeClr val="tx1"/>
          </a:fontRef>
        </p:style>
      </p:cxnSp>
      <p:sp>
        <p:nvSpPr>
          <p:cNvPr id="29" name="TextBox 28"/>
          <p:cNvSpPr txBox="1"/>
          <p:nvPr/>
        </p:nvSpPr>
        <p:spPr>
          <a:xfrm>
            <a:off x="3289556" y="1897667"/>
            <a:ext cx="1382814" cy="523220"/>
          </a:xfrm>
          <a:prstGeom prst="rect">
            <a:avLst/>
          </a:prstGeom>
          <a:noFill/>
        </p:spPr>
        <p:txBody>
          <a:bodyPr wrap="none" rtlCol="0">
            <a:spAutoFit/>
          </a:bodyPr>
          <a:lstStyle/>
          <a:p>
            <a:r>
              <a:rPr lang="sv-SE" sz="1400" dirty="0" smtClean="0"/>
              <a:t>Access Time: 2h</a:t>
            </a:r>
            <a:br>
              <a:rPr lang="sv-SE" sz="1400" dirty="0" smtClean="0"/>
            </a:br>
            <a:r>
              <a:rPr lang="sv-SE" sz="1400" dirty="0" smtClean="0"/>
              <a:t>Restart Time: 2h</a:t>
            </a:r>
            <a:endParaRPr lang="sv-SE" sz="1400" dirty="0"/>
          </a:p>
        </p:txBody>
      </p:sp>
      <p:sp>
        <p:nvSpPr>
          <p:cNvPr id="30" name="TextBox 29"/>
          <p:cNvSpPr txBox="1"/>
          <p:nvPr/>
        </p:nvSpPr>
        <p:spPr>
          <a:xfrm>
            <a:off x="315454" y="1897667"/>
            <a:ext cx="1382814" cy="523220"/>
          </a:xfrm>
          <a:prstGeom prst="rect">
            <a:avLst/>
          </a:prstGeom>
          <a:noFill/>
        </p:spPr>
        <p:txBody>
          <a:bodyPr wrap="none" rtlCol="0">
            <a:spAutoFit/>
          </a:bodyPr>
          <a:lstStyle/>
          <a:p>
            <a:r>
              <a:rPr lang="sv-SE" sz="1400" dirty="0" smtClean="0"/>
              <a:t>Access Time: 1h</a:t>
            </a:r>
            <a:br>
              <a:rPr lang="sv-SE" sz="1400" dirty="0" smtClean="0"/>
            </a:br>
            <a:r>
              <a:rPr lang="sv-SE" sz="1400" dirty="0" smtClean="0"/>
              <a:t>Restart Time: 1h</a:t>
            </a:r>
            <a:endParaRPr lang="sv-SE" sz="1400" dirty="0"/>
          </a:p>
        </p:txBody>
      </p:sp>
      <p:pic>
        <p:nvPicPr>
          <p:cNvPr id="31"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87390" y="2678638"/>
            <a:ext cx="2827604" cy="2729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2" name="Straight Connector 31"/>
          <p:cNvCxnSpPr/>
          <p:nvPr/>
        </p:nvCxnSpPr>
        <p:spPr>
          <a:xfrm>
            <a:off x="4426528" y="3348016"/>
            <a:ext cx="257162" cy="0"/>
          </a:xfrm>
          <a:prstGeom prst="line">
            <a:avLst/>
          </a:prstGeom>
          <a:ln w="6350"/>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a:off x="4426528" y="4691003"/>
            <a:ext cx="247266" cy="0"/>
          </a:xfrm>
          <a:prstGeom prst="line">
            <a:avLst/>
          </a:prstGeom>
          <a:ln w="635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864215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a:spLocks noGrp="1"/>
          </p:cNvSpPr>
          <p:nvPr>
            <p:ph idx="1"/>
          </p:nvPr>
        </p:nvSpPr>
        <p:spPr>
          <a:xfrm>
            <a:off x="457200" y="1600200"/>
            <a:ext cx="8229600" cy="4525963"/>
          </a:xfrm>
        </p:spPr>
        <p:txBody>
          <a:bodyPr>
            <a:normAutofit/>
          </a:bodyPr>
          <a:lstStyle/>
          <a:p>
            <a:pPr marL="0" indent="0">
              <a:buNone/>
            </a:pPr>
            <a:r>
              <a:rPr lang="sv-SE" sz="2400" dirty="0" smtClean="0"/>
              <a:t>What we need to do</a:t>
            </a:r>
            <a:r>
              <a:rPr lang="sv-SE" sz="2400" dirty="0"/>
              <a:t> </a:t>
            </a:r>
            <a:r>
              <a:rPr lang="sv-SE" sz="2400" dirty="0" smtClean="0"/>
              <a:t>define: </a:t>
            </a:r>
            <a:endParaRPr lang="sv-SE" sz="2000" dirty="0" smtClean="0"/>
          </a:p>
          <a:p>
            <a:pPr marL="0" indent="0">
              <a:buNone/>
            </a:pPr>
            <a:endParaRPr lang="sv-SE" sz="2400" dirty="0"/>
          </a:p>
          <a:p>
            <a:pPr marL="0" indent="0">
              <a:buNone/>
            </a:pPr>
            <a:endParaRPr lang="sv-SE" sz="2400" dirty="0" smtClean="0"/>
          </a:p>
        </p:txBody>
      </p:sp>
      <p:sp>
        <p:nvSpPr>
          <p:cNvPr id="2" name="Title 1"/>
          <p:cNvSpPr>
            <a:spLocks noGrp="1"/>
          </p:cNvSpPr>
          <p:nvPr>
            <p:ph type="title"/>
          </p:nvPr>
        </p:nvSpPr>
        <p:spPr/>
        <p:txBody>
          <a:bodyPr/>
          <a:lstStyle/>
          <a:p>
            <a:r>
              <a:rPr lang="sv-SE" dirty="0" smtClean="0"/>
              <a:t>Approach</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9592" y="2060848"/>
            <a:ext cx="2519816" cy="4209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333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Simulation.csv</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1680" y="2060847"/>
            <a:ext cx="5556671" cy="508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533730" y="3452996"/>
            <a:ext cx="8477192" cy="1200329"/>
          </a:xfrm>
          <a:prstGeom prst="rect">
            <a:avLst/>
          </a:prstGeom>
          <a:noFill/>
        </p:spPr>
        <p:txBody>
          <a:bodyPr wrap="none" rtlCol="0">
            <a:spAutoFit/>
          </a:bodyPr>
          <a:lstStyle/>
          <a:p>
            <a:r>
              <a:rPr lang="sv-SE" b="1" dirty="0" smtClean="0"/>
              <a:t>RepairScheduling</a:t>
            </a:r>
            <a:r>
              <a:rPr lang="sv-SE" dirty="0" smtClean="0"/>
              <a:t>: Defines whether, during downtime, </a:t>
            </a:r>
            <a:br>
              <a:rPr lang="sv-SE" dirty="0" smtClean="0"/>
            </a:br>
            <a:r>
              <a:rPr lang="sv-SE" dirty="0" smtClean="0"/>
              <a:t>	we should repair all of the failed components (2), or only the last failed one (1)</a:t>
            </a:r>
            <a:br>
              <a:rPr lang="sv-SE" dirty="0" smtClean="0"/>
            </a:br>
            <a:endParaRPr lang="sv-SE" dirty="0" smtClean="0"/>
          </a:p>
          <a:p>
            <a:r>
              <a:rPr lang="sv-SE" b="1" dirty="0" smtClean="0"/>
              <a:t>Extra repair factor</a:t>
            </a:r>
            <a:r>
              <a:rPr lang="sv-SE" dirty="0" smtClean="0"/>
              <a:t>: Extra multiplier for each repair</a:t>
            </a:r>
            <a:endParaRPr lang="sv-SE" dirty="0"/>
          </a:p>
        </p:txBody>
      </p:sp>
    </p:spTree>
    <p:extLst>
      <p:ext uri="{BB962C8B-B14F-4D97-AF65-F5344CB8AC3E}">
        <p14:creationId xmlns:p14="http://schemas.microsoft.com/office/powerpoint/2010/main" val="35163801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Failures.csv</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98" y="1875338"/>
            <a:ext cx="9028372" cy="1228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5"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3980" y="3225697"/>
            <a:ext cx="2095319" cy="1205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28738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Parameters.csv</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31640" y="1689654"/>
            <a:ext cx="921932" cy="1038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9"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3608" y="1689654"/>
            <a:ext cx="5112568" cy="1029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2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9266" y="3861048"/>
            <a:ext cx="6997700" cy="78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Left Brace 9"/>
          <p:cNvSpPr/>
          <p:nvPr/>
        </p:nvSpPr>
        <p:spPr>
          <a:xfrm rot="5400000">
            <a:off x="1765805" y="2884705"/>
            <a:ext cx="117432" cy="173051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18" name="Left Brace 17"/>
          <p:cNvSpPr/>
          <p:nvPr/>
        </p:nvSpPr>
        <p:spPr>
          <a:xfrm rot="5400000">
            <a:off x="3515353" y="2886733"/>
            <a:ext cx="137006" cy="171704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19" name="Left Brace 18"/>
          <p:cNvSpPr/>
          <p:nvPr/>
        </p:nvSpPr>
        <p:spPr>
          <a:xfrm rot="5400000">
            <a:off x="5262502" y="2876203"/>
            <a:ext cx="137748" cy="172720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20" name="Left Brace 19"/>
          <p:cNvSpPr/>
          <p:nvPr/>
        </p:nvSpPr>
        <p:spPr>
          <a:xfrm rot="5400000">
            <a:off x="7025060" y="2861909"/>
            <a:ext cx="142087" cy="175145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11" name="TextBox 10"/>
          <p:cNvSpPr txBox="1"/>
          <p:nvPr/>
        </p:nvSpPr>
        <p:spPr>
          <a:xfrm>
            <a:off x="6372200" y="2019564"/>
            <a:ext cx="516488" cy="369332"/>
          </a:xfrm>
          <a:prstGeom prst="rect">
            <a:avLst/>
          </a:prstGeom>
          <a:noFill/>
        </p:spPr>
        <p:txBody>
          <a:bodyPr wrap="none" rtlCol="0">
            <a:spAutoFit/>
          </a:bodyPr>
          <a:lstStyle/>
          <a:p>
            <a:r>
              <a:rPr lang="sv-SE" dirty="0" smtClean="0"/>
              <a:t>. . . </a:t>
            </a:r>
            <a:endParaRPr lang="sv-SE" dirty="0"/>
          </a:p>
        </p:txBody>
      </p:sp>
      <p:sp>
        <p:nvSpPr>
          <p:cNvPr id="24" name="Left Brace 23"/>
          <p:cNvSpPr/>
          <p:nvPr/>
        </p:nvSpPr>
        <p:spPr>
          <a:xfrm rot="5400000">
            <a:off x="4055805" y="-383677"/>
            <a:ext cx="773142" cy="6996228"/>
          </a:xfrm>
          <a:prstGeom prst="leftBrace">
            <a:avLst>
              <a:gd name="adj1" fmla="val 108019"/>
              <a:gd name="adj2" fmla="val 2001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14" name="TextBox 13"/>
          <p:cNvSpPr txBox="1"/>
          <p:nvPr/>
        </p:nvSpPr>
        <p:spPr>
          <a:xfrm>
            <a:off x="1393954" y="3374050"/>
            <a:ext cx="873957" cy="253916"/>
          </a:xfrm>
          <a:prstGeom prst="rect">
            <a:avLst/>
          </a:prstGeom>
          <a:noFill/>
        </p:spPr>
        <p:txBody>
          <a:bodyPr wrap="none" rtlCol="0">
            <a:spAutoFit/>
          </a:bodyPr>
          <a:lstStyle/>
          <a:p>
            <a:r>
              <a:rPr lang="sv-SE" sz="1050" b="1" dirty="0" smtClean="0"/>
              <a:t>Parameter 1</a:t>
            </a:r>
            <a:endParaRPr lang="sv-SE" sz="1050" b="1" dirty="0"/>
          </a:p>
        </p:txBody>
      </p:sp>
      <p:sp>
        <p:nvSpPr>
          <p:cNvPr id="26" name="TextBox 25"/>
          <p:cNvSpPr txBox="1"/>
          <p:nvPr/>
        </p:nvSpPr>
        <p:spPr>
          <a:xfrm>
            <a:off x="3153289" y="3374050"/>
            <a:ext cx="873957" cy="253916"/>
          </a:xfrm>
          <a:prstGeom prst="rect">
            <a:avLst/>
          </a:prstGeom>
          <a:noFill/>
        </p:spPr>
        <p:txBody>
          <a:bodyPr wrap="none" rtlCol="0">
            <a:spAutoFit/>
          </a:bodyPr>
          <a:lstStyle/>
          <a:p>
            <a:r>
              <a:rPr lang="sv-SE" sz="1050" b="1" dirty="0" smtClean="0"/>
              <a:t>Parameter 2</a:t>
            </a:r>
            <a:endParaRPr lang="sv-SE" sz="1050" b="1" dirty="0"/>
          </a:p>
        </p:txBody>
      </p:sp>
      <p:sp>
        <p:nvSpPr>
          <p:cNvPr id="27" name="TextBox 26"/>
          <p:cNvSpPr txBox="1"/>
          <p:nvPr/>
        </p:nvSpPr>
        <p:spPr>
          <a:xfrm>
            <a:off x="4900809" y="3374050"/>
            <a:ext cx="873957" cy="253916"/>
          </a:xfrm>
          <a:prstGeom prst="rect">
            <a:avLst/>
          </a:prstGeom>
          <a:noFill/>
        </p:spPr>
        <p:txBody>
          <a:bodyPr wrap="none" rtlCol="0">
            <a:spAutoFit/>
          </a:bodyPr>
          <a:lstStyle/>
          <a:p>
            <a:r>
              <a:rPr lang="sv-SE" sz="1050" b="1" dirty="0" smtClean="0"/>
              <a:t>Parameter 3</a:t>
            </a:r>
            <a:endParaRPr lang="sv-SE" sz="1050" b="1" dirty="0"/>
          </a:p>
        </p:txBody>
      </p:sp>
      <p:sp>
        <p:nvSpPr>
          <p:cNvPr id="28" name="TextBox 27"/>
          <p:cNvSpPr txBox="1"/>
          <p:nvPr/>
        </p:nvSpPr>
        <p:spPr>
          <a:xfrm>
            <a:off x="6665536" y="3374050"/>
            <a:ext cx="873957" cy="253916"/>
          </a:xfrm>
          <a:prstGeom prst="rect">
            <a:avLst/>
          </a:prstGeom>
          <a:noFill/>
        </p:spPr>
        <p:txBody>
          <a:bodyPr wrap="none" rtlCol="0">
            <a:spAutoFit/>
          </a:bodyPr>
          <a:lstStyle/>
          <a:p>
            <a:r>
              <a:rPr lang="sv-SE" sz="1050" b="1" dirty="0" smtClean="0"/>
              <a:t>Parameter 4</a:t>
            </a:r>
            <a:endParaRPr lang="sv-SE" sz="1050" b="1" dirty="0"/>
          </a:p>
        </p:txBody>
      </p:sp>
    </p:spTree>
    <p:extLst>
      <p:ext uri="{BB962C8B-B14F-4D97-AF65-F5344CB8AC3E}">
        <p14:creationId xmlns:p14="http://schemas.microsoft.com/office/powerpoint/2010/main" val="35163801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Consequences.csv</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71800" y="1988840"/>
            <a:ext cx="2886075" cy="72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Table 9"/>
          <p:cNvGraphicFramePr>
            <a:graphicFrameLocks noGrp="1"/>
          </p:cNvGraphicFramePr>
          <p:nvPr>
            <p:extLst>
              <p:ext uri="{D42A27DB-BD31-4B8C-83A1-F6EECF244321}">
                <p14:modId xmlns:p14="http://schemas.microsoft.com/office/powerpoint/2010/main" val="3011284919"/>
              </p:ext>
            </p:extLst>
          </p:nvPr>
        </p:nvGraphicFramePr>
        <p:xfrm>
          <a:off x="1309152" y="3284984"/>
          <a:ext cx="6096000" cy="2199640"/>
        </p:xfrm>
        <a:graphic>
          <a:graphicData uri="http://schemas.openxmlformats.org/drawingml/2006/table">
            <a:tbl>
              <a:tblPr firstRow="1" bandRow="1">
                <a:tableStyleId>{9D7B26C5-4107-4FEC-AEDC-1716B250A1EF}</a:tableStyleId>
              </a:tblPr>
              <a:tblGrid>
                <a:gridCol w="3117131"/>
                <a:gridCol w="2978869"/>
              </a:tblGrid>
              <a:tr h="370840">
                <a:tc>
                  <a:txBody>
                    <a:bodyPr/>
                    <a:lstStyle/>
                    <a:p>
                      <a:r>
                        <a:rPr lang="sv-SE" dirty="0" smtClean="0"/>
                        <a:t>Consequence Types</a:t>
                      </a:r>
                      <a:endParaRPr lang="sv-SE" dirty="0"/>
                    </a:p>
                  </a:txBody>
                  <a:tcPr/>
                </a:tc>
                <a:tc>
                  <a:txBody>
                    <a:bodyPr/>
                    <a:lstStyle/>
                    <a:p>
                      <a:r>
                        <a:rPr lang="sv-SE" dirty="0" smtClean="0"/>
                        <a:t>Function</a:t>
                      </a:r>
                      <a:endParaRPr lang="sv-SE" dirty="0"/>
                    </a:p>
                  </a:txBody>
                  <a:tcPr/>
                </a:tc>
              </a:tr>
              <a:tr h="370840">
                <a:tc>
                  <a:txBody>
                    <a:bodyPr/>
                    <a:lstStyle/>
                    <a:p>
                      <a:r>
                        <a:rPr lang="sv-SE" dirty="0" smtClean="0"/>
                        <a:t>Delay</a:t>
                      </a:r>
                      <a:endParaRPr lang="sv-SE" dirty="0"/>
                    </a:p>
                  </a:txBody>
                  <a:tcPr/>
                </a:tc>
                <a:tc>
                  <a:txBody>
                    <a:bodyPr/>
                    <a:lstStyle/>
                    <a:p>
                      <a:r>
                        <a:rPr lang="sv-SE" dirty="0" smtClean="0"/>
                        <a:t>Bring the facility down for ”Time” duration, then continue operation</a:t>
                      </a:r>
                      <a:endParaRPr lang="sv-SE" dirty="0"/>
                    </a:p>
                  </a:txBody>
                  <a:tcPr/>
                </a:tc>
              </a:tr>
              <a:tr h="370840">
                <a:tc>
                  <a:txBody>
                    <a:bodyPr/>
                    <a:lstStyle/>
                    <a:p>
                      <a:r>
                        <a:rPr lang="sv-SE" dirty="0" smtClean="0"/>
                        <a:t>”Other”</a:t>
                      </a:r>
                      <a:endParaRPr lang="sv-SE" dirty="0"/>
                    </a:p>
                  </a:txBody>
                  <a:tcPr/>
                </a:tc>
                <a:tc>
                  <a:txBody>
                    <a:bodyPr/>
                    <a:lstStyle/>
                    <a:p>
                      <a:r>
                        <a:rPr lang="sv-SE" dirty="0" smtClean="0"/>
                        <a:t>Bring</a:t>
                      </a:r>
                      <a:r>
                        <a:rPr lang="sv-SE" baseline="0" dirty="0" smtClean="0"/>
                        <a:t> the facility down and schedule repairs according to the repair scheduler</a:t>
                      </a:r>
                      <a:endParaRPr lang="sv-SE" dirty="0"/>
                    </a:p>
                  </a:txBody>
                  <a:tcPr/>
                </a:tc>
              </a:tr>
            </a:tbl>
          </a:graphicData>
        </a:graphic>
      </p:graphicFrame>
    </p:spTree>
    <p:extLst>
      <p:ext uri="{BB962C8B-B14F-4D97-AF65-F5344CB8AC3E}">
        <p14:creationId xmlns:p14="http://schemas.microsoft.com/office/powerpoint/2010/main" val="35163801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Slots.csv &amp; Devices.csv</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2848" y="1966000"/>
            <a:ext cx="5976664" cy="1591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24787" y="1966000"/>
            <a:ext cx="2366229" cy="1591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63801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Locations.csv and Systems.csv</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58019" y="2420888"/>
            <a:ext cx="2371725"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76056" y="2425650"/>
            <a:ext cx="2047875"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63801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Spares.csv</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3084" y="1860848"/>
            <a:ext cx="2449036" cy="1047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63801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OperationDecision.csv</a:t>
            </a: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7864" y="1844824"/>
            <a:ext cx="2390775" cy="73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33730" y="3452996"/>
            <a:ext cx="8764002" cy="2585323"/>
          </a:xfrm>
          <a:prstGeom prst="rect">
            <a:avLst/>
          </a:prstGeom>
          <a:noFill/>
        </p:spPr>
        <p:txBody>
          <a:bodyPr wrap="none" rtlCol="0">
            <a:spAutoFit/>
          </a:bodyPr>
          <a:lstStyle/>
          <a:p>
            <a:r>
              <a:rPr lang="sv-SE" b="1" dirty="0" smtClean="0"/>
              <a:t>Name</a:t>
            </a:r>
            <a:r>
              <a:rPr lang="sv-SE" dirty="0" smtClean="0"/>
              <a:t>: Name of the decision</a:t>
            </a:r>
          </a:p>
          <a:p>
            <a:endParaRPr lang="sv-SE" dirty="0" smtClean="0"/>
          </a:p>
          <a:p>
            <a:r>
              <a:rPr lang="sv-SE" b="1" dirty="0" smtClean="0"/>
              <a:t>Condition</a:t>
            </a:r>
            <a:r>
              <a:rPr lang="sv-SE" dirty="0" smtClean="0"/>
              <a:t>: A condition written in Python. When true, the action is  performed.</a:t>
            </a:r>
          </a:p>
          <a:p>
            <a:r>
              <a:rPr lang="sv-SE" dirty="0"/>
              <a:t>	</a:t>
            </a:r>
            <a:r>
              <a:rPr lang="sv-SE" dirty="0" smtClean="0"/>
              <a:t>E.g. If age of device &gt; 5000h, or if a specific parameter is equal to 3.</a:t>
            </a:r>
          </a:p>
          <a:p>
            <a:endParaRPr lang="sv-SE" dirty="0" smtClean="0"/>
          </a:p>
          <a:p>
            <a:r>
              <a:rPr lang="sv-SE" b="1" dirty="0" smtClean="0"/>
              <a:t>Action</a:t>
            </a:r>
            <a:r>
              <a:rPr lang="sv-SE" dirty="0" smtClean="0"/>
              <a:t>: The changes to be made.</a:t>
            </a:r>
          </a:p>
          <a:p>
            <a:r>
              <a:rPr lang="sv-SE" dirty="0"/>
              <a:t>	</a:t>
            </a:r>
            <a:r>
              <a:rPr lang="sv-SE" dirty="0" smtClean="0"/>
              <a:t>E.g. MTBF of some failures will be halved, or make a slot take twice the time to be</a:t>
            </a:r>
            <a:br>
              <a:rPr lang="sv-SE" dirty="0" smtClean="0"/>
            </a:br>
            <a:r>
              <a:rPr lang="sv-SE" dirty="0" smtClean="0"/>
              <a:t>	repaired</a:t>
            </a:r>
          </a:p>
          <a:p>
            <a:endParaRPr lang="sv-SE" dirty="0"/>
          </a:p>
        </p:txBody>
      </p:sp>
    </p:spTree>
    <p:extLst>
      <p:ext uri="{BB962C8B-B14F-4D97-AF65-F5344CB8AC3E}">
        <p14:creationId xmlns:p14="http://schemas.microsoft.com/office/powerpoint/2010/main" val="3516380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166" y="2998272"/>
            <a:ext cx="8229600" cy="1143000"/>
          </a:xfrm>
        </p:spPr>
        <p:txBody>
          <a:bodyPr/>
          <a:lstStyle/>
          <a:p>
            <a:r>
              <a:rPr lang="sv-SE" dirty="0" smtClean="0"/>
              <a:t>Availability Analysis</a:t>
            </a:r>
            <a:endParaRPr lang="sv-SE" dirty="0"/>
          </a:p>
        </p:txBody>
      </p:sp>
      <p:pic>
        <p:nvPicPr>
          <p:cNvPr id="12" name="Picture 13" descr="C:\Users\MikaelMotyka\Desktop\Powerpoint pictures CERN\Captu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944" y="2278192"/>
            <a:ext cx="848945" cy="866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51450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Result - Graph</a:t>
            </a:r>
            <a:endParaRPr lang="sv-SE" dirty="0"/>
          </a:p>
        </p:txBody>
      </p:sp>
      <p:grpSp>
        <p:nvGrpSpPr>
          <p:cNvPr id="3" name="Group 2"/>
          <p:cNvGrpSpPr/>
          <p:nvPr/>
        </p:nvGrpSpPr>
        <p:grpSpPr>
          <a:xfrm>
            <a:off x="0" y="1196752"/>
            <a:ext cx="9064442" cy="4796507"/>
            <a:chOff x="0" y="1196752"/>
            <a:chExt cx="9064442" cy="4796507"/>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6752"/>
              <a:ext cx="9064442" cy="4796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5733256"/>
              <a:ext cx="824317" cy="191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8732976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Result</a:t>
            </a:r>
            <a:endParaRPr lang="sv-S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06" y="2492896"/>
            <a:ext cx="4598136" cy="79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0" y="1588704"/>
            <a:ext cx="9144000" cy="624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7022" y="5733256"/>
            <a:ext cx="5747081" cy="650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070" y="3789040"/>
            <a:ext cx="3980704"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65220" y="3789040"/>
            <a:ext cx="4032448" cy="1369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42070" y="1250236"/>
            <a:ext cx="952825" cy="369332"/>
          </a:xfrm>
          <a:prstGeom prst="rect">
            <a:avLst/>
          </a:prstGeom>
          <a:noFill/>
        </p:spPr>
        <p:txBody>
          <a:bodyPr wrap="none" rtlCol="0">
            <a:spAutoFit/>
          </a:bodyPr>
          <a:lstStyle/>
          <a:p>
            <a:r>
              <a:rPr lang="sv-SE" dirty="0" smtClean="0"/>
              <a:t>facilities</a:t>
            </a:r>
            <a:endParaRPr lang="sv-SE" dirty="0"/>
          </a:p>
        </p:txBody>
      </p:sp>
      <p:sp>
        <p:nvSpPr>
          <p:cNvPr id="14" name="TextBox 13"/>
          <p:cNvSpPr txBox="1"/>
          <p:nvPr/>
        </p:nvSpPr>
        <p:spPr>
          <a:xfrm>
            <a:off x="874390" y="2636912"/>
            <a:ext cx="1249316" cy="369332"/>
          </a:xfrm>
          <a:prstGeom prst="rect">
            <a:avLst/>
          </a:prstGeom>
          <a:noFill/>
        </p:spPr>
        <p:txBody>
          <a:bodyPr wrap="none" rtlCol="0">
            <a:spAutoFit/>
          </a:bodyPr>
          <a:lstStyle/>
          <a:p>
            <a:r>
              <a:rPr lang="sv-SE" dirty="0" smtClean="0"/>
              <a:t>Parameters</a:t>
            </a:r>
            <a:endParaRPr lang="sv-SE" dirty="0"/>
          </a:p>
        </p:txBody>
      </p:sp>
      <p:sp>
        <p:nvSpPr>
          <p:cNvPr id="15" name="TextBox 14"/>
          <p:cNvSpPr txBox="1"/>
          <p:nvPr/>
        </p:nvSpPr>
        <p:spPr>
          <a:xfrm>
            <a:off x="1644627" y="3419708"/>
            <a:ext cx="1542858" cy="369332"/>
          </a:xfrm>
          <a:prstGeom prst="rect">
            <a:avLst/>
          </a:prstGeom>
          <a:noFill/>
        </p:spPr>
        <p:txBody>
          <a:bodyPr wrap="none" rtlCol="0">
            <a:spAutoFit/>
          </a:bodyPr>
          <a:lstStyle/>
          <a:p>
            <a:r>
              <a:rPr lang="sv-SE" dirty="0" smtClean="0"/>
              <a:t>Slots (Devices)</a:t>
            </a:r>
            <a:endParaRPr lang="sv-SE" dirty="0"/>
          </a:p>
        </p:txBody>
      </p:sp>
      <p:sp>
        <p:nvSpPr>
          <p:cNvPr id="16" name="TextBox 15"/>
          <p:cNvSpPr txBox="1"/>
          <p:nvPr/>
        </p:nvSpPr>
        <p:spPr>
          <a:xfrm>
            <a:off x="5956786" y="3429466"/>
            <a:ext cx="904799" cy="369332"/>
          </a:xfrm>
          <a:prstGeom prst="rect">
            <a:avLst/>
          </a:prstGeom>
          <a:noFill/>
        </p:spPr>
        <p:txBody>
          <a:bodyPr wrap="none" rtlCol="0">
            <a:spAutoFit/>
          </a:bodyPr>
          <a:lstStyle/>
          <a:p>
            <a:r>
              <a:rPr lang="sv-SE" dirty="0" smtClean="0"/>
              <a:t>Failures</a:t>
            </a:r>
            <a:endParaRPr lang="sv-SE" dirty="0"/>
          </a:p>
        </p:txBody>
      </p:sp>
      <p:sp>
        <p:nvSpPr>
          <p:cNvPr id="17" name="TextBox 16"/>
          <p:cNvSpPr txBox="1"/>
          <p:nvPr/>
        </p:nvSpPr>
        <p:spPr>
          <a:xfrm>
            <a:off x="3491880" y="5373682"/>
            <a:ext cx="940899" cy="369332"/>
          </a:xfrm>
          <a:prstGeom prst="rect">
            <a:avLst/>
          </a:prstGeom>
          <a:noFill/>
        </p:spPr>
        <p:txBody>
          <a:bodyPr wrap="none" rtlCol="0">
            <a:spAutoFit/>
          </a:bodyPr>
          <a:lstStyle/>
          <a:p>
            <a:r>
              <a:rPr lang="sv-SE" dirty="0" smtClean="0"/>
              <a:t>Systems</a:t>
            </a:r>
            <a:endParaRPr lang="sv-SE" dirty="0"/>
          </a:p>
        </p:txBody>
      </p:sp>
    </p:spTree>
    <p:extLst>
      <p:ext uri="{BB962C8B-B14F-4D97-AF65-F5344CB8AC3E}">
        <p14:creationId xmlns:p14="http://schemas.microsoft.com/office/powerpoint/2010/main" val="15862539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24944"/>
            <a:ext cx="8229600" cy="1143000"/>
          </a:xfrm>
        </p:spPr>
        <p:txBody>
          <a:bodyPr>
            <a:normAutofit/>
          </a:bodyPr>
          <a:lstStyle/>
          <a:p>
            <a:r>
              <a:rPr lang="en-US" dirty="0" smtClean="0">
                <a:solidFill>
                  <a:schemeClr val="tx1"/>
                </a:solidFill>
                <a:latin typeface="Arial" panose="020B0604020202020204" pitchFamily="34" charset="0"/>
                <a:cs typeface="Arial" panose="020B0604020202020204" pitchFamily="34" charset="0"/>
              </a:rPr>
              <a:t>Benchmarking</a:t>
            </a:r>
            <a:endParaRPr lang="sv-SE" dirty="0"/>
          </a:p>
        </p:txBody>
      </p:sp>
      <p:sp>
        <p:nvSpPr>
          <p:cNvPr id="3" name="Content Placeholder 2"/>
          <p:cNvSpPr>
            <a:spLocks noGrp="1"/>
          </p:cNvSpPr>
          <p:nvPr>
            <p:ph idx="1"/>
          </p:nvPr>
        </p:nvSpPr>
        <p:spPr/>
        <p:txBody>
          <a:bodyPr/>
          <a:lstStyle/>
          <a:p>
            <a:endParaRPr lang="sv-SE" dirty="0" smtClean="0"/>
          </a:p>
          <a:p>
            <a:endParaRPr lang="sv-SE" dirty="0"/>
          </a:p>
        </p:txBody>
      </p:sp>
      <p:pic>
        <p:nvPicPr>
          <p:cNvPr id="4" name="Picture 5" descr="C:\Users\MikaelMotyka\Desktop\Powerpoint pictures CERN\001-kilogram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484784"/>
            <a:ext cx="1584176"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5041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1459"/>
            <a:ext cx="8229600" cy="1143000"/>
          </a:xfrm>
        </p:spPr>
        <p:txBody>
          <a:bodyPr>
            <a:normAutofit/>
          </a:bodyPr>
          <a:lstStyle/>
          <a:p>
            <a:r>
              <a:rPr lang="en-US" dirty="0" smtClean="0">
                <a:solidFill>
                  <a:schemeClr val="tx1"/>
                </a:solidFill>
                <a:latin typeface="Arial" panose="020B0604020202020204" pitchFamily="34" charset="0"/>
                <a:cs typeface="Arial" panose="020B0604020202020204" pitchFamily="34" charset="0"/>
              </a:rPr>
              <a:t>Comparison</a:t>
            </a:r>
            <a:endParaRPr lang="sv-SE" dirty="0"/>
          </a:p>
        </p:txBody>
      </p:sp>
      <p:pic>
        <p:nvPicPr>
          <p:cNvPr id="4" name="Picture 5" descr="C:\Users\MikaelMotyka\Desktop\Powerpoint pictures CERN\001-kilogram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1737251319"/>
              </p:ext>
            </p:extLst>
          </p:nvPr>
        </p:nvGraphicFramePr>
        <p:xfrm>
          <a:off x="654823" y="3717032"/>
          <a:ext cx="7355203" cy="1854200"/>
        </p:xfrm>
        <a:graphic>
          <a:graphicData uri="http://schemas.openxmlformats.org/drawingml/2006/table">
            <a:tbl>
              <a:tblPr firstRow="1" bandRow="1">
                <a:tableStyleId>{9D7B26C5-4107-4FEC-AEDC-1716B250A1EF}</a:tableStyleId>
              </a:tblPr>
              <a:tblGrid>
                <a:gridCol w="1090505"/>
                <a:gridCol w="1411261"/>
                <a:gridCol w="1757091"/>
                <a:gridCol w="1512168"/>
                <a:gridCol w="1584178"/>
              </a:tblGrid>
              <a:tr h="370840">
                <a:tc>
                  <a:txBody>
                    <a:bodyPr/>
                    <a:lstStyle/>
                    <a:p>
                      <a:r>
                        <a:rPr lang="sv-SE" dirty="0" smtClean="0"/>
                        <a:t>Model</a:t>
                      </a:r>
                      <a:endParaRPr lang="sv-SE" dirty="0"/>
                    </a:p>
                  </a:txBody>
                  <a:tcPr/>
                </a:tc>
                <a:tc gridSpan="2">
                  <a:txBody>
                    <a:bodyPr/>
                    <a:lstStyle/>
                    <a:p>
                      <a:pPr algn="l"/>
                      <a:r>
                        <a:rPr lang="sv-SE" dirty="0" smtClean="0"/>
                        <a:t>                  Reliasoft</a:t>
                      </a:r>
                      <a:endParaRPr lang="sv-SE" dirty="0"/>
                    </a:p>
                  </a:txBody>
                  <a:tcPr/>
                </a:tc>
                <a:tc hMerge="1">
                  <a:txBody>
                    <a:bodyPr/>
                    <a:lstStyle/>
                    <a:p>
                      <a:endParaRPr lang="sv-SE"/>
                    </a:p>
                  </a:txBody>
                  <a:tcPr/>
                </a:tc>
                <a:tc gridSpan="2">
                  <a:txBody>
                    <a:bodyPr/>
                    <a:lstStyle/>
                    <a:p>
                      <a:pPr algn="l"/>
                      <a:r>
                        <a:rPr lang="sv-SE" dirty="0" smtClean="0"/>
                        <a:t>                    Availsim</a:t>
                      </a:r>
                      <a:endParaRPr lang="sv-SE" dirty="0"/>
                    </a:p>
                  </a:txBody>
                  <a:tcPr/>
                </a:tc>
                <a:tc hMerge="1">
                  <a:txBody>
                    <a:bodyPr/>
                    <a:lstStyle/>
                    <a:p>
                      <a:endParaRPr lang="sv-SE"/>
                    </a:p>
                  </a:txBody>
                  <a:tcPr/>
                </a:tc>
              </a:tr>
              <a:tr h="370840">
                <a:tc>
                  <a:txBody>
                    <a:bodyPr/>
                    <a:lstStyle/>
                    <a:p>
                      <a:endParaRPr lang="sv-SE" dirty="0"/>
                    </a:p>
                  </a:txBody>
                  <a:tcPr/>
                </a:tc>
                <a:tc gridSpan="2">
                  <a:txBody>
                    <a:bodyPr/>
                    <a:lstStyle/>
                    <a:p>
                      <a:r>
                        <a:rPr lang="sv-SE" dirty="0" smtClean="0"/>
                        <a:t>Availability         Times Down</a:t>
                      </a:r>
                      <a:endParaRPr lang="sv-SE" dirty="0"/>
                    </a:p>
                  </a:txBody>
                  <a:tcPr/>
                </a:tc>
                <a:tc hMerge="1">
                  <a:txBody>
                    <a:bodyPr/>
                    <a:lstStyle/>
                    <a:p>
                      <a:endParaRPr lang="sv-SE"/>
                    </a:p>
                  </a:txBody>
                  <a:tcPr/>
                </a:tc>
                <a:tc>
                  <a:txBody>
                    <a:bodyPr/>
                    <a:lstStyle/>
                    <a:p>
                      <a:r>
                        <a:rPr lang="sv-SE" dirty="0" smtClean="0"/>
                        <a:t>Availability</a:t>
                      </a:r>
                      <a:endParaRPr lang="sv-SE" dirty="0"/>
                    </a:p>
                  </a:txBody>
                  <a:tcPr/>
                </a:tc>
                <a:tc>
                  <a:txBody>
                    <a:bodyPr/>
                    <a:lstStyle/>
                    <a:p>
                      <a:r>
                        <a:rPr lang="sv-SE" dirty="0" smtClean="0"/>
                        <a:t>Times Down</a:t>
                      </a:r>
                      <a:endParaRPr lang="sv-SE" dirty="0"/>
                    </a:p>
                  </a:txBody>
                  <a:tcPr/>
                </a:tc>
              </a:tr>
              <a:tr h="370840">
                <a:tc>
                  <a:txBody>
                    <a:bodyPr/>
                    <a:lstStyle/>
                    <a:p>
                      <a:r>
                        <a:rPr lang="sv-SE" dirty="0" smtClean="0"/>
                        <a:t>Model 1</a:t>
                      </a:r>
                      <a:endParaRPr lang="sv-SE" dirty="0"/>
                    </a:p>
                  </a:txBody>
                  <a:tcPr/>
                </a:tc>
                <a:tc>
                  <a:txBody>
                    <a:bodyPr/>
                    <a:lstStyle/>
                    <a:p>
                      <a:r>
                        <a:rPr lang="sv-SE" dirty="0" smtClean="0"/>
                        <a:t> 98.4842%</a:t>
                      </a:r>
                      <a:endParaRPr lang="sv-SE" dirty="0"/>
                    </a:p>
                  </a:txBody>
                  <a:tcPr/>
                </a:tc>
                <a:tc>
                  <a:txBody>
                    <a:bodyPr/>
                    <a:lstStyle/>
                    <a:p>
                      <a:r>
                        <a:rPr lang="sv-SE" dirty="0" smtClean="0"/>
                        <a:t>13.2956</a:t>
                      </a:r>
                      <a:endParaRPr lang="sv-SE" dirty="0"/>
                    </a:p>
                  </a:txBody>
                  <a:tcPr/>
                </a:tc>
                <a:tc>
                  <a:txBody>
                    <a:bodyPr/>
                    <a:lstStyle/>
                    <a:p>
                      <a:r>
                        <a:rPr lang="sv-SE" dirty="0" smtClean="0"/>
                        <a:t>98.4944%</a:t>
                      </a:r>
                      <a:endParaRPr lang="sv-SE" dirty="0"/>
                    </a:p>
                  </a:txBody>
                  <a:tcPr/>
                </a:tc>
                <a:tc>
                  <a:txBody>
                    <a:bodyPr/>
                    <a:lstStyle/>
                    <a:p>
                      <a:r>
                        <a:rPr lang="sv-SE" dirty="0" smtClean="0"/>
                        <a:t>13.2054</a:t>
                      </a:r>
                      <a:endParaRPr lang="sv-SE" dirty="0"/>
                    </a:p>
                  </a:txBody>
                  <a:tcPr/>
                </a:tc>
              </a:tr>
              <a:tr h="370840">
                <a:tc>
                  <a:txBody>
                    <a:bodyPr/>
                    <a:lstStyle/>
                    <a:p>
                      <a:r>
                        <a:rPr lang="sv-SE" dirty="0" smtClean="0"/>
                        <a:t>Model 2</a:t>
                      </a:r>
                      <a:endParaRPr lang="sv-SE" dirty="0"/>
                    </a:p>
                  </a:txBody>
                  <a:tcPr/>
                </a:tc>
                <a:tc>
                  <a:txBody>
                    <a:bodyPr/>
                    <a:lstStyle/>
                    <a:p>
                      <a:r>
                        <a:rPr lang="sv-SE" dirty="0" smtClean="0"/>
                        <a:t> 99.5143%</a:t>
                      </a:r>
                      <a:endParaRPr lang="sv-SE" dirty="0"/>
                    </a:p>
                  </a:txBody>
                  <a:tcPr/>
                </a:tc>
                <a:tc>
                  <a:txBody>
                    <a:bodyPr/>
                    <a:lstStyle/>
                    <a:p>
                      <a:r>
                        <a:rPr lang="sv-SE" dirty="0" smtClean="0"/>
                        <a:t>4.2601</a:t>
                      </a:r>
                      <a:endParaRPr lang="sv-SE" dirty="0"/>
                    </a:p>
                  </a:txBody>
                  <a:tcPr/>
                </a:tc>
                <a:tc>
                  <a:txBody>
                    <a:bodyPr/>
                    <a:lstStyle/>
                    <a:p>
                      <a:r>
                        <a:rPr lang="sv-SE" dirty="0" smtClean="0"/>
                        <a:t>99.5179%</a:t>
                      </a:r>
                      <a:endParaRPr lang="sv-SE" dirty="0"/>
                    </a:p>
                  </a:txBody>
                  <a:tcPr/>
                </a:tc>
                <a:tc>
                  <a:txBody>
                    <a:bodyPr/>
                    <a:lstStyle/>
                    <a:p>
                      <a:r>
                        <a:rPr lang="sv-SE" dirty="0" smtClean="0"/>
                        <a:t>4.2297</a:t>
                      </a:r>
                      <a:endParaRPr lang="sv-SE" dirty="0"/>
                    </a:p>
                  </a:txBody>
                  <a:tcPr/>
                </a:tc>
              </a:tr>
              <a:tr h="370840">
                <a:tc>
                  <a:txBody>
                    <a:bodyPr/>
                    <a:lstStyle/>
                    <a:p>
                      <a:r>
                        <a:rPr lang="sv-SE" dirty="0" smtClean="0"/>
                        <a:t>Model 3</a:t>
                      </a:r>
                      <a:endParaRPr lang="sv-SE" dirty="0"/>
                    </a:p>
                  </a:txBody>
                  <a:tcPr/>
                </a:tc>
                <a:tc>
                  <a:txBody>
                    <a:bodyPr/>
                    <a:lstStyle/>
                    <a:p>
                      <a:r>
                        <a:rPr lang="sv-SE" dirty="0" smtClean="0"/>
                        <a:t> 99.6165%</a:t>
                      </a:r>
                      <a:endParaRPr lang="sv-SE" dirty="0"/>
                    </a:p>
                  </a:txBody>
                  <a:tcPr/>
                </a:tc>
                <a:tc>
                  <a:txBody>
                    <a:bodyPr/>
                    <a:lstStyle/>
                    <a:p>
                      <a:r>
                        <a:rPr lang="sv-SE" dirty="0" smtClean="0"/>
                        <a:t>3.3637</a:t>
                      </a:r>
                      <a:endParaRPr lang="sv-SE" dirty="0"/>
                    </a:p>
                  </a:txBody>
                  <a:tcPr/>
                </a:tc>
                <a:tc>
                  <a:txBody>
                    <a:bodyPr/>
                    <a:lstStyle/>
                    <a:p>
                      <a:r>
                        <a:rPr lang="sv-SE" dirty="0" smtClean="0"/>
                        <a:t>99.61697%</a:t>
                      </a:r>
                      <a:endParaRPr lang="sv-SE" dirty="0"/>
                    </a:p>
                  </a:txBody>
                  <a:tcPr/>
                </a:tc>
                <a:tc>
                  <a:txBody>
                    <a:bodyPr/>
                    <a:lstStyle/>
                    <a:p>
                      <a:r>
                        <a:rPr lang="sv-SE" dirty="0" smtClean="0"/>
                        <a:t>3.3593</a:t>
                      </a:r>
                      <a:endParaRPr lang="sv-SE" dirty="0"/>
                    </a:p>
                  </a:txBody>
                  <a:tcPr/>
                </a:tc>
              </a:tr>
            </a:tbl>
          </a:graphicData>
        </a:graphic>
      </p:graphicFrame>
      <p:sp>
        <p:nvSpPr>
          <p:cNvPr id="27" name="Rectangle 16"/>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sp>
        <p:nvSpPr>
          <p:cNvPr id="28" name="Rectangle 17"/>
          <p:cNvSpPr>
            <a:spLocks noChangeArrowheads="1"/>
          </p:cNvSpPr>
          <p:nvPr/>
        </p:nvSpPr>
        <p:spPr bwMode="auto">
          <a:xfrm>
            <a:off x="152400" y="147935"/>
            <a:ext cx="184731"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v-SE" altLang="sv-SE" sz="1800" b="0" i="0" u="none" strike="noStrike" cap="none" normalizeH="0" baseline="0" dirty="0" smtClean="0">
                <a:ln>
                  <a:noFill/>
                </a:ln>
                <a:solidFill>
                  <a:schemeClr val="tx1"/>
                </a:solidFill>
                <a:effectLst/>
                <a:latin typeface="Arial" pitchFamily="34" charset="0"/>
                <a:cs typeface="Arial" pitchFamily="34" charset="0"/>
              </a:rPr>
              <a:t/>
            </a:r>
            <a:br>
              <a:rPr kumimoji="0" lang="sv-SE" altLang="sv-SE" sz="1800" b="0" i="0" u="none" strike="noStrike" cap="none" normalizeH="0" baseline="0" dirty="0" smtClean="0">
                <a:ln>
                  <a:noFill/>
                </a:ln>
                <a:solidFill>
                  <a:schemeClr val="tx1"/>
                </a:solidFill>
                <a:effectLst/>
                <a:latin typeface="Arial" pitchFamily="34" charset="0"/>
                <a:cs typeface="Arial" pitchFamily="34" charset="0"/>
              </a:rPr>
            </a:br>
            <a:endParaRPr kumimoji="0" lang="sv-SE" altLang="sv-SE"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v-SE" altLang="sv-S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1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v-SE" altLang="sv-SE"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4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cxnSp>
        <p:nvCxnSpPr>
          <p:cNvPr id="72" name="Straight Connector 71"/>
          <p:cNvCxnSpPr/>
          <p:nvPr/>
        </p:nvCxnSpPr>
        <p:spPr>
          <a:xfrm>
            <a:off x="6798107" y="235980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7003212" y="2782079"/>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6127547" y="2359804"/>
            <a:ext cx="205740" cy="0"/>
          </a:xfrm>
          <a:prstGeom prst="line">
            <a:avLst/>
          </a:prstGeom>
        </p:spPr>
        <p:style>
          <a:lnRef idx="1">
            <a:schemeClr val="accent1"/>
          </a:lnRef>
          <a:fillRef idx="0">
            <a:schemeClr val="accent1"/>
          </a:fillRef>
          <a:effectRef idx="0">
            <a:schemeClr val="accent1"/>
          </a:effectRef>
          <a:fontRef idx="minor">
            <a:schemeClr val="tx1"/>
          </a:fontRef>
        </p:style>
      </p:cxnSp>
      <p:sp>
        <p:nvSpPr>
          <p:cNvPr id="75" name="Rectangle 74"/>
          <p:cNvSpPr/>
          <p:nvPr/>
        </p:nvSpPr>
        <p:spPr>
          <a:xfrm>
            <a:off x="6333287" y="2204864"/>
            <a:ext cx="464820" cy="2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sp>
        <p:nvSpPr>
          <p:cNvPr id="76" name="Rectangle 75"/>
          <p:cNvSpPr/>
          <p:nvPr/>
        </p:nvSpPr>
        <p:spPr>
          <a:xfrm>
            <a:off x="6333287" y="2653809"/>
            <a:ext cx="464820" cy="2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cxnSp>
        <p:nvCxnSpPr>
          <p:cNvPr id="77" name="Straight Connector 76"/>
          <p:cNvCxnSpPr/>
          <p:nvPr/>
        </p:nvCxnSpPr>
        <p:spPr>
          <a:xfrm>
            <a:off x="6798107" y="278652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127547" y="278652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5920537" y="278525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6127547" y="2356629"/>
            <a:ext cx="0" cy="426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7003847" y="2356629"/>
            <a:ext cx="0" cy="426720"/>
          </a:xfrm>
          <a:prstGeom prst="line">
            <a:avLst/>
          </a:prstGeom>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6348527" y="3072274"/>
            <a:ext cx="464820" cy="2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cxnSp>
        <p:nvCxnSpPr>
          <p:cNvPr id="83" name="Straight Connector 82"/>
          <p:cNvCxnSpPr/>
          <p:nvPr/>
        </p:nvCxnSpPr>
        <p:spPr>
          <a:xfrm>
            <a:off x="6796837" y="3212609"/>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128182" y="321197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6128182" y="2782714"/>
            <a:ext cx="0" cy="426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7004482" y="2782714"/>
            <a:ext cx="0" cy="426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647248" y="235980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4852988" y="258078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3976688" y="2359804"/>
            <a:ext cx="205740" cy="0"/>
          </a:xfrm>
          <a:prstGeom prst="line">
            <a:avLst/>
          </a:prstGeom>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4182428" y="2653809"/>
            <a:ext cx="464820" cy="2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cxnSp>
        <p:nvCxnSpPr>
          <p:cNvPr id="91" name="Straight Connector 90"/>
          <p:cNvCxnSpPr/>
          <p:nvPr/>
        </p:nvCxnSpPr>
        <p:spPr>
          <a:xfrm>
            <a:off x="4647248" y="278652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3976688" y="278652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770948" y="2580784"/>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3976688" y="2356629"/>
            <a:ext cx="0" cy="426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4852988" y="2356629"/>
            <a:ext cx="0" cy="426720"/>
          </a:xfrm>
          <a:prstGeom prst="line">
            <a:avLst/>
          </a:prstGeom>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4182428" y="2204864"/>
            <a:ext cx="464820" cy="2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sp>
        <p:nvSpPr>
          <p:cNvPr id="97" name="Rectangle 96"/>
          <p:cNvSpPr/>
          <p:nvPr/>
        </p:nvSpPr>
        <p:spPr>
          <a:xfrm>
            <a:off x="1524430" y="2458589"/>
            <a:ext cx="464820" cy="2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sp>
        <p:nvSpPr>
          <p:cNvPr id="98" name="Rectangle 97"/>
          <p:cNvSpPr/>
          <p:nvPr/>
        </p:nvSpPr>
        <p:spPr>
          <a:xfrm>
            <a:off x="2194990" y="2458589"/>
            <a:ext cx="464820" cy="2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cxnSp>
        <p:nvCxnSpPr>
          <p:cNvPr id="99" name="Straight Connector 98"/>
          <p:cNvCxnSpPr/>
          <p:nvPr/>
        </p:nvCxnSpPr>
        <p:spPr>
          <a:xfrm>
            <a:off x="1989250" y="2595749"/>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2659810" y="2595749"/>
            <a:ext cx="2057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318690" y="2595749"/>
            <a:ext cx="205740" cy="0"/>
          </a:xfrm>
          <a:prstGeom prst="line">
            <a:avLst/>
          </a:prstGeom>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a:off x="3927364" y="1700808"/>
            <a:ext cx="974947" cy="369332"/>
          </a:xfrm>
          <a:prstGeom prst="rect">
            <a:avLst/>
          </a:prstGeom>
          <a:noFill/>
        </p:spPr>
        <p:txBody>
          <a:bodyPr wrap="none" rtlCol="0">
            <a:spAutoFit/>
          </a:bodyPr>
          <a:lstStyle/>
          <a:p>
            <a:r>
              <a:rPr lang="sv-SE" b="1" dirty="0" smtClean="0"/>
              <a:t>Model 2</a:t>
            </a:r>
            <a:endParaRPr lang="sv-SE" b="1" dirty="0"/>
          </a:p>
        </p:txBody>
      </p:sp>
      <p:sp>
        <p:nvSpPr>
          <p:cNvPr id="103" name="TextBox 102"/>
          <p:cNvSpPr txBox="1"/>
          <p:nvPr/>
        </p:nvSpPr>
        <p:spPr>
          <a:xfrm>
            <a:off x="1604646" y="1700808"/>
            <a:ext cx="974947" cy="369332"/>
          </a:xfrm>
          <a:prstGeom prst="rect">
            <a:avLst/>
          </a:prstGeom>
          <a:noFill/>
        </p:spPr>
        <p:txBody>
          <a:bodyPr wrap="none" rtlCol="0">
            <a:spAutoFit/>
          </a:bodyPr>
          <a:lstStyle/>
          <a:p>
            <a:r>
              <a:rPr lang="sv-SE" b="1" dirty="0" smtClean="0"/>
              <a:t>Model 1</a:t>
            </a:r>
            <a:endParaRPr lang="sv-SE" b="1" dirty="0"/>
          </a:p>
        </p:txBody>
      </p:sp>
      <p:sp>
        <p:nvSpPr>
          <p:cNvPr id="104" name="TextBox 103"/>
          <p:cNvSpPr txBox="1"/>
          <p:nvPr/>
        </p:nvSpPr>
        <p:spPr>
          <a:xfrm>
            <a:off x="6078224" y="1700808"/>
            <a:ext cx="974947" cy="369332"/>
          </a:xfrm>
          <a:prstGeom prst="rect">
            <a:avLst/>
          </a:prstGeom>
          <a:noFill/>
        </p:spPr>
        <p:txBody>
          <a:bodyPr wrap="none" rtlCol="0">
            <a:spAutoFit/>
          </a:bodyPr>
          <a:lstStyle/>
          <a:p>
            <a:r>
              <a:rPr lang="sv-SE" b="1" dirty="0" smtClean="0"/>
              <a:t>Model 3</a:t>
            </a:r>
            <a:endParaRPr lang="sv-SE" b="1" dirty="0"/>
          </a:p>
        </p:txBody>
      </p:sp>
    </p:spTree>
    <p:extLst>
      <p:ext uri="{BB962C8B-B14F-4D97-AF65-F5344CB8AC3E}">
        <p14:creationId xmlns:p14="http://schemas.microsoft.com/office/powerpoint/2010/main" val="11701811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166" y="3068960"/>
            <a:ext cx="8229600" cy="1143000"/>
          </a:xfrm>
        </p:spPr>
        <p:txBody>
          <a:bodyPr/>
          <a:lstStyle/>
          <a:p>
            <a:r>
              <a:rPr lang="sv-SE" dirty="0" smtClean="0"/>
              <a:t>Repository</a:t>
            </a:r>
            <a:endParaRPr lang="sv-SE" dirty="0"/>
          </a:p>
        </p:txBody>
      </p:sp>
      <p:pic>
        <p:nvPicPr>
          <p:cNvPr id="7" name="Picture 11" descr="C:\Users\MikaelMotyka\Desktop\Powerpoint pictures CERN\fold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944" y="1988840"/>
            <a:ext cx="1296144"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5041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Learn more</a:t>
            </a:r>
            <a:endParaRPr lang="sv-SE" dirty="0"/>
          </a:p>
        </p:txBody>
      </p:sp>
      <p:sp>
        <p:nvSpPr>
          <p:cNvPr id="3" name="Content Placeholder 2"/>
          <p:cNvSpPr>
            <a:spLocks noGrp="1"/>
          </p:cNvSpPr>
          <p:nvPr>
            <p:ph idx="1"/>
          </p:nvPr>
        </p:nvSpPr>
        <p:spPr/>
        <p:txBody>
          <a:bodyPr/>
          <a:lstStyle/>
          <a:p>
            <a:pPr marL="0" indent="0">
              <a:buNone/>
            </a:pPr>
            <a:endParaRPr lang="sv-SE" sz="2800" dirty="0"/>
          </a:p>
          <a:p>
            <a:pPr marL="0" indent="0">
              <a:buNone/>
            </a:pPr>
            <a:r>
              <a:rPr lang="sv-SE" sz="2800" dirty="0" smtClean="0"/>
              <a:t>https://confluence.esss.lu.se/display/AS/AvailSim+3.0</a:t>
            </a:r>
          </a:p>
          <a:p>
            <a:pPr marL="0" indent="0">
              <a:buNone/>
            </a:pPr>
            <a:endParaRPr lang="sv-SE" dirty="0"/>
          </a:p>
          <a:p>
            <a:r>
              <a:rPr lang="sv-SE" dirty="0" smtClean="0"/>
              <a:t>Installation guide</a:t>
            </a:r>
          </a:p>
          <a:p>
            <a:r>
              <a:rPr lang="sv-SE" dirty="0" smtClean="0"/>
              <a:t>Explanation of functionalities</a:t>
            </a:r>
          </a:p>
          <a:p>
            <a:r>
              <a:rPr lang="sv-SE" dirty="0" smtClean="0"/>
              <a:t>Detailed description of input files</a:t>
            </a:r>
          </a:p>
          <a:p>
            <a:endParaRPr lang="sv-SE" dirty="0" smtClean="0"/>
          </a:p>
          <a:p>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1" descr="C:\Users\MikaelMotyka\Desktop\Powerpoint pictures CERN\fold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22231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7544" y="256490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v-SE" sz="6000" dirty="0" smtClean="0"/>
              <a:t>Thank You</a:t>
            </a:r>
            <a:endParaRPr lang="sv-SE" sz="6000" dirty="0"/>
          </a:p>
        </p:txBody>
      </p:sp>
    </p:spTree>
    <p:extLst>
      <p:ext uri="{BB962C8B-B14F-4D97-AF65-F5344CB8AC3E}">
        <p14:creationId xmlns:p14="http://schemas.microsoft.com/office/powerpoint/2010/main" val="42059686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564904"/>
            <a:ext cx="8229600" cy="1143000"/>
          </a:xfrm>
        </p:spPr>
        <p:txBody>
          <a:bodyPr>
            <a:normAutofit/>
          </a:bodyPr>
          <a:lstStyle/>
          <a:p>
            <a:r>
              <a:rPr lang="sv-SE" sz="6000" dirty="0" smtClean="0"/>
              <a:t>Extra slides</a:t>
            </a:r>
            <a:endParaRPr lang="sv-SE" sz="6000" dirty="0"/>
          </a:p>
        </p:txBody>
      </p:sp>
    </p:spTree>
    <p:extLst>
      <p:ext uri="{BB962C8B-B14F-4D97-AF65-F5344CB8AC3E}">
        <p14:creationId xmlns:p14="http://schemas.microsoft.com/office/powerpoint/2010/main" val="13325041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Complete functionality list</a:t>
            </a:r>
            <a:endParaRPr lang="sv-SE" dirty="0"/>
          </a:p>
        </p:txBody>
      </p:sp>
      <p:sp>
        <p:nvSpPr>
          <p:cNvPr id="3" name="Content Placeholder 2"/>
          <p:cNvSpPr>
            <a:spLocks noGrp="1"/>
          </p:cNvSpPr>
          <p:nvPr>
            <p:ph idx="1"/>
          </p:nvPr>
        </p:nvSpPr>
        <p:spPr/>
        <p:txBody>
          <a:bodyPr/>
          <a:lstStyle/>
          <a:p>
            <a:endParaRPr lang="sv-SE"/>
          </a:p>
        </p:txBody>
      </p:sp>
    </p:spTree>
    <p:extLst>
      <p:ext uri="{BB962C8B-B14F-4D97-AF65-F5344CB8AC3E}">
        <p14:creationId xmlns:p14="http://schemas.microsoft.com/office/powerpoint/2010/main" val="193171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MikaelMotyka\Desktop\Powerpoint pictures CERN\coding.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3" descr="C:\Users\MikaelMotyka\Desktop\Powerpoint pictures CERN\Captur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itle 1"/>
          <p:cNvSpPr>
            <a:spLocks noGrp="1"/>
          </p:cNvSpPr>
          <p:nvPr>
            <p:ph type="title"/>
          </p:nvPr>
        </p:nvSpPr>
        <p:spPr>
          <a:xfrm>
            <a:off x="457200" y="274638"/>
            <a:ext cx="8229600" cy="1143000"/>
          </a:xfrm>
        </p:spPr>
        <p:txBody>
          <a:bodyPr/>
          <a:lstStyle/>
          <a:p>
            <a:r>
              <a:rPr lang="sv-SE" dirty="0" smtClean="0"/>
              <a:t>Why?</a:t>
            </a:r>
            <a:endParaRPr lang="sv-SE" dirty="0"/>
          </a:p>
        </p:txBody>
      </p:sp>
      <p:sp>
        <p:nvSpPr>
          <p:cNvPr id="16" name="Content Placeholder 2"/>
          <p:cNvSpPr>
            <a:spLocks noGrp="1"/>
          </p:cNvSpPr>
          <p:nvPr>
            <p:ph idx="1"/>
          </p:nvPr>
        </p:nvSpPr>
        <p:spPr>
          <a:xfrm>
            <a:off x="457200" y="1600200"/>
            <a:ext cx="8229600" cy="4525963"/>
          </a:xfrm>
        </p:spPr>
        <p:txBody>
          <a:bodyPr/>
          <a:lstStyle/>
          <a:p>
            <a:r>
              <a:rPr lang="sv-SE" dirty="0" smtClean="0"/>
              <a:t>Estimate the availability of the machiene</a:t>
            </a:r>
          </a:p>
          <a:p>
            <a:r>
              <a:rPr lang="sv-SE" dirty="0" smtClean="0"/>
              <a:t>Identify weak points in the design</a:t>
            </a:r>
          </a:p>
          <a:p>
            <a:r>
              <a:rPr lang="sv-SE" dirty="0" smtClean="0"/>
              <a:t>Identify critical components</a:t>
            </a:r>
          </a:p>
          <a:p>
            <a:r>
              <a:rPr lang="sv-SE" dirty="0" smtClean="0"/>
              <a:t>Understand component interdependencies</a:t>
            </a:r>
          </a:p>
          <a:p>
            <a:r>
              <a:rPr lang="sv-SE" dirty="0" smtClean="0"/>
              <a:t>Estimate allocated resources, labors, spares</a:t>
            </a:r>
          </a:p>
        </p:txBody>
      </p:sp>
    </p:spTree>
    <p:extLst>
      <p:ext uri="{BB962C8B-B14F-4D97-AF65-F5344CB8AC3E}">
        <p14:creationId xmlns:p14="http://schemas.microsoft.com/office/powerpoint/2010/main" val="35942340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MikaelMotyka\Desktop\Powerpoint pictures CERN\coding.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3" descr="C:\Users\MikaelMotyka\Desktop\Powerpoint pictures CERN\Captur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itle 1"/>
          <p:cNvSpPr>
            <a:spLocks noGrp="1"/>
          </p:cNvSpPr>
          <p:nvPr>
            <p:ph type="title"/>
          </p:nvPr>
        </p:nvSpPr>
        <p:spPr>
          <a:xfrm>
            <a:off x="467544" y="548680"/>
            <a:ext cx="8229600" cy="1143000"/>
          </a:xfrm>
        </p:spPr>
        <p:txBody>
          <a:bodyPr/>
          <a:lstStyle/>
          <a:p>
            <a:r>
              <a:rPr lang="sv-SE" dirty="0" smtClean="0"/>
              <a:t>Ok... but why?</a:t>
            </a:r>
            <a:endParaRPr lang="sv-SE" dirty="0"/>
          </a:p>
        </p:txBody>
      </p:sp>
      <p:sp>
        <p:nvSpPr>
          <p:cNvPr id="16" name="Content Placeholder 2"/>
          <p:cNvSpPr>
            <a:spLocks noGrp="1"/>
          </p:cNvSpPr>
          <p:nvPr>
            <p:ph idx="1"/>
          </p:nvPr>
        </p:nvSpPr>
        <p:spPr>
          <a:xfrm>
            <a:off x="509132" y="1916832"/>
            <a:ext cx="8229600" cy="4525963"/>
          </a:xfrm>
        </p:spPr>
        <p:txBody>
          <a:bodyPr/>
          <a:lstStyle/>
          <a:p>
            <a:r>
              <a:rPr lang="sv-SE" dirty="0" smtClean="0"/>
              <a:t>Produce a better and more reliablie machine</a:t>
            </a:r>
          </a:p>
          <a:p>
            <a:r>
              <a:rPr lang="sv-SE" dirty="0" smtClean="0"/>
              <a:t>The earlier weak points in the design can be identified, the less it will cost to improve</a:t>
            </a:r>
          </a:p>
          <a:p>
            <a:pPr marL="0" indent="0">
              <a:buNone/>
            </a:pPr>
            <a:endParaRPr lang="sv-SE" dirty="0"/>
          </a:p>
        </p:txBody>
      </p:sp>
    </p:spTree>
    <p:extLst>
      <p:ext uri="{BB962C8B-B14F-4D97-AF65-F5344CB8AC3E}">
        <p14:creationId xmlns:p14="http://schemas.microsoft.com/office/powerpoint/2010/main" val="4219031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801" y="513954"/>
            <a:ext cx="8229600" cy="1143000"/>
          </a:xfrm>
        </p:spPr>
        <p:txBody>
          <a:bodyPr/>
          <a:lstStyle/>
          <a:p>
            <a:r>
              <a:rPr lang="sv-SE" dirty="0" smtClean="0"/>
              <a:t>Ways of modelling</a:t>
            </a:r>
            <a:endParaRPr lang="sv-SE" dirty="0"/>
          </a:p>
        </p:txBody>
      </p:sp>
      <p:sp>
        <p:nvSpPr>
          <p:cNvPr id="3" name="Content Placeholder 2"/>
          <p:cNvSpPr>
            <a:spLocks noGrp="1"/>
          </p:cNvSpPr>
          <p:nvPr>
            <p:ph idx="1"/>
          </p:nvPr>
        </p:nvSpPr>
        <p:spPr>
          <a:xfrm>
            <a:off x="467544" y="1772816"/>
            <a:ext cx="8229600" cy="4525963"/>
          </a:xfrm>
        </p:spPr>
        <p:txBody>
          <a:bodyPr/>
          <a:lstStyle/>
          <a:p>
            <a:r>
              <a:rPr lang="sv-SE" sz="2800" dirty="0" smtClean="0"/>
              <a:t>Reliability Block Diagram (RBD)</a:t>
            </a:r>
          </a:p>
          <a:p>
            <a:r>
              <a:rPr lang="sv-SE" sz="2800" dirty="0" smtClean="0"/>
              <a:t>Fault Tree Analysis (FTA)</a:t>
            </a:r>
          </a:p>
          <a:p>
            <a:r>
              <a:rPr lang="sv-SE" sz="2800" dirty="0" smtClean="0"/>
              <a:t>Markov Modeling </a:t>
            </a:r>
          </a:p>
          <a:p>
            <a:r>
              <a:rPr lang="sv-SE" sz="2800" dirty="0" smtClean="0"/>
              <a:t>Excell sheets</a:t>
            </a:r>
          </a:p>
          <a:p>
            <a:r>
              <a:rPr lang="sv-SE" sz="2800" dirty="0" smtClean="0"/>
              <a:t>Failure Mode and Effect Analysis</a:t>
            </a:r>
          </a:p>
          <a:p>
            <a:r>
              <a:rPr lang="sv-SE" sz="2800" dirty="0" smtClean="0"/>
              <a:t>Simulation (Monte Carlo), often coupled with some of the above concepts</a:t>
            </a:r>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26956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885" y="548680"/>
            <a:ext cx="8229600" cy="1143000"/>
          </a:xfrm>
        </p:spPr>
        <p:txBody>
          <a:bodyPr/>
          <a:lstStyle/>
          <a:p>
            <a:r>
              <a:rPr lang="sv-SE" dirty="0" smtClean="0"/>
              <a:t>Why Availsim?</a:t>
            </a:r>
            <a:endParaRPr lang="sv-SE" dirty="0"/>
          </a:p>
        </p:txBody>
      </p:sp>
      <p:sp>
        <p:nvSpPr>
          <p:cNvPr id="3" name="Content Placeholder 2"/>
          <p:cNvSpPr>
            <a:spLocks noGrp="1"/>
          </p:cNvSpPr>
          <p:nvPr>
            <p:ph idx="1"/>
          </p:nvPr>
        </p:nvSpPr>
        <p:spPr>
          <a:xfrm>
            <a:off x="93654" y="2197544"/>
            <a:ext cx="4356484" cy="2764904"/>
          </a:xfrm>
        </p:spPr>
        <p:txBody>
          <a:bodyPr>
            <a:normAutofit/>
          </a:bodyPr>
          <a:lstStyle/>
          <a:p>
            <a:pPr marL="0" indent="0">
              <a:buNone/>
            </a:pPr>
            <a:r>
              <a:rPr lang="sv-SE" sz="2400" b="1" dirty="0" smtClean="0">
                <a:latin typeface="+mj-lt"/>
                <a:ea typeface="Open sans" panose="020B0606030504020204" pitchFamily="34" charset="0"/>
                <a:cs typeface="Open sans" panose="020B0606030504020204" pitchFamily="34" charset="0"/>
              </a:rPr>
              <a:t>   Commercial software</a:t>
            </a:r>
          </a:p>
          <a:p>
            <a:pPr lvl="1"/>
            <a:r>
              <a:rPr lang="sv-SE" sz="1400" dirty="0" smtClean="0">
                <a:latin typeface="Calibri (Body)"/>
                <a:ea typeface="Open sans" panose="020B0606030504020204" pitchFamily="34" charset="0"/>
                <a:cs typeface="Open sans" panose="020B0606030504020204" pitchFamily="34" charset="0"/>
              </a:rPr>
              <a:t>Mainly based on RBD</a:t>
            </a:r>
          </a:p>
          <a:p>
            <a:pPr lvl="1"/>
            <a:r>
              <a:rPr lang="sv-SE" sz="1400" dirty="0" smtClean="0">
                <a:latin typeface="Calibri (Body)"/>
                <a:ea typeface="Open sans" panose="020B0606030504020204" pitchFamily="34" charset="0"/>
                <a:cs typeface="Open sans" panose="020B0606030504020204" pitchFamily="34" charset="0"/>
              </a:rPr>
              <a:t>Usually productivity oriented</a:t>
            </a:r>
          </a:p>
          <a:p>
            <a:pPr lvl="1"/>
            <a:r>
              <a:rPr lang="sv-SE" sz="1400" dirty="0" smtClean="0">
                <a:latin typeface="Calibri (Body)"/>
                <a:ea typeface="Open sans" panose="020B0606030504020204" pitchFamily="34" charset="0"/>
                <a:cs typeface="Open sans" panose="020B0606030504020204" pitchFamily="34" charset="0"/>
              </a:rPr>
              <a:t>Limited to the amin customers’ needs</a:t>
            </a:r>
          </a:p>
          <a:p>
            <a:pPr lvl="1"/>
            <a:r>
              <a:rPr lang="sv-SE" sz="1400" dirty="0" smtClean="0">
                <a:latin typeface="Calibri (Body)"/>
                <a:ea typeface="Open sans" panose="020B0606030504020204" pitchFamily="34" charset="0"/>
                <a:cs typeface="Open sans" panose="020B0606030504020204" pitchFamily="34" charset="0"/>
              </a:rPr>
              <a:t>Some accelerator specific needs are not considered</a:t>
            </a:r>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ontent Placeholder 2"/>
          <p:cNvSpPr txBox="1">
            <a:spLocks/>
          </p:cNvSpPr>
          <p:nvPr/>
        </p:nvSpPr>
        <p:spPr>
          <a:xfrm>
            <a:off x="5134214" y="2192249"/>
            <a:ext cx="3995936" cy="27649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sv-SE" sz="2400" b="1" dirty="0" smtClean="0">
                <a:latin typeface="+mj-lt"/>
                <a:ea typeface="Open sans" panose="020B0606030504020204" pitchFamily="34" charset="0"/>
                <a:cs typeface="Open sans" panose="020B0606030504020204" pitchFamily="34" charset="0"/>
              </a:rPr>
              <a:t>   Special-made software</a:t>
            </a:r>
          </a:p>
          <a:p>
            <a:pPr lvl="1"/>
            <a:r>
              <a:rPr lang="sv-SE" sz="1400" dirty="0" smtClean="0">
                <a:latin typeface="Calibri (Body)"/>
                <a:ea typeface="Open sans" panose="020B0606030504020204" pitchFamily="34" charset="0"/>
                <a:cs typeface="Open sans" panose="020B0606030504020204" pitchFamily="34" charset="0"/>
              </a:rPr>
              <a:t>Availsim (the only software found that explicitly targets particle accelerators)</a:t>
            </a:r>
            <a:endParaRPr lang="sv-SE" sz="1400" b="1" dirty="0" smtClean="0">
              <a:latin typeface="Calibri (Body)"/>
              <a:ea typeface="Open sans" panose="020B0606030504020204" pitchFamily="34" charset="0"/>
              <a:cs typeface="Open sans" panose="020B0606030504020204" pitchFamily="34" charset="0"/>
            </a:endParaRPr>
          </a:p>
        </p:txBody>
      </p:sp>
      <p:sp>
        <p:nvSpPr>
          <p:cNvPr id="10" name="Down Arrow 9"/>
          <p:cNvSpPr/>
          <p:nvPr/>
        </p:nvSpPr>
        <p:spPr>
          <a:xfrm rot="16200000">
            <a:off x="4414134" y="2615631"/>
            <a:ext cx="504056" cy="64807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9177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230446"/>
            <a:ext cx="8229600" cy="1143000"/>
          </a:xfrm>
        </p:spPr>
        <p:txBody>
          <a:bodyPr/>
          <a:lstStyle/>
          <a:p>
            <a:r>
              <a:rPr lang="sv-SE" dirty="0" smtClean="0"/>
              <a:t>Availsim History</a:t>
            </a:r>
            <a:endParaRPr lang="sv-SE"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2517054"/>
            <a:ext cx="3095625"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2504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Availsim 1</a:t>
            </a:r>
            <a:endParaRPr lang="sv-SE" dirty="0"/>
          </a:p>
        </p:txBody>
      </p:sp>
      <p:sp>
        <p:nvSpPr>
          <p:cNvPr id="3" name="Content Placeholder 2"/>
          <p:cNvSpPr>
            <a:spLocks noGrp="1"/>
          </p:cNvSpPr>
          <p:nvPr>
            <p:ph idx="1"/>
          </p:nvPr>
        </p:nvSpPr>
        <p:spPr/>
        <p:txBody>
          <a:bodyPr/>
          <a:lstStyle/>
          <a:p>
            <a:pPr marL="0" indent="0">
              <a:buNone/>
            </a:pPr>
            <a:r>
              <a:rPr lang="sv-SE" sz="2400" dirty="0" smtClean="0"/>
              <a:t>Tom Hiemel and his team</a:t>
            </a:r>
          </a:p>
          <a:p>
            <a:pPr marL="0" indent="0">
              <a:buNone/>
            </a:pPr>
            <a:r>
              <a:rPr lang="sv-SE" sz="2400" dirty="0" smtClean="0"/>
              <a:t>SLAC, written in MATLAB</a:t>
            </a:r>
          </a:p>
          <a:p>
            <a:pPr marL="0" indent="0">
              <a:buNone/>
            </a:pPr>
            <a:r>
              <a:rPr lang="sv-SE" sz="2400" dirty="0" smtClean="0"/>
              <a:t>Include complexities not possible in commercial tools such as:</a:t>
            </a:r>
          </a:p>
          <a:p>
            <a:r>
              <a:rPr lang="sv-SE" sz="2400" dirty="0" smtClean="0"/>
              <a:t>Smart repairs</a:t>
            </a:r>
          </a:p>
          <a:p>
            <a:r>
              <a:rPr lang="sv-SE" sz="2400" dirty="0" smtClean="0"/>
              <a:t>Scheduled maintenance shutdown</a:t>
            </a:r>
          </a:p>
          <a:p>
            <a:r>
              <a:rPr lang="sv-SE" sz="2400" dirty="0" smtClean="0"/>
              <a:t>Recovery</a:t>
            </a:r>
          </a:p>
          <a:p>
            <a:r>
              <a:rPr lang="sv-SE" sz="2400" dirty="0" smtClean="0"/>
              <a:t>”kludge repairs”</a:t>
            </a:r>
          </a:p>
          <a:p>
            <a:pPr marL="0" indent="0">
              <a:buNone/>
            </a:pPr>
            <a:endParaRPr lang="sv-SE" dirty="0"/>
          </a:p>
        </p:txBody>
      </p:sp>
      <p:pic>
        <p:nvPicPr>
          <p:cNvPr id="4" name="Picture 5" descr="C:\Users\MikaelMotyka\Desktop\Powerpoint pictures CERN\001-kilograms.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7"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MikaelMotyka\Desktop\Powerpoint pictures CERN\coding.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31640" y="260648"/>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MikaelMotyka\Desktop\Powerpoint pictures CERN\folder.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5735" y="23271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C:\Users\MikaelMotyka\Desktop\Powerpoint pictures CERN\Capture.JP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285" y="232714"/>
            <a:ext cx="272881" cy="27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4823" y="329090"/>
            <a:ext cx="583655" cy="1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2592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43612</TotalTime>
  <Words>1305</Words>
  <Application>Microsoft Office PowerPoint</Application>
  <PresentationFormat>On-screen Show (4:3)</PresentationFormat>
  <Paragraphs>333</Paragraphs>
  <Slides>38</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Calibri (Body)</vt:lpstr>
      <vt:lpstr>Open sans</vt:lpstr>
      <vt:lpstr>Office Theme</vt:lpstr>
      <vt:lpstr>PowerPoint Presentation</vt:lpstr>
      <vt:lpstr>PowerPoint Presentation</vt:lpstr>
      <vt:lpstr>Availability Analysis</vt:lpstr>
      <vt:lpstr>Why?</vt:lpstr>
      <vt:lpstr>Ok... but why?</vt:lpstr>
      <vt:lpstr>Ways of modelling</vt:lpstr>
      <vt:lpstr>Why Availsim?</vt:lpstr>
      <vt:lpstr>Availsim History</vt:lpstr>
      <vt:lpstr>Availsim 1</vt:lpstr>
      <vt:lpstr>Availsim 2</vt:lpstr>
      <vt:lpstr>PowerPoint Presentation</vt:lpstr>
      <vt:lpstr>Introduction</vt:lpstr>
      <vt:lpstr>Functionality - current</vt:lpstr>
      <vt:lpstr>Functionality - future</vt:lpstr>
      <vt:lpstr>PowerPoint Presentation</vt:lpstr>
      <vt:lpstr>Idea</vt:lpstr>
      <vt:lpstr>Introduction</vt:lpstr>
      <vt:lpstr>Modelling example</vt:lpstr>
      <vt:lpstr>Modelling Availsim</vt:lpstr>
      <vt:lpstr>Example Scenario</vt:lpstr>
      <vt:lpstr>Approach</vt:lpstr>
      <vt:lpstr>Simulation.csv</vt:lpstr>
      <vt:lpstr>Failures.csv</vt:lpstr>
      <vt:lpstr>Parameters.csv</vt:lpstr>
      <vt:lpstr>Consequences.csv</vt:lpstr>
      <vt:lpstr>Slots.csv &amp; Devices.csv</vt:lpstr>
      <vt:lpstr>Locations.csv and Systems.csv</vt:lpstr>
      <vt:lpstr>Spares.csv</vt:lpstr>
      <vt:lpstr>OperationDecision.csv</vt:lpstr>
      <vt:lpstr>Result - Graph</vt:lpstr>
      <vt:lpstr>Result</vt:lpstr>
      <vt:lpstr>Benchmarking</vt:lpstr>
      <vt:lpstr>Comparison</vt:lpstr>
      <vt:lpstr>Repository</vt:lpstr>
      <vt:lpstr>Learn more</vt:lpstr>
      <vt:lpstr>PowerPoint Presentation</vt:lpstr>
      <vt:lpstr>Extra slides</vt:lpstr>
      <vt:lpstr>Complete functionality list</vt:lpstr>
    </vt:vector>
  </TitlesOfParts>
  <Company>European Spallation Source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Mikael Motyka</dc:creator>
  <cp:lastModifiedBy>Odei Rey Orozco</cp:lastModifiedBy>
  <cp:revision>189</cp:revision>
  <dcterms:created xsi:type="dcterms:W3CDTF">2017-03-06T08:38:33Z</dcterms:created>
  <dcterms:modified xsi:type="dcterms:W3CDTF">2017-04-06T14:47:14Z</dcterms:modified>
</cp:coreProperties>
</file>