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8" r:id="rId3"/>
    <p:sldId id="261" r:id="rId4"/>
    <p:sldId id="322" r:id="rId5"/>
    <p:sldId id="321" r:id="rId6"/>
    <p:sldId id="354" r:id="rId7"/>
    <p:sldId id="355" r:id="rId8"/>
    <p:sldId id="356" r:id="rId9"/>
    <p:sldId id="357" r:id="rId10"/>
    <p:sldId id="282" r:id="rId11"/>
    <p:sldId id="283" r:id="rId12"/>
    <p:sldId id="264" r:id="rId13"/>
    <p:sldId id="267" r:id="rId14"/>
    <p:sldId id="311" r:id="rId15"/>
    <p:sldId id="286" r:id="rId16"/>
    <p:sldId id="377" r:id="rId17"/>
    <p:sldId id="295" r:id="rId18"/>
    <p:sldId id="289" r:id="rId19"/>
    <p:sldId id="292" r:id="rId20"/>
    <p:sldId id="345" r:id="rId21"/>
    <p:sldId id="344" r:id="rId22"/>
    <p:sldId id="294" r:id="rId23"/>
    <p:sldId id="293" r:id="rId24"/>
    <p:sldId id="360" r:id="rId25"/>
    <p:sldId id="361" r:id="rId26"/>
    <p:sldId id="362" r:id="rId27"/>
    <p:sldId id="365" r:id="rId28"/>
    <p:sldId id="363" r:id="rId29"/>
    <p:sldId id="364" r:id="rId30"/>
    <p:sldId id="297" r:id="rId31"/>
    <p:sldId id="329" r:id="rId32"/>
    <p:sldId id="366" r:id="rId33"/>
    <p:sldId id="328" r:id="rId34"/>
    <p:sldId id="324" r:id="rId35"/>
    <p:sldId id="325" r:id="rId36"/>
    <p:sldId id="326" r:id="rId37"/>
    <p:sldId id="330" r:id="rId38"/>
    <p:sldId id="332" r:id="rId39"/>
    <p:sldId id="367" r:id="rId40"/>
    <p:sldId id="334" r:id="rId41"/>
    <p:sldId id="331" r:id="rId42"/>
    <p:sldId id="335" r:id="rId43"/>
    <p:sldId id="336" r:id="rId44"/>
    <p:sldId id="337" r:id="rId45"/>
    <p:sldId id="298" r:id="rId46"/>
    <p:sldId id="296" r:id="rId47"/>
    <p:sldId id="338" r:id="rId48"/>
    <p:sldId id="339" r:id="rId49"/>
    <p:sldId id="372" r:id="rId50"/>
    <p:sldId id="302" r:id="rId51"/>
    <p:sldId id="299" r:id="rId52"/>
    <p:sldId id="300" r:id="rId53"/>
    <p:sldId id="346" r:id="rId54"/>
    <p:sldId id="359" r:id="rId55"/>
    <p:sldId id="272" r:id="rId56"/>
    <p:sldId id="316" r:id="rId57"/>
    <p:sldId id="277" r:id="rId58"/>
    <p:sldId id="376" r:id="rId59"/>
    <p:sldId id="374" r:id="rId60"/>
    <p:sldId id="375" r:id="rId61"/>
    <p:sldId id="371" r:id="rId62"/>
    <p:sldId id="314" r:id="rId63"/>
    <p:sldId id="315" r:id="rId64"/>
    <p:sldId id="290" r:id="rId65"/>
    <p:sldId id="317" r:id="rId66"/>
    <p:sldId id="373" r:id="rId67"/>
    <p:sldId id="318" r:id="rId68"/>
    <p:sldId id="313" r:id="rId69"/>
    <p:sldId id="370" r:id="rId70"/>
    <p:sldId id="368" r:id="rId71"/>
    <p:sldId id="369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94" autoAdjust="0"/>
    <p:restoredTop sz="94660"/>
  </p:normalViewPr>
  <p:slideViewPr>
    <p:cSldViewPr snapToGrid="0">
      <p:cViewPr>
        <p:scale>
          <a:sx n="100" d="100"/>
          <a:sy n="100" d="100"/>
        </p:scale>
        <p:origin x="678" y="8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A05AF-014D-4B8E-8272-D336B47EA426}" type="datetimeFigureOut">
              <a:rPr lang="en-GB" smtClean="0"/>
              <a:t>24/03/2017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3B39A-EEDD-4E2C-9B89-493365819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75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3B39A-EEDD-4E2C-9B89-4933658190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71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3B39A-EEDD-4E2C-9B89-4933658190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230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3B39A-EEDD-4E2C-9B89-4933658190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554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3B39A-EEDD-4E2C-9B89-49336581907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98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1BEFD-13D6-4AFD-95F7-A776BF19CA55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30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C3DA-80D5-456E-8043-22C0863C71D8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14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D637-5079-40F3-81EE-57754D13D619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5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01B4-046F-417E-A453-2EDBED4B56A1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45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ADC6C-222D-44DA-BE55-EE629D6D2C83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4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4F5AA-AFCD-4A3F-9406-3B7827A4423F}" type="datetime1">
              <a:rPr lang="en-GB" smtClean="0"/>
              <a:t>12/04/2017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80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816BF-4246-4BA3-9E78-A5645A7DD0B7}" type="datetime1">
              <a:rPr lang="en-GB" smtClean="0"/>
              <a:t>12/04/2017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07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A20E-4258-4F82-824F-EB068119A91C}" type="datetime1">
              <a:rPr lang="en-GB" smtClean="0"/>
              <a:t>12/04/2017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45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4A0E-F411-40B2-898B-C085DCBDBEDD}" type="datetime1">
              <a:rPr lang="en-GB" smtClean="0"/>
              <a:t>12/04/2017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1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8779-1D26-495A-B1DB-3C362305814B}" type="datetime1">
              <a:rPr lang="en-GB" smtClean="0"/>
              <a:t>12/04/2017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3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60A30-5EA0-4727-A709-970EB1B483F3}" type="datetime1">
              <a:rPr lang="en-GB" smtClean="0"/>
              <a:t>12/04/2017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76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6C28D-BBDF-44CB-90A8-B1FB53560509}" type="datetime1">
              <a:rPr lang="en-GB" smtClean="0"/>
              <a:t>12/04/2017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DA487-B7E5-421A-83E5-D7920B91D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45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2.jpg"/><Relationship Id="rId10" Type="http://schemas.openxmlformats.org/officeDocument/2006/relationships/image" Target="../media/image20.emf"/><Relationship Id="rId4" Type="http://schemas.openxmlformats.org/officeDocument/2006/relationships/image" Target="../media/image1.jpeg"/><Relationship Id="rId9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Visio_Drawing2.vsdx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9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4.png"/><Relationship Id="rId4" Type="http://schemas.openxmlformats.org/officeDocument/2006/relationships/image" Target="../media/image2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.jpg"/><Relationship Id="rId7" Type="http://schemas.openxmlformats.org/officeDocument/2006/relationships/image" Target="../media/image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2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2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1912" y="1770612"/>
            <a:ext cx="8914881" cy="2989880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fr-FR" dirty="0"/>
              <a:t> </a:t>
            </a:r>
            <a:r>
              <a:rPr lang="en-GB" dirty="0"/>
              <a:t>A Generic and Modular Protocol Scheme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for </a:t>
            </a:r>
            <a:r>
              <a:rPr lang="en-GB" dirty="0"/>
              <a:t>Inter-FPGA Communication using Serial Links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4651" y="5845628"/>
            <a:ext cx="9144000" cy="819150"/>
          </a:xfrm>
        </p:spPr>
        <p:txBody>
          <a:bodyPr>
            <a:normAutofit lnSpcReduction="10000"/>
          </a:bodyPr>
          <a:lstStyle/>
          <a:p>
            <a:pPr algn="r"/>
            <a:r>
              <a:rPr lang="fr-CH" dirty="0" err="1" smtClean="0"/>
              <a:t>Presented</a:t>
            </a:r>
            <a:r>
              <a:rPr lang="fr-CH" dirty="0" smtClean="0"/>
              <a:t> by Cédric </a:t>
            </a:r>
            <a:r>
              <a:rPr lang="fr-CH" dirty="0" smtClean="0"/>
              <a:t>Vulliez </a:t>
            </a:r>
          </a:p>
          <a:p>
            <a:pPr algn="r"/>
            <a:r>
              <a:rPr lang="fr-CH" dirty="0" smtClean="0"/>
              <a:t>12</a:t>
            </a:r>
            <a:r>
              <a:rPr lang="fr-CH" dirty="0" smtClean="0"/>
              <a:t> April </a:t>
            </a:r>
            <a:r>
              <a:rPr lang="fr-CH" dirty="0" smtClean="0"/>
              <a:t>2017</a:t>
            </a:r>
          </a:p>
          <a:p>
            <a:endParaRPr lang="en-GB" dirty="0"/>
          </a:p>
        </p:txBody>
      </p:sp>
      <p:pic>
        <p:nvPicPr>
          <p:cNvPr id="102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3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09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Create a </a:t>
            </a:r>
            <a:r>
              <a:rPr lang="en-US" u="sng" dirty="0" smtClean="0"/>
              <a:t>Modular</a:t>
            </a:r>
            <a:r>
              <a:rPr lang="en-US" dirty="0" smtClean="0"/>
              <a:t> and </a:t>
            </a:r>
            <a:r>
              <a:rPr lang="en-US" u="sng" dirty="0" smtClean="0"/>
              <a:t>Generic</a:t>
            </a:r>
            <a:r>
              <a:rPr lang="en-US" dirty="0" smtClean="0"/>
              <a:t> protocol fulfilling CERN BWS requirements: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GB" altLang="fr-FR" dirty="0" smtClean="0"/>
              <a:t>Transparent </a:t>
            </a:r>
            <a:r>
              <a:rPr lang="en-GB" altLang="fr-FR" dirty="0" smtClean="0"/>
              <a:t>Interconnect </a:t>
            </a:r>
            <a:r>
              <a:rPr lang="en-GB" altLang="fr-FR" dirty="0" err="1" smtClean="0"/>
              <a:t>SoC</a:t>
            </a:r>
            <a:r>
              <a:rPr lang="en-GB" altLang="fr-FR" dirty="0" smtClean="0"/>
              <a:t> Bus</a:t>
            </a:r>
            <a:endParaRPr lang="en-GB" dirty="0"/>
          </a:p>
          <a:p>
            <a:pPr lvl="2"/>
            <a:r>
              <a:rPr lang="en-GB" dirty="0" smtClean="0"/>
              <a:t>Interconnection </a:t>
            </a:r>
            <a:r>
              <a:rPr lang="en-GB" dirty="0"/>
              <a:t>of internal FPGA bus transparently (Memory Mapping</a:t>
            </a:r>
            <a:r>
              <a:rPr lang="en-GB" dirty="0" smtClean="0"/>
              <a:t>)</a:t>
            </a:r>
            <a:endParaRPr lang="en-GB" altLang="fr-FR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dirty="0" smtClean="0"/>
              <a:t>Streaming links &amp; Bandwidth </a:t>
            </a:r>
            <a:r>
              <a:rPr lang="en-GB" altLang="fr-FR" dirty="0" smtClean="0"/>
              <a:t>Priority</a:t>
            </a:r>
            <a:endParaRPr lang="en-GB" dirty="0"/>
          </a:p>
          <a:p>
            <a:pPr lvl="2"/>
            <a:r>
              <a:rPr lang="en-GB" dirty="0"/>
              <a:t>Interconnection of internal FPGA bus transparently 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dirty="0"/>
              <a:t>Fix Latency Event transport </a:t>
            </a:r>
            <a:endParaRPr lang="en-GB" dirty="0"/>
          </a:p>
          <a:p>
            <a:pPr lvl="2"/>
            <a:r>
              <a:rPr lang="en-GB" dirty="0" smtClean="0"/>
              <a:t>Trigger </a:t>
            </a:r>
            <a:r>
              <a:rPr lang="en-GB" dirty="0"/>
              <a:t>and IO port replication between the 2 </a:t>
            </a:r>
            <a:r>
              <a:rPr lang="en-GB" dirty="0" smtClean="0"/>
              <a:t>ends</a:t>
            </a:r>
          </a:p>
          <a:p>
            <a:pPr lvl="2"/>
            <a:r>
              <a:rPr lang="en-GB" dirty="0" smtClean="0"/>
              <a:t>Link </a:t>
            </a:r>
            <a:r>
              <a:rPr lang="en-GB" dirty="0"/>
              <a:t>latency jitter &lt; </a:t>
            </a:r>
            <a:r>
              <a:rPr lang="en-GB" b="1" dirty="0"/>
              <a:t>0.1us </a:t>
            </a:r>
            <a:endParaRPr lang="en-GB" b="1" dirty="0" smtClean="0"/>
          </a:p>
          <a:p>
            <a:pPr lvl="2"/>
            <a:endParaRPr lang="en-GB" altLang="fr-FR" dirty="0" smtClean="0"/>
          </a:p>
          <a:p>
            <a:pPr marL="914400" lvl="1" indent="-45720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dirty="0" smtClean="0"/>
              <a:t>Data </a:t>
            </a:r>
            <a:r>
              <a:rPr lang="en-GB" altLang="fr-FR" dirty="0" smtClean="0"/>
              <a:t>integrity</a:t>
            </a:r>
            <a:endParaRPr lang="en-GB" dirty="0"/>
          </a:p>
          <a:p>
            <a:pPr lvl="2"/>
            <a:r>
              <a:rPr lang="en-GB" dirty="0" smtClean="0"/>
              <a:t>Error </a:t>
            </a:r>
            <a:r>
              <a:rPr lang="en-GB" dirty="0"/>
              <a:t>detection, correction and/or retransmission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FR" altLang="fr-FR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3. </a:t>
            </a:r>
            <a:r>
              <a:rPr lang="en-US" dirty="0"/>
              <a:t>Demands/Requests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44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48922"/>
            <a:ext cx="10515600" cy="1041928"/>
          </a:xfrm>
        </p:spPr>
        <p:txBody>
          <a:bodyPr>
            <a:normAutofit fontScale="92500" lnSpcReduction="20000"/>
          </a:bodyPr>
          <a:lstStyle/>
          <a:p>
            <a:pPr lvl="1">
              <a:spcBef>
                <a:spcPct val="0"/>
              </a:spcBef>
              <a:defRPr/>
            </a:pPr>
            <a:r>
              <a:rPr lang="en-US" sz="2600" dirty="0" smtClean="0"/>
              <a:t>Research</a:t>
            </a:r>
            <a:endParaRPr lang="en-US" altLang="fr-FR" sz="2600" dirty="0" smtClean="0"/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Find an architecture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b="1" dirty="0" smtClean="0"/>
              <a:t>Modular approach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/>
              <a:t>Existing </a:t>
            </a:r>
            <a:r>
              <a:rPr lang="en-US" altLang="fr-FR" dirty="0" smtClean="0"/>
              <a:t>usable parts</a:t>
            </a:r>
            <a:r>
              <a:rPr lang="en-US" altLang="fr-FR" dirty="0"/>
              <a:t>?</a:t>
            </a:r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2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11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43745" y="5310980"/>
            <a:ext cx="988785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00463" y="2790825"/>
            <a:ext cx="10515600" cy="1508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sz="2600" dirty="0" smtClean="0"/>
              <a:t>Development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Develop the protocol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Implement requests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b="1" dirty="0" smtClean="0"/>
              <a:t>Validation with Simulation</a:t>
            </a:r>
            <a:endParaRPr lang="en-US" altLang="fr-FR" b="1" dirty="0"/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15225" y="3463925"/>
            <a:ext cx="10515600" cy="250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dirty="0" smtClean="0"/>
              <a:t>Physical Testing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On Development </a:t>
            </a:r>
            <a:r>
              <a:rPr lang="en-US" altLang="fr-FR" dirty="0" smtClean="0"/>
              <a:t>boards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Validation</a:t>
            </a: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4.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3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12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371850" y="2552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105" name="Picture 9" descr="http://www.infocellar.com/networks/ethernet/files/frame.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06" y="1781306"/>
            <a:ext cx="542925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4. </a:t>
            </a:r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3760" y="1520956"/>
            <a:ext cx="3599606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01" name="Picture 247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650" y="1142744"/>
            <a:ext cx="3690074" cy="4933873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46100" y="5309261"/>
            <a:ext cx="4011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Physical Layer (1):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Not developed in this Thesis</a:t>
            </a:r>
          </a:p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46100" y="179500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Specific </a:t>
            </a:r>
            <a:r>
              <a:rPr lang="en-US" dirty="0"/>
              <a:t>Requirement Task per layer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Unification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Arbitrage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Data Integrity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Modularity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Latency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4. </a:t>
            </a:r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24693" name="Picture 246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8431" y="6076617"/>
            <a:ext cx="2589525" cy="621810"/>
          </a:xfrm>
          <a:prstGeom prst="rect">
            <a:avLst/>
          </a:prstGeom>
        </p:spPr>
      </p:pic>
      <p:pic>
        <p:nvPicPr>
          <p:cNvPr id="24695" name="Picture 2469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3078" y="2184538"/>
            <a:ext cx="3438737" cy="913680"/>
          </a:xfrm>
          <a:prstGeom prst="rect">
            <a:avLst/>
          </a:prstGeom>
        </p:spPr>
      </p:pic>
      <p:pic>
        <p:nvPicPr>
          <p:cNvPr id="24697" name="Picture 2469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4978" y="3110105"/>
            <a:ext cx="3438737" cy="890838"/>
          </a:xfrm>
          <a:prstGeom prst="rect">
            <a:avLst/>
          </a:prstGeom>
        </p:spPr>
      </p:pic>
      <p:pic>
        <p:nvPicPr>
          <p:cNvPr id="24698" name="Picture 2469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4029" y="4000767"/>
            <a:ext cx="3427313" cy="845154"/>
          </a:xfrm>
          <a:prstGeom prst="rect">
            <a:avLst/>
          </a:prstGeom>
        </p:spPr>
      </p:pic>
      <p:pic>
        <p:nvPicPr>
          <p:cNvPr id="24699" name="Picture 2469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4504" y="4756888"/>
            <a:ext cx="3427313" cy="628155"/>
          </a:xfrm>
          <a:prstGeom prst="rect">
            <a:avLst/>
          </a:prstGeom>
        </p:spPr>
      </p:pic>
      <p:pic>
        <p:nvPicPr>
          <p:cNvPr id="24700" name="Picture 2469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6703" y="5397687"/>
            <a:ext cx="3427313" cy="571050"/>
          </a:xfrm>
          <a:prstGeom prst="rect">
            <a:avLst/>
          </a:prstGeom>
        </p:spPr>
      </p:pic>
      <p:sp>
        <p:nvSpPr>
          <p:cNvPr id="24702" name="Slide Number Placeholder 2470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13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3474094" y="4164205"/>
            <a:ext cx="3882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  <a:latin typeface="Calibri" panose="020F0502020204030204" pitchFamily="34" charset="0"/>
              </a:rPr>
              <a:t>VECTOR  </a:t>
            </a:r>
            <a:r>
              <a:rPr lang="fr-CH" dirty="0">
                <a:solidFill>
                  <a:srgbClr val="000000"/>
                </a:solidFill>
                <a:latin typeface="Calibri" panose="020F0502020204030204" pitchFamily="34" charset="0"/>
              </a:rPr>
              <a:t>&lt;=  </a:t>
            </a:r>
            <a:r>
              <a:rPr lang="fr-CH" dirty="0">
                <a:solidFill>
                  <a:srgbClr val="FF0000"/>
                </a:solidFill>
                <a:latin typeface="Calibri" panose="020F0502020204030204" pitchFamily="34" charset="0"/>
              </a:rPr>
              <a:t>PACK_FUNCTION(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</a:rPr>
              <a:t>RECORD</a:t>
            </a:r>
            <a:r>
              <a:rPr lang="fr-CH" dirty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493957" y="4448790"/>
            <a:ext cx="4179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</a:rPr>
              <a:t>RECORD</a:t>
            </a:r>
            <a:r>
              <a:rPr lang="fr-CH" dirty="0">
                <a:solidFill>
                  <a:srgbClr val="000000"/>
                </a:solidFill>
                <a:latin typeface="Calibri" panose="020F0502020204030204" pitchFamily="34" charset="0"/>
              </a:rPr>
              <a:t>  &lt;=  </a:t>
            </a:r>
            <a:r>
              <a:rPr lang="fr-CH" dirty="0" smtClean="0">
                <a:solidFill>
                  <a:srgbClr val="FF0000"/>
                </a:solidFill>
                <a:latin typeface="Calibri" panose="020F0502020204030204" pitchFamily="34" charset="0"/>
              </a:rPr>
              <a:t>UNPACK_FUNCTION(</a:t>
            </a:r>
            <a:r>
              <a:rPr lang="fr-CH" dirty="0" smtClean="0">
                <a:solidFill>
                  <a:srgbClr val="000000"/>
                </a:solidFill>
                <a:latin typeface="Calibri" panose="020F0502020204030204" pitchFamily="34" charset="0"/>
              </a:rPr>
              <a:t>VECTOR</a:t>
            </a:r>
            <a:r>
              <a:rPr lang="fr-CH" dirty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035800" y="2751480"/>
            <a:ext cx="1281559" cy="235161"/>
          </a:xfrm>
          <a:prstGeom prst="straightConnector1">
            <a:avLst/>
          </a:prstGeom>
          <a:ln w="381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84594" y="2782813"/>
            <a:ext cx="1399343" cy="1077330"/>
          </a:xfrm>
          <a:prstGeom prst="straightConnector1">
            <a:avLst/>
          </a:prstGeom>
          <a:ln w="381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118445" y="2812765"/>
            <a:ext cx="1492155" cy="1907799"/>
          </a:xfrm>
          <a:prstGeom prst="straightConnector1">
            <a:avLst/>
          </a:prstGeom>
          <a:ln w="381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035800" y="2779809"/>
            <a:ext cx="1496931" cy="2509998"/>
          </a:xfrm>
          <a:prstGeom prst="straightConnector1">
            <a:avLst/>
          </a:prstGeom>
          <a:ln w="381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3375" y="2334622"/>
            <a:ext cx="3663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Payload</a:t>
            </a:r>
            <a:r>
              <a:rPr lang="fr-CH" dirty="0" smtClean="0"/>
              <a:t> communication </a:t>
            </a:r>
          </a:p>
          <a:p>
            <a:pPr algn="ctr"/>
            <a:r>
              <a:rPr lang="fr-CH" dirty="0" smtClean="0"/>
              <a:t>but</a:t>
            </a:r>
          </a:p>
          <a:p>
            <a:pPr algn="ctr"/>
            <a:r>
              <a:rPr lang="fr-CH" dirty="0" smtClean="0"/>
              <a:t>Records Fields Manipulation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91428" y="3878314"/>
            <a:ext cx="365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Not VHDL native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557369" y="3860520"/>
            <a:ext cx="193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all Layers</a:t>
            </a:r>
            <a:endParaRPr lang="fr-CH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CH" dirty="0" err="1" smtClean="0"/>
              <a:t>Genericity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46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198" y="2139854"/>
            <a:ext cx="82296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Starting Question:</a:t>
            </a:r>
          </a:p>
          <a:p>
            <a:r>
              <a:rPr lang="en-US" sz="2400" dirty="0" smtClean="0"/>
              <a:t>“Can an existing protocol or part be reused?”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Asked to use </a:t>
            </a:r>
            <a:r>
              <a:rPr lang="en-US" sz="2400" dirty="0" smtClean="0"/>
              <a:t>the GBT Physical layer.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Internal CERN Project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Largely used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728" y="3433762"/>
            <a:ext cx="6179098" cy="212241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4. </a:t>
            </a:r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38198" y="1493805"/>
            <a:ext cx="4901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What </a:t>
            </a:r>
            <a:r>
              <a:rPr lang="en-US" sz="2000" dirty="0"/>
              <a:t>currently exist and what can be reused.</a:t>
            </a:r>
          </a:p>
        </p:txBody>
      </p:sp>
    </p:spTree>
    <p:extLst>
      <p:ext uri="{BB962C8B-B14F-4D97-AF65-F5344CB8AC3E}">
        <p14:creationId xmlns:p14="http://schemas.microsoft.com/office/powerpoint/2010/main" val="84844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162054"/>
              </p:ext>
            </p:extLst>
          </p:nvPr>
        </p:nvGraphicFramePr>
        <p:xfrm>
          <a:off x="838199" y="3066775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THESIS Needs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THESIS SPECIFICATIONS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GBT SPECIFICATIONS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Validation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Latency Jitter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&lt; 100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&lt;</a:t>
                      </a:r>
                      <a:r>
                        <a:rPr lang="fr-CH" baseline="0" dirty="0" smtClean="0"/>
                        <a:t>= 25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High bandwidth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2200 Mbps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3200 Mbps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Error Detection (Physical)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Yes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Yes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90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Error Recovery (Optional</a:t>
                      </a:r>
                      <a:r>
                        <a:rPr lang="fr-CH" dirty="0" smtClean="0"/>
                        <a:t>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Reliable</a:t>
                      </a:r>
                      <a:r>
                        <a:rPr lang="fr-CH" dirty="0" smtClean="0"/>
                        <a:t>,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Transparent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Yes with Forward Error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Correction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 smtClean="0"/>
                        <a:t>                    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2057722"/>
            <a:ext cx="4895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CERN PHYSICAL LAYER:    GBT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107" y="3448050"/>
            <a:ext cx="337344" cy="337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107" y="3829841"/>
            <a:ext cx="337344" cy="3373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83" y="4205089"/>
            <a:ext cx="337344" cy="337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83" y="4621788"/>
            <a:ext cx="337344" cy="33734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860328" y="4621788"/>
            <a:ext cx="1469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as a first step 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4</a:t>
            </a:r>
            <a:r>
              <a:rPr lang="fr-CH" dirty="0" smtClean="0"/>
              <a:t>. </a:t>
            </a:r>
            <a:r>
              <a:rPr lang="en-US" dirty="0" smtClean="0"/>
              <a:t>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0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6100" y="1791675"/>
            <a:ext cx="5092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Notice:</a:t>
            </a:r>
          </a:p>
          <a:p>
            <a:r>
              <a:rPr lang="fr-CH" sz="2800" dirty="0" smtClean="0"/>
              <a:t>2 FPGA </a:t>
            </a:r>
            <a:r>
              <a:rPr lang="fr-CH" sz="2800" dirty="0" err="1" smtClean="0"/>
              <a:t>using</a:t>
            </a:r>
            <a:r>
              <a:rPr lang="fr-CH" sz="2800" dirty="0" smtClean="0"/>
              <a:t> </a:t>
            </a:r>
            <a:r>
              <a:rPr lang="fr-CH" sz="2800" dirty="0" err="1" smtClean="0"/>
              <a:t>their</a:t>
            </a:r>
            <a:r>
              <a:rPr lang="fr-CH" sz="2800" dirty="0" smtClean="0"/>
              <a:t> </a:t>
            </a:r>
            <a:r>
              <a:rPr lang="fr-CH" sz="2800" dirty="0" err="1" smtClean="0"/>
              <a:t>own</a:t>
            </a:r>
            <a:r>
              <a:rPr lang="fr-CH" sz="2800" dirty="0" smtClean="0"/>
              <a:t> </a:t>
            </a:r>
            <a:r>
              <a:rPr lang="fr-CH" sz="2800" dirty="0" err="1" smtClean="0"/>
              <a:t>frequencies</a:t>
            </a:r>
            <a:r>
              <a:rPr lang="fr-CH" sz="2800" dirty="0" smtClean="0"/>
              <a:t> for the GBT</a:t>
            </a:r>
            <a:endParaRPr lang="en-GB" sz="28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4</a:t>
            </a:r>
            <a:r>
              <a:rPr lang="fr-CH" dirty="0" smtClean="0"/>
              <a:t>. </a:t>
            </a:r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3494" y="1420229"/>
            <a:ext cx="4117138" cy="228549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6100" y="4924425"/>
            <a:ext cx="327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Elastic</a:t>
            </a:r>
            <a:r>
              <a:rPr lang="fr-CH" dirty="0" smtClean="0">
                <a:solidFill>
                  <a:srgbClr val="FF0000"/>
                </a:solidFill>
              </a:rPr>
              <a:t> FIFO </a:t>
            </a:r>
            <a:r>
              <a:rPr lang="fr-CH" dirty="0" err="1" smtClean="0">
                <a:solidFill>
                  <a:srgbClr val="FF0000"/>
                </a:solidFill>
              </a:rPr>
              <a:t>needed</a:t>
            </a:r>
            <a:r>
              <a:rPr lang="fr-CH" dirty="0" smtClean="0">
                <a:solidFill>
                  <a:srgbClr val="FF0000"/>
                </a:solidFill>
              </a:rPr>
              <a:t>!! Not </a:t>
            </a:r>
            <a:r>
              <a:rPr lang="fr-CH" dirty="0" err="1" smtClean="0">
                <a:solidFill>
                  <a:srgbClr val="FF0000"/>
                </a:solidFill>
              </a:rPr>
              <a:t>handle</a:t>
            </a:r>
            <a:r>
              <a:rPr lang="fr-CH" dirty="0" smtClean="0">
                <a:solidFill>
                  <a:srgbClr val="FF0000"/>
                </a:solidFill>
              </a:rPr>
              <a:t> by the GBT on </a:t>
            </a:r>
            <a:r>
              <a:rPr lang="fr-CH" dirty="0" err="1" smtClean="0">
                <a:solidFill>
                  <a:srgbClr val="FF0000"/>
                </a:solidFill>
              </a:rPr>
              <a:t>its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own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5869" y="3889877"/>
            <a:ext cx="4117138" cy="228549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5916" y="2235222"/>
            <a:ext cx="1009651" cy="30322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0633" y="2751826"/>
            <a:ext cx="610768" cy="20583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20105812">
            <a:off x="4151925" y="3838916"/>
            <a:ext cx="4997970" cy="29527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>
            <a:off x="4414873" y="5119869"/>
            <a:ext cx="4472073" cy="29527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46830" y="3681215"/>
            <a:ext cx="3427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For </a:t>
            </a:r>
            <a:r>
              <a:rPr lang="fr-CH" dirty="0" err="1"/>
              <a:t>Tx</a:t>
            </a:r>
            <a:r>
              <a:rPr lang="fr-CH" dirty="0"/>
              <a:t> </a:t>
            </a:r>
            <a:r>
              <a:rPr lang="fr-CH" dirty="0" smtClean="0"/>
              <a:t>User </a:t>
            </a:r>
            <a:r>
              <a:rPr lang="fr-CH" dirty="0" err="1"/>
              <a:t>logic</a:t>
            </a:r>
            <a:r>
              <a:rPr lang="fr-CH" dirty="0"/>
              <a:t> and </a:t>
            </a:r>
            <a:r>
              <a:rPr lang="fr-CH" dirty="0" err="1"/>
              <a:t>Rx</a:t>
            </a:r>
            <a:r>
              <a:rPr lang="fr-CH" dirty="0"/>
              <a:t> User </a:t>
            </a:r>
            <a:r>
              <a:rPr lang="fr-CH" dirty="0" err="1"/>
              <a:t>logic</a:t>
            </a:r>
            <a:r>
              <a:rPr lang="fr-CH" dirty="0"/>
              <a:t> </a:t>
            </a:r>
            <a:endParaRPr lang="fr-CH" dirty="0" smtClean="0"/>
          </a:p>
          <a:p>
            <a:r>
              <a:rPr lang="fr-CH" dirty="0" smtClean="0"/>
              <a:t>to </a:t>
            </a:r>
            <a:r>
              <a:rPr lang="fr-CH" dirty="0"/>
              <a:t>use the </a:t>
            </a:r>
            <a:r>
              <a:rPr lang="fr-CH" dirty="0" err="1"/>
              <a:t>same</a:t>
            </a:r>
            <a:r>
              <a:rPr lang="fr-CH" dirty="0"/>
              <a:t> </a:t>
            </a:r>
            <a:r>
              <a:rPr lang="fr-CH" dirty="0" err="1"/>
              <a:t>Clock</a:t>
            </a:r>
            <a:r>
              <a:rPr lang="fr-CH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6033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48922"/>
            <a:ext cx="10515600" cy="1041928"/>
          </a:xfrm>
        </p:spPr>
        <p:txBody>
          <a:bodyPr>
            <a:normAutofit fontScale="92500" lnSpcReduction="20000"/>
          </a:bodyPr>
          <a:lstStyle/>
          <a:p>
            <a:pPr lvl="1">
              <a:spcBef>
                <a:spcPct val="0"/>
              </a:spcBef>
              <a:defRPr/>
            </a:pPr>
            <a:r>
              <a:rPr lang="en-US" sz="2600" dirty="0" smtClean="0">
                <a:solidFill>
                  <a:schemeClr val="bg2">
                    <a:lumMod val="90000"/>
                  </a:schemeClr>
                </a:solidFill>
              </a:rPr>
              <a:t>Research</a:t>
            </a:r>
            <a:endParaRPr lang="en-US" altLang="fr-FR" sz="2600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Find an architecture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Modular approach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>
                <a:solidFill>
                  <a:schemeClr val="bg2">
                    <a:lumMod val="90000"/>
                  </a:schemeClr>
                </a:solidFill>
              </a:rPr>
              <a:t>Existing </a:t>
            </a: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usable parts</a:t>
            </a:r>
            <a:r>
              <a:rPr lang="en-US" altLang="fr-FR" dirty="0">
                <a:solidFill>
                  <a:schemeClr val="bg2">
                    <a:lumMod val="90000"/>
                  </a:schemeClr>
                </a:solidFill>
              </a:rPr>
              <a:t>?</a:t>
            </a:r>
          </a:p>
          <a:p>
            <a:pPr lvl="2">
              <a:spcBef>
                <a:spcPct val="0"/>
              </a:spcBef>
              <a:defRPr/>
            </a:pPr>
            <a:endParaRPr lang="en-US" altLang="fr-FR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2">
              <a:spcBef>
                <a:spcPct val="0"/>
              </a:spcBef>
              <a:defRPr/>
            </a:pPr>
            <a:endParaRPr lang="en-US" altLang="fr-FR" dirty="0">
              <a:solidFill>
                <a:schemeClr val="bg2">
                  <a:lumMod val="90000"/>
                </a:schemeClr>
              </a:solidFill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17</a:t>
            </a:fld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00463" y="2790825"/>
            <a:ext cx="10515600" cy="1508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sz="2600" dirty="0" smtClean="0"/>
              <a:t>Development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Develop the protocol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Implement the 4 main requests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Validation with Simulation</a:t>
            </a:r>
            <a:endParaRPr lang="en-US" altLang="fr-FR" dirty="0"/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15225" y="3463925"/>
            <a:ext cx="10515600" cy="250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Physical Testing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On Development boards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On BWS</a:t>
            </a:r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/>
              <a:t>Thesis </a:t>
            </a:r>
            <a:r>
              <a:rPr lang="en-US" dirty="0" smtClean="0"/>
              <a:t>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8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18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76600" y="2157427"/>
            <a:ext cx="40390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altLang="fr-FR" sz="1600" dirty="0"/>
              <a:t>Transparent User </a:t>
            </a:r>
            <a:r>
              <a:rPr lang="en-GB" altLang="fr-FR" sz="1600" dirty="0" smtClean="0"/>
              <a:t>interconnection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altLang="fr-FR" sz="1600" dirty="0" smtClean="0"/>
              <a:t>Application Service Templates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1600" dirty="0" smtClean="0"/>
              <a:t>Easy to Add/remove Services</a:t>
            </a:r>
          </a:p>
          <a:p>
            <a:pPr marL="514350" indent="-514350">
              <a:buFont typeface="+mj-lt"/>
              <a:buAutoNum type="arabicPeriod"/>
            </a:pPr>
            <a:endParaRPr lang="fr-CH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9073" y="2994901"/>
            <a:ext cx="1632908" cy="15106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80784" y="2422570"/>
            <a:ext cx="2173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Application Service Templates</a:t>
            </a:r>
            <a:endParaRPr lang="en-US" sz="16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7234" y="2247087"/>
            <a:ext cx="851578" cy="4263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6123" y="2269712"/>
            <a:ext cx="851578" cy="426324"/>
          </a:xfrm>
          <a:prstGeom prst="rect">
            <a:avLst/>
          </a:prstGeom>
        </p:spPr>
      </p:pic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397" name="Picture 3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4793" y="1115621"/>
            <a:ext cx="3618754" cy="5376127"/>
          </a:xfrm>
          <a:prstGeom prst="rect">
            <a:avLst/>
          </a:prstGeom>
        </p:spPr>
      </p:pic>
      <p:sp>
        <p:nvSpPr>
          <p:cNvPr id="399" name="Rectangle 398"/>
          <p:cNvSpPr/>
          <p:nvPr/>
        </p:nvSpPr>
        <p:spPr>
          <a:xfrm>
            <a:off x="2840830" y="2955630"/>
            <a:ext cx="3056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Avalon Interface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Avalon Streaming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I/O reproduction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Wishbone</a:t>
            </a:r>
            <a:endParaRPr lang="en-GB" altLang="fr-FR" dirty="0"/>
          </a:p>
        </p:txBody>
      </p:sp>
    </p:spTree>
    <p:extLst>
      <p:ext uri="{BB962C8B-B14F-4D97-AF65-F5344CB8AC3E}">
        <p14:creationId xmlns:p14="http://schemas.microsoft.com/office/powerpoint/2010/main" val="48573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19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07647" y="1253644"/>
            <a:ext cx="713818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GB" altLang="fr-FR" sz="1600" dirty="0"/>
          </a:p>
          <a:p>
            <a:pPr>
              <a:spcBef>
                <a:spcPct val="0"/>
              </a:spcBef>
              <a:defRPr/>
            </a:pPr>
            <a:r>
              <a:rPr lang="en-GB" altLang="fr-FR" sz="2800" dirty="0" smtClean="0"/>
              <a:t>2. Streaming links &amp; Memory mapping</a:t>
            </a:r>
          </a:p>
          <a:p>
            <a:pPr>
              <a:spcBef>
                <a:spcPct val="0"/>
              </a:spcBef>
              <a:defRPr/>
            </a:pPr>
            <a:endParaRPr lang="fr-CH" altLang="fr-FR" sz="1600" dirty="0"/>
          </a:p>
          <a:p>
            <a:pPr>
              <a:spcBef>
                <a:spcPct val="0"/>
              </a:spcBef>
              <a:defRPr/>
            </a:pPr>
            <a:endParaRPr lang="fr-CH" altLang="fr-FR" sz="1600" dirty="0" smtClean="0"/>
          </a:p>
          <a:p>
            <a:pPr>
              <a:spcBef>
                <a:spcPct val="0"/>
              </a:spcBef>
              <a:defRPr/>
            </a:pPr>
            <a:endParaRPr lang="fr-CH" altLang="fr-FR" sz="1600" dirty="0" smtClean="0"/>
          </a:p>
          <a:p>
            <a:pPr>
              <a:spcBef>
                <a:spcPct val="0"/>
              </a:spcBef>
              <a:defRPr/>
            </a:pPr>
            <a:endParaRPr lang="fr-CH" altLang="fr-FR" sz="1600" dirty="0"/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2800" dirty="0" smtClean="0"/>
              <a:t>Independencies problematic</a:t>
            </a:r>
          </a:p>
          <a:p>
            <a:pPr>
              <a:spcBef>
                <a:spcPct val="0"/>
              </a:spcBef>
              <a:defRPr/>
            </a:pPr>
            <a:endParaRPr lang="fr-CH" altLang="fr-FR" sz="2800" dirty="0" smtClean="0"/>
          </a:p>
          <a:p>
            <a:pPr>
              <a:spcBef>
                <a:spcPct val="0"/>
              </a:spcBef>
              <a:defRPr/>
            </a:pPr>
            <a:endParaRPr lang="fr-CH" altLang="fr-FR" sz="2800" dirty="0"/>
          </a:p>
          <a:p>
            <a:pPr>
              <a:spcBef>
                <a:spcPct val="0"/>
              </a:spcBef>
              <a:defRPr/>
            </a:pPr>
            <a:endParaRPr lang="fr-CH" altLang="fr-FR" sz="2800" dirty="0" smtClean="0"/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2800" dirty="0" smtClean="0"/>
              <a:t>Priority Problematic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fr-FR" sz="2000" dirty="0" smtClean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358" y="2278743"/>
            <a:ext cx="4746442" cy="390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8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</p:spPr>
        <p:txBody>
          <a:bodyPr/>
          <a:lstStyle/>
          <a:p>
            <a:r>
              <a:rPr lang="fr-CH" dirty="0" smtClean="0"/>
              <a:t>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Challenges</a:t>
            </a:r>
            <a:endParaRPr lang="en-US" sz="2800" dirty="0" smtClean="0"/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Aim of the </a:t>
            </a:r>
            <a:r>
              <a:rPr lang="en-US" sz="2800" dirty="0" smtClean="0"/>
              <a:t>Master thesis</a:t>
            </a:r>
            <a:endParaRPr lang="en-US" sz="2800" dirty="0" smtClean="0"/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Demands/requirements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Architecture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Development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Simulation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Physical Testing</a:t>
            </a:r>
            <a:endParaRPr lang="en-US" sz="2800" dirty="0" smtClean="0"/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Conclusion</a:t>
            </a:r>
            <a:endParaRPr lang="en-US" sz="2800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7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20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76599" y="2157427"/>
            <a:ext cx="546697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Transparent User </a:t>
            </a:r>
            <a:r>
              <a:rPr lang="en-GB" altLang="fr-FR" sz="1600" dirty="0" smtClean="0">
                <a:solidFill>
                  <a:schemeClr val="bg2">
                    <a:lumMod val="90000"/>
                  </a:schemeClr>
                </a:solidFill>
              </a:rPr>
              <a:t>interconnection</a:t>
            </a:r>
          </a:p>
          <a:p>
            <a:pPr marL="514350" indent="-514350">
              <a:buFont typeface="+mj-lt"/>
              <a:buAutoNum type="arabicPeriod"/>
            </a:pPr>
            <a:endParaRPr lang="fr-CH" altLang="fr-FR" sz="16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fr-CH" altLang="fr-FR" sz="16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/>
              <a:t>Streaming links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 smtClean="0"/>
              <a:t>Independent Services Streaming (Buffers</a:t>
            </a:r>
            <a:r>
              <a:rPr lang="fr-CH" altLang="fr-FR" sz="1600" dirty="0" smtClean="0"/>
              <a:t>)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 smtClean="0"/>
              <a:t>Generic priority system (Arbiter)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/>
              <a:t>weighted </a:t>
            </a:r>
            <a:r>
              <a:rPr lang="en-US" altLang="fr-FR" sz="1600" dirty="0" smtClean="0"/>
              <a:t>system (Bandwidth</a:t>
            </a:r>
            <a:r>
              <a:rPr lang="fr-CH" altLang="fr-FR" sz="1600" dirty="0"/>
              <a:t>)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FR" altLang="fr-FR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522" y="2157434"/>
            <a:ext cx="5483701" cy="2845733"/>
          </a:xfrm>
          <a:prstGeom prst="rect">
            <a:avLst/>
          </a:prstGeom>
        </p:spPr>
      </p:pic>
      <p:sp>
        <p:nvSpPr>
          <p:cNvPr id="25667" name="Rectangle 25666"/>
          <p:cNvSpPr/>
          <p:nvPr/>
        </p:nvSpPr>
        <p:spPr>
          <a:xfrm>
            <a:off x="10786872" y="3419546"/>
            <a:ext cx="566928" cy="489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522" y="2157427"/>
            <a:ext cx="3170264" cy="21033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3522" y="2157427"/>
            <a:ext cx="1675575" cy="2103368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>
            <a:off x="10770100" y="3686366"/>
            <a:ext cx="128372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70100" y="3419876"/>
            <a:ext cx="1015500" cy="53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0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21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33056" y="1090382"/>
            <a:ext cx="62693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fr-CH" altLang="fr-FR" sz="16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altLang="fr-FR" sz="1600" dirty="0"/>
          </a:p>
          <a:p>
            <a:pPr>
              <a:spcBef>
                <a:spcPct val="0"/>
              </a:spcBef>
              <a:defRPr/>
            </a:pPr>
            <a:r>
              <a:rPr lang="en-US" altLang="fr-FR" dirty="0" smtClean="0"/>
              <a:t>weighted </a:t>
            </a:r>
            <a:r>
              <a:rPr lang="en-US" altLang="fr-FR" dirty="0"/>
              <a:t>system (Bandwidth</a:t>
            </a:r>
            <a:r>
              <a:rPr lang="fr-CH" altLang="fr-FR" dirty="0" smtClean="0"/>
              <a:t>)</a:t>
            </a:r>
            <a:endParaRPr lang="en-GB" altLang="fr-FR" sz="1600" dirty="0"/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 smtClean="0"/>
              <a:t>Generic code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 smtClean="0"/>
              <a:t>No modification needed when adding /Removing Services</a:t>
            </a:r>
            <a:endParaRPr lang="en-US" altLang="fr-FR" sz="1600" dirty="0" smtClean="0"/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FR" altLang="fr-FR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69" y="3056392"/>
            <a:ext cx="11964582" cy="36650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2856" y="4938401"/>
            <a:ext cx="478973" cy="5515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958263" y="4677143"/>
            <a:ext cx="693737" cy="5515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8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22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76599" y="2157427"/>
            <a:ext cx="546697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Transparent User </a:t>
            </a:r>
            <a:r>
              <a:rPr lang="en-GB" altLang="fr-FR" sz="1600" dirty="0" smtClean="0">
                <a:solidFill>
                  <a:schemeClr val="bg2">
                    <a:lumMod val="90000"/>
                  </a:schemeClr>
                </a:solidFill>
              </a:rPr>
              <a:t>interconnection</a:t>
            </a:r>
          </a:p>
          <a:p>
            <a:pPr marL="514350" indent="-514350">
              <a:buFont typeface="+mj-lt"/>
              <a:buAutoNum type="arabicPeriod"/>
            </a:pPr>
            <a:endParaRPr lang="fr-CH" sz="1600" dirty="0" smtClean="0"/>
          </a:p>
          <a:p>
            <a:pPr marL="514350" indent="-514350">
              <a:buFont typeface="+mj-lt"/>
              <a:buAutoNum type="arabicPeriod"/>
            </a:pPr>
            <a:endParaRPr lang="fr-CH" sz="1600" dirty="0"/>
          </a:p>
          <a:p>
            <a:pPr marL="514350" indent="-514350">
              <a:buFont typeface="+mj-lt"/>
              <a:buAutoNum type="arabicPeriod"/>
            </a:pPr>
            <a:endParaRPr lang="en-US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Streaming links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/>
              <a:t>Fix Latency Event </a:t>
            </a:r>
            <a:r>
              <a:rPr lang="en-GB" altLang="fr-FR" sz="1600" dirty="0" smtClean="0"/>
              <a:t>transport</a:t>
            </a:r>
            <a:endParaRPr lang="en-GB" altLang="fr-FR" sz="1600" dirty="0"/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 smtClean="0"/>
              <a:t>By Pass Priority System (fixed Latency)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1600" dirty="0"/>
              <a:t>Present in all Frames (reliable)</a:t>
            </a:r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fr-FR" sz="1600" dirty="0" smtClean="0"/>
          </a:p>
          <a:p>
            <a:pPr marL="971550" lvl="1" indent="-5143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FR" altLang="fr-FR" sz="1600" dirty="0"/>
          </a:p>
        </p:txBody>
      </p:sp>
      <p:cxnSp>
        <p:nvCxnSpPr>
          <p:cNvPr id="9" name="Elbow Connector 8"/>
          <p:cNvCxnSpPr/>
          <p:nvPr/>
        </p:nvCxnSpPr>
        <p:spPr>
          <a:xfrm flipV="1">
            <a:off x="7581900" y="4103025"/>
            <a:ext cx="3771900" cy="1383375"/>
          </a:xfrm>
          <a:prstGeom prst="bentConnector3">
            <a:avLst>
              <a:gd name="adj1" fmla="val 9993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2498" y="5285247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Triggers Events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752" y="2041113"/>
            <a:ext cx="5483701" cy="28457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792102" y="3303225"/>
            <a:ext cx="566928" cy="489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752" y="2041106"/>
            <a:ext cx="3170264" cy="21033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752" y="2041106"/>
            <a:ext cx="1675575" cy="2103368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20" idx="1"/>
          </p:cNvCxnSpPr>
          <p:nvPr/>
        </p:nvCxnSpPr>
        <p:spPr>
          <a:xfrm>
            <a:off x="10775330" y="3570045"/>
            <a:ext cx="128372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75330" y="3303555"/>
            <a:ext cx="1015500" cy="5329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858500" y="3704623"/>
            <a:ext cx="112712" cy="1025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1096390" y="3690647"/>
            <a:ext cx="112712" cy="1025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1334280" y="3697635"/>
            <a:ext cx="112712" cy="1025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1580371" y="3682232"/>
            <a:ext cx="112712" cy="1025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6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 animBg="1"/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23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76600" y="2157427"/>
            <a:ext cx="548969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Transparent User </a:t>
            </a:r>
            <a:r>
              <a:rPr lang="en-GB" altLang="fr-FR" sz="1600" dirty="0" smtClean="0">
                <a:solidFill>
                  <a:schemeClr val="bg2">
                    <a:lumMod val="90000"/>
                  </a:schemeClr>
                </a:solidFill>
              </a:rPr>
              <a:t>interconnection</a:t>
            </a:r>
          </a:p>
          <a:p>
            <a:pPr marL="514350" indent="-514350">
              <a:buFont typeface="+mj-lt"/>
              <a:buAutoNum type="arabicPeriod"/>
            </a:pPr>
            <a:endParaRPr lang="fr-CH" sz="1600" dirty="0" smtClean="0"/>
          </a:p>
          <a:p>
            <a:pPr marL="514350" indent="-514350">
              <a:buFont typeface="+mj-lt"/>
              <a:buAutoNum type="arabicPeriod"/>
            </a:pPr>
            <a:endParaRPr lang="fr-CH" sz="1600" dirty="0"/>
          </a:p>
          <a:p>
            <a:pPr marL="514350" indent="-514350">
              <a:buFont typeface="+mj-lt"/>
              <a:buAutoNum type="arabicPeriod"/>
            </a:pPr>
            <a:endParaRPr lang="en-US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Streaming links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 smtClean="0">
                <a:solidFill>
                  <a:schemeClr val="bg2">
                    <a:lumMod val="90000"/>
                  </a:schemeClr>
                </a:solidFill>
              </a:rPr>
              <a:t>Fix </a:t>
            </a:r>
            <a:r>
              <a:rPr lang="en-GB" altLang="fr-FR" sz="1600" dirty="0">
                <a:solidFill>
                  <a:schemeClr val="bg2">
                    <a:lumMod val="90000"/>
                  </a:schemeClr>
                </a:solidFill>
              </a:rPr>
              <a:t>Latency Event </a:t>
            </a:r>
            <a:r>
              <a:rPr lang="en-GB" altLang="fr-FR" sz="1600" dirty="0" smtClean="0">
                <a:solidFill>
                  <a:schemeClr val="bg2">
                    <a:lumMod val="90000"/>
                  </a:schemeClr>
                </a:solidFill>
              </a:rPr>
              <a:t>transport</a:t>
            </a:r>
            <a:endParaRPr lang="fr-CH" altLang="fr-FR" sz="16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en-GB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fr-FR" sz="1600" dirty="0" smtClean="0"/>
              <a:t>Data integrity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CH" altLang="fr-FR" sz="1600" dirty="0" smtClean="0"/>
              <a:t>Physical Layer GBT </a:t>
            </a:r>
            <a:r>
              <a:rPr lang="fr-CH" altLang="fr-FR" sz="1600" dirty="0" err="1" smtClean="0"/>
              <a:t>can</a:t>
            </a:r>
            <a:r>
              <a:rPr lang="fr-CH" altLang="fr-FR" sz="1600" dirty="0" smtClean="0"/>
              <a:t> correct 16 bits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CH" altLang="fr-FR" sz="1600" dirty="0" smtClean="0"/>
              <a:t>Transaction Validation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CH" altLang="fr-FR" sz="1600" dirty="0" smtClean="0"/>
              <a:t>Transparent Retransmission </a:t>
            </a:r>
            <a:endParaRPr lang="en-GB" altLang="fr-FR" sz="1600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CH" altLang="fr-FR" sz="1600" dirty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endParaRPr lang="fr-FR" altLang="fr-FR" sz="1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786" y="2919150"/>
            <a:ext cx="3789451" cy="1034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860" y="2178643"/>
            <a:ext cx="638998" cy="7454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6875" y="2427612"/>
            <a:ext cx="759420" cy="169544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5766295" y="3190238"/>
            <a:ext cx="436387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34227" y="2464541"/>
            <a:ext cx="759420" cy="1695449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0224386" y="3273981"/>
            <a:ext cx="568142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58445" y="2050485"/>
            <a:ext cx="1267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good???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693378" y="2904649"/>
            <a:ext cx="115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Data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9870911" y="2582122"/>
            <a:ext cx="115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6"/>
                </a:solidFill>
              </a:rPr>
              <a:t>Data</a:t>
            </a:r>
            <a:r>
              <a:rPr lang="fr-CH" b="1" dirty="0" smtClean="0"/>
              <a:t> </a:t>
            </a:r>
            <a:r>
              <a:rPr lang="fr-CH" b="1" dirty="0" err="1" smtClean="0">
                <a:solidFill>
                  <a:schemeClr val="accent6"/>
                </a:solidFill>
              </a:rPr>
              <a:t>Valid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26626" name="Picture 2" descr="http://icon-icons.com/icons2/520/PNG/512/Chat-bubble_icon-icons.com_5219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933" y="1910006"/>
            <a:ext cx="1071550" cy="89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H="1" flipV="1">
            <a:off x="7605713" y="3834765"/>
            <a:ext cx="1130664" cy="14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5" name="TextBox 26624"/>
          <p:cNvSpPr txBox="1"/>
          <p:nvPr/>
        </p:nvSpPr>
        <p:spPr>
          <a:xfrm>
            <a:off x="7268006" y="4011223"/>
            <a:ext cx="1861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Acknowledge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Valid</a:t>
            </a:r>
            <a:r>
              <a:rPr lang="en-US" dirty="0" smtClean="0"/>
              <a:t>  /  </a:t>
            </a:r>
            <a:r>
              <a:rPr lang="en-US" dirty="0" smtClean="0">
                <a:solidFill>
                  <a:srgbClr val="FF0000"/>
                </a:solidFill>
              </a:rPr>
              <a:t>Not Valid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7621957" y="3350419"/>
            <a:ext cx="1225573" cy="2289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1" name="Rectangle 26630"/>
          <p:cNvSpPr/>
          <p:nvPr/>
        </p:nvSpPr>
        <p:spPr>
          <a:xfrm>
            <a:off x="5660933" y="1742149"/>
            <a:ext cx="1191600" cy="10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32" name="TextBox 26631"/>
          <p:cNvSpPr txBox="1"/>
          <p:nvPr/>
        </p:nvSpPr>
        <p:spPr>
          <a:xfrm>
            <a:off x="7667436" y="3300200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2">
                    <a:lumMod val="75000"/>
                  </a:schemeClr>
                </a:solidFill>
              </a:rPr>
              <a:t>Data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6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6625" grpId="0"/>
      <p:bldP spid="26631" grpId="0" animBg="1"/>
      <p:bldP spid="266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6600" y="2157427"/>
            <a:ext cx="40390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altLang="fr-FR" sz="1600" dirty="0"/>
              <a:t>Transparent User </a:t>
            </a:r>
            <a:r>
              <a:rPr lang="en-GB" altLang="fr-FR" sz="1600" dirty="0" smtClean="0"/>
              <a:t>interconnection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altLang="fr-FR" sz="1600" dirty="0" smtClean="0"/>
              <a:t>Application Service Templates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1600" dirty="0" smtClean="0"/>
              <a:t>Easy to Add/remove Services</a:t>
            </a:r>
          </a:p>
          <a:p>
            <a:pPr marL="514350" indent="-514350">
              <a:buFont typeface="+mj-lt"/>
              <a:buAutoNum type="arabicPeriod"/>
            </a:pPr>
            <a:endParaRPr lang="fr-CH" sz="1600" dirty="0" smtClean="0"/>
          </a:p>
        </p:txBody>
      </p:sp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99" name="Rectangle 398"/>
          <p:cNvSpPr/>
          <p:nvPr/>
        </p:nvSpPr>
        <p:spPr>
          <a:xfrm>
            <a:off x="88105" y="4377645"/>
            <a:ext cx="3056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Avalon Interface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Avalon Streaming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I/O reproduction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Wishbone</a:t>
            </a:r>
            <a:endParaRPr lang="en-GB" altLang="fr-FR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19850" y="323464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880099" y="2673347"/>
          <a:ext cx="5656819" cy="3408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Visio" r:id="rId6" imgW="6591244" imgH="3962400" progId="Visio.Drawing.15">
                  <p:embed/>
                </p:oleObj>
              </mc:Choice>
              <mc:Fallback>
                <p:oleObj name="Visio" r:id="rId6" imgW="6591244" imgH="396240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099" y="2673347"/>
                        <a:ext cx="5656819" cy="34085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76600" y="4039091"/>
            <a:ext cx="3553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Application Service Templates</a:t>
            </a:r>
            <a:endParaRPr 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95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3892" y="2149839"/>
            <a:ext cx="68462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CH" altLang="fr-FR" sz="2400" b="1" u="sng" dirty="0" smtClean="0"/>
          </a:p>
          <a:p>
            <a:r>
              <a:rPr lang="fr-CH" altLang="fr-FR" sz="2400" b="1" u="sng" dirty="0" smtClean="0"/>
              <a:t>Exemple</a:t>
            </a:r>
            <a:endParaRPr lang="en-GB" altLang="fr-FR" sz="2400" b="1" u="sng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Only</a:t>
            </a:r>
            <a:r>
              <a:rPr lang="fr-CH" dirty="0" smtClean="0"/>
              <a:t> 4 </a:t>
            </a:r>
            <a:r>
              <a:rPr lang="fr-CH" dirty="0" err="1" smtClean="0"/>
              <a:t>steps</a:t>
            </a:r>
            <a:r>
              <a:rPr lang="fr-CH" dirty="0" smtClean="0"/>
              <a:t> to </a:t>
            </a:r>
            <a:r>
              <a:rPr lang="fr-CH" dirty="0" err="1" smtClean="0"/>
              <a:t>Add</a:t>
            </a:r>
            <a:r>
              <a:rPr lang="fr-CH" dirty="0" smtClean="0"/>
              <a:t> a new existant Service </a:t>
            </a:r>
            <a:r>
              <a:rPr lang="en-US" dirty="0" smtClean="0"/>
              <a:t>template</a:t>
            </a:r>
            <a:r>
              <a:rPr lang="fr-CH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1) Change constant Package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2) </a:t>
            </a:r>
            <a:r>
              <a:rPr lang="fr-CH" dirty="0" err="1" smtClean="0"/>
              <a:t>Add</a:t>
            </a:r>
            <a:r>
              <a:rPr lang="fr-CH" dirty="0" smtClean="0"/>
              <a:t> interface record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3) </a:t>
            </a:r>
            <a:r>
              <a:rPr lang="fr-CH" dirty="0" err="1" smtClean="0"/>
              <a:t>Add</a:t>
            </a:r>
            <a:r>
              <a:rPr lang="fr-CH" dirty="0" smtClean="0"/>
              <a:t> Application service </a:t>
            </a:r>
            <a:r>
              <a:rPr lang="fr-CH" dirty="0" err="1" smtClean="0"/>
              <a:t>template</a:t>
            </a:r>
            <a:r>
              <a:rPr lang="fr-CH" dirty="0" smtClean="0"/>
              <a:t> (Port </a:t>
            </a:r>
            <a:r>
              <a:rPr lang="fr-CH" dirty="0" err="1" smtClean="0"/>
              <a:t>Map</a:t>
            </a:r>
            <a:r>
              <a:rPr lang="fr-CH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4) </a:t>
            </a:r>
            <a:r>
              <a:rPr lang="fr-CH" dirty="0" err="1" smtClean="0"/>
              <a:t>Connect</a:t>
            </a:r>
            <a:r>
              <a:rPr lang="fr-CH" dirty="0" smtClean="0"/>
              <a:t> </a:t>
            </a:r>
            <a:r>
              <a:rPr lang="fr-CH" dirty="0" err="1" smtClean="0"/>
              <a:t>signals</a:t>
            </a:r>
            <a:r>
              <a:rPr lang="fr-CH" dirty="0" smtClean="0"/>
              <a:t> to </a:t>
            </a:r>
            <a:r>
              <a:rPr lang="fr-CH" dirty="0" err="1" smtClean="0"/>
              <a:t>your</a:t>
            </a:r>
            <a:r>
              <a:rPr lang="fr-CH" dirty="0" smtClean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600" dirty="0" smtClean="0"/>
          </a:p>
        </p:txBody>
      </p:sp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200" y="5275481"/>
            <a:ext cx="5849235" cy="8754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0675" y="4805267"/>
            <a:ext cx="4044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1. Change the </a:t>
            </a:r>
            <a:r>
              <a:rPr lang="fr-CH" sz="2000" b="1" dirty="0" smtClean="0"/>
              <a:t>package</a:t>
            </a:r>
            <a:r>
              <a:rPr lang="fr-CH" sz="2000" dirty="0" smtClean="0"/>
              <a:t> constant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10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9900" y="1692673"/>
            <a:ext cx="513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2. In the </a:t>
            </a:r>
            <a:r>
              <a:rPr lang="fr-CH" sz="2000" b="1" dirty="0" smtClean="0"/>
              <a:t>package</a:t>
            </a:r>
            <a:r>
              <a:rPr lang="fr-CH" sz="2000" dirty="0" smtClean="0"/>
              <a:t>: </a:t>
            </a:r>
          </a:p>
          <a:p>
            <a:r>
              <a:rPr lang="fr-CH" sz="2000" dirty="0"/>
              <a:t>	</a:t>
            </a:r>
            <a:r>
              <a:rPr lang="fr-CH" sz="2000" dirty="0" smtClean="0"/>
              <a:t>- </a:t>
            </a:r>
            <a:r>
              <a:rPr lang="fr-CH" sz="2000" dirty="0" err="1" smtClean="0"/>
              <a:t>Add</a:t>
            </a:r>
            <a:r>
              <a:rPr lang="fr-CH" sz="2000" dirty="0" smtClean="0"/>
              <a:t> the (</a:t>
            </a:r>
            <a:r>
              <a:rPr lang="fr-CH" sz="2000" dirty="0" err="1" smtClean="0"/>
              <a:t>existing</a:t>
            </a:r>
            <a:r>
              <a:rPr lang="fr-CH" sz="2000" dirty="0" smtClean="0"/>
              <a:t>) interface record 	</a:t>
            </a:r>
            <a:r>
              <a:rPr lang="fr-CH" sz="2000" dirty="0" err="1" smtClean="0"/>
              <a:t>into</a:t>
            </a:r>
            <a:r>
              <a:rPr lang="fr-CH" sz="2000" dirty="0" smtClean="0"/>
              <a:t> the </a:t>
            </a:r>
            <a:r>
              <a:rPr lang="fr-CH" sz="2000" dirty="0" err="1" smtClean="0"/>
              <a:t>FPGA_top</a:t>
            </a:r>
            <a:r>
              <a:rPr lang="fr-CH" sz="2000" dirty="0" smtClean="0"/>
              <a:t> record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930" y="1711324"/>
            <a:ext cx="5470384" cy="475888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2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3700" y="1797658"/>
            <a:ext cx="513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2. In the </a:t>
            </a:r>
            <a:r>
              <a:rPr lang="fr-CH" sz="2000" b="1" dirty="0" smtClean="0"/>
              <a:t>package</a:t>
            </a:r>
            <a:r>
              <a:rPr lang="fr-CH" sz="2000" dirty="0" smtClean="0"/>
              <a:t>: </a:t>
            </a:r>
          </a:p>
          <a:p>
            <a:r>
              <a:rPr lang="fr-CH" sz="2000" dirty="0"/>
              <a:t>	</a:t>
            </a:r>
            <a:r>
              <a:rPr lang="fr-CH" sz="2000" dirty="0" smtClean="0"/>
              <a:t>- </a:t>
            </a:r>
            <a:r>
              <a:rPr lang="fr-CH" sz="2000" dirty="0" err="1" smtClean="0"/>
              <a:t>Add</a:t>
            </a:r>
            <a:r>
              <a:rPr lang="fr-CH" sz="2000" dirty="0" smtClean="0"/>
              <a:t> the (</a:t>
            </a:r>
            <a:r>
              <a:rPr lang="fr-CH" sz="2000" dirty="0" err="1" smtClean="0"/>
              <a:t>existing</a:t>
            </a:r>
            <a:r>
              <a:rPr lang="fr-CH" sz="2000" dirty="0" smtClean="0"/>
              <a:t>) interface record 	</a:t>
            </a:r>
            <a:r>
              <a:rPr lang="fr-CH" sz="2000" dirty="0" err="1" smtClean="0"/>
              <a:t>into</a:t>
            </a:r>
            <a:r>
              <a:rPr lang="fr-CH" sz="2000" dirty="0" smtClean="0"/>
              <a:t> the </a:t>
            </a:r>
            <a:r>
              <a:rPr lang="fr-CH" sz="2000" dirty="0" err="1" smtClean="0"/>
              <a:t>FPGA_top</a:t>
            </a:r>
            <a:r>
              <a:rPr lang="fr-CH" sz="2000" dirty="0" smtClean="0"/>
              <a:t> record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425" y="2720988"/>
            <a:ext cx="5647768" cy="35845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50" y="3124832"/>
            <a:ext cx="3718832" cy="3349718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4550682" y="3978220"/>
            <a:ext cx="1957608" cy="277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4550682" y="5513250"/>
            <a:ext cx="1957608" cy="277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781925" y="3917094"/>
            <a:ext cx="2019300" cy="20002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7705725" y="5568743"/>
            <a:ext cx="2019300" cy="20002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3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9255" y="1472587"/>
            <a:ext cx="6170510" cy="4768492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715500" y="4838700"/>
            <a:ext cx="581025" cy="2909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46100" y="1962743"/>
            <a:ext cx="4470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3. In the 2 </a:t>
            </a:r>
            <a:r>
              <a:rPr lang="fr-CH" b="1" dirty="0" smtClean="0"/>
              <a:t>Application </a:t>
            </a:r>
            <a:r>
              <a:rPr lang="fr-CH" b="1" dirty="0" err="1" smtClean="0"/>
              <a:t>layers</a:t>
            </a:r>
            <a:r>
              <a:rPr lang="fr-CH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Add</a:t>
            </a:r>
            <a:r>
              <a:rPr lang="fr-CH" dirty="0" smtClean="0"/>
              <a:t> the port </a:t>
            </a:r>
            <a:r>
              <a:rPr lang="fr-CH" dirty="0" err="1" smtClean="0"/>
              <a:t>map</a:t>
            </a:r>
            <a:r>
              <a:rPr lang="fr-CH" dirty="0" smtClean="0"/>
              <a:t> of the Service </a:t>
            </a:r>
            <a:r>
              <a:rPr lang="fr-CH" dirty="0" err="1" smtClean="0"/>
              <a:t>template</a:t>
            </a:r>
            <a:endParaRPr lang="fr-CH" dirty="0" smtClean="0"/>
          </a:p>
          <a:p>
            <a:r>
              <a:rPr lang="fr-CH" dirty="0"/>
              <a:t>	</a:t>
            </a:r>
            <a:r>
              <a:rPr lang="fr-CH" dirty="0" smtClean="0"/>
              <a:t>- copy </a:t>
            </a:r>
            <a:r>
              <a:rPr lang="fr-CH" dirty="0" err="1" smtClean="0"/>
              <a:t>paste</a:t>
            </a:r>
            <a:endParaRPr lang="fr-CH" dirty="0" smtClean="0"/>
          </a:p>
          <a:p>
            <a:r>
              <a:rPr lang="fr-CH" dirty="0"/>
              <a:t>	</a:t>
            </a:r>
            <a:r>
              <a:rPr lang="fr-CH" dirty="0" smtClean="0"/>
              <a:t>- change Service </a:t>
            </a:r>
            <a:r>
              <a:rPr lang="fr-CH" dirty="0" err="1" smtClean="0"/>
              <a:t>number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239125" y="5190464"/>
            <a:ext cx="2057400" cy="847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381876" y="3905250"/>
            <a:ext cx="1238250" cy="4286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3450" y="7339841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28</a:t>
            </a:fld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l="19893" t="-408" r="-1" b="-27690"/>
          <a:stretch/>
        </p:blipFill>
        <p:spPr>
          <a:xfrm>
            <a:off x="2070100" y="5461472"/>
            <a:ext cx="682176" cy="54609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r="80256" b="-148"/>
          <a:stretch/>
        </p:blipFill>
        <p:spPr>
          <a:xfrm>
            <a:off x="909487" y="5523436"/>
            <a:ext cx="168139" cy="42695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/>
          <a:srcRect b="59043"/>
          <a:stretch/>
        </p:blipFill>
        <p:spPr>
          <a:xfrm>
            <a:off x="1807933" y="4623307"/>
            <a:ext cx="2875380" cy="174956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l="19893" t="-408" r="-1" b="-27690"/>
          <a:stretch/>
        </p:blipFill>
        <p:spPr>
          <a:xfrm>
            <a:off x="3886200" y="5461471"/>
            <a:ext cx="682176" cy="54609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181840" y="5614326"/>
            <a:ext cx="798261" cy="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206040" y="5782893"/>
            <a:ext cx="2600451" cy="28173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9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409" y="1940914"/>
            <a:ext cx="5652135" cy="437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433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6881" y="2160692"/>
            <a:ext cx="3842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4. In </a:t>
            </a:r>
            <a:r>
              <a:rPr lang="fr-CH" b="1" dirty="0" err="1" smtClean="0"/>
              <a:t>your</a:t>
            </a:r>
            <a:r>
              <a:rPr lang="fr-CH" dirty="0" smtClean="0"/>
              <a:t> Design: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Connect</a:t>
            </a:r>
            <a:r>
              <a:rPr lang="fr-CH" dirty="0" smtClean="0"/>
              <a:t> the </a:t>
            </a:r>
            <a:r>
              <a:rPr lang="fr-CH" dirty="0" err="1" smtClean="0"/>
              <a:t>wanted</a:t>
            </a:r>
            <a:r>
              <a:rPr lang="fr-CH" dirty="0" smtClean="0"/>
              <a:t> </a:t>
            </a:r>
            <a:r>
              <a:rPr lang="fr-CH" dirty="0" err="1" smtClean="0"/>
              <a:t>signals</a:t>
            </a:r>
            <a:r>
              <a:rPr lang="fr-CH" dirty="0" smtClean="0"/>
              <a:t> to the </a:t>
            </a:r>
            <a:r>
              <a:rPr lang="fr-CH" dirty="0" err="1" smtClean="0"/>
              <a:t>protocol</a:t>
            </a:r>
            <a:r>
              <a:rPr lang="fr-CH" dirty="0" smtClean="0"/>
              <a:t> records.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580611" y="1950090"/>
            <a:ext cx="3704706" cy="11339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580610" y="3085739"/>
            <a:ext cx="4111615" cy="83786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042523" y="258842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signals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728323" y="319859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out </a:t>
            </a:r>
            <a:r>
              <a:rPr lang="fr-CH" dirty="0" err="1" smtClean="0"/>
              <a:t>signals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82281" y="5190795"/>
            <a:ext cx="384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5. </a:t>
            </a:r>
            <a:r>
              <a:rPr lang="fr-CH" dirty="0" err="1" smtClean="0"/>
              <a:t>done</a:t>
            </a:r>
            <a:r>
              <a:rPr lang="fr-CH" dirty="0"/>
              <a:t>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  <a:noFill/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600" dirty="0" smtClean="0"/>
              <a:t>BWS Communication Challenges:</a:t>
            </a:r>
          </a:p>
          <a:p>
            <a:endParaRPr lang="en-US" sz="4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 smtClean="0"/>
              <a:t>Determinist latency</a:t>
            </a:r>
          </a:p>
          <a:p>
            <a:pPr lvl="1"/>
            <a:r>
              <a:rPr lang="en-US" sz="2900" dirty="0" smtClean="0"/>
              <a:t>Scan Start time critical (~100 ns jitter)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9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 smtClean="0"/>
              <a:t>High burst bandwidth needs</a:t>
            </a:r>
          </a:p>
          <a:p>
            <a:pPr lvl="1"/>
            <a:r>
              <a:rPr lang="en-US" sz="2900" dirty="0" smtClean="0"/>
              <a:t>Memory transfer before next scan (up to 2200Mbps)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9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Multiple Data Source </a:t>
            </a:r>
            <a:r>
              <a:rPr lang="en-US" sz="2900" dirty="0" smtClean="0">
                <a:sym typeface="Wingdings" panose="05000000000000000000" pitchFamily="2" charset="2"/>
              </a:rPr>
              <a:t>with different needs</a:t>
            </a:r>
            <a:endParaRPr lang="en-US" sz="29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29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 smtClean="0"/>
              <a:t>Subject to transmission Errors (High speed Optical Link)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500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3</a:t>
            </a:fld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1. </a:t>
            </a:r>
            <a:r>
              <a:rPr lang="fr-CH" dirty="0"/>
              <a:t>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70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296" y="2174852"/>
            <a:ext cx="6345102" cy="3547907"/>
          </a:xfrm>
          <a:prstGeom prst="rect">
            <a:avLst/>
          </a:prstGeom>
        </p:spPr>
      </p:pic>
      <p:pic>
        <p:nvPicPr>
          <p:cNvPr id="20519" name="Picture 205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878" y="2174853"/>
            <a:ext cx="6345102" cy="3547907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30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6321" y="1697688"/>
            <a:ext cx="5170646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Simulation validation process: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Parallel</a:t>
            </a:r>
            <a:r>
              <a:rPr lang="fr-CH" sz="2000" dirty="0" smtClean="0">
                <a:sym typeface="Wingdings" panose="05000000000000000000" pitchFamily="2" charset="2"/>
              </a:rPr>
              <a:t> to </a:t>
            </a:r>
            <a:r>
              <a:rPr lang="en-US" sz="2000" dirty="0" smtClean="0">
                <a:sym typeface="Wingdings" panose="05000000000000000000" pitchFamily="2" charset="2"/>
              </a:rPr>
              <a:t>Development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2000" dirty="0" smtClean="0">
                <a:sym typeface="Wingdings" panose="05000000000000000000" pitchFamily="2" charset="2"/>
              </a:rPr>
              <a:t>RTL (</a:t>
            </a:r>
            <a:r>
              <a:rPr lang="fr-CH" sz="2000" dirty="0" err="1" smtClean="0">
                <a:sym typeface="Wingdings" panose="05000000000000000000" pitchFamily="2" charset="2"/>
              </a:rPr>
              <a:t>Register</a:t>
            </a:r>
            <a:r>
              <a:rPr lang="fr-CH" sz="2000" dirty="0" smtClean="0">
                <a:sym typeface="Wingdings" panose="05000000000000000000" pitchFamily="2" charset="2"/>
              </a:rPr>
              <a:t> Transfer </a:t>
            </a:r>
            <a:r>
              <a:rPr lang="fr-CH" sz="2000" dirty="0" err="1" smtClean="0">
                <a:sym typeface="Wingdings" panose="05000000000000000000" pitchFamily="2" charset="2"/>
              </a:rPr>
              <a:t>Level</a:t>
            </a:r>
            <a:r>
              <a:rPr lang="fr-CH" sz="2000" dirty="0" smtClean="0">
                <a:sym typeface="Wingdings" panose="05000000000000000000" pitchFamily="2" charset="2"/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2000" dirty="0" smtClean="0">
                <a:sym typeface="Wingdings" panose="05000000000000000000" pitchFamily="2" charset="2"/>
              </a:rPr>
              <a:t>TLM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/>
              <a:t>Transaction Level Modeling)</a:t>
            </a:r>
            <a:endParaRPr lang="en-GB" sz="2000" dirty="0" smtClean="0"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8887" y="4195627"/>
            <a:ext cx="46684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Fully automated Test </a:t>
            </a:r>
            <a:r>
              <a:rPr lang="en-US" sz="2000" dirty="0" smtClean="0"/>
              <a:t>bench developed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Using the UVVM Framework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Complex scenarios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Validates the design</a:t>
            </a:r>
          </a:p>
          <a:p>
            <a:pPr marL="742950" lvl="1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20518" name="Picture 205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920" y="3367782"/>
            <a:ext cx="4323274" cy="827845"/>
          </a:xfrm>
          <a:prstGeom prst="rect">
            <a:avLst/>
          </a:prstGeom>
        </p:spPr>
      </p:pic>
      <p:pic>
        <p:nvPicPr>
          <p:cNvPr id="20520" name="Picture 205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1042" y="4210460"/>
            <a:ext cx="1693981" cy="1175729"/>
          </a:xfrm>
          <a:prstGeom prst="rect">
            <a:avLst/>
          </a:prstGeom>
        </p:spPr>
      </p:pic>
      <p:pic>
        <p:nvPicPr>
          <p:cNvPr id="20521" name="Picture 205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3516" y="4214459"/>
            <a:ext cx="3215327" cy="1208088"/>
          </a:xfrm>
          <a:prstGeom prst="rect">
            <a:avLst/>
          </a:prstGeom>
        </p:spPr>
      </p:pic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93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9025" y="1390914"/>
            <a:ext cx="6748463" cy="50968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2939" y="1812636"/>
            <a:ext cx="40589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 smtClean="0"/>
              <a:t>Why</a:t>
            </a:r>
            <a:r>
              <a:rPr lang="fr-CH" sz="3200" dirty="0" smtClean="0"/>
              <a:t> </a:t>
            </a:r>
            <a:r>
              <a:rPr lang="fr-CH" sz="3200" dirty="0" err="1" smtClean="0"/>
              <a:t>Verification</a:t>
            </a:r>
            <a:r>
              <a:rPr lang="fr-CH" sz="3200" dirty="0" smtClean="0"/>
              <a:t> effort </a:t>
            </a:r>
          </a:p>
          <a:p>
            <a:r>
              <a:rPr lang="fr-CH" sz="3200" dirty="0" err="1" smtClean="0"/>
              <a:t>is</a:t>
            </a:r>
            <a:r>
              <a:rPr lang="fr-CH" sz="3200" dirty="0" smtClean="0"/>
              <a:t> important</a:t>
            </a:r>
            <a:endParaRPr lang="en-GB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939" y="1812636"/>
            <a:ext cx="40589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 smtClean="0"/>
              <a:t>Why</a:t>
            </a:r>
            <a:r>
              <a:rPr lang="fr-CH" sz="3200" dirty="0" smtClean="0"/>
              <a:t> </a:t>
            </a:r>
            <a:r>
              <a:rPr lang="fr-CH" sz="3200" dirty="0" err="1" smtClean="0"/>
              <a:t>Verification</a:t>
            </a:r>
            <a:r>
              <a:rPr lang="fr-CH" sz="3200" dirty="0" smtClean="0"/>
              <a:t> effort </a:t>
            </a:r>
          </a:p>
          <a:p>
            <a:r>
              <a:rPr lang="fr-CH" sz="3200" dirty="0" err="1" smtClean="0"/>
              <a:t>is</a:t>
            </a:r>
            <a:r>
              <a:rPr lang="fr-CH" sz="3200" dirty="0" smtClean="0"/>
              <a:t> important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3671" y="1354343"/>
            <a:ext cx="6643301" cy="498100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7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8274" y="1457589"/>
            <a:ext cx="108876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2800" dirty="0">
              <a:sym typeface="Wingdings" panose="05000000000000000000" pitchFamily="2" charset="2"/>
            </a:endParaRPr>
          </a:p>
          <a:p>
            <a:r>
              <a:rPr lang="fr-CH" sz="2800" dirty="0" err="1" smtClean="0">
                <a:sym typeface="Wingdings" panose="05000000000000000000" pitchFamily="2" charset="2"/>
              </a:rPr>
              <a:t>Bitvis</a:t>
            </a:r>
            <a:r>
              <a:rPr lang="fr-CH" sz="2800" dirty="0" smtClean="0">
                <a:sym typeface="Wingdings" panose="05000000000000000000" pitchFamily="2" charset="2"/>
              </a:rPr>
              <a:t> (</a:t>
            </a:r>
            <a:r>
              <a:rPr lang="en-GB" sz="2800" dirty="0" smtClean="0"/>
              <a:t>Norwegian </a:t>
            </a:r>
            <a:r>
              <a:rPr lang="en-GB" sz="2800" dirty="0"/>
              <a:t>company) </a:t>
            </a:r>
            <a:endParaRPr lang="en-GB" sz="2800" dirty="0" smtClean="0"/>
          </a:p>
          <a:p>
            <a:r>
              <a:rPr lang="en-GB" sz="2800" dirty="0" smtClean="0"/>
              <a:t>Independent </a:t>
            </a:r>
            <a:r>
              <a:rPr lang="en-GB" sz="2800" dirty="0"/>
              <a:t>Design Centre for Embedded Software and </a:t>
            </a:r>
            <a:r>
              <a:rPr lang="en-GB" sz="2800" dirty="0" smtClean="0"/>
              <a:t>FPGA/ASIC</a:t>
            </a:r>
          </a:p>
          <a:p>
            <a:endParaRPr lang="en-GB" sz="2800" dirty="0" smtClean="0"/>
          </a:p>
          <a:p>
            <a:r>
              <a:rPr lang="fr-CH" sz="2800" b="1" u="sng" dirty="0" smtClean="0"/>
              <a:t>UVVM:</a:t>
            </a:r>
            <a:endParaRPr lang="fr-CH" sz="2800" b="1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/>
              <a:t>Free, open source Framework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Complete </a:t>
            </a:r>
            <a:r>
              <a:rPr lang="en-GB" sz="2800" dirty="0"/>
              <a:t>VHDL verification </a:t>
            </a:r>
            <a:r>
              <a:rPr lang="en-GB" sz="2800" dirty="0" smtClean="0"/>
              <a:t>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Transaction based (TLM</a:t>
            </a:r>
            <a:r>
              <a:rPr lang="en-GB" sz="2800" dirty="0" smtClean="0"/>
              <a:t>)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Simultaneous</a:t>
            </a:r>
            <a:r>
              <a:rPr lang="fr-CH" sz="2800" dirty="0" smtClean="0"/>
              <a:t> command </a:t>
            </a:r>
            <a:r>
              <a:rPr lang="en-US" sz="2800" dirty="0" smtClean="0"/>
              <a:t>executing</a:t>
            </a:r>
            <a:r>
              <a:rPr lang="fr-CH" sz="2800" dirty="0" smtClean="0"/>
              <a:t> 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Verbosity </a:t>
            </a:r>
            <a:r>
              <a:rPr lang="en-GB" sz="2800" dirty="0"/>
              <a:t>control </a:t>
            </a:r>
            <a:r>
              <a:rPr lang="en-GB" sz="2800" dirty="0" smtClean="0"/>
              <a:t>&amp; </a:t>
            </a:r>
            <a:r>
              <a:rPr lang="en-GB" sz="2800" dirty="0"/>
              <a:t>Command </a:t>
            </a:r>
            <a:r>
              <a:rPr lang="en-GB" sz="2800" dirty="0" smtClean="0"/>
              <a:t>tracking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Efficient reuse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Supports Constrained Random </a:t>
            </a:r>
            <a:r>
              <a:rPr lang="en-GB" sz="2800" dirty="0" smtClean="0"/>
              <a:t>stimuli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33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Simulation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841" y="3554673"/>
            <a:ext cx="3953759" cy="226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34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3916" y="1648054"/>
            <a:ext cx="5159968" cy="4708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9575" y="1819275"/>
            <a:ext cx="48196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UVM Test </a:t>
            </a:r>
            <a:r>
              <a:rPr lang="fr-CH" sz="2800" dirty="0" err="1" smtClean="0"/>
              <a:t>Bench</a:t>
            </a:r>
            <a:r>
              <a:rPr lang="fr-CH" sz="2800" dirty="0" smtClean="0"/>
              <a:t> Architecture</a:t>
            </a:r>
          </a:p>
          <a:p>
            <a:r>
              <a:rPr lang="fr-CH" sz="2800" dirty="0" smtClean="0">
                <a:sym typeface="Wingdings" panose="05000000000000000000" pitchFamily="2" charset="2"/>
              </a:rPr>
              <a:t> In System </a:t>
            </a:r>
            <a:r>
              <a:rPr lang="fr-CH" sz="2800" dirty="0" err="1" smtClean="0">
                <a:sym typeface="Wingdings" panose="05000000000000000000" pitchFamily="2" charset="2"/>
              </a:rPr>
              <a:t>Verilog</a:t>
            </a:r>
            <a:endParaRPr lang="fr-CH" sz="2800" dirty="0" smtClean="0"/>
          </a:p>
          <a:p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 smtClean="0"/>
              <a:t>Sequences</a:t>
            </a:r>
            <a:endParaRPr lang="fr-CH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/>
              <a:t>UVM </a:t>
            </a:r>
            <a:r>
              <a:rPr lang="fr-CH" sz="2800" dirty="0" err="1" smtClean="0"/>
              <a:t>Sequencer</a:t>
            </a:r>
            <a:endParaRPr lang="fr-CH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/>
              <a:t>UVM Agents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89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35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4" y="1893779"/>
            <a:ext cx="50244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UVVM Test </a:t>
            </a:r>
            <a:r>
              <a:rPr lang="fr-CH" sz="2800" dirty="0" err="1" smtClean="0"/>
              <a:t>Bench</a:t>
            </a:r>
            <a:r>
              <a:rPr lang="fr-CH" sz="2800" dirty="0" smtClean="0"/>
              <a:t> Architecture</a:t>
            </a:r>
          </a:p>
          <a:p>
            <a:r>
              <a:rPr lang="fr-CH" sz="2800" dirty="0" smtClean="0">
                <a:sym typeface="Wingdings" panose="05000000000000000000" pitchFamily="2" charset="2"/>
              </a:rPr>
              <a:t> In VHDL 2008</a:t>
            </a:r>
            <a:endParaRPr lang="fr-CH" sz="2800" dirty="0" smtClean="0"/>
          </a:p>
          <a:p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DUT (</a:t>
            </a:r>
            <a:r>
              <a:rPr lang="en-US" sz="2800" b="1" dirty="0" smtClean="0"/>
              <a:t>D</a:t>
            </a:r>
            <a:r>
              <a:rPr lang="en-US" sz="2800" dirty="0" smtClean="0"/>
              <a:t>esign </a:t>
            </a:r>
            <a:r>
              <a:rPr lang="en-US" sz="2800" b="1" dirty="0" smtClean="0"/>
              <a:t>U</a:t>
            </a:r>
            <a:r>
              <a:rPr lang="en-US" sz="2800" dirty="0" smtClean="0"/>
              <a:t>nder </a:t>
            </a:r>
            <a:r>
              <a:rPr lang="en-US" sz="2800" b="1" dirty="0" smtClean="0"/>
              <a:t>T</a:t>
            </a:r>
            <a:r>
              <a:rPr lang="en-US" sz="2800" dirty="0" smtClean="0"/>
              <a:t>est)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Test </a:t>
            </a:r>
            <a:r>
              <a:rPr lang="en-US" sz="2800" dirty="0"/>
              <a:t>Sequencer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/>
              <a:t>Agents (VVC)</a:t>
            </a:r>
          </a:p>
          <a:p>
            <a:r>
              <a:rPr lang="fr-CH" sz="2800" dirty="0" smtClean="0"/>
              <a:t> (</a:t>
            </a:r>
            <a:r>
              <a:rPr lang="fr-CH" sz="2800" b="1" dirty="0" smtClean="0"/>
              <a:t>V</a:t>
            </a:r>
            <a:r>
              <a:rPr lang="fr-CH" sz="2800" dirty="0" smtClean="0"/>
              <a:t>HDL </a:t>
            </a:r>
            <a:r>
              <a:rPr lang="en-US" sz="2800" b="1" dirty="0" smtClean="0"/>
              <a:t>V</a:t>
            </a:r>
            <a:r>
              <a:rPr lang="en-US" sz="2800" dirty="0" smtClean="0"/>
              <a:t>erification</a:t>
            </a:r>
            <a:r>
              <a:rPr lang="fr-CH" sz="2800" dirty="0" smtClean="0"/>
              <a:t> </a:t>
            </a:r>
            <a:r>
              <a:rPr lang="fr-CH" sz="2800" b="1" dirty="0" smtClean="0"/>
              <a:t>C</a:t>
            </a:r>
            <a:r>
              <a:rPr lang="fr-CH" sz="2800" dirty="0" smtClean="0"/>
              <a:t>omponents)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2612" y="1571889"/>
            <a:ext cx="5691188" cy="488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0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36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Simulation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756" y="1357311"/>
            <a:ext cx="7693644" cy="485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1950" y="2181225"/>
            <a:ext cx="3238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Commands from TB: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Can be executed instantly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Can be queued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61950" y="4287731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Command types:</a:t>
            </a:r>
          </a:p>
          <a:p>
            <a:pPr marL="342900" indent="-342900">
              <a:buFontTx/>
              <a:buChar char="-"/>
            </a:pPr>
            <a:r>
              <a:rPr lang="fr-CH" sz="2000" dirty="0" err="1" smtClean="0"/>
              <a:t>Any</a:t>
            </a:r>
            <a:r>
              <a:rPr lang="fr-CH" sz="2000" dirty="0" smtClean="0"/>
              <a:t> user BFM Action         (Bus </a:t>
            </a:r>
            <a:r>
              <a:rPr lang="fr-CH" sz="2000" dirty="0" err="1" smtClean="0"/>
              <a:t>Functional</a:t>
            </a:r>
            <a:r>
              <a:rPr lang="fr-CH" sz="2000" dirty="0" smtClean="0"/>
              <a:t> Model)</a:t>
            </a:r>
          </a:p>
          <a:p>
            <a:pPr marL="342900" indent="-342900">
              <a:buFontTx/>
              <a:buChar char="-"/>
            </a:pPr>
            <a:r>
              <a:rPr lang="fr-CH" sz="2000" dirty="0" err="1" smtClean="0"/>
              <a:t>Delays</a:t>
            </a:r>
            <a:r>
              <a:rPr lang="fr-CH" sz="2000" dirty="0" smtClean="0"/>
              <a:t>, </a:t>
            </a:r>
            <a:r>
              <a:rPr lang="fr-CH" sz="2000" dirty="0" err="1" smtClean="0"/>
              <a:t>etc</a:t>
            </a:r>
            <a:endParaRPr lang="fr-CH" sz="2000" dirty="0" smtClean="0"/>
          </a:p>
          <a:p>
            <a:pPr marL="342900" indent="-342900">
              <a:buFontTx/>
              <a:buChar char="-"/>
            </a:pP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82575" y="1451137"/>
            <a:ext cx="374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smtClean="0"/>
              <a:t>How a VVC </a:t>
            </a:r>
            <a:r>
              <a:rPr lang="fr-CH" sz="2400" u="sng" dirty="0" err="1" smtClean="0"/>
              <a:t>works</a:t>
            </a:r>
            <a:r>
              <a:rPr lang="fr-CH" sz="2400" u="sng" dirty="0" smtClean="0"/>
              <a:t>: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5173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37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</a:t>
            </a:r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46100" y="138565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Handle transactions at a high </a:t>
            </a:r>
            <a:r>
              <a:rPr lang="en-GB" dirty="0" smtClean="0">
                <a:latin typeface="Arial" panose="020B0604020202020204" pitchFamily="34" charset="0"/>
              </a:rPr>
              <a:t>level</a:t>
            </a:r>
            <a:endParaRPr lang="en-GB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</a:rPr>
              <a:t>E.g</a:t>
            </a:r>
            <a:r>
              <a:rPr lang="en-GB" dirty="0">
                <a:latin typeface="Arial" panose="020B0604020202020204" pitchFamily="34" charset="0"/>
              </a:rPr>
              <a:t>. Read, Write, Send packet, </a:t>
            </a:r>
            <a:r>
              <a:rPr lang="en-GB" dirty="0" err="1">
                <a:latin typeface="Arial" panose="020B0604020202020204" pitchFamily="34" charset="0"/>
              </a:rPr>
              <a:t>Config</a:t>
            </a:r>
            <a:r>
              <a:rPr lang="en-GB" dirty="0">
                <a:latin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</a:rPr>
              <a:t>etc</a:t>
            </a:r>
            <a:endParaRPr lang="en-GB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</a:rPr>
              <a:t>More </a:t>
            </a:r>
            <a:r>
              <a:rPr lang="en-GB" dirty="0">
                <a:latin typeface="Arial" panose="020B0604020202020204" pitchFamily="34" charset="0"/>
              </a:rPr>
              <a:t>understandable for </a:t>
            </a:r>
            <a:r>
              <a:rPr lang="en-GB" dirty="0" smtClean="0">
                <a:latin typeface="Arial" panose="020B0604020202020204" pitchFamily="34" charset="0"/>
              </a:rPr>
              <a:t>anyone</a:t>
            </a:r>
            <a:endParaRPr lang="en-GB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Simpler code &amp; Improved </a:t>
            </a:r>
            <a:r>
              <a:rPr lang="en-GB" dirty="0" smtClean="0">
                <a:latin typeface="Arial" panose="020B0604020202020204" pitchFamily="34" charset="0"/>
              </a:rPr>
              <a:t>overview</a:t>
            </a:r>
            <a:endParaRPr lang="en-GB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Uniform style, method, sequence, </a:t>
            </a:r>
            <a:r>
              <a:rPr lang="en-GB" dirty="0" smtClean="0">
                <a:latin typeface="Arial" panose="020B0604020202020204" pitchFamily="34" charset="0"/>
              </a:rPr>
              <a:t>result</a:t>
            </a:r>
            <a:endParaRPr lang="en-GB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Easy to add several very useful </a:t>
            </a:r>
            <a:r>
              <a:rPr lang="en-GB" dirty="0" smtClean="0">
                <a:latin typeface="Arial" panose="020B0604020202020204" pitchFamily="34" charset="0"/>
              </a:rPr>
              <a:t>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77200" y="488666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</a:rPr>
              <a:t>Replaced by</a:t>
            </a:r>
          </a:p>
          <a:p>
            <a:r>
              <a:rPr lang="en-GB" sz="2400" dirty="0">
                <a:latin typeface="Arial" panose="020B0604020202020204" pitchFamily="34" charset="0"/>
              </a:rPr>
              <a:t>write(x”22”, x”F0”);</a:t>
            </a:r>
            <a:endParaRPr lang="en-GB" sz="2400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05100" y="424797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latin typeface="Courier New" panose="02070309020205020404" pitchFamily="49" charset="0"/>
              </a:rPr>
              <a:t>cs</a:t>
            </a:r>
            <a:r>
              <a:rPr lang="en-GB" dirty="0">
                <a:latin typeface="Courier New" panose="02070309020205020404" pitchFamily="49" charset="0"/>
              </a:rPr>
              <a:t>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’1’;</a:t>
            </a:r>
          </a:p>
          <a:p>
            <a:r>
              <a:rPr lang="en-GB" dirty="0">
                <a:latin typeface="Courier New" panose="02070309020205020404" pitchFamily="49" charset="0"/>
              </a:rPr>
              <a:t>we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’1’;</a:t>
            </a:r>
          </a:p>
          <a:p>
            <a:r>
              <a:rPr lang="en-GB" dirty="0" err="1">
                <a:latin typeface="Courier New" panose="02070309020205020404" pitchFamily="49" charset="0"/>
              </a:rPr>
              <a:t>addr</a:t>
            </a:r>
            <a:r>
              <a:rPr lang="en-GB" dirty="0">
                <a:latin typeface="Courier New" panose="02070309020205020404" pitchFamily="49" charset="0"/>
              </a:rPr>
              <a:t>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”00100010”;</a:t>
            </a:r>
          </a:p>
          <a:p>
            <a:r>
              <a:rPr lang="en-GB" dirty="0">
                <a:latin typeface="Courier New" panose="02070309020205020404" pitchFamily="49" charset="0"/>
              </a:rPr>
              <a:t>data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”11110000”;</a:t>
            </a:r>
          </a:p>
          <a:p>
            <a:r>
              <a:rPr lang="en-GB" dirty="0">
                <a:latin typeface="Courier New" panose="02070309020205020404" pitchFamily="49" charset="0"/>
              </a:rPr>
              <a:t>wait until </a:t>
            </a:r>
            <a:r>
              <a:rPr lang="en-GB" dirty="0" err="1">
                <a:latin typeface="Courier New" panose="02070309020205020404" pitchFamily="49" charset="0"/>
              </a:rPr>
              <a:t>rising_edge</a:t>
            </a:r>
            <a:r>
              <a:rPr lang="en-GB" dirty="0">
                <a:latin typeface="Courier New" panose="02070309020205020404" pitchFamily="49" charset="0"/>
              </a:rPr>
              <a:t>(</a:t>
            </a:r>
            <a:r>
              <a:rPr lang="en-GB" dirty="0" err="1">
                <a:latin typeface="Courier New" panose="02070309020205020404" pitchFamily="49" charset="0"/>
              </a:rPr>
              <a:t>clk</a:t>
            </a:r>
            <a:r>
              <a:rPr lang="en-GB" dirty="0">
                <a:latin typeface="Courier New" panose="02070309020205020404" pitchFamily="49" charset="0"/>
              </a:rPr>
              <a:t>);</a:t>
            </a:r>
          </a:p>
          <a:p>
            <a:r>
              <a:rPr lang="en-GB" dirty="0">
                <a:latin typeface="Courier New" panose="02070309020205020404" pitchFamily="49" charset="0"/>
              </a:rPr>
              <a:t>wait until </a:t>
            </a:r>
            <a:r>
              <a:rPr lang="en-GB" dirty="0" err="1">
                <a:latin typeface="Courier New" panose="02070309020205020404" pitchFamily="49" charset="0"/>
              </a:rPr>
              <a:t>falling_edge</a:t>
            </a:r>
            <a:r>
              <a:rPr lang="en-GB" dirty="0">
                <a:latin typeface="Courier New" panose="02070309020205020404" pitchFamily="49" charset="0"/>
              </a:rPr>
              <a:t>(</a:t>
            </a:r>
            <a:r>
              <a:rPr lang="en-GB" dirty="0" err="1">
                <a:latin typeface="Courier New" panose="02070309020205020404" pitchFamily="49" charset="0"/>
              </a:rPr>
              <a:t>clk</a:t>
            </a:r>
            <a:r>
              <a:rPr lang="en-GB" dirty="0">
                <a:latin typeface="Courier New" panose="02070309020205020404" pitchFamily="49" charset="0"/>
              </a:rPr>
              <a:t>);</a:t>
            </a:r>
          </a:p>
          <a:p>
            <a:r>
              <a:rPr lang="en-GB" dirty="0" smtClean="0">
                <a:latin typeface="Courier New" panose="02070309020205020404" pitchFamily="49" charset="0"/>
              </a:rPr>
              <a:t>Cs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’0’;</a:t>
            </a:r>
          </a:p>
          <a:p>
            <a:r>
              <a:rPr lang="en-GB" dirty="0">
                <a:latin typeface="Courier New" panose="02070309020205020404" pitchFamily="49" charset="0"/>
              </a:rPr>
              <a:t>we </a:t>
            </a:r>
            <a:r>
              <a:rPr lang="en-GB" dirty="0" smtClean="0">
                <a:latin typeface="Arial" panose="020B0604020202020204" pitchFamily="34" charset="0"/>
              </a:rPr>
              <a:t>&lt;= </a:t>
            </a:r>
            <a:r>
              <a:rPr lang="en-GB" dirty="0">
                <a:latin typeface="Arial" panose="020B0604020202020204" pitchFamily="34" charset="0"/>
              </a:rPr>
              <a:t>’0’;</a:t>
            </a:r>
            <a:endParaRPr lang="en-GB" dirty="0">
              <a:latin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05100" y="4247973"/>
            <a:ext cx="3708400" cy="21083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603500" y="4247973"/>
            <a:ext cx="3810000" cy="21083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46100" y="3340835"/>
            <a:ext cx="11239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Example: BFM for a CPU access to a module's register</a:t>
            </a:r>
          </a:p>
          <a:p>
            <a:r>
              <a:rPr lang="en-GB" dirty="0">
                <a:latin typeface="Arial" panose="020B0604020202020204" pitchFamily="34" charset="0"/>
              </a:rPr>
              <a:t>E.g. write 0xF0 (“11110000”) into a register at address 0x22 (“100010”)</a:t>
            </a:r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93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38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Simulation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271" y="1906889"/>
            <a:ext cx="7358329" cy="411446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6347" y="2269375"/>
            <a:ext cx="3477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2 Avalon Masters on FPGA1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2 Avalon Slaves on FPGA2</a:t>
            </a:r>
          </a:p>
        </p:txBody>
      </p:sp>
    </p:spTree>
    <p:extLst>
      <p:ext uri="{BB962C8B-B14F-4D97-AF65-F5344CB8AC3E}">
        <p14:creationId xmlns:p14="http://schemas.microsoft.com/office/powerpoint/2010/main" val="34424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39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6. Simulation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7428" y="3977398"/>
            <a:ext cx="4398925" cy="21926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17" y="1711324"/>
            <a:ext cx="3077818" cy="437016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916917" y="3205993"/>
            <a:ext cx="1350283" cy="15831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1383" y="1438198"/>
            <a:ext cx="2641817" cy="2399202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2387372" y="2032000"/>
            <a:ext cx="2387828" cy="3516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200" y="1545284"/>
            <a:ext cx="2596066" cy="204641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89534" y="1770611"/>
            <a:ext cx="2875677" cy="1979362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6337243" y="2032000"/>
            <a:ext cx="683805" cy="1758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200900" y="2111369"/>
            <a:ext cx="4584700" cy="14035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72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2</a:t>
            </a:r>
            <a:r>
              <a:rPr lang="fr-CH" dirty="0" smtClean="0"/>
              <a:t>. </a:t>
            </a:r>
            <a:r>
              <a:rPr lang="fr-CH" dirty="0" err="1" smtClean="0"/>
              <a:t>Aim</a:t>
            </a:r>
            <a:r>
              <a:rPr lang="fr-CH" dirty="0" smtClean="0"/>
              <a:t> of the </a:t>
            </a:r>
            <a:r>
              <a:rPr lang="fr-CH" dirty="0" smtClean="0"/>
              <a:t>Master </a:t>
            </a:r>
            <a:r>
              <a:rPr lang="fr-CH" dirty="0" err="1" smtClean="0"/>
              <a:t>Thesis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8798560" y="1623070"/>
            <a:ext cx="2987040" cy="146900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6" name="Group 25"/>
          <p:cNvGrpSpPr/>
          <p:nvPr/>
        </p:nvGrpSpPr>
        <p:grpSpPr>
          <a:xfrm>
            <a:off x="7981950" y="3902813"/>
            <a:ext cx="2270254" cy="1934318"/>
            <a:chOff x="5832513" y="3334794"/>
            <a:chExt cx="2270254" cy="1874388"/>
          </a:xfrm>
        </p:grpSpPr>
        <p:grpSp>
          <p:nvGrpSpPr>
            <p:cNvPr id="27" name="Group 26"/>
            <p:cNvGrpSpPr/>
            <p:nvPr/>
          </p:nvGrpSpPr>
          <p:grpSpPr>
            <a:xfrm>
              <a:off x="5832513" y="3334794"/>
              <a:ext cx="2270254" cy="1514956"/>
              <a:chOff x="5832513" y="3334794"/>
              <a:chExt cx="2270254" cy="151495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832513" y="3334794"/>
                <a:ext cx="2270254" cy="1514956"/>
                <a:chOff x="5585037" y="1201193"/>
                <a:chExt cx="2270254" cy="1514956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>
                  <a:off x="5585037" y="1201193"/>
                  <a:ext cx="2270254" cy="1514956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r"/>
                  <a:endParaRPr lang="en-GB" sz="1200" b="1" dirty="0"/>
                </a:p>
              </p:txBody>
            </p:sp>
            <p:pic>
              <p:nvPicPr>
                <p:cNvPr id="38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15810" y="1676030"/>
                  <a:ext cx="1332965" cy="8304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0" name="Rounded Rectangle 29"/>
              <p:cNvSpPr/>
              <p:nvPr/>
            </p:nvSpPr>
            <p:spPr>
              <a:xfrm>
                <a:off x="6091768" y="3739274"/>
                <a:ext cx="1788031" cy="311430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Ethernet TCP/IP – RJ45/SFP+</a:t>
                </a:r>
                <a:endParaRPr lang="en-GB" sz="1050" dirty="0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6063286" y="4196150"/>
                <a:ext cx="1816513" cy="261664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Optical link – SFP+</a:t>
                </a:r>
                <a:endParaRPr lang="en-GB" sz="105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251738" y="4940765"/>
              <a:ext cx="1431803" cy="268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INTELLIGENT DRIVE</a:t>
              </a:r>
              <a:endParaRPr lang="en-GB" sz="1200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319990" y="3902810"/>
            <a:ext cx="3773925" cy="2419917"/>
            <a:chOff x="2286000" y="3802801"/>
            <a:chExt cx="3773925" cy="2419917"/>
          </a:xfrm>
        </p:grpSpPr>
        <p:grpSp>
          <p:nvGrpSpPr>
            <p:cNvPr id="44" name="Group 43"/>
            <p:cNvGrpSpPr/>
            <p:nvPr/>
          </p:nvGrpSpPr>
          <p:grpSpPr>
            <a:xfrm>
              <a:off x="2286000" y="3802801"/>
              <a:ext cx="3773925" cy="2140799"/>
              <a:chOff x="2286000" y="3802801"/>
              <a:chExt cx="3773925" cy="2140799"/>
            </a:xfrm>
          </p:grpSpPr>
          <p:sp>
            <p:nvSpPr>
              <p:cNvPr id="46" name="Rounded Rectangle 45"/>
              <p:cNvSpPr/>
              <p:nvPr/>
            </p:nvSpPr>
            <p:spPr>
              <a:xfrm>
                <a:off x="2286000" y="3802801"/>
                <a:ext cx="2743200" cy="2140799"/>
              </a:xfrm>
              <a:prstGeom prst="round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endParaRPr lang="en-GB" sz="1050" dirty="0"/>
              </a:p>
            </p:txBody>
          </p:sp>
          <p:pic>
            <p:nvPicPr>
              <p:cNvPr id="47" name="Picture 4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5000"/>
              </a:blip>
              <a:srcRect/>
              <a:stretch>
                <a:fillRect/>
              </a:stretch>
            </p:blipFill>
            <p:spPr bwMode="auto">
              <a:xfrm>
                <a:off x="3277177" y="3902078"/>
                <a:ext cx="1164397" cy="1753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9" name="Rounded Rectangle 48"/>
              <p:cNvSpPr/>
              <p:nvPr/>
            </p:nvSpPr>
            <p:spPr>
              <a:xfrm>
                <a:off x="3657598" y="4705247"/>
                <a:ext cx="1036307" cy="234928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/>
                  <a:t>Optical </a:t>
                </a:r>
                <a:r>
                  <a:rPr lang="en-GB" sz="900" dirty="0"/>
                  <a:t>link</a:t>
                </a:r>
              </a:p>
            </p:txBody>
          </p:sp>
          <p:cxnSp>
            <p:nvCxnSpPr>
              <p:cNvPr id="53" name="Elbow Connector 52"/>
              <p:cNvCxnSpPr/>
              <p:nvPr/>
            </p:nvCxnSpPr>
            <p:spPr>
              <a:xfrm flipV="1">
                <a:off x="4693905" y="4814831"/>
                <a:ext cx="1366020" cy="17405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2609082" y="5961108"/>
              <a:ext cx="20970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b="1" dirty="0" smtClean="0"/>
                <a:t>ACQUISITION AND SUPERVISION</a:t>
              </a:r>
              <a:endParaRPr lang="en-GB" sz="1100" b="1" dirty="0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4521349" y="4206287"/>
            <a:ext cx="289967" cy="15057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CPU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5691589" y="5201938"/>
            <a:ext cx="1036307" cy="2347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/>
              <a:t>Trigger input</a:t>
            </a:r>
          </a:p>
        </p:txBody>
      </p:sp>
      <p:cxnSp>
        <p:nvCxnSpPr>
          <p:cNvPr id="56" name="Elbow Connector 55"/>
          <p:cNvCxnSpPr>
            <a:stCxn id="65" idx="1"/>
            <a:endCxn id="30" idx="0"/>
          </p:cNvCxnSpPr>
          <p:nvPr/>
        </p:nvCxnSpPr>
        <p:spPr>
          <a:xfrm rot="10800000" flipV="1">
            <a:off x="9135221" y="2039787"/>
            <a:ext cx="227246" cy="2280437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381615" y="1384641"/>
            <a:ext cx="4842676" cy="4298955"/>
            <a:chOff x="-421483" y="1243914"/>
            <a:chExt cx="4842676" cy="4298955"/>
          </a:xfrm>
        </p:grpSpPr>
        <p:sp>
          <p:nvSpPr>
            <p:cNvPr id="58" name="Rectangle 57"/>
            <p:cNvSpPr/>
            <p:nvPr/>
          </p:nvSpPr>
          <p:spPr>
            <a:xfrm>
              <a:off x="4153202" y="4037104"/>
              <a:ext cx="267991" cy="15057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T IMING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-421483" y="1243914"/>
              <a:ext cx="2676425" cy="2388220"/>
              <a:chOff x="-1712395" y="1358361"/>
              <a:chExt cx="2676425" cy="2388220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-1712395" y="1358361"/>
                <a:ext cx="2676425" cy="238822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r>
                  <a:rPr lang="en-GB" sz="1100" dirty="0">
                    <a:solidFill>
                      <a:srgbClr val="0070C0"/>
                    </a:solidFill>
                  </a:rPr>
                  <a:t>General Machine Timing (</a:t>
                </a:r>
                <a:r>
                  <a:rPr lang="en-GB" sz="1100" dirty="0" smtClean="0">
                    <a:solidFill>
                      <a:srgbClr val="0070C0"/>
                    </a:solidFill>
                  </a:rPr>
                  <a:t>GMT)</a:t>
                </a:r>
                <a:br>
                  <a:rPr lang="en-GB" sz="1100" dirty="0" smtClean="0">
                    <a:solidFill>
                      <a:srgbClr val="0070C0"/>
                    </a:solidFill>
                  </a:rPr>
                </a:br>
                <a:r>
                  <a:rPr lang="en-GB" sz="1100" dirty="0" smtClean="0"/>
                  <a:t>Low </a:t>
                </a:r>
                <a:r>
                  <a:rPr lang="en-GB" sz="1100" dirty="0"/>
                  <a:t>jitter &lt; </a:t>
                </a:r>
                <a:r>
                  <a:rPr lang="en-GB" sz="1100" dirty="0" smtClean="0"/>
                  <a:t>1ns, Granularity</a:t>
                </a:r>
                <a:r>
                  <a:rPr lang="en-GB" sz="1100" dirty="0"/>
                  <a:t>: 1ms</a:t>
                </a:r>
              </a:p>
            </p:txBody>
          </p:sp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553712" y="1873010"/>
                <a:ext cx="2304632" cy="1732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60" name="Elbow Connector 59"/>
            <p:cNvCxnSpPr>
              <a:stCxn id="61" idx="2"/>
              <a:endCxn id="58" idx="0"/>
            </p:cNvCxnSpPr>
            <p:nvPr/>
          </p:nvCxnSpPr>
          <p:spPr>
            <a:xfrm rot="16200000" flipH="1">
              <a:off x="2399479" y="2149385"/>
              <a:ext cx="404970" cy="337046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Elbow Connector 62"/>
          <p:cNvCxnSpPr>
            <a:stCxn id="58" idx="2"/>
            <a:endCxn id="55" idx="2"/>
          </p:cNvCxnSpPr>
          <p:nvPr/>
        </p:nvCxnSpPr>
        <p:spPr>
          <a:xfrm rot="5400000" flipH="1" flipV="1">
            <a:off x="5526556" y="5000409"/>
            <a:ext cx="246926" cy="1119447"/>
          </a:xfrm>
          <a:prstGeom prst="bentConnector3">
            <a:avLst>
              <a:gd name="adj1" fmla="val -92578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9362467" y="1725145"/>
            <a:ext cx="2566990" cy="629286"/>
            <a:chOff x="6914795" y="994053"/>
            <a:chExt cx="2265055" cy="629286"/>
          </a:xfrm>
        </p:grpSpPr>
        <p:pic>
          <p:nvPicPr>
            <p:cNvPr id="6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4795" y="994053"/>
              <a:ext cx="558529" cy="629286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pic>
        <p:sp>
          <p:nvSpPr>
            <p:cNvPr id="66" name="TextBox 65"/>
            <p:cNvSpPr txBox="1"/>
            <p:nvPr/>
          </p:nvSpPr>
          <p:spPr>
            <a:xfrm>
              <a:off x="7292917" y="1155375"/>
              <a:ext cx="188693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Expert monitoring</a:t>
              </a:r>
              <a:endParaRPr lang="en-GB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16174" y="1398320"/>
            <a:ext cx="3520382" cy="2961066"/>
            <a:chOff x="1182184" y="1298312"/>
            <a:chExt cx="3520382" cy="2961066"/>
          </a:xfrm>
        </p:grpSpPr>
        <p:sp>
          <p:nvSpPr>
            <p:cNvPr id="68" name="Rounded Rectangle 67"/>
            <p:cNvSpPr/>
            <p:nvPr/>
          </p:nvSpPr>
          <p:spPr>
            <a:xfrm>
              <a:off x="3656043" y="4048379"/>
              <a:ext cx="1046523" cy="210999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BST receiver</a:t>
              </a:r>
            </a:p>
          </p:txBody>
        </p:sp>
        <p:cxnSp>
          <p:nvCxnSpPr>
            <p:cNvPr id="69" name="Elbow Connector 68"/>
            <p:cNvCxnSpPr>
              <a:stCxn id="70" idx="2"/>
              <a:endCxn id="68" idx="0"/>
            </p:cNvCxnSpPr>
            <p:nvPr/>
          </p:nvCxnSpPr>
          <p:spPr>
            <a:xfrm rot="16200000" flipH="1">
              <a:off x="2666185" y="2535258"/>
              <a:ext cx="1334295" cy="1691946"/>
            </a:xfrm>
            <a:prstGeom prst="bentConnector3">
              <a:avLst>
                <a:gd name="adj1" fmla="val 42657"/>
              </a:avLst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182184" y="1298312"/>
              <a:ext cx="2610350" cy="141577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70C0"/>
                  </a:solidFill>
                </a:rPr>
                <a:t>Beam Synchronous timing (BST</a:t>
              </a:r>
              <a:r>
                <a:rPr lang="en-GB" sz="1400" dirty="0" smtClean="0">
                  <a:solidFill>
                    <a:srgbClr val="0070C0"/>
                  </a:solidFill>
                </a:rPr>
                <a:t>)</a:t>
              </a:r>
              <a:r>
                <a:rPr lang="en-GB" sz="1400" dirty="0">
                  <a:solidFill>
                    <a:srgbClr val="0070C0"/>
                  </a:solidFill>
                </a:rPr>
                <a:t/>
              </a:r>
              <a:br>
                <a:rPr lang="en-GB" sz="1400" dirty="0">
                  <a:solidFill>
                    <a:srgbClr val="0070C0"/>
                  </a:solidFill>
                </a:rPr>
              </a:br>
              <a:r>
                <a:rPr lang="en-GB" sz="1200" dirty="0" smtClean="0"/>
                <a:t>Bunch </a:t>
              </a:r>
              <a:r>
                <a:rPr lang="en-GB" sz="1200" dirty="0"/>
                <a:t>synchronisation</a:t>
              </a:r>
              <a:br>
                <a:rPr lang="en-GB" sz="1200" dirty="0"/>
              </a:br>
              <a:r>
                <a:rPr lang="en-GB" sz="1200" dirty="0" smtClean="0">
                  <a:solidFill>
                    <a:srgbClr val="0070C0"/>
                  </a:solidFill>
                </a:rPr>
                <a:t>(25 </a:t>
              </a:r>
              <a:r>
                <a:rPr lang="en-GB" sz="1200" dirty="0">
                  <a:solidFill>
                    <a:srgbClr val="0070C0"/>
                  </a:solidFill>
                </a:rPr>
                <a:t>ns accurate </a:t>
              </a:r>
              <a:r>
                <a:rPr lang="en-GB" sz="1200" dirty="0" smtClean="0">
                  <a:solidFill>
                    <a:srgbClr val="0070C0"/>
                  </a:solidFill>
                </a:rPr>
                <a:t>clock)</a:t>
              </a:r>
              <a:r>
                <a:rPr lang="en-GB" sz="1200" dirty="0">
                  <a:solidFill>
                    <a:srgbClr val="0070C0"/>
                  </a:solidFill>
                </a:rPr>
                <a:t/>
              </a:r>
              <a:br>
                <a:rPr lang="en-GB" sz="1200" dirty="0">
                  <a:solidFill>
                    <a:srgbClr val="0070C0"/>
                  </a:solidFill>
                </a:rPr>
              </a:br>
              <a:endParaRPr lang="en-GB" sz="1200" dirty="0"/>
            </a:p>
            <a:p>
              <a:r>
                <a:rPr lang="en-GB" sz="1200" dirty="0" smtClean="0"/>
                <a:t>Revolution </a:t>
              </a:r>
              <a:r>
                <a:rPr lang="en-GB" sz="1200" dirty="0"/>
                <a:t>frequency </a:t>
              </a:r>
              <a:r>
                <a:rPr lang="en-GB" sz="1200" dirty="0" smtClean="0"/>
                <a:t>synchro</a:t>
              </a:r>
              <a:br>
                <a:rPr lang="en-GB" sz="1200" dirty="0" smtClean="0"/>
              </a:br>
              <a:r>
                <a:rPr lang="en-GB" sz="1200" dirty="0" smtClean="0"/>
                <a:t>Triggers: scan start, post-mortem </a:t>
              </a:r>
              <a:r>
                <a:rPr lang="en-GB" sz="1200" dirty="0"/>
                <a:t>Granularity: </a:t>
              </a:r>
              <a:r>
                <a:rPr lang="en-GB" sz="1200" dirty="0" smtClean="0"/>
                <a:t>89us (LHC), </a:t>
              </a:r>
              <a:r>
                <a:rPr lang="en-GB" sz="1200" dirty="0"/>
                <a:t>low jitter &lt; 1ns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691588" y="1384641"/>
            <a:ext cx="1606828" cy="3319280"/>
            <a:chOff x="4989377" y="1247882"/>
            <a:chExt cx="1606828" cy="3319280"/>
          </a:xfrm>
        </p:grpSpPr>
        <p:sp>
          <p:nvSpPr>
            <p:cNvPr id="72" name="Rectangle 71"/>
            <p:cNvSpPr/>
            <p:nvPr/>
          </p:nvSpPr>
          <p:spPr>
            <a:xfrm>
              <a:off x="5273172" y="1247882"/>
              <a:ext cx="1323033" cy="146900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400" dirty="0">
                  <a:solidFill>
                    <a:schemeClr val="accent1"/>
                  </a:solidFill>
                </a:rPr>
                <a:t>Beam Energy and Intensity</a:t>
              </a:r>
            </a:p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CISV or BCT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4989377" y="4345423"/>
              <a:ext cx="1044968" cy="22173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CISV </a:t>
              </a:r>
              <a:r>
                <a:rPr lang="en-GB" sz="900" dirty="0" smtClean="0"/>
                <a:t>receiver ?</a:t>
              </a:r>
              <a:endParaRPr lang="en-GB" sz="9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384033" y="2362654"/>
            <a:ext cx="1783422" cy="626336"/>
            <a:chOff x="6902482" y="786000"/>
            <a:chExt cx="1573652" cy="626336"/>
          </a:xfrm>
        </p:grpSpPr>
        <p:pic>
          <p:nvPicPr>
            <p:cNvPr id="7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2482" y="786000"/>
              <a:ext cx="569313" cy="626336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pic>
        <p:sp>
          <p:nvSpPr>
            <p:cNvPr id="76" name="TextBox 75"/>
            <p:cNvSpPr txBox="1"/>
            <p:nvPr/>
          </p:nvSpPr>
          <p:spPr>
            <a:xfrm>
              <a:off x="7365152" y="876408"/>
              <a:ext cx="1110982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FESA class</a:t>
              </a:r>
              <a:endParaRPr lang="en-GB" dirty="0"/>
            </a:p>
          </p:txBody>
        </p:sp>
      </p:grpSp>
      <p:cxnSp>
        <p:nvCxnSpPr>
          <p:cNvPr id="77" name="Elbow Connector 76"/>
          <p:cNvCxnSpPr>
            <a:stCxn id="75" idx="1"/>
            <a:endCxn id="30" idx="0"/>
          </p:cNvCxnSpPr>
          <p:nvPr/>
        </p:nvCxnSpPr>
        <p:spPr>
          <a:xfrm rot="10800000" flipV="1">
            <a:off x="9135221" y="2675821"/>
            <a:ext cx="248812" cy="164440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381614" y="4253886"/>
            <a:ext cx="4022872" cy="2109019"/>
            <a:chOff x="261145" y="3676738"/>
            <a:chExt cx="4022872" cy="2109019"/>
          </a:xfrm>
        </p:grpSpPr>
        <p:sp>
          <p:nvSpPr>
            <p:cNvPr id="79" name="Rectangle 78"/>
            <p:cNvSpPr/>
            <p:nvPr/>
          </p:nvSpPr>
          <p:spPr>
            <a:xfrm>
              <a:off x="261145" y="3676738"/>
              <a:ext cx="3516197" cy="210901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569004" y="4382021"/>
              <a:ext cx="2682343" cy="660943"/>
              <a:chOff x="-920441" y="4788302"/>
              <a:chExt cx="2682343" cy="660943"/>
            </a:xfrm>
          </p:grpSpPr>
          <p:pic>
            <p:nvPicPr>
              <p:cNvPr id="88" name="Picture 3" descr="C:\Users\jemery\AppData\Local\Microsoft\Windows\Temporary Internet Files\Content.IE5\T4JDSR1M\MC900432646[1]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0959" y="4788302"/>
                <a:ext cx="660943" cy="6609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0" name="TextBox 89"/>
              <p:cNvSpPr txBox="1"/>
              <p:nvPr/>
            </p:nvSpPr>
            <p:spPr>
              <a:xfrm>
                <a:off x="-920441" y="4926007"/>
                <a:ext cx="19993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Control </a:t>
                </a:r>
                <a:r>
                  <a:rPr lang="en-GB" dirty="0" smtClean="0"/>
                  <a:t>room (CCC)</a:t>
                </a:r>
                <a:endParaRPr lang="en-GB" dirty="0"/>
              </a:p>
            </p:txBody>
          </p:sp>
        </p:grpSp>
        <p:cxnSp>
          <p:nvCxnSpPr>
            <p:cNvPr id="81" name="Elbow Connector 80"/>
            <p:cNvCxnSpPr>
              <a:stCxn id="88" idx="3"/>
              <a:endCxn id="54" idx="1"/>
            </p:cNvCxnSpPr>
            <p:nvPr/>
          </p:nvCxnSpPr>
          <p:spPr>
            <a:xfrm flipV="1">
              <a:off x="3251347" y="4345013"/>
              <a:ext cx="1032670" cy="36748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425343" y="5098602"/>
              <a:ext cx="2870145" cy="5340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dirty="0"/>
                <a:t>Logging storage</a:t>
              </a:r>
              <a:br>
                <a:rPr lang="en-GB" dirty="0"/>
              </a:br>
              <a:r>
                <a:rPr lang="en-GB" sz="1400" dirty="0"/>
                <a:t>Long term </a:t>
              </a:r>
              <a:r>
                <a:rPr lang="en-GB" sz="1400" dirty="0" smtClean="0"/>
                <a:t>storage for offline </a:t>
              </a:r>
              <a:r>
                <a:rPr lang="en-GB" sz="1400" dirty="0"/>
                <a:t>analysis</a:t>
              </a:r>
            </a:p>
          </p:txBody>
        </p:sp>
        <p:cxnSp>
          <p:nvCxnSpPr>
            <p:cNvPr id="83" name="Elbow Connector 82"/>
            <p:cNvCxnSpPr>
              <a:stCxn id="82" idx="3"/>
              <a:endCxn id="54" idx="1"/>
            </p:cNvCxnSpPr>
            <p:nvPr/>
          </p:nvCxnSpPr>
          <p:spPr>
            <a:xfrm flipV="1">
              <a:off x="3295488" y="4345013"/>
              <a:ext cx="988529" cy="102059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1584217" y="3721078"/>
              <a:ext cx="1590295" cy="660943"/>
              <a:chOff x="188071" y="4813537"/>
              <a:chExt cx="1590295" cy="660943"/>
            </a:xfrm>
          </p:grpSpPr>
          <p:pic>
            <p:nvPicPr>
              <p:cNvPr id="86" name="Picture 3" descr="C:\Users\jemery\AppData\Local\Microsoft\Windows\Temporary Internet Files\Content.IE5\T4JDSR1M\MC900432646[1]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7423" y="4813537"/>
                <a:ext cx="660943" cy="6609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7" name="TextBox 86"/>
              <p:cNvSpPr txBox="1"/>
              <p:nvPr/>
            </p:nvSpPr>
            <p:spPr>
              <a:xfrm>
                <a:off x="188071" y="4912173"/>
                <a:ext cx="9287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/>
                  <a:t>Settings</a:t>
                </a:r>
                <a:endParaRPr lang="en-GB" dirty="0"/>
              </a:p>
            </p:txBody>
          </p:sp>
        </p:grpSp>
        <p:cxnSp>
          <p:nvCxnSpPr>
            <p:cNvPr id="85" name="Elbow Connector 84"/>
            <p:cNvCxnSpPr>
              <a:stCxn id="86" idx="3"/>
              <a:endCxn id="54" idx="1"/>
            </p:cNvCxnSpPr>
            <p:nvPr/>
          </p:nvCxnSpPr>
          <p:spPr>
            <a:xfrm>
              <a:off x="3174512" y="4051550"/>
              <a:ext cx="1109505" cy="29346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91" name="Elbow Connector 90"/>
          <p:cNvCxnSpPr>
            <a:stCxn id="72" idx="2"/>
            <a:endCxn id="73" idx="3"/>
          </p:cNvCxnSpPr>
          <p:nvPr/>
        </p:nvCxnSpPr>
        <p:spPr>
          <a:xfrm rot="16200000" flipH="1">
            <a:off x="5817026" y="3673521"/>
            <a:ext cx="1739405" cy="99656"/>
          </a:xfrm>
          <a:prstGeom prst="bentConnector4">
            <a:avLst>
              <a:gd name="adj1" fmla="val 20059"/>
              <a:gd name="adj2" fmla="val 540912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7699500" y="1459619"/>
            <a:ext cx="4242288" cy="4897571"/>
            <a:chOff x="7137628" y="805001"/>
            <a:chExt cx="4242288" cy="4897571"/>
          </a:xfrm>
        </p:grpSpPr>
        <p:sp>
          <p:nvSpPr>
            <p:cNvPr id="93" name="Rectangle 92"/>
            <p:cNvSpPr/>
            <p:nvPr/>
          </p:nvSpPr>
          <p:spPr>
            <a:xfrm>
              <a:off x="7137628" y="805001"/>
              <a:ext cx="4186236" cy="4863108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0411381" y="5333240"/>
              <a:ext cx="96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PHASE 1</a:t>
              </a:r>
              <a:endParaRPr lang="fr-CH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73013" y="1271280"/>
            <a:ext cx="7184592" cy="5549712"/>
            <a:chOff x="515733" y="1036863"/>
            <a:chExt cx="7184592" cy="5549712"/>
          </a:xfrm>
        </p:grpSpPr>
        <p:sp>
          <p:nvSpPr>
            <p:cNvPr id="96" name="Rectangle 95"/>
            <p:cNvSpPr/>
            <p:nvPr/>
          </p:nvSpPr>
          <p:spPr>
            <a:xfrm>
              <a:off x="522514" y="1036863"/>
              <a:ext cx="7177811" cy="5506289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15733" y="6217243"/>
              <a:ext cx="96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PHASE 2</a:t>
              </a:r>
              <a:endParaRPr lang="fr-CH" dirty="0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931605" y="5835154"/>
            <a:ext cx="264001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Communication </a:t>
            </a:r>
            <a:r>
              <a:rPr lang="fr-CH" dirty="0" err="1" smtClean="0">
                <a:solidFill>
                  <a:schemeClr val="accent4"/>
                </a:solidFill>
              </a:rPr>
              <a:t>link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6057791" y="4368577"/>
            <a:ext cx="2648908" cy="121272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36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4" grpId="0" animBg="1"/>
      <p:bldP spid="55" grpId="0" animBg="1"/>
      <p:bldP spid="98" grpId="0"/>
      <p:bldP spid="9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74" y="2336837"/>
            <a:ext cx="5016945" cy="2805259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40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6. Simulation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464086" y="2677221"/>
            <a:ext cx="50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/>
              <a:t>(1)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819" y="2245397"/>
            <a:ext cx="6351756" cy="31684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10503" y="3343971"/>
            <a:ext cx="50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/>
              <a:t>(1)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53352" y="4239958"/>
            <a:ext cx="50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/>
              <a:t>(1)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8684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46" y="2418480"/>
            <a:ext cx="4321817" cy="2416573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41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6. Simulation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1524" y="1571889"/>
            <a:ext cx="7610476" cy="368443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162676" y="1571889"/>
            <a:ext cx="4276724" cy="11861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0640095" y="1858648"/>
            <a:ext cx="116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Master (1)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62676" y="2738966"/>
            <a:ext cx="5622924" cy="9549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0731177" y="2418480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6"/>
                </a:solidFill>
              </a:rPr>
              <a:t>Slave (2)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74750" y="35517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(1)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66139" y="355172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6"/>
                </a:solidFill>
              </a:rPr>
              <a:t>(2)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87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17193"/>
            <a:ext cx="8305800" cy="4057650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42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6. Simulation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515226" y="3324225"/>
            <a:ext cx="685800" cy="2270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686799" y="3253068"/>
            <a:ext cx="2212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FF0000"/>
                </a:solidFill>
              </a:rPr>
              <a:t>Wrong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Expected</a:t>
            </a:r>
            <a:r>
              <a:rPr lang="fr-CH" dirty="0" smtClean="0">
                <a:solidFill>
                  <a:srgbClr val="FF0000"/>
                </a:solidFill>
              </a:rPr>
              <a:t> Data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310" y="1229817"/>
            <a:ext cx="9704867" cy="5388417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43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6. Simulation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438275" y="2555380"/>
            <a:ext cx="9134475" cy="2624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0731177" y="2499493"/>
            <a:ext cx="130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FF0000"/>
                </a:solidFill>
              </a:rPr>
              <a:t>Wrong</a:t>
            </a:r>
            <a:r>
              <a:rPr lang="fr-CH" dirty="0" smtClean="0">
                <a:solidFill>
                  <a:srgbClr val="FF0000"/>
                </a:solidFill>
              </a:rPr>
              <a:t> Data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57400" y="5429249"/>
            <a:ext cx="3495675" cy="123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44</a:t>
            </a:fld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6. Simulation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0525" y="1885950"/>
            <a:ext cx="8724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UVVM Test Bench:</a:t>
            </a:r>
          </a:p>
          <a:p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A single sequence for all Verification </a:t>
            </a:r>
            <a:r>
              <a:rPr lang="en-US" sz="2400" dirty="0"/>
              <a:t>C</a:t>
            </a:r>
            <a:r>
              <a:rPr lang="en-US" sz="2400" dirty="0" smtClean="0"/>
              <a:t>omponents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sym typeface="Wingdings" panose="05000000000000000000" pitchFamily="2" charset="2"/>
              </a:rPr>
              <a:t>1 single Process : simple but powerful test cases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sym typeface="Wingdings" panose="05000000000000000000" pitchFamily="2" charset="2"/>
              </a:rPr>
              <a:t>Time synchronization made easy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Validates Data communication and order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Validates that all transactions went through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err="1" smtClean="0"/>
              <a:t>Timouts</a:t>
            </a:r>
            <a:r>
              <a:rPr lang="en-US" sz="2400" dirty="0" smtClean="0"/>
              <a:t> limits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24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48922"/>
            <a:ext cx="10515600" cy="1041928"/>
          </a:xfrm>
        </p:spPr>
        <p:txBody>
          <a:bodyPr>
            <a:normAutofit fontScale="92500" lnSpcReduction="20000"/>
          </a:bodyPr>
          <a:lstStyle/>
          <a:p>
            <a:pPr lvl="1">
              <a:spcBef>
                <a:spcPct val="0"/>
              </a:spcBef>
              <a:defRPr/>
            </a:pPr>
            <a:r>
              <a:rPr lang="en-US" sz="2600" dirty="0" smtClean="0">
                <a:solidFill>
                  <a:schemeClr val="bg2">
                    <a:lumMod val="90000"/>
                  </a:schemeClr>
                </a:solidFill>
              </a:rPr>
              <a:t>Research</a:t>
            </a:r>
            <a:endParaRPr lang="en-US" altLang="fr-FR" sz="2600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Find an architecture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Modular approach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>
                <a:solidFill>
                  <a:schemeClr val="bg2">
                    <a:lumMod val="90000"/>
                  </a:schemeClr>
                </a:solidFill>
              </a:rPr>
              <a:t>Existing </a:t>
            </a: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usable parts</a:t>
            </a:r>
            <a:r>
              <a:rPr lang="en-US" altLang="fr-FR" dirty="0">
                <a:solidFill>
                  <a:schemeClr val="bg2">
                    <a:lumMod val="90000"/>
                  </a:schemeClr>
                </a:solidFill>
              </a:rPr>
              <a:t>?</a:t>
            </a:r>
          </a:p>
          <a:p>
            <a:pPr lvl="2">
              <a:spcBef>
                <a:spcPct val="0"/>
              </a:spcBef>
              <a:defRPr/>
            </a:pPr>
            <a:endParaRPr lang="en-US" altLang="fr-FR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2">
              <a:spcBef>
                <a:spcPct val="0"/>
              </a:spcBef>
              <a:defRPr/>
            </a:pPr>
            <a:endParaRPr lang="en-US" altLang="fr-FR" dirty="0">
              <a:solidFill>
                <a:schemeClr val="bg2">
                  <a:lumMod val="90000"/>
                </a:schemeClr>
              </a:solidFill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dirty="0" smtClean="0">
              <a:solidFill>
                <a:schemeClr val="bg2">
                  <a:lumMod val="90000"/>
                </a:schemeClr>
              </a:solidFill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45</a:t>
            </a:fld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00463" y="2790825"/>
            <a:ext cx="10515600" cy="1508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sz="2600" dirty="0" smtClean="0">
                <a:solidFill>
                  <a:schemeClr val="bg2">
                    <a:lumMod val="90000"/>
                  </a:schemeClr>
                </a:solidFill>
              </a:rPr>
              <a:t>Development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Develop the protocol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Implement the 4 main requests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>
                <a:solidFill>
                  <a:schemeClr val="bg2">
                    <a:lumMod val="90000"/>
                  </a:schemeClr>
                </a:solidFill>
              </a:rPr>
              <a:t>Validation with Simulation</a:t>
            </a:r>
            <a:endParaRPr lang="en-US" altLang="fr-FR" dirty="0">
              <a:solidFill>
                <a:schemeClr val="bg2">
                  <a:lumMod val="90000"/>
                </a:schemeClr>
              </a:solidFill>
            </a:endParaRPr>
          </a:p>
          <a:p>
            <a:pPr lvl="2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15225" y="3463925"/>
            <a:ext cx="10515600" cy="250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ct val="0"/>
              </a:spcBef>
              <a:buNone/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r>
              <a:rPr lang="en-US" altLang="fr-FR" dirty="0" smtClean="0"/>
              <a:t>Physical Testing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dirty="0" smtClean="0"/>
              <a:t>On Development boards</a:t>
            </a:r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lvl="1">
              <a:spcBef>
                <a:spcPct val="0"/>
              </a:spcBef>
              <a:defRPr/>
            </a:pPr>
            <a:endParaRPr lang="en-US" altLang="fr-FR" dirty="0" smtClean="0"/>
          </a:p>
          <a:p>
            <a:pPr marL="457200" lvl="1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fr-FR" dirty="0" smtClean="0"/>
          </a:p>
          <a:p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Thesis </a:t>
            </a:r>
            <a:r>
              <a:rPr lang="en-US" dirty="0" smtClean="0"/>
              <a:t>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1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46</a:t>
            </a:fld>
            <a:endParaRPr lang="en-GB"/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33" y="1690688"/>
            <a:ext cx="6341604" cy="42538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1354" y="1948922"/>
            <a:ext cx="39604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dirty="0" err="1" smtClean="0"/>
              <a:t>ArriaV</a:t>
            </a:r>
            <a:r>
              <a:rPr lang="en-US" sz="2400" dirty="0" smtClean="0"/>
              <a:t> </a:t>
            </a:r>
            <a:r>
              <a:rPr lang="en-US" sz="2400" dirty="0" err="1" smtClean="0"/>
              <a:t>SoC</a:t>
            </a:r>
            <a:r>
              <a:rPr lang="en-US" sz="2400" dirty="0" smtClean="0"/>
              <a:t> Evaluation Kit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Single board </a:t>
            </a:r>
            <a:r>
              <a:rPr lang="en-US" dirty="0" err="1" smtClean="0"/>
              <a:t>LoopBack</a:t>
            </a:r>
            <a:r>
              <a:rPr lang="en-US" dirty="0" smtClean="0"/>
              <a:t>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Dual boards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354" y="3401342"/>
            <a:ext cx="3960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Due to limited time :</a:t>
            </a:r>
          </a:p>
          <a:p>
            <a:r>
              <a:rPr lang="en-US" dirty="0" smtClean="0"/>
              <a:t>- Simple physical tests done with signal Tap (internal signals)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11" y="4770020"/>
            <a:ext cx="803031" cy="8030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6100" y="4516815"/>
            <a:ext cx="24491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Link Validation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Latency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bandwidth</a:t>
            </a:r>
            <a:endParaRPr lang="en-US" sz="2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7. </a:t>
            </a:r>
            <a:r>
              <a:rPr lang="en-US" dirty="0"/>
              <a:t>Physical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88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81354" y="1948922"/>
            <a:ext cx="396044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dirty="0" err="1" smtClean="0"/>
              <a:t>ArriaV</a:t>
            </a:r>
            <a:r>
              <a:rPr lang="en-US" sz="2400" dirty="0" smtClean="0"/>
              <a:t> </a:t>
            </a:r>
            <a:r>
              <a:rPr lang="en-US" sz="2400" dirty="0" err="1" smtClean="0"/>
              <a:t>SoC</a:t>
            </a:r>
            <a:r>
              <a:rPr lang="en-US" sz="2400" dirty="0" smtClean="0"/>
              <a:t> Evaluation Kit</a:t>
            </a:r>
          </a:p>
          <a:p>
            <a:endParaRPr lang="en-US" dirty="0" smtClean="0"/>
          </a:p>
          <a:p>
            <a:r>
              <a:rPr lang="en-US" dirty="0" smtClean="0"/>
              <a:t>Triggers Physical Testing: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 to 25ns jitter upon reset (GBT normal version)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 to 25ns jitter from sampling </a:t>
            </a:r>
            <a:r>
              <a:rPr lang="en-US" dirty="0" err="1" smtClean="0"/>
              <a:t>periode</a:t>
            </a:r>
            <a:r>
              <a:rPr lang="en-US" dirty="0" smtClean="0"/>
              <a:t> (40Mhz Clock)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Total Trigger Jitter= 25+25=50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as GBT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915" y="4074695"/>
            <a:ext cx="803031" cy="8030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2" y="4877726"/>
            <a:ext cx="803031" cy="803031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7. </a:t>
            </a:r>
            <a:r>
              <a:rPr lang="en-US" dirty="0"/>
              <a:t>Physical Testing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4018" y="1948922"/>
            <a:ext cx="6561582" cy="396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6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81353" y="1948922"/>
            <a:ext cx="467164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dirty="0" err="1" smtClean="0"/>
              <a:t>ArriaV</a:t>
            </a:r>
            <a:r>
              <a:rPr lang="en-US" sz="2400" dirty="0" smtClean="0"/>
              <a:t> </a:t>
            </a:r>
            <a:r>
              <a:rPr lang="en-US" sz="2400" dirty="0" err="1" smtClean="0"/>
              <a:t>SoC</a:t>
            </a:r>
            <a:r>
              <a:rPr lang="en-US" sz="2400" dirty="0" smtClean="0"/>
              <a:t> Evaluation Kit</a:t>
            </a:r>
          </a:p>
          <a:p>
            <a:endParaRPr lang="en-US" dirty="0" smtClean="0"/>
          </a:p>
          <a:p>
            <a:r>
              <a:rPr lang="en-US" sz="2000" dirty="0" smtClean="0"/>
              <a:t>IO reproduction Physical Testing: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Higher Delay (buffer time to avoid FIFO Underflow)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Deterministic Delay (Set in design)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Total IO Jitter= 50 ns &lt; 100ns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306" y="3514970"/>
            <a:ext cx="803031" cy="8030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74" y="4599675"/>
            <a:ext cx="803031" cy="803031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7. </a:t>
            </a:r>
            <a:r>
              <a:rPr lang="en-US" dirty="0" smtClean="0"/>
              <a:t>Physical </a:t>
            </a:r>
            <a:r>
              <a:rPr lang="en-US" dirty="0" smtClean="0"/>
              <a:t>Testing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5337" y="1948922"/>
            <a:ext cx="6513314" cy="39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9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49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81353" y="1948922"/>
            <a:ext cx="467164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dirty="0" err="1" smtClean="0"/>
              <a:t>ArriaV</a:t>
            </a:r>
            <a:r>
              <a:rPr lang="en-US" sz="2400" dirty="0" smtClean="0"/>
              <a:t> </a:t>
            </a:r>
            <a:r>
              <a:rPr lang="en-US" sz="2400" dirty="0" err="1" smtClean="0"/>
              <a:t>SoC</a:t>
            </a:r>
            <a:r>
              <a:rPr lang="en-US" sz="2400" dirty="0" smtClean="0"/>
              <a:t> Evaluation Kit</a:t>
            </a:r>
          </a:p>
          <a:p>
            <a:endParaRPr lang="en-US" dirty="0" smtClean="0"/>
          </a:p>
          <a:p>
            <a:r>
              <a:rPr lang="en-US" sz="2000" dirty="0" smtClean="0"/>
              <a:t>Traffic Generator (25%, 50%, 75%, 100%)</a:t>
            </a:r>
            <a:endParaRPr lang="en-US" sz="2000" dirty="0"/>
          </a:p>
          <a:p>
            <a:r>
              <a:rPr lang="en-US" sz="2000" dirty="0" smtClean="0"/>
              <a:t>Signal Tap check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7. </a:t>
            </a:r>
            <a:r>
              <a:rPr lang="en-US" dirty="0" smtClean="0"/>
              <a:t>Physical </a:t>
            </a:r>
            <a:r>
              <a:rPr lang="en-US" dirty="0" smtClean="0"/>
              <a:t>Testing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581" y="3361382"/>
            <a:ext cx="10683019" cy="2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981965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34050" y="2128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285206" y="1354384"/>
          <a:ext cx="6897688" cy="5001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Visio" r:id="rId5" imgW="8725024" imgH="6324600" progId="Visio.Drawing.15">
                  <p:embed/>
                </p:oleObj>
              </mc:Choice>
              <mc:Fallback>
                <p:oleObj name="Visio" r:id="rId5" imgW="8725024" imgH="632460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206" y="1354384"/>
                        <a:ext cx="6897688" cy="5001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fr-CH" dirty="0" err="1"/>
              <a:t>Aim</a:t>
            </a:r>
            <a:r>
              <a:rPr lang="fr-CH" dirty="0"/>
              <a:t> of </a:t>
            </a:r>
            <a:r>
              <a:rPr lang="fr-CH" dirty="0" smtClean="0"/>
              <a:t>the Master </a:t>
            </a:r>
            <a:r>
              <a:rPr lang="fr-CH" dirty="0" err="1"/>
              <a:t>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7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50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84" y="1830992"/>
            <a:ext cx="382816" cy="3828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68865" y="1643553"/>
            <a:ext cx="769662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Transparent </a:t>
            </a:r>
            <a:r>
              <a:rPr lang="en-US" u="sng" dirty="0" err="1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SoC</a:t>
            </a: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bus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interconnect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	Interconnection </a:t>
            </a:r>
            <a:r>
              <a:rPr lang="en-GB" dirty="0"/>
              <a:t>of internal FPGA bus transparently (Memory Mapping</a:t>
            </a:r>
            <a:r>
              <a:rPr lang="en-GB" dirty="0" smtClean="0"/>
              <a:t>)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	Data </a:t>
            </a:r>
            <a:r>
              <a:rPr lang="en-GB" dirty="0"/>
              <a:t>blocks transfer between FPGA (2 directions) </a:t>
            </a:r>
            <a:endParaRPr lang="en-US" u="sng" dirty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Event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transport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Trigger and IO port replication between the 2 ends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Link latency jitter &lt;0.1us </a:t>
            </a:r>
            <a:endParaRPr lang="en-US" u="sng" dirty="0" smtClean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pPr marL="800100" indent="-342900">
              <a:buFont typeface="+mj-lt"/>
              <a:buAutoNum type="arabicPeriod"/>
            </a:pPr>
            <a:endParaRPr lang="en-GB" dirty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Streaming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onduitITC-Light"/>
              </a:rPr>
              <a:t>links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Interconnection of internal FPGA bus transparently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Transparent connections for streaming mechanism </a:t>
            </a:r>
            <a:endParaRPr lang="en-US" u="sng" dirty="0" smtClean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pPr marL="342900" lvl="0" indent="-342900">
              <a:buFont typeface="+mj-lt"/>
              <a:buAutoNum type="arabicPeriod"/>
            </a:pPr>
            <a:endParaRPr lang="en-US" u="sng" dirty="0" smtClean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Error detection, correction and/or retransmission.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Notification </a:t>
            </a:r>
            <a:endParaRPr lang="en-US" u="sng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u="sng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Generic and </a:t>
            </a:r>
            <a:r>
              <a:rPr lang="en-US" u="sng" dirty="0" smtClean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services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Layers communication</a:t>
            </a:r>
            <a:endParaRPr lang="en-GB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u="sng" dirty="0" smtClean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u="sng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GB" dirty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endParaRPr lang="en-US" u="sng" dirty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  <a:p>
            <a:endParaRPr lang="en-US" u="sng" dirty="0" smtClean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onduitITC-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84" y="2564920"/>
            <a:ext cx="382816" cy="3828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84" y="3942682"/>
            <a:ext cx="382816" cy="3828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89" y="5008178"/>
            <a:ext cx="382816" cy="38281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5" y="5742106"/>
            <a:ext cx="382816" cy="382816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8. </a:t>
            </a:r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5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51</a:t>
            </a:fld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6100" y="1690688"/>
            <a:ext cx="4417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Old System:</a:t>
            </a:r>
          </a:p>
          <a:p>
            <a:r>
              <a:rPr lang="en-US" sz="2800" dirty="0" smtClean="0"/>
              <a:t>- 1 FPGA</a:t>
            </a:r>
            <a:endParaRPr lang="en-US" sz="2800" dirty="0"/>
          </a:p>
        </p:txBody>
      </p:sp>
      <p:sp>
        <p:nvSpPr>
          <p:cNvPr id="65" name="Rectangle 64"/>
          <p:cNvSpPr/>
          <p:nvPr/>
        </p:nvSpPr>
        <p:spPr>
          <a:xfrm>
            <a:off x="4317068" y="1711325"/>
            <a:ext cx="3310006" cy="42778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b"/>
          <a:lstStyle/>
          <a:p>
            <a:pPr algn="ctr"/>
            <a:r>
              <a:rPr lang="en-GB" dirty="0" smtClean="0"/>
              <a:t>FPGA 1</a:t>
            </a:r>
            <a:endParaRPr lang="fr-CH" dirty="0"/>
          </a:p>
        </p:txBody>
      </p:sp>
      <p:sp>
        <p:nvSpPr>
          <p:cNvPr id="66" name="Rectangle 65"/>
          <p:cNvSpPr/>
          <p:nvPr/>
        </p:nvSpPr>
        <p:spPr>
          <a:xfrm>
            <a:off x="4720924" y="1819527"/>
            <a:ext cx="1921787" cy="3861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400" dirty="0" err="1" smtClean="0"/>
              <a:t>Internal</a:t>
            </a:r>
            <a:r>
              <a:rPr lang="fr-FR" sz="1400" dirty="0" smtClean="0"/>
              <a:t> Interface</a:t>
            </a:r>
            <a:endParaRPr lang="fr-FR" sz="1400" dirty="0"/>
          </a:p>
        </p:txBody>
      </p:sp>
      <p:sp>
        <p:nvSpPr>
          <p:cNvPr id="67" name="Rectangle 66"/>
          <p:cNvSpPr/>
          <p:nvPr/>
        </p:nvSpPr>
        <p:spPr>
          <a:xfrm>
            <a:off x="5520013" y="3046216"/>
            <a:ext cx="1090294" cy="2798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Port 3: JTAG</a:t>
            </a:r>
            <a:endParaRPr lang="fr-FR" sz="1050" dirty="0"/>
          </a:p>
        </p:txBody>
      </p:sp>
      <p:sp>
        <p:nvSpPr>
          <p:cNvPr id="68" name="Rectangle 67"/>
          <p:cNvSpPr/>
          <p:nvPr/>
        </p:nvSpPr>
        <p:spPr>
          <a:xfrm>
            <a:off x="5520013" y="2286965"/>
            <a:ext cx="1090294" cy="271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Port 1: Events</a:t>
            </a:r>
            <a:endParaRPr lang="fr-CH" sz="1050" dirty="0"/>
          </a:p>
        </p:txBody>
      </p:sp>
      <p:sp>
        <p:nvSpPr>
          <p:cNvPr id="69" name="Rectangle 68"/>
          <p:cNvSpPr/>
          <p:nvPr/>
        </p:nvSpPr>
        <p:spPr>
          <a:xfrm>
            <a:off x="5527333" y="2651460"/>
            <a:ext cx="1090294" cy="2735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Port 2: IO</a:t>
            </a:r>
            <a:endParaRPr lang="fr-CH" sz="1050" dirty="0"/>
          </a:p>
        </p:txBody>
      </p:sp>
      <p:sp>
        <p:nvSpPr>
          <p:cNvPr id="70" name="Rectangle 69"/>
          <p:cNvSpPr/>
          <p:nvPr/>
        </p:nvSpPr>
        <p:spPr>
          <a:xfrm>
            <a:off x="5347133" y="3414811"/>
            <a:ext cx="1270494" cy="2985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Port 4: </a:t>
            </a:r>
            <a:r>
              <a:rPr lang="fr-FR" sz="1050" dirty="0" err="1" smtClean="0"/>
              <a:t>SoC</a:t>
            </a:r>
            <a:r>
              <a:rPr lang="fr-FR" sz="1050" dirty="0" smtClean="0"/>
              <a:t> Master</a:t>
            </a:r>
            <a:endParaRPr lang="fr-FR" sz="1050" dirty="0"/>
          </a:p>
        </p:txBody>
      </p:sp>
      <p:sp>
        <p:nvSpPr>
          <p:cNvPr id="71" name="Rectangle 70"/>
          <p:cNvSpPr/>
          <p:nvPr/>
        </p:nvSpPr>
        <p:spPr>
          <a:xfrm>
            <a:off x="5364018" y="3781117"/>
            <a:ext cx="1253609" cy="3117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Port 5: </a:t>
            </a:r>
            <a:r>
              <a:rPr lang="fr-FR" sz="1050" dirty="0" err="1" smtClean="0"/>
              <a:t>SoC</a:t>
            </a:r>
            <a:r>
              <a:rPr lang="fr-FR" sz="1050" dirty="0" smtClean="0"/>
              <a:t> Slave</a:t>
            </a:r>
            <a:endParaRPr lang="fr-FR" sz="1050" dirty="0"/>
          </a:p>
        </p:txBody>
      </p:sp>
      <p:sp>
        <p:nvSpPr>
          <p:cNvPr id="72" name="Rectangle 71"/>
          <p:cNvSpPr/>
          <p:nvPr/>
        </p:nvSpPr>
        <p:spPr>
          <a:xfrm>
            <a:off x="5347134" y="4177893"/>
            <a:ext cx="1270494" cy="2898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Port 6: Stream IN</a:t>
            </a:r>
            <a:endParaRPr lang="fr-FR" sz="1050" dirty="0"/>
          </a:p>
        </p:txBody>
      </p:sp>
      <p:sp>
        <p:nvSpPr>
          <p:cNvPr id="73" name="Rectangle 72"/>
          <p:cNvSpPr/>
          <p:nvPr/>
        </p:nvSpPr>
        <p:spPr>
          <a:xfrm>
            <a:off x="5347133" y="4591282"/>
            <a:ext cx="1270494" cy="2838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Port 6: Stream OUT</a:t>
            </a:r>
            <a:endParaRPr lang="fr-FR" sz="1050" dirty="0"/>
          </a:p>
        </p:txBody>
      </p:sp>
      <p:sp>
        <p:nvSpPr>
          <p:cNvPr id="81" name="Left-Right Arrow 80"/>
          <p:cNvSpPr/>
          <p:nvPr/>
        </p:nvSpPr>
        <p:spPr>
          <a:xfrm>
            <a:off x="6573272" y="2346837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Left-Right Arrow 81"/>
          <p:cNvSpPr/>
          <p:nvPr/>
        </p:nvSpPr>
        <p:spPr>
          <a:xfrm>
            <a:off x="6585628" y="2690602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Left-Right Arrow 82"/>
          <p:cNvSpPr/>
          <p:nvPr/>
        </p:nvSpPr>
        <p:spPr>
          <a:xfrm>
            <a:off x="6585628" y="3092898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Left-Right Arrow 83"/>
          <p:cNvSpPr/>
          <p:nvPr/>
        </p:nvSpPr>
        <p:spPr>
          <a:xfrm>
            <a:off x="6574501" y="3470811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Left-Right Arrow 84"/>
          <p:cNvSpPr/>
          <p:nvPr/>
        </p:nvSpPr>
        <p:spPr>
          <a:xfrm>
            <a:off x="6571189" y="3855980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Right Arrow 85"/>
          <p:cNvSpPr/>
          <p:nvPr/>
        </p:nvSpPr>
        <p:spPr>
          <a:xfrm>
            <a:off x="6624224" y="4629270"/>
            <a:ext cx="492607" cy="206325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Right Arrow 86"/>
          <p:cNvSpPr/>
          <p:nvPr/>
        </p:nvSpPr>
        <p:spPr>
          <a:xfrm rot="10800000">
            <a:off x="6624224" y="4225482"/>
            <a:ext cx="492607" cy="206325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88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431" y="3202279"/>
            <a:ext cx="2385664" cy="126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C:\Users\jemery\AppData\Local\Microsoft\Windows\Temporary Internet Files\Content.IE5\T4JDSR1M\MC900432646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018" y="3095156"/>
            <a:ext cx="841814" cy="84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Left-Right Arrow 91"/>
          <p:cNvSpPr/>
          <p:nvPr/>
        </p:nvSpPr>
        <p:spPr>
          <a:xfrm>
            <a:off x="4723007" y="2373799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Left-Right Arrow 92"/>
          <p:cNvSpPr/>
          <p:nvPr/>
        </p:nvSpPr>
        <p:spPr>
          <a:xfrm>
            <a:off x="4735363" y="2717564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Left-Right Arrow 93"/>
          <p:cNvSpPr/>
          <p:nvPr/>
        </p:nvSpPr>
        <p:spPr>
          <a:xfrm>
            <a:off x="4735363" y="3119860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Left-Right Arrow 94"/>
          <p:cNvSpPr/>
          <p:nvPr/>
        </p:nvSpPr>
        <p:spPr>
          <a:xfrm>
            <a:off x="4724236" y="3497773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6" name="Left-Right Arrow 95"/>
          <p:cNvSpPr/>
          <p:nvPr/>
        </p:nvSpPr>
        <p:spPr>
          <a:xfrm>
            <a:off x="4720924" y="3882942"/>
            <a:ext cx="508526" cy="211981"/>
          </a:xfrm>
          <a:prstGeom prst="left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Right Arrow 96"/>
          <p:cNvSpPr/>
          <p:nvPr/>
        </p:nvSpPr>
        <p:spPr>
          <a:xfrm>
            <a:off x="4773959" y="4656232"/>
            <a:ext cx="492607" cy="206325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Right Arrow 97"/>
          <p:cNvSpPr/>
          <p:nvPr/>
        </p:nvSpPr>
        <p:spPr>
          <a:xfrm rot="10800000">
            <a:off x="4773959" y="4252444"/>
            <a:ext cx="492607" cy="206325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8. </a:t>
            </a:r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52</a:t>
            </a:fld>
            <a:endParaRPr lang="en-GB"/>
          </a:p>
        </p:txBody>
      </p:sp>
      <p:pic>
        <p:nvPicPr>
          <p:cNvPr id="9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950" y="1898809"/>
            <a:ext cx="6602282" cy="424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2728" y="3221274"/>
            <a:ext cx="1723400" cy="9166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1414" y="3080453"/>
            <a:ext cx="1155131" cy="11547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6100" y="1690688"/>
            <a:ext cx="4417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New System:</a:t>
            </a:r>
          </a:p>
          <a:p>
            <a:r>
              <a:rPr lang="en-US" sz="2800" dirty="0" smtClean="0"/>
              <a:t>- 2 FPGA</a:t>
            </a:r>
          </a:p>
        </p:txBody>
      </p:sp>
      <p:sp>
        <p:nvSpPr>
          <p:cNvPr id="7" name="Right Arrow 6"/>
          <p:cNvSpPr/>
          <p:nvPr/>
        </p:nvSpPr>
        <p:spPr>
          <a:xfrm rot="18772857">
            <a:off x="2095565" y="4637360"/>
            <a:ext cx="2114437" cy="493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92120" y="5531950"/>
            <a:ext cx="1706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interfaces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8. </a:t>
            </a:r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53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05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54</a:t>
            </a:fld>
            <a:endParaRPr lang="en-GB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270000" y="246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5. </a:t>
            </a:r>
            <a:r>
              <a:rPr lang="en-US" dirty="0"/>
              <a:t>Thesis </a:t>
            </a:r>
            <a:r>
              <a:rPr lang="en-US" dirty="0" smtClean="0"/>
              <a:t>Approach (Architecture)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300" y="1913873"/>
            <a:ext cx="8216900" cy="428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8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Unification and Genericity</a:t>
            </a:r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55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4863" y="1659041"/>
            <a:ext cx="9250015" cy="466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759" y="1143791"/>
            <a:ext cx="7504778" cy="571420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2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Unification and Genericity</a:t>
            </a:r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57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4876" y="2123070"/>
            <a:ext cx="7378924" cy="384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5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Unification and Genericity</a:t>
            </a:r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663" y="1201525"/>
            <a:ext cx="6960180" cy="5362156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6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Unification and Genericity</a:t>
            </a:r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9308" y="1130599"/>
            <a:ext cx="6290210" cy="5470109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971" y="4816475"/>
            <a:ext cx="9334500" cy="1905000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77300" y="6356350"/>
            <a:ext cx="2743200" cy="365125"/>
          </a:xfrm>
        </p:spPr>
        <p:txBody>
          <a:bodyPr/>
          <a:lstStyle/>
          <a:p>
            <a:fld id="{C45DA487-B7E5-421A-83E5-D7920B91D5E4}" type="slidenum">
              <a:rPr lang="en-GB" smtClean="0"/>
              <a:t>6</a:t>
            </a:fld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fr-CH" dirty="0" err="1"/>
              <a:t>Aim</a:t>
            </a:r>
            <a:r>
              <a:rPr lang="fr-CH" dirty="0"/>
              <a:t> of the </a:t>
            </a:r>
            <a:r>
              <a:rPr lang="fr-CH" dirty="0" smtClean="0"/>
              <a:t>Master </a:t>
            </a:r>
            <a:r>
              <a:rPr lang="fr-CH" dirty="0" err="1" smtClean="0"/>
              <a:t>Thesis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447" y="1598265"/>
            <a:ext cx="85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Commun Situations </a:t>
            </a:r>
            <a:r>
              <a:rPr lang="fr-CH" sz="2400" dirty="0" err="1" smtClean="0"/>
              <a:t>with</a:t>
            </a:r>
            <a:r>
              <a:rPr lang="fr-CH" sz="2400" dirty="0" smtClean="0"/>
              <a:t> designs </a:t>
            </a:r>
            <a:r>
              <a:rPr lang="fr-CH" sz="2400" dirty="0" err="1" smtClean="0"/>
              <a:t>only</a:t>
            </a:r>
            <a:r>
              <a:rPr lang="fr-CH" sz="2400" dirty="0" smtClean="0"/>
              <a:t> </a:t>
            </a:r>
            <a:r>
              <a:rPr lang="fr-CH" sz="2400" dirty="0" err="1" smtClean="0"/>
              <a:t>using</a:t>
            </a:r>
            <a:r>
              <a:rPr lang="fr-CH" sz="2400" dirty="0" smtClean="0"/>
              <a:t> the  GBT </a:t>
            </a:r>
            <a:r>
              <a:rPr lang="fr-CH" sz="2400" dirty="0" err="1" smtClean="0"/>
              <a:t>physical</a:t>
            </a:r>
            <a:r>
              <a:rPr lang="fr-CH" sz="2400" dirty="0" smtClean="0"/>
              <a:t> layer</a:t>
            </a:r>
            <a:endParaRPr lang="en-GB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4145643" y="2540000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1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6101443" y="2533157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2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8254092" y="2544314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3</a:t>
            </a:r>
            <a:endParaRPr lang="en-GB" dirty="0"/>
          </a:p>
        </p:txBody>
      </p:sp>
      <p:cxnSp>
        <p:nvCxnSpPr>
          <p:cNvPr id="16" name="Straight Connector 15"/>
          <p:cNvCxnSpPr>
            <a:stCxn id="9" idx="2"/>
          </p:cNvCxnSpPr>
          <p:nvPr/>
        </p:nvCxnSpPr>
        <p:spPr>
          <a:xfrm flipH="1">
            <a:off x="4981121" y="3060700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936920" y="2998789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089570" y="3025435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90406" y="3184881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919231" y="3185863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107936" y="3162857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663621" y="3822810"/>
            <a:ext cx="5029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48 bits </a:t>
            </a:r>
            <a:r>
              <a:rPr lang="fr-CH" dirty="0" err="1" smtClean="0">
                <a:solidFill>
                  <a:schemeClr val="tx1"/>
                </a:solidFill>
              </a:rPr>
              <a:t>vector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7178220" y="4270431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2447" y="3347523"/>
            <a:ext cx="3230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Used</a:t>
            </a:r>
            <a:r>
              <a:rPr lang="fr-CH" sz="2000" dirty="0" smtClean="0"/>
              <a:t> bits &lt;= GBT User data</a:t>
            </a:r>
            <a:endParaRPr lang="en-GB" sz="2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272" y="3479023"/>
            <a:ext cx="803031" cy="80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6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Unification and Genericity</a:t>
            </a:r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593" y="1090382"/>
            <a:ext cx="5919380" cy="546359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3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Specific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08" y="1429279"/>
            <a:ext cx="4145692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IO Pin Service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Generic size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Generic down sample factor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61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73174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408" y="1297691"/>
            <a:ext cx="6668392" cy="461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630" y="886764"/>
            <a:ext cx="6589397" cy="5732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900" y="1803400"/>
            <a:ext cx="2781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TX communication</a:t>
            </a:r>
          </a:p>
          <a:p>
            <a:r>
              <a:rPr lang="fr-CH" sz="2400" dirty="0" err="1" smtClean="0"/>
              <a:t>overview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1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732" y="988006"/>
            <a:ext cx="6305070" cy="55143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" y="1803400"/>
            <a:ext cx="2781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R</a:t>
            </a:r>
            <a:r>
              <a:rPr lang="fr-CH" sz="2400" dirty="0" smtClean="0"/>
              <a:t>X communication</a:t>
            </a:r>
          </a:p>
          <a:p>
            <a:r>
              <a:rPr lang="fr-CH" sz="2400" dirty="0" err="1" smtClean="0"/>
              <a:t>overview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3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5819" y="1180096"/>
            <a:ext cx="9105889" cy="52842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9593" y="5103662"/>
            <a:ext cx="2781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MAC communication</a:t>
            </a:r>
          </a:p>
          <a:p>
            <a:r>
              <a:rPr lang="fr-CH" sz="2400" dirty="0" err="1"/>
              <a:t>O</a:t>
            </a:r>
            <a:r>
              <a:rPr lang="fr-CH" sz="2400" dirty="0" err="1" smtClean="0"/>
              <a:t>verview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5080" y="1394407"/>
            <a:ext cx="278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Retransmission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352" y="1090382"/>
            <a:ext cx="6257020" cy="51739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079" y="2719970"/>
            <a:ext cx="36360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Frame </a:t>
            </a:r>
            <a:r>
              <a:rPr lang="fr-CH" sz="2400" dirty="0" err="1" smtClean="0"/>
              <a:t>Generator</a:t>
            </a:r>
            <a:r>
              <a:rPr lang="fr-CH" sz="2400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r-CH" sz="2400" dirty="0" smtClean="0"/>
              <a:t>Can group up to 32 frames state in a single </a:t>
            </a:r>
            <a:r>
              <a:rPr lang="fr-CH" sz="2400" dirty="0" err="1" smtClean="0"/>
              <a:t>Ack</a:t>
            </a:r>
            <a:r>
              <a:rPr lang="fr-CH" sz="2400" dirty="0" smtClean="0"/>
              <a:t> </a:t>
            </a:r>
            <a:r>
              <a:rPr lang="fr-CH" sz="2400" dirty="0" err="1" smtClean="0"/>
              <a:t>Ctl</a:t>
            </a:r>
            <a:r>
              <a:rPr lang="fr-CH" sz="2400" dirty="0" smtClean="0"/>
              <a:t> Frame</a:t>
            </a:r>
          </a:p>
          <a:p>
            <a:pPr marL="342900" indent="-342900">
              <a:buFontTx/>
              <a:buChar char="-"/>
            </a:pPr>
            <a:endParaRPr lang="fr-CH" sz="2400" dirty="0" smtClean="0"/>
          </a:p>
          <a:p>
            <a:pPr marL="342900" indent="-342900">
              <a:buFontTx/>
              <a:buChar char="-"/>
            </a:pPr>
            <a:r>
              <a:rPr lang="fr-CH" sz="2400" dirty="0" err="1" smtClean="0"/>
              <a:t>Sends</a:t>
            </a:r>
            <a:r>
              <a:rPr lang="fr-CH" sz="2400" dirty="0" smtClean="0"/>
              <a:t> ID+ state</a:t>
            </a:r>
          </a:p>
          <a:p>
            <a:pPr marL="342900" indent="-342900">
              <a:buFontTx/>
              <a:buChar char="-"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72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4580" y="1455261"/>
            <a:ext cx="278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Retransmission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1" y="1386424"/>
            <a:ext cx="9461500" cy="514373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3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5080" y="1394407"/>
            <a:ext cx="278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Retransmission</a:t>
            </a:r>
            <a:endParaRPr lang="en-GB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368" y="883193"/>
            <a:ext cx="7099355" cy="54166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5080" y="4499327"/>
            <a:ext cx="29089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Complex</a:t>
            </a:r>
            <a:r>
              <a:rPr lang="fr-CH" sz="2400" dirty="0" smtClean="0"/>
              <a:t>: </a:t>
            </a:r>
            <a:r>
              <a:rPr lang="fr-CH" sz="2400" dirty="0" err="1" smtClean="0"/>
              <a:t>Ack</a:t>
            </a:r>
            <a:r>
              <a:rPr lang="fr-CH" sz="2400" dirty="0" smtClean="0"/>
              <a:t> frame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contain</a:t>
            </a:r>
            <a:r>
              <a:rPr lang="fr-CH" sz="2400" dirty="0" smtClean="0"/>
              <a:t> up to 32 frames </a:t>
            </a:r>
            <a:r>
              <a:rPr lang="fr-CH" sz="2400" dirty="0" smtClean="0">
                <a:sym typeface="Wingdings" panose="05000000000000000000" pitchFamily="2" charset="2"/>
              </a:rPr>
              <a:t> 32 Read cycles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7479" y="2756826"/>
            <a:ext cx="2908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FIFO </a:t>
            </a:r>
            <a:r>
              <a:rPr lang="fr-CH" sz="2400" dirty="0" err="1" smtClean="0"/>
              <a:t>read</a:t>
            </a:r>
            <a:r>
              <a:rPr lang="fr-CH" sz="2400" dirty="0" smtClean="0"/>
              <a:t> </a:t>
            </a:r>
            <a:r>
              <a:rPr lang="fr-CH" sz="2400" dirty="0" err="1" smtClean="0"/>
              <a:t>needs</a:t>
            </a:r>
            <a:r>
              <a:rPr lang="fr-CH" sz="2400" dirty="0" smtClean="0"/>
              <a:t> the </a:t>
            </a:r>
            <a:r>
              <a:rPr lang="fr-CH" sz="2400" dirty="0" err="1" smtClean="0"/>
              <a:t>same</a:t>
            </a:r>
            <a:r>
              <a:rPr lang="fr-CH" sz="2400" dirty="0" smtClean="0"/>
              <a:t> speed as FIFO Write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30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331" y="2034023"/>
            <a:ext cx="10007582" cy="37795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6100" y="1545332"/>
            <a:ext cx="291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GBT </a:t>
            </a:r>
            <a:r>
              <a:rPr lang="fr-CH" dirty="0" err="1" smtClean="0"/>
              <a:t>clocking</a:t>
            </a:r>
            <a:r>
              <a:rPr lang="fr-CH" dirty="0" smtClean="0"/>
              <a:t> Architecture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0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6100" y="1545332"/>
            <a:ext cx="291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GBT </a:t>
            </a:r>
            <a:r>
              <a:rPr lang="fr-CH" dirty="0" err="1" smtClean="0"/>
              <a:t>clocking</a:t>
            </a:r>
            <a:r>
              <a:rPr lang="fr-CH" dirty="0" smtClean="0"/>
              <a:t> Architecture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608" y="1432454"/>
            <a:ext cx="6885322" cy="502029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4881044"/>
            <a:ext cx="9334500" cy="1905000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7</a:t>
            </a:fld>
            <a:endParaRPr lang="en-GB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fr-CH" dirty="0" err="1"/>
              <a:t>Aim</a:t>
            </a:r>
            <a:r>
              <a:rPr lang="fr-CH" dirty="0"/>
              <a:t> of </a:t>
            </a:r>
            <a:r>
              <a:rPr lang="fr-CH" dirty="0" smtClean="0"/>
              <a:t>the Master </a:t>
            </a:r>
            <a:r>
              <a:rPr lang="fr-CH" dirty="0" err="1"/>
              <a:t>Thesis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5150" y="1596201"/>
            <a:ext cx="6331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Why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the GBT </a:t>
            </a:r>
            <a:r>
              <a:rPr lang="fr-CH" sz="2400" dirty="0" err="1" smtClean="0"/>
              <a:t>physical</a:t>
            </a:r>
            <a:r>
              <a:rPr lang="fr-CH" sz="2400" dirty="0" smtClean="0"/>
              <a:t> layer not </a:t>
            </a:r>
            <a:r>
              <a:rPr lang="fr-CH" sz="2400" dirty="0" err="1" smtClean="0"/>
              <a:t>enough</a:t>
            </a:r>
            <a:r>
              <a:rPr lang="fr-CH" sz="2400" dirty="0" smtClean="0"/>
              <a:t>?</a:t>
            </a:r>
            <a:endParaRPr lang="en-GB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4591050" y="2540593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1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6546850" y="2533750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2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8699499" y="2544907"/>
            <a:ext cx="1670957" cy="520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ADC 3</a:t>
            </a:r>
            <a:endParaRPr lang="en-GB" dirty="0"/>
          </a:p>
        </p:txBody>
      </p:sp>
      <p:cxnSp>
        <p:nvCxnSpPr>
          <p:cNvPr id="15" name="Straight Connector 14"/>
          <p:cNvCxnSpPr>
            <a:stCxn id="11" idx="2"/>
          </p:cNvCxnSpPr>
          <p:nvPr/>
        </p:nvCxnSpPr>
        <p:spPr>
          <a:xfrm flipH="1">
            <a:off x="5426528" y="3061293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382327" y="2999382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534977" y="3026028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5813" y="3185474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364638" y="3186456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553343" y="3163450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/16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031546" y="3876106"/>
            <a:ext cx="8699954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112 bits </a:t>
            </a:r>
            <a:r>
              <a:rPr lang="fr-CH" dirty="0" err="1" smtClean="0">
                <a:solidFill>
                  <a:schemeClr val="tx1"/>
                </a:solidFill>
              </a:rPr>
              <a:t>vector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955800" y="2553544"/>
            <a:ext cx="2156733" cy="593698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Memory Transfer</a:t>
            </a:r>
          </a:p>
          <a:p>
            <a:pPr algn="ctr"/>
            <a:r>
              <a:rPr lang="fr-CH" dirty="0" smtClean="0"/>
              <a:t>(Avalon /Wishbone)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619828" y="3150045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397249" y="3162708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31546" y="3277370"/>
            <a:ext cx="72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/32</a:t>
            </a:r>
          </a:p>
          <a:p>
            <a:r>
              <a:rPr lang="fr-CH" dirty="0" err="1" smtClean="0"/>
              <a:t>Add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868384" y="3250740"/>
            <a:ext cx="72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/32</a:t>
            </a:r>
          </a:p>
          <a:p>
            <a:r>
              <a:rPr lang="fr-CH" dirty="0" smtClean="0"/>
              <a:t>Data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938735" y="4220743"/>
            <a:ext cx="404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err="1" smtClean="0">
                <a:solidFill>
                  <a:srgbClr val="FF0000"/>
                </a:solidFill>
              </a:rPr>
              <a:t>Too</a:t>
            </a:r>
            <a:r>
              <a:rPr lang="fr-CH" sz="3200" dirty="0" smtClean="0">
                <a:solidFill>
                  <a:srgbClr val="FF0000"/>
                </a:solidFill>
              </a:rPr>
              <a:t> </a:t>
            </a:r>
            <a:r>
              <a:rPr lang="fr-CH" sz="3200" dirty="0" err="1" smtClean="0">
                <a:solidFill>
                  <a:srgbClr val="FF0000"/>
                </a:solidFill>
              </a:rPr>
              <a:t>big</a:t>
            </a:r>
            <a:r>
              <a:rPr lang="fr-CH" sz="3200" dirty="0" smtClean="0">
                <a:solidFill>
                  <a:srgbClr val="FF0000"/>
                </a:solidFill>
              </a:rPr>
              <a:t> for 1 frame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6897007" y="4283375"/>
            <a:ext cx="1" cy="53340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5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6100" y="1545331"/>
            <a:ext cx="4006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GBT Changes </a:t>
            </a:r>
            <a:r>
              <a:rPr lang="fr-CH" dirty="0" err="1" smtClean="0"/>
              <a:t>needed</a:t>
            </a:r>
            <a:r>
              <a:rPr lang="fr-CH" dirty="0" smtClean="0"/>
              <a:t>:</a:t>
            </a:r>
          </a:p>
          <a:p>
            <a:endParaRPr lang="fr-CH" dirty="0"/>
          </a:p>
          <a:p>
            <a:r>
              <a:rPr lang="fr-CH" dirty="0" smtClean="0"/>
              <a:t>1. </a:t>
            </a:r>
            <a:r>
              <a:rPr lang="fr-CH" dirty="0"/>
              <a:t>In </a:t>
            </a:r>
            <a:r>
              <a:rPr lang="fr-CH" dirty="0" err="1"/>
              <a:t>gbt_bank_package.vhd</a:t>
            </a:r>
            <a:endParaRPr lang="fr-CH" dirty="0" smtClean="0"/>
          </a:p>
          <a:p>
            <a:r>
              <a:rPr lang="fr-CH" dirty="0" err="1" smtClean="0"/>
              <a:t>Removing</a:t>
            </a:r>
            <a:r>
              <a:rPr lang="fr-CH" dirty="0" smtClean="0"/>
              <a:t> the «signal» </a:t>
            </a:r>
            <a:r>
              <a:rPr lang="fr-CH" dirty="0" err="1" smtClean="0"/>
              <a:t>constraint</a:t>
            </a:r>
            <a:r>
              <a:rPr lang="fr-CH" dirty="0" smtClean="0"/>
              <a:t> for the input </a:t>
            </a:r>
            <a:r>
              <a:rPr lang="fr-CH" dirty="0" err="1" smtClean="0"/>
              <a:t>signals</a:t>
            </a:r>
            <a:r>
              <a:rPr lang="fr-CH" dirty="0" smtClean="0"/>
              <a:t> for simulation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149" y="1621882"/>
            <a:ext cx="6788584" cy="25479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171" y="4397280"/>
            <a:ext cx="6272213" cy="22288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05549" y="4800601"/>
            <a:ext cx="1400175" cy="6000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6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43633" y="32654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6099" y="1545331"/>
            <a:ext cx="6511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GBT Changes </a:t>
            </a:r>
            <a:r>
              <a:rPr lang="fr-CH" dirty="0" err="1" smtClean="0"/>
              <a:t>needed</a:t>
            </a:r>
            <a:r>
              <a:rPr lang="fr-CH" dirty="0" smtClean="0"/>
              <a:t>:</a:t>
            </a:r>
          </a:p>
          <a:p>
            <a:endParaRPr lang="fr-CH" dirty="0"/>
          </a:p>
          <a:p>
            <a:r>
              <a:rPr lang="fr-CH" dirty="0" smtClean="0"/>
              <a:t>2. </a:t>
            </a:r>
            <a:r>
              <a:rPr lang="fr-CH" dirty="0"/>
              <a:t>In </a:t>
            </a:r>
            <a:r>
              <a:rPr lang="fr-CH" dirty="0" err="1"/>
              <a:t>gbt_rx_decoder.vhd</a:t>
            </a:r>
            <a:endParaRPr lang="fr-CH" dirty="0" smtClean="0"/>
          </a:p>
          <a:p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Error_Detect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FEC to </a:t>
            </a:r>
            <a:r>
              <a:rPr lang="fr-CH" dirty="0" err="1" smtClean="0"/>
              <a:t>mask</a:t>
            </a:r>
            <a:r>
              <a:rPr lang="fr-CH" dirty="0" smtClean="0"/>
              <a:t> the RX_ISDATA_FLAG, to </a:t>
            </a:r>
            <a:r>
              <a:rPr lang="fr-CH" dirty="0" err="1" smtClean="0"/>
              <a:t>only</a:t>
            </a:r>
            <a:r>
              <a:rPr lang="fr-CH" dirty="0" smtClean="0"/>
              <a:t> have </a:t>
            </a:r>
            <a:r>
              <a:rPr lang="fr-CH" dirty="0" err="1" smtClean="0"/>
              <a:t>valid</a:t>
            </a:r>
            <a:r>
              <a:rPr lang="fr-CH" dirty="0" smtClean="0"/>
              <a:t> </a:t>
            </a:r>
            <a:r>
              <a:rPr lang="fr-CH" dirty="0" err="1" smtClean="0"/>
              <a:t>uncorrupted</a:t>
            </a:r>
            <a:r>
              <a:rPr lang="fr-CH" dirty="0" smtClean="0"/>
              <a:t> data frames.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725" y="3052791"/>
            <a:ext cx="8220075" cy="7562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100" y="3764562"/>
            <a:ext cx="4829175" cy="28607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89680" y="5343525"/>
            <a:ext cx="2405970" cy="260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89680" y="6053722"/>
            <a:ext cx="2405970" cy="260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86113" y="3764563"/>
            <a:ext cx="2189162" cy="17091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186113" y="3786786"/>
            <a:ext cx="3367087" cy="2349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1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34050" y="2128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fr-CH" dirty="0" err="1"/>
              <a:t>Aim</a:t>
            </a:r>
            <a:r>
              <a:rPr lang="fr-CH" dirty="0"/>
              <a:t> of the </a:t>
            </a:r>
            <a:r>
              <a:rPr lang="fr-CH" dirty="0" smtClean="0"/>
              <a:t>Master </a:t>
            </a:r>
            <a:r>
              <a:rPr lang="fr-CH" dirty="0" err="1" smtClean="0"/>
              <a:t>Thesis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5150" y="1596201"/>
            <a:ext cx="6331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Reaction</a:t>
            </a:r>
            <a:r>
              <a:rPr lang="fr-CH" sz="2400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r-CH" sz="2400" dirty="0" err="1" smtClean="0"/>
              <a:t>Too</a:t>
            </a:r>
            <a:r>
              <a:rPr lang="fr-CH" sz="2400" dirty="0" smtClean="0"/>
              <a:t> </a:t>
            </a:r>
            <a:r>
              <a:rPr lang="fr-CH" sz="2400" dirty="0" err="1" smtClean="0"/>
              <a:t>much</a:t>
            </a:r>
            <a:r>
              <a:rPr lang="fr-CH" sz="2400" dirty="0" smtClean="0"/>
              <a:t> information (</a:t>
            </a:r>
            <a:r>
              <a:rPr lang="fr-CH" sz="2400" dirty="0" err="1" smtClean="0"/>
              <a:t>bandwidth</a:t>
            </a:r>
            <a:r>
              <a:rPr lang="fr-CH" sz="2400" dirty="0" smtClean="0"/>
              <a:t>)</a:t>
            </a:r>
          </a:p>
          <a:p>
            <a:pPr marL="342900" indent="-342900">
              <a:buFontTx/>
              <a:buChar char="-"/>
            </a:pPr>
            <a:r>
              <a:rPr lang="fr-CH" sz="2400" dirty="0" smtClean="0"/>
              <a:t>48+64=112bits=4.48Gbps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977900" y="3162300"/>
            <a:ext cx="7734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 ADC @40MS =48 bits constant streaming = </a:t>
            </a:r>
            <a:r>
              <a:rPr lang="fr-CH" b="1" dirty="0" smtClean="0"/>
              <a:t>1.92Gbps</a:t>
            </a:r>
          </a:p>
          <a:p>
            <a:endParaRPr lang="fr-CH" b="1" dirty="0" smtClean="0"/>
          </a:p>
          <a:p>
            <a:r>
              <a:rPr lang="fr-CH" dirty="0" smtClean="0"/>
              <a:t>Memory transfert </a:t>
            </a:r>
            <a:r>
              <a:rPr lang="fr-CH" dirty="0"/>
              <a:t>= 64bits but </a:t>
            </a:r>
            <a:r>
              <a:rPr lang="fr-CH" dirty="0" smtClean="0"/>
              <a:t>single transfert </a:t>
            </a:r>
            <a:r>
              <a:rPr lang="fr-CH" b="1" dirty="0" smtClean="0"/>
              <a:t>=/</a:t>
            </a:r>
            <a:r>
              <a:rPr lang="fr-CH" dirty="0" smtClean="0"/>
              <a:t> 2.56Gbps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717550" y="4651073"/>
            <a:ext cx="74612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Problematic</a:t>
            </a:r>
            <a:r>
              <a:rPr lang="fr-CH" sz="2000" u="sng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Enough overall bandwidth but peak need exceeding 100% usage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How to efficiently use the bandwidth without complexity for the user?</a:t>
            </a:r>
            <a:endParaRPr lang="en-US" sz="200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092199" cy="10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263" y="106891"/>
            <a:ext cx="3100388" cy="278871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65943" y="68844"/>
            <a:ext cx="9887857" cy="1325563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fr-CH" dirty="0" err="1"/>
              <a:t>Aim</a:t>
            </a:r>
            <a:r>
              <a:rPr lang="fr-CH" dirty="0"/>
              <a:t> of the </a:t>
            </a:r>
            <a:r>
              <a:rPr lang="fr-CH" dirty="0" err="1"/>
              <a:t>Thesis</a:t>
            </a:r>
            <a:endParaRPr lang="en-US" dirty="0"/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265" y="1432454"/>
            <a:ext cx="7983735" cy="4813037"/>
          </a:xfrm>
          <a:prstGeom prst="rect">
            <a:avLst/>
          </a:prstGeom>
        </p:spPr>
      </p:pic>
      <p:sp>
        <p:nvSpPr>
          <p:cNvPr id="102" name="Oval 101"/>
          <p:cNvSpPr/>
          <p:nvPr/>
        </p:nvSpPr>
        <p:spPr>
          <a:xfrm>
            <a:off x="5803900" y="1883172"/>
            <a:ext cx="787400" cy="20157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5562600" y="4062544"/>
            <a:ext cx="1333500" cy="712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8869363" y="1883172"/>
            <a:ext cx="787400" cy="20157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610600" y="4062544"/>
            <a:ext cx="1333500" cy="712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77800" y="2475537"/>
            <a:ext cx="36702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CH" sz="2400" dirty="0" err="1" smtClean="0"/>
              <a:t>Generic</a:t>
            </a:r>
            <a:r>
              <a:rPr lang="fr-CH" sz="2400" dirty="0" smtClean="0"/>
              <a:t> </a:t>
            </a:r>
            <a:r>
              <a:rPr lang="fr-CH" sz="2400" dirty="0" err="1" smtClean="0"/>
              <a:t>number</a:t>
            </a:r>
            <a:r>
              <a:rPr lang="fr-CH" sz="2400" dirty="0" smtClean="0"/>
              <a:t> of interface</a:t>
            </a:r>
          </a:p>
          <a:p>
            <a:pPr marL="342900" indent="-342900">
              <a:buAutoNum type="arabicPeriod"/>
            </a:pPr>
            <a:r>
              <a:rPr lang="fr-CH" sz="2400" dirty="0" smtClean="0"/>
              <a:t>Unification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Multiplexing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77800" y="1625600"/>
            <a:ext cx="28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Protocol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handle</a:t>
            </a:r>
            <a:r>
              <a:rPr lang="fr-CH" sz="2400" dirty="0" smtClean="0"/>
              <a:t>:</a:t>
            </a:r>
            <a:endParaRPr lang="en-GB" sz="2400" dirty="0"/>
          </a:p>
        </p:txBody>
      </p:sp>
      <p:sp>
        <p:nvSpPr>
          <p:cNvPr id="108" name="Oval 107"/>
          <p:cNvSpPr/>
          <p:nvPr/>
        </p:nvSpPr>
        <p:spPr>
          <a:xfrm>
            <a:off x="4081265" y="1823244"/>
            <a:ext cx="787400" cy="26471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10813257" y="1771715"/>
            <a:ext cx="787400" cy="26471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DA487-B7E5-421A-83E5-D7920B91D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2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64854</TotalTime>
  <Words>1780</Words>
  <Application>Microsoft Office PowerPoint</Application>
  <PresentationFormat>Widescreen</PresentationFormat>
  <Paragraphs>679</Paragraphs>
  <Slides>71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71</vt:i4>
      </vt:variant>
    </vt:vector>
  </HeadingPairs>
  <TitlesOfParts>
    <vt:vector size="82" baseType="lpstr">
      <vt:lpstr>Arial</vt:lpstr>
      <vt:lpstr>Arial Narrow</vt:lpstr>
      <vt:lpstr>Calibri</vt:lpstr>
      <vt:lpstr>Calibri Light</vt:lpstr>
      <vt:lpstr>ConduitITC-Light</vt:lpstr>
      <vt:lpstr>Courier New</vt:lpstr>
      <vt:lpstr>Times New Roman</vt:lpstr>
      <vt:lpstr>Wingdings</vt:lpstr>
      <vt:lpstr>Office Theme</vt:lpstr>
      <vt:lpstr>Visio</vt:lpstr>
      <vt:lpstr>Microsoft Visio Drawing</vt:lpstr>
      <vt:lpstr>  A Generic and Modular Protocol Scheme  for Inter-FPGA Communication using Serial Links</vt:lpstr>
      <vt:lpstr>Plan</vt:lpstr>
      <vt:lpstr>PowerPoint Presentation</vt:lpstr>
      <vt:lpstr>PowerPoint Presentation</vt:lpstr>
      <vt:lpstr>2. Aim of the Master Thesis</vt:lpstr>
      <vt:lpstr>2. Aim of the Master Thesis</vt:lpstr>
      <vt:lpstr>2. Aim of the Master Thesis</vt:lpstr>
      <vt:lpstr>2. Aim of the Master Thesis</vt:lpstr>
      <vt:lpstr>2. Aim of the Thesis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Additional Slides</vt:lpstr>
      <vt:lpstr>PowerPoint Presentation</vt:lpstr>
      <vt:lpstr>Specific aspects</vt:lpstr>
      <vt:lpstr>Additional Slides</vt:lpstr>
      <vt:lpstr>Specific aspects</vt:lpstr>
      <vt:lpstr>Specific aspects</vt:lpstr>
      <vt:lpstr>Specific aspects</vt:lpstr>
      <vt:lpstr>Specific aspects</vt:lpstr>
      <vt:lpstr>Specific aspects</vt:lpstr>
      <vt:lpstr>Additional Slides</vt:lpstr>
      <vt:lpstr>Additional Slides</vt:lpstr>
      <vt:lpstr>Additional Slides</vt:lpstr>
      <vt:lpstr>Additional Slides</vt:lpstr>
      <vt:lpstr>Additional Slides</vt:lpstr>
      <vt:lpstr>Additional Slides</vt:lpstr>
      <vt:lpstr>Additional Slides</vt:lpstr>
      <vt:lpstr>Additional Slides</vt:lpstr>
      <vt:lpstr>Additional Slides</vt:lpstr>
      <vt:lpstr>Additional Slides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Paul Vulliez</dc:creator>
  <cp:lastModifiedBy>Cedric Paul Vulliez</cp:lastModifiedBy>
  <cp:revision>225</cp:revision>
  <dcterms:created xsi:type="dcterms:W3CDTF">2017-02-14T13:33:03Z</dcterms:created>
  <dcterms:modified xsi:type="dcterms:W3CDTF">2017-04-12T12:01:07Z</dcterms:modified>
</cp:coreProperties>
</file>