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57" r:id="rId4"/>
    <p:sldId id="268" r:id="rId5"/>
    <p:sldId id="269" r:id="rId6"/>
    <p:sldId id="274" r:id="rId7"/>
    <p:sldId id="276" r:id="rId8"/>
    <p:sldId id="262" r:id="rId9"/>
    <p:sldId id="270" r:id="rId10"/>
    <p:sldId id="263" r:id="rId11"/>
    <p:sldId id="271" r:id="rId12"/>
    <p:sldId id="273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85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6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2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71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9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6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24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4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89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56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363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56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BBD46-B0AE-FF4A-99CE-3D3C4BFC8DA7}" type="datetimeFigureOut">
              <a:rPr lang="en-US" smtClean="0"/>
              <a:t>28/04/17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49FEF-544E-424C-9E7C-858B43BCE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2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Beam-Beam Studies for FCC-HH</a:t>
            </a:r>
            <a:endParaRPr lang="en-US" sz="2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287" y="3751123"/>
            <a:ext cx="8224800" cy="1565441"/>
          </a:xfrm>
        </p:spPr>
        <p:txBody>
          <a:bodyPr>
            <a:noAutofit/>
          </a:bodyPr>
          <a:lstStyle/>
          <a:p>
            <a:r>
              <a:rPr lang="en-US" sz="1800" dirty="0" smtClean="0"/>
              <a:t>J. </a:t>
            </a:r>
            <a:r>
              <a:rPr lang="en-US" sz="1800" dirty="0" err="1" smtClean="0"/>
              <a:t>Barranco</a:t>
            </a:r>
            <a:r>
              <a:rPr lang="en-US" sz="1800" dirty="0" smtClean="0"/>
              <a:t>, X. </a:t>
            </a:r>
            <a:r>
              <a:rPr lang="en-US" sz="1800" dirty="0" err="1" smtClean="0"/>
              <a:t>Buffat</a:t>
            </a:r>
            <a:r>
              <a:rPr lang="en-US" sz="1800" dirty="0" smtClean="0"/>
              <a:t>, M. Crouch, S. V. </a:t>
            </a:r>
            <a:r>
              <a:rPr lang="en-US" sz="1800" dirty="0" err="1" smtClean="0"/>
              <a:t>Furuseth</a:t>
            </a:r>
            <a:r>
              <a:rPr lang="en-US" sz="1800" dirty="0" smtClean="0"/>
              <a:t>,</a:t>
            </a:r>
          </a:p>
          <a:p>
            <a:r>
              <a:rPr lang="en-US" sz="1800" dirty="0" smtClean="0"/>
              <a:t>P. </a:t>
            </a:r>
            <a:r>
              <a:rPr lang="en-US" sz="1800" dirty="0" err="1" smtClean="0"/>
              <a:t>Goncalves</a:t>
            </a:r>
            <a:r>
              <a:rPr lang="en-US" sz="1800" dirty="0" smtClean="0"/>
              <a:t>, </a:t>
            </a:r>
            <a:r>
              <a:rPr lang="en-US" sz="1800" u="sng" dirty="0" smtClean="0"/>
              <a:t>T. </a:t>
            </a:r>
            <a:r>
              <a:rPr lang="en-US" sz="1800" u="sng" dirty="0" err="1" smtClean="0"/>
              <a:t>Pieloni</a:t>
            </a:r>
            <a:r>
              <a:rPr lang="en-US" sz="1800" dirty="0" smtClean="0"/>
              <a:t>, C. </a:t>
            </a:r>
            <a:r>
              <a:rPr lang="en-US" sz="1800" dirty="0" err="1" smtClean="0"/>
              <a:t>Tambasco</a:t>
            </a:r>
            <a:r>
              <a:rPr lang="en-US" sz="1800" dirty="0" smtClean="0"/>
              <a:t>, R. Tomas</a:t>
            </a:r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Laboratory of Particle Accelerator Physics, EPFL 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CERN Teams 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800" dirty="0" smtClean="0"/>
          </a:p>
        </p:txBody>
      </p:sp>
      <p:pic>
        <p:nvPicPr>
          <p:cNvPr id="5" name="Picture 4" descr="epf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200" y="0"/>
            <a:ext cx="3098800" cy="1524000"/>
          </a:xfrm>
          <a:prstGeom prst="rect">
            <a:avLst/>
          </a:prstGeom>
        </p:spPr>
      </p:pic>
      <p:pic>
        <p:nvPicPr>
          <p:cNvPr id="6" name="Picture 5" descr="FCC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2920" cy="16086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2427" y="5951599"/>
            <a:ext cx="8981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Acknowledgements: D. Schulte, L. </a:t>
            </a:r>
            <a:r>
              <a:rPr lang="en-US" dirty="0" err="1" smtClean="0"/>
              <a:t>Rivkin</a:t>
            </a:r>
            <a:r>
              <a:rPr lang="en-US" dirty="0" smtClean="0"/>
              <a:t>, A. </a:t>
            </a:r>
            <a:r>
              <a:rPr lang="en-US" dirty="0" err="1" smtClean="0"/>
              <a:t>Seryi</a:t>
            </a:r>
            <a:r>
              <a:rPr lang="en-US" dirty="0" smtClean="0"/>
              <a:t> and IR team, R. Martin, B. </a:t>
            </a:r>
            <a:r>
              <a:rPr lang="en-US" dirty="0" err="1" smtClean="0"/>
              <a:t>Dalena</a:t>
            </a:r>
            <a:r>
              <a:rPr lang="en-US" dirty="0" smtClean="0"/>
              <a:t>, R. </a:t>
            </a:r>
            <a:r>
              <a:rPr lang="en-US" dirty="0" err="1" smtClean="0"/>
              <a:t>DeMaria</a:t>
            </a:r>
            <a:r>
              <a:rPr lang="en-US" dirty="0" smtClean="0"/>
              <a:t>, W. Herr, M. </a:t>
            </a:r>
            <a:r>
              <a:rPr lang="en-US" dirty="0" err="1" smtClean="0"/>
              <a:t>Giovannozzi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76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17" y="1210239"/>
            <a:ext cx="8203430" cy="4811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Robust Alternative scenario Flat Optics:</a:t>
            </a:r>
          </a:p>
          <a:p>
            <a:pPr marL="0" indent="0">
              <a:buNone/>
            </a:pPr>
            <a:r>
              <a:rPr lang="en-US" sz="2200" b="1" dirty="0" smtClean="0"/>
              <a:t>DA</a:t>
            </a:r>
            <a:r>
              <a:rPr lang="en-US" sz="2200" dirty="0" smtClean="0">
                <a:sym typeface="Wingdings"/>
              </a:rPr>
              <a:t> round versus flat long-range separations</a:t>
            </a:r>
          </a:p>
          <a:p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Dynamic aperture studies round versus flat </a:t>
            </a:r>
          </a:p>
          <a:p>
            <a:r>
              <a:rPr lang="en-US" sz="2200" b="1" dirty="0" smtClean="0">
                <a:solidFill>
                  <a:srgbClr val="3366FF"/>
                </a:solidFill>
                <a:cs typeface="Symbol" charset="2"/>
                <a:sym typeface="Wingdings"/>
              </a:rPr>
              <a:t>Chromaticity differences</a:t>
            </a:r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</a:t>
            </a:r>
          </a:p>
          <a:p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Orbit effects</a:t>
            </a:r>
            <a:endParaRPr lang="en-US" sz="2200" b="1" dirty="0"/>
          </a:p>
          <a:p>
            <a:pPr marL="0" indent="0">
              <a:buNone/>
            </a:pPr>
            <a:r>
              <a:rPr lang="en-US" sz="2200" b="1" dirty="0" smtClean="0"/>
              <a:t>Head-on studies</a:t>
            </a:r>
            <a:r>
              <a:rPr lang="en-US" sz="2200" dirty="0" smtClean="0">
                <a:sym typeface="Wingdings"/>
              </a:rPr>
              <a:t> impact of crossing angles on losses and </a:t>
            </a:r>
            <a:r>
              <a:rPr lang="en-US" sz="2200" dirty="0" err="1" smtClean="0">
                <a:sym typeface="Wingdings"/>
              </a:rPr>
              <a:t>emittance</a:t>
            </a:r>
            <a:r>
              <a:rPr lang="en-US" sz="2200" dirty="0" smtClean="0">
                <a:sym typeface="Wingdings"/>
              </a:rPr>
              <a:t> </a:t>
            </a:r>
            <a:r>
              <a:rPr lang="en-US" sz="2200" dirty="0" err="1" smtClean="0">
                <a:sym typeface="Wingdings"/>
              </a:rPr>
              <a:t>behaviour</a:t>
            </a:r>
            <a:endParaRPr lang="en-US" sz="2200" dirty="0" smtClean="0">
              <a:sym typeface="Wingdings"/>
            </a:endParaRPr>
          </a:p>
          <a:p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Predicting losses from Head-on, </a:t>
            </a:r>
            <a:r>
              <a:rPr lang="en-US" sz="22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Piwinski</a:t>
            </a:r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angle dependency.</a:t>
            </a:r>
          </a:p>
          <a:p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Comparing to measurements </a:t>
            </a:r>
            <a:endParaRPr lang="en-US" sz="2200" b="1" dirty="0" smtClean="0">
              <a:solidFill>
                <a:srgbClr val="008000"/>
              </a:solidFill>
              <a:cs typeface="Symbol" charset="2"/>
              <a:sym typeface="Wingding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16" y="82654"/>
            <a:ext cx="9129784" cy="434237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Scope of studies foreseen for CDR and what for Berlin</a:t>
            </a:r>
            <a:endParaRPr lang="en-US" sz="3000" b="1" dirty="0"/>
          </a:p>
        </p:txBody>
      </p:sp>
      <p:sp>
        <p:nvSpPr>
          <p:cNvPr id="7" name="Rectangle 6"/>
          <p:cNvSpPr/>
          <p:nvPr/>
        </p:nvSpPr>
        <p:spPr>
          <a:xfrm>
            <a:off x="71064" y="5555375"/>
            <a:ext cx="84785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u="sng" dirty="0" smtClean="0"/>
              <a:t>Study the 5 ns bunch spacing case:</a:t>
            </a:r>
          </a:p>
          <a:p>
            <a:r>
              <a:rPr lang="en-US" sz="2200" b="1" dirty="0" smtClean="0"/>
              <a:t>DA, Orbit effects</a:t>
            </a:r>
            <a:r>
              <a:rPr lang="en-US" sz="2200" dirty="0" smtClean="0">
                <a:sym typeface="Wingdings"/>
              </a:rPr>
              <a:t> round versus flat long-range separations</a:t>
            </a:r>
          </a:p>
          <a:p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Repeat what done for the baseline and ultimate for a 5 ns spacing case</a:t>
            </a:r>
          </a:p>
        </p:txBody>
      </p:sp>
    </p:spTree>
    <p:extLst>
      <p:ext uri="{BB962C8B-B14F-4D97-AF65-F5344CB8AC3E}">
        <p14:creationId xmlns:p14="http://schemas.microsoft.com/office/powerpoint/2010/main" val="2248344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306"/>
            <a:ext cx="8229600" cy="6708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Flat Optics</a:t>
            </a:r>
            <a:endParaRPr lang="en-US" dirty="0"/>
          </a:p>
        </p:txBody>
      </p:sp>
      <p:pic>
        <p:nvPicPr>
          <p:cNvPr id="4" name="Picture 3" descr="DA_dse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1" y="1615951"/>
            <a:ext cx="4543432" cy="31804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762865"/>
            <a:ext cx="3960038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Study Case (HL-LHC optics)</a:t>
            </a:r>
          </a:p>
          <a:p>
            <a:r>
              <a:rPr lang="en-US" dirty="0" smtClean="0"/>
              <a:t>Flat </a:t>
            </a:r>
            <a:r>
              <a:rPr lang="en-US" dirty="0" err="1" smtClean="0"/>
              <a:t>vs</a:t>
            </a:r>
            <a:r>
              <a:rPr lang="en-US" dirty="0" smtClean="0"/>
              <a:t> Round </a:t>
            </a:r>
            <a:r>
              <a:rPr lang="en-US" b="1" dirty="0" smtClean="0"/>
              <a:t>43%</a:t>
            </a:r>
            <a:r>
              <a:rPr lang="en-US" dirty="0" smtClean="0"/>
              <a:t> more separation</a:t>
            </a:r>
          </a:p>
          <a:p>
            <a:r>
              <a:rPr lang="en-US" dirty="0" smtClean="0"/>
              <a:t>Compensating LR tune shifts: </a:t>
            </a:r>
            <a:r>
              <a:rPr lang="en-US" b="1" dirty="0" smtClean="0"/>
              <a:t>26%</a:t>
            </a:r>
            <a:r>
              <a:rPr lang="en-US" dirty="0" smtClean="0"/>
              <a:t> more</a:t>
            </a:r>
            <a:endParaRPr lang="en-US" dirty="0"/>
          </a:p>
        </p:txBody>
      </p:sp>
      <p:pic>
        <p:nvPicPr>
          <p:cNvPr id="6" name="Picture 5" descr="foot_scanangle_flat-eps-converted-t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469" y="771769"/>
            <a:ext cx="2744144" cy="1920901"/>
          </a:xfrm>
          <a:prstGeom prst="rect">
            <a:avLst/>
          </a:prstGeom>
        </p:spPr>
      </p:pic>
      <p:pic>
        <p:nvPicPr>
          <p:cNvPr id="7" name="Picture 6" descr="foot_275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922" y="2650900"/>
            <a:ext cx="2773691" cy="1941583"/>
          </a:xfrm>
          <a:prstGeom prst="rect">
            <a:avLst/>
          </a:prstGeom>
        </p:spPr>
      </p:pic>
      <p:pic>
        <p:nvPicPr>
          <p:cNvPr id="8" name="Picture 7" descr="foot_scanangle_round-eps-converted-t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470" y="4554386"/>
            <a:ext cx="2744144" cy="19209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0061" y="4790982"/>
            <a:ext cx="4974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Need to compensate for the head-on contribution</a:t>
            </a:r>
          </a:p>
          <a:p>
            <a:r>
              <a:rPr lang="en-US" b="1" dirty="0" smtClean="0"/>
              <a:t>Working on aspect ratio of betas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733" y="5491705"/>
            <a:ext cx="5322838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Differences in peak Luminosity respect to round case:</a:t>
            </a:r>
          </a:p>
          <a:p>
            <a:r>
              <a:rPr lang="en-US" b="1" dirty="0" smtClean="0"/>
              <a:t>-30% with 43% larger separations</a:t>
            </a:r>
          </a:p>
          <a:p>
            <a:r>
              <a:rPr lang="en-US" b="1" dirty="0" smtClean="0"/>
              <a:t>-20% </a:t>
            </a:r>
            <a:r>
              <a:rPr lang="en-US" b="1" dirty="0" err="1" smtClean="0"/>
              <a:t>applyin</a:t>
            </a:r>
            <a:r>
              <a:rPr lang="en-US" b="1" dirty="0" smtClean="0"/>
              <a:t> correction and assuming 26% larger separation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9276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306"/>
            <a:ext cx="8229600" cy="6708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PACMAN effects</a:t>
            </a:r>
            <a:endParaRPr lang="en-US" dirty="0"/>
          </a:p>
        </p:txBody>
      </p:sp>
      <p:pic>
        <p:nvPicPr>
          <p:cNvPr id="3" name="Picture 2" descr="f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736" y="776112"/>
            <a:ext cx="6347314" cy="43505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2709" y="5567687"/>
            <a:ext cx="8545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Dynamic Aperture is defined by nominal bunches PACMAN bunches will have larger DA </a:t>
            </a:r>
          </a:p>
          <a:p>
            <a:r>
              <a:rPr lang="en-US" b="1" dirty="0" smtClean="0"/>
              <a:t>better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70598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6085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 smtClean="0"/>
              <a:t>For the Ultimate round optics case we will need larger crossing angles: rough estimates now </a:t>
            </a:r>
            <a:r>
              <a:rPr lang="en-US" sz="2400" b="1" dirty="0" smtClean="0"/>
              <a:t>x-</a:t>
            </a:r>
            <a:r>
              <a:rPr lang="en-US" sz="2400" b="1" dirty="0" err="1" smtClean="0"/>
              <a:t>ing</a:t>
            </a:r>
            <a:r>
              <a:rPr lang="en-US" sz="2400" b="1" dirty="0" smtClean="0"/>
              <a:t> angle 196 </a:t>
            </a:r>
            <a:r>
              <a:rPr lang="en-US" sz="2400" b="1" dirty="0" err="1" smtClean="0">
                <a:latin typeface="Symbol" charset="2"/>
                <a:cs typeface="Symbol" charset="2"/>
              </a:rPr>
              <a:t>m</a:t>
            </a:r>
            <a:r>
              <a:rPr lang="en-US" sz="2400" b="1" dirty="0" err="1" smtClean="0"/>
              <a:t>rad</a:t>
            </a:r>
            <a:r>
              <a:rPr lang="en-US" sz="2400" b="1" dirty="0" smtClean="0"/>
              <a:t> </a:t>
            </a:r>
            <a:r>
              <a:rPr lang="en-US" sz="2400" dirty="0" smtClean="0"/>
              <a:t>will be required </a:t>
            </a:r>
          </a:p>
          <a:p>
            <a:endParaRPr lang="en-US" sz="2400" dirty="0"/>
          </a:p>
          <a:p>
            <a:r>
              <a:rPr lang="en-US" sz="2400" b="1" dirty="0" smtClean="0"/>
              <a:t>Still missing estimates of </a:t>
            </a:r>
            <a:r>
              <a:rPr lang="en-US" sz="2400" dirty="0" smtClean="0"/>
              <a:t>: </a:t>
            </a:r>
            <a:r>
              <a:rPr lang="en-US" sz="2400" dirty="0" err="1" smtClean="0"/>
              <a:t>Octupole</a:t>
            </a:r>
            <a:r>
              <a:rPr lang="en-US" sz="2400" dirty="0" smtClean="0"/>
              <a:t> magnets, multipolar errors and 2 low luminosity Experiments</a:t>
            </a:r>
          </a:p>
          <a:p>
            <a:endParaRPr lang="en-US" sz="2400" dirty="0"/>
          </a:p>
          <a:p>
            <a:r>
              <a:rPr lang="en-US" sz="2400" b="1" dirty="0" smtClean="0"/>
              <a:t>2 Low </a:t>
            </a:r>
            <a:r>
              <a:rPr lang="en-US" sz="2400" b="1" dirty="0" err="1" smtClean="0"/>
              <a:t>Lumi</a:t>
            </a:r>
            <a:r>
              <a:rPr lang="en-US" sz="2400" b="1" dirty="0" smtClean="0"/>
              <a:t> experiments will have limited </a:t>
            </a:r>
            <a:r>
              <a:rPr lang="en-US" sz="2400" b="1" dirty="0" err="1" smtClean="0"/>
              <a:t>lumi</a:t>
            </a:r>
            <a:r>
              <a:rPr lang="en-US" sz="2400" b="1" dirty="0" smtClean="0"/>
              <a:t> reach </a:t>
            </a:r>
            <a:r>
              <a:rPr lang="en-US" sz="2400" dirty="0" smtClean="0"/>
              <a:t>defined by the need to :</a:t>
            </a:r>
          </a:p>
          <a:p>
            <a:pPr lvl="1"/>
            <a:r>
              <a:rPr lang="en-US" sz="2000" dirty="0" smtClean="0"/>
              <a:t>Level luminosity by separation </a:t>
            </a:r>
            <a:r>
              <a:rPr lang="en-US" sz="2000" dirty="0" smtClean="0">
                <a:sym typeface="Wingdings"/>
              </a:rPr>
              <a:t> reduced Head-on effect (already at 0.03 for ultimate)</a:t>
            </a:r>
          </a:p>
          <a:p>
            <a:pPr lvl="1"/>
            <a:r>
              <a:rPr lang="en-US" sz="2000" dirty="0" smtClean="0">
                <a:sym typeface="Wingdings"/>
              </a:rPr>
              <a:t>Larger beam-beam separations at LRs  combination of beta* and x-</a:t>
            </a:r>
            <a:r>
              <a:rPr lang="en-US" sz="2000" dirty="0" err="1" smtClean="0">
                <a:sym typeface="Wingdings"/>
              </a:rPr>
              <a:t>ing</a:t>
            </a:r>
            <a:r>
              <a:rPr lang="en-US" sz="2000" dirty="0" smtClean="0">
                <a:sym typeface="Wingdings"/>
              </a:rPr>
              <a:t> angles to bring </a:t>
            </a:r>
            <a:r>
              <a:rPr lang="en-US" sz="2000" dirty="0" err="1" smtClean="0">
                <a:sym typeface="Wingdings"/>
              </a:rPr>
              <a:t>d</a:t>
            </a:r>
            <a:r>
              <a:rPr lang="en-US" sz="2000" baseline="-25000" dirty="0" err="1" smtClean="0">
                <a:sym typeface="Wingdings"/>
              </a:rPr>
              <a:t>sep</a:t>
            </a:r>
            <a:r>
              <a:rPr lang="en-US" sz="2000" dirty="0" smtClean="0">
                <a:sym typeface="Wingdings"/>
              </a:rPr>
              <a:t> = 29 </a:t>
            </a:r>
            <a:r>
              <a:rPr lang="en-US" sz="2000" dirty="0" smtClean="0">
                <a:latin typeface="Symbol" charset="2"/>
                <a:cs typeface="Symbol" charset="2"/>
                <a:sym typeface="Wingdings"/>
              </a:rPr>
              <a:t>s</a:t>
            </a:r>
            <a:endParaRPr lang="en-US" sz="2000" dirty="0" smtClean="0">
              <a:latin typeface="Symbol" charset="2"/>
              <a:cs typeface="Symbol" charset="2"/>
            </a:endParaRPr>
          </a:p>
          <a:p>
            <a:endParaRPr lang="en-US" sz="2400" dirty="0" smtClean="0"/>
          </a:p>
          <a:p>
            <a:r>
              <a:rPr lang="en-US" sz="2400" b="1" dirty="0" smtClean="0"/>
              <a:t>Flat optics requires larger beam to beam </a:t>
            </a:r>
            <a:r>
              <a:rPr lang="en-US" sz="2400" b="1" dirty="0" smtClean="0"/>
              <a:t>separation (from HL-LHC scaled 48% - 26% with tune correction)</a:t>
            </a:r>
            <a:r>
              <a:rPr lang="en-US" sz="2400" dirty="0" smtClean="0"/>
              <a:t>. </a:t>
            </a:r>
            <a:r>
              <a:rPr lang="en-US" sz="2400" dirty="0" smtClean="0"/>
              <a:t>Partial separation can be recovered with tune shifts </a:t>
            </a:r>
            <a:r>
              <a:rPr lang="en-US" sz="2400" dirty="0" smtClean="0"/>
              <a:t>while </a:t>
            </a:r>
            <a:r>
              <a:rPr lang="en-US" sz="2400" dirty="0" smtClean="0"/>
              <a:t>head-on part still under </a:t>
            </a:r>
            <a:r>
              <a:rPr lang="en-US" sz="2400" dirty="0" smtClean="0"/>
              <a:t>investigation.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b="1" dirty="0" smtClean="0"/>
              <a:t>Nominal Bunches are the one defining x-</a:t>
            </a:r>
            <a:r>
              <a:rPr lang="en-US" sz="2400" b="1" dirty="0" err="1" smtClean="0"/>
              <a:t>ing</a:t>
            </a:r>
            <a:r>
              <a:rPr lang="en-US" sz="2400" b="1" dirty="0" smtClean="0"/>
              <a:t> angles </a:t>
            </a:r>
            <a:r>
              <a:rPr lang="en-US" sz="2400" dirty="0" smtClean="0"/>
              <a:t>also for the case of broken passive compensation.</a:t>
            </a:r>
          </a:p>
          <a:p>
            <a:endParaRPr lang="en-US" sz="2400" dirty="0" smtClean="0"/>
          </a:p>
          <a:p>
            <a:r>
              <a:rPr lang="en-US" sz="2400" dirty="0" smtClean="0"/>
              <a:t>Head-on limit studies still on-going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66723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2253"/>
          </a:xfrm>
        </p:spPr>
        <p:txBody>
          <a:bodyPr/>
          <a:lstStyle/>
          <a:p>
            <a:r>
              <a:rPr lang="en-US" dirty="0" smtClean="0"/>
              <a:t>Cases</a:t>
            </a:r>
            <a:endParaRPr lang="en-US" dirty="0"/>
          </a:p>
        </p:txBody>
      </p:sp>
      <p:pic>
        <p:nvPicPr>
          <p:cNvPr id="4" name="Picture 3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09" y="1018902"/>
            <a:ext cx="4580802" cy="5189189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956655"/>
              </p:ext>
            </p:extLst>
          </p:nvPr>
        </p:nvGraphicFramePr>
        <p:xfrm>
          <a:off x="5301092" y="1086872"/>
          <a:ext cx="3219042" cy="91439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2190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Flat Optics Alternative 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sym typeface="Wingdings"/>
                        </a:rPr>
                        <a:t> No/reduced crab cavities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b="1" baseline="-25000" dirty="0" err="1" smtClean="0">
                          <a:solidFill>
                            <a:schemeClr val="tx1"/>
                          </a:solidFill>
                        </a:rPr>
                        <a:t>bb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= 0.03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845551"/>
              </p:ext>
            </p:extLst>
          </p:nvPr>
        </p:nvGraphicFramePr>
        <p:xfrm>
          <a:off x="5906504" y="2332126"/>
          <a:ext cx="2171254" cy="6400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1712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Beta-beating and beam-beam studies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45247" y="5981129"/>
            <a:ext cx="34185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GREEN </a:t>
            </a:r>
            <a:r>
              <a:rPr lang="en-US" b="1" dirty="0" smtClean="0"/>
              <a:t>= Ready for Berlin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BLUE</a:t>
            </a:r>
            <a:r>
              <a:rPr lang="en-US" b="1" dirty="0" smtClean="0"/>
              <a:t> = started not sure for Berlin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for CDR</a:t>
            </a:r>
            <a:endParaRPr lang="en-US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333198"/>
              </p:ext>
            </p:extLst>
          </p:nvPr>
        </p:nvGraphicFramePr>
        <p:xfrm>
          <a:off x="5478284" y="3134333"/>
          <a:ext cx="3090388" cy="91439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090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Correlate losses to Dynamic Aperture: what is a safe margin learning from LHC?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815805"/>
              </p:ext>
            </p:extLst>
          </p:nvPr>
        </p:nvGraphicFramePr>
        <p:xfrm>
          <a:off x="5503576" y="4202368"/>
          <a:ext cx="3090388" cy="91439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090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mittance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evolution and losses with beam-beam effects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42073"/>
              </p:ext>
            </p:extLst>
          </p:nvPr>
        </p:nvGraphicFramePr>
        <p:xfrm>
          <a:off x="5478284" y="5277355"/>
          <a:ext cx="3090388" cy="6400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090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Landau damping and instabilities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438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902" y="67886"/>
            <a:ext cx="8229600" cy="434237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Scope of studies foreseen for CDR what for Berlin 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16" y="531661"/>
            <a:ext cx="9244222" cy="61435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/>
              <a:t>Robust Baseline scenario Round Optics + Ultimate:</a:t>
            </a:r>
          </a:p>
          <a:p>
            <a:pPr marL="0" indent="0">
              <a:buNone/>
            </a:pPr>
            <a:endParaRPr lang="en-US" sz="2400" b="1" u="sng" dirty="0" smtClean="0"/>
          </a:p>
          <a:p>
            <a:pPr marL="0" indent="0">
              <a:buNone/>
            </a:pPr>
            <a:r>
              <a:rPr lang="en-US" sz="2200" b="1" dirty="0" smtClean="0"/>
              <a:t>Dynamic Aperture Studies (HL-LHC, LHC optics and scale)</a:t>
            </a:r>
            <a:r>
              <a:rPr lang="en-US" sz="2200" dirty="0" smtClean="0">
                <a:sym typeface="Wingdings"/>
              </a:rPr>
              <a:t> x-</a:t>
            </a:r>
            <a:r>
              <a:rPr lang="en-US" sz="2200" dirty="0" err="1" smtClean="0">
                <a:sym typeface="Wingdings"/>
              </a:rPr>
              <a:t>ing</a:t>
            </a:r>
            <a:r>
              <a:rPr lang="en-US" sz="2200" dirty="0" smtClean="0">
                <a:sym typeface="Wingdings"/>
              </a:rPr>
              <a:t> angles and schemes, PACMAN effects, intensity limitations, op scenario</a:t>
            </a:r>
          </a:p>
          <a:p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FCC-</a:t>
            </a:r>
            <a:r>
              <a:rPr lang="en-US" sz="2200" b="1" dirty="0" err="1" smtClean="0">
                <a:solidFill>
                  <a:srgbClr val="008000"/>
                </a:solidFill>
                <a:cs typeface="Symbol" charset="2"/>
                <a:sym typeface="Wingdings"/>
              </a:rPr>
              <a:t>hh</a:t>
            </a:r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 lattice checked (thanks </a:t>
            </a:r>
            <a:r>
              <a:rPr lang="en-US" sz="2200" b="1" dirty="0" err="1" smtClean="0">
                <a:solidFill>
                  <a:srgbClr val="008000"/>
                </a:solidFill>
                <a:cs typeface="Symbol" charset="2"/>
                <a:sym typeface="Wingdings"/>
              </a:rPr>
              <a:t>Barbara&amp;Co</a:t>
            </a:r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.): stable results now for DA and studies been repeated and confirm Barcelona--&gt; NO-MARGINS 180</a:t>
            </a:r>
            <a:r>
              <a:rPr lang="en-US" sz="2200" b="1" dirty="0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rad</a:t>
            </a:r>
          </a:p>
          <a:p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PACMAN studies and crossing schemes (HV versus HH and VV)</a:t>
            </a:r>
            <a:endParaRPr lang="en-US" sz="2200" dirty="0" smtClean="0">
              <a:cs typeface="Symbol" charset="2"/>
              <a:sym typeface="Wingdings"/>
            </a:endParaRPr>
          </a:p>
          <a:p>
            <a:r>
              <a:rPr lang="en-US" sz="2200" dirty="0" smtClean="0">
                <a:cs typeface="Symbol" charset="2"/>
                <a:sym typeface="Wingdings"/>
              </a:rPr>
              <a:t>Preliminary </a:t>
            </a:r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DA with IR errors</a:t>
            </a:r>
            <a:r>
              <a:rPr lang="en-US" sz="2200" b="1" dirty="0" smtClean="0">
                <a:cs typeface="Symbol" charset="2"/>
                <a:sym typeface="Wingdings"/>
              </a:rPr>
              <a:t> </a:t>
            </a:r>
            <a:r>
              <a:rPr lang="en-US" sz="2200" dirty="0" smtClean="0">
                <a:cs typeface="Symbol" charset="2"/>
                <a:sym typeface="Wingdings"/>
              </a:rPr>
              <a:t>and corrections from Emilia encouraging (from 0 to 10 </a:t>
            </a:r>
            <a:r>
              <a:rPr lang="en-US" sz="2200" dirty="0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200" dirty="0" smtClean="0">
                <a:cs typeface="Symbol" charset="2"/>
                <a:sym typeface="Wingdings"/>
              </a:rPr>
              <a:t>)  we will start now adding Beam-beam to quantify how much margins we need to add to BB separation</a:t>
            </a:r>
          </a:p>
          <a:p>
            <a:r>
              <a:rPr lang="en-US" sz="22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Octupoles</a:t>
            </a:r>
            <a:r>
              <a:rPr lang="en-US" sz="2200" b="1" dirty="0" smtClean="0">
                <a:cs typeface="Symbol" charset="2"/>
                <a:sym typeface="Wingdings"/>
              </a:rPr>
              <a:t> </a:t>
            </a:r>
            <a:r>
              <a:rPr lang="en-US" sz="2200" dirty="0" smtClean="0">
                <a:cs typeface="Symbol" charset="2"/>
                <a:sym typeface="Wingdings"/>
              </a:rPr>
              <a:t>not yet available possible use for compensation of LR effects (evident on paper for </a:t>
            </a:r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HL-LHC optics</a:t>
            </a:r>
            <a:r>
              <a:rPr lang="en-US" sz="2200" dirty="0" smtClean="0">
                <a:cs typeface="Symbol" charset="2"/>
                <a:sym typeface="Wingdings"/>
              </a:rPr>
              <a:t>: still under study )</a:t>
            </a:r>
            <a:endParaRPr lang="en-US" sz="2200" dirty="0">
              <a:cs typeface="Symbol" charset="2"/>
              <a:sym typeface="Wingdings"/>
            </a:endParaRPr>
          </a:p>
          <a:p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High chromaticity </a:t>
            </a:r>
            <a:r>
              <a:rPr lang="en-US" sz="2200" dirty="0" smtClean="0">
                <a:cs typeface="Symbol" charset="2"/>
                <a:sym typeface="Wingdings"/>
              </a:rPr>
              <a:t>dynamics will need margins: on-going studies </a:t>
            </a:r>
          </a:p>
          <a:p>
            <a:r>
              <a:rPr lang="en-US" sz="2200" b="1" dirty="0" smtClean="0">
                <a:solidFill>
                  <a:srgbClr val="3366FF"/>
                </a:solidFill>
                <a:cs typeface="Symbol" charset="2"/>
                <a:sym typeface="Wingdings"/>
              </a:rPr>
              <a:t>2 Low </a:t>
            </a:r>
            <a:r>
              <a:rPr lang="en-US" sz="2200" b="1" dirty="0" err="1" smtClean="0">
                <a:solidFill>
                  <a:srgbClr val="3366FF"/>
                </a:solidFill>
                <a:cs typeface="Symbol" charset="2"/>
                <a:sym typeface="Wingdings"/>
              </a:rPr>
              <a:t>Lumi</a:t>
            </a:r>
            <a:r>
              <a:rPr lang="en-US" sz="2200" b="1" dirty="0" smtClean="0">
                <a:solidFill>
                  <a:srgbClr val="3366FF"/>
                </a:solidFill>
                <a:cs typeface="Symbol" charset="2"/>
                <a:sym typeface="Wingdings"/>
              </a:rPr>
              <a:t> experiments to be added</a:t>
            </a:r>
            <a:r>
              <a:rPr lang="en-US" sz="2200" dirty="0" smtClean="0">
                <a:cs typeface="Symbol" charset="2"/>
                <a:sym typeface="Wingdings"/>
              </a:rPr>
              <a:t> Head-on Beam-Beam too large! Long-range effects too strong since no margins are available for IPA&amp;G case</a:t>
            </a:r>
          </a:p>
          <a:p>
            <a:r>
              <a:rPr lang="en-US" sz="2200" dirty="0" smtClean="0">
                <a:cs typeface="Symbol" charset="2"/>
                <a:sym typeface="Wingdings"/>
              </a:rPr>
              <a:t>Compensations techniques (</a:t>
            </a:r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wires</a:t>
            </a:r>
            <a:r>
              <a:rPr lang="en-US" sz="2200" b="1" dirty="0" smtClean="0">
                <a:cs typeface="Symbol" charset="2"/>
                <a:sym typeface="Wingdings"/>
              </a:rPr>
              <a:t>, </a:t>
            </a:r>
            <a:r>
              <a:rPr lang="en-US" sz="2200" b="1" dirty="0" err="1" smtClean="0">
                <a:solidFill>
                  <a:srgbClr val="008000"/>
                </a:solidFill>
                <a:cs typeface="Symbol" charset="2"/>
                <a:sym typeface="Wingdings"/>
              </a:rPr>
              <a:t>octupoles+ATS</a:t>
            </a:r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 optics, </a:t>
            </a:r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electron lenses</a:t>
            </a:r>
            <a:r>
              <a:rPr lang="en-US" sz="2200" dirty="0" smtClean="0">
                <a:cs typeface="Symbol" charset="2"/>
                <a:sym typeface="Wingding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96754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417"/>
            <a:ext cx="8229600" cy="614362"/>
          </a:xfrm>
        </p:spPr>
        <p:txBody>
          <a:bodyPr>
            <a:noAutofit/>
          </a:bodyPr>
          <a:lstStyle/>
          <a:p>
            <a:r>
              <a:rPr lang="en-US" sz="3600" dirty="0" smtClean="0"/>
              <a:t>Round Optics: 2 high </a:t>
            </a:r>
            <a:r>
              <a:rPr lang="en-US" sz="3600" dirty="0" err="1" smtClean="0"/>
              <a:t>lumi</a:t>
            </a:r>
            <a:r>
              <a:rPr lang="en-US" sz="3600" dirty="0" smtClean="0"/>
              <a:t> experiments</a:t>
            </a:r>
            <a:endParaRPr lang="en-US" sz="3600" dirty="0"/>
          </a:p>
        </p:txBody>
      </p:sp>
      <p:pic>
        <p:nvPicPr>
          <p:cNvPr id="4" name="Picture 3" descr="FCC_chrom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794" y="3437211"/>
            <a:ext cx="4821661" cy="3375163"/>
          </a:xfrm>
          <a:prstGeom prst="rect">
            <a:avLst/>
          </a:prstGeom>
        </p:spPr>
      </p:pic>
      <p:pic>
        <p:nvPicPr>
          <p:cNvPr id="5" name="Picture 4" descr="f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74095"/>
            <a:ext cx="4581269" cy="32941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83794" y="1493297"/>
            <a:ext cx="47602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Crossing angle 180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needed  for high chromaticity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Intensity effects will require roughly 5-10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for 10-20% fluctuations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5179" y="4562201"/>
            <a:ext cx="3927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Still to be addressed: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Multipolar errors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Landau </a:t>
            </a:r>
            <a:r>
              <a:rPr lang="en-US" dirty="0" err="1" smtClean="0"/>
              <a:t>Octupoles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32207" y="3638126"/>
            <a:ext cx="210826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Chromaticity Effects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4277" y="989318"/>
            <a:ext cx="171663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FCC New Lattice </a:t>
            </a:r>
          </a:p>
          <a:p>
            <a:r>
              <a:rPr lang="en-US" b="1" dirty="0" smtClean="0"/>
              <a:t>Intensity Effects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0769" y="5839024"/>
            <a:ext cx="324960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Will need to have more margins</a:t>
            </a:r>
          </a:p>
          <a:p>
            <a:r>
              <a:rPr lang="en-US" b="1" dirty="0" smtClean="0"/>
              <a:t>This only for two IPs</a:t>
            </a:r>
            <a:endParaRPr lang="en-US" b="1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789654" y="2350771"/>
            <a:ext cx="3398316" cy="11758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82670" y="2362529"/>
            <a:ext cx="0" cy="1388856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947813" y="4652402"/>
            <a:ext cx="3961725" cy="11758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173519" y="4652402"/>
            <a:ext cx="0" cy="1717136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593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064"/>
            <a:ext cx="8229600" cy="6708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Crossing Schemes</a:t>
            </a:r>
            <a:endParaRPr lang="en-US" dirty="0"/>
          </a:p>
        </p:txBody>
      </p:sp>
      <p:pic>
        <p:nvPicPr>
          <p:cNvPr id="4" name="Picture 3" descr="f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27" y="662619"/>
            <a:ext cx="4518044" cy="3100148"/>
          </a:xfrm>
          <a:prstGeom prst="rect">
            <a:avLst/>
          </a:prstGeom>
        </p:spPr>
      </p:pic>
      <p:pic>
        <p:nvPicPr>
          <p:cNvPr id="5" name="Picture 4" descr="f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6" y="669508"/>
            <a:ext cx="4405894" cy="31642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8911" y="975934"/>
            <a:ext cx="57509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H/H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19686" y="943668"/>
            <a:ext cx="57509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V/V</a:t>
            </a:r>
            <a:endParaRPr lang="en-US" b="1" dirty="0"/>
          </a:p>
        </p:txBody>
      </p:sp>
      <p:pic>
        <p:nvPicPr>
          <p:cNvPr id="8" name="Picture 7" descr="f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948" y="3721338"/>
            <a:ext cx="3455112" cy="24843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8831" y="4119632"/>
            <a:ext cx="57509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H/V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4068" y="3833741"/>
            <a:ext cx="34100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H/H Crossing seems equivalent to H/V in terms of DA for nominal bunches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V/V is worse (3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 effect) might need newer working point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On-going PACMAN bunches studies</a:t>
            </a:r>
            <a:endParaRPr lang="en-US" dirty="0"/>
          </a:p>
        </p:txBody>
      </p:sp>
      <p:pic>
        <p:nvPicPr>
          <p:cNvPr id="11" name="Picture 10" descr="footprint_xsingschemes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1357" y="3342263"/>
            <a:ext cx="2445380" cy="316461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V="1">
            <a:off x="740809" y="2057694"/>
            <a:ext cx="3398316" cy="11758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738858" y="4751114"/>
            <a:ext cx="2705009" cy="11758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812474" y="4771052"/>
            <a:ext cx="0" cy="1064747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214287" y="2069452"/>
            <a:ext cx="0" cy="1230103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19967" y="6152396"/>
            <a:ext cx="8804502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Angle rough estimates: 85 (nominal) + 5 (15 Units Chroma) + 3 (10% intensity) + 5 (0.5 s effect of Multipolar errors) +/- </a:t>
            </a:r>
            <a:r>
              <a:rPr lang="en-US" b="1" dirty="0" err="1" smtClean="0"/>
              <a:t>Octupoles</a:t>
            </a:r>
            <a:r>
              <a:rPr lang="en-US" b="1" dirty="0" smtClean="0"/>
              <a:t> (difficult to judge) = 98 </a:t>
            </a:r>
            <a:r>
              <a:rPr lang="en-US" b="1" dirty="0" err="1" smtClean="0">
                <a:latin typeface="Symbol" charset="2"/>
                <a:cs typeface="Symbol" charset="2"/>
              </a:rPr>
              <a:t>m</a:t>
            </a:r>
            <a:r>
              <a:rPr lang="en-US" b="1" dirty="0" err="1" smtClean="0"/>
              <a:t>rad</a:t>
            </a:r>
            <a:r>
              <a:rPr lang="en-US" b="1" dirty="0" smtClean="0"/>
              <a:t> + </a:t>
            </a:r>
            <a:r>
              <a:rPr lang="en-US" b="1" dirty="0" err="1" smtClean="0"/>
              <a:t>octupoles</a:t>
            </a:r>
            <a:r>
              <a:rPr lang="en-US" b="1" dirty="0" smtClean="0"/>
              <a:t> </a:t>
            </a:r>
            <a:r>
              <a:rPr lang="en-US" b="1" dirty="0" err="1" smtClean="0"/>
              <a:t>tbc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34641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347" y="274638"/>
            <a:ext cx="9296865" cy="630747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Octupoles</a:t>
            </a:r>
            <a:r>
              <a:rPr lang="en-US" sz="3600" dirty="0" smtClean="0"/>
              <a:t> studies: using HLLHC as study case</a:t>
            </a:r>
            <a:endParaRPr lang="en-US" sz="3600" dirty="0"/>
          </a:p>
        </p:txBody>
      </p:sp>
      <p:pic>
        <p:nvPicPr>
          <p:cNvPr id="4" name="Picture 3" descr="DA_xsing_sc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429" y="1021898"/>
            <a:ext cx="5830273" cy="40811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5540" y="5234537"/>
            <a:ext cx="8863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Octupoles</a:t>
            </a:r>
            <a:r>
              <a:rPr lang="en-US" b="1" dirty="0" smtClean="0"/>
              <a:t> could be used to compensate Long-range effects </a:t>
            </a:r>
            <a:r>
              <a:rPr lang="en-US" dirty="0" smtClean="0"/>
              <a:t>but needs HL-LHC ATS optics</a:t>
            </a:r>
          </a:p>
          <a:p>
            <a:r>
              <a:rPr lang="en-US" dirty="0" smtClean="0"/>
              <a:t>Study in-going but we will use this as a possible compensation technique and might help angle margins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95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Low Luminosity 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88" y="1600201"/>
            <a:ext cx="9039412" cy="37636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/>
              <a:t>For the moment they will need to be </a:t>
            </a:r>
            <a:r>
              <a:rPr lang="en-US" sz="2200" dirty="0" err="1" smtClean="0"/>
              <a:t>setted</a:t>
            </a:r>
            <a:r>
              <a:rPr lang="en-US" sz="2200" dirty="0" smtClean="0"/>
              <a:t> in shadow of main experiments (no margins from DA)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sz="2200" dirty="0" smtClean="0"/>
              <a:t>Luminosity should be leveled by</a:t>
            </a:r>
            <a:r>
              <a:rPr lang="en-US" sz="2200" dirty="0" smtClean="0">
                <a:sym typeface="Wingdings"/>
              </a:rPr>
              <a:t> separation (reduced Head-on 0.03 total maximum allowed)</a:t>
            </a:r>
          </a:p>
          <a:p>
            <a:r>
              <a:rPr lang="en-US" sz="2200" dirty="0" smtClean="0">
                <a:sym typeface="Wingdings"/>
              </a:rPr>
              <a:t>Long-range separation should be set to twice the main IPs (29 </a:t>
            </a:r>
            <a:r>
              <a:rPr lang="en-US" sz="2200" dirty="0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200" dirty="0" smtClean="0">
                <a:sym typeface="Wingdings"/>
              </a:rPr>
              <a:t>)  larger betas or larger angles or combination</a:t>
            </a:r>
            <a:r>
              <a:rPr lang="is-IS" sz="2200" dirty="0" smtClean="0">
                <a:sym typeface="Wingdings"/>
              </a:rPr>
              <a:t>…to be defined with IR design people.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229417"/>
            <a:ext cx="828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Wingdings"/>
              </a:rPr>
              <a:t> For Berlin will define Luminosity limit for these two extra IPs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74191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16" y="82654"/>
            <a:ext cx="9129784" cy="434237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Scope of studies foreseen for CDR and what for Berlin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16" y="664573"/>
            <a:ext cx="9244222" cy="5375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Robust Baseline scenario Round Optics:</a:t>
            </a:r>
          </a:p>
          <a:p>
            <a:pPr marL="0" indent="0">
              <a:buNone/>
            </a:pPr>
            <a:r>
              <a:rPr lang="en-US" sz="2200" b="1" dirty="0" smtClean="0"/>
              <a:t>Head-on Limits </a:t>
            </a:r>
            <a:r>
              <a:rPr lang="en-US" sz="2200" dirty="0" smtClean="0">
                <a:sym typeface="Wingdings"/>
              </a:rPr>
              <a:t> impact of large Head-on for Ultimate 0.03 tune shift</a:t>
            </a:r>
          </a:p>
          <a:p>
            <a:r>
              <a:rPr lang="en-US" sz="2200" b="1" dirty="0" smtClean="0">
                <a:solidFill>
                  <a:srgbClr val="3366FF"/>
                </a:solidFill>
                <a:cs typeface="Symbol" charset="2"/>
                <a:sym typeface="Wingdings"/>
              </a:rPr>
              <a:t>Predicting losses from Head-on - comparisons to measurements LHC</a:t>
            </a:r>
          </a:p>
          <a:p>
            <a:r>
              <a:rPr lang="en-US" sz="2200" b="1" dirty="0" smtClean="0">
                <a:solidFill>
                  <a:srgbClr val="3366FF"/>
                </a:solidFill>
                <a:cs typeface="Symbol" charset="2"/>
                <a:sym typeface="Wingdings"/>
              </a:rPr>
              <a:t>Noise on colliding beams – comparison to measurements LHC</a:t>
            </a:r>
          </a:p>
          <a:p>
            <a:r>
              <a:rPr lang="en-US" sz="2200" b="1" dirty="0" smtClean="0">
                <a:solidFill>
                  <a:srgbClr val="3366FF"/>
                </a:solidFill>
                <a:cs typeface="Symbol" charset="2"/>
                <a:sym typeface="Wingdings"/>
              </a:rPr>
              <a:t>beta-beating due to beam-beam and possible correction scheme</a:t>
            </a:r>
          </a:p>
          <a:p>
            <a:pPr marL="0" indent="0">
              <a:buNone/>
            </a:pPr>
            <a:r>
              <a:rPr lang="en-US" sz="2200" b="1" dirty="0" smtClean="0">
                <a:cs typeface="Symbol" charset="2"/>
                <a:sym typeface="Wingdings"/>
              </a:rPr>
              <a:t>Orbit effects  </a:t>
            </a:r>
            <a:r>
              <a:rPr lang="en-US" sz="2200" b="1" dirty="0" err="1" smtClean="0">
                <a:cs typeface="Symbol" charset="2"/>
                <a:sym typeface="Wingdings"/>
              </a:rPr>
              <a:t>lumi</a:t>
            </a:r>
            <a:r>
              <a:rPr lang="en-US" sz="2200" b="1" dirty="0" smtClean="0">
                <a:cs typeface="Symbol" charset="2"/>
                <a:sym typeface="Wingdings"/>
              </a:rPr>
              <a:t> loss and x-</a:t>
            </a:r>
            <a:r>
              <a:rPr lang="en-US" sz="2200" b="1" dirty="0" err="1" smtClean="0">
                <a:cs typeface="Symbol" charset="2"/>
                <a:sym typeface="Wingdings"/>
              </a:rPr>
              <a:t>ing</a:t>
            </a:r>
            <a:r>
              <a:rPr lang="en-US" sz="2200" b="1" dirty="0" smtClean="0">
                <a:cs typeface="Symbol" charset="2"/>
                <a:sym typeface="Wingdings"/>
              </a:rPr>
              <a:t> angles</a:t>
            </a:r>
          </a:p>
          <a:p>
            <a:r>
              <a:rPr lang="en-US" sz="22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TRAIN code benchmark to LHC </a:t>
            </a:r>
            <a:r>
              <a:rPr lang="en-US" sz="2200" b="1" dirty="0" smtClean="0">
                <a:cs typeface="Symbol" charset="2"/>
                <a:sym typeface="Wingdings"/>
              </a:rPr>
              <a:t>and </a:t>
            </a:r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extension to FCC</a:t>
            </a:r>
          </a:p>
          <a:p>
            <a:endParaRPr lang="en-US" sz="2200" b="1" dirty="0">
              <a:solidFill>
                <a:srgbClr val="FF0000"/>
              </a:solidFill>
              <a:cs typeface="Symbol" charset="2"/>
              <a:sym typeface="Wingdings"/>
            </a:endParaRPr>
          </a:p>
          <a:p>
            <a:pPr marL="0" indent="0">
              <a:buNone/>
            </a:pPr>
            <a:r>
              <a:rPr lang="en-US" sz="2200" b="1" dirty="0" smtClean="0"/>
              <a:t>Stability in the presence of beam-beam effects </a:t>
            </a:r>
            <a:r>
              <a:rPr lang="en-US" sz="2200" dirty="0" smtClean="0">
                <a:sym typeface="Wingdings"/>
              </a:rPr>
              <a:t> impact of beam-beam on beam stability (Landau damping, feedback effects and coherent modes)</a:t>
            </a:r>
          </a:p>
          <a:p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Landau damping over OP cycle</a:t>
            </a:r>
          </a:p>
          <a:p>
            <a:r>
              <a:rPr lang="en-US" sz="2200" b="1" dirty="0" smtClean="0">
                <a:solidFill>
                  <a:srgbClr val="3366FF"/>
                </a:solidFill>
                <a:cs typeface="Symbol" charset="2"/>
                <a:sym typeface="Wingdings"/>
              </a:rPr>
              <a:t>Compare to LHC measurements to understand important contributions</a:t>
            </a:r>
          </a:p>
          <a:p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Transverse feedback effects on coherent </a:t>
            </a:r>
            <a:r>
              <a:rPr lang="en-US" sz="22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BB+Impedance</a:t>
            </a:r>
            <a:r>
              <a:rPr lang="en-US" sz="22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modes overlap.</a:t>
            </a:r>
          </a:p>
        </p:txBody>
      </p:sp>
    </p:spTree>
    <p:extLst>
      <p:ext uri="{BB962C8B-B14F-4D97-AF65-F5344CB8AC3E}">
        <p14:creationId xmlns:p14="http://schemas.microsoft.com/office/powerpoint/2010/main" val="2188191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5731" y="105306"/>
            <a:ext cx="9449731" cy="670806"/>
          </a:xfrm>
        </p:spPr>
        <p:txBody>
          <a:bodyPr>
            <a:noAutofit/>
          </a:bodyPr>
          <a:lstStyle/>
          <a:p>
            <a:r>
              <a:rPr lang="en-US" sz="3600" dirty="0" smtClean="0"/>
              <a:t>Head-on Limit: Losses and </a:t>
            </a:r>
            <a:r>
              <a:rPr lang="en-US" sz="3600" dirty="0" err="1" smtClean="0"/>
              <a:t>Emittance</a:t>
            </a:r>
            <a:r>
              <a:rPr lang="en-US" sz="3600" dirty="0" smtClean="0"/>
              <a:t> growth</a:t>
            </a:r>
            <a:endParaRPr lang="en-US" sz="3600" dirty="0"/>
          </a:p>
        </p:txBody>
      </p:sp>
      <p:pic>
        <p:nvPicPr>
          <p:cNvPr id="4" name="Picture 3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765" y="999450"/>
            <a:ext cx="3635645" cy="52941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3818" y="1800065"/>
            <a:ext cx="4962249" cy="449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/>
              <a:t>BB parameter of 0.02 (Ultimate is 0.03)</a:t>
            </a:r>
          </a:p>
          <a:p>
            <a:pPr marL="285750" indent="-285750">
              <a:buFont typeface="Arial"/>
              <a:buChar char="•"/>
            </a:pPr>
            <a:endParaRPr lang="en-US" sz="2200" dirty="0" smtClean="0"/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GPU accelerated 6D simulations compared to measured losses in the LHC.</a:t>
            </a:r>
          </a:p>
          <a:p>
            <a:pPr marL="285750" indent="-285750">
              <a:buFont typeface="Arial"/>
              <a:buChar char="•"/>
            </a:pPr>
            <a:endParaRPr lang="en-US" sz="2200" dirty="0" smtClean="0"/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Clear impact of </a:t>
            </a:r>
            <a:r>
              <a:rPr lang="en-US" sz="2200" dirty="0" err="1" smtClean="0"/>
              <a:t>Piwinski</a:t>
            </a:r>
            <a:r>
              <a:rPr lang="en-US" sz="2200" dirty="0" smtClean="0"/>
              <a:t> angle to loss mechanism</a:t>
            </a:r>
          </a:p>
          <a:p>
            <a:pPr marL="285750" indent="-285750">
              <a:buFont typeface="Arial"/>
              <a:buChar char="•"/>
            </a:pPr>
            <a:endParaRPr lang="en-US" sz="2200" dirty="0" smtClean="0"/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Good qualitative agreements</a:t>
            </a:r>
          </a:p>
          <a:p>
            <a:pPr marL="285750" indent="-285750">
              <a:buFont typeface="Arial"/>
              <a:buChar char="•"/>
            </a:pPr>
            <a:endParaRPr lang="en-US" sz="2200" dirty="0" smtClean="0"/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Work on going on quantitative estimates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97370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23321</TotalTime>
  <Words>1175</Words>
  <Application>Microsoft Macintosh PowerPoint</Application>
  <PresentationFormat>On-screen Show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Beam-Beam Studies for FCC-HH</vt:lpstr>
      <vt:lpstr>Cases</vt:lpstr>
      <vt:lpstr>Scope of studies foreseen for CDR what for Berlin </vt:lpstr>
      <vt:lpstr>Round Optics: 2 high lumi experiments</vt:lpstr>
      <vt:lpstr>Crossing Schemes</vt:lpstr>
      <vt:lpstr>Octupoles studies: using HLLHC as study case</vt:lpstr>
      <vt:lpstr>2 Low Luminosity IRs</vt:lpstr>
      <vt:lpstr>Scope of studies foreseen for CDR and what for Berlin</vt:lpstr>
      <vt:lpstr>Head-on Limit: Losses and Emittance growth</vt:lpstr>
      <vt:lpstr>Scope of studies foreseen for CDR and what for Berlin</vt:lpstr>
      <vt:lpstr>Flat Optics</vt:lpstr>
      <vt:lpstr>PACMAN effects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Beam-Beam </dc:title>
  <dc:creator>Tatiana</dc:creator>
  <cp:lastModifiedBy>Tatiana</cp:lastModifiedBy>
  <cp:revision>211</cp:revision>
  <cp:lastPrinted>2017-04-27T13:25:34Z</cp:lastPrinted>
  <dcterms:created xsi:type="dcterms:W3CDTF">2017-04-11T12:57:48Z</dcterms:created>
  <dcterms:modified xsi:type="dcterms:W3CDTF">2017-04-28T14:24:06Z</dcterms:modified>
</cp:coreProperties>
</file>