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5"/>
  </p:notesMasterIdLst>
  <p:handoutMasterIdLst>
    <p:handoutMasterId r:id="rId36"/>
  </p:handoutMasterIdLst>
  <p:sldIdLst>
    <p:sldId id="261" r:id="rId2"/>
    <p:sldId id="377" r:id="rId3"/>
    <p:sldId id="336" r:id="rId4"/>
    <p:sldId id="356" r:id="rId5"/>
    <p:sldId id="357" r:id="rId6"/>
    <p:sldId id="363" r:id="rId7"/>
    <p:sldId id="329" r:id="rId8"/>
    <p:sldId id="328" r:id="rId9"/>
    <p:sldId id="359" r:id="rId10"/>
    <p:sldId id="331" r:id="rId11"/>
    <p:sldId id="364" r:id="rId12"/>
    <p:sldId id="365" r:id="rId13"/>
    <p:sldId id="299" r:id="rId14"/>
    <p:sldId id="366" r:id="rId15"/>
    <p:sldId id="368" r:id="rId16"/>
    <p:sldId id="369" r:id="rId17"/>
    <p:sldId id="370" r:id="rId18"/>
    <p:sldId id="371" r:id="rId19"/>
    <p:sldId id="259" r:id="rId20"/>
    <p:sldId id="372" r:id="rId21"/>
    <p:sldId id="373" r:id="rId22"/>
    <p:sldId id="324" r:id="rId23"/>
    <p:sldId id="325" r:id="rId24"/>
    <p:sldId id="374" r:id="rId25"/>
    <p:sldId id="375" r:id="rId26"/>
    <p:sldId id="376" r:id="rId27"/>
    <p:sldId id="349" r:id="rId28"/>
    <p:sldId id="303" r:id="rId29"/>
    <p:sldId id="358" r:id="rId30"/>
    <p:sldId id="342" r:id="rId31"/>
    <p:sldId id="354" r:id="rId32"/>
    <p:sldId id="346" r:id="rId33"/>
    <p:sldId id="344"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308"/>
    <a:srgbClr val="FFFEAE"/>
    <a:srgbClr val="FF3F63"/>
    <a:srgbClr val="F294F1"/>
    <a:srgbClr val="BF0D81"/>
    <a:srgbClr val="7E0000"/>
    <a:srgbClr val="B82CCA"/>
    <a:srgbClr val="D7D901"/>
    <a:srgbClr val="BF1757"/>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6" autoAdjust="0"/>
    <p:restoredTop sz="94655" autoAdjust="0"/>
  </p:normalViewPr>
  <p:slideViewPr>
    <p:cSldViewPr snapToGrid="0" snapToObjects="1">
      <p:cViewPr varScale="1">
        <p:scale>
          <a:sx n="96" d="100"/>
          <a:sy n="96" d="100"/>
        </p:scale>
        <p:origin x="-49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8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5A03A7-281D-214A-92D1-0B0575CEA16E}" type="datetimeFigureOut">
              <a:rPr lang="en-US" smtClean="0"/>
              <a:t>7/27/17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4DF5F5-4F68-6240-938D-9FB8E9F836CD}" type="slidenum">
              <a:rPr lang="en-US" smtClean="0"/>
              <a:t>‹#›</a:t>
            </a:fld>
            <a:endParaRPr lang="en-US"/>
          </a:p>
        </p:txBody>
      </p:sp>
    </p:spTree>
    <p:extLst>
      <p:ext uri="{BB962C8B-B14F-4D97-AF65-F5344CB8AC3E}">
        <p14:creationId xmlns:p14="http://schemas.microsoft.com/office/powerpoint/2010/main" val="3993369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E2601D-5ED1-5641-BCF3-2B073E279F48}" type="datetimeFigureOut">
              <a:rPr lang="en-US" smtClean="0"/>
              <a:t>7/27/17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F181A3-34B0-4D4A-9BB2-0A2F8E9F0986}" type="slidenum">
              <a:rPr lang="en-US" smtClean="0"/>
              <a:t>‹#›</a:t>
            </a:fld>
            <a:endParaRPr lang="en-US"/>
          </a:p>
        </p:txBody>
      </p:sp>
    </p:spTree>
    <p:extLst>
      <p:ext uri="{BB962C8B-B14F-4D97-AF65-F5344CB8AC3E}">
        <p14:creationId xmlns:p14="http://schemas.microsoft.com/office/powerpoint/2010/main" val="373970284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01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4" name="Slide Number Placeholder 3"/>
          <p:cNvSpPr>
            <a:spLocks noGrp="1"/>
          </p:cNvSpPr>
          <p:nvPr>
            <p:ph type="sldNum" sz="quarter" idx="5"/>
          </p:nvPr>
        </p:nvSpPr>
        <p:spPr/>
        <p:txBody>
          <a:bodyPr/>
          <a:lstStyle/>
          <a:p>
            <a:pPr>
              <a:defRPr/>
            </a:pPr>
            <a:fld id="{8AF3AEFB-B9B2-D940-BEF2-7A14A3C6862F}" type="slidenum">
              <a:rPr lang="en-US" smtClean="0"/>
              <a:pPr>
                <a:defRPr/>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p:txBody>
          <a:bodyPr/>
          <a:lstStyle/>
          <a:p>
            <a:pPr>
              <a:defRPr/>
            </a:pPr>
            <a:fld id="{88B1F56F-D1D6-7E4C-A265-449BE4408A8E}" type="slidenum">
              <a:rPr lang="en-GB"/>
              <a:pPr>
                <a:defRPr/>
              </a:pPr>
              <a:t>4</a:t>
            </a:fld>
            <a:endParaRPr lang="en-GB"/>
          </a:p>
        </p:txBody>
      </p:sp>
      <p:sp>
        <p:nvSpPr>
          <p:cNvPr id="5120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9625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GB">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FA8C69-EE0E-564D-ABEF-A811F29D5D68}" type="slidenum">
              <a:rPr lang="en-GB"/>
              <a:pPr/>
              <a:t>25</a:t>
            </a:fld>
            <a:endParaRPr lang="en-GB"/>
          </a:p>
        </p:txBody>
      </p:sp>
      <p:sp>
        <p:nvSpPr>
          <p:cNvPr id="13312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1331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F8CEB4-F83B-BA4D-B050-1D622AE5B2C6}" type="slidenum">
              <a:rPr lang="en-GB"/>
              <a:pPr/>
              <a:t>26</a:t>
            </a:fld>
            <a:endParaRPr lang="en-GB"/>
          </a:p>
        </p:txBody>
      </p:sp>
      <p:sp>
        <p:nvSpPr>
          <p:cNvPr id="216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606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424930-AD22-6843-BC73-AC89A58BED62}" type="datetimeFigureOut">
              <a:rPr lang="en-US" smtClean="0"/>
              <a:t>7/27/17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B0B2EC-1D5D-4D43-8F26-41A680CA6D5C}" type="slidenum">
              <a:rPr lang="en-US" smtClean="0"/>
              <a:t>‹#›</a:t>
            </a:fld>
            <a:endParaRPr lang="en-US"/>
          </a:p>
        </p:txBody>
      </p:sp>
    </p:spTree>
    <p:extLst>
      <p:ext uri="{BB962C8B-B14F-4D97-AF65-F5344CB8AC3E}">
        <p14:creationId xmlns:p14="http://schemas.microsoft.com/office/powerpoint/2010/main" val="2964433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424930-AD22-6843-BC73-AC89A58BED62}" type="datetimeFigureOut">
              <a:rPr lang="en-US" smtClean="0"/>
              <a:t>7/27/17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B0B2EC-1D5D-4D43-8F26-41A680CA6D5C}" type="slidenum">
              <a:rPr lang="en-US" smtClean="0"/>
              <a:t>‹#›</a:t>
            </a:fld>
            <a:endParaRPr lang="en-US"/>
          </a:p>
        </p:txBody>
      </p:sp>
    </p:spTree>
    <p:extLst>
      <p:ext uri="{BB962C8B-B14F-4D97-AF65-F5344CB8AC3E}">
        <p14:creationId xmlns:p14="http://schemas.microsoft.com/office/powerpoint/2010/main" val="357429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424930-AD22-6843-BC73-AC89A58BED62}" type="datetimeFigureOut">
              <a:rPr lang="en-US" smtClean="0"/>
              <a:t>7/27/17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B0B2EC-1D5D-4D43-8F26-41A680CA6D5C}" type="slidenum">
              <a:rPr lang="en-US" smtClean="0"/>
              <a:t>‹#›</a:t>
            </a:fld>
            <a:endParaRPr lang="en-US"/>
          </a:p>
        </p:txBody>
      </p:sp>
    </p:spTree>
    <p:extLst>
      <p:ext uri="{BB962C8B-B14F-4D97-AF65-F5344CB8AC3E}">
        <p14:creationId xmlns:p14="http://schemas.microsoft.com/office/powerpoint/2010/main" val="3958363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424930-AD22-6843-BC73-AC89A58BED62}" type="datetimeFigureOut">
              <a:rPr lang="en-US" smtClean="0"/>
              <a:t>7/27/17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B0B2EC-1D5D-4D43-8F26-41A680CA6D5C}" type="slidenum">
              <a:rPr lang="en-US" smtClean="0"/>
              <a:t>‹#›</a:t>
            </a:fld>
            <a:endParaRPr lang="en-US"/>
          </a:p>
        </p:txBody>
      </p:sp>
    </p:spTree>
    <p:extLst>
      <p:ext uri="{BB962C8B-B14F-4D97-AF65-F5344CB8AC3E}">
        <p14:creationId xmlns:p14="http://schemas.microsoft.com/office/powerpoint/2010/main" val="2841744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E70CD2-6610-7E4B-AAA9-782B29E571AF}" type="datetimeFigureOut">
              <a:rPr lang="en-US" smtClean="0"/>
              <a:t>7/27/17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9A5201-2E2C-0544-8AA8-BEA757AB0952}" type="slidenum">
              <a:rPr lang="en-US" smtClean="0"/>
              <a:t>‹#›</a:t>
            </a:fld>
            <a:endParaRPr lang="en-US"/>
          </a:p>
        </p:txBody>
      </p:sp>
    </p:spTree>
    <p:extLst>
      <p:ext uri="{BB962C8B-B14F-4D97-AF65-F5344CB8AC3E}">
        <p14:creationId xmlns:p14="http://schemas.microsoft.com/office/powerpoint/2010/main" val="1545432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424930-AD22-6843-BC73-AC89A58BED62}" type="datetimeFigureOut">
              <a:rPr lang="en-US" smtClean="0"/>
              <a:t>7/27/17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B0B2EC-1D5D-4D43-8F26-41A680CA6D5C}" type="slidenum">
              <a:rPr lang="en-US" smtClean="0"/>
              <a:t>‹#›</a:t>
            </a:fld>
            <a:endParaRPr lang="en-US"/>
          </a:p>
        </p:txBody>
      </p:sp>
    </p:spTree>
    <p:extLst>
      <p:ext uri="{BB962C8B-B14F-4D97-AF65-F5344CB8AC3E}">
        <p14:creationId xmlns:p14="http://schemas.microsoft.com/office/powerpoint/2010/main" val="1456251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424930-AD22-6843-BC73-AC89A58BED62}" type="datetimeFigureOut">
              <a:rPr lang="en-US" smtClean="0"/>
              <a:t>7/27/17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B0B2EC-1D5D-4D43-8F26-41A680CA6D5C}" type="slidenum">
              <a:rPr lang="en-US" smtClean="0"/>
              <a:t>‹#›</a:t>
            </a:fld>
            <a:endParaRPr lang="en-US"/>
          </a:p>
        </p:txBody>
      </p:sp>
    </p:spTree>
    <p:extLst>
      <p:ext uri="{BB962C8B-B14F-4D97-AF65-F5344CB8AC3E}">
        <p14:creationId xmlns:p14="http://schemas.microsoft.com/office/powerpoint/2010/main" val="3295312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424930-AD22-6843-BC73-AC89A58BED62}" type="datetimeFigureOut">
              <a:rPr lang="en-US" smtClean="0"/>
              <a:t>7/27/17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B0B2EC-1D5D-4D43-8F26-41A680CA6D5C}" type="slidenum">
              <a:rPr lang="en-US" smtClean="0"/>
              <a:t>‹#›</a:t>
            </a:fld>
            <a:endParaRPr lang="en-US"/>
          </a:p>
        </p:txBody>
      </p:sp>
    </p:spTree>
    <p:extLst>
      <p:ext uri="{BB962C8B-B14F-4D97-AF65-F5344CB8AC3E}">
        <p14:creationId xmlns:p14="http://schemas.microsoft.com/office/powerpoint/2010/main" val="3113101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424930-AD22-6843-BC73-AC89A58BED62}" type="datetimeFigureOut">
              <a:rPr lang="en-US" smtClean="0"/>
              <a:t>7/27/17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B0B2EC-1D5D-4D43-8F26-41A680CA6D5C}" type="slidenum">
              <a:rPr lang="en-US" smtClean="0"/>
              <a:t>‹#›</a:t>
            </a:fld>
            <a:endParaRPr lang="en-US"/>
          </a:p>
        </p:txBody>
      </p:sp>
    </p:spTree>
    <p:extLst>
      <p:ext uri="{BB962C8B-B14F-4D97-AF65-F5344CB8AC3E}">
        <p14:creationId xmlns:p14="http://schemas.microsoft.com/office/powerpoint/2010/main" val="351558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424930-AD22-6843-BC73-AC89A58BED62}" type="datetimeFigureOut">
              <a:rPr lang="en-US" smtClean="0"/>
              <a:t>7/27/17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B0B2EC-1D5D-4D43-8F26-41A680CA6D5C}" type="slidenum">
              <a:rPr lang="en-US" smtClean="0"/>
              <a:t>‹#›</a:t>
            </a:fld>
            <a:endParaRPr lang="en-US"/>
          </a:p>
        </p:txBody>
      </p:sp>
    </p:spTree>
    <p:extLst>
      <p:ext uri="{BB962C8B-B14F-4D97-AF65-F5344CB8AC3E}">
        <p14:creationId xmlns:p14="http://schemas.microsoft.com/office/powerpoint/2010/main" val="3338390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424930-AD22-6843-BC73-AC89A58BED62}" type="datetimeFigureOut">
              <a:rPr lang="en-US" smtClean="0"/>
              <a:t>7/27/17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B0B2EC-1D5D-4D43-8F26-41A680CA6D5C}" type="slidenum">
              <a:rPr lang="en-US" smtClean="0"/>
              <a:t>‹#›</a:t>
            </a:fld>
            <a:endParaRPr lang="en-US"/>
          </a:p>
        </p:txBody>
      </p:sp>
      <p:sp>
        <p:nvSpPr>
          <p:cNvPr id="7" name="Title 6"/>
          <p:cNvSpPr>
            <a:spLocks noGrp="1"/>
          </p:cNvSpPr>
          <p:nvPr>
            <p:ph type="title"/>
          </p:nvPr>
        </p:nvSpPr>
        <p:spPr/>
        <p:txBody>
          <a:bodyPr/>
          <a:lstStyle/>
          <a:p>
            <a:endParaRPr lang="en-US" dirty="0"/>
          </a:p>
        </p:txBody>
      </p:sp>
    </p:spTree>
    <p:extLst>
      <p:ext uri="{BB962C8B-B14F-4D97-AF65-F5344CB8AC3E}">
        <p14:creationId xmlns:p14="http://schemas.microsoft.com/office/powerpoint/2010/main" val="784279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424930-AD22-6843-BC73-AC89A58BED62}" type="datetimeFigureOut">
              <a:rPr lang="en-US" smtClean="0"/>
              <a:t>7/27/17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B0B2EC-1D5D-4D43-8F26-41A680CA6D5C}" type="slidenum">
              <a:rPr lang="en-US" smtClean="0"/>
              <a:t>‹#›</a:t>
            </a:fld>
            <a:endParaRPr lang="en-US"/>
          </a:p>
        </p:txBody>
      </p:sp>
    </p:spTree>
    <p:extLst>
      <p:ext uri="{BB962C8B-B14F-4D97-AF65-F5344CB8AC3E}">
        <p14:creationId xmlns:p14="http://schemas.microsoft.com/office/powerpoint/2010/main" val="189213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424930-AD22-6843-BC73-AC89A58BED62}" type="datetimeFigureOut">
              <a:rPr lang="en-US" smtClean="0"/>
              <a:t>7/27/17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B0B2EC-1D5D-4D43-8F26-41A680CA6D5C}" type="slidenum">
              <a:rPr lang="en-US" smtClean="0"/>
              <a:t>‹#›</a:t>
            </a:fld>
            <a:endParaRPr lang="en-US"/>
          </a:p>
        </p:txBody>
      </p:sp>
    </p:spTree>
    <p:extLst>
      <p:ext uri="{BB962C8B-B14F-4D97-AF65-F5344CB8AC3E}">
        <p14:creationId xmlns:p14="http://schemas.microsoft.com/office/powerpoint/2010/main" val="21529553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424930-AD22-6843-BC73-AC89A58BED62}" type="datetimeFigureOut">
              <a:rPr lang="en-US" smtClean="0"/>
              <a:t>7/27/17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B0B2EC-1D5D-4D43-8F26-41A680CA6D5C}" type="slidenum">
              <a:rPr lang="en-US" smtClean="0"/>
              <a:t>‹#›</a:t>
            </a:fld>
            <a:endParaRPr lang="en-US"/>
          </a:p>
        </p:txBody>
      </p:sp>
    </p:spTree>
    <p:extLst>
      <p:ext uri="{BB962C8B-B14F-4D97-AF65-F5344CB8AC3E}">
        <p14:creationId xmlns:p14="http://schemas.microsoft.com/office/powerpoint/2010/main" val="31898554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 Id="rId3" Type="http://schemas.openxmlformats.org/officeDocument/2006/relationships/image" Target="../media/image12.emf"/></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emf"/><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4" Type="http://schemas.openxmlformats.org/officeDocument/2006/relationships/image" Target="../media/image22.emf"/><Relationship Id="rId5" Type="http://schemas.openxmlformats.org/officeDocument/2006/relationships/image" Target="../media/image23.emf"/><Relationship Id="rId1" Type="http://schemas.openxmlformats.org/officeDocument/2006/relationships/slideLayout" Target="../slideLayouts/slideLayout2.xml"/><Relationship Id="rId2" Type="http://schemas.openxmlformats.org/officeDocument/2006/relationships/image" Target="../media/image20.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emf"/><Relationship Id="rId3" Type="http://schemas.openxmlformats.org/officeDocument/2006/relationships/image" Target="../media/image25.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emf"/><Relationship Id="rId3" Type="http://schemas.openxmlformats.org/officeDocument/2006/relationships/image" Target="../media/image28.emf"/></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emf"/><Relationship Id="rId3" Type="http://schemas.openxmlformats.org/officeDocument/2006/relationships/image" Target="../media/image34.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35.wmf"/></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9.emf"/></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44.png"/><Relationship Id="rId1" Type="http://schemas.openxmlformats.org/officeDocument/2006/relationships/slideLayout" Target="../slideLayouts/slideLayout1.xml"/><Relationship Id="rId2" Type="http://schemas.openxmlformats.org/officeDocument/2006/relationships/image" Target="../media/image4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5.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1.bin"/><Relationship Id="rId5" Type="http://schemas.openxmlformats.org/officeDocument/2006/relationships/image" Target="../media/image4.wmf"/><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8.emf"/><Relationship Id="rId6" Type="http://schemas.openxmlformats.org/officeDocument/2006/relationships/image" Target="../media/image9.emf"/><Relationship Id="rId1" Type="http://schemas.openxmlformats.org/officeDocument/2006/relationships/slideLayout" Target="../slideLayouts/slideLayout13.xml"/><Relationship Id="rId2" Type="http://schemas.openxmlformats.org/officeDocument/2006/relationships/image" Target="../media/image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93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696" y="0"/>
            <a:ext cx="8983304" cy="2707894"/>
          </a:xfrm>
        </p:spPr>
        <p:txBody>
          <a:bodyPr>
            <a:noAutofit/>
          </a:bodyPr>
          <a:lstStyle/>
          <a:p>
            <a:r>
              <a:rPr lang="en-US" sz="4000" dirty="0" smtClean="0">
                <a:solidFill>
                  <a:srgbClr val="FFFF00"/>
                </a:solidFill>
                <a:latin typeface="Comic Sans MS"/>
                <a:cs typeface="Comic Sans MS"/>
              </a:rPr>
              <a:t>Need for antiparticle production cross sections for interpretation of cosmic-ray data </a:t>
            </a:r>
            <a:endParaRPr lang="en-US" sz="4000" dirty="0">
              <a:solidFill>
                <a:srgbClr val="FFFF00"/>
              </a:solidFill>
              <a:latin typeface="Comic Sans MS"/>
              <a:cs typeface="Comic Sans MS"/>
            </a:endParaRPr>
          </a:p>
        </p:txBody>
      </p:sp>
      <p:sp>
        <p:nvSpPr>
          <p:cNvPr id="5" name="TextBox 4"/>
          <p:cNvSpPr txBox="1"/>
          <p:nvPr/>
        </p:nvSpPr>
        <p:spPr>
          <a:xfrm>
            <a:off x="190607" y="4066097"/>
            <a:ext cx="8792697" cy="2431435"/>
          </a:xfrm>
          <a:prstGeom prst="rect">
            <a:avLst/>
          </a:prstGeom>
          <a:noFill/>
        </p:spPr>
        <p:txBody>
          <a:bodyPr wrap="square" rtlCol="0">
            <a:spAutoFit/>
          </a:bodyPr>
          <a:lstStyle/>
          <a:p>
            <a:pPr algn="ctr"/>
            <a:endParaRPr lang="en-US" sz="2400" dirty="0" smtClean="0">
              <a:latin typeface="Comic Sans MS"/>
              <a:cs typeface="Comic Sans MS"/>
            </a:endParaRPr>
          </a:p>
          <a:p>
            <a:pPr algn="ctr"/>
            <a:r>
              <a:rPr lang="en-US" sz="2800" dirty="0" smtClean="0">
                <a:solidFill>
                  <a:srgbClr val="FFFF00"/>
                </a:solidFill>
                <a:latin typeface="Comic Sans MS"/>
                <a:cs typeface="Comic Sans MS"/>
              </a:rPr>
              <a:t>Fiorenza Donato</a:t>
            </a:r>
          </a:p>
          <a:p>
            <a:pPr algn="ctr"/>
            <a:r>
              <a:rPr lang="en-US" sz="2000" dirty="0" smtClean="0">
                <a:solidFill>
                  <a:srgbClr val="FFFF00"/>
                </a:solidFill>
                <a:latin typeface="Comic Sans MS"/>
                <a:cs typeface="Comic Sans MS"/>
              </a:rPr>
              <a:t>Torino University </a:t>
            </a:r>
            <a:r>
              <a:rPr lang="en-US" sz="2000" dirty="0" smtClean="0">
                <a:solidFill>
                  <a:srgbClr val="FFFEAE"/>
                </a:solidFill>
                <a:latin typeface="Comic Sans MS"/>
                <a:cs typeface="Comic Sans MS"/>
              </a:rPr>
              <a:t>and</a:t>
            </a:r>
            <a:r>
              <a:rPr lang="en-US" sz="2000" dirty="0" smtClean="0">
                <a:solidFill>
                  <a:srgbClr val="FFFF00"/>
                </a:solidFill>
                <a:latin typeface="Comic Sans MS"/>
                <a:cs typeface="Comic Sans MS"/>
              </a:rPr>
              <a:t> INFN</a:t>
            </a:r>
          </a:p>
          <a:p>
            <a:pPr algn="ctr"/>
            <a:endParaRPr lang="en-US" sz="2000" dirty="0" smtClean="0">
              <a:solidFill>
                <a:srgbClr val="FFFF00"/>
              </a:solidFill>
              <a:latin typeface="Comic Sans MS"/>
              <a:cs typeface="Comic Sans MS"/>
            </a:endParaRPr>
          </a:p>
          <a:p>
            <a:pPr algn="ctr"/>
            <a:r>
              <a:rPr lang="en-US" dirty="0" smtClean="0">
                <a:solidFill>
                  <a:srgbClr val="FFFF00"/>
                </a:solidFill>
                <a:latin typeface="Comic Sans MS"/>
                <a:cs typeface="Comic Sans MS"/>
              </a:rPr>
              <a:t>NA61/Shine Beyond 2020 Workshop</a:t>
            </a:r>
          </a:p>
          <a:p>
            <a:pPr algn="ctr"/>
            <a:r>
              <a:rPr lang="en-US" dirty="0" smtClean="0">
                <a:solidFill>
                  <a:srgbClr val="FFFF00"/>
                </a:solidFill>
                <a:latin typeface="Comic Sans MS"/>
                <a:cs typeface="Comic Sans MS"/>
              </a:rPr>
              <a:t>University of Geneva</a:t>
            </a:r>
            <a:r>
              <a:rPr lang="en-US" smtClean="0">
                <a:solidFill>
                  <a:srgbClr val="FFFF00"/>
                </a:solidFill>
                <a:latin typeface="Comic Sans MS"/>
                <a:cs typeface="Comic Sans MS"/>
              </a:rPr>
              <a:t>, 27.07.2017</a:t>
            </a:r>
            <a:endParaRPr lang="en-US" dirty="0">
              <a:solidFill>
                <a:srgbClr val="FFFF00"/>
              </a:solidFill>
              <a:latin typeface="Comic Sans MS"/>
              <a:cs typeface="Comic Sans MS"/>
            </a:endParaRPr>
          </a:p>
          <a:p>
            <a:pPr algn="ctr"/>
            <a:endParaRPr lang="en-US" sz="2400" dirty="0">
              <a:solidFill>
                <a:srgbClr val="FFFF00"/>
              </a:solidFill>
              <a:latin typeface="Comic Sans MS"/>
              <a:cs typeface="Comic Sans MS"/>
            </a:endParaRPr>
          </a:p>
        </p:txBody>
      </p:sp>
    </p:spTree>
    <p:extLst>
      <p:ext uri="{BB962C8B-B14F-4D97-AF65-F5344CB8AC3E}">
        <p14:creationId xmlns:p14="http://schemas.microsoft.com/office/powerpoint/2010/main" val="40693729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0167"/>
            <a:ext cx="8229600" cy="1143000"/>
          </a:xfrm>
        </p:spPr>
        <p:txBody>
          <a:bodyPr>
            <a:normAutofit/>
          </a:bodyPr>
          <a:lstStyle/>
          <a:p>
            <a:r>
              <a:rPr lang="en-US" sz="3600" dirty="0" smtClean="0">
                <a:solidFill>
                  <a:srgbClr val="800000"/>
                </a:solidFill>
                <a:latin typeface="Comic Sans MS"/>
                <a:cs typeface="Comic Sans MS"/>
              </a:rPr>
              <a:t>Antiproton data as of 2017</a:t>
            </a:r>
            <a:endParaRPr lang="en-US" sz="3600" dirty="0">
              <a:solidFill>
                <a:srgbClr val="800000"/>
              </a:solidFill>
              <a:latin typeface="Comic Sans MS"/>
              <a:cs typeface="Comic Sans MS"/>
            </a:endParaRPr>
          </a:p>
        </p:txBody>
      </p:sp>
      <p:pic>
        <p:nvPicPr>
          <p:cNvPr id="4" name="Picture 3"/>
          <p:cNvPicPr>
            <a:picLocks noChangeAspect="1"/>
          </p:cNvPicPr>
          <p:nvPr/>
        </p:nvPicPr>
        <p:blipFill>
          <a:blip r:embed="rId2"/>
          <a:stretch>
            <a:fillRect/>
          </a:stretch>
        </p:blipFill>
        <p:spPr>
          <a:xfrm>
            <a:off x="4561843" y="1556137"/>
            <a:ext cx="4582157" cy="3183393"/>
          </a:xfrm>
          <a:prstGeom prst="rect">
            <a:avLst/>
          </a:prstGeom>
        </p:spPr>
      </p:pic>
      <p:sp>
        <p:nvSpPr>
          <p:cNvPr id="6" name="TextBox 5"/>
          <p:cNvSpPr txBox="1"/>
          <p:nvPr/>
        </p:nvSpPr>
        <p:spPr>
          <a:xfrm>
            <a:off x="6992680" y="1495521"/>
            <a:ext cx="1635409" cy="276999"/>
          </a:xfrm>
          <a:prstGeom prst="rect">
            <a:avLst/>
          </a:prstGeom>
          <a:noFill/>
        </p:spPr>
        <p:txBody>
          <a:bodyPr wrap="none" rtlCol="0">
            <a:spAutoFit/>
          </a:bodyPr>
          <a:lstStyle/>
          <a:p>
            <a:r>
              <a:rPr lang="en-US" sz="1200" dirty="0" err="1" smtClean="0">
                <a:latin typeface="Comic Sans MS"/>
                <a:cs typeface="Comic Sans MS"/>
              </a:rPr>
              <a:t>Giesen</a:t>
            </a:r>
            <a:r>
              <a:rPr lang="en-US" sz="1200" dirty="0" smtClean="0">
                <a:latin typeface="Comic Sans MS"/>
                <a:cs typeface="Comic Sans MS"/>
              </a:rPr>
              <a:t>+ 1504.04276</a:t>
            </a:r>
            <a:endParaRPr lang="en-US" sz="1200" dirty="0">
              <a:latin typeface="Comic Sans MS"/>
              <a:cs typeface="Comic Sans MS"/>
            </a:endParaRPr>
          </a:p>
        </p:txBody>
      </p:sp>
      <p:sp>
        <p:nvSpPr>
          <p:cNvPr id="8" name="TextBox 7"/>
          <p:cNvSpPr txBox="1"/>
          <p:nvPr/>
        </p:nvSpPr>
        <p:spPr>
          <a:xfrm>
            <a:off x="763825" y="1417638"/>
            <a:ext cx="1629247" cy="276999"/>
          </a:xfrm>
          <a:prstGeom prst="rect">
            <a:avLst/>
          </a:prstGeom>
          <a:noFill/>
        </p:spPr>
        <p:txBody>
          <a:bodyPr wrap="none" rtlCol="0">
            <a:spAutoFit/>
          </a:bodyPr>
          <a:lstStyle/>
          <a:p>
            <a:r>
              <a:rPr lang="en-US" sz="1200" dirty="0" smtClean="0">
                <a:latin typeface="Comic Sans MS"/>
                <a:cs typeface="Comic Sans MS"/>
              </a:rPr>
              <a:t>AMS Coll., PRL 2016</a:t>
            </a:r>
            <a:endParaRPr lang="en-US" sz="1200" dirty="0">
              <a:latin typeface="Comic Sans MS"/>
              <a:cs typeface="Comic Sans MS"/>
            </a:endParaRPr>
          </a:p>
        </p:txBody>
      </p:sp>
      <p:sp>
        <p:nvSpPr>
          <p:cNvPr id="9" name="TextBox 8"/>
          <p:cNvSpPr txBox="1"/>
          <p:nvPr/>
        </p:nvSpPr>
        <p:spPr>
          <a:xfrm>
            <a:off x="45142" y="5193650"/>
            <a:ext cx="9033401" cy="1661994"/>
          </a:xfrm>
          <a:prstGeom prst="rect">
            <a:avLst/>
          </a:prstGeom>
          <a:noFill/>
        </p:spPr>
        <p:txBody>
          <a:bodyPr wrap="square" rtlCol="0">
            <a:spAutoFit/>
          </a:bodyPr>
          <a:lstStyle/>
          <a:p>
            <a:pPr algn="ctr"/>
            <a:r>
              <a:rPr lang="en-US" dirty="0" smtClean="0">
                <a:latin typeface="Comic Sans MS"/>
                <a:cs typeface="Comic Sans MS"/>
              </a:rPr>
              <a:t>AMS-02 results from below </a:t>
            </a:r>
            <a:r>
              <a:rPr lang="en-US" dirty="0" err="1" smtClean="0">
                <a:latin typeface="Comic Sans MS"/>
                <a:cs typeface="Comic Sans MS"/>
              </a:rPr>
              <a:t>GeV</a:t>
            </a:r>
            <a:r>
              <a:rPr lang="en-US" dirty="0" smtClean="0">
                <a:latin typeface="Comic Sans MS"/>
                <a:cs typeface="Comic Sans MS"/>
              </a:rPr>
              <a:t> up to 400 </a:t>
            </a:r>
            <a:r>
              <a:rPr lang="en-US" dirty="0" err="1" smtClean="0">
                <a:latin typeface="Comic Sans MS"/>
                <a:cs typeface="Comic Sans MS"/>
              </a:rPr>
              <a:t>GeV</a:t>
            </a:r>
            <a:endParaRPr lang="en-US" dirty="0" smtClean="0">
              <a:latin typeface="Comic Sans MS"/>
              <a:cs typeface="Comic Sans MS"/>
            </a:endParaRPr>
          </a:p>
          <a:p>
            <a:pPr algn="ctr"/>
            <a:r>
              <a:rPr lang="en-US" dirty="0" smtClean="0">
                <a:latin typeface="Comic Sans MS"/>
                <a:cs typeface="Comic Sans MS"/>
              </a:rPr>
              <a:t>Could be explained by secondary production in the Milky Way</a:t>
            </a:r>
          </a:p>
          <a:p>
            <a:pPr algn="ctr"/>
            <a:endParaRPr lang="en-US" dirty="0" smtClean="0">
              <a:latin typeface="Comic Sans MS"/>
              <a:cs typeface="Comic Sans MS"/>
            </a:endParaRPr>
          </a:p>
          <a:p>
            <a:pPr algn="ctr"/>
            <a:r>
              <a:rPr lang="en-US" sz="2400" b="1" dirty="0" smtClean="0">
                <a:latin typeface="Comic Sans MS"/>
                <a:cs typeface="Comic Sans MS"/>
              </a:rPr>
              <a:t>The most relevant theoretical uncertainty is due to production CROSS SECTIONS</a:t>
            </a:r>
          </a:p>
        </p:txBody>
      </p:sp>
      <p:pic>
        <p:nvPicPr>
          <p:cNvPr id="3" name="Picture 2"/>
          <p:cNvPicPr>
            <a:picLocks noChangeAspect="1"/>
          </p:cNvPicPr>
          <p:nvPr/>
        </p:nvPicPr>
        <p:blipFill>
          <a:blip r:embed="rId3"/>
          <a:stretch>
            <a:fillRect/>
          </a:stretch>
        </p:blipFill>
        <p:spPr>
          <a:xfrm>
            <a:off x="375041" y="1694637"/>
            <a:ext cx="4412359" cy="3044893"/>
          </a:xfrm>
          <a:prstGeom prst="rect">
            <a:avLst/>
          </a:prstGeom>
        </p:spPr>
      </p:pic>
    </p:spTree>
    <p:extLst>
      <p:ext uri="{BB962C8B-B14F-4D97-AF65-F5344CB8AC3E}">
        <p14:creationId xmlns:p14="http://schemas.microsoft.com/office/powerpoint/2010/main" val="96503613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800000"/>
                </a:solidFill>
                <a:latin typeface="Comic Sans MS"/>
                <a:cs typeface="Comic Sans MS"/>
              </a:rPr>
              <a:t>Antiproton production cross sections</a:t>
            </a:r>
            <a:endParaRPr lang="en-US" sz="3600" dirty="0">
              <a:solidFill>
                <a:srgbClr val="800000"/>
              </a:solidFill>
              <a:latin typeface="Comic Sans MS"/>
              <a:cs typeface="Comic Sans MS"/>
            </a:endParaRPr>
          </a:p>
        </p:txBody>
      </p:sp>
      <p:sp>
        <p:nvSpPr>
          <p:cNvPr id="7" name="TextBox 6"/>
          <p:cNvSpPr txBox="1"/>
          <p:nvPr/>
        </p:nvSpPr>
        <p:spPr>
          <a:xfrm>
            <a:off x="8672311" y="2829343"/>
            <a:ext cx="431503" cy="369332"/>
          </a:xfrm>
          <a:prstGeom prst="rect">
            <a:avLst/>
          </a:prstGeom>
          <a:noFill/>
        </p:spPr>
        <p:txBody>
          <a:bodyPr wrap="none" rtlCol="0">
            <a:spAutoFit/>
          </a:bodyPr>
          <a:lstStyle/>
          <a:p>
            <a:r>
              <a:rPr lang="en-US" dirty="0" err="1" smtClean="0">
                <a:latin typeface="Comic Sans MS"/>
                <a:cs typeface="Comic Sans MS"/>
              </a:rPr>
              <a:t>pp</a:t>
            </a:r>
            <a:endParaRPr lang="en-US" dirty="0">
              <a:latin typeface="Comic Sans MS"/>
              <a:cs typeface="Comic Sans MS"/>
            </a:endParaRPr>
          </a:p>
        </p:txBody>
      </p:sp>
      <p:sp>
        <p:nvSpPr>
          <p:cNvPr id="9" name="TextBox 8"/>
          <p:cNvSpPr txBox="1"/>
          <p:nvPr/>
        </p:nvSpPr>
        <p:spPr>
          <a:xfrm>
            <a:off x="75067" y="5934670"/>
            <a:ext cx="9028747" cy="646331"/>
          </a:xfrm>
          <a:prstGeom prst="rect">
            <a:avLst/>
          </a:prstGeom>
          <a:noFill/>
        </p:spPr>
        <p:txBody>
          <a:bodyPr wrap="square" rtlCol="0">
            <a:spAutoFit/>
          </a:bodyPr>
          <a:lstStyle/>
          <a:p>
            <a:pPr marL="285750" indent="-285750" algn="ctr">
              <a:buFont typeface="Arial"/>
              <a:buChar char="•"/>
            </a:pPr>
            <a:r>
              <a:rPr lang="en-US" dirty="0" smtClean="0">
                <a:latin typeface="Comic Sans MS"/>
                <a:cs typeface="Comic Sans MS"/>
              </a:rPr>
              <a:t>Reasonable agreement for 10 </a:t>
            </a:r>
            <a:r>
              <a:rPr lang="en-US" dirty="0" err="1" smtClean="0">
                <a:latin typeface="Comic Sans MS"/>
                <a:cs typeface="Comic Sans MS"/>
              </a:rPr>
              <a:t>GeV</a:t>
            </a:r>
            <a:r>
              <a:rPr lang="en-US" dirty="0" smtClean="0">
                <a:latin typeface="Comic Sans MS"/>
                <a:cs typeface="Comic Sans MS"/>
              </a:rPr>
              <a:t> &lt;T &lt;100 </a:t>
            </a:r>
            <a:r>
              <a:rPr lang="en-US" dirty="0" err="1" smtClean="0">
                <a:latin typeface="Comic Sans MS"/>
                <a:cs typeface="Comic Sans MS"/>
              </a:rPr>
              <a:t>GeV</a:t>
            </a:r>
            <a:endParaRPr lang="en-US" dirty="0" smtClean="0">
              <a:latin typeface="Comic Sans MS"/>
              <a:cs typeface="Comic Sans MS"/>
            </a:endParaRPr>
          </a:p>
          <a:p>
            <a:pPr marL="285750" indent="-285750" algn="ctr">
              <a:buFont typeface="Arial"/>
              <a:buChar char="•"/>
            </a:pPr>
            <a:r>
              <a:rPr lang="en-US" dirty="0" smtClean="0">
                <a:latin typeface="Comic Sans MS"/>
                <a:cs typeface="Comic Sans MS"/>
              </a:rPr>
              <a:t>Deviations for T&lt;10 </a:t>
            </a:r>
            <a:r>
              <a:rPr lang="en-US" dirty="0" err="1" smtClean="0">
                <a:latin typeface="Comic Sans MS"/>
                <a:cs typeface="Comic Sans MS"/>
              </a:rPr>
              <a:t>GeV</a:t>
            </a:r>
            <a:r>
              <a:rPr lang="en-US" dirty="0" smtClean="0">
                <a:latin typeface="Comic Sans MS"/>
                <a:cs typeface="Comic Sans MS"/>
              </a:rPr>
              <a:t> </a:t>
            </a:r>
            <a:endParaRPr lang="en-US" dirty="0">
              <a:latin typeface="Comic Sans MS"/>
              <a:cs typeface="Comic Sans MS"/>
            </a:endParaRPr>
          </a:p>
        </p:txBody>
      </p:sp>
      <p:pic>
        <p:nvPicPr>
          <p:cNvPr id="3" name="Picture 2" descr="Fig_3a.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741" y="2566728"/>
            <a:ext cx="4378325" cy="3367942"/>
          </a:xfrm>
          <a:prstGeom prst="rect">
            <a:avLst/>
          </a:prstGeom>
        </p:spPr>
      </p:pic>
      <p:pic>
        <p:nvPicPr>
          <p:cNvPr id="8" name="Picture 7" descr="Fig_3b.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1975" y="2615574"/>
            <a:ext cx="4314825" cy="3319096"/>
          </a:xfrm>
          <a:prstGeom prst="rect">
            <a:avLst/>
          </a:prstGeom>
        </p:spPr>
      </p:pic>
      <p:pic>
        <p:nvPicPr>
          <p:cNvPr id="11" name="Picture 10"/>
          <p:cNvPicPr>
            <a:picLocks noChangeAspect="1"/>
          </p:cNvPicPr>
          <p:nvPr/>
        </p:nvPicPr>
        <p:blipFill>
          <a:blip r:embed="rId4"/>
          <a:stretch>
            <a:fillRect/>
          </a:stretch>
        </p:blipFill>
        <p:spPr>
          <a:xfrm>
            <a:off x="258741" y="1341806"/>
            <a:ext cx="5975382" cy="1248587"/>
          </a:xfrm>
          <a:prstGeom prst="rect">
            <a:avLst/>
          </a:prstGeom>
        </p:spPr>
      </p:pic>
      <p:sp>
        <p:nvSpPr>
          <p:cNvPr id="12" name="TextBox 11"/>
          <p:cNvSpPr txBox="1"/>
          <p:nvPr/>
        </p:nvSpPr>
        <p:spPr>
          <a:xfrm>
            <a:off x="6126517" y="1388916"/>
            <a:ext cx="2977297" cy="892552"/>
          </a:xfrm>
          <a:prstGeom prst="rect">
            <a:avLst/>
          </a:prstGeom>
          <a:noFill/>
        </p:spPr>
        <p:txBody>
          <a:bodyPr wrap="none" rtlCol="0">
            <a:spAutoFit/>
          </a:bodyPr>
          <a:lstStyle/>
          <a:p>
            <a:pPr algn="ctr"/>
            <a:r>
              <a:rPr lang="en-US" sz="2400" dirty="0" smtClean="0">
                <a:latin typeface="Comic Sans MS"/>
                <a:cs typeface="Comic Sans MS"/>
              </a:rPr>
              <a:t>Source term</a:t>
            </a:r>
          </a:p>
          <a:p>
            <a:pPr algn="ctr"/>
            <a:r>
              <a:rPr lang="en-US" sz="1400" dirty="0" err="1" smtClean="0">
                <a:latin typeface="Comic Sans MS"/>
                <a:cs typeface="Comic Sans MS"/>
              </a:rPr>
              <a:t>i</a:t>
            </a:r>
            <a:r>
              <a:rPr lang="en-US" sz="1400" dirty="0" smtClean="0">
                <a:latin typeface="Comic Sans MS"/>
                <a:cs typeface="Comic Sans MS"/>
              </a:rPr>
              <a:t>, j = proton, helium</a:t>
            </a:r>
          </a:p>
          <a:p>
            <a:pPr algn="ctr"/>
            <a:r>
              <a:rPr lang="en-US" sz="1400" dirty="0" smtClean="0">
                <a:latin typeface="Comic Sans MS"/>
                <a:cs typeface="Comic Sans MS"/>
              </a:rPr>
              <a:t> (both in the CRs and in the ISM)  </a:t>
            </a:r>
            <a:endParaRPr lang="en-US" sz="1400" dirty="0">
              <a:latin typeface="Comic Sans MS"/>
              <a:cs typeface="Comic Sans MS"/>
            </a:endParaRPr>
          </a:p>
        </p:txBody>
      </p:sp>
      <p:sp>
        <p:nvSpPr>
          <p:cNvPr id="4" name="TextBox 3"/>
          <p:cNvSpPr txBox="1"/>
          <p:nvPr/>
        </p:nvSpPr>
        <p:spPr>
          <a:xfrm>
            <a:off x="2685327" y="1157140"/>
            <a:ext cx="3091086" cy="307777"/>
          </a:xfrm>
          <a:prstGeom prst="rect">
            <a:avLst/>
          </a:prstGeom>
          <a:noFill/>
        </p:spPr>
        <p:txBody>
          <a:bodyPr wrap="none" rtlCol="0">
            <a:spAutoFit/>
          </a:bodyPr>
          <a:lstStyle/>
          <a:p>
            <a:r>
              <a:rPr lang="en-US" sz="1400" dirty="0" smtClean="0">
                <a:latin typeface="Comic Sans MS"/>
                <a:cs typeface="Comic Sans MS"/>
              </a:rPr>
              <a:t>FD, </a:t>
            </a:r>
            <a:r>
              <a:rPr lang="en-US" sz="1400" dirty="0" err="1" smtClean="0">
                <a:latin typeface="Comic Sans MS"/>
                <a:cs typeface="Comic Sans MS"/>
              </a:rPr>
              <a:t>Korsmeier</a:t>
            </a:r>
            <a:r>
              <a:rPr lang="en-US" sz="1400" dirty="0" smtClean="0">
                <a:latin typeface="Comic Sans MS"/>
                <a:cs typeface="Comic Sans MS"/>
              </a:rPr>
              <a:t>, Di Mauro PRD 2017</a:t>
            </a:r>
            <a:endParaRPr lang="en-US" sz="1400" dirty="0">
              <a:latin typeface="Comic Sans MS"/>
              <a:cs typeface="Comic Sans MS"/>
            </a:endParaRPr>
          </a:p>
        </p:txBody>
      </p:sp>
    </p:spTree>
    <p:extLst>
      <p:ext uri="{BB962C8B-B14F-4D97-AF65-F5344CB8AC3E}">
        <p14:creationId xmlns:p14="http://schemas.microsoft.com/office/powerpoint/2010/main" val="232925425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800000"/>
                </a:solidFill>
                <a:latin typeface="Comic Sans MS"/>
                <a:cs typeface="Comic Sans MS"/>
              </a:rPr>
              <a:t>The antiproton source term</a:t>
            </a:r>
            <a:endParaRPr lang="en-US" sz="3600" dirty="0">
              <a:solidFill>
                <a:srgbClr val="800000"/>
              </a:solidFill>
              <a:latin typeface="Comic Sans MS"/>
              <a:cs typeface="Comic Sans MS"/>
            </a:endParaRPr>
          </a:p>
        </p:txBody>
      </p:sp>
      <p:sp>
        <p:nvSpPr>
          <p:cNvPr id="5" name="TextBox 4"/>
          <p:cNvSpPr txBox="1"/>
          <p:nvPr/>
        </p:nvSpPr>
        <p:spPr>
          <a:xfrm>
            <a:off x="6069312" y="1675165"/>
            <a:ext cx="2927053" cy="3477875"/>
          </a:xfrm>
          <a:prstGeom prst="rect">
            <a:avLst/>
          </a:prstGeom>
          <a:noFill/>
        </p:spPr>
        <p:txBody>
          <a:bodyPr wrap="none" rtlCol="0">
            <a:spAutoFit/>
          </a:bodyPr>
          <a:lstStyle/>
          <a:p>
            <a:r>
              <a:rPr lang="en-US" sz="2000" dirty="0" smtClean="0">
                <a:latin typeface="Comic Sans MS"/>
                <a:cs typeface="Comic Sans MS"/>
              </a:rPr>
              <a:t>Uncertainty in </a:t>
            </a:r>
          </a:p>
          <a:p>
            <a:endParaRPr lang="en-US" sz="2000" dirty="0" smtClean="0">
              <a:latin typeface="Comic Sans MS"/>
              <a:cs typeface="Comic Sans MS"/>
            </a:endParaRPr>
          </a:p>
          <a:p>
            <a:r>
              <a:rPr lang="en-US" sz="2000" dirty="0">
                <a:latin typeface="Comic Sans MS"/>
                <a:cs typeface="Comic Sans MS"/>
              </a:rPr>
              <a:t>t</a:t>
            </a:r>
            <a:r>
              <a:rPr lang="en-US" sz="2000" dirty="0" smtClean="0">
                <a:latin typeface="Comic Sans MS"/>
                <a:cs typeface="Comic Sans MS"/>
              </a:rPr>
              <a:t>he cross sections</a:t>
            </a:r>
          </a:p>
          <a:p>
            <a:endParaRPr lang="en-US" sz="2000" dirty="0">
              <a:latin typeface="Comic Sans MS"/>
              <a:cs typeface="Comic Sans MS"/>
            </a:endParaRPr>
          </a:p>
          <a:p>
            <a:r>
              <a:rPr lang="en-US" sz="2000" dirty="0" smtClean="0">
                <a:latin typeface="Comic Sans MS"/>
                <a:cs typeface="Comic Sans MS"/>
              </a:rPr>
              <a:t> reflect   directly </a:t>
            </a:r>
          </a:p>
          <a:p>
            <a:endParaRPr lang="en-US" sz="2000" dirty="0">
              <a:latin typeface="Comic Sans MS"/>
              <a:cs typeface="Comic Sans MS"/>
            </a:endParaRPr>
          </a:p>
          <a:p>
            <a:r>
              <a:rPr lang="en-US" sz="2000" dirty="0" smtClean="0">
                <a:latin typeface="Comic Sans MS"/>
                <a:cs typeface="Comic Sans MS"/>
              </a:rPr>
              <a:t>on the source term</a:t>
            </a:r>
          </a:p>
          <a:p>
            <a:endParaRPr lang="en-US" sz="2000" dirty="0" smtClean="0">
              <a:latin typeface="Comic Sans MS"/>
              <a:cs typeface="Comic Sans MS"/>
            </a:endParaRPr>
          </a:p>
          <a:p>
            <a:r>
              <a:rPr lang="en-US" sz="2000" dirty="0" smtClean="0">
                <a:latin typeface="Comic Sans MS"/>
                <a:cs typeface="Comic Sans MS"/>
              </a:rPr>
              <a:t>and then in the flux</a:t>
            </a:r>
          </a:p>
          <a:p>
            <a:endParaRPr lang="en-US" sz="2000" dirty="0" smtClean="0">
              <a:latin typeface="Comic Sans MS"/>
              <a:cs typeface="Comic Sans MS"/>
            </a:endParaRPr>
          </a:p>
          <a:p>
            <a:r>
              <a:rPr lang="en-US" sz="2000" dirty="0" smtClean="0">
                <a:latin typeface="Comic Sans MS"/>
                <a:cs typeface="Comic Sans MS"/>
              </a:rPr>
              <a:t>predicted at the Earth</a:t>
            </a:r>
          </a:p>
        </p:txBody>
      </p:sp>
      <p:pic>
        <p:nvPicPr>
          <p:cNvPr id="3" name="Picture 2" descr="Fig_4.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00250"/>
            <a:ext cx="5499894" cy="3666596"/>
          </a:xfrm>
          <a:prstGeom prst="rect">
            <a:avLst/>
          </a:prstGeom>
        </p:spPr>
      </p:pic>
    </p:spTree>
    <p:extLst>
      <p:ext uri="{BB962C8B-B14F-4D97-AF65-F5344CB8AC3E}">
        <p14:creationId xmlns:p14="http://schemas.microsoft.com/office/powerpoint/2010/main" val="36170758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err="1" smtClean="0">
                <a:latin typeface="Comic Sans MS"/>
                <a:cs typeface="Comic Sans MS"/>
              </a:rPr>
              <a:t>p-p</a:t>
            </a:r>
            <a:r>
              <a:rPr lang="en-US" sz="3200" dirty="0" err="1" smtClean="0">
                <a:latin typeface="Comic Sans MS"/>
                <a:cs typeface="Comic Sans MS"/>
                <a:sym typeface="Wingdings"/>
              </a:rPr>
              <a:t>pbar</a:t>
            </a:r>
            <a:r>
              <a:rPr lang="en-US" sz="3200" dirty="0" smtClean="0">
                <a:latin typeface="Comic Sans MS"/>
                <a:cs typeface="Comic Sans MS"/>
                <a:sym typeface="Wingdings"/>
              </a:rPr>
              <a:t> cross section data</a:t>
            </a:r>
            <a:r>
              <a:rPr lang="en-US" sz="1200" dirty="0" smtClean="0">
                <a:latin typeface="Comic Sans MS"/>
                <a:cs typeface="Comic Sans MS"/>
                <a:sym typeface="Wingdings"/>
              </a:rPr>
              <a:t> </a:t>
            </a:r>
            <a:br>
              <a:rPr lang="en-US" sz="1200" dirty="0" smtClean="0">
                <a:latin typeface="Comic Sans MS"/>
                <a:cs typeface="Comic Sans MS"/>
                <a:sym typeface="Wingdings"/>
              </a:rPr>
            </a:br>
            <a:r>
              <a:rPr lang="en-US" sz="1200" dirty="0" smtClean="0">
                <a:latin typeface="Comic Sans MS"/>
                <a:cs typeface="Comic Sans MS"/>
                <a:sym typeface="Wingdings"/>
              </a:rPr>
              <a:t>                    Di Mauro, FD, </a:t>
            </a:r>
            <a:r>
              <a:rPr lang="en-US" sz="1200" dirty="0" err="1" smtClean="0">
                <a:latin typeface="Comic Sans MS"/>
                <a:cs typeface="Comic Sans MS"/>
                <a:sym typeface="Wingdings"/>
              </a:rPr>
              <a:t>Goudelis</a:t>
            </a:r>
            <a:r>
              <a:rPr lang="en-US" sz="1200" dirty="0" smtClean="0">
                <a:latin typeface="Comic Sans MS"/>
                <a:cs typeface="Comic Sans MS"/>
                <a:sym typeface="Wingdings"/>
              </a:rPr>
              <a:t>, </a:t>
            </a:r>
            <a:r>
              <a:rPr lang="en-US" sz="1200" dirty="0" err="1" smtClean="0">
                <a:latin typeface="Comic Sans MS"/>
                <a:cs typeface="Comic Sans MS"/>
                <a:sym typeface="Wingdings"/>
              </a:rPr>
              <a:t>Serpico</a:t>
            </a:r>
            <a:r>
              <a:rPr lang="en-US" sz="1200" dirty="0" smtClean="0">
                <a:latin typeface="Comic Sans MS"/>
                <a:cs typeface="Comic Sans MS"/>
                <a:sym typeface="Wingdings"/>
              </a:rPr>
              <a:t> PRD 2014, 1408.0288; </a:t>
            </a:r>
            <a:r>
              <a:rPr lang="en-US" sz="1200" dirty="0" err="1" smtClean="0">
                <a:latin typeface="Comic Sans MS"/>
                <a:cs typeface="Comic Sans MS"/>
                <a:sym typeface="Wingdings"/>
              </a:rPr>
              <a:t>Kappl</a:t>
            </a:r>
            <a:r>
              <a:rPr lang="en-US" sz="1200" dirty="0" smtClean="0">
                <a:latin typeface="Comic Sans MS"/>
                <a:cs typeface="Comic Sans MS"/>
                <a:sym typeface="Wingdings"/>
              </a:rPr>
              <a:t>, Winkler 1408.0299</a:t>
            </a:r>
            <a:endParaRPr lang="en-US" sz="3200" dirty="0">
              <a:latin typeface="Comic Sans MS"/>
              <a:cs typeface="Comic Sans MS"/>
            </a:endParaRPr>
          </a:p>
        </p:txBody>
      </p:sp>
      <p:pic>
        <p:nvPicPr>
          <p:cNvPr id="4" name="Picture 3"/>
          <p:cNvPicPr>
            <a:picLocks noChangeAspect="1"/>
          </p:cNvPicPr>
          <p:nvPr/>
        </p:nvPicPr>
        <p:blipFill>
          <a:blip r:embed="rId2"/>
          <a:stretch>
            <a:fillRect/>
          </a:stretch>
        </p:blipFill>
        <p:spPr>
          <a:xfrm>
            <a:off x="457200" y="1417638"/>
            <a:ext cx="7962900" cy="1130300"/>
          </a:xfrm>
          <a:prstGeom prst="rect">
            <a:avLst/>
          </a:prstGeom>
        </p:spPr>
      </p:pic>
      <p:pic>
        <p:nvPicPr>
          <p:cNvPr id="5" name="Picture 4"/>
          <p:cNvPicPr>
            <a:picLocks noChangeAspect="1"/>
          </p:cNvPicPr>
          <p:nvPr/>
        </p:nvPicPr>
        <p:blipFill>
          <a:blip r:embed="rId3"/>
          <a:stretch>
            <a:fillRect/>
          </a:stretch>
        </p:blipFill>
        <p:spPr>
          <a:xfrm>
            <a:off x="685007" y="3374738"/>
            <a:ext cx="8172824" cy="3210425"/>
          </a:xfrm>
          <a:prstGeom prst="rect">
            <a:avLst/>
          </a:prstGeom>
        </p:spPr>
      </p:pic>
      <p:sp>
        <p:nvSpPr>
          <p:cNvPr id="6" name="TextBox 5"/>
          <p:cNvSpPr txBox="1"/>
          <p:nvPr/>
        </p:nvSpPr>
        <p:spPr>
          <a:xfrm>
            <a:off x="2727102" y="3143905"/>
            <a:ext cx="4739849" cy="461665"/>
          </a:xfrm>
          <a:prstGeom prst="rect">
            <a:avLst/>
          </a:prstGeom>
          <a:noFill/>
        </p:spPr>
        <p:txBody>
          <a:bodyPr wrap="none" rtlCol="0">
            <a:spAutoFit/>
          </a:bodyPr>
          <a:lstStyle/>
          <a:p>
            <a:r>
              <a:rPr lang="en-US" sz="2400" dirty="0" smtClean="0">
                <a:solidFill>
                  <a:srgbClr val="FF0000"/>
                </a:solidFill>
                <a:latin typeface="Comic Sans MS"/>
                <a:cs typeface="Comic Sans MS"/>
              </a:rPr>
              <a:t>Existing data on p-p </a:t>
            </a:r>
            <a:r>
              <a:rPr lang="en-US" sz="2400" dirty="0" smtClean="0">
                <a:solidFill>
                  <a:srgbClr val="FF0000"/>
                </a:solidFill>
                <a:latin typeface="Comic Sans MS"/>
                <a:cs typeface="Comic Sans MS"/>
                <a:sym typeface="Wingdings"/>
              </a:rPr>
              <a:t> </a:t>
            </a:r>
            <a:r>
              <a:rPr lang="en-US" sz="2400" dirty="0" err="1" smtClean="0">
                <a:solidFill>
                  <a:srgbClr val="FF0000"/>
                </a:solidFill>
                <a:latin typeface="Comic Sans MS"/>
                <a:cs typeface="Comic Sans MS"/>
                <a:sym typeface="Wingdings"/>
              </a:rPr>
              <a:t>pbar</a:t>
            </a:r>
            <a:r>
              <a:rPr lang="en-US" sz="2400" dirty="0" smtClean="0">
                <a:solidFill>
                  <a:srgbClr val="FF0000"/>
                </a:solidFill>
                <a:latin typeface="Comic Sans MS"/>
                <a:cs typeface="Comic Sans MS"/>
                <a:sym typeface="Wingdings"/>
              </a:rPr>
              <a:t> + X</a:t>
            </a:r>
            <a:r>
              <a:rPr lang="en-US" sz="2400" dirty="0" smtClean="0">
                <a:solidFill>
                  <a:srgbClr val="FF0000"/>
                </a:solidFill>
                <a:latin typeface="Comic Sans MS"/>
                <a:cs typeface="Comic Sans MS"/>
              </a:rPr>
              <a:t> </a:t>
            </a:r>
            <a:endParaRPr lang="en-US" sz="2400" dirty="0">
              <a:solidFill>
                <a:srgbClr val="FF0000"/>
              </a:solidFill>
              <a:latin typeface="Comic Sans MS"/>
              <a:cs typeface="Comic Sans MS"/>
            </a:endParaRPr>
          </a:p>
        </p:txBody>
      </p:sp>
      <p:pic>
        <p:nvPicPr>
          <p:cNvPr id="7" name="Picture 6"/>
          <p:cNvPicPr>
            <a:picLocks noChangeAspect="1"/>
          </p:cNvPicPr>
          <p:nvPr/>
        </p:nvPicPr>
        <p:blipFill>
          <a:blip r:embed="rId4"/>
          <a:stretch>
            <a:fillRect/>
          </a:stretch>
        </p:blipFill>
        <p:spPr>
          <a:xfrm>
            <a:off x="4935772" y="6165869"/>
            <a:ext cx="1222386" cy="657418"/>
          </a:xfrm>
          <a:prstGeom prst="rect">
            <a:avLst/>
          </a:prstGeom>
        </p:spPr>
      </p:pic>
      <p:sp>
        <p:nvSpPr>
          <p:cNvPr id="3" name="Rectangle 2"/>
          <p:cNvSpPr/>
          <p:nvPr/>
        </p:nvSpPr>
        <p:spPr>
          <a:xfrm>
            <a:off x="3056600" y="1469508"/>
            <a:ext cx="2540372" cy="1292903"/>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653100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97989"/>
            <a:ext cx="8229600" cy="1143000"/>
          </a:xfrm>
        </p:spPr>
        <p:txBody>
          <a:bodyPr>
            <a:normAutofit/>
          </a:bodyPr>
          <a:lstStyle/>
          <a:p>
            <a:r>
              <a:rPr lang="en-US" sz="6000" dirty="0" smtClean="0">
                <a:solidFill>
                  <a:srgbClr val="800000"/>
                </a:solidFill>
                <a:latin typeface="Comic Sans MS"/>
                <a:cs typeface="Comic Sans MS"/>
              </a:rPr>
              <a:t>What do we need?</a:t>
            </a:r>
            <a:endParaRPr lang="en-US" sz="6000" dirty="0">
              <a:solidFill>
                <a:srgbClr val="800000"/>
              </a:solidFill>
              <a:latin typeface="Comic Sans MS"/>
              <a:cs typeface="Comic Sans MS"/>
            </a:endParaRPr>
          </a:p>
        </p:txBody>
      </p:sp>
    </p:spTree>
    <p:extLst>
      <p:ext uri="{BB962C8B-B14F-4D97-AF65-F5344CB8AC3E}">
        <p14:creationId xmlns:p14="http://schemas.microsoft.com/office/powerpoint/2010/main" val="2133941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
            <a:ext cx="8229600" cy="1143000"/>
          </a:xfrm>
        </p:spPr>
        <p:txBody>
          <a:bodyPr>
            <a:normAutofit/>
          </a:bodyPr>
          <a:lstStyle/>
          <a:p>
            <a:r>
              <a:rPr lang="en-US" sz="3600" dirty="0" smtClean="0">
                <a:solidFill>
                  <a:srgbClr val="800000"/>
                </a:solidFill>
                <a:latin typeface="Comic Sans MS"/>
                <a:cs typeface="Comic Sans MS"/>
              </a:rPr>
              <a:t>Requirement on the cross section</a:t>
            </a:r>
            <a:endParaRPr lang="en-US" sz="3600" dirty="0">
              <a:solidFill>
                <a:srgbClr val="800000"/>
              </a:solidFill>
              <a:latin typeface="Comic Sans MS"/>
              <a:cs typeface="Comic Sans MS"/>
            </a:endParaRPr>
          </a:p>
        </p:txBody>
      </p:sp>
      <p:pic>
        <p:nvPicPr>
          <p:cNvPr id="4" name="Picture 3"/>
          <p:cNvPicPr>
            <a:picLocks noChangeAspect="1"/>
          </p:cNvPicPr>
          <p:nvPr/>
        </p:nvPicPr>
        <p:blipFill>
          <a:blip r:embed="rId2"/>
          <a:stretch>
            <a:fillRect/>
          </a:stretch>
        </p:blipFill>
        <p:spPr>
          <a:xfrm>
            <a:off x="0" y="1773052"/>
            <a:ext cx="2870790" cy="1216437"/>
          </a:xfrm>
          <a:prstGeom prst="rect">
            <a:avLst/>
          </a:prstGeom>
        </p:spPr>
      </p:pic>
      <p:pic>
        <p:nvPicPr>
          <p:cNvPr id="6" name="Picture 5"/>
          <p:cNvPicPr>
            <a:picLocks noChangeAspect="1"/>
          </p:cNvPicPr>
          <p:nvPr/>
        </p:nvPicPr>
        <p:blipFill>
          <a:blip r:embed="rId3"/>
          <a:stretch>
            <a:fillRect/>
          </a:stretch>
        </p:blipFill>
        <p:spPr>
          <a:xfrm>
            <a:off x="142865" y="3244441"/>
            <a:ext cx="1175324" cy="246439"/>
          </a:xfrm>
          <a:prstGeom prst="rect">
            <a:avLst/>
          </a:prstGeom>
        </p:spPr>
      </p:pic>
      <p:pic>
        <p:nvPicPr>
          <p:cNvPr id="8" name="Picture 7"/>
          <p:cNvPicPr>
            <a:picLocks noChangeAspect="1"/>
          </p:cNvPicPr>
          <p:nvPr/>
        </p:nvPicPr>
        <p:blipFill>
          <a:blip r:embed="rId4"/>
          <a:stretch>
            <a:fillRect/>
          </a:stretch>
        </p:blipFill>
        <p:spPr>
          <a:xfrm>
            <a:off x="1567861" y="3244441"/>
            <a:ext cx="1108976" cy="246439"/>
          </a:xfrm>
          <a:prstGeom prst="rect">
            <a:avLst/>
          </a:prstGeom>
        </p:spPr>
      </p:pic>
      <p:sp>
        <p:nvSpPr>
          <p:cNvPr id="9" name="TextBox 8"/>
          <p:cNvSpPr txBox="1"/>
          <p:nvPr/>
        </p:nvSpPr>
        <p:spPr>
          <a:xfrm>
            <a:off x="0" y="5004784"/>
            <a:ext cx="9144000" cy="1384995"/>
          </a:xfrm>
          <a:prstGeom prst="rect">
            <a:avLst/>
          </a:prstGeom>
          <a:noFill/>
        </p:spPr>
        <p:txBody>
          <a:bodyPr wrap="square" rtlCol="0">
            <a:spAutoFit/>
          </a:bodyPr>
          <a:lstStyle/>
          <a:p>
            <a:pPr algn="ctr"/>
            <a:r>
              <a:rPr lang="en-US" sz="2800" dirty="0" smtClean="0">
                <a:solidFill>
                  <a:srgbClr val="FF0000"/>
                </a:solidFill>
                <a:latin typeface="Comic Sans MS"/>
                <a:cs typeface="Comic Sans MS"/>
              </a:rPr>
              <a:t>Which level of accuracy on cross section </a:t>
            </a:r>
          </a:p>
          <a:p>
            <a:pPr algn="ctr"/>
            <a:r>
              <a:rPr lang="en-US" sz="2800" dirty="0" smtClean="0">
                <a:solidFill>
                  <a:srgbClr val="FF0000"/>
                </a:solidFill>
                <a:latin typeface="Comic Sans MS"/>
                <a:cs typeface="Comic Sans MS"/>
              </a:rPr>
              <a:t>do we need in order </a:t>
            </a:r>
          </a:p>
          <a:p>
            <a:pPr algn="ctr"/>
            <a:r>
              <a:rPr lang="en-US" sz="2800" dirty="0">
                <a:solidFill>
                  <a:srgbClr val="FF0000"/>
                </a:solidFill>
                <a:latin typeface="Comic Sans MS"/>
                <a:cs typeface="Comic Sans MS"/>
              </a:rPr>
              <a:t>t</a:t>
            </a:r>
            <a:r>
              <a:rPr lang="en-US" sz="2800" dirty="0" smtClean="0">
                <a:solidFill>
                  <a:srgbClr val="FF0000"/>
                </a:solidFill>
                <a:latin typeface="Comic Sans MS"/>
                <a:cs typeface="Comic Sans MS"/>
              </a:rPr>
              <a:t>o match (not exceed) the accuracy in CR data?</a:t>
            </a:r>
            <a:endParaRPr lang="en-US" sz="2800" dirty="0">
              <a:solidFill>
                <a:srgbClr val="FF0000"/>
              </a:solidFill>
              <a:latin typeface="Comic Sans MS"/>
              <a:cs typeface="Comic Sans MS"/>
            </a:endParaRPr>
          </a:p>
        </p:txBody>
      </p:sp>
      <p:pic>
        <p:nvPicPr>
          <p:cNvPr id="3" name="Picture 2" descr="Fig_5.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70790" y="1773052"/>
            <a:ext cx="6009963" cy="2542677"/>
          </a:xfrm>
          <a:prstGeom prst="rect">
            <a:avLst/>
          </a:prstGeom>
        </p:spPr>
      </p:pic>
    </p:spTree>
    <p:extLst>
      <p:ext uri="{BB962C8B-B14F-4D97-AF65-F5344CB8AC3E}">
        <p14:creationId xmlns:p14="http://schemas.microsoft.com/office/powerpoint/2010/main" val="177360111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9373"/>
          </a:xfrm>
        </p:spPr>
        <p:txBody>
          <a:bodyPr>
            <a:normAutofit/>
          </a:bodyPr>
          <a:lstStyle/>
          <a:p>
            <a:r>
              <a:rPr lang="en-US" sz="3600" dirty="0" smtClean="0">
                <a:solidFill>
                  <a:srgbClr val="800000"/>
                </a:solidFill>
                <a:latin typeface="Comic Sans MS"/>
                <a:cs typeface="Comic Sans MS"/>
              </a:rPr>
              <a:t>Parameter space to be covered</a:t>
            </a:r>
            <a:endParaRPr lang="en-US" sz="3600" dirty="0">
              <a:solidFill>
                <a:srgbClr val="800000"/>
              </a:solidFill>
              <a:latin typeface="Comic Sans MS"/>
              <a:cs typeface="Comic Sans MS"/>
            </a:endParaRPr>
          </a:p>
        </p:txBody>
      </p:sp>
      <p:pic>
        <p:nvPicPr>
          <p:cNvPr id="3" name="Picture 2" descr="Fig_7a.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18028"/>
            <a:ext cx="4808538" cy="3698875"/>
          </a:xfrm>
          <a:prstGeom prst="rect">
            <a:avLst/>
          </a:prstGeom>
        </p:spPr>
      </p:pic>
      <p:pic>
        <p:nvPicPr>
          <p:cNvPr id="5" name="Picture 4" descr="Fig_7b.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6425" y="1618028"/>
            <a:ext cx="4727575" cy="3636596"/>
          </a:xfrm>
          <a:prstGeom prst="rect">
            <a:avLst/>
          </a:prstGeom>
        </p:spPr>
      </p:pic>
      <p:sp>
        <p:nvSpPr>
          <p:cNvPr id="6" name="TextBox 5"/>
          <p:cNvSpPr txBox="1"/>
          <p:nvPr/>
        </p:nvSpPr>
        <p:spPr>
          <a:xfrm>
            <a:off x="1349375" y="1555749"/>
            <a:ext cx="1552303" cy="369332"/>
          </a:xfrm>
          <a:prstGeom prst="rect">
            <a:avLst/>
          </a:prstGeom>
          <a:noFill/>
        </p:spPr>
        <p:txBody>
          <a:bodyPr wrap="none" rtlCol="0">
            <a:spAutoFit/>
          </a:bodyPr>
          <a:lstStyle/>
          <a:p>
            <a:r>
              <a:rPr lang="en-US" dirty="0" smtClean="0">
                <a:latin typeface="Comic Sans MS"/>
                <a:cs typeface="Comic Sans MS"/>
              </a:rPr>
              <a:t>Fixed target</a:t>
            </a:r>
            <a:endParaRPr lang="en-US" dirty="0">
              <a:latin typeface="Comic Sans MS"/>
              <a:cs typeface="Comic Sans MS"/>
            </a:endParaRPr>
          </a:p>
        </p:txBody>
      </p:sp>
      <p:sp>
        <p:nvSpPr>
          <p:cNvPr id="7" name="TextBox 6"/>
          <p:cNvSpPr txBox="1"/>
          <p:nvPr/>
        </p:nvSpPr>
        <p:spPr>
          <a:xfrm>
            <a:off x="6048375" y="1433362"/>
            <a:ext cx="1287995" cy="369332"/>
          </a:xfrm>
          <a:prstGeom prst="rect">
            <a:avLst/>
          </a:prstGeom>
          <a:noFill/>
        </p:spPr>
        <p:txBody>
          <a:bodyPr wrap="none" rtlCol="0">
            <a:spAutoFit/>
          </a:bodyPr>
          <a:lstStyle/>
          <a:p>
            <a:r>
              <a:rPr lang="en-US" dirty="0" smtClean="0">
                <a:latin typeface="Comic Sans MS"/>
                <a:cs typeface="Comic Sans MS"/>
              </a:rPr>
              <a:t>Lab frame</a:t>
            </a:r>
            <a:endParaRPr lang="en-US" dirty="0">
              <a:latin typeface="Comic Sans MS"/>
              <a:cs typeface="Comic Sans MS"/>
            </a:endParaRPr>
          </a:p>
        </p:txBody>
      </p:sp>
      <p:sp>
        <p:nvSpPr>
          <p:cNvPr id="8" name="TextBox 7"/>
          <p:cNvSpPr txBox="1"/>
          <p:nvPr/>
        </p:nvSpPr>
        <p:spPr>
          <a:xfrm>
            <a:off x="366177" y="5683250"/>
            <a:ext cx="8693480" cy="707886"/>
          </a:xfrm>
          <a:prstGeom prst="rect">
            <a:avLst/>
          </a:prstGeom>
          <a:noFill/>
        </p:spPr>
        <p:txBody>
          <a:bodyPr wrap="none" rtlCol="0">
            <a:spAutoFit/>
          </a:bodyPr>
          <a:lstStyle/>
          <a:p>
            <a:r>
              <a:rPr lang="en-US" sz="2000" dirty="0" smtClean="0">
                <a:latin typeface="Comic Sans MS"/>
                <a:cs typeface="Comic Sans MS"/>
              </a:rPr>
              <a:t>AMS02 accuracy is reached if </a:t>
            </a:r>
            <a:r>
              <a:rPr lang="en-US" sz="2000" dirty="0" err="1" smtClean="0">
                <a:latin typeface="Comic Sans MS"/>
                <a:cs typeface="Comic Sans MS"/>
              </a:rPr>
              <a:t>pp</a:t>
            </a:r>
            <a:r>
              <a:rPr lang="en-US" sz="2000" dirty="0" err="1" smtClean="0">
                <a:latin typeface="Comic Sans MS"/>
                <a:cs typeface="Comic Sans MS"/>
                <a:sym typeface="Wingdings"/>
              </a:rPr>
              <a:t>pbar</a:t>
            </a:r>
            <a:r>
              <a:rPr lang="en-US" sz="2000" dirty="0" smtClean="0">
                <a:latin typeface="Comic Sans MS"/>
                <a:cs typeface="Comic Sans MS"/>
                <a:sym typeface="Wingdings"/>
              </a:rPr>
              <a:t> cross section is measured with </a:t>
            </a:r>
          </a:p>
          <a:p>
            <a:r>
              <a:rPr lang="en-US" sz="2000" dirty="0" smtClean="0">
                <a:latin typeface="Comic Sans MS"/>
                <a:cs typeface="Comic Sans MS"/>
                <a:sym typeface="Wingdings"/>
              </a:rPr>
              <a:t>3%  accuracy inside the regions, 30% outside. </a:t>
            </a:r>
            <a:endParaRPr lang="en-US" sz="2000" dirty="0">
              <a:latin typeface="Comic Sans MS"/>
              <a:cs typeface="Comic Sans MS"/>
            </a:endParaRPr>
          </a:p>
        </p:txBody>
      </p:sp>
    </p:spTree>
    <p:extLst>
      <p:ext uri="{BB962C8B-B14F-4D97-AF65-F5344CB8AC3E}">
        <p14:creationId xmlns:p14="http://schemas.microsoft.com/office/powerpoint/2010/main" val="368770007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800000"/>
                </a:solidFill>
                <a:latin typeface="Comic Sans MS"/>
                <a:cs typeface="Comic Sans MS"/>
              </a:rPr>
              <a:t>Comparison with </a:t>
            </a:r>
            <a:r>
              <a:rPr lang="en-US" sz="3600" dirty="0" err="1" smtClean="0">
                <a:solidFill>
                  <a:srgbClr val="800000"/>
                </a:solidFill>
                <a:latin typeface="Comic Sans MS"/>
                <a:cs typeface="Comic Sans MS"/>
              </a:rPr>
              <a:t>pp</a:t>
            </a:r>
            <a:r>
              <a:rPr lang="en-US" sz="3600" dirty="0" smtClean="0">
                <a:solidFill>
                  <a:srgbClr val="800000"/>
                </a:solidFill>
                <a:latin typeface="Comic Sans MS"/>
                <a:cs typeface="Comic Sans MS"/>
              </a:rPr>
              <a:t> data</a:t>
            </a:r>
            <a:endParaRPr lang="en-US" sz="3600" dirty="0">
              <a:solidFill>
                <a:srgbClr val="800000"/>
              </a:solidFill>
              <a:latin typeface="Comic Sans MS"/>
              <a:cs typeface="Comic Sans MS"/>
            </a:endParaRPr>
          </a:p>
        </p:txBody>
      </p:sp>
      <p:pic>
        <p:nvPicPr>
          <p:cNvPr id="4" name="Picture 3"/>
          <p:cNvPicPr>
            <a:picLocks noChangeAspect="1"/>
          </p:cNvPicPr>
          <p:nvPr/>
        </p:nvPicPr>
        <p:blipFill>
          <a:blip r:embed="rId2"/>
          <a:stretch>
            <a:fillRect/>
          </a:stretch>
        </p:blipFill>
        <p:spPr>
          <a:xfrm>
            <a:off x="0" y="1657257"/>
            <a:ext cx="5588864" cy="3976267"/>
          </a:xfrm>
          <a:prstGeom prst="rect">
            <a:avLst/>
          </a:prstGeom>
        </p:spPr>
      </p:pic>
      <p:sp>
        <p:nvSpPr>
          <p:cNvPr id="5" name="TextBox 4"/>
          <p:cNvSpPr txBox="1"/>
          <p:nvPr/>
        </p:nvSpPr>
        <p:spPr>
          <a:xfrm>
            <a:off x="5317311" y="2053871"/>
            <a:ext cx="3826689" cy="3046988"/>
          </a:xfrm>
          <a:prstGeom prst="rect">
            <a:avLst/>
          </a:prstGeom>
          <a:noFill/>
        </p:spPr>
        <p:txBody>
          <a:bodyPr wrap="none" rtlCol="0">
            <a:spAutoFit/>
          </a:bodyPr>
          <a:lstStyle/>
          <a:p>
            <a:pPr marL="285750" indent="-285750">
              <a:buFont typeface="Arial"/>
              <a:buChar char="•"/>
            </a:pPr>
            <a:r>
              <a:rPr lang="en-US" sz="2400" dirty="0" smtClean="0">
                <a:latin typeface="Comic Sans MS"/>
                <a:cs typeface="Comic Sans MS"/>
              </a:rPr>
              <a:t>The covered parameter </a:t>
            </a:r>
          </a:p>
          <a:p>
            <a:r>
              <a:rPr lang="en-US" sz="2400" dirty="0" smtClean="0">
                <a:latin typeface="Comic Sans MS"/>
                <a:cs typeface="Comic Sans MS"/>
              </a:rPr>
              <a:t>    space is appropriate</a:t>
            </a:r>
          </a:p>
          <a:p>
            <a:endParaRPr lang="en-US" sz="2400" dirty="0">
              <a:latin typeface="Comic Sans MS"/>
              <a:cs typeface="Comic Sans MS"/>
            </a:endParaRPr>
          </a:p>
          <a:p>
            <a:pPr marL="285750" indent="-285750">
              <a:buFont typeface="Arial"/>
              <a:buChar char="•"/>
            </a:pPr>
            <a:r>
              <a:rPr lang="en-US" sz="2400" dirty="0" smtClean="0">
                <a:latin typeface="Comic Sans MS"/>
                <a:cs typeface="Comic Sans MS"/>
              </a:rPr>
              <a:t>The level of accuracy </a:t>
            </a:r>
          </a:p>
          <a:p>
            <a:r>
              <a:rPr lang="en-US" sz="2400" dirty="0" smtClean="0">
                <a:latin typeface="Comic Sans MS"/>
                <a:cs typeface="Comic Sans MS"/>
              </a:rPr>
              <a:t>     is not adequate</a:t>
            </a:r>
          </a:p>
          <a:p>
            <a:endParaRPr lang="en-US" sz="2400" dirty="0">
              <a:latin typeface="Comic Sans MS"/>
              <a:cs typeface="Comic Sans MS"/>
            </a:endParaRPr>
          </a:p>
          <a:p>
            <a:pPr marL="285750" indent="-285750">
              <a:buFont typeface="Arial"/>
              <a:buChar char="•"/>
            </a:pPr>
            <a:r>
              <a:rPr lang="en-US" sz="2400" dirty="0" smtClean="0">
                <a:latin typeface="Comic Sans MS"/>
                <a:cs typeface="Comic Sans MS"/>
              </a:rPr>
              <a:t>NA61 data are </a:t>
            </a:r>
          </a:p>
          <a:p>
            <a:r>
              <a:rPr lang="en-US" sz="2400" dirty="0">
                <a:latin typeface="Comic Sans MS"/>
                <a:cs typeface="Comic Sans MS"/>
              </a:rPr>
              <a:t> </a:t>
            </a:r>
            <a:r>
              <a:rPr lang="en-US" sz="2400" dirty="0" smtClean="0">
                <a:latin typeface="Comic Sans MS"/>
                <a:cs typeface="Comic Sans MS"/>
              </a:rPr>
              <a:t>   strongly welcome</a:t>
            </a:r>
            <a:endParaRPr lang="en-US" sz="2400" dirty="0">
              <a:latin typeface="Comic Sans MS"/>
              <a:cs typeface="Comic Sans MS"/>
            </a:endParaRPr>
          </a:p>
        </p:txBody>
      </p:sp>
    </p:spTree>
    <p:extLst>
      <p:ext uri="{BB962C8B-B14F-4D97-AF65-F5344CB8AC3E}">
        <p14:creationId xmlns:p14="http://schemas.microsoft.com/office/powerpoint/2010/main" val="325518221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3684"/>
            <a:ext cx="8229600" cy="1143000"/>
          </a:xfrm>
        </p:spPr>
        <p:txBody>
          <a:bodyPr>
            <a:normAutofit/>
          </a:bodyPr>
          <a:lstStyle/>
          <a:p>
            <a:r>
              <a:rPr lang="en-US" sz="3600" dirty="0" err="1" smtClean="0">
                <a:solidFill>
                  <a:srgbClr val="800000"/>
                </a:solidFill>
                <a:latin typeface="Comic Sans MS"/>
                <a:cs typeface="Comic Sans MS"/>
              </a:rPr>
              <a:t>LHCb</a:t>
            </a:r>
            <a:r>
              <a:rPr lang="en-US" sz="3600" dirty="0" smtClean="0">
                <a:solidFill>
                  <a:srgbClr val="800000"/>
                </a:solidFill>
                <a:latin typeface="Comic Sans MS"/>
                <a:cs typeface="Comic Sans MS"/>
              </a:rPr>
              <a:t> </a:t>
            </a:r>
            <a:r>
              <a:rPr lang="en-US" sz="3600" dirty="0" err="1" smtClean="0">
                <a:solidFill>
                  <a:srgbClr val="800000"/>
                </a:solidFill>
                <a:latin typeface="Comic Sans MS"/>
                <a:cs typeface="Comic Sans MS"/>
              </a:rPr>
              <a:t>pHe</a:t>
            </a:r>
            <a:r>
              <a:rPr lang="en-US" sz="3600" dirty="0" smtClean="0">
                <a:solidFill>
                  <a:srgbClr val="800000"/>
                </a:solidFill>
                <a:latin typeface="Comic Sans MS"/>
                <a:cs typeface="Comic Sans MS"/>
              </a:rPr>
              <a:t> </a:t>
            </a:r>
            <a:r>
              <a:rPr lang="en-US" sz="3600" dirty="0" smtClean="0">
                <a:solidFill>
                  <a:srgbClr val="800000"/>
                </a:solidFill>
                <a:latin typeface="Comic Sans MS"/>
                <a:cs typeface="Comic Sans MS"/>
                <a:sym typeface="Wingdings"/>
              </a:rPr>
              <a:t> p- cross section data</a:t>
            </a:r>
            <a:endParaRPr lang="en-US" sz="3600" dirty="0">
              <a:solidFill>
                <a:srgbClr val="800000"/>
              </a:solidFill>
              <a:latin typeface="Comic Sans MS"/>
              <a:cs typeface="Comic Sans MS"/>
            </a:endParaRPr>
          </a:p>
        </p:txBody>
      </p:sp>
      <p:sp>
        <p:nvSpPr>
          <p:cNvPr id="3" name="Content Placeholder 2"/>
          <p:cNvSpPr>
            <a:spLocks noGrp="1"/>
          </p:cNvSpPr>
          <p:nvPr>
            <p:ph idx="1"/>
          </p:nvPr>
        </p:nvSpPr>
        <p:spPr>
          <a:xfrm>
            <a:off x="457200" y="1318866"/>
            <a:ext cx="8229600" cy="562670"/>
          </a:xfrm>
        </p:spPr>
        <p:txBody>
          <a:bodyPr>
            <a:normAutofit/>
          </a:bodyPr>
          <a:lstStyle/>
          <a:p>
            <a:pPr marL="0" indent="0">
              <a:buNone/>
            </a:pPr>
            <a:r>
              <a:rPr lang="en-US" sz="2000" dirty="0" smtClean="0">
                <a:latin typeface="Comic Sans MS"/>
                <a:cs typeface="Comic Sans MS"/>
              </a:rPr>
              <a:t>First data ever has been collected by </a:t>
            </a:r>
            <a:r>
              <a:rPr lang="en-US" sz="2000" dirty="0" err="1" smtClean="0">
                <a:latin typeface="Comic Sans MS"/>
                <a:cs typeface="Comic Sans MS"/>
              </a:rPr>
              <a:t>LHCb</a:t>
            </a:r>
            <a:r>
              <a:rPr lang="en-US" sz="2000" dirty="0" smtClean="0">
                <a:latin typeface="Comic Sans MS"/>
                <a:cs typeface="Comic Sans MS"/>
              </a:rPr>
              <a:t> in fixed target mode</a:t>
            </a:r>
            <a:endParaRPr lang="en-US" sz="2000" dirty="0">
              <a:latin typeface="Comic Sans MS"/>
              <a:cs typeface="Comic Sans MS"/>
            </a:endParaRPr>
          </a:p>
        </p:txBody>
      </p:sp>
      <p:pic>
        <p:nvPicPr>
          <p:cNvPr id="4" name="Picture 3"/>
          <p:cNvPicPr>
            <a:picLocks noChangeAspect="1"/>
          </p:cNvPicPr>
          <p:nvPr/>
        </p:nvPicPr>
        <p:blipFill>
          <a:blip r:embed="rId2"/>
          <a:stretch>
            <a:fillRect/>
          </a:stretch>
        </p:blipFill>
        <p:spPr>
          <a:xfrm>
            <a:off x="244162" y="1881536"/>
            <a:ext cx="4443461" cy="4229833"/>
          </a:xfrm>
          <a:prstGeom prst="rect">
            <a:avLst/>
          </a:prstGeom>
        </p:spPr>
      </p:pic>
      <p:sp>
        <p:nvSpPr>
          <p:cNvPr id="5" name="TextBox 4"/>
          <p:cNvSpPr txBox="1"/>
          <p:nvPr/>
        </p:nvSpPr>
        <p:spPr>
          <a:xfrm>
            <a:off x="5732585" y="961758"/>
            <a:ext cx="3124223" cy="307777"/>
          </a:xfrm>
          <a:prstGeom prst="rect">
            <a:avLst/>
          </a:prstGeom>
          <a:noFill/>
        </p:spPr>
        <p:txBody>
          <a:bodyPr wrap="none" rtlCol="0">
            <a:spAutoFit/>
          </a:bodyPr>
          <a:lstStyle/>
          <a:p>
            <a:r>
              <a:rPr lang="en-US" sz="1400" dirty="0" smtClean="0">
                <a:latin typeface="Comic Sans MS"/>
                <a:cs typeface="Comic Sans MS"/>
              </a:rPr>
              <a:t>G </a:t>
            </a:r>
            <a:r>
              <a:rPr lang="en-US" sz="1400" dirty="0" err="1" smtClean="0">
                <a:latin typeface="Comic Sans MS"/>
                <a:cs typeface="Comic Sans MS"/>
              </a:rPr>
              <a:t>Graziani</a:t>
            </a:r>
            <a:r>
              <a:rPr lang="en-US" sz="1400" dirty="0" smtClean="0">
                <a:latin typeface="Comic Sans MS"/>
                <a:cs typeface="Comic Sans MS"/>
              </a:rPr>
              <a:t> for </a:t>
            </a:r>
            <a:r>
              <a:rPr lang="en-US" sz="1400" dirty="0" err="1" smtClean="0">
                <a:latin typeface="Comic Sans MS"/>
                <a:cs typeface="Comic Sans MS"/>
              </a:rPr>
              <a:t>LHCb</a:t>
            </a:r>
            <a:r>
              <a:rPr lang="en-US" sz="1400" dirty="0" smtClean="0">
                <a:latin typeface="Comic Sans MS"/>
                <a:cs typeface="Comic Sans MS"/>
              </a:rPr>
              <a:t>, </a:t>
            </a:r>
            <a:r>
              <a:rPr lang="en-US" sz="1400" dirty="0" err="1" smtClean="0">
                <a:latin typeface="Comic Sans MS"/>
                <a:cs typeface="Comic Sans MS"/>
              </a:rPr>
              <a:t>Moriond</a:t>
            </a:r>
            <a:r>
              <a:rPr lang="en-US" sz="1400" dirty="0" smtClean="0">
                <a:latin typeface="Comic Sans MS"/>
                <a:cs typeface="Comic Sans MS"/>
              </a:rPr>
              <a:t> 2017</a:t>
            </a:r>
            <a:endParaRPr lang="en-US" sz="1400" dirty="0">
              <a:latin typeface="Comic Sans MS"/>
              <a:cs typeface="Comic Sans MS"/>
            </a:endParaRPr>
          </a:p>
        </p:txBody>
      </p:sp>
      <p:pic>
        <p:nvPicPr>
          <p:cNvPr id="6" name="Picture 5"/>
          <p:cNvPicPr>
            <a:picLocks noChangeAspect="1"/>
          </p:cNvPicPr>
          <p:nvPr/>
        </p:nvPicPr>
        <p:blipFill>
          <a:blip r:embed="rId3"/>
          <a:stretch>
            <a:fillRect/>
          </a:stretch>
        </p:blipFill>
        <p:spPr>
          <a:xfrm>
            <a:off x="5032190" y="1932464"/>
            <a:ext cx="3153088" cy="3938514"/>
          </a:xfrm>
          <a:prstGeom prst="rect">
            <a:avLst/>
          </a:prstGeom>
        </p:spPr>
      </p:pic>
      <p:sp>
        <p:nvSpPr>
          <p:cNvPr id="7" name="TextBox 6"/>
          <p:cNvSpPr txBox="1"/>
          <p:nvPr/>
        </p:nvSpPr>
        <p:spPr>
          <a:xfrm>
            <a:off x="4425834" y="6400590"/>
            <a:ext cx="3459889" cy="307777"/>
          </a:xfrm>
          <a:prstGeom prst="rect">
            <a:avLst/>
          </a:prstGeom>
          <a:noFill/>
        </p:spPr>
        <p:txBody>
          <a:bodyPr wrap="none" rtlCol="0">
            <a:spAutoFit/>
          </a:bodyPr>
          <a:lstStyle/>
          <a:p>
            <a:r>
              <a:rPr lang="en-US" sz="1400" dirty="0" smtClean="0">
                <a:latin typeface="Comic Sans MS"/>
                <a:cs typeface="Comic Sans MS"/>
              </a:rPr>
              <a:t>FD, </a:t>
            </a:r>
            <a:r>
              <a:rPr lang="en-US" sz="1400" dirty="0" err="1" smtClean="0">
                <a:latin typeface="Comic Sans MS"/>
                <a:cs typeface="Comic Sans MS"/>
              </a:rPr>
              <a:t>Korsmeier</a:t>
            </a:r>
            <a:r>
              <a:rPr lang="en-US" sz="1400" dirty="0" smtClean="0">
                <a:latin typeface="Comic Sans MS"/>
                <a:cs typeface="Comic Sans MS"/>
              </a:rPr>
              <a:t>, Di Mauro in preparation</a:t>
            </a:r>
            <a:endParaRPr lang="en-US" sz="1400" dirty="0">
              <a:latin typeface="Comic Sans MS"/>
              <a:cs typeface="Comic Sans MS"/>
            </a:endParaRPr>
          </a:p>
        </p:txBody>
      </p:sp>
    </p:spTree>
    <p:extLst>
      <p:ext uri="{BB962C8B-B14F-4D97-AF65-F5344CB8AC3E}">
        <p14:creationId xmlns:p14="http://schemas.microsoft.com/office/powerpoint/2010/main" val="2250879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559300" y="3416300"/>
            <a:ext cx="12700" cy="12700"/>
          </a:xfrm>
          <a:prstGeom prst="rect">
            <a:avLst/>
          </a:prstGeom>
        </p:spPr>
      </p:pic>
      <p:pic>
        <p:nvPicPr>
          <p:cNvPr id="10" name="Picture 9"/>
          <p:cNvPicPr>
            <a:picLocks noChangeAspect="1"/>
          </p:cNvPicPr>
          <p:nvPr/>
        </p:nvPicPr>
        <p:blipFill>
          <a:blip r:embed="rId2"/>
          <a:stretch>
            <a:fillRect/>
          </a:stretch>
        </p:blipFill>
        <p:spPr>
          <a:xfrm>
            <a:off x="4559300" y="3416300"/>
            <a:ext cx="12700" cy="12700"/>
          </a:xfrm>
          <a:prstGeom prst="rect">
            <a:avLst/>
          </a:prstGeom>
        </p:spPr>
      </p:pic>
      <p:pic>
        <p:nvPicPr>
          <p:cNvPr id="11" name="Picture 10"/>
          <p:cNvPicPr>
            <a:picLocks noChangeAspect="1"/>
          </p:cNvPicPr>
          <p:nvPr/>
        </p:nvPicPr>
        <p:blipFill>
          <a:blip r:embed="rId2"/>
          <a:stretch>
            <a:fillRect/>
          </a:stretch>
        </p:blipFill>
        <p:spPr>
          <a:xfrm>
            <a:off x="4559300" y="3416300"/>
            <a:ext cx="12700" cy="12700"/>
          </a:xfrm>
          <a:prstGeom prst="rect">
            <a:avLst/>
          </a:prstGeom>
        </p:spPr>
      </p:pic>
      <p:pic>
        <p:nvPicPr>
          <p:cNvPr id="12" name="Picture 11"/>
          <p:cNvPicPr>
            <a:picLocks noChangeAspect="1"/>
          </p:cNvPicPr>
          <p:nvPr/>
        </p:nvPicPr>
        <p:blipFill>
          <a:blip r:embed="rId2"/>
          <a:stretch>
            <a:fillRect/>
          </a:stretch>
        </p:blipFill>
        <p:spPr>
          <a:xfrm>
            <a:off x="4559300" y="3416300"/>
            <a:ext cx="12700" cy="12700"/>
          </a:xfrm>
          <a:prstGeom prst="rect">
            <a:avLst/>
          </a:prstGeom>
        </p:spPr>
      </p:pic>
      <p:pic>
        <p:nvPicPr>
          <p:cNvPr id="13" name="Picture 12"/>
          <p:cNvPicPr>
            <a:picLocks noChangeAspect="1"/>
          </p:cNvPicPr>
          <p:nvPr/>
        </p:nvPicPr>
        <p:blipFill>
          <a:blip r:embed="rId3"/>
          <a:stretch>
            <a:fillRect/>
          </a:stretch>
        </p:blipFill>
        <p:spPr>
          <a:xfrm>
            <a:off x="205985" y="2204370"/>
            <a:ext cx="4042239" cy="2864904"/>
          </a:xfrm>
          <a:prstGeom prst="rect">
            <a:avLst/>
          </a:prstGeom>
        </p:spPr>
      </p:pic>
      <p:sp>
        <p:nvSpPr>
          <p:cNvPr id="14" name="TextBox 13"/>
          <p:cNvSpPr txBox="1"/>
          <p:nvPr/>
        </p:nvSpPr>
        <p:spPr>
          <a:xfrm>
            <a:off x="205985" y="103504"/>
            <a:ext cx="8828058" cy="584776"/>
          </a:xfrm>
          <a:prstGeom prst="rect">
            <a:avLst/>
          </a:prstGeom>
          <a:noFill/>
        </p:spPr>
        <p:txBody>
          <a:bodyPr wrap="none" rtlCol="0">
            <a:spAutoFit/>
          </a:bodyPr>
          <a:lstStyle/>
          <a:p>
            <a:r>
              <a:rPr lang="en-US" sz="3200" dirty="0" smtClean="0">
                <a:solidFill>
                  <a:srgbClr val="800000"/>
                </a:solidFill>
                <a:latin typeface="Comic Sans MS"/>
                <a:cs typeface="Comic Sans MS"/>
              </a:rPr>
              <a:t>  Reactions involving helium &amp; higher energies</a:t>
            </a:r>
            <a:endParaRPr lang="en-US" sz="3200" dirty="0">
              <a:solidFill>
                <a:srgbClr val="800000"/>
              </a:solidFill>
              <a:latin typeface="Comic Sans MS"/>
              <a:cs typeface="Comic Sans MS"/>
            </a:endParaRPr>
          </a:p>
        </p:txBody>
      </p:sp>
      <p:sp>
        <p:nvSpPr>
          <p:cNvPr id="15" name="TextBox 14"/>
          <p:cNvSpPr txBox="1"/>
          <p:nvPr/>
        </p:nvSpPr>
        <p:spPr>
          <a:xfrm>
            <a:off x="0" y="5248911"/>
            <a:ext cx="9144000" cy="1569660"/>
          </a:xfrm>
          <a:prstGeom prst="rect">
            <a:avLst/>
          </a:prstGeom>
          <a:noFill/>
        </p:spPr>
        <p:txBody>
          <a:bodyPr wrap="square" rtlCol="0">
            <a:spAutoFit/>
          </a:bodyPr>
          <a:lstStyle/>
          <a:p>
            <a:pPr algn="ctr"/>
            <a:r>
              <a:rPr lang="en-US" sz="2400" dirty="0" smtClean="0">
                <a:solidFill>
                  <a:srgbClr val="800000"/>
                </a:solidFill>
                <a:latin typeface="Comic Sans MS"/>
                <a:cs typeface="Comic Sans MS"/>
              </a:rPr>
              <a:t>AMS-02 is providing data with much </a:t>
            </a:r>
          </a:p>
          <a:p>
            <a:pPr algn="ctr"/>
            <a:r>
              <a:rPr lang="en-US" sz="2400" dirty="0" smtClean="0">
                <a:solidFill>
                  <a:srgbClr val="800000"/>
                </a:solidFill>
                <a:latin typeface="Comic Sans MS"/>
                <a:cs typeface="Comic Sans MS"/>
              </a:rPr>
              <a:t>higher precision up to hundreds of </a:t>
            </a:r>
            <a:r>
              <a:rPr lang="en-US" sz="2400" dirty="0" err="1" smtClean="0">
                <a:solidFill>
                  <a:srgbClr val="800000"/>
                </a:solidFill>
                <a:latin typeface="Comic Sans MS"/>
                <a:cs typeface="Comic Sans MS"/>
              </a:rPr>
              <a:t>GeV</a:t>
            </a:r>
            <a:r>
              <a:rPr lang="en-US" sz="2400" dirty="0" smtClean="0">
                <a:solidFill>
                  <a:srgbClr val="800000"/>
                </a:solidFill>
                <a:latin typeface="Comic Sans MS"/>
                <a:cs typeface="Comic Sans MS"/>
              </a:rPr>
              <a:t> </a:t>
            </a:r>
          </a:p>
          <a:p>
            <a:pPr algn="ctr"/>
            <a:r>
              <a:rPr lang="en-US" sz="2400" dirty="0" smtClean="0">
                <a:solidFill>
                  <a:srgbClr val="800000"/>
                </a:solidFill>
                <a:latin typeface="Comic Sans MS"/>
                <a:cs typeface="Comic Sans MS"/>
              </a:rPr>
              <a:t>Their interpretation risks to be seriously </a:t>
            </a:r>
          </a:p>
          <a:p>
            <a:pPr algn="ctr"/>
            <a:r>
              <a:rPr lang="en-US" sz="2400" dirty="0" smtClean="0">
                <a:solidFill>
                  <a:srgbClr val="800000"/>
                </a:solidFill>
                <a:latin typeface="Comic Sans MS"/>
                <a:cs typeface="Comic Sans MS"/>
              </a:rPr>
              <a:t>limited by nuclear physics</a:t>
            </a:r>
          </a:p>
        </p:txBody>
      </p:sp>
      <p:sp>
        <p:nvSpPr>
          <p:cNvPr id="5" name="Rectangle 4"/>
          <p:cNvSpPr/>
          <p:nvPr/>
        </p:nvSpPr>
        <p:spPr>
          <a:xfrm>
            <a:off x="-1" y="947677"/>
            <a:ext cx="4445169" cy="1015663"/>
          </a:xfrm>
          <a:prstGeom prst="rect">
            <a:avLst/>
          </a:prstGeom>
        </p:spPr>
        <p:txBody>
          <a:bodyPr wrap="square">
            <a:spAutoFit/>
          </a:bodyPr>
          <a:lstStyle/>
          <a:p>
            <a:pPr algn="ctr"/>
            <a:r>
              <a:rPr lang="en-US" sz="2000" b="1" dirty="0">
                <a:solidFill>
                  <a:srgbClr val="000090"/>
                </a:solidFill>
                <a:latin typeface="Comic Sans MS"/>
                <a:cs typeface="Comic Sans MS"/>
              </a:rPr>
              <a:t>Uncertainties due to helium </a:t>
            </a:r>
            <a:endParaRPr lang="en-US" sz="2000" b="1" dirty="0" smtClean="0">
              <a:solidFill>
                <a:srgbClr val="000090"/>
              </a:solidFill>
              <a:latin typeface="Comic Sans MS"/>
              <a:cs typeface="Comic Sans MS"/>
            </a:endParaRPr>
          </a:p>
          <a:p>
            <a:pPr algn="ctr"/>
            <a:r>
              <a:rPr lang="en-US" sz="2000" b="1" dirty="0" smtClean="0">
                <a:solidFill>
                  <a:srgbClr val="000090"/>
                </a:solidFill>
                <a:latin typeface="Comic Sans MS"/>
                <a:cs typeface="Comic Sans MS"/>
              </a:rPr>
              <a:t>reactions </a:t>
            </a:r>
            <a:r>
              <a:rPr lang="en-US" sz="2000" b="1" dirty="0">
                <a:solidFill>
                  <a:srgbClr val="000090"/>
                </a:solidFill>
                <a:latin typeface="Comic Sans MS"/>
                <a:cs typeface="Comic Sans MS"/>
              </a:rPr>
              <a:t>range </a:t>
            </a:r>
            <a:r>
              <a:rPr lang="en-US" sz="2000" b="1" dirty="0" smtClean="0">
                <a:solidFill>
                  <a:srgbClr val="000090"/>
                </a:solidFill>
                <a:latin typeface="Comic Sans MS"/>
                <a:cs typeface="Comic Sans MS"/>
              </a:rPr>
              <a:t>40-</a:t>
            </a:r>
            <a:r>
              <a:rPr lang="en-US" sz="2000" b="1" dirty="0">
                <a:solidFill>
                  <a:srgbClr val="000090"/>
                </a:solidFill>
                <a:latin typeface="Comic Sans MS"/>
                <a:cs typeface="Comic Sans MS"/>
              </a:rPr>
              <a:t>50</a:t>
            </a:r>
            <a:r>
              <a:rPr lang="en-US" sz="2000" b="1" dirty="0" smtClean="0">
                <a:solidFill>
                  <a:srgbClr val="000090"/>
                </a:solidFill>
                <a:latin typeface="Comic Sans MS"/>
                <a:cs typeface="Comic Sans MS"/>
              </a:rPr>
              <a:t>% on </a:t>
            </a:r>
          </a:p>
          <a:p>
            <a:pPr algn="ctr"/>
            <a:r>
              <a:rPr lang="en-US" sz="2000" b="1" dirty="0" smtClean="0">
                <a:solidFill>
                  <a:srgbClr val="000090"/>
                </a:solidFill>
                <a:latin typeface="Comic Sans MS"/>
                <a:cs typeface="Comic Sans MS"/>
              </a:rPr>
              <a:t>Secondary CR flux</a:t>
            </a:r>
            <a:endParaRPr lang="en-US" sz="2000" b="1" dirty="0">
              <a:solidFill>
                <a:srgbClr val="000090"/>
              </a:solidFill>
              <a:latin typeface="Comic Sans MS"/>
              <a:cs typeface="Comic Sans MS"/>
            </a:endParaRPr>
          </a:p>
        </p:txBody>
      </p:sp>
      <p:sp>
        <p:nvSpPr>
          <p:cNvPr id="2" name="Rectangle 1"/>
          <p:cNvSpPr/>
          <p:nvPr/>
        </p:nvSpPr>
        <p:spPr>
          <a:xfrm>
            <a:off x="6186715" y="1652708"/>
            <a:ext cx="2957285" cy="276999"/>
          </a:xfrm>
          <a:prstGeom prst="rect">
            <a:avLst/>
          </a:prstGeom>
        </p:spPr>
        <p:txBody>
          <a:bodyPr wrap="none">
            <a:spAutoFit/>
          </a:bodyPr>
          <a:lstStyle/>
          <a:p>
            <a:r>
              <a:rPr lang="en-US" sz="1200" dirty="0" err="1">
                <a:latin typeface="Comic Sans MS" charset="0"/>
                <a:cs typeface="Comic Sans MS" charset="0"/>
              </a:rPr>
              <a:t>Fornengo</a:t>
            </a:r>
            <a:r>
              <a:rPr lang="en-US" sz="1200" dirty="0">
                <a:latin typeface="Comic Sans MS" charset="0"/>
                <a:cs typeface="Comic Sans MS" charset="0"/>
              </a:rPr>
              <a:t>, </a:t>
            </a:r>
            <a:r>
              <a:rPr lang="en-US" sz="1200" dirty="0" err="1">
                <a:latin typeface="Comic Sans MS" charset="0"/>
                <a:cs typeface="Comic Sans MS" charset="0"/>
              </a:rPr>
              <a:t>Maccione</a:t>
            </a:r>
            <a:r>
              <a:rPr lang="en-US" sz="1200" dirty="0">
                <a:latin typeface="Comic Sans MS" charset="0"/>
                <a:cs typeface="Comic Sans MS" charset="0"/>
              </a:rPr>
              <a:t>, </a:t>
            </a:r>
            <a:r>
              <a:rPr lang="en-US" sz="1200" dirty="0" err="1">
                <a:latin typeface="Comic Sans MS" charset="0"/>
                <a:cs typeface="Comic Sans MS" charset="0"/>
              </a:rPr>
              <a:t>Vittino</a:t>
            </a:r>
            <a:r>
              <a:rPr lang="en-US" sz="1200" dirty="0">
                <a:latin typeface="Comic Sans MS" charset="0"/>
                <a:cs typeface="Comic Sans MS" charset="0"/>
              </a:rPr>
              <a:t> JCAP2014 </a:t>
            </a:r>
          </a:p>
        </p:txBody>
      </p:sp>
      <p:sp>
        <p:nvSpPr>
          <p:cNvPr id="18" name="TextBox 9"/>
          <p:cNvSpPr txBox="1">
            <a:spLocks noChangeArrowheads="1"/>
          </p:cNvSpPr>
          <p:nvPr/>
        </p:nvSpPr>
        <p:spPr bwMode="auto">
          <a:xfrm>
            <a:off x="4559300" y="1069221"/>
            <a:ext cx="45847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2000" dirty="0">
                <a:solidFill>
                  <a:srgbClr val="FF0000"/>
                </a:solidFill>
                <a:latin typeface="Comic Sans MS" charset="0"/>
                <a:cs typeface="Comic Sans MS" charset="0"/>
              </a:rPr>
              <a:t>Effect </a:t>
            </a:r>
            <a:r>
              <a:rPr lang="en-US" sz="2000" dirty="0" smtClean="0">
                <a:solidFill>
                  <a:srgbClr val="FF0000"/>
                </a:solidFill>
                <a:latin typeface="Comic Sans MS" charset="0"/>
                <a:cs typeface="Comic Sans MS" charset="0"/>
              </a:rPr>
              <a:t>of cross section uncertainty </a:t>
            </a:r>
          </a:p>
          <a:p>
            <a:pPr algn="ctr" eaLnBrk="1" hangingPunct="1"/>
            <a:r>
              <a:rPr lang="en-US" sz="2000" dirty="0" smtClean="0">
                <a:solidFill>
                  <a:srgbClr val="FF0000"/>
                </a:solidFill>
                <a:latin typeface="Comic Sans MS" charset="0"/>
                <a:cs typeface="Comic Sans MS" charset="0"/>
              </a:rPr>
              <a:t>on DARK MATTER interpretation </a:t>
            </a:r>
            <a:endParaRPr lang="en-US" sz="2000" dirty="0">
              <a:solidFill>
                <a:srgbClr val="FF0000"/>
              </a:solidFill>
              <a:latin typeface="Comic Sans MS" charset="0"/>
              <a:cs typeface="Comic Sans MS" charset="0"/>
            </a:endParaRPr>
          </a:p>
        </p:txBody>
      </p:sp>
      <p:pic>
        <p:nvPicPr>
          <p:cNvPr id="3" name="Picture 2"/>
          <p:cNvPicPr>
            <a:picLocks noChangeAspect="1"/>
          </p:cNvPicPr>
          <p:nvPr/>
        </p:nvPicPr>
        <p:blipFill>
          <a:blip r:embed="rId4"/>
          <a:stretch>
            <a:fillRect/>
          </a:stretch>
        </p:blipFill>
        <p:spPr>
          <a:xfrm>
            <a:off x="5049186" y="1915606"/>
            <a:ext cx="3559512" cy="3498036"/>
          </a:xfrm>
          <a:prstGeom prst="rect">
            <a:avLst/>
          </a:prstGeom>
        </p:spPr>
      </p:pic>
      <p:sp>
        <p:nvSpPr>
          <p:cNvPr id="4" name="TextBox 3"/>
          <p:cNvSpPr txBox="1"/>
          <p:nvPr/>
        </p:nvSpPr>
        <p:spPr>
          <a:xfrm>
            <a:off x="2875862" y="2065870"/>
            <a:ext cx="814120" cy="276999"/>
          </a:xfrm>
          <a:prstGeom prst="rect">
            <a:avLst/>
          </a:prstGeom>
          <a:noFill/>
        </p:spPr>
        <p:txBody>
          <a:bodyPr wrap="none" rtlCol="0">
            <a:spAutoFit/>
          </a:bodyPr>
          <a:lstStyle/>
          <a:p>
            <a:r>
              <a:rPr lang="en-US" sz="1200" dirty="0" smtClean="0">
                <a:latin typeface="Comic Sans MS"/>
                <a:cs typeface="Comic Sans MS"/>
              </a:rPr>
              <a:t>FD+2013</a:t>
            </a:r>
            <a:endParaRPr lang="en-US" sz="1200" dirty="0">
              <a:latin typeface="Comic Sans MS"/>
              <a:cs typeface="Comic Sans MS"/>
            </a:endParaRPr>
          </a:p>
        </p:txBody>
      </p:sp>
    </p:spTree>
    <p:extLst>
      <p:ext uri="{BB962C8B-B14F-4D97-AF65-F5344CB8AC3E}">
        <p14:creationId xmlns:p14="http://schemas.microsoft.com/office/powerpoint/2010/main" val="140671809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109208"/>
            <a:ext cx="9047238" cy="5083554"/>
          </a:xfrm>
        </p:spPr>
        <p:txBody>
          <a:bodyPr>
            <a:normAutofit/>
          </a:bodyPr>
          <a:lstStyle/>
          <a:p>
            <a:r>
              <a:rPr lang="en-US" sz="3600" dirty="0" smtClean="0">
                <a:solidFill>
                  <a:srgbClr val="FFF308"/>
                </a:solidFill>
                <a:latin typeface="Comic Sans MS"/>
                <a:cs typeface="Comic Sans MS"/>
              </a:rPr>
              <a:t>A strong motivation for</a:t>
            </a:r>
            <a:br>
              <a:rPr lang="en-US" sz="3600" dirty="0" smtClean="0">
                <a:solidFill>
                  <a:srgbClr val="FFF308"/>
                </a:solidFill>
                <a:latin typeface="Comic Sans MS"/>
                <a:cs typeface="Comic Sans MS"/>
              </a:rPr>
            </a:br>
            <a:r>
              <a:rPr lang="en-US" sz="3600" dirty="0" smtClean="0">
                <a:solidFill>
                  <a:srgbClr val="FFF308"/>
                </a:solidFill>
                <a:latin typeface="Comic Sans MS"/>
                <a:cs typeface="Comic Sans MS"/>
              </a:rPr>
              <a:t> </a:t>
            </a:r>
            <a:br>
              <a:rPr lang="en-US" sz="3600" dirty="0" smtClean="0">
                <a:solidFill>
                  <a:srgbClr val="FFF308"/>
                </a:solidFill>
                <a:latin typeface="Comic Sans MS"/>
                <a:cs typeface="Comic Sans MS"/>
              </a:rPr>
            </a:br>
            <a:r>
              <a:rPr lang="en-US" sz="3600" dirty="0" smtClean="0">
                <a:solidFill>
                  <a:srgbClr val="FFF308"/>
                </a:solidFill>
                <a:latin typeface="Comic Sans MS"/>
                <a:cs typeface="Comic Sans MS"/>
              </a:rPr>
              <a:t>studying antimatter in cosmic rays</a:t>
            </a:r>
            <a:br>
              <a:rPr lang="en-US" sz="3600" dirty="0" smtClean="0">
                <a:solidFill>
                  <a:srgbClr val="FFF308"/>
                </a:solidFill>
                <a:latin typeface="Comic Sans MS"/>
                <a:cs typeface="Comic Sans MS"/>
              </a:rPr>
            </a:br>
            <a:r>
              <a:rPr lang="en-US" sz="3600" dirty="0" smtClean="0">
                <a:solidFill>
                  <a:srgbClr val="FFF308"/>
                </a:solidFill>
                <a:latin typeface="Comic Sans MS"/>
                <a:cs typeface="Comic Sans MS"/>
              </a:rPr>
              <a:t/>
            </a:r>
            <a:br>
              <a:rPr lang="en-US" sz="3600" dirty="0" smtClean="0">
                <a:solidFill>
                  <a:srgbClr val="FFF308"/>
                </a:solidFill>
                <a:latin typeface="Comic Sans MS"/>
                <a:cs typeface="Comic Sans MS"/>
              </a:rPr>
            </a:br>
            <a:r>
              <a:rPr lang="en-US" sz="3600" dirty="0" smtClean="0">
                <a:solidFill>
                  <a:srgbClr val="FFF308"/>
                </a:solidFill>
                <a:latin typeface="Comic Sans MS"/>
                <a:cs typeface="Comic Sans MS"/>
              </a:rPr>
              <a:t>is the possible presence </a:t>
            </a:r>
            <a:br>
              <a:rPr lang="en-US" sz="3600" dirty="0" smtClean="0">
                <a:solidFill>
                  <a:srgbClr val="FFF308"/>
                </a:solidFill>
                <a:latin typeface="Comic Sans MS"/>
                <a:cs typeface="Comic Sans MS"/>
              </a:rPr>
            </a:br>
            <a:r>
              <a:rPr lang="en-US" sz="3600" dirty="0" smtClean="0">
                <a:solidFill>
                  <a:srgbClr val="FFF308"/>
                </a:solidFill>
                <a:latin typeface="Comic Sans MS"/>
                <a:cs typeface="Comic Sans MS"/>
              </a:rPr>
              <a:t/>
            </a:r>
            <a:br>
              <a:rPr lang="en-US" sz="3600" dirty="0" smtClean="0">
                <a:solidFill>
                  <a:srgbClr val="FFF308"/>
                </a:solidFill>
                <a:latin typeface="Comic Sans MS"/>
                <a:cs typeface="Comic Sans MS"/>
              </a:rPr>
            </a:br>
            <a:r>
              <a:rPr lang="en-US" sz="3600" dirty="0" smtClean="0">
                <a:solidFill>
                  <a:srgbClr val="FFF308"/>
                </a:solidFill>
                <a:latin typeface="Comic Sans MS"/>
                <a:cs typeface="Comic Sans MS"/>
              </a:rPr>
              <a:t>of a DARK MATTER signal</a:t>
            </a:r>
            <a:endParaRPr lang="en-US" sz="3600" dirty="0">
              <a:solidFill>
                <a:srgbClr val="FFF308"/>
              </a:solidFill>
              <a:latin typeface="Comic Sans MS"/>
              <a:cs typeface="Comic Sans MS"/>
            </a:endParaRPr>
          </a:p>
        </p:txBody>
      </p:sp>
    </p:spTree>
    <p:extLst>
      <p:ext uri="{BB962C8B-B14F-4D97-AF65-F5344CB8AC3E}">
        <p14:creationId xmlns:p14="http://schemas.microsoft.com/office/powerpoint/2010/main" val="5798753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7804"/>
            <a:ext cx="8229600" cy="3826601"/>
          </a:xfrm>
        </p:spPr>
        <p:txBody>
          <a:bodyPr>
            <a:normAutofit/>
          </a:bodyPr>
          <a:lstStyle/>
          <a:p>
            <a:r>
              <a:rPr lang="en-US" sz="6000" dirty="0" smtClean="0">
                <a:solidFill>
                  <a:srgbClr val="800000"/>
                </a:solidFill>
                <a:latin typeface="Comic Sans MS"/>
                <a:cs typeface="Comic Sans MS"/>
              </a:rPr>
              <a:t>The case for</a:t>
            </a:r>
            <a:br>
              <a:rPr lang="en-US" sz="6000" dirty="0" smtClean="0">
                <a:solidFill>
                  <a:srgbClr val="800000"/>
                </a:solidFill>
                <a:latin typeface="Comic Sans MS"/>
                <a:cs typeface="Comic Sans MS"/>
              </a:rPr>
            </a:br>
            <a:r>
              <a:rPr lang="en-US" sz="6000" dirty="0">
                <a:solidFill>
                  <a:srgbClr val="800000"/>
                </a:solidFill>
                <a:latin typeface="Comic Sans MS"/>
                <a:cs typeface="Comic Sans MS"/>
              </a:rPr>
              <a:t/>
            </a:r>
            <a:br>
              <a:rPr lang="en-US" sz="6000" dirty="0">
                <a:solidFill>
                  <a:srgbClr val="800000"/>
                </a:solidFill>
                <a:latin typeface="Comic Sans MS"/>
                <a:cs typeface="Comic Sans MS"/>
              </a:rPr>
            </a:br>
            <a:r>
              <a:rPr lang="en-US" sz="6000" dirty="0" smtClean="0">
                <a:solidFill>
                  <a:srgbClr val="800000"/>
                </a:solidFill>
                <a:latin typeface="Comic Sans MS"/>
                <a:cs typeface="Comic Sans MS"/>
              </a:rPr>
              <a:t> positrons </a:t>
            </a:r>
            <a:endParaRPr lang="en-US" sz="6000" dirty="0">
              <a:solidFill>
                <a:srgbClr val="800000"/>
              </a:solidFill>
              <a:latin typeface="Comic Sans MS"/>
              <a:cs typeface="Comic Sans MS"/>
            </a:endParaRPr>
          </a:p>
        </p:txBody>
      </p:sp>
    </p:spTree>
    <p:extLst>
      <p:ext uri="{BB962C8B-B14F-4D97-AF65-F5344CB8AC3E}">
        <p14:creationId xmlns:p14="http://schemas.microsoft.com/office/powerpoint/2010/main" val="242672246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body" idx="1"/>
          </p:nvPr>
        </p:nvSpPr>
        <p:spPr>
          <a:xfrm>
            <a:off x="0" y="198438"/>
            <a:ext cx="9063038" cy="5830887"/>
          </a:xfrm>
          <a:extLst>
            <a:ext uri="{91240B29-F687-4f45-9708-019B960494DF}">
              <a14:hiddenLine xmlns:a14="http://schemas.microsoft.com/office/drawing/2010/main" w="9525">
                <a:solidFill>
                  <a:schemeClr val="tx1"/>
                </a:solidFill>
                <a:round/>
                <a:headEnd/>
                <a:tailEnd/>
              </a14:hiddenLine>
            </a:ext>
          </a:extLst>
        </p:spPr>
        <p:txBody>
          <a:bodyPr/>
          <a:lstStyle/>
          <a:p>
            <a:pPr marL="0" indent="0" algn="ctr">
              <a:lnSpc>
                <a:spcPct val="80000"/>
              </a:lnSpc>
              <a:buFont typeface="Arial" charset="0"/>
              <a:buNone/>
            </a:pPr>
            <a:r>
              <a:rPr lang="it-IT" sz="2000">
                <a:latin typeface="Comic Sans MS" charset="0"/>
                <a:cs typeface="Comic Sans MS" charset="0"/>
              </a:rPr>
              <a:t> </a:t>
            </a:r>
          </a:p>
          <a:p>
            <a:pPr marL="0" indent="0" algn="ctr">
              <a:lnSpc>
                <a:spcPct val="80000"/>
              </a:lnSpc>
              <a:buFont typeface="Arial" charset="0"/>
              <a:buNone/>
            </a:pPr>
            <a:endParaRPr lang="it-IT" sz="2000">
              <a:latin typeface="Comic Sans MS" charset="0"/>
              <a:cs typeface="Comic Sans MS" charset="0"/>
            </a:endParaRPr>
          </a:p>
          <a:p>
            <a:pPr marL="0" indent="0" algn="ctr">
              <a:lnSpc>
                <a:spcPct val="80000"/>
              </a:lnSpc>
              <a:buFont typeface="Arial" charset="0"/>
              <a:buNone/>
            </a:pPr>
            <a:endParaRPr lang="it-IT" sz="2000">
              <a:latin typeface="Comic Sans MS" charset="0"/>
              <a:cs typeface="Comic Sans MS" charset="0"/>
            </a:endParaRPr>
          </a:p>
          <a:p>
            <a:pPr marL="0" indent="0" algn="ctr">
              <a:lnSpc>
                <a:spcPct val="80000"/>
              </a:lnSpc>
              <a:buFont typeface="Arial" charset="0"/>
              <a:buNone/>
            </a:pPr>
            <a:r>
              <a:rPr lang="it-IT" sz="2400">
                <a:latin typeface="Comic Sans MS" charset="0"/>
                <a:cs typeface="Comic Sans MS" charset="0"/>
              </a:rPr>
              <a:t>Sources of e</a:t>
            </a:r>
            <a:r>
              <a:rPr lang="it-IT" sz="2400" baseline="30000">
                <a:latin typeface="Comic Sans MS" charset="0"/>
                <a:cs typeface="Comic Sans MS" charset="0"/>
              </a:rPr>
              <a:t>+</a:t>
            </a:r>
            <a:r>
              <a:rPr lang="it-IT" sz="2400">
                <a:latin typeface="Comic Sans MS" charset="0"/>
                <a:cs typeface="Comic Sans MS" charset="0"/>
              </a:rPr>
              <a:t> and e</a:t>
            </a:r>
            <a:r>
              <a:rPr lang="it-IT" sz="2400" baseline="30000">
                <a:latin typeface="Comic Sans MS" charset="0"/>
                <a:cs typeface="Comic Sans MS" charset="0"/>
              </a:rPr>
              <a:t>-</a:t>
            </a:r>
            <a:r>
              <a:rPr lang="it-IT" sz="2400">
                <a:latin typeface="Comic Sans MS" charset="0"/>
                <a:cs typeface="Comic Sans MS" charset="0"/>
              </a:rPr>
              <a:t> in the Galaxy:</a:t>
            </a:r>
          </a:p>
          <a:p>
            <a:pPr marL="0" indent="0" algn="ctr">
              <a:lnSpc>
                <a:spcPct val="80000"/>
              </a:lnSpc>
              <a:buFont typeface="Arial" charset="0"/>
              <a:buNone/>
            </a:pPr>
            <a:endParaRPr lang="it-IT" sz="2400">
              <a:latin typeface="Comic Sans MS" charset="0"/>
              <a:cs typeface="Comic Sans MS" charset="0"/>
            </a:endParaRPr>
          </a:p>
          <a:p>
            <a:pPr marL="0" indent="0">
              <a:lnSpc>
                <a:spcPct val="80000"/>
              </a:lnSpc>
              <a:buClr>
                <a:schemeClr val="tx1"/>
              </a:buClr>
              <a:buFont typeface="Arial" charset="0"/>
              <a:buNone/>
            </a:pPr>
            <a:r>
              <a:rPr lang="en-US" sz="2000">
                <a:latin typeface="Comic Sans MS" charset="0"/>
                <a:cs typeface="Comic Sans MS" charset="0"/>
              </a:rPr>
              <a:t>1. </a:t>
            </a:r>
            <a:r>
              <a:rPr lang="en-US" sz="2400">
                <a:solidFill>
                  <a:srgbClr val="0000FF"/>
                </a:solidFill>
                <a:latin typeface="Comic Sans MS" charset="0"/>
                <a:cs typeface="Comic Sans MS" charset="0"/>
              </a:rPr>
              <a:t>S</a:t>
            </a:r>
            <a:r>
              <a:rPr lang="it-IT" sz="2400">
                <a:solidFill>
                  <a:srgbClr val="0000FF"/>
                </a:solidFill>
                <a:latin typeface="Comic Sans MS" charset="0"/>
                <a:cs typeface="Comic Sans MS" charset="0"/>
              </a:rPr>
              <a:t>econdary e</a:t>
            </a:r>
            <a:r>
              <a:rPr lang="it-IT" sz="2400" baseline="30000">
                <a:solidFill>
                  <a:srgbClr val="0000FF"/>
                </a:solidFill>
                <a:latin typeface="Comic Sans MS" charset="0"/>
                <a:cs typeface="Comic Sans MS" charset="0"/>
              </a:rPr>
              <a:t>+ </a:t>
            </a:r>
            <a:r>
              <a:rPr lang="it-IT" sz="2400">
                <a:solidFill>
                  <a:srgbClr val="0000FF"/>
                </a:solidFill>
                <a:latin typeface="Comic Sans MS" charset="0"/>
                <a:cs typeface="Comic Sans MS" charset="0"/>
              </a:rPr>
              <a:t>e</a:t>
            </a:r>
            <a:r>
              <a:rPr lang="it-IT" sz="2400" baseline="30000">
                <a:solidFill>
                  <a:srgbClr val="0000FF"/>
                </a:solidFill>
                <a:latin typeface="Comic Sans MS" charset="0"/>
                <a:cs typeface="Comic Sans MS" charset="0"/>
              </a:rPr>
              <a:t>-</a:t>
            </a:r>
            <a:r>
              <a:rPr lang="it-IT" sz="2400">
                <a:solidFill>
                  <a:srgbClr val="0000FF"/>
                </a:solidFill>
                <a:latin typeface="Comic Sans MS" charset="0"/>
                <a:cs typeface="Comic Sans MS" charset="0"/>
              </a:rPr>
              <a:t>:</a:t>
            </a:r>
            <a:r>
              <a:rPr lang="it-IT" sz="2000">
                <a:latin typeface="Comic Sans MS" charset="0"/>
                <a:cs typeface="Comic Sans MS" charset="0"/>
              </a:rPr>
              <a:t>  spallation of cosmic p and He on the ISM (H, He)</a:t>
            </a:r>
            <a:r>
              <a:rPr lang="it-IT" sz="2000">
                <a:latin typeface="Calisto MT" charset="0"/>
              </a:rPr>
              <a:t> </a:t>
            </a:r>
          </a:p>
          <a:p>
            <a:pPr marL="0" indent="0">
              <a:lnSpc>
                <a:spcPct val="80000"/>
              </a:lnSpc>
              <a:buClr>
                <a:schemeClr val="tx1"/>
              </a:buClr>
              <a:buFont typeface="Arial" charset="0"/>
              <a:buNone/>
            </a:pPr>
            <a:r>
              <a:rPr lang="it-IT" sz="2000">
                <a:latin typeface="Calisto MT" charset="0"/>
              </a:rPr>
              <a:t>   * </a:t>
            </a:r>
            <a:r>
              <a:rPr lang="it-IT" sz="2000">
                <a:latin typeface="Comic Sans MS" charset="0"/>
                <a:cs typeface="Comic Sans MS" charset="0"/>
              </a:rPr>
              <a:t>p+H(He) </a:t>
            </a:r>
            <a:r>
              <a:rPr lang="it-IT" sz="2000">
                <a:latin typeface="Comic Sans MS" charset="0"/>
                <a:cs typeface="Comic Sans MS" charset="0"/>
                <a:sym typeface="Wingdings" charset="0"/>
              </a:rPr>
              <a:t> p+</a:t>
            </a:r>
            <a:r>
              <a:rPr lang="it-IT" sz="2000">
                <a:latin typeface="Comic Sans MS" charset="0"/>
                <a:cs typeface="Comic Sans MS" charset="0"/>
                <a:sym typeface="Symbol" charset="0"/>
              </a:rPr>
              <a:t></a:t>
            </a:r>
            <a:r>
              <a:rPr lang="it-IT" sz="2000" baseline="30000">
                <a:latin typeface="Comic Sans MS" charset="0"/>
                <a:cs typeface="Comic Sans MS" charset="0"/>
                <a:sym typeface="Symbol" charset="0"/>
              </a:rPr>
              <a:t>+ </a:t>
            </a:r>
            <a:r>
              <a:rPr lang="it-IT" sz="2000">
                <a:latin typeface="Comic Sans MS" charset="0"/>
                <a:cs typeface="Comic Sans MS" charset="0"/>
                <a:sym typeface="Symbol" charset="0"/>
              </a:rPr>
              <a:t> </a:t>
            </a:r>
            <a:r>
              <a:rPr lang="it-IT" sz="2000">
                <a:latin typeface="Comic Sans MS" charset="0"/>
                <a:cs typeface="Comic Sans MS" charset="0"/>
                <a:sym typeface="Wingdings" charset="0"/>
              </a:rPr>
              <a:t> p+</a:t>
            </a:r>
            <a:r>
              <a:rPr lang="it-IT" sz="2000">
                <a:latin typeface="Comic Sans MS" charset="0"/>
                <a:cs typeface="Comic Sans MS" charset="0"/>
                <a:sym typeface="Symbol" charset="0"/>
              </a:rPr>
              <a:t></a:t>
            </a:r>
            <a:r>
              <a:rPr lang="it-IT" sz="2000" baseline="30000">
                <a:latin typeface="Comic Sans MS" charset="0"/>
                <a:cs typeface="Comic Sans MS" charset="0"/>
                <a:sym typeface="Symbol" charset="0"/>
              </a:rPr>
              <a:t>0</a:t>
            </a:r>
            <a:r>
              <a:rPr lang="it-IT" sz="2000">
                <a:latin typeface="Comic Sans MS" charset="0"/>
                <a:cs typeface="Comic Sans MS" charset="0"/>
                <a:sym typeface="Symbol" charset="0"/>
              </a:rPr>
              <a:t> &amp; n+</a:t>
            </a:r>
            <a:r>
              <a:rPr lang="it-IT" sz="2000" baseline="30000">
                <a:latin typeface="Comic Sans MS" charset="0"/>
                <a:cs typeface="Comic Sans MS" charset="0"/>
                <a:sym typeface="Symbol" charset="0"/>
              </a:rPr>
              <a:t>+   </a:t>
            </a:r>
            <a:r>
              <a:rPr lang="it-IT" sz="2000">
                <a:latin typeface="Comic Sans MS" charset="0"/>
                <a:cs typeface="Comic Sans MS" charset="0"/>
                <a:sym typeface="Symbol" charset="0"/>
              </a:rPr>
              <a:t> (mainly below 3 GeV)</a:t>
            </a:r>
            <a:endParaRPr lang="it-IT" sz="2000">
              <a:latin typeface="Comic Sans MS" charset="0"/>
              <a:cs typeface="Comic Sans MS" charset="0"/>
            </a:endParaRPr>
          </a:p>
          <a:p>
            <a:pPr marL="0" indent="0">
              <a:lnSpc>
                <a:spcPct val="80000"/>
              </a:lnSpc>
              <a:buClr>
                <a:schemeClr val="tx1"/>
              </a:buClr>
              <a:buFont typeface="Arial" charset="0"/>
              <a:buNone/>
            </a:pPr>
            <a:r>
              <a:rPr lang="it-IT" sz="2000">
                <a:latin typeface="Comic Sans MS" charset="0"/>
                <a:cs typeface="Comic Sans MS" charset="0"/>
              </a:rPr>
              <a:t>   * p+H(He) </a:t>
            </a:r>
            <a:r>
              <a:rPr lang="it-IT" sz="2000">
                <a:latin typeface="Comic Sans MS" charset="0"/>
                <a:cs typeface="Comic Sans MS" charset="0"/>
                <a:sym typeface="Wingdings" charset="0"/>
              </a:rPr>
              <a:t> p+n+ </a:t>
            </a:r>
            <a:r>
              <a:rPr lang="it-IT" sz="2000">
                <a:latin typeface="Comic Sans MS" charset="0"/>
                <a:cs typeface="Comic Sans MS" charset="0"/>
                <a:sym typeface="Symbol" charset="0"/>
              </a:rPr>
              <a:t></a:t>
            </a:r>
            <a:r>
              <a:rPr lang="it-IT" sz="2000" baseline="30000">
                <a:latin typeface="Comic Sans MS" charset="0"/>
                <a:cs typeface="Comic Sans MS" charset="0"/>
                <a:sym typeface="Symbol" charset="0"/>
              </a:rPr>
              <a:t>+ </a:t>
            </a:r>
          </a:p>
          <a:p>
            <a:pPr marL="0" indent="0">
              <a:lnSpc>
                <a:spcPct val="80000"/>
              </a:lnSpc>
              <a:buClr>
                <a:schemeClr val="tx1"/>
              </a:buClr>
              <a:buFont typeface="Arial" charset="0"/>
              <a:buNone/>
            </a:pPr>
            <a:r>
              <a:rPr lang="it-IT" sz="2000" baseline="30000">
                <a:latin typeface="Comic Sans MS" charset="0"/>
                <a:cs typeface="Comic Sans MS" charset="0"/>
                <a:sym typeface="Symbol" charset="0"/>
              </a:rPr>
              <a:t>    </a:t>
            </a:r>
            <a:r>
              <a:rPr lang="it-IT" sz="2000">
                <a:latin typeface="Comic Sans MS" charset="0"/>
                <a:cs typeface="Comic Sans MS" charset="0"/>
                <a:sym typeface="Symbol" charset="0"/>
              </a:rPr>
              <a:t>* p+H(He) </a:t>
            </a:r>
            <a:r>
              <a:rPr lang="it-IT" sz="2000">
                <a:latin typeface="Comic Sans MS" charset="0"/>
                <a:cs typeface="Comic Sans MS" charset="0"/>
                <a:sym typeface="Wingdings" charset="0"/>
              </a:rPr>
              <a:t> X + K</a:t>
            </a:r>
            <a:r>
              <a:rPr lang="it-IT" sz="2000" baseline="30000">
                <a:latin typeface="Comic Sans MS" charset="0"/>
                <a:cs typeface="Comic Sans MS" charset="0"/>
                <a:sym typeface="Symbol" charset="0"/>
              </a:rPr>
              <a:t></a:t>
            </a:r>
          </a:p>
          <a:p>
            <a:pPr marL="0" indent="0">
              <a:lnSpc>
                <a:spcPct val="80000"/>
              </a:lnSpc>
              <a:buFont typeface="Arial" charset="0"/>
              <a:buNone/>
            </a:pPr>
            <a:endParaRPr lang="it-IT" sz="2000">
              <a:latin typeface="Comic Sans MS" charset="0"/>
              <a:cs typeface="Comic Sans MS" charset="0"/>
            </a:endParaRPr>
          </a:p>
          <a:p>
            <a:pPr marL="0" indent="0">
              <a:lnSpc>
                <a:spcPct val="80000"/>
              </a:lnSpc>
              <a:buFont typeface="Arial" charset="0"/>
              <a:buNone/>
            </a:pPr>
            <a:r>
              <a:rPr lang="it-IT" sz="2000">
                <a:latin typeface="Comic Sans MS" charset="0"/>
                <a:cs typeface="Comic Sans MS" charset="0"/>
              </a:rPr>
              <a:t>2. </a:t>
            </a:r>
            <a:r>
              <a:rPr lang="it-IT" sz="2400">
                <a:solidFill>
                  <a:srgbClr val="0000FF"/>
                </a:solidFill>
                <a:latin typeface="Comic Sans MS" charset="0"/>
                <a:cs typeface="Comic Sans MS" charset="0"/>
              </a:rPr>
              <a:t>Primary e- </a:t>
            </a:r>
            <a:r>
              <a:rPr lang="it-IT" sz="2400">
                <a:solidFill>
                  <a:srgbClr val="3366FF"/>
                </a:solidFill>
                <a:latin typeface="Comic Sans MS" charset="0"/>
                <a:cs typeface="Comic Sans MS" charset="0"/>
              </a:rPr>
              <a:t>and e+ from Pulsars (PSR)</a:t>
            </a:r>
            <a:r>
              <a:rPr lang="it-IT" sz="2400">
                <a:latin typeface="Comic Sans MS" charset="0"/>
                <a:cs typeface="Comic Sans MS" charset="0"/>
              </a:rPr>
              <a:t>: </a:t>
            </a:r>
          </a:p>
          <a:p>
            <a:pPr marL="0" indent="0">
              <a:lnSpc>
                <a:spcPct val="80000"/>
              </a:lnSpc>
              <a:buFont typeface="Arial" charset="0"/>
              <a:buNone/>
            </a:pPr>
            <a:r>
              <a:rPr lang="it-IT" sz="2000">
                <a:latin typeface="Comic Sans MS" charset="0"/>
                <a:cs typeface="Comic Sans MS" charset="0"/>
              </a:rPr>
              <a:t>    pair production in the strong </a:t>
            </a:r>
            <a:r>
              <a:rPr lang="it-IT" sz="2000" u="sng">
                <a:latin typeface="Comic Sans MS" charset="0"/>
                <a:cs typeface="Comic Sans MS" charset="0"/>
              </a:rPr>
              <a:t>PULSAR</a:t>
            </a:r>
            <a:r>
              <a:rPr lang="it-IT" sz="2000">
                <a:latin typeface="Comic Sans MS" charset="0"/>
                <a:cs typeface="Comic Sans MS" charset="0"/>
              </a:rPr>
              <a:t> magnetoshpere</a:t>
            </a:r>
          </a:p>
          <a:p>
            <a:pPr marL="0" indent="0">
              <a:lnSpc>
                <a:spcPct val="80000"/>
              </a:lnSpc>
              <a:buFont typeface="Arial" charset="0"/>
              <a:buNone/>
            </a:pPr>
            <a:endParaRPr lang="it-IT" sz="2000">
              <a:latin typeface="Comic Sans MS" charset="0"/>
              <a:cs typeface="Comic Sans MS" charset="0"/>
            </a:endParaRPr>
          </a:p>
          <a:p>
            <a:pPr marL="0" indent="0">
              <a:lnSpc>
                <a:spcPct val="80000"/>
              </a:lnSpc>
              <a:buFont typeface="Arial" charset="0"/>
              <a:buNone/>
            </a:pPr>
            <a:r>
              <a:rPr lang="it-IT" sz="2000">
                <a:latin typeface="Comic Sans MS" charset="0"/>
                <a:cs typeface="Comic Sans MS" charset="0"/>
              </a:rPr>
              <a:t>3. </a:t>
            </a:r>
            <a:r>
              <a:rPr lang="it-IT" sz="2400">
                <a:solidFill>
                  <a:srgbClr val="0000FF"/>
                </a:solidFill>
                <a:latin typeface="Comic Sans MS" charset="0"/>
                <a:cs typeface="Comic Sans MS" charset="0"/>
              </a:rPr>
              <a:t>Primary e- from SNR</a:t>
            </a:r>
            <a:r>
              <a:rPr lang="it-IT" sz="2000">
                <a:latin typeface="Comic Sans MS" charset="0"/>
                <a:cs typeface="Comic Sans MS" charset="0"/>
              </a:rPr>
              <a:t>: 1</a:t>
            </a:r>
            <a:r>
              <a:rPr lang="en-US" sz="2000">
                <a:latin typeface="Comic Sans MS" charset="0"/>
                <a:cs typeface="Comic Sans MS" charset="0"/>
              </a:rPr>
              <a:t>° </a:t>
            </a:r>
            <a:r>
              <a:rPr lang="it-IT" sz="2000">
                <a:latin typeface="Comic Sans MS" charset="0"/>
                <a:cs typeface="Comic Sans MS" charset="0"/>
              </a:rPr>
              <a:t> type Fermi acceleration mechanism</a:t>
            </a:r>
          </a:p>
          <a:p>
            <a:pPr marL="0" indent="0">
              <a:lnSpc>
                <a:spcPct val="80000"/>
              </a:lnSpc>
              <a:buFont typeface="Arial" charset="0"/>
              <a:buNone/>
            </a:pPr>
            <a:endParaRPr lang="it-IT" sz="2000">
              <a:latin typeface="Comic Sans MS" charset="0"/>
              <a:cs typeface="Comic Sans MS" charset="0"/>
            </a:endParaRPr>
          </a:p>
          <a:p>
            <a:pPr marL="0" indent="0">
              <a:lnSpc>
                <a:spcPct val="80000"/>
              </a:lnSpc>
              <a:buFont typeface="Arial" charset="0"/>
              <a:buNone/>
            </a:pPr>
            <a:endParaRPr lang="it-IT" sz="2000">
              <a:solidFill>
                <a:srgbClr val="FF0000"/>
              </a:solidFill>
              <a:latin typeface="Comic Sans MS" charset="0"/>
              <a:cs typeface="Comic Sans MS" charset="0"/>
            </a:endParaRPr>
          </a:p>
          <a:p>
            <a:pPr marL="0" indent="0">
              <a:lnSpc>
                <a:spcPct val="80000"/>
              </a:lnSpc>
              <a:buFont typeface="Arial" charset="0"/>
              <a:buNone/>
            </a:pPr>
            <a:r>
              <a:rPr lang="it-IT" sz="2400">
                <a:latin typeface="Comic Sans MS" charset="0"/>
                <a:cs typeface="Comic Sans MS" charset="0"/>
              </a:rPr>
              <a:t>4</a:t>
            </a:r>
            <a:r>
              <a:rPr lang="it-IT" sz="2400">
                <a:solidFill>
                  <a:srgbClr val="0000FF"/>
                </a:solidFill>
                <a:latin typeface="Comic Sans MS" charset="0"/>
                <a:cs typeface="Comic Sans MS" charset="0"/>
              </a:rPr>
              <a:t>. Primary e</a:t>
            </a:r>
            <a:r>
              <a:rPr lang="it-IT" sz="2400" baseline="30000">
                <a:solidFill>
                  <a:srgbClr val="0000FF"/>
                </a:solidFill>
                <a:latin typeface="Comic Sans MS" charset="0"/>
                <a:cs typeface="Comic Sans MS" charset="0"/>
              </a:rPr>
              <a:t>+ </a:t>
            </a:r>
            <a:r>
              <a:rPr lang="it-IT" sz="2400">
                <a:solidFill>
                  <a:srgbClr val="0000FF"/>
                </a:solidFill>
                <a:latin typeface="Comic Sans MS" charset="0"/>
                <a:cs typeface="Comic Sans MS" charset="0"/>
              </a:rPr>
              <a:t>e</a:t>
            </a:r>
            <a:r>
              <a:rPr lang="it-IT" sz="2400" baseline="30000">
                <a:solidFill>
                  <a:srgbClr val="0000FF"/>
                </a:solidFill>
                <a:latin typeface="Comic Sans MS" charset="0"/>
                <a:cs typeface="Comic Sans MS" charset="0"/>
              </a:rPr>
              <a:t>- </a:t>
            </a:r>
            <a:r>
              <a:rPr lang="it-IT" sz="2400">
                <a:solidFill>
                  <a:srgbClr val="0000FF"/>
                </a:solidFill>
                <a:latin typeface="Comic Sans MS" charset="0"/>
                <a:cs typeface="Comic Sans MS" charset="0"/>
              </a:rPr>
              <a:t>from exotic sources (DARK MATTER)</a:t>
            </a:r>
            <a:endParaRPr lang="it-IT" sz="2400">
              <a:latin typeface="Comic Sans MS" charset="0"/>
              <a:cs typeface="Comic Sans MS" charset="0"/>
            </a:endParaRPr>
          </a:p>
          <a:p>
            <a:pPr marL="0" indent="0" algn="ctr">
              <a:lnSpc>
                <a:spcPct val="80000"/>
              </a:lnSpc>
              <a:buFont typeface="Arial" charset="0"/>
              <a:buNone/>
            </a:pPr>
            <a:endParaRPr lang="it-IT" sz="2400">
              <a:latin typeface="Comic Sans MS" charset="0"/>
              <a:cs typeface="Comic Sans MS" charset="0"/>
            </a:endParaRPr>
          </a:p>
        </p:txBody>
      </p:sp>
      <p:sp>
        <p:nvSpPr>
          <p:cNvPr id="30723" name="Text Box 3"/>
          <p:cNvSpPr txBox="1">
            <a:spLocks noChangeArrowheads="1"/>
          </p:cNvSpPr>
          <p:nvPr/>
        </p:nvSpPr>
        <p:spPr bwMode="auto">
          <a:xfrm>
            <a:off x="6350" y="204788"/>
            <a:ext cx="9063038" cy="5238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it-IT" sz="2800" dirty="0" err="1">
                <a:solidFill>
                  <a:srgbClr val="800000"/>
                </a:solidFill>
                <a:latin typeface="Comic Sans MS"/>
                <a:cs typeface="Comic Sans MS"/>
              </a:rPr>
              <a:t>Sources</a:t>
            </a:r>
            <a:r>
              <a:rPr lang="it-IT" sz="2800" dirty="0">
                <a:solidFill>
                  <a:srgbClr val="800000"/>
                </a:solidFill>
                <a:latin typeface="Comic Sans MS"/>
                <a:cs typeface="Comic Sans MS"/>
              </a:rPr>
              <a:t> of </a:t>
            </a:r>
            <a:r>
              <a:rPr lang="it-IT" sz="2800" dirty="0" err="1">
                <a:solidFill>
                  <a:srgbClr val="800000"/>
                </a:solidFill>
                <a:latin typeface="Comic Sans MS"/>
                <a:cs typeface="Comic Sans MS"/>
              </a:rPr>
              <a:t>positrons</a:t>
            </a:r>
            <a:r>
              <a:rPr lang="it-IT" sz="2800" dirty="0">
                <a:solidFill>
                  <a:srgbClr val="800000"/>
                </a:solidFill>
                <a:latin typeface="Comic Sans MS"/>
                <a:cs typeface="Comic Sans MS"/>
              </a:rPr>
              <a:t> in the </a:t>
            </a:r>
            <a:r>
              <a:rPr lang="it-IT" sz="2800" dirty="0" err="1">
                <a:solidFill>
                  <a:srgbClr val="800000"/>
                </a:solidFill>
                <a:latin typeface="Comic Sans MS"/>
                <a:cs typeface="Comic Sans MS"/>
              </a:rPr>
              <a:t>Milky</a:t>
            </a:r>
            <a:r>
              <a:rPr lang="it-IT" sz="2800" dirty="0">
                <a:solidFill>
                  <a:srgbClr val="800000"/>
                </a:solidFill>
                <a:latin typeface="Comic Sans MS"/>
                <a:cs typeface="Comic Sans MS"/>
              </a:rPr>
              <a:t> Way</a:t>
            </a:r>
          </a:p>
        </p:txBody>
      </p:sp>
    </p:spTree>
    <p:extLst>
      <p:ext uri="{BB962C8B-B14F-4D97-AF65-F5344CB8AC3E}">
        <p14:creationId xmlns:p14="http://schemas.microsoft.com/office/powerpoint/2010/main" val="156602891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28600" y="0"/>
            <a:ext cx="8458200" cy="1143000"/>
          </a:xfrm>
        </p:spPr>
        <p:txBody>
          <a:bodyPr/>
          <a:lstStyle/>
          <a:p>
            <a:r>
              <a:rPr lang="it-IT" sz="2800">
                <a:solidFill>
                  <a:srgbClr val="800000"/>
                </a:solidFill>
                <a:latin typeface="Comic Sans MS" charset="0"/>
              </a:rPr>
              <a:t>Secondary positron production</a:t>
            </a:r>
          </a:p>
        </p:txBody>
      </p:sp>
      <p:sp>
        <p:nvSpPr>
          <p:cNvPr id="15363" name="Rectangle 3"/>
          <p:cNvSpPr>
            <a:spLocks noGrp="1" noChangeArrowheads="1"/>
          </p:cNvSpPr>
          <p:nvPr>
            <p:ph type="body" idx="1"/>
          </p:nvPr>
        </p:nvSpPr>
        <p:spPr>
          <a:xfrm>
            <a:off x="228600" y="990600"/>
            <a:ext cx="8915400" cy="2362200"/>
          </a:xfrm>
        </p:spPr>
        <p:txBody>
          <a:bodyPr/>
          <a:lstStyle/>
          <a:p>
            <a:pPr>
              <a:lnSpc>
                <a:spcPct val="90000"/>
              </a:lnSpc>
              <a:buFontTx/>
              <a:buNone/>
            </a:pPr>
            <a:r>
              <a:rPr lang="it-IT" sz="1600">
                <a:latin typeface="Comic Sans MS" charset="0"/>
              </a:rPr>
              <a:t>		</a:t>
            </a:r>
            <a:r>
              <a:rPr lang="it-IT" sz="2000">
                <a:latin typeface="Comic Sans MS" charset="0"/>
              </a:rPr>
              <a:t>Spallation of proton and helium nuclei on the ISM (H, He)</a:t>
            </a:r>
          </a:p>
          <a:p>
            <a:pPr>
              <a:lnSpc>
                <a:spcPct val="90000"/>
              </a:lnSpc>
              <a:buFontTx/>
              <a:buNone/>
            </a:pPr>
            <a:endParaRPr lang="it-IT" sz="2000">
              <a:latin typeface="Comic Sans MS" charset="0"/>
            </a:endParaRPr>
          </a:p>
          <a:p>
            <a:pPr>
              <a:lnSpc>
                <a:spcPct val="90000"/>
              </a:lnSpc>
            </a:pPr>
            <a:r>
              <a:rPr lang="it-IT" sz="2000">
                <a:latin typeface="Comic Sans MS" charset="0"/>
              </a:rPr>
              <a:t> p+H </a:t>
            </a:r>
            <a:r>
              <a:rPr lang="it-IT" sz="2000">
                <a:latin typeface="Comic Sans MS" charset="0"/>
                <a:sym typeface="Wingdings" charset="0"/>
              </a:rPr>
              <a:t> p+</a:t>
            </a:r>
            <a:r>
              <a:rPr lang="it-IT" sz="2000">
                <a:latin typeface="Comic Sans MS" charset="0"/>
                <a:sym typeface="Symbol" charset="0"/>
              </a:rPr>
              <a:t></a:t>
            </a:r>
            <a:r>
              <a:rPr lang="it-IT" sz="2000" baseline="30000">
                <a:latin typeface="Comic Sans MS" charset="0"/>
                <a:sym typeface="Symbol" charset="0"/>
              </a:rPr>
              <a:t>+ </a:t>
            </a:r>
            <a:r>
              <a:rPr lang="it-IT" sz="2000">
                <a:latin typeface="Comic Sans MS" charset="0"/>
                <a:sym typeface="Symbol" charset="0"/>
              </a:rPr>
              <a:t> </a:t>
            </a:r>
            <a:r>
              <a:rPr lang="it-IT" sz="2000">
                <a:latin typeface="Comic Sans MS" charset="0"/>
                <a:sym typeface="Wingdings" charset="0"/>
              </a:rPr>
              <a:t> p+</a:t>
            </a:r>
            <a:r>
              <a:rPr lang="it-IT" sz="2000">
                <a:latin typeface="Comic Sans MS" charset="0"/>
                <a:sym typeface="Symbol" charset="0"/>
              </a:rPr>
              <a:t></a:t>
            </a:r>
            <a:r>
              <a:rPr lang="it-IT" sz="2000" baseline="30000">
                <a:latin typeface="Comic Sans MS" charset="0"/>
                <a:sym typeface="Symbol" charset="0"/>
              </a:rPr>
              <a:t>0</a:t>
            </a:r>
            <a:r>
              <a:rPr lang="it-IT" sz="2000">
                <a:latin typeface="Comic Sans MS" charset="0"/>
                <a:sym typeface="Symbol" charset="0"/>
              </a:rPr>
              <a:t> &amp; n+</a:t>
            </a:r>
            <a:r>
              <a:rPr lang="it-IT" sz="2000" baseline="30000">
                <a:latin typeface="Comic Sans MS" charset="0"/>
                <a:sym typeface="Symbol" charset="0"/>
              </a:rPr>
              <a:t>+   </a:t>
            </a:r>
            <a:r>
              <a:rPr lang="it-IT" sz="2000">
                <a:latin typeface="Comic Sans MS" charset="0"/>
                <a:sym typeface="Symbol" charset="0"/>
              </a:rPr>
              <a:t> (mainly below 3 GeV)</a:t>
            </a:r>
            <a:endParaRPr lang="it-IT" sz="2000">
              <a:latin typeface="Comic Sans MS" charset="0"/>
            </a:endParaRPr>
          </a:p>
          <a:p>
            <a:pPr>
              <a:lnSpc>
                <a:spcPct val="90000"/>
              </a:lnSpc>
            </a:pPr>
            <a:r>
              <a:rPr lang="it-IT" sz="2000">
                <a:latin typeface="Comic Sans MS" charset="0"/>
              </a:rPr>
              <a:t> p+H </a:t>
            </a:r>
            <a:r>
              <a:rPr lang="it-IT" sz="2000">
                <a:latin typeface="Comic Sans MS" charset="0"/>
                <a:sym typeface="Wingdings" charset="0"/>
              </a:rPr>
              <a:t> p+n+ </a:t>
            </a:r>
            <a:r>
              <a:rPr lang="it-IT" sz="2000">
                <a:latin typeface="Comic Sans MS" charset="0"/>
                <a:sym typeface="Symbol" charset="0"/>
              </a:rPr>
              <a:t></a:t>
            </a:r>
            <a:r>
              <a:rPr lang="it-IT" sz="2000" baseline="30000">
                <a:latin typeface="Comic Sans MS" charset="0"/>
                <a:sym typeface="Symbol" charset="0"/>
              </a:rPr>
              <a:t>+ </a:t>
            </a:r>
          </a:p>
          <a:p>
            <a:pPr>
              <a:lnSpc>
                <a:spcPct val="90000"/>
              </a:lnSpc>
            </a:pPr>
            <a:r>
              <a:rPr lang="it-IT" sz="2000" baseline="30000">
                <a:latin typeface="Comic Sans MS" charset="0"/>
                <a:sym typeface="Symbol" charset="0"/>
              </a:rPr>
              <a:t> </a:t>
            </a:r>
            <a:r>
              <a:rPr lang="it-IT" sz="2000">
                <a:latin typeface="Comic Sans MS" charset="0"/>
                <a:sym typeface="Symbol" charset="0"/>
              </a:rPr>
              <a:t>p+H </a:t>
            </a:r>
            <a:r>
              <a:rPr lang="it-IT" sz="2000">
                <a:latin typeface="Comic Sans MS" charset="0"/>
                <a:sym typeface="Wingdings" charset="0"/>
              </a:rPr>
              <a:t> X + K</a:t>
            </a:r>
            <a:r>
              <a:rPr lang="it-IT" sz="2000" baseline="30000">
                <a:latin typeface="Comic Sans MS" charset="0"/>
                <a:sym typeface="Symbol" charset="0"/>
              </a:rPr>
              <a:t></a:t>
            </a:r>
          </a:p>
          <a:p>
            <a:pPr>
              <a:lnSpc>
                <a:spcPct val="90000"/>
              </a:lnSpc>
              <a:buFontTx/>
              <a:buNone/>
            </a:pPr>
            <a:endParaRPr lang="it-IT" sz="2000">
              <a:latin typeface="Comic Sans MS" charset="0"/>
              <a:sym typeface="Symbol" charset="0"/>
            </a:endParaRPr>
          </a:p>
          <a:p>
            <a:pPr>
              <a:lnSpc>
                <a:spcPct val="90000"/>
              </a:lnSpc>
              <a:buFontTx/>
              <a:buNone/>
            </a:pPr>
            <a:r>
              <a:rPr lang="it-IT" sz="1600" baseline="30000">
                <a:latin typeface="Comic Sans MS" charset="0"/>
                <a:sym typeface="Symbol" charset="0"/>
              </a:rPr>
              <a:t>  </a:t>
            </a:r>
          </a:p>
        </p:txBody>
      </p:sp>
      <p:pic>
        <p:nvPicPr>
          <p:cNvPr id="15368"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219" y="3113769"/>
            <a:ext cx="7673975" cy="362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369" name="Text Box 9"/>
          <p:cNvSpPr txBox="1">
            <a:spLocks noChangeArrowheads="1"/>
          </p:cNvSpPr>
          <p:nvPr/>
        </p:nvSpPr>
        <p:spPr bwMode="auto">
          <a:xfrm>
            <a:off x="0" y="2771745"/>
            <a:ext cx="8915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it-IT" dirty="0">
                <a:latin typeface="Comic Sans MS"/>
                <a:cs typeface="Comic Sans MS"/>
              </a:rPr>
              <a:t>	</a:t>
            </a:r>
            <a:r>
              <a:rPr lang="it-IT" dirty="0" smtClean="0">
                <a:latin typeface="Comic Sans MS"/>
                <a:cs typeface="Comic Sans MS"/>
              </a:rPr>
              <a:t>           </a:t>
            </a:r>
            <a:r>
              <a:rPr lang="it-IT" sz="2000" dirty="0" err="1" smtClean="0">
                <a:solidFill>
                  <a:srgbClr val="800000"/>
                </a:solidFill>
                <a:latin typeface="Comic Sans MS"/>
                <a:cs typeface="Comic Sans MS"/>
              </a:rPr>
              <a:t>Different</a:t>
            </a:r>
            <a:r>
              <a:rPr lang="it-IT" sz="2000" dirty="0" smtClean="0">
                <a:solidFill>
                  <a:srgbClr val="800000"/>
                </a:solidFill>
                <a:latin typeface="Comic Sans MS"/>
                <a:cs typeface="Comic Sans MS"/>
              </a:rPr>
              <a:t> </a:t>
            </a:r>
            <a:r>
              <a:rPr lang="it-IT" sz="2000" dirty="0" err="1">
                <a:solidFill>
                  <a:srgbClr val="800000"/>
                </a:solidFill>
                <a:latin typeface="Comic Sans MS"/>
                <a:cs typeface="Comic Sans MS"/>
              </a:rPr>
              <a:t>parameterizations</a:t>
            </a:r>
            <a:r>
              <a:rPr lang="it-IT" sz="2000" dirty="0">
                <a:solidFill>
                  <a:srgbClr val="800000"/>
                </a:solidFill>
                <a:latin typeface="Comic Sans MS"/>
                <a:cs typeface="Comic Sans MS"/>
              </a:rPr>
              <a:t> of </a:t>
            </a:r>
            <a:r>
              <a:rPr lang="it-IT" sz="2000" dirty="0" err="1" smtClean="0">
                <a:solidFill>
                  <a:srgbClr val="800000"/>
                </a:solidFill>
                <a:latin typeface="Comic Sans MS"/>
                <a:cs typeface="Comic Sans MS"/>
              </a:rPr>
              <a:t>p+p</a:t>
            </a:r>
            <a:r>
              <a:rPr lang="it-IT" sz="2000" dirty="0" smtClean="0">
                <a:solidFill>
                  <a:srgbClr val="800000"/>
                </a:solidFill>
                <a:latin typeface="Comic Sans MS"/>
                <a:cs typeface="Comic Sans MS"/>
              </a:rPr>
              <a:t> </a:t>
            </a:r>
            <a:r>
              <a:rPr lang="it-IT" sz="2000" dirty="0" smtClean="0">
                <a:solidFill>
                  <a:srgbClr val="800000"/>
                </a:solidFill>
                <a:latin typeface="Comic Sans MS"/>
                <a:cs typeface="Comic Sans MS"/>
                <a:sym typeface="Wingdings"/>
              </a:rPr>
              <a:t> e</a:t>
            </a:r>
            <a:r>
              <a:rPr lang="it-IT" sz="2000" baseline="30000" dirty="0" smtClean="0">
                <a:solidFill>
                  <a:srgbClr val="800000"/>
                </a:solidFill>
                <a:latin typeface="Comic Sans MS"/>
                <a:cs typeface="Comic Sans MS"/>
                <a:sym typeface="Wingdings"/>
              </a:rPr>
              <a:t>+</a:t>
            </a:r>
            <a:r>
              <a:rPr lang="it-IT" sz="2000" dirty="0" smtClean="0">
                <a:solidFill>
                  <a:srgbClr val="800000"/>
                </a:solidFill>
                <a:latin typeface="Comic Sans MS"/>
                <a:cs typeface="Comic Sans MS"/>
                <a:sym typeface="Wingdings"/>
              </a:rPr>
              <a:t> + X </a:t>
            </a:r>
            <a:r>
              <a:rPr lang="it-IT" sz="2000" dirty="0" smtClean="0">
                <a:solidFill>
                  <a:srgbClr val="800000"/>
                </a:solidFill>
                <a:latin typeface="Comic Sans MS"/>
                <a:cs typeface="Comic Sans MS"/>
              </a:rPr>
              <a:t>cross</a:t>
            </a:r>
            <a:endParaRPr lang="it-IT" sz="2000" dirty="0">
              <a:solidFill>
                <a:srgbClr val="800000"/>
              </a:solidFill>
              <a:latin typeface="Comic Sans MS"/>
              <a:cs typeface="Comic Sans MS"/>
            </a:endParaRPr>
          </a:p>
        </p:txBody>
      </p:sp>
      <p:sp>
        <p:nvSpPr>
          <p:cNvPr id="3" name="TextBox 2"/>
          <p:cNvSpPr txBox="1"/>
          <p:nvPr/>
        </p:nvSpPr>
        <p:spPr>
          <a:xfrm>
            <a:off x="1926973" y="4941251"/>
            <a:ext cx="1840994" cy="307777"/>
          </a:xfrm>
          <a:prstGeom prst="rect">
            <a:avLst/>
          </a:prstGeom>
          <a:noFill/>
        </p:spPr>
        <p:txBody>
          <a:bodyPr wrap="none" rtlCol="0">
            <a:spAutoFit/>
          </a:bodyPr>
          <a:lstStyle/>
          <a:p>
            <a:r>
              <a:rPr lang="en-US" sz="1400" dirty="0" smtClean="0">
                <a:latin typeface="Comic Sans MS"/>
                <a:cs typeface="Comic Sans MS"/>
              </a:rPr>
              <a:t>Proton beam energy</a:t>
            </a:r>
            <a:endParaRPr lang="en-US" sz="1400" dirty="0">
              <a:latin typeface="Comic Sans MS"/>
              <a:cs typeface="Comic Sans MS"/>
            </a:endParaRPr>
          </a:p>
        </p:txBody>
      </p:sp>
    </p:spTree>
    <p:extLst>
      <p:ext uri="{BB962C8B-B14F-4D97-AF65-F5344CB8AC3E}">
        <p14:creationId xmlns:p14="http://schemas.microsoft.com/office/powerpoint/2010/main" val="193099897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Autofit/>
          </a:bodyPr>
          <a:lstStyle/>
          <a:p>
            <a:r>
              <a:rPr lang="it-IT" sz="3600" dirty="0">
                <a:solidFill>
                  <a:srgbClr val="800000"/>
                </a:solidFill>
                <a:latin typeface="Comic Sans MS" charset="0"/>
              </a:rPr>
              <a:t>The </a:t>
            </a:r>
            <a:r>
              <a:rPr lang="it-IT" sz="3600" dirty="0" err="1">
                <a:solidFill>
                  <a:srgbClr val="800000"/>
                </a:solidFill>
                <a:latin typeface="Comic Sans MS" charset="0"/>
              </a:rPr>
              <a:t>positron</a:t>
            </a:r>
            <a:r>
              <a:rPr lang="it-IT" sz="3600" dirty="0">
                <a:solidFill>
                  <a:srgbClr val="800000"/>
                </a:solidFill>
                <a:latin typeface="Comic Sans MS" charset="0"/>
              </a:rPr>
              <a:t> source </a:t>
            </a:r>
            <a:r>
              <a:rPr lang="it-IT" sz="3600" dirty="0" err="1">
                <a:solidFill>
                  <a:srgbClr val="800000"/>
                </a:solidFill>
                <a:latin typeface="Comic Sans MS" charset="0"/>
              </a:rPr>
              <a:t>term</a:t>
            </a:r>
            <a:r>
              <a:rPr lang="it-IT" sz="3600" dirty="0">
                <a:solidFill>
                  <a:srgbClr val="800000"/>
                </a:solidFill>
                <a:latin typeface="Comic Sans MS" charset="0"/>
              </a:rPr>
              <a:t/>
            </a:r>
            <a:br>
              <a:rPr lang="it-IT" sz="3600" dirty="0">
                <a:solidFill>
                  <a:srgbClr val="800000"/>
                </a:solidFill>
                <a:latin typeface="Comic Sans MS" charset="0"/>
              </a:rPr>
            </a:br>
            <a:endParaRPr lang="it-IT" sz="3600" dirty="0">
              <a:solidFill>
                <a:srgbClr val="800000"/>
              </a:solidFill>
              <a:latin typeface="Comic Sans MS" charset="0"/>
            </a:endParaRPr>
          </a:p>
        </p:txBody>
      </p:sp>
      <p:sp>
        <p:nvSpPr>
          <p:cNvPr id="13319" name="Text Box 7"/>
          <p:cNvSpPr txBox="1">
            <a:spLocks noChangeArrowheads="1"/>
          </p:cNvSpPr>
          <p:nvPr/>
        </p:nvSpPr>
        <p:spPr bwMode="auto">
          <a:xfrm>
            <a:off x="457200" y="957570"/>
            <a:ext cx="4009876"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endParaRPr lang="it-IT" sz="2000" dirty="0">
              <a:solidFill>
                <a:srgbClr val="006600"/>
              </a:solidFill>
              <a:latin typeface="Comic Sans MS"/>
              <a:cs typeface="Comic Sans MS"/>
            </a:endParaRPr>
          </a:p>
          <a:p>
            <a:pPr algn="ctr"/>
            <a:r>
              <a:rPr lang="it-IT" sz="2000" dirty="0" err="1" smtClean="0">
                <a:latin typeface="Comic Sans MS"/>
                <a:cs typeface="Comic Sans MS"/>
              </a:rPr>
              <a:t>Uncertainties</a:t>
            </a:r>
            <a:r>
              <a:rPr lang="it-IT" sz="2000" dirty="0" smtClean="0">
                <a:latin typeface="Comic Sans MS"/>
                <a:cs typeface="Comic Sans MS"/>
              </a:rPr>
              <a:t> on the </a:t>
            </a:r>
            <a:r>
              <a:rPr lang="it-IT" sz="2000" dirty="0">
                <a:latin typeface="Comic Sans MS"/>
                <a:cs typeface="Comic Sans MS"/>
              </a:rPr>
              <a:t>production </a:t>
            </a:r>
            <a:r>
              <a:rPr lang="it-IT" sz="2000" dirty="0" smtClean="0">
                <a:latin typeface="Comic Sans MS"/>
                <a:cs typeface="Comic Sans MS"/>
              </a:rPr>
              <a:t>cross </a:t>
            </a:r>
            <a:r>
              <a:rPr lang="it-IT" sz="2000" dirty="0" err="1">
                <a:latin typeface="Comic Sans MS"/>
                <a:cs typeface="Comic Sans MS"/>
              </a:rPr>
              <a:t>sections</a:t>
            </a:r>
            <a:r>
              <a:rPr lang="it-IT" sz="2000" dirty="0">
                <a:latin typeface="Comic Sans MS"/>
                <a:cs typeface="Comic Sans MS"/>
              </a:rPr>
              <a:t> </a:t>
            </a:r>
            <a:r>
              <a:rPr lang="it-IT" sz="2000" dirty="0" smtClean="0">
                <a:latin typeface="Comic Sans MS"/>
                <a:cs typeface="Comic Sans MS"/>
              </a:rPr>
              <a:t>up to </a:t>
            </a:r>
            <a:r>
              <a:rPr lang="it-IT" sz="2000" dirty="0" err="1" smtClean="0">
                <a:latin typeface="Comic Sans MS"/>
                <a:cs typeface="Comic Sans MS"/>
              </a:rPr>
              <a:t>factor</a:t>
            </a:r>
            <a:r>
              <a:rPr lang="it-IT" sz="2000" dirty="0" smtClean="0">
                <a:latin typeface="Comic Sans MS"/>
                <a:cs typeface="Comic Sans MS"/>
              </a:rPr>
              <a:t> 2</a:t>
            </a:r>
            <a:endParaRPr lang="it-IT" sz="2000" dirty="0">
              <a:latin typeface="Comic Sans MS"/>
              <a:cs typeface="Comic Sans MS"/>
            </a:endParaRPr>
          </a:p>
        </p:txBody>
      </p:sp>
      <p:sp>
        <p:nvSpPr>
          <p:cNvPr id="13320" name="Text Box 8"/>
          <p:cNvSpPr txBox="1">
            <a:spLocks noChangeArrowheads="1"/>
          </p:cNvSpPr>
          <p:nvPr/>
        </p:nvSpPr>
        <p:spPr bwMode="auto">
          <a:xfrm>
            <a:off x="3733800" y="4343400"/>
            <a:ext cx="592138"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it-IT" sz="1000">
                <a:latin typeface="Arial" charset="0"/>
              </a:rPr>
              <a:t>(upper)</a:t>
            </a:r>
          </a:p>
          <a:p>
            <a:endParaRPr lang="it-IT" sz="1000">
              <a:latin typeface="Arial" charset="0"/>
            </a:endParaRPr>
          </a:p>
          <a:p>
            <a:r>
              <a:rPr lang="it-IT" sz="1000">
                <a:latin typeface="Arial" charset="0"/>
              </a:rPr>
              <a:t>(lower)</a:t>
            </a:r>
          </a:p>
        </p:txBody>
      </p:sp>
      <p:pic>
        <p:nvPicPr>
          <p:cNvPr id="2" name="Picture 1"/>
          <p:cNvPicPr>
            <a:picLocks noChangeAspect="1"/>
          </p:cNvPicPr>
          <p:nvPr/>
        </p:nvPicPr>
        <p:blipFill>
          <a:blip r:embed="rId2"/>
          <a:stretch>
            <a:fillRect/>
          </a:stretch>
        </p:blipFill>
        <p:spPr>
          <a:xfrm>
            <a:off x="159809" y="2176858"/>
            <a:ext cx="4166129" cy="4100778"/>
          </a:xfrm>
          <a:prstGeom prst="rect">
            <a:avLst/>
          </a:prstGeom>
        </p:spPr>
      </p:pic>
      <p:pic>
        <p:nvPicPr>
          <p:cNvPr id="3" name="Picture 2"/>
          <p:cNvPicPr>
            <a:picLocks noChangeAspect="1"/>
          </p:cNvPicPr>
          <p:nvPr/>
        </p:nvPicPr>
        <p:blipFill>
          <a:blip r:embed="rId3"/>
          <a:stretch>
            <a:fillRect/>
          </a:stretch>
        </p:blipFill>
        <p:spPr>
          <a:xfrm>
            <a:off x="4325938" y="2176858"/>
            <a:ext cx="4640777" cy="3246365"/>
          </a:xfrm>
          <a:prstGeom prst="rect">
            <a:avLst/>
          </a:prstGeom>
        </p:spPr>
      </p:pic>
      <p:sp>
        <p:nvSpPr>
          <p:cNvPr id="4" name="TextBox 3"/>
          <p:cNvSpPr txBox="1"/>
          <p:nvPr/>
        </p:nvSpPr>
        <p:spPr>
          <a:xfrm>
            <a:off x="4705866" y="1325254"/>
            <a:ext cx="3688229" cy="707886"/>
          </a:xfrm>
          <a:prstGeom prst="rect">
            <a:avLst/>
          </a:prstGeom>
          <a:noFill/>
        </p:spPr>
        <p:txBody>
          <a:bodyPr wrap="none" rtlCol="0">
            <a:spAutoFit/>
          </a:bodyPr>
          <a:lstStyle/>
          <a:p>
            <a:r>
              <a:rPr lang="en-US" sz="2000" dirty="0" smtClean="0">
                <a:latin typeface="Comic Sans MS"/>
                <a:cs typeface="Comic Sans MS"/>
              </a:rPr>
              <a:t>Secondary positrons relevant </a:t>
            </a:r>
          </a:p>
          <a:p>
            <a:r>
              <a:rPr lang="en-US" sz="2000" dirty="0" smtClean="0">
                <a:latin typeface="Comic Sans MS"/>
                <a:cs typeface="Comic Sans MS"/>
              </a:rPr>
              <a:t>            for E &lt; 50 </a:t>
            </a:r>
            <a:r>
              <a:rPr lang="en-US" sz="2000" dirty="0" err="1" smtClean="0">
                <a:latin typeface="Comic Sans MS"/>
                <a:cs typeface="Comic Sans MS"/>
              </a:rPr>
              <a:t>GeV</a:t>
            </a:r>
            <a:r>
              <a:rPr lang="en-US" sz="2000" dirty="0" smtClean="0">
                <a:latin typeface="Comic Sans MS"/>
                <a:cs typeface="Comic Sans MS"/>
              </a:rPr>
              <a:t> </a:t>
            </a:r>
            <a:endParaRPr lang="en-US" sz="2000" dirty="0">
              <a:latin typeface="Comic Sans MS"/>
              <a:cs typeface="Comic Sans MS"/>
            </a:endParaRPr>
          </a:p>
        </p:txBody>
      </p:sp>
      <p:sp>
        <p:nvSpPr>
          <p:cNvPr id="6" name="TextBox 5"/>
          <p:cNvSpPr txBox="1"/>
          <p:nvPr/>
        </p:nvSpPr>
        <p:spPr>
          <a:xfrm>
            <a:off x="7033271" y="4431009"/>
            <a:ext cx="1028083" cy="307777"/>
          </a:xfrm>
          <a:prstGeom prst="rect">
            <a:avLst/>
          </a:prstGeom>
          <a:noFill/>
        </p:spPr>
        <p:txBody>
          <a:bodyPr wrap="none" rtlCol="0">
            <a:spAutoFit/>
          </a:bodyPr>
          <a:lstStyle/>
          <a:p>
            <a:r>
              <a:rPr lang="en-US" sz="1400" dirty="0" smtClean="0">
                <a:solidFill>
                  <a:srgbClr val="FF0000"/>
                </a:solidFill>
                <a:latin typeface="Comic Sans MS"/>
                <a:cs typeface="Comic Sans MS"/>
              </a:rPr>
              <a:t>secondary</a:t>
            </a:r>
            <a:endParaRPr lang="en-US" sz="1400" dirty="0">
              <a:solidFill>
                <a:srgbClr val="FF0000"/>
              </a:solidFill>
              <a:latin typeface="Comic Sans MS"/>
              <a:cs typeface="Comic Sans MS"/>
            </a:endParaRPr>
          </a:p>
        </p:txBody>
      </p:sp>
      <p:sp>
        <p:nvSpPr>
          <p:cNvPr id="8" name="TextBox 7"/>
          <p:cNvSpPr txBox="1"/>
          <p:nvPr/>
        </p:nvSpPr>
        <p:spPr>
          <a:xfrm>
            <a:off x="5011261" y="5668845"/>
            <a:ext cx="3185329" cy="707886"/>
          </a:xfrm>
          <a:prstGeom prst="rect">
            <a:avLst/>
          </a:prstGeom>
          <a:noFill/>
        </p:spPr>
        <p:txBody>
          <a:bodyPr wrap="none" rtlCol="0">
            <a:spAutoFit/>
          </a:bodyPr>
          <a:lstStyle/>
          <a:p>
            <a:pPr algn="ctr"/>
            <a:r>
              <a:rPr lang="en-US" sz="2000" b="1" dirty="0" smtClean="0">
                <a:solidFill>
                  <a:srgbClr val="7E0000"/>
                </a:solidFill>
                <a:latin typeface="Comic Sans MS"/>
                <a:cs typeface="Comic Sans MS"/>
              </a:rPr>
              <a:t>Data needed for </a:t>
            </a:r>
          </a:p>
          <a:p>
            <a:pPr algn="ctr"/>
            <a:r>
              <a:rPr lang="en-US" sz="2000" b="1" dirty="0" err="1" smtClean="0">
                <a:solidFill>
                  <a:srgbClr val="7E0000"/>
                </a:solidFill>
                <a:latin typeface="Comic Sans MS"/>
                <a:cs typeface="Comic Sans MS"/>
              </a:rPr>
              <a:t>p+p</a:t>
            </a:r>
            <a:r>
              <a:rPr lang="en-US" sz="2000" b="1" dirty="0" smtClean="0">
                <a:solidFill>
                  <a:srgbClr val="7E0000"/>
                </a:solidFill>
                <a:latin typeface="Comic Sans MS"/>
                <a:cs typeface="Comic Sans MS"/>
              </a:rPr>
              <a:t> and </a:t>
            </a:r>
            <a:r>
              <a:rPr lang="en-US" sz="2000" b="1" dirty="0" err="1" smtClean="0">
                <a:solidFill>
                  <a:srgbClr val="7E0000"/>
                </a:solidFill>
                <a:latin typeface="Comic Sans MS"/>
                <a:cs typeface="Comic Sans MS"/>
              </a:rPr>
              <a:t>p+He</a:t>
            </a:r>
            <a:r>
              <a:rPr lang="en-US" sz="2000" b="1" dirty="0">
                <a:solidFill>
                  <a:srgbClr val="7E0000"/>
                </a:solidFill>
                <a:latin typeface="Comic Sans MS"/>
                <a:cs typeface="Comic Sans MS"/>
              </a:rPr>
              <a:t> </a:t>
            </a:r>
            <a:r>
              <a:rPr lang="en-US" sz="2000" b="1" dirty="0" smtClean="0">
                <a:solidFill>
                  <a:srgbClr val="7E0000"/>
                </a:solidFill>
                <a:latin typeface="Comic Sans MS"/>
                <a:cs typeface="Comic Sans MS"/>
                <a:sym typeface="Wingdings"/>
              </a:rPr>
              <a:t> e</a:t>
            </a:r>
            <a:r>
              <a:rPr lang="en-US" sz="2000" b="1" baseline="30000" dirty="0" smtClean="0">
                <a:solidFill>
                  <a:srgbClr val="7E0000"/>
                </a:solidFill>
                <a:latin typeface="Comic Sans MS"/>
                <a:cs typeface="Comic Sans MS"/>
                <a:sym typeface="Wingdings"/>
              </a:rPr>
              <a:t>+</a:t>
            </a:r>
            <a:r>
              <a:rPr lang="en-US" sz="2000" b="1" dirty="0" smtClean="0">
                <a:solidFill>
                  <a:srgbClr val="7E0000"/>
                </a:solidFill>
                <a:latin typeface="Comic Sans MS"/>
                <a:cs typeface="Comic Sans MS"/>
                <a:sym typeface="Wingdings"/>
              </a:rPr>
              <a:t> + X</a:t>
            </a:r>
            <a:endParaRPr lang="en-US" sz="2000" b="1" dirty="0">
              <a:solidFill>
                <a:srgbClr val="7E0000"/>
              </a:solidFill>
              <a:latin typeface="Comic Sans MS"/>
              <a:cs typeface="Comic Sans MS"/>
            </a:endParaRPr>
          </a:p>
        </p:txBody>
      </p:sp>
    </p:spTree>
    <p:extLst>
      <p:ext uri="{BB962C8B-B14F-4D97-AF65-F5344CB8AC3E}">
        <p14:creationId xmlns:p14="http://schemas.microsoft.com/office/powerpoint/2010/main" val="4723131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6376"/>
            <a:ext cx="8229600" cy="3773682"/>
          </a:xfrm>
        </p:spPr>
        <p:txBody>
          <a:bodyPr>
            <a:noAutofit/>
          </a:bodyPr>
          <a:lstStyle/>
          <a:p>
            <a:r>
              <a:rPr lang="en-US" sz="6000" dirty="0" smtClean="0">
                <a:solidFill>
                  <a:srgbClr val="800000"/>
                </a:solidFill>
                <a:latin typeface="Comic Sans MS"/>
                <a:cs typeface="Comic Sans MS"/>
              </a:rPr>
              <a:t>The case for</a:t>
            </a:r>
            <a:br>
              <a:rPr lang="en-US" sz="6000" dirty="0" smtClean="0">
                <a:solidFill>
                  <a:srgbClr val="800000"/>
                </a:solidFill>
                <a:latin typeface="Comic Sans MS"/>
                <a:cs typeface="Comic Sans MS"/>
              </a:rPr>
            </a:br>
            <a:r>
              <a:rPr lang="en-US" sz="6000" dirty="0">
                <a:solidFill>
                  <a:srgbClr val="800000"/>
                </a:solidFill>
                <a:latin typeface="Comic Sans MS"/>
                <a:cs typeface="Comic Sans MS"/>
              </a:rPr>
              <a:t/>
            </a:r>
            <a:br>
              <a:rPr lang="en-US" sz="6000" dirty="0">
                <a:solidFill>
                  <a:srgbClr val="800000"/>
                </a:solidFill>
                <a:latin typeface="Comic Sans MS"/>
                <a:cs typeface="Comic Sans MS"/>
              </a:rPr>
            </a:br>
            <a:r>
              <a:rPr lang="en-US" sz="6000" dirty="0" smtClean="0">
                <a:solidFill>
                  <a:srgbClr val="800000"/>
                </a:solidFill>
                <a:latin typeface="Comic Sans MS"/>
                <a:cs typeface="Comic Sans MS"/>
              </a:rPr>
              <a:t> </a:t>
            </a:r>
            <a:r>
              <a:rPr lang="en-US" sz="6000" dirty="0" err="1" smtClean="0">
                <a:solidFill>
                  <a:srgbClr val="800000"/>
                </a:solidFill>
                <a:latin typeface="Comic Sans MS"/>
                <a:cs typeface="Comic Sans MS"/>
              </a:rPr>
              <a:t>antideuterons</a:t>
            </a:r>
            <a:endParaRPr lang="en-US" sz="6000" dirty="0">
              <a:solidFill>
                <a:srgbClr val="800000"/>
              </a:solidFill>
              <a:latin typeface="Comic Sans MS"/>
              <a:cs typeface="Comic Sans MS"/>
            </a:endParaRPr>
          </a:p>
        </p:txBody>
      </p:sp>
    </p:spTree>
    <p:extLst>
      <p:ext uri="{BB962C8B-B14F-4D97-AF65-F5344CB8AC3E}">
        <p14:creationId xmlns:p14="http://schemas.microsoft.com/office/powerpoint/2010/main" val="214974661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1026"/>
          <p:cNvSpPr>
            <a:spLocks noChangeArrowheads="1"/>
          </p:cNvSpPr>
          <p:nvPr/>
        </p:nvSpPr>
        <p:spPr bwMode="auto">
          <a:xfrm>
            <a:off x="-296897" y="-230938"/>
            <a:ext cx="9440897" cy="1748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r>
              <a:rPr lang="fr-FR" sz="3200" smtClean="0">
                <a:solidFill>
                  <a:srgbClr val="800000"/>
                </a:solidFill>
                <a:latin typeface="Comic Sans MS"/>
                <a:cs typeface="Comic Sans MS"/>
              </a:rPr>
              <a:t>COSMIC ANTIDEUTERONS </a:t>
            </a:r>
            <a:br>
              <a:rPr lang="fr-FR" sz="3200" smtClean="0">
                <a:solidFill>
                  <a:srgbClr val="800000"/>
                </a:solidFill>
                <a:latin typeface="Comic Sans MS"/>
                <a:cs typeface="Comic Sans MS"/>
              </a:rPr>
            </a:br>
            <a:r>
              <a:rPr lang="fr-FR" sz="1200" smtClean="0">
                <a:solidFill>
                  <a:schemeClr val="bg1"/>
                </a:solidFill>
                <a:latin typeface="Comic Sans MS"/>
                <a:cs typeface="Comic Sans MS"/>
              </a:rPr>
              <a:t>FD, Fornengo, </a:t>
            </a:r>
            <a:r>
              <a:rPr lang="fr-FR" sz="1100" smtClean="0">
                <a:solidFill>
                  <a:schemeClr val="bg1"/>
                </a:solidFill>
                <a:latin typeface="Comic Sans MS"/>
                <a:cs typeface="Comic Sans MS"/>
              </a:rPr>
              <a:t>Sal</a:t>
            </a:r>
            <a:r>
              <a:rPr lang="it-IT" sz="1100" smtClean="0">
                <a:latin typeface="Comic Sans MS" charset="0"/>
              </a:rPr>
              <a:t>FD, Fornengo, Maurin PRD 2001; 2008; Kadastik, Raidal, Strumia PLB2010;  Ibarra, Wild JCAP2013; </a:t>
            </a:r>
          </a:p>
          <a:p>
            <a:pPr algn="ctr"/>
            <a:r>
              <a:rPr lang="it-IT" sz="1100" smtClean="0">
                <a:latin typeface="Comic Sans MS" charset="0"/>
              </a:rPr>
              <a:t>Fornengo, Maccione, Vittino JCAP 2013; </a:t>
            </a:r>
            <a:r>
              <a:rPr lang="en-US" sz="1100" smtClean="0">
                <a:latin typeface="Comic Sans MS" charset="0"/>
              </a:rPr>
              <a:t>…</a:t>
            </a:r>
            <a:r>
              <a:rPr lang="fr-FR" sz="1100" smtClean="0">
                <a:solidFill>
                  <a:schemeClr val="bg1"/>
                </a:solidFill>
                <a:latin typeface="Comic Sans MS"/>
                <a:cs typeface="Comic Sans MS"/>
              </a:rPr>
              <a:t>ati PRD (2000) ADD</a:t>
            </a:r>
            <a:endParaRPr lang="en-GB" sz="1100" dirty="0">
              <a:solidFill>
                <a:schemeClr val="bg1"/>
              </a:solidFill>
              <a:effectLst>
                <a:outerShdw blurRad="38100" dist="38100" dir="2700000" algn="tl">
                  <a:srgbClr val="DDDDDD"/>
                </a:outerShdw>
              </a:effectLst>
              <a:latin typeface="Comic Sans MS"/>
              <a:cs typeface="Comic Sans MS"/>
            </a:endParaRPr>
          </a:p>
        </p:txBody>
      </p:sp>
      <p:sp>
        <p:nvSpPr>
          <p:cNvPr id="132099" name="Text Box 1027"/>
          <p:cNvSpPr txBox="1">
            <a:spLocks noChangeArrowheads="1"/>
          </p:cNvSpPr>
          <p:nvPr/>
        </p:nvSpPr>
        <p:spPr bwMode="auto">
          <a:xfrm>
            <a:off x="4381128" y="2399323"/>
            <a:ext cx="4509566" cy="22489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000" tIns="46800" rIns="90000" bIns="46800">
            <a:spAutoFit/>
          </a:bodyPr>
          <a:lstStyle/>
          <a:p>
            <a:pPr algn="ctr"/>
            <a:endParaRPr lang="fr-FR" sz="2000" b="1" i="1" dirty="0">
              <a:solidFill>
                <a:srgbClr val="FF0000"/>
              </a:solidFill>
              <a:latin typeface="Comic Sans MS"/>
              <a:cs typeface="Comic Sans MS"/>
            </a:endParaRPr>
          </a:p>
          <a:p>
            <a:pPr algn="ctr"/>
            <a:r>
              <a:rPr lang="fr-FR" sz="2000" dirty="0" err="1">
                <a:solidFill>
                  <a:schemeClr val="tx2"/>
                </a:solidFill>
                <a:latin typeface="Comic Sans MS"/>
                <a:cs typeface="Comic Sans MS"/>
              </a:rPr>
              <a:t>Kinematics</a:t>
            </a:r>
            <a:r>
              <a:rPr lang="fr-FR" sz="2000" dirty="0">
                <a:solidFill>
                  <a:schemeClr val="tx2"/>
                </a:solidFill>
                <a:latin typeface="Comic Sans MS"/>
                <a:cs typeface="Comic Sans MS"/>
              </a:rPr>
              <a:t> of </a:t>
            </a:r>
            <a:r>
              <a:rPr lang="fr-FR" sz="2000" b="1" dirty="0">
                <a:solidFill>
                  <a:schemeClr val="tx2"/>
                </a:solidFill>
                <a:latin typeface="Comic Sans MS"/>
                <a:cs typeface="Comic Sans MS"/>
              </a:rPr>
              <a:t>spallation</a:t>
            </a:r>
            <a:r>
              <a:rPr lang="fr-FR" sz="2000" dirty="0">
                <a:solidFill>
                  <a:schemeClr val="tx2"/>
                </a:solidFill>
                <a:latin typeface="Comic Sans MS"/>
                <a:cs typeface="Comic Sans MS"/>
              </a:rPr>
              <a:t> </a:t>
            </a:r>
            <a:r>
              <a:rPr lang="fr-FR" sz="2000" dirty="0" err="1">
                <a:solidFill>
                  <a:schemeClr val="tx2"/>
                </a:solidFill>
                <a:latin typeface="Comic Sans MS"/>
                <a:cs typeface="Comic Sans MS"/>
              </a:rPr>
              <a:t>reactions</a:t>
            </a:r>
            <a:r>
              <a:rPr lang="fr-FR" sz="2000" dirty="0">
                <a:solidFill>
                  <a:schemeClr val="tx2"/>
                </a:solidFill>
                <a:latin typeface="Comic Sans MS"/>
                <a:cs typeface="Comic Sans MS"/>
              </a:rPr>
              <a:t> </a:t>
            </a:r>
            <a:endParaRPr lang="fr-FR" sz="2000" dirty="0" smtClean="0">
              <a:solidFill>
                <a:schemeClr val="tx2"/>
              </a:solidFill>
              <a:latin typeface="Comic Sans MS"/>
              <a:cs typeface="Comic Sans MS"/>
            </a:endParaRPr>
          </a:p>
          <a:p>
            <a:pPr algn="ctr"/>
            <a:r>
              <a:rPr lang="fr-FR" sz="2000" dirty="0" err="1">
                <a:solidFill>
                  <a:schemeClr val="tx2"/>
                </a:solidFill>
                <a:latin typeface="Comic Sans MS"/>
                <a:cs typeface="Comic Sans MS"/>
              </a:rPr>
              <a:t>p</a:t>
            </a:r>
            <a:r>
              <a:rPr lang="fr-FR" sz="2000" dirty="0" err="1" smtClean="0">
                <a:solidFill>
                  <a:schemeClr val="tx2"/>
                </a:solidFill>
                <a:latin typeface="Comic Sans MS"/>
                <a:cs typeface="Comic Sans MS"/>
              </a:rPr>
              <a:t>revents</a:t>
            </a:r>
            <a:r>
              <a:rPr lang="fr-FR" sz="2000" dirty="0" smtClean="0">
                <a:solidFill>
                  <a:schemeClr val="tx2"/>
                </a:solidFill>
                <a:latin typeface="Comic Sans MS"/>
                <a:cs typeface="Comic Sans MS"/>
              </a:rPr>
              <a:t> the </a:t>
            </a:r>
            <a:r>
              <a:rPr lang="fr-FR" sz="2000" dirty="0">
                <a:solidFill>
                  <a:schemeClr val="tx2"/>
                </a:solidFill>
                <a:latin typeface="Comic Sans MS"/>
                <a:cs typeface="Comic Sans MS"/>
              </a:rPr>
              <a:t>formation </a:t>
            </a:r>
            <a:r>
              <a:rPr lang="fr-FR" sz="2000" dirty="0" smtClean="0">
                <a:solidFill>
                  <a:schemeClr val="tx2"/>
                </a:solidFill>
                <a:latin typeface="Comic Sans MS"/>
                <a:cs typeface="Comic Sans MS"/>
              </a:rPr>
              <a:t>of </a:t>
            </a:r>
            <a:r>
              <a:rPr lang="fr-FR" sz="2000" dirty="0" err="1">
                <a:solidFill>
                  <a:schemeClr val="tx2"/>
                </a:solidFill>
                <a:latin typeface="Comic Sans MS"/>
                <a:cs typeface="Comic Sans MS"/>
              </a:rPr>
              <a:t>very</a:t>
            </a:r>
            <a:r>
              <a:rPr lang="fr-FR" sz="2000" dirty="0">
                <a:solidFill>
                  <a:schemeClr val="tx2"/>
                </a:solidFill>
                <a:latin typeface="Comic Sans MS"/>
                <a:cs typeface="Comic Sans MS"/>
              </a:rPr>
              <a:t> </a:t>
            </a:r>
            <a:r>
              <a:rPr lang="fr-FR" sz="2000" dirty="0" err="1">
                <a:solidFill>
                  <a:schemeClr val="tx2"/>
                </a:solidFill>
                <a:latin typeface="Comic Sans MS"/>
                <a:cs typeface="Comic Sans MS"/>
              </a:rPr>
              <a:t>low</a:t>
            </a:r>
            <a:r>
              <a:rPr lang="fr-FR" sz="2000" dirty="0">
                <a:solidFill>
                  <a:schemeClr val="tx2"/>
                </a:solidFill>
                <a:latin typeface="Comic Sans MS"/>
                <a:cs typeface="Comic Sans MS"/>
              </a:rPr>
              <a:t> </a:t>
            </a:r>
            <a:r>
              <a:rPr lang="fr-FR" sz="2000" dirty="0" smtClean="0">
                <a:solidFill>
                  <a:schemeClr val="tx2"/>
                </a:solidFill>
                <a:latin typeface="Comic Sans MS"/>
                <a:cs typeface="Comic Sans MS"/>
              </a:rPr>
              <a:t>antiprotons </a:t>
            </a:r>
            <a:r>
              <a:rPr lang="fr-FR" sz="2000" dirty="0">
                <a:solidFill>
                  <a:schemeClr val="tx2"/>
                </a:solidFill>
                <a:latin typeface="Comic Sans MS"/>
                <a:cs typeface="Comic Sans MS"/>
              </a:rPr>
              <a:t>(antineutrons)</a:t>
            </a:r>
            <a:r>
              <a:rPr lang="fr-FR" sz="2000" dirty="0" smtClean="0">
                <a:solidFill>
                  <a:schemeClr val="tx2"/>
                </a:solidFill>
                <a:latin typeface="Comic Sans MS"/>
                <a:cs typeface="Comic Sans MS"/>
              </a:rPr>
              <a:t>.</a:t>
            </a:r>
          </a:p>
          <a:p>
            <a:pPr algn="ctr"/>
            <a:endParaRPr lang="fr-FR" sz="2000" dirty="0">
              <a:solidFill>
                <a:schemeClr val="tx2"/>
              </a:solidFill>
              <a:latin typeface="Comic Sans MS"/>
              <a:cs typeface="Comic Sans MS"/>
            </a:endParaRPr>
          </a:p>
          <a:p>
            <a:pPr algn="ctr"/>
            <a:r>
              <a:rPr lang="fr-FR" sz="2000" dirty="0" err="1" smtClean="0">
                <a:solidFill>
                  <a:schemeClr val="tx2"/>
                </a:solidFill>
                <a:latin typeface="Comic Sans MS"/>
                <a:cs typeface="Comic Sans MS"/>
              </a:rPr>
              <a:t>At</a:t>
            </a:r>
            <a:r>
              <a:rPr lang="fr-FR" sz="2000" dirty="0" smtClean="0">
                <a:solidFill>
                  <a:schemeClr val="tx2"/>
                </a:solidFill>
                <a:latin typeface="Comic Sans MS"/>
                <a:cs typeface="Comic Sans MS"/>
              </a:rPr>
              <a:t> </a:t>
            </a:r>
            <a:r>
              <a:rPr lang="fr-FR" sz="2000" dirty="0">
                <a:solidFill>
                  <a:schemeClr val="tx2"/>
                </a:solidFill>
                <a:latin typeface="Comic Sans MS"/>
                <a:cs typeface="Comic Sans MS"/>
              </a:rPr>
              <a:t>variance, </a:t>
            </a:r>
            <a:r>
              <a:rPr lang="fr-FR" sz="2000" b="1" dirty="0" err="1" smtClean="0">
                <a:solidFill>
                  <a:schemeClr val="tx2"/>
                </a:solidFill>
                <a:latin typeface="Comic Sans MS"/>
                <a:cs typeface="Comic Sans MS"/>
              </a:rPr>
              <a:t>dark</a:t>
            </a:r>
            <a:r>
              <a:rPr lang="fr-FR" sz="2000" b="1" dirty="0" smtClean="0">
                <a:solidFill>
                  <a:schemeClr val="tx2"/>
                </a:solidFill>
                <a:latin typeface="Comic Sans MS"/>
                <a:cs typeface="Comic Sans MS"/>
              </a:rPr>
              <a:t> </a:t>
            </a:r>
            <a:r>
              <a:rPr lang="fr-FR" sz="2000" b="1" dirty="0" err="1" smtClean="0">
                <a:solidFill>
                  <a:schemeClr val="tx2"/>
                </a:solidFill>
                <a:latin typeface="Comic Sans MS"/>
                <a:cs typeface="Comic Sans MS"/>
              </a:rPr>
              <a:t>matter</a:t>
            </a:r>
            <a:r>
              <a:rPr lang="fr-FR" sz="2000" b="1" dirty="0" smtClean="0">
                <a:solidFill>
                  <a:schemeClr val="tx2"/>
                </a:solidFill>
                <a:latin typeface="Comic Sans MS"/>
                <a:cs typeface="Comic Sans MS"/>
              </a:rPr>
              <a:t> </a:t>
            </a:r>
          </a:p>
          <a:p>
            <a:pPr algn="ctr"/>
            <a:r>
              <a:rPr lang="fr-FR" sz="2000" dirty="0" err="1" smtClean="0">
                <a:solidFill>
                  <a:schemeClr val="tx2"/>
                </a:solidFill>
                <a:latin typeface="Comic Sans MS"/>
                <a:cs typeface="Comic Sans MS"/>
              </a:rPr>
              <a:t>annihilate</a:t>
            </a:r>
            <a:r>
              <a:rPr lang="fr-FR" sz="2000" dirty="0" smtClean="0">
                <a:solidFill>
                  <a:schemeClr val="tx2"/>
                </a:solidFill>
                <a:latin typeface="Comic Sans MS"/>
                <a:cs typeface="Comic Sans MS"/>
              </a:rPr>
              <a:t> </a:t>
            </a:r>
            <a:r>
              <a:rPr lang="fr-FR" sz="2000" dirty="0" err="1">
                <a:solidFill>
                  <a:schemeClr val="tx2"/>
                </a:solidFill>
                <a:latin typeface="Comic Sans MS"/>
                <a:cs typeface="Comic Sans MS"/>
              </a:rPr>
              <a:t>almost</a:t>
            </a:r>
            <a:r>
              <a:rPr lang="fr-FR" sz="2000" dirty="0">
                <a:solidFill>
                  <a:schemeClr val="tx2"/>
                </a:solidFill>
                <a:latin typeface="Comic Sans MS"/>
                <a:cs typeface="Comic Sans MS"/>
              </a:rPr>
              <a:t> </a:t>
            </a:r>
            <a:r>
              <a:rPr lang="fr-FR" sz="2000" dirty="0" err="1">
                <a:solidFill>
                  <a:schemeClr val="tx2"/>
                </a:solidFill>
                <a:latin typeface="Comic Sans MS"/>
                <a:cs typeface="Comic Sans MS"/>
              </a:rPr>
              <a:t>at</a:t>
            </a:r>
            <a:r>
              <a:rPr lang="fr-FR" sz="2000" dirty="0">
                <a:solidFill>
                  <a:schemeClr val="tx2"/>
                </a:solidFill>
                <a:latin typeface="Comic Sans MS"/>
                <a:cs typeface="Comic Sans MS"/>
              </a:rPr>
              <a:t> </a:t>
            </a:r>
            <a:r>
              <a:rPr lang="fr-FR" sz="2000" dirty="0" err="1">
                <a:solidFill>
                  <a:schemeClr val="tx2"/>
                </a:solidFill>
                <a:latin typeface="Comic Sans MS"/>
                <a:cs typeface="Comic Sans MS"/>
              </a:rPr>
              <a:t>rest</a:t>
            </a:r>
            <a:endParaRPr lang="en-GB" sz="2000" dirty="0">
              <a:solidFill>
                <a:schemeClr val="tx2"/>
              </a:solidFill>
              <a:latin typeface="Comic Sans MS"/>
              <a:cs typeface="Comic Sans MS"/>
            </a:endParaRPr>
          </a:p>
        </p:txBody>
      </p:sp>
      <p:sp>
        <p:nvSpPr>
          <p:cNvPr id="132100" name="Text Box 1028"/>
          <p:cNvSpPr txBox="1">
            <a:spLocks noChangeArrowheads="1"/>
          </p:cNvSpPr>
          <p:nvPr/>
        </p:nvSpPr>
        <p:spPr bwMode="auto">
          <a:xfrm>
            <a:off x="914400" y="6001303"/>
            <a:ext cx="7814556" cy="6485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p>
            <a:r>
              <a:rPr lang="fr-FR" dirty="0">
                <a:solidFill>
                  <a:srgbClr val="000000"/>
                </a:solidFill>
                <a:latin typeface="Comic Sans MS"/>
                <a:cs typeface="Comic Sans MS"/>
              </a:rPr>
              <a:t>N.B: Up to </a:t>
            </a:r>
            <a:r>
              <a:rPr lang="fr-FR" dirty="0" err="1">
                <a:solidFill>
                  <a:srgbClr val="000000"/>
                </a:solidFill>
                <a:latin typeface="Comic Sans MS"/>
                <a:cs typeface="Comic Sans MS"/>
              </a:rPr>
              <a:t>now</a:t>
            </a:r>
            <a:r>
              <a:rPr lang="fr-FR" dirty="0">
                <a:solidFill>
                  <a:srgbClr val="000000"/>
                </a:solidFill>
                <a:latin typeface="Comic Sans MS"/>
                <a:cs typeface="Comic Sans MS"/>
              </a:rPr>
              <a:t>, NO ANTIDEUTERON has been </a:t>
            </a:r>
            <a:r>
              <a:rPr lang="fr-FR" dirty="0" err="1">
                <a:solidFill>
                  <a:srgbClr val="000000"/>
                </a:solidFill>
                <a:latin typeface="Comic Sans MS"/>
                <a:cs typeface="Comic Sans MS"/>
              </a:rPr>
              <a:t>detected</a:t>
            </a:r>
            <a:r>
              <a:rPr lang="fr-FR" dirty="0">
                <a:solidFill>
                  <a:srgbClr val="000000"/>
                </a:solidFill>
                <a:latin typeface="Comic Sans MS"/>
                <a:cs typeface="Comic Sans MS"/>
              </a:rPr>
              <a:t> </a:t>
            </a:r>
            <a:r>
              <a:rPr lang="fr-FR" dirty="0" err="1">
                <a:solidFill>
                  <a:srgbClr val="000000"/>
                </a:solidFill>
                <a:latin typeface="Comic Sans MS"/>
                <a:cs typeface="Comic Sans MS"/>
              </a:rPr>
              <a:t>yet</a:t>
            </a:r>
            <a:r>
              <a:rPr lang="fr-FR" dirty="0">
                <a:solidFill>
                  <a:srgbClr val="000000"/>
                </a:solidFill>
                <a:latin typeface="Comic Sans MS"/>
                <a:cs typeface="Comic Sans MS"/>
              </a:rPr>
              <a:t>.</a:t>
            </a:r>
          </a:p>
          <a:p>
            <a:r>
              <a:rPr lang="fr-FR" dirty="0" err="1">
                <a:solidFill>
                  <a:srgbClr val="000000"/>
                </a:solidFill>
                <a:latin typeface="Comic Sans MS"/>
                <a:cs typeface="Comic Sans MS"/>
              </a:rPr>
              <a:t>Several</a:t>
            </a:r>
            <a:r>
              <a:rPr lang="fr-FR" dirty="0">
                <a:solidFill>
                  <a:srgbClr val="000000"/>
                </a:solidFill>
                <a:latin typeface="Comic Sans MS"/>
                <a:cs typeface="Comic Sans MS"/>
              </a:rPr>
              <a:t> </a:t>
            </a:r>
            <a:r>
              <a:rPr lang="fr-FR" dirty="0" err="1">
                <a:solidFill>
                  <a:srgbClr val="000000"/>
                </a:solidFill>
                <a:latin typeface="Comic Sans MS"/>
                <a:cs typeface="Comic Sans MS"/>
              </a:rPr>
              <a:t>expreriments</a:t>
            </a:r>
            <a:r>
              <a:rPr lang="fr-FR" dirty="0">
                <a:solidFill>
                  <a:srgbClr val="000000"/>
                </a:solidFill>
                <a:latin typeface="Comic Sans MS"/>
                <a:cs typeface="Comic Sans MS"/>
              </a:rPr>
              <a:t> are </a:t>
            </a:r>
            <a:r>
              <a:rPr lang="fr-FR" dirty="0" smtClean="0">
                <a:solidFill>
                  <a:srgbClr val="000000"/>
                </a:solidFill>
                <a:latin typeface="Comic Sans MS"/>
                <a:cs typeface="Comic Sans MS"/>
              </a:rPr>
              <a:t>on the road: </a:t>
            </a:r>
            <a:r>
              <a:rPr lang="fr-FR" dirty="0">
                <a:solidFill>
                  <a:srgbClr val="000000"/>
                </a:solidFill>
                <a:latin typeface="Comic Sans MS"/>
                <a:cs typeface="Comic Sans MS"/>
              </a:rPr>
              <a:t>AMS/ISS, BESS-Polar, GAPS …</a:t>
            </a:r>
            <a:endParaRPr lang="en-GB" dirty="0">
              <a:solidFill>
                <a:srgbClr val="000000"/>
              </a:solidFill>
              <a:latin typeface="Comic Sans MS"/>
              <a:cs typeface="Comic Sans MS"/>
            </a:endParaRPr>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292" y="2103286"/>
            <a:ext cx="3934360" cy="34466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 name="Rectangle 2"/>
          <p:cNvSpPr/>
          <p:nvPr/>
        </p:nvSpPr>
        <p:spPr>
          <a:xfrm>
            <a:off x="0" y="1340678"/>
            <a:ext cx="9144000" cy="830997"/>
          </a:xfrm>
          <a:prstGeom prst="rect">
            <a:avLst/>
          </a:prstGeom>
        </p:spPr>
        <p:txBody>
          <a:bodyPr wrap="square">
            <a:spAutoFit/>
          </a:bodyPr>
          <a:lstStyle/>
          <a:p>
            <a:pPr algn="ctr"/>
            <a:r>
              <a:rPr lang="fr-FR" sz="2400" dirty="0">
                <a:solidFill>
                  <a:srgbClr val="FF0000"/>
                </a:solidFill>
                <a:latin typeface="Comic Sans MS"/>
                <a:cs typeface="Comic Sans MS"/>
              </a:rPr>
              <a:t>In </a:t>
            </a:r>
            <a:r>
              <a:rPr lang="fr-FR" sz="2400" dirty="0" err="1">
                <a:solidFill>
                  <a:srgbClr val="FF0000"/>
                </a:solidFill>
                <a:latin typeface="Comic Sans MS"/>
                <a:cs typeface="Comic Sans MS"/>
              </a:rPr>
              <a:t>order</a:t>
            </a:r>
            <a:r>
              <a:rPr lang="fr-FR" sz="2400" dirty="0">
                <a:solidFill>
                  <a:srgbClr val="FF0000"/>
                </a:solidFill>
                <a:latin typeface="Comic Sans MS"/>
                <a:cs typeface="Comic Sans MS"/>
              </a:rPr>
              <a:t> for fusion to </a:t>
            </a:r>
            <a:r>
              <a:rPr lang="fr-FR" sz="2400" dirty="0" err="1">
                <a:solidFill>
                  <a:srgbClr val="FF0000"/>
                </a:solidFill>
                <a:latin typeface="Comic Sans MS"/>
                <a:cs typeface="Comic Sans MS"/>
              </a:rPr>
              <a:t>take</a:t>
            </a:r>
            <a:r>
              <a:rPr lang="fr-FR" sz="2400" dirty="0">
                <a:solidFill>
                  <a:srgbClr val="FF0000"/>
                </a:solidFill>
                <a:latin typeface="Comic Sans MS"/>
                <a:cs typeface="Comic Sans MS"/>
              </a:rPr>
              <a:t> place, </a:t>
            </a:r>
            <a:r>
              <a:rPr lang="fr-FR" sz="2400" dirty="0" smtClean="0">
                <a:solidFill>
                  <a:srgbClr val="FF0000"/>
                </a:solidFill>
                <a:latin typeface="Comic Sans MS"/>
                <a:cs typeface="Comic Sans MS"/>
              </a:rPr>
              <a:t>the </a:t>
            </a:r>
            <a:r>
              <a:rPr lang="fr-FR" sz="2400" dirty="0" err="1">
                <a:solidFill>
                  <a:srgbClr val="FF0000"/>
                </a:solidFill>
                <a:latin typeface="Comic Sans MS"/>
                <a:cs typeface="Comic Sans MS"/>
              </a:rPr>
              <a:t>two</a:t>
            </a:r>
            <a:r>
              <a:rPr lang="fr-FR" sz="2400" dirty="0">
                <a:solidFill>
                  <a:srgbClr val="FF0000"/>
                </a:solidFill>
                <a:latin typeface="Comic Sans MS"/>
                <a:cs typeface="Comic Sans MS"/>
              </a:rPr>
              <a:t> </a:t>
            </a:r>
            <a:r>
              <a:rPr lang="fr-FR" sz="2400" dirty="0" err="1">
                <a:solidFill>
                  <a:srgbClr val="FF0000"/>
                </a:solidFill>
                <a:latin typeface="Comic Sans MS"/>
                <a:cs typeface="Comic Sans MS"/>
              </a:rPr>
              <a:t>antinucleons</a:t>
            </a:r>
            <a:r>
              <a:rPr lang="fr-FR" sz="2400" dirty="0">
                <a:solidFill>
                  <a:srgbClr val="FF0000"/>
                </a:solidFill>
                <a:latin typeface="Comic Sans MS"/>
                <a:cs typeface="Comic Sans MS"/>
              </a:rPr>
              <a:t> </a:t>
            </a:r>
            <a:endParaRPr lang="fr-FR" sz="2400" dirty="0" smtClean="0">
              <a:solidFill>
                <a:srgbClr val="FF0000"/>
              </a:solidFill>
              <a:latin typeface="Comic Sans MS"/>
              <a:cs typeface="Comic Sans MS"/>
            </a:endParaRPr>
          </a:p>
          <a:p>
            <a:pPr algn="ctr"/>
            <a:r>
              <a:rPr lang="fr-FR" sz="2400" dirty="0" smtClean="0">
                <a:solidFill>
                  <a:srgbClr val="FF0000"/>
                </a:solidFill>
                <a:latin typeface="Comic Sans MS"/>
                <a:cs typeface="Comic Sans MS"/>
              </a:rPr>
              <a:t>must </a:t>
            </a:r>
            <a:r>
              <a:rPr lang="fr-FR" sz="2400" dirty="0">
                <a:solidFill>
                  <a:srgbClr val="FF0000"/>
                </a:solidFill>
                <a:latin typeface="Comic Sans MS"/>
                <a:cs typeface="Comic Sans MS"/>
              </a:rPr>
              <a:t>have </a:t>
            </a:r>
            <a:r>
              <a:rPr lang="fr-FR" sz="2400" dirty="0" err="1" smtClean="0">
                <a:solidFill>
                  <a:srgbClr val="FF0000"/>
                </a:solidFill>
                <a:latin typeface="Comic Sans MS"/>
                <a:cs typeface="Comic Sans MS"/>
              </a:rPr>
              <a:t>low</a:t>
            </a:r>
            <a:r>
              <a:rPr lang="fr-FR" sz="2400" dirty="0" smtClean="0">
                <a:solidFill>
                  <a:srgbClr val="FF0000"/>
                </a:solidFill>
                <a:latin typeface="Comic Sans MS"/>
                <a:cs typeface="Comic Sans MS"/>
              </a:rPr>
              <a:t> </a:t>
            </a:r>
            <a:r>
              <a:rPr lang="fr-FR" sz="2400" dirty="0" err="1">
                <a:solidFill>
                  <a:srgbClr val="FF0000"/>
                </a:solidFill>
                <a:latin typeface="Comic Sans MS"/>
                <a:cs typeface="Comic Sans MS"/>
              </a:rPr>
              <a:t>kinetic</a:t>
            </a:r>
            <a:r>
              <a:rPr lang="fr-FR" sz="2400" dirty="0">
                <a:solidFill>
                  <a:srgbClr val="FF0000"/>
                </a:solidFill>
                <a:latin typeface="Comic Sans MS"/>
                <a:cs typeface="Comic Sans MS"/>
              </a:rPr>
              <a:t> </a:t>
            </a:r>
            <a:r>
              <a:rPr lang="fr-FR" sz="2400" dirty="0" err="1">
                <a:solidFill>
                  <a:srgbClr val="FF0000"/>
                </a:solidFill>
                <a:latin typeface="Comic Sans MS"/>
                <a:cs typeface="Comic Sans MS"/>
              </a:rPr>
              <a:t>energy</a:t>
            </a:r>
            <a:endParaRPr lang="fr-FR" sz="2400" dirty="0">
              <a:solidFill>
                <a:srgbClr val="FF0000"/>
              </a:solidFill>
              <a:latin typeface="Comic Sans MS"/>
              <a:cs typeface="Comic Sans MS"/>
            </a:endParaRPr>
          </a:p>
        </p:txBody>
      </p:sp>
      <p:sp>
        <p:nvSpPr>
          <p:cNvPr id="2" name="TextBox 1"/>
          <p:cNvSpPr txBox="1"/>
          <p:nvPr/>
        </p:nvSpPr>
        <p:spPr>
          <a:xfrm>
            <a:off x="2958402" y="994365"/>
            <a:ext cx="5500625" cy="523220"/>
          </a:xfrm>
          <a:prstGeom prst="rect">
            <a:avLst/>
          </a:prstGeom>
          <a:noFill/>
        </p:spPr>
        <p:txBody>
          <a:bodyPr wrap="none" rtlCol="0">
            <a:spAutoFit/>
          </a:bodyPr>
          <a:lstStyle/>
          <a:p>
            <a:r>
              <a:rPr lang="en-US" sz="2800" b="1" dirty="0" smtClean="0">
                <a:solidFill>
                  <a:srgbClr val="000090"/>
                </a:solidFill>
                <a:latin typeface="Comic Sans MS"/>
                <a:cs typeface="Comic Sans MS"/>
              </a:rPr>
              <a:t>See talk by Nicola </a:t>
            </a:r>
            <a:r>
              <a:rPr lang="en-US" sz="2800" b="1" dirty="0" err="1" smtClean="0">
                <a:solidFill>
                  <a:srgbClr val="000090"/>
                </a:solidFill>
                <a:latin typeface="Comic Sans MS"/>
                <a:cs typeface="Comic Sans MS"/>
              </a:rPr>
              <a:t>Tomassetti</a:t>
            </a:r>
            <a:endParaRPr lang="en-US" sz="2800" b="1" dirty="0">
              <a:solidFill>
                <a:srgbClr val="000090"/>
              </a:solidFill>
              <a:latin typeface="Comic Sans MS"/>
              <a:cs typeface="Comic Sans MS"/>
            </a:endParaRPr>
          </a:p>
        </p:txBody>
      </p:sp>
    </p:spTree>
    <p:extLst>
      <p:ext uri="{BB962C8B-B14F-4D97-AF65-F5344CB8AC3E}">
        <p14:creationId xmlns:p14="http://schemas.microsoft.com/office/powerpoint/2010/main" val="326405660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1026"/>
          <p:cNvSpPr>
            <a:spLocks noGrp="1" noChangeArrowheads="1"/>
          </p:cNvSpPr>
          <p:nvPr>
            <p:ph type="title"/>
          </p:nvPr>
        </p:nvSpPr>
        <p:spPr>
          <a:xfrm>
            <a:off x="609600" y="191537"/>
            <a:ext cx="7772400" cy="1143000"/>
          </a:xfrm>
        </p:spPr>
        <p:txBody>
          <a:bodyPr>
            <a:noAutofit/>
          </a:bodyPr>
          <a:lstStyle/>
          <a:p>
            <a:r>
              <a:rPr lang="it-IT" sz="3600" dirty="0" err="1">
                <a:solidFill>
                  <a:srgbClr val="800000"/>
                </a:solidFill>
                <a:latin typeface="Comic Sans MS" charset="0"/>
              </a:rPr>
              <a:t>Secondary</a:t>
            </a:r>
            <a:r>
              <a:rPr lang="it-IT" sz="3600" dirty="0">
                <a:solidFill>
                  <a:srgbClr val="800000"/>
                </a:solidFill>
                <a:latin typeface="Comic Sans MS" charset="0"/>
              </a:rPr>
              <a:t> </a:t>
            </a:r>
            <a:r>
              <a:rPr lang="it-IT" sz="3600" dirty="0" err="1">
                <a:solidFill>
                  <a:srgbClr val="800000"/>
                </a:solidFill>
                <a:latin typeface="Comic Sans MS" charset="0"/>
              </a:rPr>
              <a:t>antideuterons</a:t>
            </a:r>
            <a:r>
              <a:rPr lang="it-IT" sz="3600" dirty="0">
                <a:solidFill>
                  <a:srgbClr val="800000"/>
                </a:solidFill>
                <a:latin typeface="Comic Sans MS" charset="0"/>
              </a:rPr>
              <a:t/>
            </a:r>
            <a:br>
              <a:rPr lang="it-IT" sz="3600" dirty="0">
                <a:solidFill>
                  <a:srgbClr val="800000"/>
                </a:solidFill>
                <a:latin typeface="Comic Sans MS" charset="0"/>
              </a:rPr>
            </a:br>
            <a:endParaRPr lang="en-GB" sz="3600" dirty="0">
              <a:solidFill>
                <a:srgbClr val="FF0000"/>
              </a:solidFill>
              <a:latin typeface="Comic Sans MS" charset="0"/>
            </a:endParaRPr>
          </a:p>
        </p:txBody>
      </p:sp>
      <p:pic>
        <p:nvPicPr>
          <p:cNvPr id="215044" name="Picture 10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 y="1728673"/>
            <a:ext cx="4513728" cy="342088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15045" name="Text Box 1029"/>
          <p:cNvSpPr txBox="1">
            <a:spLocks noChangeArrowheads="1"/>
          </p:cNvSpPr>
          <p:nvPr/>
        </p:nvSpPr>
        <p:spPr bwMode="auto">
          <a:xfrm>
            <a:off x="609600" y="1294863"/>
            <a:ext cx="3410221" cy="6485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000" tIns="46800" rIns="90000" bIns="46800">
            <a:spAutoFit/>
          </a:bodyPr>
          <a:lstStyle/>
          <a:p>
            <a:r>
              <a:rPr lang="it-IT" dirty="0" err="1">
                <a:solidFill>
                  <a:srgbClr val="FF0000"/>
                </a:solidFill>
                <a:latin typeface="Comic Sans MS"/>
                <a:cs typeface="Comic Sans MS"/>
              </a:rPr>
              <a:t>Contributions</a:t>
            </a:r>
            <a:r>
              <a:rPr lang="it-IT" dirty="0">
                <a:solidFill>
                  <a:srgbClr val="FF0000"/>
                </a:solidFill>
                <a:latin typeface="Comic Sans MS"/>
                <a:cs typeface="Comic Sans MS"/>
              </a:rPr>
              <a:t> </a:t>
            </a:r>
            <a:r>
              <a:rPr lang="it-IT" dirty="0" smtClean="0">
                <a:solidFill>
                  <a:srgbClr val="FF0000"/>
                </a:solidFill>
                <a:latin typeface="Comic Sans MS"/>
                <a:cs typeface="Comic Sans MS"/>
              </a:rPr>
              <a:t>to </a:t>
            </a:r>
            <a:r>
              <a:rPr lang="it-IT" dirty="0" err="1" smtClean="0">
                <a:solidFill>
                  <a:srgbClr val="FF0000"/>
                </a:solidFill>
                <a:latin typeface="Comic Sans MS"/>
                <a:cs typeface="Comic Sans MS"/>
              </a:rPr>
              <a:t>secondaries</a:t>
            </a:r>
            <a:endParaRPr lang="it-IT" dirty="0">
              <a:solidFill>
                <a:srgbClr val="FF0000"/>
              </a:solidFill>
              <a:latin typeface="Comic Sans MS"/>
              <a:cs typeface="Comic Sans MS"/>
            </a:endParaRPr>
          </a:p>
          <a:p>
            <a:r>
              <a:rPr lang="it-IT" dirty="0" smtClean="0">
                <a:solidFill>
                  <a:schemeClr val="tx2"/>
                </a:solidFill>
                <a:latin typeface="Comic Sans MS"/>
                <a:cs typeface="Comic Sans MS"/>
              </a:rPr>
              <a:t> </a:t>
            </a:r>
            <a:endParaRPr lang="en-GB" dirty="0">
              <a:solidFill>
                <a:schemeClr val="tx2"/>
              </a:solidFill>
              <a:latin typeface="Comic Sans MS"/>
              <a:cs typeface="Comic Sans MS"/>
            </a:endParaRPr>
          </a:p>
        </p:txBody>
      </p:sp>
      <p:sp>
        <p:nvSpPr>
          <p:cNvPr id="4" name="Rectangle 3"/>
          <p:cNvSpPr/>
          <p:nvPr/>
        </p:nvSpPr>
        <p:spPr>
          <a:xfrm>
            <a:off x="6364539" y="763037"/>
            <a:ext cx="2470373" cy="276999"/>
          </a:xfrm>
          <a:prstGeom prst="rect">
            <a:avLst/>
          </a:prstGeom>
        </p:spPr>
        <p:txBody>
          <a:bodyPr wrap="none">
            <a:spAutoFit/>
          </a:bodyPr>
          <a:lstStyle/>
          <a:p>
            <a:r>
              <a:rPr lang="it-IT" sz="1200" dirty="0">
                <a:latin typeface="Comic Sans MS" charset="0"/>
              </a:rPr>
              <a:t>FD, </a:t>
            </a:r>
            <a:r>
              <a:rPr lang="it-IT" sz="1200" dirty="0" err="1">
                <a:latin typeface="Comic Sans MS" charset="0"/>
              </a:rPr>
              <a:t>Fornengo</a:t>
            </a:r>
            <a:r>
              <a:rPr lang="it-IT" sz="1200" dirty="0">
                <a:latin typeface="Comic Sans MS" charset="0"/>
              </a:rPr>
              <a:t>, </a:t>
            </a:r>
            <a:r>
              <a:rPr lang="it-IT" sz="1200" dirty="0" err="1">
                <a:latin typeface="Comic Sans MS" charset="0"/>
              </a:rPr>
              <a:t>Maurin</a:t>
            </a:r>
            <a:r>
              <a:rPr lang="it-IT" sz="1200" dirty="0">
                <a:latin typeface="Comic Sans MS" charset="0"/>
              </a:rPr>
              <a:t> PRD 2008</a:t>
            </a:r>
            <a:endParaRPr lang="en-US" sz="1200" dirty="0"/>
          </a:p>
        </p:txBody>
      </p:sp>
      <p:pic>
        <p:nvPicPr>
          <p:cNvPr id="8" name="Picture 10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6081" y="1728673"/>
            <a:ext cx="4368831" cy="342088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Rectangle 1"/>
          <p:cNvSpPr/>
          <p:nvPr/>
        </p:nvSpPr>
        <p:spPr>
          <a:xfrm>
            <a:off x="270489" y="5149559"/>
            <a:ext cx="2766582" cy="923330"/>
          </a:xfrm>
          <a:prstGeom prst="rect">
            <a:avLst/>
          </a:prstGeom>
        </p:spPr>
        <p:txBody>
          <a:bodyPr wrap="square">
            <a:spAutoFit/>
          </a:bodyPr>
          <a:lstStyle/>
          <a:p>
            <a:r>
              <a:rPr lang="it-IT" dirty="0" err="1">
                <a:solidFill>
                  <a:schemeClr val="tx2"/>
                </a:solidFill>
                <a:latin typeface="Comic Sans MS"/>
                <a:cs typeface="Comic Sans MS"/>
              </a:rPr>
              <a:t>p-</a:t>
            </a:r>
            <a:r>
              <a:rPr lang="it-IT" dirty="0" err="1" smtClean="0">
                <a:solidFill>
                  <a:schemeClr val="tx2"/>
                </a:solidFill>
                <a:latin typeface="Comic Sans MS"/>
                <a:cs typeface="Comic Sans MS"/>
              </a:rPr>
              <a:t>p</a:t>
            </a:r>
            <a:r>
              <a:rPr lang="it-IT" dirty="0" smtClean="0">
                <a:solidFill>
                  <a:schemeClr val="tx2"/>
                </a:solidFill>
                <a:latin typeface="Comic Sans MS"/>
                <a:cs typeface="Comic Sans MS"/>
              </a:rPr>
              <a:t>,  </a:t>
            </a:r>
            <a:r>
              <a:rPr lang="it-IT" dirty="0" err="1" smtClean="0">
                <a:solidFill>
                  <a:schemeClr val="tx2"/>
                </a:solidFill>
                <a:latin typeface="Comic Sans MS"/>
                <a:cs typeface="Comic Sans MS"/>
              </a:rPr>
              <a:t>p</a:t>
            </a:r>
            <a:r>
              <a:rPr lang="it-IT" dirty="0">
                <a:solidFill>
                  <a:schemeClr val="tx2"/>
                </a:solidFill>
                <a:latin typeface="Comic Sans MS"/>
                <a:cs typeface="Comic Sans MS"/>
              </a:rPr>
              <a:t>-</a:t>
            </a:r>
            <a:r>
              <a:rPr lang="it-IT" dirty="0" smtClean="0">
                <a:solidFill>
                  <a:schemeClr val="tx2"/>
                </a:solidFill>
                <a:latin typeface="Comic Sans MS"/>
                <a:cs typeface="Comic Sans MS"/>
              </a:rPr>
              <a:t>He, </a:t>
            </a:r>
            <a:endParaRPr lang="it-IT" dirty="0">
              <a:solidFill>
                <a:schemeClr val="tx2"/>
              </a:solidFill>
              <a:latin typeface="Comic Sans MS"/>
              <a:cs typeface="Comic Sans MS"/>
            </a:endParaRPr>
          </a:p>
          <a:p>
            <a:r>
              <a:rPr lang="it-IT" dirty="0">
                <a:solidFill>
                  <a:schemeClr val="tx2"/>
                </a:solidFill>
                <a:latin typeface="Comic Sans MS"/>
                <a:cs typeface="Comic Sans MS"/>
              </a:rPr>
              <a:t>He-</a:t>
            </a:r>
            <a:r>
              <a:rPr lang="it-IT" dirty="0" smtClean="0">
                <a:solidFill>
                  <a:schemeClr val="tx2"/>
                </a:solidFill>
                <a:latin typeface="Comic Sans MS"/>
                <a:cs typeface="Comic Sans MS"/>
              </a:rPr>
              <a:t>H, He</a:t>
            </a:r>
            <a:r>
              <a:rPr lang="it-IT" dirty="0">
                <a:solidFill>
                  <a:schemeClr val="tx2"/>
                </a:solidFill>
                <a:latin typeface="Comic Sans MS"/>
                <a:cs typeface="Comic Sans MS"/>
              </a:rPr>
              <a:t>-He</a:t>
            </a:r>
          </a:p>
          <a:p>
            <a:r>
              <a:rPr lang="it-IT" dirty="0" smtClean="0">
                <a:solidFill>
                  <a:schemeClr val="tx2"/>
                </a:solidFill>
                <a:latin typeface="Comic Sans MS"/>
                <a:cs typeface="Comic Sans MS"/>
              </a:rPr>
              <a:t>H- </a:t>
            </a:r>
            <a:r>
              <a:rPr lang="it-IT" dirty="0" err="1" smtClean="0">
                <a:solidFill>
                  <a:schemeClr val="tx2"/>
                </a:solidFill>
                <a:latin typeface="Comic Sans MS"/>
                <a:cs typeface="Comic Sans MS"/>
              </a:rPr>
              <a:t>pbar</a:t>
            </a:r>
            <a:r>
              <a:rPr lang="it-IT" dirty="0" smtClean="0">
                <a:solidFill>
                  <a:schemeClr val="tx2"/>
                </a:solidFill>
                <a:latin typeface="Comic Sans MS"/>
                <a:cs typeface="Comic Sans MS"/>
              </a:rPr>
              <a:t>, He-</a:t>
            </a:r>
            <a:r>
              <a:rPr lang="it-IT" dirty="0" err="1" smtClean="0">
                <a:solidFill>
                  <a:schemeClr val="tx2"/>
                </a:solidFill>
                <a:latin typeface="Comic Sans MS"/>
                <a:cs typeface="Comic Sans MS"/>
              </a:rPr>
              <a:t>pbar</a:t>
            </a:r>
            <a:endParaRPr lang="en-US" dirty="0"/>
          </a:p>
        </p:txBody>
      </p:sp>
      <p:sp>
        <p:nvSpPr>
          <p:cNvPr id="10" name="Text Box 1028"/>
          <p:cNvSpPr txBox="1">
            <a:spLocks noChangeArrowheads="1"/>
          </p:cNvSpPr>
          <p:nvPr/>
        </p:nvSpPr>
        <p:spPr bwMode="auto">
          <a:xfrm>
            <a:off x="5809137" y="4887231"/>
            <a:ext cx="2903538" cy="58896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000" tIns="46800" rIns="90000" bIns="46800">
            <a:spAutoFit/>
          </a:bodyPr>
          <a:lstStyle/>
          <a:p>
            <a:r>
              <a:rPr lang="it-IT" dirty="0" err="1">
                <a:solidFill>
                  <a:srgbClr val="FF0000"/>
                </a:solidFill>
                <a:latin typeface="Comic Sans MS"/>
                <a:cs typeface="Comic Sans MS"/>
              </a:rPr>
              <a:t>Propagation</a:t>
            </a:r>
            <a:r>
              <a:rPr lang="it-IT" dirty="0">
                <a:solidFill>
                  <a:srgbClr val="FF0000"/>
                </a:solidFill>
                <a:latin typeface="Comic Sans MS"/>
                <a:cs typeface="Comic Sans MS"/>
              </a:rPr>
              <a:t> </a:t>
            </a:r>
            <a:r>
              <a:rPr lang="it-IT" dirty="0" err="1">
                <a:solidFill>
                  <a:srgbClr val="FF0000"/>
                </a:solidFill>
                <a:latin typeface="Comic Sans MS"/>
                <a:cs typeface="Comic Sans MS"/>
              </a:rPr>
              <a:t>uncertainties</a:t>
            </a:r>
            <a:endParaRPr lang="it-IT" dirty="0">
              <a:solidFill>
                <a:srgbClr val="FF0000"/>
              </a:solidFill>
              <a:latin typeface="Comic Sans MS"/>
              <a:cs typeface="Comic Sans MS"/>
            </a:endParaRPr>
          </a:p>
          <a:p>
            <a:r>
              <a:rPr lang="it-IT" sz="1400" dirty="0">
                <a:solidFill>
                  <a:srgbClr val="FF0000"/>
                </a:solidFill>
                <a:latin typeface="Comic Sans MS"/>
                <a:cs typeface="Comic Sans MS"/>
              </a:rPr>
              <a:t>Compatibility with B/C</a:t>
            </a:r>
            <a:endParaRPr lang="en-GB" sz="1400" dirty="0">
              <a:solidFill>
                <a:srgbClr val="FF0000"/>
              </a:solidFill>
              <a:latin typeface="Comic Sans MS"/>
              <a:cs typeface="Comic Sans MS"/>
            </a:endParaRPr>
          </a:p>
        </p:txBody>
      </p:sp>
      <p:cxnSp>
        <p:nvCxnSpPr>
          <p:cNvPr id="11" name="AutoShape 1029"/>
          <p:cNvCxnSpPr>
            <a:cxnSpLocks noChangeShapeType="1"/>
          </p:cNvCxnSpPr>
          <p:nvPr/>
        </p:nvCxnSpPr>
        <p:spPr bwMode="auto">
          <a:xfrm flipH="1" flipV="1">
            <a:off x="6943849" y="2388393"/>
            <a:ext cx="851060" cy="2498838"/>
          </a:xfrm>
          <a:prstGeom prst="straightConnector1">
            <a:avLst/>
          </a:prstGeom>
          <a:noFill/>
          <a:ln w="19050" cmpd="sng">
            <a:solidFill>
              <a:srgbClr val="FF000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5" name="Text Box 1030"/>
          <p:cNvSpPr txBox="1">
            <a:spLocks noChangeArrowheads="1"/>
          </p:cNvSpPr>
          <p:nvPr/>
        </p:nvSpPr>
        <p:spPr bwMode="auto">
          <a:xfrm>
            <a:off x="4851651" y="5638450"/>
            <a:ext cx="3025775" cy="101917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000" tIns="46800" rIns="90000" bIns="46800">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it-IT" sz="1800" dirty="0" err="1">
                <a:solidFill>
                  <a:srgbClr val="000000"/>
                </a:solidFill>
                <a:latin typeface="Comic Sans MS" charset="0"/>
                <a:cs typeface="Comic Sans MS" charset="0"/>
              </a:rPr>
              <a:t>Nuclear</a:t>
            </a:r>
            <a:r>
              <a:rPr lang="it-IT" sz="1800" dirty="0">
                <a:solidFill>
                  <a:srgbClr val="000000"/>
                </a:solidFill>
                <a:latin typeface="Comic Sans MS" charset="0"/>
                <a:cs typeface="Comic Sans MS" charset="0"/>
              </a:rPr>
              <a:t> </a:t>
            </a:r>
            <a:r>
              <a:rPr lang="it-IT" sz="1800" dirty="0" err="1">
                <a:solidFill>
                  <a:srgbClr val="000000"/>
                </a:solidFill>
                <a:latin typeface="Comic Sans MS" charset="0"/>
                <a:cs typeface="Comic Sans MS" charset="0"/>
              </a:rPr>
              <a:t>uncertainties</a:t>
            </a:r>
            <a:endParaRPr lang="it-IT" sz="1800" dirty="0">
              <a:solidFill>
                <a:srgbClr val="000000"/>
              </a:solidFill>
              <a:latin typeface="Comic Sans MS" charset="0"/>
              <a:cs typeface="Comic Sans MS" charset="0"/>
            </a:endParaRPr>
          </a:p>
          <a:p>
            <a:pPr eaLnBrk="1" hangingPunct="1"/>
            <a:r>
              <a:rPr lang="it-IT" sz="1400" dirty="0">
                <a:solidFill>
                  <a:srgbClr val="000000"/>
                </a:solidFill>
                <a:latin typeface="Comic Sans MS" charset="0"/>
                <a:cs typeface="Comic Sans MS" charset="0"/>
              </a:rPr>
              <a:t>Production cross </a:t>
            </a:r>
            <a:r>
              <a:rPr lang="it-IT" sz="1400" dirty="0" err="1">
                <a:solidFill>
                  <a:srgbClr val="000000"/>
                </a:solidFill>
                <a:latin typeface="Comic Sans MS" charset="0"/>
                <a:cs typeface="Comic Sans MS" charset="0"/>
              </a:rPr>
              <a:t>sections</a:t>
            </a:r>
            <a:r>
              <a:rPr lang="it-IT" sz="1400" dirty="0">
                <a:solidFill>
                  <a:srgbClr val="000000"/>
                </a:solidFill>
                <a:latin typeface="Comic Sans MS" charset="0"/>
                <a:cs typeface="Comic Sans MS" charset="0"/>
              </a:rPr>
              <a:t> &amp; </a:t>
            </a:r>
            <a:r>
              <a:rPr lang="it-IT" sz="1400" dirty="0" err="1">
                <a:solidFill>
                  <a:srgbClr val="000000"/>
                </a:solidFill>
                <a:latin typeface="Comic Sans MS" charset="0"/>
                <a:cs typeface="Comic Sans MS" charset="0"/>
              </a:rPr>
              <a:t>P</a:t>
            </a:r>
            <a:r>
              <a:rPr lang="it-IT" sz="1400" baseline="-25000" dirty="0" err="1">
                <a:solidFill>
                  <a:srgbClr val="000000"/>
                </a:solidFill>
                <a:latin typeface="Comic Sans MS" charset="0"/>
                <a:cs typeface="Comic Sans MS" charset="0"/>
              </a:rPr>
              <a:t>coal</a:t>
            </a:r>
            <a:endParaRPr lang="it-IT" sz="1400" baseline="-25000" dirty="0">
              <a:solidFill>
                <a:srgbClr val="000000"/>
              </a:solidFill>
              <a:latin typeface="Comic Sans MS" charset="0"/>
              <a:cs typeface="Comic Sans MS" charset="0"/>
            </a:endParaRPr>
          </a:p>
          <a:p>
            <a:pPr eaLnBrk="1" hangingPunct="1"/>
            <a:r>
              <a:rPr lang="it-IT" sz="1400" dirty="0">
                <a:solidFill>
                  <a:srgbClr val="000000"/>
                </a:solidFill>
                <a:latin typeface="Comic Sans MS" charset="0"/>
                <a:cs typeface="Comic Sans MS" charset="0"/>
              </a:rPr>
              <a:t>Production from </a:t>
            </a:r>
            <a:r>
              <a:rPr lang="it-IT" sz="1400" dirty="0" err="1">
                <a:solidFill>
                  <a:srgbClr val="000000"/>
                </a:solidFill>
                <a:latin typeface="Comic Sans MS" charset="0"/>
                <a:cs typeface="Comic Sans MS" charset="0"/>
              </a:rPr>
              <a:t>antiprotons</a:t>
            </a:r>
            <a:endParaRPr lang="it-IT" sz="1400" dirty="0">
              <a:solidFill>
                <a:srgbClr val="000000"/>
              </a:solidFill>
              <a:latin typeface="Comic Sans MS" charset="0"/>
              <a:cs typeface="Comic Sans MS" charset="0"/>
            </a:endParaRPr>
          </a:p>
          <a:p>
            <a:pPr eaLnBrk="1" hangingPunct="1"/>
            <a:r>
              <a:rPr lang="it-IT" sz="1400" dirty="0">
                <a:solidFill>
                  <a:srgbClr val="000000"/>
                </a:solidFill>
                <a:latin typeface="Comic Sans MS" charset="0"/>
                <a:cs typeface="Comic Sans MS" charset="0"/>
              </a:rPr>
              <a:t>Non-</a:t>
            </a:r>
            <a:r>
              <a:rPr lang="it-IT" sz="1400" dirty="0" err="1">
                <a:solidFill>
                  <a:srgbClr val="000000"/>
                </a:solidFill>
                <a:latin typeface="Comic Sans MS" charset="0"/>
                <a:cs typeface="Comic Sans MS" charset="0"/>
              </a:rPr>
              <a:t>annihilating</a:t>
            </a:r>
            <a:r>
              <a:rPr lang="it-IT" sz="1400" dirty="0">
                <a:solidFill>
                  <a:srgbClr val="000000"/>
                </a:solidFill>
                <a:latin typeface="Comic Sans MS" charset="0"/>
                <a:cs typeface="Comic Sans MS" charset="0"/>
              </a:rPr>
              <a:t> cross </a:t>
            </a:r>
            <a:r>
              <a:rPr lang="it-IT" sz="1400" dirty="0" err="1">
                <a:solidFill>
                  <a:srgbClr val="000000"/>
                </a:solidFill>
                <a:latin typeface="Comic Sans MS" charset="0"/>
                <a:cs typeface="Comic Sans MS" charset="0"/>
              </a:rPr>
              <a:t>sections</a:t>
            </a:r>
            <a:endParaRPr lang="en-GB" sz="1400" dirty="0">
              <a:solidFill>
                <a:srgbClr val="000000"/>
              </a:solidFill>
              <a:latin typeface="Comic Sans MS" charset="0"/>
              <a:cs typeface="Comic Sans MS" charset="0"/>
            </a:endParaRPr>
          </a:p>
        </p:txBody>
      </p:sp>
      <p:cxnSp>
        <p:nvCxnSpPr>
          <p:cNvPr id="18" name="AutoShape 1031"/>
          <p:cNvCxnSpPr>
            <a:cxnSpLocks noChangeShapeType="1"/>
          </p:cNvCxnSpPr>
          <p:nvPr/>
        </p:nvCxnSpPr>
        <p:spPr bwMode="auto">
          <a:xfrm flipV="1">
            <a:off x="5149216" y="3211905"/>
            <a:ext cx="470287" cy="2426545"/>
          </a:xfrm>
          <a:prstGeom prst="straightConnector1">
            <a:avLst/>
          </a:prstGeom>
          <a:noFill/>
          <a:ln w="19050" cmpd="sng">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65727593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5232202"/>
          </a:xfrm>
          <a:prstGeom prst="rect">
            <a:avLst/>
          </a:prstGeom>
        </p:spPr>
        <p:txBody>
          <a:bodyPr wrap="square">
            <a:spAutoFit/>
          </a:bodyPr>
          <a:lstStyle/>
          <a:p>
            <a:pPr algn="ctr"/>
            <a:endParaRPr lang="en-US" dirty="0" smtClean="0">
              <a:solidFill>
                <a:srgbClr val="030303"/>
              </a:solidFill>
              <a:latin typeface="Comic Sans MS"/>
              <a:cs typeface="Comic Sans MS"/>
            </a:endParaRPr>
          </a:p>
          <a:p>
            <a:pPr algn="ctr"/>
            <a:r>
              <a:rPr lang="en-US" sz="3200" smtClean="0">
                <a:solidFill>
                  <a:srgbClr val="800000"/>
                </a:solidFill>
                <a:latin typeface="Comic Sans MS"/>
                <a:cs typeface="Comic Sans MS"/>
              </a:rPr>
              <a:t>Conclusions  </a:t>
            </a:r>
            <a:endParaRPr lang="en-US" sz="3200" dirty="0">
              <a:solidFill>
                <a:srgbClr val="800000"/>
              </a:solidFill>
              <a:latin typeface="Comic Sans MS"/>
              <a:cs typeface="Comic Sans MS"/>
            </a:endParaRPr>
          </a:p>
          <a:p>
            <a:pPr algn="ctr"/>
            <a:endParaRPr lang="en-US" sz="2400" b="1" dirty="0" smtClean="0">
              <a:solidFill>
                <a:srgbClr val="3366FF"/>
              </a:solidFill>
              <a:latin typeface="Comic Sans MS"/>
              <a:cs typeface="Comic Sans MS"/>
            </a:endParaRPr>
          </a:p>
          <a:p>
            <a:pPr algn="ctr"/>
            <a:r>
              <a:rPr lang="en-US" sz="2000" b="1" dirty="0" smtClean="0">
                <a:latin typeface="Comic Sans MS"/>
                <a:cs typeface="Comic Sans MS"/>
              </a:rPr>
              <a:t>ANTIMATTER</a:t>
            </a:r>
            <a:r>
              <a:rPr lang="en-US" sz="2000" dirty="0" smtClean="0">
                <a:latin typeface="Comic Sans MS"/>
                <a:cs typeface="Comic Sans MS"/>
              </a:rPr>
              <a:t> (antiproton, </a:t>
            </a:r>
            <a:r>
              <a:rPr lang="en-US" sz="2000" dirty="0" err="1" smtClean="0">
                <a:latin typeface="Comic Sans MS"/>
                <a:cs typeface="Comic Sans MS"/>
              </a:rPr>
              <a:t>antideuterons</a:t>
            </a:r>
            <a:r>
              <a:rPr lang="en-US" sz="2000" dirty="0" smtClean="0">
                <a:latin typeface="Comic Sans MS"/>
                <a:cs typeface="Comic Sans MS"/>
              </a:rPr>
              <a:t>) in cosmic rays is a clue ingredient in order search for (or set limits) to </a:t>
            </a:r>
            <a:r>
              <a:rPr lang="en-US" sz="2000" b="1" dirty="0" smtClean="0">
                <a:latin typeface="Comic Sans MS"/>
                <a:cs typeface="Comic Sans MS"/>
              </a:rPr>
              <a:t>dark matter </a:t>
            </a:r>
          </a:p>
          <a:p>
            <a:pPr algn="ctr"/>
            <a:r>
              <a:rPr lang="en-US" sz="2000" dirty="0" smtClean="0">
                <a:latin typeface="Comic Sans MS"/>
                <a:cs typeface="Comic Sans MS"/>
              </a:rPr>
              <a:t>annihilating in the halo of the Milky Way</a:t>
            </a:r>
          </a:p>
          <a:p>
            <a:pPr algn="ctr"/>
            <a:endParaRPr lang="en-US" sz="2000" dirty="0" smtClean="0">
              <a:solidFill>
                <a:srgbClr val="030303"/>
              </a:solidFill>
              <a:latin typeface="Comic Sans MS"/>
              <a:cs typeface="Comic Sans MS"/>
            </a:endParaRPr>
          </a:p>
          <a:p>
            <a:pPr algn="ctr"/>
            <a:r>
              <a:rPr lang="en-US" sz="2000" b="1" dirty="0" smtClean="0">
                <a:solidFill>
                  <a:srgbClr val="FF0000"/>
                </a:solidFill>
                <a:latin typeface="Comic Sans MS"/>
                <a:cs typeface="Comic Sans MS"/>
              </a:rPr>
              <a:t>Propagation </a:t>
            </a:r>
            <a:r>
              <a:rPr lang="en-US" sz="2000" b="1" dirty="0">
                <a:solidFill>
                  <a:srgbClr val="FF0000"/>
                </a:solidFill>
                <a:latin typeface="Comic Sans MS"/>
                <a:cs typeface="Comic Sans MS"/>
              </a:rPr>
              <a:t>uncertainties </a:t>
            </a:r>
            <a:r>
              <a:rPr lang="en-US" sz="2000" dirty="0">
                <a:solidFill>
                  <a:srgbClr val="FF0000"/>
                </a:solidFill>
                <a:latin typeface="Comic Sans MS"/>
                <a:cs typeface="Comic Sans MS"/>
              </a:rPr>
              <a:t>are now confined </a:t>
            </a:r>
            <a:r>
              <a:rPr lang="en-US" sz="2000" dirty="0" smtClean="0">
                <a:solidFill>
                  <a:srgbClr val="FF0000"/>
                </a:solidFill>
                <a:latin typeface="Comic Sans MS"/>
                <a:cs typeface="Comic Sans MS"/>
              </a:rPr>
              <a:t>to &lt;10-20</a:t>
            </a:r>
            <a:r>
              <a:rPr lang="en-US" sz="2000" dirty="0">
                <a:solidFill>
                  <a:srgbClr val="FF0000"/>
                </a:solidFill>
                <a:latin typeface="Comic Sans MS"/>
                <a:cs typeface="Comic Sans MS"/>
              </a:rPr>
              <a:t>%,  </a:t>
            </a:r>
            <a:r>
              <a:rPr lang="en-US" sz="2000" dirty="0" smtClean="0">
                <a:solidFill>
                  <a:srgbClr val="FF0000"/>
                </a:solidFill>
                <a:latin typeface="Comic Sans MS"/>
                <a:cs typeface="Comic Sans MS"/>
              </a:rPr>
              <a:t>and are going to be further reduced by AMS</a:t>
            </a:r>
            <a:r>
              <a:rPr lang="en-US" sz="2000" dirty="0">
                <a:solidFill>
                  <a:srgbClr val="FF0000"/>
                </a:solidFill>
                <a:latin typeface="Comic Sans MS"/>
                <a:cs typeface="Comic Sans MS"/>
              </a:rPr>
              <a:t>-02 </a:t>
            </a:r>
            <a:r>
              <a:rPr lang="en-US" sz="2000" dirty="0" smtClean="0">
                <a:solidFill>
                  <a:srgbClr val="FF0000"/>
                </a:solidFill>
                <a:latin typeface="Comic Sans MS"/>
                <a:cs typeface="Comic Sans MS"/>
              </a:rPr>
              <a:t>data</a:t>
            </a:r>
          </a:p>
          <a:p>
            <a:pPr algn="ctr"/>
            <a:endParaRPr lang="en-US" sz="2000" dirty="0">
              <a:solidFill>
                <a:srgbClr val="FF0000"/>
              </a:solidFill>
              <a:latin typeface="Comic Sans MS"/>
              <a:cs typeface="Comic Sans MS"/>
            </a:endParaRPr>
          </a:p>
          <a:p>
            <a:pPr algn="ctr"/>
            <a:r>
              <a:rPr lang="en-US" sz="2000" dirty="0">
                <a:solidFill>
                  <a:srgbClr val="0000FF"/>
                </a:solidFill>
                <a:latin typeface="Comic Sans MS"/>
                <a:cs typeface="Comic Sans MS"/>
              </a:rPr>
              <a:t>Cosmic </a:t>
            </a:r>
            <a:r>
              <a:rPr lang="en-US" sz="2000" b="1" dirty="0">
                <a:solidFill>
                  <a:srgbClr val="0000FF"/>
                </a:solidFill>
                <a:latin typeface="Comic Sans MS"/>
                <a:cs typeface="Comic Sans MS"/>
              </a:rPr>
              <a:t>antiproton data </a:t>
            </a:r>
            <a:r>
              <a:rPr lang="en-US" sz="2000" dirty="0">
                <a:solidFill>
                  <a:srgbClr val="0000FF"/>
                </a:solidFill>
                <a:latin typeface="Comic Sans MS"/>
                <a:cs typeface="Comic Sans MS"/>
              </a:rPr>
              <a:t>are expected with few% errors, </a:t>
            </a:r>
          </a:p>
          <a:p>
            <a:pPr algn="ctr"/>
            <a:r>
              <a:rPr lang="en-US" sz="2000" dirty="0">
                <a:solidFill>
                  <a:srgbClr val="0000FF"/>
                </a:solidFill>
                <a:latin typeface="Comic Sans MS"/>
                <a:cs typeface="Comic Sans MS"/>
              </a:rPr>
              <a:t>while nuclear physics may bring uncertainties ~ 50</a:t>
            </a:r>
            <a:r>
              <a:rPr lang="en-US" sz="2000" dirty="0" smtClean="0">
                <a:solidFill>
                  <a:srgbClr val="0000FF"/>
                </a:solidFill>
                <a:latin typeface="Comic Sans MS"/>
                <a:cs typeface="Comic Sans MS"/>
              </a:rPr>
              <a:t>%</a:t>
            </a:r>
          </a:p>
          <a:p>
            <a:pPr algn="ctr"/>
            <a:endParaRPr lang="en-US" sz="2000" dirty="0">
              <a:solidFill>
                <a:srgbClr val="0000FF"/>
              </a:solidFill>
              <a:latin typeface="Comic Sans MS"/>
              <a:cs typeface="Comic Sans MS"/>
            </a:endParaRPr>
          </a:p>
          <a:p>
            <a:pPr algn="ctr"/>
            <a:r>
              <a:rPr lang="en-US" sz="2000" dirty="0">
                <a:solidFill>
                  <a:srgbClr val="030303"/>
                </a:solidFill>
                <a:latin typeface="Comic Sans MS"/>
                <a:cs typeface="Comic Sans MS"/>
              </a:rPr>
              <a:t>The lack of data on several lab cross section puts </a:t>
            </a:r>
            <a:r>
              <a:rPr lang="en-US" sz="2000" b="1" dirty="0">
                <a:solidFill>
                  <a:srgbClr val="030303"/>
                </a:solidFill>
                <a:latin typeface="Comic Sans MS"/>
                <a:cs typeface="Comic Sans MS"/>
              </a:rPr>
              <a:t>serious limits </a:t>
            </a:r>
            <a:r>
              <a:rPr lang="en-US" sz="2000" dirty="0">
                <a:solidFill>
                  <a:srgbClr val="030303"/>
                </a:solidFill>
                <a:latin typeface="Comic Sans MS"/>
                <a:cs typeface="Comic Sans MS"/>
              </a:rPr>
              <a:t>in the interpretation of forthcoming cosmic ray </a:t>
            </a:r>
            <a:r>
              <a:rPr lang="en-US" sz="2000" dirty="0" smtClean="0">
                <a:solidFill>
                  <a:srgbClr val="030303"/>
                </a:solidFill>
                <a:latin typeface="Comic Sans MS"/>
                <a:cs typeface="Comic Sans MS"/>
              </a:rPr>
              <a:t>data. </a:t>
            </a:r>
            <a:endParaRPr lang="en-US" sz="2000" dirty="0">
              <a:solidFill>
                <a:srgbClr val="0000FF"/>
              </a:solidFill>
              <a:latin typeface="Comic Sans MS"/>
              <a:cs typeface="Comic Sans MS"/>
            </a:endParaRPr>
          </a:p>
          <a:p>
            <a:pPr algn="ctr"/>
            <a:endParaRPr lang="en-US" sz="2000" dirty="0" smtClean="0">
              <a:solidFill>
                <a:srgbClr val="FF0000"/>
              </a:solidFill>
              <a:latin typeface="Comic Sans MS"/>
              <a:cs typeface="Comic Sans MS"/>
            </a:endParaRPr>
          </a:p>
        </p:txBody>
      </p:sp>
      <p:sp>
        <p:nvSpPr>
          <p:cNvPr id="3" name="Rectangle 2"/>
          <p:cNvSpPr/>
          <p:nvPr/>
        </p:nvSpPr>
        <p:spPr>
          <a:xfrm>
            <a:off x="0" y="4802753"/>
            <a:ext cx="9144000" cy="1938992"/>
          </a:xfrm>
          <a:prstGeom prst="rect">
            <a:avLst/>
          </a:prstGeom>
        </p:spPr>
        <p:txBody>
          <a:bodyPr wrap="square">
            <a:spAutoFit/>
          </a:bodyPr>
          <a:lstStyle/>
          <a:p>
            <a:pPr algn="ctr"/>
            <a:endParaRPr lang="en-US" sz="2400" dirty="0" smtClean="0">
              <a:solidFill>
                <a:srgbClr val="FF0000"/>
              </a:solidFill>
              <a:latin typeface="Comic Sans MS"/>
              <a:cs typeface="Comic Sans MS"/>
            </a:endParaRPr>
          </a:p>
          <a:p>
            <a:pPr algn="ctr"/>
            <a:r>
              <a:rPr lang="en-US" sz="2400" dirty="0" smtClean="0">
                <a:solidFill>
                  <a:srgbClr val="FF0000"/>
                </a:solidFill>
                <a:latin typeface="Comic Sans MS"/>
                <a:cs typeface="Comic Sans MS"/>
              </a:rPr>
              <a:t>A </a:t>
            </a:r>
            <a:r>
              <a:rPr lang="en-US" sz="2400" dirty="0">
                <a:solidFill>
                  <a:srgbClr val="FF0000"/>
                </a:solidFill>
                <a:latin typeface="Comic Sans MS"/>
                <a:cs typeface="Comic Sans MS"/>
              </a:rPr>
              <a:t>direct measurement of </a:t>
            </a:r>
            <a:r>
              <a:rPr lang="en-US" sz="2400" b="1" dirty="0" smtClean="0">
                <a:solidFill>
                  <a:srgbClr val="FF0000"/>
                </a:solidFill>
                <a:latin typeface="Comic Sans MS"/>
                <a:cs typeface="Comic Sans MS"/>
              </a:rPr>
              <a:t>p-</a:t>
            </a:r>
            <a:r>
              <a:rPr lang="en-US" sz="2400" dirty="0">
                <a:solidFill>
                  <a:srgbClr val="FF0000"/>
                </a:solidFill>
                <a:latin typeface="Comic Sans MS"/>
                <a:cs typeface="Comic Sans MS"/>
              </a:rPr>
              <a:t>,</a:t>
            </a:r>
            <a:r>
              <a:rPr lang="en-US" sz="2400" dirty="0" smtClean="0">
                <a:solidFill>
                  <a:srgbClr val="FF0000"/>
                </a:solidFill>
                <a:latin typeface="Comic Sans MS"/>
                <a:cs typeface="Comic Sans MS"/>
              </a:rPr>
              <a:t> </a:t>
            </a:r>
            <a:r>
              <a:rPr lang="en-US" sz="2400" b="1" dirty="0" err="1" smtClean="0">
                <a:solidFill>
                  <a:srgbClr val="FF0000"/>
                </a:solidFill>
                <a:latin typeface="Comic Sans MS"/>
                <a:ea typeface="Lucida Grande"/>
                <a:cs typeface="Comic Sans MS"/>
                <a:sym typeface="Wingdings"/>
              </a:rPr>
              <a:t>γ</a:t>
            </a:r>
            <a:r>
              <a:rPr lang="en-US" sz="2400" b="1" dirty="0" err="1">
                <a:solidFill>
                  <a:srgbClr val="FF0000"/>
                </a:solidFill>
                <a:latin typeface="Comic Sans MS"/>
                <a:ea typeface="Lucida Grande"/>
                <a:cs typeface="Comic Sans MS"/>
                <a:sym typeface="Wingdings"/>
              </a:rPr>
              <a:t>,e</a:t>
            </a:r>
            <a:r>
              <a:rPr lang="en-US" sz="2400" b="1" baseline="30000" dirty="0" err="1">
                <a:solidFill>
                  <a:srgbClr val="FF0000"/>
                </a:solidFill>
                <a:latin typeface="Comic Sans MS"/>
                <a:ea typeface="Lucida Grande"/>
                <a:cs typeface="Comic Sans MS"/>
                <a:sym typeface="Wingdings"/>
              </a:rPr>
              <a:t>+</a:t>
            </a:r>
            <a:r>
              <a:rPr lang="en-US" sz="2400" b="1" dirty="0" err="1" smtClean="0">
                <a:solidFill>
                  <a:srgbClr val="FF0000"/>
                </a:solidFill>
                <a:latin typeface="Comic Sans MS"/>
                <a:ea typeface="Lucida Grande"/>
                <a:cs typeface="Comic Sans MS"/>
                <a:sym typeface="Wingdings"/>
              </a:rPr>
              <a:t>,D</a:t>
            </a:r>
            <a:r>
              <a:rPr lang="en-US" sz="2400" b="1" baseline="30000" dirty="0" smtClean="0">
                <a:solidFill>
                  <a:srgbClr val="FF0000"/>
                </a:solidFill>
                <a:latin typeface="Comic Sans MS"/>
                <a:ea typeface="Lucida Grande"/>
                <a:cs typeface="Comic Sans MS"/>
                <a:sym typeface="Wingdings"/>
              </a:rPr>
              <a:t>-</a:t>
            </a:r>
            <a:r>
              <a:rPr lang="en-US" sz="2400" b="1" dirty="0" smtClean="0">
                <a:solidFill>
                  <a:srgbClr val="FF0000"/>
                </a:solidFill>
                <a:latin typeface="Comic Sans MS"/>
                <a:ea typeface="Lucida Grande"/>
                <a:cs typeface="Comic Sans MS"/>
                <a:sym typeface="Wingdings"/>
              </a:rPr>
              <a:t> </a:t>
            </a:r>
            <a:r>
              <a:rPr lang="en-US" sz="2400" dirty="0" smtClean="0">
                <a:solidFill>
                  <a:srgbClr val="FF0000"/>
                </a:solidFill>
                <a:latin typeface="Comic Sans MS"/>
                <a:cs typeface="Comic Sans MS"/>
              </a:rPr>
              <a:t>production </a:t>
            </a:r>
            <a:r>
              <a:rPr lang="en-US" sz="2400" dirty="0">
                <a:solidFill>
                  <a:srgbClr val="FF0000"/>
                </a:solidFill>
                <a:latin typeface="Comic Sans MS"/>
                <a:cs typeface="Comic Sans MS"/>
              </a:rPr>
              <a:t>from </a:t>
            </a:r>
            <a:endParaRPr lang="en-US" sz="2400" dirty="0" smtClean="0">
              <a:solidFill>
                <a:srgbClr val="FF0000"/>
              </a:solidFill>
              <a:latin typeface="Comic Sans MS"/>
              <a:cs typeface="Comic Sans MS"/>
            </a:endParaRPr>
          </a:p>
          <a:p>
            <a:pPr algn="ctr"/>
            <a:r>
              <a:rPr lang="en-US" sz="2400" dirty="0" smtClean="0">
                <a:solidFill>
                  <a:srgbClr val="FF0000"/>
                </a:solidFill>
                <a:latin typeface="Comic Sans MS"/>
                <a:cs typeface="Comic Sans MS"/>
              </a:rPr>
              <a:t>p </a:t>
            </a:r>
            <a:r>
              <a:rPr lang="en-US" sz="2400" dirty="0">
                <a:solidFill>
                  <a:srgbClr val="FF0000"/>
                </a:solidFill>
                <a:latin typeface="Comic Sans MS"/>
                <a:cs typeface="Comic Sans MS"/>
              </a:rPr>
              <a:t>+ </a:t>
            </a:r>
            <a:r>
              <a:rPr lang="en-US" sz="2400" dirty="0" smtClean="0">
                <a:solidFill>
                  <a:srgbClr val="FF0000"/>
                </a:solidFill>
                <a:latin typeface="Comic Sans MS"/>
                <a:cs typeface="Comic Sans MS"/>
              </a:rPr>
              <a:t>p, and </a:t>
            </a:r>
            <a:r>
              <a:rPr lang="en-US" sz="2400" dirty="0" err="1" smtClean="0">
                <a:solidFill>
                  <a:srgbClr val="FF0000"/>
                </a:solidFill>
                <a:latin typeface="Comic Sans MS"/>
                <a:cs typeface="Comic Sans MS"/>
              </a:rPr>
              <a:t>p+He</a:t>
            </a:r>
            <a:r>
              <a:rPr lang="en-US" sz="2400" dirty="0" smtClean="0">
                <a:solidFill>
                  <a:srgbClr val="FF0000"/>
                </a:solidFill>
                <a:latin typeface="Comic Sans MS"/>
                <a:cs typeface="Comic Sans MS"/>
              </a:rPr>
              <a:t> </a:t>
            </a:r>
            <a:r>
              <a:rPr lang="en-US" sz="2400" dirty="0">
                <a:solidFill>
                  <a:srgbClr val="FF0000"/>
                </a:solidFill>
                <a:latin typeface="Comic Sans MS"/>
                <a:cs typeface="Comic Sans MS"/>
                <a:sym typeface="Wingdings"/>
              </a:rPr>
              <a:t> p- + X, …. </a:t>
            </a:r>
            <a:endParaRPr lang="en-US" sz="2400" dirty="0">
              <a:solidFill>
                <a:srgbClr val="FF0000"/>
              </a:solidFill>
              <a:latin typeface="Comic Sans MS"/>
              <a:cs typeface="Comic Sans MS"/>
            </a:endParaRPr>
          </a:p>
          <a:p>
            <a:pPr algn="ctr"/>
            <a:r>
              <a:rPr lang="en-US" sz="2400" dirty="0">
                <a:solidFill>
                  <a:srgbClr val="FF0000"/>
                </a:solidFill>
                <a:latin typeface="Comic Sans MS"/>
                <a:cs typeface="Comic Sans MS"/>
              </a:rPr>
              <a:t> </a:t>
            </a:r>
            <a:r>
              <a:rPr lang="en-US" sz="2400" dirty="0" smtClean="0">
                <a:solidFill>
                  <a:srgbClr val="FF0000"/>
                </a:solidFill>
                <a:latin typeface="Comic Sans MS"/>
                <a:cs typeface="Comic Sans MS"/>
              </a:rPr>
              <a:t>is mandatory </a:t>
            </a:r>
            <a:r>
              <a:rPr lang="en-US" sz="2400" dirty="0">
                <a:solidFill>
                  <a:srgbClr val="FF0000"/>
                </a:solidFill>
                <a:latin typeface="Comic Sans MS"/>
                <a:cs typeface="Comic Sans MS"/>
              </a:rPr>
              <a:t>in order to interpret unambiguously </a:t>
            </a:r>
            <a:endParaRPr lang="en-US" sz="2400" dirty="0" smtClean="0">
              <a:solidFill>
                <a:srgbClr val="FF0000"/>
              </a:solidFill>
              <a:latin typeface="Comic Sans MS"/>
              <a:cs typeface="Comic Sans MS"/>
            </a:endParaRPr>
          </a:p>
          <a:p>
            <a:pPr algn="ctr"/>
            <a:r>
              <a:rPr lang="en-US" sz="2400" dirty="0">
                <a:solidFill>
                  <a:srgbClr val="FF0000"/>
                </a:solidFill>
                <a:latin typeface="Comic Sans MS"/>
                <a:cs typeface="Comic Sans MS"/>
              </a:rPr>
              <a:t>f</a:t>
            </a:r>
            <a:r>
              <a:rPr lang="en-US" sz="2400" dirty="0" smtClean="0">
                <a:solidFill>
                  <a:srgbClr val="FF0000"/>
                </a:solidFill>
                <a:latin typeface="Comic Sans MS"/>
                <a:cs typeface="Comic Sans MS"/>
              </a:rPr>
              <a:t>uture cosmic ray </a:t>
            </a:r>
            <a:r>
              <a:rPr lang="en-US" sz="2400" dirty="0">
                <a:solidFill>
                  <a:srgbClr val="FF0000"/>
                </a:solidFill>
                <a:latin typeface="Comic Sans MS"/>
                <a:cs typeface="Comic Sans MS"/>
              </a:rPr>
              <a:t>data</a:t>
            </a:r>
            <a:r>
              <a:rPr lang="en-US" sz="2400" dirty="0" smtClean="0">
                <a:solidFill>
                  <a:srgbClr val="FF0000"/>
                </a:solidFill>
                <a:latin typeface="Comic Sans MS"/>
                <a:cs typeface="Comic Sans MS"/>
              </a:rPr>
              <a:t>.</a:t>
            </a:r>
            <a:endParaRPr lang="en-US" sz="2400" dirty="0">
              <a:solidFill>
                <a:srgbClr val="FF0000"/>
              </a:solidFill>
              <a:latin typeface="Comic Sans MS"/>
              <a:cs typeface="Comic Sans MS"/>
            </a:endParaRPr>
          </a:p>
        </p:txBody>
      </p:sp>
    </p:spTree>
    <p:extLst>
      <p:ext uri="{BB962C8B-B14F-4D97-AF65-F5344CB8AC3E}">
        <p14:creationId xmlns:p14="http://schemas.microsoft.com/office/powerpoint/2010/main" val="347790997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10"/>
            <a:ext cx="8229600" cy="1143000"/>
          </a:xfrm>
        </p:spPr>
        <p:txBody>
          <a:bodyPr>
            <a:normAutofit/>
          </a:bodyPr>
          <a:lstStyle/>
          <a:p>
            <a:r>
              <a:rPr lang="en-US" sz="3200" dirty="0" smtClean="0">
                <a:solidFill>
                  <a:srgbClr val="800000"/>
                </a:solidFill>
                <a:latin typeface="Comic Sans MS"/>
                <a:cs typeface="Comic Sans MS"/>
              </a:rPr>
              <a:t>Uncertainties due p-p scattering</a:t>
            </a:r>
            <a:endParaRPr lang="en-US" sz="3200" dirty="0">
              <a:solidFill>
                <a:srgbClr val="800000"/>
              </a:solidFill>
              <a:latin typeface="Comic Sans MS"/>
              <a:cs typeface="Comic Sans MS"/>
            </a:endParaRPr>
          </a:p>
        </p:txBody>
      </p:sp>
      <p:pic>
        <p:nvPicPr>
          <p:cNvPr id="4" name="Picture 3"/>
          <p:cNvPicPr>
            <a:picLocks noChangeAspect="1"/>
          </p:cNvPicPr>
          <p:nvPr/>
        </p:nvPicPr>
        <p:blipFill>
          <a:blip r:embed="rId2"/>
          <a:stretch>
            <a:fillRect/>
          </a:stretch>
        </p:blipFill>
        <p:spPr>
          <a:xfrm>
            <a:off x="1187585" y="1005250"/>
            <a:ext cx="6851299" cy="4126061"/>
          </a:xfrm>
          <a:prstGeom prst="rect">
            <a:avLst/>
          </a:prstGeom>
        </p:spPr>
      </p:pic>
      <p:sp>
        <p:nvSpPr>
          <p:cNvPr id="5" name="TextBox 4"/>
          <p:cNvSpPr txBox="1"/>
          <p:nvPr/>
        </p:nvSpPr>
        <p:spPr>
          <a:xfrm>
            <a:off x="0" y="5278557"/>
            <a:ext cx="9144000" cy="1569660"/>
          </a:xfrm>
          <a:prstGeom prst="rect">
            <a:avLst/>
          </a:prstGeom>
          <a:noFill/>
        </p:spPr>
        <p:txBody>
          <a:bodyPr wrap="square" rtlCol="0">
            <a:spAutoFit/>
          </a:bodyPr>
          <a:lstStyle/>
          <a:p>
            <a:pPr algn="ctr"/>
            <a:r>
              <a:rPr lang="en-US" sz="2400" dirty="0">
                <a:latin typeface="Comic Sans MS"/>
                <a:cs typeface="Comic Sans MS"/>
              </a:rPr>
              <a:t>U</a:t>
            </a:r>
            <a:r>
              <a:rPr lang="en-US" sz="2400" dirty="0" smtClean="0">
                <a:latin typeface="Comic Sans MS"/>
                <a:cs typeface="Comic Sans MS"/>
              </a:rPr>
              <a:t>ncertainties in the </a:t>
            </a:r>
            <a:r>
              <a:rPr lang="en-US" sz="2400" dirty="0" err="1" smtClean="0">
                <a:latin typeface="Comic Sans MS"/>
                <a:cs typeface="Comic Sans MS"/>
              </a:rPr>
              <a:t>pbar</a:t>
            </a:r>
            <a:r>
              <a:rPr lang="en-US" sz="2400" dirty="0" smtClean="0">
                <a:latin typeface="Comic Sans MS"/>
                <a:cs typeface="Comic Sans MS"/>
              </a:rPr>
              <a:t> production spectrum from p-p</a:t>
            </a:r>
          </a:p>
          <a:p>
            <a:pPr algn="ctr"/>
            <a:r>
              <a:rPr lang="en-US" sz="2400" dirty="0" smtClean="0">
                <a:latin typeface="Comic Sans MS"/>
                <a:cs typeface="Comic Sans MS"/>
              </a:rPr>
              <a:t>scattering are at least 10%.</a:t>
            </a:r>
          </a:p>
          <a:p>
            <a:pPr algn="ctr"/>
            <a:r>
              <a:rPr lang="en-US" sz="2400" dirty="0" smtClean="0">
                <a:latin typeface="Comic Sans MS"/>
                <a:cs typeface="Comic Sans MS"/>
              </a:rPr>
              <a:t>Conservative: 20% at low energies (</a:t>
            </a:r>
            <a:r>
              <a:rPr lang="en-US" sz="2400" dirty="0" err="1" smtClean="0">
                <a:latin typeface="Comic Sans MS"/>
                <a:cs typeface="Comic Sans MS"/>
              </a:rPr>
              <a:t>GeV</a:t>
            </a:r>
            <a:r>
              <a:rPr lang="en-US" sz="2400" dirty="0" smtClean="0">
                <a:latin typeface="Comic Sans MS"/>
                <a:cs typeface="Comic Sans MS"/>
              </a:rPr>
              <a:t>) up to 50% (</a:t>
            </a:r>
            <a:r>
              <a:rPr lang="en-US" sz="2400" dirty="0" err="1" smtClean="0">
                <a:latin typeface="Comic Sans MS"/>
                <a:cs typeface="Comic Sans MS"/>
              </a:rPr>
              <a:t>TeV</a:t>
            </a:r>
            <a:r>
              <a:rPr lang="en-US" sz="2400" dirty="0" smtClean="0">
                <a:latin typeface="Comic Sans MS"/>
                <a:cs typeface="Comic Sans MS"/>
              </a:rPr>
              <a:t>) (data expected at least up to ~ 500 </a:t>
            </a:r>
            <a:r>
              <a:rPr lang="en-US" sz="2400" dirty="0" err="1" smtClean="0">
                <a:latin typeface="Comic Sans MS"/>
                <a:cs typeface="Comic Sans MS"/>
              </a:rPr>
              <a:t>GeV</a:t>
            </a:r>
            <a:r>
              <a:rPr lang="en-US" sz="2400" dirty="0" smtClean="0">
                <a:latin typeface="Comic Sans MS"/>
                <a:cs typeface="Comic Sans MS"/>
              </a:rPr>
              <a:t>)</a:t>
            </a:r>
          </a:p>
        </p:txBody>
      </p:sp>
      <p:sp>
        <p:nvSpPr>
          <p:cNvPr id="3" name="TextBox 2"/>
          <p:cNvSpPr txBox="1"/>
          <p:nvPr/>
        </p:nvSpPr>
        <p:spPr>
          <a:xfrm>
            <a:off x="4846563" y="866750"/>
            <a:ext cx="3186239" cy="276999"/>
          </a:xfrm>
          <a:prstGeom prst="rect">
            <a:avLst/>
          </a:prstGeom>
          <a:noFill/>
        </p:spPr>
        <p:txBody>
          <a:bodyPr wrap="none" rtlCol="0">
            <a:spAutoFit/>
          </a:bodyPr>
          <a:lstStyle/>
          <a:p>
            <a:r>
              <a:rPr lang="en-US" sz="1200" dirty="0" smtClean="0">
                <a:latin typeface="Comic Sans MS"/>
                <a:cs typeface="Comic Sans MS"/>
              </a:rPr>
              <a:t>Di Mauro, FD, </a:t>
            </a:r>
            <a:r>
              <a:rPr lang="en-US" sz="1200" dirty="0" err="1" smtClean="0">
                <a:latin typeface="Comic Sans MS"/>
                <a:cs typeface="Comic Sans MS"/>
              </a:rPr>
              <a:t>Goudelis</a:t>
            </a:r>
            <a:r>
              <a:rPr lang="en-US" sz="1200" dirty="0" smtClean="0">
                <a:latin typeface="Comic Sans MS"/>
                <a:cs typeface="Comic Sans MS"/>
              </a:rPr>
              <a:t>, </a:t>
            </a:r>
            <a:r>
              <a:rPr lang="en-US" sz="1200" dirty="0" err="1" smtClean="0">
                <a:latin typeface="Comic Sans MS"/>
                <a:cs typeface="Comic Sans MS"/>
              </a:rPr>
              <a:t>Serpico</a:t>
            </a:r>
            <a:r>
              <a:rPr lang="en-US" sz="1200" dirty="0" smtClean="0">
                <a:latin typeface="Comic Sans MS"/>
                <a:cs typeface="Comic Sans MS"/>
              </a:rPr>
              <a:t> PRD 2014</a:t>
            </a:r>
            <a:endParaRPr lang="en-US" sz="1200" dirty="0">
              <a:latin typeface="Comic Sans MS"/>
              <a:cs typeface="Comic Sans MS"/>
            </a:endParaRPr>
          </a:p>
        </p:txBody>
      </p:sp>
    </p:spTree>
    <p:extLst>
      <p:ext uri="{BB962C8B-B14F-4D97-AF65-F5344CB8AC3E}">
        <p14:creationId xmlns:p14="http://schemas.microsoft.com/office/powerpoint/2010/main" val="138360045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84828"/>
            <a:ext cx="8229600" cy="1143000"/>
          </a:xfrm>
        </p:spPr>
        <p:txBody>
          <a:bodyPr>
            <a:noAutofit/>
          </a:bodyPr>
          <a:lstStyle/>
          <a:p>
            <a:r>
              <a:rPr lang="en-US" sz="7200" dirty="0" smtClean="0">
                <a:latin typeface="Comic Sans MS"/>
                <a:cs typeface="Comic Sans MS"/>
              </a:rPr>
              <a:t>BACKUP SLIDES</a:t>
            </a:r>
            <a:endParaRPr lang="en-US" sz="7200" dirty="0">
              <a:latin typeface="Comic Sans MS"/>
              <a:cs typeface="Comic Sans MS"/>
            </a:endParaRPr>
          </a:p>
        </p:txBody>
      </p:sp>
    </p:spTree>
    <p:extLst>
      <p:ext uri="{BB962C8B-B14F-4D97-AF65-F5344CB8AC3E}">
        <p14:creationId xmlns:p14="http://schemas.microsoft.com/office/powerpoint/2010/main" val="3672353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a:xfrm>
            <a:off x="0" y="115888"/>
            <a:ext cx="9144000" cy="739775"/>
          </a:xfrm>
        </p:spPr>
        <p:txBody>
          <a:bodyPr/>
          <a:lstStyle/>
          <a:p>
            <a:r>
              <a:rPr lang="en-US" sz="3600">
                <a:solidFill>
                  <a:srgbClr val="800000"/>
                </a:solidFill>
                <a:latin typeface="Comic Sans MS" charset="0"/>
                <a:cs typeface="Comic Sans MS" charset="0"/>
              </a:rPr>
              <a:t>Indirect DARK MATTER searches</a:t>
            </a:r>
          </a:p>
        </p:txBody>
      </p:sp>
      <p:sp>
        <p:nvSpPr>
          <p:cNvPr id="49154" name="TextBox 6"/>
          <p:cNvSpPr txBox="1">
            <a:spLocks noChangeArrowheads="1"/>
          </p:cNvSpPr>
          <p:nvPr/>
        </p:nvSpPr>
        <p:spPr bwMode="auto">
          <a:xfrm>
            <a:off x="117475" y="1111250"/>
            <a:ext cx="9026525" cy="1631216"/>
          </a:xfrm>
          <a:prstGeom prst="rect">
            <a:avLst/>
          </a:prstGeom>
          <a:solidFill>
            <a:srgbClr val="FFF90D">
              <a:alpha val="16862"/>
            </a:srgbClr>
          </a:solidFill>
          <a:ln w="12700">
            <a:solidFill>
              <a:schemeClr val="tx1"/>
            </a:solidFill>
            <a:miter lim="800000"/>
            <a:headEnd/>
            <a:tailEnd/>
          </a:ln>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2000" dirty="0">
                <a:latin typeface="Comic Sans MS" charset="0"/>
                <a:cs typeface="Comic Sans MS" charset="0"/>
              </a:rPr>
              <a:t>Dark matter can annihilate in pairs with standard model final states. </a:t>
            </a:r>
          </a:p>
          <a:p>
            <a:pPr algn="ctr" eaLnBrk="1" hangingPunct="1"/>
            <a:r>
              <a:rPr lang="en-US" sz="2000" dirty="0">
                <a:latin typeface="Comic Sans MS" charset="0"/>
                <a:cs typeface="Comic Sans MS" charset="0"/>
              </a:rPr>
              <a:t>Low background expected for cosmic </a:t>
            </a:r>
            <a:r>
              <a:rPr lang="en-US" sz="2000" b="1" dirty="0">
                <a:latin typeface="Comic Sans MS" charset="0"/>
                <a:cs typeface="Comic Sans MS" charset="0"/>
              </a:rPr>
              <a:t>ANTIMATTER</a:t>
            </a:r>
            <a:r>
              <a:rPr lang="en-US" sz="2000" dirty="0">
                <a:latin typeface="Comic Sans MS" charset="0"/>
                <a:cs typeface="Comic Sans MS" charset="0"/>
              </a:rPr>
              <a:t>, and for </a:t>
            </a:r>
            <a:r>
              <a:rPr lang="en-US" sz="2000" b="1" dirty="0">
                <a:latin typeface="Comic Sans MS" charset="0"/>
                <a:cs typeface="Comic Sans MS" charset="0"/>
              </a:rPr>
              <a:t>NEUTRINOS</a:t>
            </a:r>
            <a:r>
              <a:rPr lang="en-US" sz="2000" dirty="0">
                <a:latin typeface="Comic Sans MS" charset="0"/>
                <a:cs typeface="Comic Sans MS" charset="0"/>
              </a:rPr>
              <a:t> and </a:t>
            </a:r>
            <a:r>
              <a:rPr lang="en-US" sz="2000" b="1" dirty="0">
                <a:latin typeface="Comic Sans MS" charset="0"/>
                <a:cs typeface="Comic Sans MS" charset="0"/>
              </a:rPr>
              <a:t>GAMMA RAYS </a:t>
            </a:r>
            <a:r>
              <a:rPr lang="en-US" sz="2000" dirty="0">
                <a:latin typeface="Comic Sans MS" charset="0"/>
                <a:cs typeface="Comic Sans MS" charset="0"/>
              </a:rPr>
              <a:t>coming from dense DM </a:t>
            </a:r>
            <a:r>
              <a:rPr lang="en-US" sz="2000" dirty="0" smtClean="0">
                <a:latin typeface="Comic Sans MS" charset="0"/>
                <a:cs typeface="Comic Sans MS" charset="0"/>
              </a:rPr>
              <a:t>sites.</a:t>
            </a:r>
          </a:p>
          <a:p>
            <a:pPr algn="ctr" eaLnBrk="1" hangingPunct="1"/>
            <a:endParaRPr lang="en-US" sz="2000" dirty="0">
              <a:latin typeface="Comic Sans MS" charset="0"/>
              <a:cs typeface="Comic Sans MS" charset="0"/>
            </a:endParaRPr>
          </a:p>
          <a:p>
            <a:pPr algn="ctr" eaLnBrk="1" hangingPunct="1"/>
            <a:r>
              <a:rPr lang="en-US" sz="2000" dirty="0" smtClean="0">
                <a:latin typeface="Comic Sans MS" charset="0"/>
                <a:cs typeface="Comic Sans MS" charset="0"/>
              </a:rPr>
              <a:t>Tine DM signals are searched for in cosmic antimatter</a:t>
            </a:r>
            <a:r>
              <a:rPr lang="en-US" sz="2000" dirty="0">
                <a:latin typeface="Comic Sans MS" charset="0"/>
                <a:cs typeface="Comic Sans MS" charset="0"/>
              </a:rPr>
              <a:t> </a:t>
            </a:r>
            <a:r>
              <a:rPr lang="en-US" sz="2000" dirty="0" smtClean="0">
                <a:latin typeface="Comic Sans MS" charset="0"/>
                <a:cs typeface="Comic Sans MS" charset="0"/>
              </a:rPr>
              <a:t>and photons </a:t>
            </a:r>
            <a:endParaRPr lang="en-US" sz="2000" dirty="0">
              <a:latin typeface="Comic Sans MS" charset="0"/>
              <a:cs typeface="Comic Sans MS" charset="0"/>
            </a:endParaRPr>
          </a:p>
        </p:txBody>
      </p:sp>
      <p:pic>
        <p:nvPicPr>
          <p:cNvPr id="49155" name="Picture 14" descr="indirect_detecti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7475" y="2860675"/>
            <a:ext cx="5757863"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TextBox 15"/>
          <p:cNvSpPr txBox="1">
            <a:spLocks noChangeArrowheads="1"/>
          </p:cNvSpPr>
          <p:nvPr/>
        </p:nvSpPr>
        <p:spPr bwMode="auto">
          <a:xfrm>
            <a:off x="3311525" y="5407025"/>
            <a:ext cx="652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9665AD"/>
                </a:solidFill>
              </a:rPr>
              <a:t>p</a:t>
            </a:r>
            <a:r>
              <a:rPr lang="en-US" sz="1800" baseline="30000">
                <a:solidFill>
                  <a:srgbClr val="9665AD"/>
                </a:solidFill>
              </a:rPr>
              <a:t>-</a:t>
            </a:r>
          </a:p>
        </p:txBody>
      </p:sp>
      <p:sp>
        <p:nvSpPr>
          <p:cNvPr id="49157" name="TextBox 16"/>
          <p:cNvSpPr txBox="1">
            <a:spLocks noChangeArrowheads="1"/>
          </p:cNvSpPr>
          <p:nvPr/>
        </p:nvSpPr>
        <p:spPr bwMode="auto">
          <a:xfrm>
            <a:off x="4206875" y="5032375"/>
            <a:ext cx="6508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9665AD"/>
                </a:solidFill>
              </a:rPr>
              <a:t>p</a:t>
            </a:r>
            <a:endParaRPr lang="en-US" sz="1800" baseline="30000">
              <a:solidFill>
                <a:srgbClr val="9665AD"/>
              </a:solidFill>
            </a:endParaRPr>
          </a:p>
        </p:txBody>
      </p:sp>
      <p:sp>
        <p:nvSpPr>
          <p:cNvPr id="49158" name="TextBox 31"/>
          <p:cNvSpPr txBox="1">
            <a:spLocks noChangeArrowheads="1"/>
          </p:cNvSpPr>
          <p:nvPr/>
        </p:nvSpPr>
        <p:spPr bwMode="auto">
          <a:xfrm>
            <a:off x="3627438" y="5400675"/>
            <a:ext cx="519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l-GR" sz="1800">
                <a:solidFill>
                  <a:srgbClr val="FFFF00"/>
                </a:solidFill>
              </a:rPr>
              <a:t>γ</a:t>
            </a:r>
            <a:r>
              <a:rPr lang="en-US" sz="1800">
                <a:solidFill>
                  <a:srgbClr val="FFFF00"/>
                </a:solidFill>
              </a:rPr>
              <a:t>, ν</a:t>
            </a:r>
          </a:p>
        </p:txBody>
      </p:sp>
      <p:pic>
        <p:nvPicPr>
          <p:cNvPr id="49159"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48375" y="3596481"/>
            <a:ext cx="3095625" cy="287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965915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10834" y="5998989"/>
            <a:ext cx="2333166" cy="276999"/>
          </a:xfrm>
          <a:prstGeom prst="rect">
            <a:avLst/>
          </a:prstGeom>
          <a:noFill/>
        </p:spPr>
        <p:txBody>
          <a:bodyPr wrap="none" rtlCol="0">
            <a:spAutoFit/>
          </a:bodyPr>
          <a:lstStyle/>
          <a:p>
            <a:r>
              <a:rPr lang="en-US" sz="1200" dirty="0" err="1" smtClean="0">
                <a:latin typeface="Comic Sans MS"/>
                <a:cs typeface="Comic Sans MS"/>
              </a:rPr>
              <a:t>Bringmann</a:t>
            </a:r>
            <a:r>
              <a:rPr lang="en-US" sz="1200" dirty="0" smtClean="0">
                <a:latin typeface="Comic Sans MS"/>
                <a:cs typeface="Comic Sans MS"/>
              </a:rPr>
              <a:t> &amp; </a:t>
            </a:r>
            <a:r>
              <a:rPr lang="en-US" sz="1200" dirty="0" err="1" smtClean="0">
                <a:latin typeface="Comic Sans MS"/>
                <a:cs typeface="Comic Sans MS"/>
              </a:rPr>
              <a:t>Salati</a:t>
            </a:r>
            <a:r>
              <a:rPr lang="en-US" sz="1200" dirty="0" smtClean="0">
                <a:latin typeface="Comic Sans MS"/>
                <a:cs typeface="Comic Sans MS"/>
              </a:rPr>
              <a:t>, PRD 2007</a:t>
            </a:r>
            <a:endParaRPr lang="en-US" sz="1200" dirty="0">
              <a:latin typeface="Comic Sans MS"/>
              <a:cs typeface="Comic Sans MS"/>
            </a:endParaRPr>
          </a:p>
        </p:txBody>
      </p:sp>
      <p:pic>
        <p:nvPicPr>
          <p:cNvPr id="4" name="Picture 3"/>
          <p:cNvPicPr>
            <a:picLocks noChangeAspect="1"/>
          </p:cNvPicPr>
          <p:nvPr/>
        </p:nvPicPr>
        <p:blipFill>
          <a:blip r:embed="rId2"/>
          <a:stretch>
            <a:fillRect/>
          </a:stretch>
        </p:blipFill>
        <p:spPr>
          <a:xfrm>
            <a:off x="485038" y="2252035"/>
            <a:ext cx="8168816" cy="3885454"/>
          </a:xfrm>
          <a:prstGeom prst="rect">
            <a:avLst/>
          </a:prstGeom>
        </p:spPr>
      </p:pic>
      <p:sp>
        <p:nvSpPr>
          <p:cNvPr id="5" name="TextBox 4"/>
          <p:cNvSpPr txBox="1"/>
          <p:nvPr/>
        </p:nvSpPr>
        <p:spPr>
          <a:xfrm>
            <a:off x="0" y="0"/>
            <a:ext cx="9144000" cy="1200329"/>
          </a:xfrm>
          <a:prstGeom prst="rect">
            <a:avLst/>
          </a:prstGeom>
          <a:noFill/>
        </p:spPr>
        <p:txBody>
          <a:bodyPr wrap="square" rtlCol="0">
            <a:spAutoFit/>
          </a:bodyPr>
          <a:lstStyle/>
          <a:p>
            <a:pPr algn="ctr"/>
            <a:r>
              <a:rPr lang="en-US" sz="3600" dirty="0" smtClean="0">
                <a:solidFill>
                  <a:srgbClr val="800000"/>
                </a:solidFill>
                <a:latin typeface="Comic Sans MS"/>
                <a:cs typeface="Comic Sans MS"/>
              </a:rPr>
              <a:t>Antiprotons: </a:t>
            </a:r>
          </a:p>
          <a:p>
            <a:pPr algn="ctr"/>
            <a:r>
              <a:rPr lang="en-US" sz="3600" dirty="0" smtClean="0">
                <a:solidFill>
                  <a:srgbClr val="800000"/>
                </a:solidFill>
                <a:latin typeface="Comic Sans MS"/>
                <a:cs typeface="Comic Sans MS"/>
              </a:rPr>
              <a:t>secondary </a:t>
            </a:r>
            <a:r>
              <a:rPr lang="en-US" sz="3600" dirty="0" err="1" smtClean="0">
                <a:solidFill>
                  <a:srgbClr val="800000"/>
                </a:solidFill>
                <a:latin typeface="Comic Sans MS"/>
                <a:cs typeface="Comic Sans MS"/>
              </a:rPr>
              <a:t>vs</a:t>
            </a:r>
            <a:r>
              <a:rPr lang="en-US" sz="3600" dirty="0" smtClean="0">
                <a:solidFill>
                  <a:srgbClr val="800000"/>
                </a:solidFill>
                <a:latin typeface="Comic Sans MS"/>
                <a:cs typeface="Comic Sans MS"/>
              </a:rPr>
              <a:t> Dark Matter component</a:t>
            </a:r>
            <a:endParaRPr lang="en-US" sz="3600" dirty="0">
              <a:solidFill>
                <a:srgbClr val="800000"/>
              </a:solidFill>
              <a:latin typeface="Comic Sans MS"/>
              <a:cs typeface="Comic Sans MS"/>
            </a:endParaRPr>
          </a:p>
        </p:txBody>
      </p:sp>
      <p:sp>
        <p:nvSpPr>
          <p:cNvPr id="6" name="TextBox 5"/>
          <p:cNvSpPr txBox="1"/>
          <p:nvPr/>
        </p:nvSpPr>
        <p:spPr>
          <a:xfrm>
            <a:off x="4011511" y="6304249"/>
            <a:ext cx="1526267" cy="369332"/>
          </a:xfrm>
          <a:prstGeom prst="rect">
            <a:avLst/>
          </a:prstGeom>
          <a:noFill/>
        </p:spPr>
        <p:txBody>
          <a:bodyPr wrap="none" rtlCol="0">
            <a:spAutoFit/>
          </a:bodyPr>
          <a:lstStyle/>
          <a:p>
            <a:r>
              <a:rPr lang="en-US" dirty="0" smtClean="0">
                <a:latin typeface="Comic Sans MS"/>
                <a:cs typeface="Comic Sans MS"/>
              </a:rPr>
              <a:t>Dark matter </a:t>
            </a:r>
            <a:endParaRPr lang="en-US" dirty="0">
              <a:latin typeface="Comic Sans MS"/>
              <a:cs typeface="Comic Sans MS"/>
            </a:endParaRPr>
          </a:p>
        </p:txBody>
      </p:sp>
      <p:cxnSp>
        <p:nvCxnSpPr>
          <p:cNvPr id="8" name="Straight Arrow Connector 7"/>
          <p:cNvCxnSpPr/>
          <p:nvPr/>
        </p:nvCxnSpPr>
        <p:spPr>
          <a:xfrm flipH="1" flipV="1">
            <a:off x="3554893" y="5111141"/>
            <a:ext cx="1029691" cy="119310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4774645" y="4194762"/>
            <a:ext cx="763134" cy="224889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62480" y="1457730"/>
            <a:ext cx="7990639" cy="523220"/>
          </a:xfrm>
          <a:prstGeom prst="rect">
            <a:avLst/>
          </a:prstGeom>
          <a:noFill/>
        </p:spPr>
        <p:txBody>
          <a:bodyPr wrap="none" rtlCol="0">
            <a:spAutoFit/>
          </a:bodyPr>
          <a:lstStyle/>
          <a:p>
            <a:r>
              <a:rPr lang="en-US" sz="2800" dirty="0" smtClean="0">
                <a:latin typeface="Comic Sans MS"/>
                <a:cs typeface="Comic Sans MS"/>
              </a:rPr>
              <a:t>Uncertainties due to propagation in the Galaxy </a:t>
            </a:r>
            <a:endParaRPr lang="en-US" sz="2800" dirty="0">
              <a:latin typeface="Comic Sans MS"/>
              <a:cs typeface="Comic Sans MS"/>
            </a:endParaRPr>
          </a:p>
        </p:txBody>
      </p:sp>
    </p:spTree>
    <p:extLst>
      <p:ext uri="{BB962C8B-B14F-4D97-AF65-F5344CB8AC3E}">
        <p14:creationId xmlns:p14="http://schemas.microsoft.com/office/powerpoint/2010/main" val="21886464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4674" y="81204"/>
            <a:ext cx="8749502" cy="523220"/>
          </a:xfrm>
          <a:prstGeom prst="rect">
            <a:avLst/>
          </a:prstGeom>
          <a:noFill/>
        </p:spPr>
        <p:txBody>
          <a:bodyPr wrap="square" rtlCol="0">
            <a:spAutoFit/>
          </a:bodyPr>
          <a:lstStyle/>
          <a:p>
            <a:r>
              <a:rPr lang="en-US" sz="2800" b="1" dirty="0" smtClean="0">
                <a:solidFill>
                  <a:srgbClr val="800000"/>
                </a:solidFill>
              </a:rPr>
              <a:t>AMS on the International Space Station </a:t>
            </a:r>
            <a:endParaRPr lang="en-US" sz="2800" b="1" dirty="0">
              <a:solidFill>
                <a:srgbClr val="800000"/>
              </a:solidFill>
            </a:endParaRPr>
          </a:p>
        </p:txBody>
      </p:sp>
      <p:sp>
        <p:nvSpPr>
          <p:cNvPr id="5" name="TextBox 4"/>
          <p:cNvSpPr txBox="1"/>
          <p:nvPr/>
        </p:nvSpPr>
        <p:spPr>
          <a:xfrm>
            <a:off x="393700" y="1117600"/>
            <a:ext cx="184666" cy="369332"/>
          </a:xfrm>
          <a:prstGeom prst="rect">
            <a:avLst/>
          </a:prstGeom>
          <a:noFill/>
        </p:spPr>
        <p:txBody>
          <a:bodyPr wrap="none" rtlCol="0">
            <a:spAutoFit/>
          </a:bodyPr>
          <a:lstStyle/>
          <a:p>
            <a:endParaRPr lang="en-US" dirty="0"/>
          </a:p>
        </p:txBody>
      </p:sp>
      <p:sp>
        <p:nvSpPr>
          <p:cNvPr id="6" name="TextBox 5"/>
          <p:cNvSpPr txBox="1"/>
          <p:nvPr/>
        </p:nvSpPr>
        <p:spPr>
          <a:xfrm>
            <a:off x="88795" y="1659400"/>
            <a:ext cx="4455066" cy="830997"/>
          </a:xfrm>
          <a:prstGeom prst="rect">
            <a:avLst/>
          </a:prstGeom>
          <a:noFill/>
        </p:spPr>
        <p:txBody>
          <a:bodyPr wrap="none" rtlCol="0">
            <a:spAutoFit/>
          </a:bodyPr>
          <a:lstStyle/>
          <a:p>
            <a:r>
              <a:rPr lang="en-US" sz="1600" b="1" dirty="0" smtClean="0"/>
              <a:t>Operating since May 19, 2011 onboard the ISS </a:t>
            </a:r>
            <a:r>
              <a:rPr lang="en-US" sz="1600" dirty="0" smtClean="0"/>
              <a:t>:</a:t>
            </a:r>
          </a:p>
          <a:p>
            <a:r>
              <a:rPr lang="en-US" sz="1600" dirty="0" smtClean="0"/>
              <a:t> &gt; five years in orbit,  &gt; 90 billion events collected</a:t>
            </a:r>
          </a:p>
          <a:p>
            <a:r>
              <a:rPr lang="en-US" sz="1600" dirty="0" smtClean="0"/>
              <a:t> - all detectors fully operational.</a:t>
            </a:r>
            <a:r>
              <a:rPr lang="en-US" sz="1600" dirty="0"/>
              <a:t> </a:t>
            </a:r>
            <a:r>
              <a:rPr lang="en-US" sz="1600" b="1" dirty="0" smtClean="0"/>
              <a:t>ISS lifetime ≥ 2024</a:t>
            </a:r>
            <a:endParaRPr lang="en-US" sz="1600" b="1" dirty="0"/>
          </a:p>
        </p:txBody>
      </p:sp>
      <p:sp>
        <p:nvSpPr>
          <p:cNvPr id="7" name="TextBox 6"/>
          <p:cNvSpPr txBox="1"/>
          <p:nvPr/>
        </p:nvSpPr>
        <p:spPr>
          <a:xfrm>
            <a:off x="-13512" y="582182"/>
            <a:ext cx="7592678" cy="1077218"/>
          </a:xfrm>
          <a:prstGeom prst="rect">
            <a:avLst/>
          </a:prstGeom>
          <a:noFill/>
        </p:spPr>
        <p:txBody>
          <a:bodyPr wrap="square" rtlCol="0">
            <a:spAutoFit/>
          </a:bodyPr>
          <a:lstStyle/>
          <a:p>
            <a:r>
              <a:rPr lang="en-US" sz="1600" b="1" dirty="0" smtClean="0">
                <a:latin typeface="Calibri"/>
                <a:cs typeface="Calibri"/>
              </a:rPr>
              <a:t> Unique instrument in space</a:t>
            </a:r>
            <a:r>
              <a:rPr lang="en-US" sz="1600" dirty="0" smtClean="0">
                <a:latin typeface="Calibri"/>
                <a:cs typeface="Calibri"/>
              </a:rPr>
              <a:t>: </a:t>
            </a:r>
          </a:p>
          <a:p>
            <a:pPr marL="285750" indent="-285750">
              <a:buFontTx/>
              <a:buChar char="-"/>
            </a:pPr>
            <a:r>
              <a:rPr lang="en-US" sz="1600" dirty="0" smtClean="0">
                <a:latin typeface="Calibri"/>
                <a:cs typeface="Calibri"/>
              </a:rPr>
              <a:t>no other magnetic spectrometer planned for next 20 years.</a:t>
            </a:r>
          </a:p>
          <a:p>
            <a:pPr marL="285750" indent="-285750">
              <a:buFontTx/>
              <a:buChar char="-"/>
            </a:pPr>
            <a:r>
              <a:rPr lang="en-US" sz="1600" dirty="0" smtClean="0">
                <a:latin typeface="Calibri"/>
                <a:cs typeface="Calibri"/>
              </a:rPr>
              <a:t>Simultaneous measurements of all CR components with different sub-detectors: redundant particle identification and reduced systematics uncertainties.</a:t>
            </a:r>
          </a:p>
        </p:txBody>
      </p:sp>
      <p:sp>
        <p:nvSpPr>
          <p:cNvPr id="9" name="TextBox 8"/>
          <p:cNvSpPr txBox="1"/>
          <p:nvPr/>
        </p:nvSpPr>
        <p:spPr>
          <a:xfrm>
            <a:off x="154674" y="2580601"/>
            <a:ext cx="5071493" cy="1569660"/>
          </a:xfrm>
          <a:prstGeom prst="rect">
            <a:avLst/>
          </a:prstGeom>
          <a:noFill/>
        </p:spPr>
        <p:txBody>
          <a:bodyPr wrap="square" rtlCol="0">
            <a:spAutoFit/>
          </a:bodyPr>
          <a:lstStyle/>
          <a:p>
            <a:r>
              <a:rPr lang="en-US" sz="1600" b="1" dirty="0" smtClean="0"/>
              <a:t>Fundamental physics:</a:t>
            </a:r>
          </a:p>
          <a:p>
            <a:r>
              <a:rPr lang="en-US" sz="1600" b="1" dirty="0" smtClean="0"/>
              <a:t>- Indirect DM search with anti-particles: </a:t>
            </a:r>
          </a:p>
          <a:p>
            <a:r>
              <a:rPr lang="en-US" sz="1600" dirty="0" smtClean="0"/>
              <a:t>Measurement of:  e</a:t>
            </a:r>
            <a:r>
              <a:rPr lang="en-US" sz="1600" baseline="30000" dirty="0" smtClean="0"/>
              <a:t>+</a:t>
            </a:r>
            <a:r>
              <a:rPr lang="en-US" sz="1600" dirty="0" smtClean="0"/>
              <a:t>, e</a:t>
            </a:r>
            <a:r>
              <a:rPr lang="en-US" sz="1600" baseline="30000" dirty="0" smtClean="0"/>
              <a:t>-</a:t>
            </a:r>
            <a:r>
              <a:rPr lang="en-US" sz="1600" dirty="0" smtClean="0"/>
              <a:t>, anti-p, (anti-d) in an unexplored energy range and O(%) accuracy </a:t>
            </a:r>
          </a:p>
          <a:p>
            <a:r>
              <a:rPr lang="en-US" sz="1600" b="1" dirty="0" smtClean="0"/>
              <a:t>- </a:t>
            </a:r>
            <a:r>
              <a:rPr lang="en-US" sz="1600" b="1" dirty="0" err="1" smtClean="0"/>
              <a:t>Baryogenesis</a:t>
            </a:r>
            <a:r>
              <a:rPr lang="en-US" sz="1600" b="1" dirty="0" smtClean="0"/>
              <a:t> &amp; search for nuclear anti-matter</a:t>
            </a:r>
            <a:r>
              <a:rPr lang="en-US" sz="1600" dirty="0" smtClean="0"/>
              <a:t>:  anti-He, anti-nuclei (Z&gt;2) </a:t>
            </a:r>
          </a:p>
        </p:txBody>
      </p:sp>
      <p:pic>
        <p:nvPicPr>
          <p:cNvPr id="25" name="Picture 24"/>
          <p:cNvPicPr>
            <a:picLocks noChangeAspect="1"/>
          </p:cNvPicPr>
          <p:nvPr/>
        </p:nvPicPr>
        <p:blipFill>
          <a:blip r:embed="rId2"/>
          <a:stretch>
            <a:fillRect/>
          </a:stretch>
        </p:blipFill>
        <p:spPr>
          <a:xfrm>
            <a:off x="3050712" y="4808171"/>
            <a:ext cx="2986298" cy="2049829"/>
          </a:xfrm>
          <a:prstGeom prst="rect">
            <a:avLst/>
          </a:prstGeom>
        </p:spPr>
      </p:pic>
      <p:pic>
        <p:nvPicPr>
          <p:cNvPr id="37" name="Picture 36"/>
          <p:cNvPicPr>
            <a:picLocks noChangeAspect="1"/>
          </p:cNvPicPr>
          <p:nvPr/>
        </p:nvPicPr>
        <p:blipFill>
          <a:blip r:embed="rId3"/>
          <a:stretch>
            <a:fillRect/>
          </a:stretch>
        </p:blipFill>
        <p:spPr>
          <a:xfrm>
            <a:off x="6059600" y="4808171"/>
            <a:ext cx="3084400" cy="1973141"/>
          </a:xfrm>
          <a:prstGeom prst="rect">
            <a:avLst/>
          </a:prstGeom>
        </p:spPr>
      </p:pic>
      <p:sp>
        <p:nvSpPr>
          <p:cNvPr id="3" name="TextBox 2"/>
          <p:cNvSpPr txBox="1"/>
          <p:nvPr/>
        </p:nvSpPr>
        <p:spPr>
          <a:xfrm>
            <a:off x="6225576" y="609580"/>
            <a:ext cx="2531462" cy="369332"/>
          </a:xfrm>
          <a:prstGeom prst="rect">
            <a:avLst/>
          </a:prstGeom>
          <a:noFill/>
        </p:spPr>
        <p:txBody>
          <a:bodyPr wrap="none" rtlCol="0">
            <a:spAutoFit/>
          </a:bodyPr>
          <a:lstStyle/>
          <a:p>
            <a:r>
              <a:rPr lang="en-US" dirty="0" smtClean="0">
                <a:solidFill>
                  <a:srgbClr val="FF0000"/>
                </a:solidFill>
              </a:rPr>
              <a:t>Courtesy of B. </a:t>
            </a:r>
            <a:r>
              <a:rPr lang="en-US" dirty="0" err="1" smtClean="0">
                <a:solidFill>
                  <a:srgbClr val="FF0000"/>
                </a:solidFill>
              </a:rPr>
              <a:t>Bertucci</a:t>
            </a:r>
            <a:r>
              <a:rPr lang="en-US" dirty="0" smtClean="0">
                <a:solidFill>
                  <a:srgbClr val="FF0000"/>
                </a:solidFill>
              </a:rPr>
              <a:t> </a:t>
            </a:r>
            <a:endParaRPr lang="en-US" dirty="0">
              <a:solidFill>
                <a:srgbClr val="FF0000"/>
              </a:solidFill>
            </a:endParaRPr>
          </a:p>
        </p:txBody>
      </p:sp>
      <p:pic>
        <p:nvPicPr>
          <p:cNvPr id="17" name="Picture 6" descr="fig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08534" y="1996860"/>
            <a:ext cx="2941264" cy="2153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88795" y="4279895"/>
            <a:ext cx="6429153" cy="2308324"/>
          </a:xfrm>
          <a:prstGeom prst="rect">
            <a:avLst/>
          </a:prstGeom>
          <a:noFill/>
        </p:spPr>
        <p:txBody>
          <a:bodyPr wrap="square" rtlCol="0">
            <a:spAutoFit/>
          </a:bodyPr>
          <a:lstStyle/>
          <a:p>
            <a:r>
              <a:rPr lang="en-US" sz="1600" b="1" dirty="0" smtClean="0"/>
              <a:t> Energy and precision</a:t>
            </a:r>
          </a:p>
          <a:p>
            <a:r>
              <a:rPr lang="en-US" sz="1600" dirty="0" smtClean="0"/>
              <a:t>Energy range from </a:t>
            </a:r>
            <a:r>
              <a:rPr lang="en-US" sz="1600" dirty="0" err="1" smtClean="0"/>
              <a:t>GeV</a:t>
            </a:r>
            <a:r>
              <a:rPr lang="en-US" sz="1600" dirty="0" smtClean="0"/>
              <a:t> to </a:t>
            </a:r>
            <a:r>
              <a:rPr lang="en-US" sz="1600" dirty="0" err="1" smtClean="0"/>
              <a:t>TeV</a:t>
            </a:r>
            <a:r>
              <a:rPr lang="en-US" sz="1600" dirty="0"/>
              <a:t> </a:t>
            </a:r>
            <a:endParaRPr lang="en-US" sz="1600" dirty="0" smtClean="0"/>
          </a:p>
          <a:p>
            <a:r>
              <a:rPr lang="en-US" sz="1600" dirty="0"/>
              <a:t>M</a:t>
            </a:r>
            <a:r>
              <a:rPr lang="en-US" sz="1600" dirty="0" smtClean="0"/>
              <a:t>ax energy for </a:t>
            </a:r>
          </a:p>
          <a:p>
            <a:r>
              <a:rPr lang="en-US" sz="1600" dirty="0" smtClean="0"/>
              <a:t> primary nuclei (P, He, C, O) </a:t>
            </a:r>
          </a:p>
          <a:p>
            <a:r>
              <a:rPr lang="en-US" sz="1600" dirty="0" smtClean="0"/>
              <a:t>Unlimited by statistics.</a:t>
            </a:r>
          </a:p>
          <a:p>
            <a:r>
              <a:rPr lang="en-US" sz="1600" dirty="0" smtClean="0"/>
              <a:t>For p-, e+ and second. nuclei </a:t>
            </a:r>
          </a:p>
          <a:p>
            <a:r>
              <a:rPr lang="en-US" sz="1600" dirty="0" smtClean="0"/>
              <a:t>Stat. limits at O(100) </a:t>
            </a:r>
            <a:r>
              <a:rPr lang="en-US" sz="1600" dirty="0" err="1" smtClean="0"/>
              <a:t>GeV</a:t>
            </a:r>
            <a:endParaRPr lang="en-US" sz="1600" dirty="0" smtClean="0"/>
          </a:p>
          <a:p>
            <a:r>
              <a:rPr lang="en-US" sz="1600" dirty="0" smtClean="0"/>
              <a:t> (20-30% at higher energies)</a:t>
            </a:r>
          </a:p>
          <a:p>
            <a:r>
              <a:rPr lang="en-US" sz="1600" dirty="0" smtClean="0"/>
              <a:t>Low energy systematics is 2-3% </a:t>
            </a:r>
            <a:endParaRPr lang="en-US" sz="1600" dirty="0"/>
          </a:p>
        </p:txBody>
      </p:sp>
      <p:sp>
        <p:nvSpPr>
          <p:cNvPr id="19" name="TextBox 18"/>
          <p:cNvSpPr txBox="1"/>
          <p:nvPr/>
        </p:nvSpPr>
        <p:spPr>
          <a:xfrm>
            <a:off x="4543861" y="4381093"/>
            <a:ext cx="1519473" cy="461665"/>
          </a:xfrm>
          <a:prstGeom prst="rect">
            <a:avLst/>
          </a:prstGeom>
          <a:solidFill>
            <a:srgbClr val="FFFFFF"/>
          </a:solidFill>
        </p:spPr>
        <p:txBody>
          <a:bodyPr wrap="square" rtlCol="0">
            <a:spAutoFit/>
          </a:bodyPr>
          <a:lstStyle/>
          <a:p>
            <a:r>
              <a:rPr lang="en-US" sz="1200" b="1" dirty="0" smtClean="0">
                <a:solidFill>
                  <a:srgbClr val="FF0000"/>
                </a:solidFill>
              </a:rPr>
              <a:t>AMS 2016</a:t>
            </a:r>
          </a:p>
          <a:p>
            <a:r>
              <a:rPr lang="en-US" sz="1200" b="1" dirty="0" smtClean="0">
                <a:solidFill>
                  <a:srgbClr val="FF0000"/>
                </a:solidFill>
              </a:rPr>
              <a:t> </a:t>
            </a:r>
            <a:r>
              <a:rPr lang="en-US" sz="1200" dirty="0" smtClean="0">
                <a:solidFill>
                  <a:srgbClr val="FF0000"/>
                </a:solidFill>
              </a:rPr>
              <a:t>up to 450 GeV</a:t>
            </a:r>
            <a:endParaRPr lang="en-US" sz="1200" dirty="0">
              <a:solidFill>
                <a:srgbClr val="FF0000"/>
              </a:solidFill>
            </a:endParaRPr>
          </a:p>
        </p:txBody>
      </p:sp>
      <p:pic>
        <p:nvPicPr>
          <p:cNvPr id="20" name="Picture 19"/>
          <p:cNvPicPr>
            <a:picLocks noChangeAspect="1"/>
          </p:cNvPicPr>
          <p:nvPr/>
        </p:nvPicPr>
        <p:blipFill>
          <a:blip r:embed="rId5"/>
          <a:stretch>
            <a:fillRect/>
          </a:stretch>
        </p:blipFill>
        <p:spPr>
          <a:xfrm>
            <a:off x="3285581" y="4660925"/>
            <a:ext cx="1258280" cy="137089"/>
          </a:xfrm>
          <a:prstGeom prst="rect">
            <a:avLst/>
          </a:prstGeom>
        </p:spPr>
      </p:pic>
      <p:pic>
        <p:nvPicPr>
          <p:cNvPr id="21" name="Picture 20"/>
          <p:cNvPicPr>
            <a:picLocks noChangeAspect="1"/>
          </p:cNvPicPr>
          <p:nvPr/>
        </p:nvPicPr>
        <p:blipFill>
          <a:blip r:embed="rId6"/>
          <a:stretch>
            <a:fillRect/>
          </a:stretch>
        </p:blipFill>
        <p:spPr>
          <a:xfrm>
            <a:off x="7701328" y="1921495"/>
            <a:ext cx="1408747" cy="150730"/>
          </a:xfrm>
          <a:prstGeom prst="rect">
            <a:avLst/>
          </a:prstGeom>
        </p:spPr>
      </p:pic>
    </p:spTree>
    <p:extLst>
      <p:ext uri="{BB962C8B-B14F-4D97-AF65-F5344CB8AC3E}">
        <p14:creationId xmlns:p14="http://schemas.microsoft.com/office/powerpoint/2010/main" val="401383855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91000"/>
          </a:blip>
          <a:stretch>
            <a:fillRect/>
          </a:stretch>
        </a:blipFill>
        <a:effectLst/>
      </p:bgPr>
    </p:bg>
    <p:spTree>
      <p:nvGrpSpPr>
        <p:cNvPr id="1" name=""/>
        <p:cNvGrpSpPr/>
        <p:nvPr/>
      </p:nvGrpSpPr>
      <p:grpSpPr>
        <a:xfrm>
          <a:off x="0" y="0"/>
          <a:ext cx="0" cy="0"/>
          <a:chOff x="0" y="0"/>
          <a:chExt cx="0" cy="0"/>
        </a:xfrm>
      </p:grpSpPr>
      <p:sp>
        <p:nvSpPr>
          <p:cNvPr id="64513" name="Title 1"/>
          <p:cNvSpPr>
            <a:spLocks noGrp="1"/>
          </p:cNvSpPr>
          <p:nvPr>
            <p:ph type="title"/>
          </p:nvPr>
        </p:nvSpPr>
        <p:spPr>
          <a:xfrm>
            <a:off x="0" y="1"/>
            <a:ext cx="9318286" cy="7327394"/>
          </a:xfrm>
        </p:spPr>
        <p:txBody>
          <a:bodyPr>
            <a:normAutofit fontScale="90000"/>
          </a:bodyPr>
          <a:lstStyle/>
          <a:p>
            <a:pPr>
              <a:defRPr/>
            </a:pPr>
            <a:r>
              <a:rPr lang="en-US" sz="3600" dirty="0" smtClean="0">
                <a:solidFill>
                  <a:srgbClr val="FFF308"/>
                </a:solidFill>
                <a:latin typeface="Comic Sans MS" charset="0"/>
                <a:cs typeface="Comic Sans MS" charset="0"/>
              </a:rPr>
              <a:t>The Fermi-LAT has </a:t>
            </a:r>
            <a:r>
              <a:rPr lang="en-US" sz="3600" dirty="0" err="1" smtClean="0">
                <a:solidFill>
                  <a:srgbClr val="FFF308"/>
                </a:solidFill>
                <a:latin typeface="Comic Sans MS" charset="0"/>
                <a:cs typeface="Comic Sans MS" charset="0"/>
              </a:rPr>
              <a:t>brough</a:t>
            </a:r>
            <a:r>
              <a:rPr lang="en-US" sz="3600" dirty="0" smtClean="0">
                <a:solidFill>
                  <a:srgbClr val="FFF308"/>
                </a:solidFill>
                <a:latin typeface="Comic Sans MS" charset="0"/>
                <a:cs typeface="Comic Sans MS" charset="0"/>
              </a:rPr>
              <a:t> </a:t>
            </a:r>
            <a:r>
              <a:rPr lang="en-US" sz="3600" b="1" dirty="0" smtClean="0">
                <a:solidFill>
                  <a:srgbClr val="FFF308"/>
                </a:solidFill>
                <a:latin typeface="Comic Sans MS" charset="0"/>
                <a:cs typeface="Comic Sans MS" charset="0"/>
              </a:rPr>
              <a:t>unprecedented progress </a:t>
            </a:r>
            <a:r>
              <a:rPr lang="en-US" sz="3600" dirty="0" smtClean="0">
                <a:solidFill>
                  <a:srgbClr val="FFF308"/>
                </a:solidFill>
                <a:latin typeface="Comic Sans MS" charset="0"/>
                <a:cs typeface="Comic Sans MS" charset="0"/>
              </a:rPr>
              <a:t>in the </a:t>
            </a:r>
            <a:r>
              <a:rPr lang="en-US" sz="3600" dirty="0" err="1" smtClean="0">
                <a:solidFill>
                  <a:srgbClr val="FFF308"/>
                </a:solidFill>
                <a:latin typeface="Lucida Grande" charset="0"/>
                <a:cs typeface="Lucida Grande" charset="0"/>
              </a:rPr>
              <a:t>γ</a:t>
            </a:r>
            <a:r>
              <a:rPr lang="en-US" sz="3600" dirty="0" smtClean="0">
                <a:solidFill>
                  <a:srgbClr val="FFF308"/>
                </a:solidFill>
                <a:latin typeface="Lucida Grande" charset="0"/>
                <a:cs typeface="Lucida Grande" charset="0"/>
              </a:rPr>
              <a:t>-ray</a:t>
            </a:r>
            <a:r>
              <a:rPr lang="en-US" sz="3600" dirty="0" smtClean="0">
                <a:solidFill>
                  <a:srgbClr val="FFF308"/>
                </a:solidFill>
                <a:latin typeface="Comic Sans MS" charset="0"/>
                <a:cs typeface="Comic Sans MS" charset="0"/>
              </a:rPr>
              <a:t> band</a:t>
            </a:r>
            <a:br>
              <a:rPr lang="en-US" sz="3600" dirty="0" smtClean="0">
                <a:solidFill>
                  <a:srgbClr val="FFF308"/>
                </a:solidFill>
                <a:latin typeface="Comic Sans MS" charset="0"/>
                <a:cs typeface="Comic Sans MS" charset="0"/>
              </a:rPr>
            </a:br>
            <a:r>
              <a:rPr lang="en-US" sz="2400" dirty="0" smtClean="0">
                <a:solidFill>
                  <a:srgbClr val="FFF308"/>
                </a:solidFill>
                <a:latin typeface="Comic Sans MS" charset="0"/>
                <a:cs typeface="Comic Sans MS" charset="0"/>
              </a:rPr>
              <a:t>Photons from ~0.5 </a:t>
            </a:r>
            <a:r>
              <a:rPr lang="en-US" sz="2400" dirty="0" err="1" smtClean="0">
                <a:solidFill>
                  <a:srgbClr val="FFF308"/>
                </a:solidFill>
                <a:latin typeface="Comic Sans MS" charset="0"/>
                <a:cs typeface="Comic Sans MS" charset="0"/>
              </a:rPr>
              <a:t>GeV</a:t>
            </a:r>
            <a:r>
              <a:rPr lang="en-US" sz="2400" dirty="0" smtClean="0">
                <a:solidFill>
                  <a:srgbClr val="FFF308"/>
                </a:solidFill>
                <a:latin typeface="Comic Sans MS" charset="0"/>
                <a:cs typeface="Comic Sans MS" charset="0"/>
              </a:rPr>
              <a:t> up to  2 </a:t>
            </a:r>
            <a:r>
              <a:rPr lang="en-US" sz="2400" dirty="0" err="1" smtClean="0">
                <a:solidFill>
                  <a:srgbClr val="FFF308"/>
                </a:solidFill>
                <a:latin typeface="Comic Sans MS" charset="0"/>
                <a:cs typeface="Comic Sans MS" charset="0"/>
              </a:rPr>
              <a:t>TeV</a:t>
            </a:r>
            <a:r>
              <a:rPr lang="en-US" sz="2400" dirty="0" smtClean="0">
                <a:solidFill>
                  <a:srgbClr val="FFF308"/>
                </a:solidFill>
                <a:latin typeface="Comic Sans MS" charset="0"/>
                <a:cs typeface="Comic Sans MS" charset="0"/>
              </a:rPr>
              <a:t> (2000 at &gt; 500 </a:t>
            </a:r>
            <a:r>
              <a:rPr lang="en-US" sz="2400" dirty="0" err="1" smtClean="0">
                <a:solidFill>
                  <a:srgbClr val="FFF308"/>
                </a:solidFill>
                <a:latin typeface="Comic Sans MS" charset="0"/>
                <a:cs typeface="Comic Sans MS" charset="0"/>
              </a:rPr>
              <a:t>GeV</a:t>
            </a:r>
            <a:r>
              <a:rPr lang="en-US" sz="2400" dirty="0" smtClean="0">
                <a:solidFill>
                  <a:srgbClr val="FFF308"/>
                </a:solidFill>
                <a:latin typeface="Comic Sans MS" charset="0"/>
                <a:cs typeface="Comic Sans MS" charset="0"/>
              </a:rPr>
              <a:t>!)</a:t>
            </a:r>
            <a:br>
              <a:rPr lang="en-US" sz="2400" dirty="0" smtClean="0">
                <a:solidFill>
                  <a:srgbClr val="FFF308"/>
                </a:solidFill>
                <a:latin typeface="Comic Sans MS" charset="0"/>
                <a:cs typeface="Comic Sans MS" charset="0"/>
              </a:rPr>
            </a:br>
            <a:r>
              <a:rPr lang="en-US" sz="2400" dirty="0" smtClean="0">
                <a:solidFill>
                  <a:srgbClr val="FFF308"/>
                </a:solidFill>
                <a:latin typeface="Comic Sans MS" charset="0"/>
                <a:cs typeface="Comic Sans MS" charset="0"/>
              </a:rPr>
              <a:t/>
            </a:r>
            <a:br>
              <a:rPr lang="en-US" sz="2400" dirty="0" smtClean="0">
                <a:solidFill>
                  <a:srgbClr val="FFF308"/>
                </a:solidFill>
                <a:latin typeface="Comic Sans MS" charset="0"/>
                <a:cs typeface="Comic Sans MS" charset="0"/>
              </a:rPr>
            </a:br>
            <a:r>
              <a:rPr lang="en-US" sz="2700" dirty="0" smtClean="0">
                <a:solidFill>
                  <a:schemeClr val="bg1"/>
                </a:solidFill>
                <a:latin typeface="Comic Sans MS" charset="0"/>
                <a:cs typeface="Comic Sans MS" charset="0"/>
              </a:rPr>
              <a:t>Galactic and extragalactic sources, close external galaxies, </a:t>
            </a:r>
            <a:br>
              <a:rPr lang="en-US" sz="2700" dirty="0" smtClean="0">
                <a:solidFill>
                  <a:schemeClr val="bg1"/>
                </a:solidFill>
                <a:latin typeface="Comic Sans MS" charset="0"/>
                <a:cs typeface="Comic Sans MS" charset="0"/>
              </a:rPr>
            </a:br>
            <a:r>
              <a:rPr lang="en-US" sz="2700" dirty="0" smtClean="0">
                <a:solidFill>
                  <a:schemeClr val="bg1"/>
                </a:solidFill>
                <a:latin typeface="Comic Sans MS" charset="0"/>
                <a:cs typeface="Comic Sans MS" charset="0"/>
              </a:rPr>
              <a:t>diffuse emission at all latitudes, transients, dark matter studies, electrons, …. and trigger in other wavelengths </a:t>
            </a:r>
            <a:r>
              <a:rPr lang="en-US" sz="2400" dirty="0" smtClean="0">
                <a:solidFill>
                  <a:schemeClr val="bg1"/>
                </a:solidFill>
                <a:latin typeface="Comic Sans MS" charset="0"/>
                <a:cs typeface="Comic Sans MS" charset="0"/>
              </a:rPr>
              <a:t/>
            </a:r>
            <a:br>
              <a:rPr lang="en-US" sz="2400" dirty="0" smtClean="0">
                <a:solidFill>
                  <a:schemeClr val="bg1"/>
                </a:solidFill>
                <a:latin typeface="Comic Sans MS" charset="0"/>
                <a:cs typeface="Comic Sans MS" charset="0"/>
              </a:rPr>
            </a:br>
            <a:r>
              <a:rPr lang="en-US" sz="2400" dirty="0" smtClean="0">
                <a:solidFill>
                  <a:schemeClr val="bg1"/>
                </a:solidFill>
                <a:latin typeface="Comic Sans MS" charset="0"/>
                <a:cs typeface="Comic Sans MS" charset="0"/>
              </a:rPr>
              <a:t/>
            </a:r>
            <a:br>
              <a:rPr lang="en-US" sz="2400" dirty="0" smtClean="0">
                <a:solidFill>
                  <a:schemeClr val="bg1"/>
                </a:solidFill>
                <a:latin typeface="Comic Sans MS" charset="0"/>
                <a:cs typeface="Comic Sans MS" charset="0"/>
              </a:rPr>
            </a:br>
            <a:r>
              <a:rPr lang="en-US" sz="2400" dirty="0" smtClean="0">
                <a:solidFill>
                  <a:schemeClr val="bg1"/>
                </a:solidFill>
                <a:latin typeface="Comic Sans MS" charset="0"/>
                <a:cs typeface="Comic Sans MS" charset="0"/>
              </a:rPr>
              <a:t/>
            </a:r>
            <a:br>
              <a:rPr lang="en-US" sz="2400" dirty="0" smtClean="0">
                <a:solidFill>
                  <a:schemeClr val="bg1"/>
                </a:solidFill>
                <a:latin typeface="Comic Sans MS" charset="0"/>
                <a:cs typeface="Comic Sans MS" charset="0"/>
              </a:rPr>
            </a:br>
            <a:r>
              <a:rPr lang="en-US" sz="2700" dirty="0" smtClean="0">
                <a:solidFill>
                  <a:srgbClr val="FFFFFF"/>
                </a:solidFill>
                <a:latin typeface="Comic Sans MS"/>
                <a:cs typeface="Comic Sans MS"/>
              </a:rPr>
              <a:t>Systematics </a:t>
            </a:r>
            <a:r>
              <a:rPr lang="en-US" sz="2700" dirty="0">
                <a:solidFill>
                  <a:srgbClr val="FFFFFF"/>
                </a:solidFill>
                <a:latin typeface="Comic Sans MS"/>
                <a:cs typeface="Comic Sans MS"/>
              </a:rPr>
              <a:t>in the Gal. Center excess and in most of </a:t>
            </a:r>
            <a:br>
              <a:rPr lang="en-US" sz="2700" dirty="0">
                <a:solidFill>
                  <a:srgbClr val="FFFFFF"/>
                </a:solidFill>
                <a:latin typeface="Comic Sans MS"/>
                <a:cs typeface="Comic Sans MS"/>
              </a:rPr>
            </a:br>
            <a:r>
              <a:rPr lang="en-US" sz="2700" dirty="0">
                <a:solidFill>
                  <a:srgbClr val="FFFFFF"/>
                </a:solidFill>
                <a:latin typeface="Comic Sans MS"/>
                <a:cs typeface="Comic Sans MS"/>
              </a:rPr>
              <a:t>Fermi-LAT data are heavily due the </a:t>
            </a:r>
            <a:br>
              <a:rPr lang="en-US" sz="2700" dirty="0">
                <a:solidFill>
                  <a:srgbClr val="FFFFFF"/>
                </a:solidFill>
                <a:latin typeface="Comic Sans MS"/>
                <a:cs typeface="Comic Sans MS"/>
              </a:rPr>
            </a:br>
            <a:r>
              <a:rPr lang="en-US" sz="2700" dirty="0">
                <a:solidFill>
                  <a:srgbClr val="FFFFFF"/>
                </a:solidFill>
                <a:latin typeface="Comic Sans MS"/>
                <a:cs typeface="Comic Sans MS"/>
              </a:rPr>
              <a:t>GALACTIC DIFFUSE EMISSION MODELING</a:t>
            </a:r>
            <a:r>
              <a:rPr lang="en-US" sz="2400" dirty="0">
                <a:solidFill>
                  <a:srgbClr val="FFFFFF"/>
                </a:solidFill>
                <a:latin typeface="Comic Sans MS"/>
                <a:cs typeface="Comic Sans MS"/>
              </a:rPr>
              <a:t/>
            </a:r>
            <a:br>
              <a:rPr lang="en-US" sz="2400" dirty="0">
                <a:solidFill>
                  <a:srgbClr val="FFFFFF"/>
                </a:solidFill>
                <a:latin typeface="Comic Sans MS"/>
                <a:cs typeface="Comic Sans MS"/>
              </a:rPr>
            </a:br>
            <a:r>
              <a:rPr lang="en-US" sz="2400" dirty="0" smtClean="0">
                <a:solidFill>
                  <a:srgbClr val="FFFFFF"/>
                </a:solidFill>
                <a:latin typeface="Comic Sans MS"/>
                <a:cs typeface="Comic Sans MS"/>
              </a:rPr>
              <a:t/>
            </a:r>
            <a:br>
              <a:rPr lang="en-US" sz="2400" dirty="0" smtClean="0">
                <a:solidFill>
                  <a:srgbClr val="FFFFFF"/>
                </a:solidFill>
                <a:latin typeface="Comic Sans MS"/>
                <a:cs typeface="Comic Sans MS"/>
              </a:rPr>
            </a:br>
            <a:r>
              <a:rPr lang="en-US" sz="2000" dirty="0">
                <a:solidFill>
                  <a:srgbClr val="FFFFFF"/>
                </a:solidFill>
                <a:latin typeface="Comic Sans MS"/>
                <a:cs typeface="Comic Sans MS"/>
              </a:rPr>
              <a:t>It accounts for:</a:t>
            </a:r>
            <a:br>
              <a:rPr lang="en-US" sz="2000" dirty="0">
                <a:solidFill>
                  <a:srgbClr val="FFFFFF"/>
                </a:solidFill>
                <a:latin typeface="Comic Sans MS"/>
                <a:cs typeface="Comic Sans MS"/>
              </a:rPr>
            </a:br>
            <a:r>
              <a:rPr lang="en-US" sz="2000" dirty="0">
                <a:solidFill>
                  <a:srgbClr val="FFFFFF"/>
                </a:solidFill>
                <a:latin typeface="Comic Sans MS"/>
                <a:cs typeface="Comic Sans MS"/>
              </a:rPr>
              <a:t> </a:t>
            </a:r>
            <a:r>
              <a:rPr lang="en-US" sz="2000" dirty="0" smtClean="0">
                <a:solidFill>
                  <a:srgbClr val="FFFFFF"/>
                </a:solidFill>
                <a:latin typeface="Comic Sans MS"/>
                <a:cs typeface="Comic Sans MS"/>
              </a:rPr>
              <a:t>- the </a:t>
            </a:r>
            <a:r>
              <a:rPr lang="en-US" sz="2000" dirty="0">
                <a:solidFill>
                  <a:srgbClr val="FFFFFF"/>
                </a:solidFill>
                <a:latin typeface="Lucida Grande"/>
                <a:ea typeface="Lucida Grande"/>
                <a:cs typeface="Lucida Grande"/>
              </a:rPr>
              <a:t>π</a:t>
            </a:r>
            <a:r>
              <a:rPr lang="en-US" sz="2000" baseline="30000" dirty="0">
                <a:solidFill>
                  <a:srgbClr val="FFFFFF"/>
                </a:solidFill>
                <a:latin typeface="Comic Sans MS"/>
                <a:cs typeface="Comic Sans MS"/>
              </a:rPr>
              <a:t>0</a:t>
            </a:r>
            <a:r>
              <a:rPr lang="en-US" sz="2000" dirty="0">
                <a:solidFill>
                  <a:srgbClr val="FFFFFF"/>
                </a:solidFill>
                <a:latin typeface="Comic Sans MS"/>
                <a:cs typeface="Comic Sans MS"/>
              </a:rPr>
              <a:t> decay (Models for protons and helium at the GC, gas distribution, </a:t>
            </a:r>
            <a:r>
              <a:rPr lang="en-US" sz="2000" dirty="0" smtClean="0">
                <a:solidFill>
                  <a:srgbClr val="FFFFFF"/>
                </a:solidFill>
                <a:latin typeface="Comic Sans MS"/>
                <a:cs typeface="Comic Sans MS"/>
              </a:rPr>
              <a:t/>
            </a:r>
            <a:br>
              <a:rPr lang="en-US" sz="2000" dirty="0" smtClean="0">
                <a:solidFill>
                  <a:srgbClr val="FFFFFF"/>
                </a:solidFill>
                <a:latin typeface="Comic Sans MS"/>
                <a:cs typeface="Comic Sans MS"/>
              </a:rPr>
            </a:br>
            <a:r>
              <a:rPr lang="en-US" sz="2000" b="1" u="sng" dirty="0" smtClean="0">
                <a:solidFill>
                  <a:srgbClr val="FFFFFF"/>
                </a:solidFill>
                <a:latin typeface="Comic Sans MS"/>
                <a:cs typeface="Comic Sans MS"/>
              </a:rPr>
              <a:t>cross sections </a:t>
            </a:r>
            <a:r>
              <a:rPr lang="en-US" sz="2000" b="1" u="sng" dirty="0">
                <a:solidFill>
                  <a:srgbClr val="FFFFFF"/>
                </a:solidFill>
                <a:latin typeface="Comic Sans MS"/>
                <a:cs typeface="Comic Sans MS"/>
              </a:rPr>
              <a:t>for p and He off the gas</a:t>
            </a:r>
            <a:r>
              <a:rPr lang="en-US" sz="2000" dirty="0">
                <a:solidFill>
                  <a:srgbClr val="FFFFFF"/>
                </a:solidFill>
                <a:latin typeface="Comic Sans MS"/>
                <a:cs typeface="Comic Sans MS"/>
              </a:rPr>
              <a:t>)</a:t>
            </a:r>
            <a:br>
              <a:rPr lang="en-US" sz="2000" dirty="0">
                <a:solidFill>
                  <a:srgbClr val="FFFFFF"/>
                </a:solidFill>
                <a:latin typeface="Comic Sans MS"/>
                <a:cs typeface="Comic Sans MS"/>
              </a:rPr>
            </a:br>
            <a:r>
              <a:rPr lang="en-US" sz="2000" dirty="0" smtClean="0">
                <a:solidFill>
                  <a:srgbClr val="FFFFFF"/>
                </a:solidFill>
                <a:latin typeface="Comic Sans MS"/>
                <a:cs typeface="Comic Sans MS"/>
              </a:rPr>
              <a:t>- Inverse </a:t>
            </a:r>
            <a:r>
              <a:rPr lang="en-US" sz="2000" dirty="0">
                <a:solidFill>
                  <a:srgbClr val="FFFFFF"/>
                </a:solidFill>
                <a:latin typeface="Comic Sans MS"/>
                <a:cs typeface="Comic Sans MS"/>
              </a:rPr>
              <a:t>Compton </a:t>
            </a:r>
            <a:r>
              <a:rPr lang="en-US" sz="2000" dirty="0" smtClean="0">
                <a:solidFill>
                  <a:srgbClr val="FFFFFF"/>
                </a:solidFill>
                <a:latin typeface="Comic Sans MS"/>
                <a:cs typeface="Comic Sans MS"/>
              </a:rPr>
              <a:t>(electrons off Interstellar </a:t>
            </a:r>
            <a:r>
              <a:rPr lang="en-US" sz="2000" dirty="0">
                <a:solidFill>
                  <a:srgbClr val="FFFFFF"/>
                </a:solidFill>
                <a:latin typeface="Comic Sans MS"/>
                <a:cs typeface="Comic Sans MS"/>
              </a:rPr>
              <a:t>Radiation Field – CMB, IR, optic)</a:t>
            </a:r>
            <a:br>
              <a:rPr lang="en-US" sz="2000" dirty="0">
                <a:solidFill>
                  <a:srgbClr val="FFFFFF"/>
                </a:solidFill>
                <a:latin typeface="Comic Sans MS"/>
                <a:cs typeface="Comic Sans MS"/>
              </a:rPr>
            </a:br>
            <a:r>
              <a:rPr lang="en-US" sz="2000" dirty="0" smtClean="0">
                <a:solidFill>
                  <a:srgbClr val="FFFFFF"/>
                </a:solidFill>
                <a:latin typeface="Comic Sans MS"/>
                <a:cs typeface="Comic Sans MS"/>
              </a:rPr>
              <a:t>- </a:t>
            </a:r>
            <a:r>
              <a:rPr lang="en-US" sz="2000" dirty="0" err="1" smtClean="0">
                <a:solidFill>
                  <a:srgbClr val="FFFFFF"/>
                </a:solidFill>
                <a:latin typeface="Comic Sans MS"/>
                <a:cs typeface="Comic Sans MS"/>
              </a:rPr>
              <a:t>Bremsstrahalung</a:t>
            </a:r>
            <a:r>
              <a:rPr lang="en-US" sz="2000" dirty="0" smtClean="0">
                <a:solidFill>
                  <a:srgbClr val="FFFFFF"/>
                </a:solidFill>
                <a:latin typeface="Comic Sans MS"/>
                <a:cs typeface="Comic Sans MS"/>
              </a:rPr>
              <a:t> </a:t>
            </a:r>
            <a:r>
              <a:rPr lang="en-US" sz="2000" dirty="0">
                <a:solidFill>
                  <a:srgbClr val="FFFFFF"/>
                </a:solidFill>
                <a:latin typeface="Comic Sans MS"/>
                <a:cs typeface="Comic Sans MS"/>
              </a:rPr>
              <a:t>(Models for electrons at the GC, gas distribution) </a:t>
            </a:r>
            <a:br>
              <a:rPr lang="en-US" sz="2000" dirty="0">
                <a:solidFill>
                  <a:srgbClr val="FFFFFF"/>
                </a:solidFill>
                <a:latin typeface="Comic Sans MS"/>
                <a:cs typeface="Comic Sans MS"/>
              </a:rPr>
            </a:br>
            <a:r>
              <a:rPr lang="en-US" sz="2000" dirty="0" smtClean="0">
                <a:solidFill>
                  <a:srgbClr val="FFFFFF"/>
                </a:solidFill>
                <a:latin typeface="Comic Sans MS"/>
                <a:cs typeface="Comic Sans MS"/>
              </a:rPr>
              <a:t/>
            </a:r>
            <a:br>
              <a:rPr lang="en-US" sz="2000" dirty="0" smtClean="0">
                <a:solidFill>
                  <a:srgbClr val="FFFFFF"/>
                </a:solidFill>
                <a:latin typeface="Comic Sans MS"/>
                <a:cs typeface="Comic Sans MS"/>
              </a:rPr>
            </a:br>
            <a:endParaRPr lang="en-US" sz="2400" dirty="0">
              <a:solidFill>
                <a:srgbClr val="FFFFFF"/>
              </a:solidFill>
              <a:latin typeface="Comic Sans MS" charset="0"/>
              <a:cs typeface="Comic Sans MS" charset="0"/>
            </a:endParaRPr>
          </a:p>
        </p:txBody>
      </p:sp>
    </p:spTree>
    <p:extLst>
      <p:ext uri="{BB962C8B-B14F-4D97-AF65-F5344CB8AC3E}">
        <p14:creationId xmlns:p14="http://schemas.microsoft.com/office/powerpoint/2010/main" val="408964983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stretch>
            <a:fillRect/>
          </a:stretch>
        </p:blipFill>
        <p:spPr>
          <a:xfrm>
            <a:off x="76200" y="0"/>
            <a:ext cx="8970761" cy="6858000"/>
          </a:xfrm>
          <a:prstGeom prst="rect">
            <a:avLst/>
          </a:prstGeom>
        </p:spPr>
      </p:pic>
      <p:sp>
        <p:nvSpPr>
          <p:cNvPr id="2" name="TextBox 1"/>
          <p:cNvSpPr txBox="1"/>
          <p:nvPr/>
        </p:nvSpPr>
        <p:spPr>
          <a:xfrm>
            <a:off x="414146" y="2774954"/>
            <a:ext cx="800683" cy="369332"/>
          </a:xfrm>
          <a:prstGeom prst="rect">
            <a:avLst/>
          </a:prstGeom>
          <a:noFill/>
          <a:ln w="38100" cmpd="sng">
            <a:solidFill>
              <a:srgbClr val="FF3F63"/>
            </a:solidFill>
          </a:ln>
        </p:spPr>
        <p:txBody>
          <a:bodyPr wrap="square" rtlCol="0">
            <a:spAutoFit/>
          </a:bodyPr>
          <a:lstStyle/>
          <a:p>
            <a:endParaRPr lang="en-US" dirty="0"/>
          </a:p>
        </p:txBody>
      </p:sp>
      <p:sp>
        <p:nvSpPr>
          <p:cNvPr id="5" name="TextBox 4"/>
          <p:cNvSpPr txBox="1"/>
          <p:nvPr/>
        </p:nvSpPr>
        <p:spPr>
          <a:xfrm>
            <a:off x="414146" y="3501957"/>
            <a:ext cx="625019" cy="268353"/>
          </a:xfrm>
          <a:prstGeom prst="rect">
            <a:avLst/>
          </a:prstGeom>
          <a:noFill/>
          <a:ln w="38100" cmpd="sng">
            <a:solidFill>
              <a:srgbClr val="FF3F63"/>
            </a:solidFill>
          </a:ln>
        </p:spPr>
        <p:txBody>
          <a:bodyPr wrap="square" rtlCol="0">
            <a:spAutoFit/>
          </a:bodyPr>
          <a:lstStyle/>
          <a:p>
            <a:endParaRPr lang="en-US" dirty="0"/>
          </a:p>
        </p:txBody>
      </p:sp>
      <p:sp>
        <p:nvSpPr>
          <p:cNvPr id="6" name="TextBox 5"/>
          <p:cNvSpPr txBox="1"/>
          <p:nvPr/>
        </p:nvSpPr>
        <p:spPr>
          <a:xfrm>
            <a:off x="6833410" y="6226388"/>
            <a:ext cx="184666" cy="369332"/>
          </a:xfrm>
          <a:prstGeom prst="rect">
            <a:avLst/>
          </a:prstGeom>
          <a:noFill/>
        </p:spPr>
        <p:txBody>
          <a:bodyPr wrap="none" rtlCol="0">
            <a:spAutoFit/>
          </a:bodyPr>
          <a:lstStyle/>
          <a:p>
            <a:endParaRPr lang="en-US" dirty="0"/>
          </a:p>
        </p:txBody>
      </p:sp>
      <p:sp>
        <p:nvSpPr>
          <p:cNvPr id="7" name="TextBox 6"/>
          <p:cNvSpPr txBox="1"/>
          <p:nvPr/>
        </p:nvSpPr>
        <p:spPr>
          <a:xfrm>
            <a:off x="432250" y="3770310"/>
            <a:ext cx="782579" cy="299527"/>
          </a:xfrm>
          <a:prstGeom prst="rect">
            <a:avLst/>
          </a:prstGeom>
          <a:noFill/>
          <a:ln w="38100" cmpd="sng">
            <a:solidFill>
              <a:srgbClr val="4F81BD"/>
            </a:solidFill>
            <a:prstDash val="solid"/>
          </a:ln>
        </p:spPr>
        <p:txBody>
          <a:bodyPr wrap="square" rtlCol="0">
            <a:spAutoFit/>
          </a:bodyPr>
          <a:lstStyle/>
          <a:p>
            <a:endParaRPr lang="en-US" dirty="0"/>
          </a:p>
        </p:txBody>
      </p:sp>
    </p:spTree>
    <p:extLst>
      <p:ext uri="{BB962C8B-B14F-4D97-AF65-F5344CB8AC3E}">
        <p14:creationId xmlns:p14="http://schemas.microsoft.com/office/powerpoint/2010/main" val="326354919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026"/>
          <p:cNvSpPr>
            <a:spLocks noChangeArrowheads="1"/>
          </p:cNvSpPr>
          <p:nvPr/>
        </p:nvSpPr>
        <p:spPr bwMode="auto">
          <a:xfrm>
            <a:off x="0" y="0"/>
            <a:ext cx="9144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fr-FR" sz="3200" dirty="0">
                <a:solidFill>
                  <a:srgbClr val="800000"/>
                </a:solidFill>
                <a:latin typeface="Comic Sans MS"/>
                <a:cs typeface="Comic Sans MS"/>
              </a:rPr>
              <a:t>WIMP INDIRECT SIGNALS</a:t>
            </a:r>
            <a:r>
              <a:rPr lang="fr-FR" dirty="0">
                <a:solidFill>
                  <a:srgbClr val="800000"/>
                </a:solidFill>
                <a:latin typeface="Comic Sans MS"/>
                <a:cs typeface="Comic Sans MS"/>
              </a:rPr>
              <a:t> </a:t>
            </a:r>
          </a:p>
        </p:txBody>
      </p:sp>
      <p:sp>
        <p:nvSpPr>
          <p:cNvPr id="95235" name="Rectangle 1027"/>
          <p:cNvSpPr>
            <a:spLocks noChangeArrowheads="1"/>
          </p:cNvSpPr>
          <p:nvPr/>
        </p:nvSpPr>
        <p:spPr bwMode="auto">
          <a:xfrm>
            <a:off x="227013" y="1309688"/>
            <a:ext cx="8702675" cy="541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ctr">
              <a:spcBef>
                <a:spcPct val="20000"/>
              </a:spcBef>
              <a:defRPr/>
            </a:pPr>
            <a:r>
              <a:rPr lang="fr-FR" sz="2000" dirty="0">
                <a:latin typeface="Comic Sans MS"/>
                <a:cs typeface="Comic Sans MS"/>
              </a:rPr>
              <a:t>Annihilation </a:t>
            </a:r>
            <a:r>
              <a:rPr lang="fr-FR" sz="2000" dirty="0" err="1">
                <a:latin typeface="Comic Sans MS"/>
                <a:cs typeface="Comic Sans MS"/>
              </a:rPr>
              <a:t>inside</a:t>
            </a:r>
            <a:r>
              <a:rPr lang="fr-FR" sz="2000" dirty="0">
                <a:latin typeface="Comic Sans MS"/>
                <a:cs typeface="Comic Sans MS"/>
              </a:rPr>
              <a:t> </a:t>
            </a:r>
            <a:r>
              <a:rPr lang="fr-FR" sz="2000" dirty="0" err="1">
                <a:latin typeface="Comic Sans MS"/>
                <a:cs typeface="Comic Sans MS"/>
              </a:rPr>
              <a:t>celestial</a:t>
            </a:r>
            <a:r>
              <a:rPr lang="fr-FR" sz="2000" dirty="0">
                <a:latin typeface="Comic Sans MS"/>
                <a:cs typeface="Comic Sans MS"/>
              </a:rPr>
              <a:t> bodies (Sun, </a:t>
            </a:r>
            <a:r>
              <a:rPr lang="fr-FR" sz="2000" dirty="0" err="1">
                <a:latin typeface="Comic Sans MS"/>
                <a:cs typeface="Comic Sans MS"/>
              </a:rPr>
              <a:t>Earth</a:t>
            </a:r>
            <a:r>
              <a:rPr lang="fr-FR" sz="2000" dirty="0">
                <a:latin typeface="Comic Sans MS"/>
                <a:cs typeface="Comic Sans MS"/>
              </a:rPr>
              <a:t>):</a:t>
            </a:r>
          </a:p>
          <a:p>
            <a:pPr lvl="1" algn="ctr">
              <a:spcBef>
                <a:spcPct val="20000"/>
              </a:spcBef>
              <a:buFont typeface="Wingdings" charset="0"/>
              <a:buChar char="Ø"/>
              <a:defRPr/>
            </a:pPr>
            <a:r>
              <a:rPr lang="fr-FR" sz="2000" dirty="0">
                <a:latin typeface="Comic Sans MS"/>
                <a:cs typeface="Comic Sans MS"/>
                <a:sym typeface="Symbol" charset="0"/>
              </a:rPr>
              <a:t> </a:t>
            </a:r>
            <a:r>
              <a:rPr lang="fr-FR" sz="2000" dirty="0">
                <a:latin typeface="Comic Sans MS"/>
                <a:cs typeface="Comic Sans MS"/>
              </a:rPr>
              <a:t> </a:t>
            </a:r>
            <a:r>
              <a:rPr lang="fr-FR" sz="2000" dirty="0" err="1">
                <a:latin typeface="Comic Sans MS"/>
                <a:cs typeface="Comic Sans MS"/>
              </a:rPr>
              <a:t>at</a:t>
            </a:r>
            <a:r>
              <a:rPr lang="fr-FR" sz="2000" dirty="0">
                <a:latin typeface="Comic Sans MS"/>
                <a:cs typeface="Comic Sans MS"/>
              </a:rPr>
              <a:t> neutrino </a:t>
            </a:r>
            <a:r>
              <a:rPr lang="fr-FR" sz="2000" dirty="0" err="1">
                <a:latin typeface="Comic Sans MS"/>
                <a:cs typeface="Comic Sans MS"/>
              </a:rPr>
              <a:t>telescopes</a:t>
            </a:r>
            <a:r>
              <a:rPr lang="fr-FR" sz="2000" dirty="0">
                <a:latin typeface="Comic Sans MS"/>
                <a:cs typeface="Comic Sans MS"/>
              </a:rPr>
              <a:t> as up-</a:t>
            </a:r>
            <a:r>
              <a:rPr lang="fr-FR" sz="2000" dirty="0" err="1">
                <a:latin typeface="Comic Sans MS"/>
                <a:cs typeface="Comic Sans MS"/>
              </a:rPr>
              <a:t>going</a:t>
            </a:r>
            <a:r>
              <a:rPr lang="fr-FR" sz="2000" dirty="0">
                <a:latin typeface="Comic Sans MS"/>
                <a:cs typeface="Comic Sans MS"/>
              </a:rPr>
              <a:t> muons</a:t>
            </a:r>
          </a:p>
          <a:p>
            <a:pPr algn="ctr">
              <a:spcBef>
                <a:spcPct val="20000"/>
              </a:spcBef>
              <a:defRPr/>
            </a:pPr>
            <a:r>
              <a:rPr lang="fr-FR" sz="2000" dirty="0">
                <a:latin typeface="Comic Sans MS"/>
                <a:cs typeface="Comic Sans MS"/>
              </a:rPr>
              <a:t>            </a:t>
            </a:r>
          </a:p>
          <a:p>
            <a:pPr algn="ctr">
              <a:spcBef>
                <a:spcPct val="20000"/>
              </a:spcBef>
              <a:defRPr/>
            </a:pPr>
            <a:r>
              <a:rPr lang="fr-FR" sz="2000" dirty="0">
                <a:latin typeface="Comic Sans MS"/>
                <a:cs typeface="Comic Sans MS"/>
              </a:rPr>
              <a:t>Annihilation in the </a:t>
            </a:r>
            <a:r>
              <a:rPr lang="fr-FR" sz="2000" dirty="0" err="1">
                <a:latin typeface="Comic Sans MS"/>
                <a:cs typeface="Comic Sans MS"/>
              </a:rPr>
              <a:t>galactic</a:t>
            </a:r>
            <a:r>
              <a:rPr lang="fr-FR" sz="2000" dirty="0">
                <a:latin typeface="Comic Sans MS"/>
                <a:cs typeface="Comic Sans MS"/>
              </a:rPr>
              <a:t> halo:</a:t>
            </a:r>
          </a:p>
          <a:p>
            <a:pPr algn="ctr">
              <a:spcBef>
                <a:spcPct val="20000"/>
              </a:spcBef>
              <a:defRPr/>
            </a:pPr>
            <a:r>
              <a:rPr lang="fr-FR" sz="2000" dirty="0">
                <a:latin typeface="Comic Sans MS"/>
                <a:cs typeface="Comic Sans MS"/>
              </a:rPr>
              <a:t>       </a:t>
            </a:r>
            <a:r>
              <a:rPr lang="fr-FR" sz="2000" dirty="0">
                <a:latin typeface="Comic Sans MS"/>
                <a:cs typeface="Comic Sans MS"/>
                <a:sym typeface="Wingdings 3" charset="0"/>
              </a:rPr>
              <a:t> </a:t>
            </a:r>
            <a:r>
              <a:rPr lang="fr-FR" sz="2000" dirty="0">
                <a:latin typeface="Comic Sans MS"/>
                <a:cs typeface="Comic Sans MS"/>
                <a:sym typeface="Symbol" charset="0"/>
              </a:rPr>
              <a:t>-rays (diffuse, </a:t>
            </a:r>
            <a:r>
              <a:rPr lang="fr-FR" sz="2000" dirty="0" err="1">
                <a:latin typeface="Comic Sans MS"/>
                <a:cs typeface="Comic Sans MS"/>
                <a:sym typeface="Symbol" charset="0"/>
              </a:rPr>
              <a:t>monochromatic</a:t>
            </a:r>
            <a:r>
              <a:rPr lang="fr-FR" sz="2000" dirty="0">
                <a:latin typeface="Comic Sans MS"/>
                <a:cs typeface="Comic Sans MS"/>
                <a:sym typeface="Symbol" charset="0"/>
              </a:rPr>
              <a:t> line), </a:t>
            </a:r>
            <a:r>
              <a:rPr lang="fr-FR" sz="2000" dirty="0" err="1">
                <a:latin typeface="Comic Sans MS"/>
                <a:cs typeface="Comic Sans MS"/>
                <a:sym typeface="Symbol" charset="0"/>
              </a:rPr>
              <a:t>multiwavelength</a:t>
            </a:r>
            <a:endParaRPr lang="fr-FR" sz="2000" dirty="0">
              <a:latin typeface="Comic Sans MS"/>
              <a:cs typeface="Comic Sans MS"/>
              <a:sym typeface="Symbol" charset="0"/>
            </a:endParaRPr>
          </a:p>
          <a:p>
            <a:pPr algn="ctr">
              <a:spcBef>
                <a:spcPct val="20000"/>
              </a:spcBef>
              <a:defRPr/>
            </a:pPr>
            <a:endParaRPr lang="fr-FR" sz="2000" dirty="0">
              <a:latin typeface="Comic Sans MS"/>
              <a:cs typeface="Comic Sans MS"/>
              <a:sym typeface="Symbol" charset="0"/>
            </a:endParaRPr>
          </a:p>
          <a:p>
            <a:pPr algn="ctr">
              <a:spcBef>
                <a:spcPct val="20000"/>
              </a:spcBef>
              <a:defRPr/>
            </a:pPr>
            <a:r>
              <a:rPr lang="fr-FR" sz="2000" dirty="0">
                <a:latin typeface="Comic Sans MS"/>
                <a:cs typeface="Comic Sans MS"/>
                <a:sym typeface="Symbol" charset="0"/>
              </a:rPr>
              <a:t>       </a:t>
            </a:r>
            <a:r>
              <a:rPr lang="fr-FR" sz="2000" dirty="0">
                <a:latin typeface="Comic Sans MS"/>
                <a:cs typeface="Comic Sans MS"/>
                <a:sym typeface="Wingdings 3" charset="0"/>
              </a:rPr>
              <a:t>   </a:t>
            </a:r>
            <a:r>
              <a:rPr lang="it-IT" sz="2000" dirty="0" err="1">
                <a:latin typeface="Comic Sans MS"/>
                <a:cs typeface="Comic Sans MS"/>
              </a:rPr>
              <a:t>antimatter</a:t>
            </a:r>
            <a:r>
              <a:rPr lang="it-IT" sz="2000" dirty="0">
                <a:latin typeface="Comic Sans MS"/>
                <a:cs typeface="Comic Sans MS"/>
              </a:rPr>
              <a:t>, </a:t>
            </a:r>
            <a:r>
              <a:rPr lang="it-IT" sz="2000" dirty="0" err="1">
                <a:latin typeface="Comic Sans MS"/>
                <a:cs typeface="Comic Sans MS"/>
              </a:rPr>
              <a:t>searched</a:t>
            </a:r>
            <a:r>
              <a:rPr lang="it-IT" sz="2000" dirty="0">
                <a:latin typeface="Comic Sans MS"/>
                <a:cs typeface="Comic Sans MS"/>
              </a:rPr>
              <a:t> </a:t>
            </a:r>
            <a:r>
              <a:rPr lang="it-IT" sz="2000" dirty="0" err="1">
                <a:latin typeface="Comic Sans MS"/>
                <a:cs typeface="Comic Sans MS"/>
              </a:rPr>
              <a:t>as</a:t>
            </a:r>
            <a:r>
              <a:rPr lang="it-IT" sz="2000" dirty="0">
                <a:latin typeface="Comic Sans MS"/>
                <a:cs typeface="Comic Sans MS"/>
              </a:rPr>
              <a:t> rare </a:t>
            </a:r>
            <a:r>
              <a:rPr lang="it-IT" sz="2000" dirty="0" err="1">
                <a:latin typeface="Comic Sans MS"/>
                <a:cs typeface="Comic Sans MS"/>
              </a:rPr>
              <a:t>components</a:t>
            </a:r>
            <a:r>
              <a:rPr lang="it-IT" sz="2000" dirty="0">
                <a:latin typeface="Comic Sans MS"/>
                <a:cs typeface="Comic Sans MS"/>
              </a:rPr>
              <a:t> in </a:t>
            </a:r>
            <a:r>
              <a:rPr lang="it-IT" sz="2000" dirty="0" err="1">
                <a:latin typeface="Comic Sans MS"/>
                <a:cs typeface="Comic Sans MS"/>
              </a:rPr>
              <a:t>cosmic</a:t>
            </a:r>
            <a:r>
              <a:rPr lang="it-IT" sz="2000" dirty="0">
                <a:latin typeface="Comic Sans MS"/>
                <a:cs typeface="Comic Sans MS"/>
              </a:rPr>
              <a:t> </a:t>
            </a:r>
            <a:r>
              <a:rPr lang="it-IT" sz="2000" dirty="0" err="1">
                <a:latin typeface="Comic Sans MS"/>
                <a:cs typeface="Comic Sans MS"/>
              </a:rPr>
              <a:t>rays</a:t>
            </a:r>
            <a:r>
              <a:rPr lang="it-IT" sz="2000" dirty="0">
                <a:latin typeface="Comic Sans MS"/>
                <a:cs typeface="Comic Sans MS"/>
              </a:rPr>
              <a:t> (</a:t>
            </a:r>
            <a:r>
              <a:rPr lang="it-IT" sz="2000" dirty="0" err="1">
                <a:latin typeface="Comic Sans MS"/>
                <a:cs typeface="Comic Sans MS"/>
              </a:rPr>
              <a:t>CRs</a:t>
            </a:r>
            <a:r>
              <a:rPr lang="it-IT" sz="2000" dirty="0">
                <a:latin typeface="Comic Sans MS"/>
                <a:cs typeface="Comic Sans MS"/>
              </a:rPr>
              <a:t>)</a:t>
            </a:r>
          </a:p>
          <a:p>
            <a:pPr algn="ctr">
              <a:spcBef>
                <a:spcPct val="20000"/>
              </a:spcBef>
              <a:defRPr/>
            </a:pPr>
            <a:endParaRPr lang="en-GB" sz="2000" dirty="0">
              <a:latin typeface="Comic Sans MS"/>
              <a:cs typeface="Comic Sans MS"/>
            </a:endParaRPr>
          </a:p>
          <a:p>
            <a:pPr algn="ctr">
              <a:spcBef>
                <a:spcPct val="20000"/>
              </a:spcBef>
              <a:defRPr/>
            </a:pPr>
            <a:endParaRPr lang="en-GB" sz="2400" dirty="0">
              <a:latin typeface="Comic Sans MS"/>
              <a:cs typeface="Comic Sans MS"/>
            </a:endParaRPr>
          </a:p>
          <a:p>
            <a:pPr algn="ctr">
              <a:spcBef>
                <a:spcPct val="20000"/>
              </a:spcBef>
              <a:defRPr/>
            </a:pPr>
            <a:r>
              <a:rPr lang="it-IT" sz="2400" dirty="0">
                <a:solidFill>
                  <a:srgbClr val="000090"/>
                </a:solidFill>
                <a:latin typeface="Comic Sans MS"/>
                <a:cs typeface="Comic Sans MS"/>
              </a:rPr>
              <a:t> </a:t>
            </a:r>
            <a:r>
              <a:rPr lang="it-IT" sz="2400" dirty="0" err="1">
                <a:solidFill>
                  <a:srgbClr val="000090"/>
                </a:solidFill>
                <a:latin typeface="Comic Sans MS"/>
                <a:ea typeface="Lucida Grande"/>
                <a:cs typeface="Comic Sans MS"/>
              </a:rPr>
              <a:t>ν</a:t>
            </a:r>
            <a:r>
              <a:rPr lang="it-IT" sz="2400" dirty="0">
                <a:solidFill>
                  <a:srgbClr val="000090"/>
                </a:solidFill>
                <a:latin typeface="Comic Sans MS"/>
                <a:ea typeface="Lucida Grande"/>
                <a:cs typeface="Comic Sans MS"/>
              </a:rPr>
              <a:t> </a:t>
            </a:r>
            <a:r>
              <a:rPr lang="it-IT" sz="2400" dirty="0">
                <a:solidFill>
                  <a:srgbClr val="000090"/>
                </a:solidFill>
                <a:latin typeface="Comic Sans MS"/>
                <a:cs typeface="Comic Sans MS"/>
              </a:rPr>
              <a:t>and </a:t>
            </a:r>
            <a:r>
              <a:rPr lang="it-IT" sz="2400" dirty="0" err="1">
                <a:solidFill>
                  <a:srgbClr val="000090"/>
                </a:solidFill>
                <a:latin typeface="Lucida Grande"/>
                <a:ea typeface="Lucida Grande"/>
                <a:cs typeface="Lucida Grande"/>
              </a:rPr>
              <a:t>γ</a:t>
            </a:r>
            <a:r>
              <a:rPr lang="it-IT" sz="2400" dirty="0">
                <a:solidFill>
                  <a:srgbClr val="000090"/>
                </a:solidFill>
                <a:latin typeface="Comic Sans MS"/>
                <a:cs typeface="Comic Sans MS"/>
              </a:rPr>
              <a:t> </a:t>
            </a:r>
            <a:r>
              <a:rPr lang="it-IT" sz="2400" dirty="0" err="1">
                <a:solidFill>
                  <a:srgbClr val="000090"/>
                </a:solidFill>
                <a:latin typeface="Comic Sans MS"/>
                <a:cs typeface="Comic Sans MS"/>
              </a:rPr>
              <a:t>keep</a:t>
            </a:r>
            <a:r>
              <a:rPr lang="it-IT" sz="2400" dirty="0">
                <a:solidFill>
                  <a:srgbClr val="000090"/>
                </a:solidFill>
                <a:latin typeface="Comic Sans MS"/>
                <a:cs typeface="Comic Sans MS"/>
              </a:rPr>
              <a:t> </a:t>
            </a:r>
            <a:r>
              <a:rPr lang="it-IT" sz="2400" dirty="0" err="1">
                <a:solidFill>
                  <a:srgbClr val="000090"/>
                </a:solidFill>
                <a:latin typeface="Comic Sans MS"/>
                <a:cs typeface="Comic Sans MS"/>
              </a:rPr>
              <a:t>directionality</a:t>
            </a:r>
            <a:endParaRPr lang="it-IT" sz="2400" dirty="0">
              <a:solidFill>
                <a:srgbClr val="000090"/>
              </a:solidFill>
              <a:latin typeface="Comic Sans MS"/>
              <a:cs typeface="Comic Sans MS"/>
            </a:endParaRPr>
          </a:p>
          <a:p>
            <a:pPr algn="ctr">
              <a:spcBef>
                <a:spcPct val="20000"/>
              </a:spcBef>
              <a:defRPr/>
            </a:pPr>
            <a:r>
              <a:rPr lang="it-IT" sz="2400" dirty="0">
                <a:solidFill>
                  <a:srgbClr val="800000"/>
                </a:solidFill>
                <a:latin typeface="Comic Sans MS"/>
                <a:cs typeface="Comic Sans MS"/>
                <a:sym typeface="Wingdings"/>
              </a:rPr>
              <a:t> SOURCE DENSITY</a:t>
            </a:r>
            <a:endParaRPr lang="it-IT" sz="2400" u="sng" dirty="0">
              <a:solidFill>
                <a:srgbClr val="000090"/>
              </a:solidFill>
              <a:latin typeface="Comic Sans MS"/>
              <a:cs typeface="Comic Sans MS"/>
            </a:endParaRPr>
          </a:p>
          <a:p>
            <a:pPr algn="ctr">
              <a:spcBef>
                <a:spcPct val="20000"/>
              </a:spcBef>
              <a:buFont typeface="Symbol" charset="0"/>
              <a:buNone/>
              <a:defRPr/>
            </a:pPr>
            <a:r>
              <a:rPr lang="it-IT" sz="2400" dirty="0" err="1">
                <a:solidFill>
                  <a:srgbClr val="000090"/>
                </a:solidFill>
                <a:latin typeface="Comic Sans MS"/>
                <a:cs typeface="Comic Sans MS"/>
              </a:rPr>
              <a:t>Charged</a:t>
            </a:r>
            <a:r>
              <a:rPr lang="it-IT" sz="2400" dirty="0">
                <a:solidFill>
                  <a:srgbClr val="000090"/>
                </a:solidFill>
                <a:latin typeface="Comic Sans MS"/>
                <a:cs typeface="Comic Sans MS"/>
              </a:rPr>
              <a:t> </a:t>
            </a:r>
            <a:r>
              <a:rPr lang="it-IT" sz="2400" dirty="0" err="1">
                <a:solidFill>
                  <a:srgbClr val="000090"/>
                </a:solidFill>
                <a:latin typeface="Comic Sans MS"/>
                <a:cs typeface="Comic Sans MS"/>
              </a:rPr>
              <a:t>particles</a:t>
            </a:r>
            <a:r>
              <a:rPr lang="it-IT" sz="2400" dirty="0">
                <a:solidFill>
                  <a:srgbClr val="000090"/>
                </a:solidFill>
                <a:latin typeface="Comic Sans MS"/>
                <a:cs typeface="Comic Sans MS"/>
              </a:rPr>
              <a:t> diffuse in the </a:t>
            </a:r>
            <a:r>
              <a:rPr lang="it-IT" sz="2400" dirty="0" err="1">
                <a:solidFill>
                  <a:srgbClr val="000090"/>
                </a:solidFill>
                <a:latin typeface="Comic Sans MS"/>
                <a:cs typeface="Comic Sans MS"/>
              </a:rPr>
              <a:t>galactic</a:t>
            </a:r>
            <a:r>
              <a:rPr lang="it-IT" sz="2400" dirty="0">
                <a:solidFill>
                  <a:srgbClr val="000090"/>
                </a:solidFill>
                <a:latin typeface="Comic Sans MS"/>
                <a:cs typeface="Comic Sans MS"/>
              </a:rPr>
              <a:t> </a:t>
            </a:r>
            <a:r>
              <a:rPr lang="it-IT" sz="2400" dirty="0" err="1">
                <a:solidFill>
                  <a:srgbClr val="000090"/>
                </a:solidFill>
                <a:latin typeface="Comic Sans MS"/>
                <a:cs typeface="Comic Sans MS"/>
              </a:rPr>
              <a:t>halo</a:t>
            </a:r>
            <a:endParaRPr lang="it-IT" sz="2400" u="sng" dirty="0">
              <a:solidFill>
                <a:srgbClr val="FF0066"/>
              </a:solidFill>
              <a:latin typeface="Comic Sans MS"/>
              <a:cs typeface="Comic Sans MS"/>
            </a:endParaRPr>
          </a:p>
          <a:p>
            <a:pPr algn="ctr">
              <a:spcBef>
                <a:spcPct val="20000"/>
              </a:spcBef>
              <a:buFont typeface="Symbol" charset="0"/>
              <a:buNone/>
              <a:defRPr/>
            </a:pPr>
            <a:r>
              <a:rPr lang="en-US" sz="2400" u="sng" dirty="0">
                <a:solidFill>
                  <a:srgbClr val="800000"/>
                </a:solidFill>
                <a:latin typeface="Comic Sans MS"/>
                <a:cs typeface="Comic Sans MS"/>
                <a:sym typeface="Wingdings"/>
              </a:rPr>
              <a:t> </a:t>
            </a:r>
            <a:r>
              <a:rPr lang="it-IT" sz="2400" u="sng" dirty="0">
                <a:solidFill>
                  <a:srgbClr val="800000"/>
                </a:solidFill>
                <a:latin typeface="Comic Sans MS"/>
                <a:cs typeface="Comic Sans MS"/>
              </a:rPr>
              <a:t>ASTROPHYSICS OF COSMIC RAYS!</a:t>
            </a:r>
          </a:p>
          <a:p>
            <a:pPr>
              <a:spcBef>
                <a:spcPct val="20000"/>
              </a:spcBef>
              <a:buFont typeface="Symbol" charset="0"/>
              <a:buChar char="n"/>
              <a:defRPr/>
            </a:pPr>
            <a:endParaRPr lang="en-GB" u="sng" dirty="0">
              <a:solidFill>
                <a:srgbClr val="FF0066"/>
              </a:solidFill>
              <a:cs typeface="+mn-cs"/>
            </a:endParaRPr>
          </a:p>
        </p:txBody>
      </p:sp>
      <p:graphicFrame>
        <p:nvGraphicFramePr>
          <p:cNvPr id="50180" name="Object 1030"/>
          <p:cNvGraphicFramePr>
            <a:graphicFrameLocks noChangeAspect="1"/>
          </p:cNvGraphicFramePr>
          <p:nvPr/>
        </p:nvGraphicFramePr>
        <p:xfrm>
          <a:off x="3900488" y="3884613"/>
          <a:ext cx="1323975" cy="458787"/>
        </p:xfrm>
        <a:graphic>
          <a:graphicData uri="http://schemas.openxmlformats.org/presentationml/2006/ole">
            <mc:AlternateContent xmlns:mc="http://schemas.openxmlformats.org/markup-compatibility/2006">
              <mc:Choice xmlns:v="urn:schemas-microsoft-com:vml" Requires="v">
                <p:oleObj spid="_x0000_s1054" name="Equation" r:id="rId4" imgW="660400" imgH="228600" progId="Equation.3">
                  <p:embed/>
                </p:oleObj>
              </mc:Choice>
              <mc:Fallback>
                <p:oleObj name="Equation" r:id="rId4" imgW="6604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0488" y="3884613"/>
                        <a:ext cx="1323975"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3603307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Box 1"/>
          <p:cNvSpPr txBox="1">
            <a:spLocks noChangeArrowheads="1"/>
          </p:cNvSpPr>
          <p:nvPr/>
        </p:nvSpPr>
        <p:spPr bwMode="auto">
          <a:xfrm>
            <a:off x="106363" y="344488"/>
            <a:ext cx="90376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3600">
                <a:solidFill>
                  <a:srgbClr val="800000"/>
                </a:solidFill>
                <a:latin typeface="Comic Sans MS" charset="0"/>
                <a:cs typeface="Comic Sans MS" charset="0"/>
              </a:rPr>
              <a:t>Antimatter sources from DARK MATTER</a:t>
            </a:r>
          </a:p>
        </p:txBody>
      </p:sp>
      <p:pic>
        <p:nvPicPr>
          <p:cNvPr id="52227"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41450" y="1782763"/>
            <a:ext cx="6283325"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8" name="TextBox 3"/>
          <p:cNvSpPr txBox="1">
            <a:spLocks noChangeArrowheads="1"/>
          </p:cNvSpPr>
          <p:nvPr/>
        </p:nvSpPr>
        <p:spPr bwMode="auto">
          <a:xfrm>
            <a:off x="1098550" y="1520825"/>
            <a:ext cx="18780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a:solidFill>
                  <a:srgbClr val="800000"/>
                </a:solidFill>
                <a:latin typeface="Comic Sans MS" charset="0"/>
                <a:cs typeface="Comic Sans MS" charset="0"/>
              </a:rPr>
              <a:t>Annihilation</a:t>
            </a:r>
          </a:p>
        </p:txBody>
      </p:sp>
      <p:pic>
        <p:nvPicPr>
          <p:cNvPr id="5222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8638" y="3398838"/>
            <a:ext cx="5583237"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TextBox 5"/>
          <p:cNvSpPr txBox="1">
            <a:spLocks noChangeArrowheads="1"/>
          </p:cNvSpPr>
          <p:nvPr/>
        </p:nvSpPr>
        <p:spPr bwMode="auto">
          <a:xfrm>
            <a:off x="1273175" y="3070225"/>
            <a:ext cx="1050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a:solidFill>
                  <a:srgbClr val="800000"/>
                </a:solidFill>
                <a:latin typeface="Comic Sans MS" charset="0"/>
                <a:cs typeface="Comic Sans MS" charset="0"/>
              </a:rPr>
              <a:t>Decay</a:t>
            </a:r>
          </a:p>
        </p:txBody>
      </p:sp>
      <p:sp>
        <p:nvSpPr>
          <p:cNvPr id="52231" name="TextBox 6"/>
          <p:cNvSpPr txBox="1">
            <a:spLocks noChangeArrowheads="1"/>
          </p:cNvSpPr>
          <p:nvPr/>
        </p:nvSpPr>
        <p:spPr bwMode="auto">
          <a:xfrm>
            <a:off x="52388" y="4611688"/>
            <a:ext cx="9091612"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Font typeface="Arial" charset="0"/>
              <a:buChar char="•"/>
            </a:pPr>
            <a:r>
              <a:rPr lang="en-US" sz="2000" dirty="0">
                <a:latin typeface="Comic Sans MS" charset="0"/>
                <a:cs typeface="Comic Sans MS" charset="0"/>
              </a:rPr>
              <a:t>        DM density in the halo of the MW</a:t>
            </a:r>
          </a:p>
          <a:p>
            <a:pPr eaLnBrk="1" hangingPunct="1">
              <a:buFont typeface="Arial" charset="0"/>
              <a:buChar char="•"/>
            </a:pPr>
            <a:r>
              <a:rPr lang="en-US" sz="2000" dirty="0" err="1">
                <a:latin typeface="Comic Sans MS" charset="0"/>
                <a:cs typeface="Comic Sans MS" charset="0"/>
              </a:rPr>
              <a:t>m</a:t>
            </a:r>
            <a:r>
              <a:rPr lang="en-US" sz="2000" baseline="-25000" dirty="0" err="1">
                <a:latin typeface="Comic Sans MS" charset="0"/>
                <a:cs typeface="Comic Sans MS" charset="0"/>
              </a:rPr>
              <a:t>DM</a:t>
            </a:r>
            <a:r>
              <a:rPr lang="en-US" sz="2000" dirty="0">
                <a:latin typeface="Comic Sans MS" charset="0"/>
                <a:cs typeface="Comic Sans MS" charset="0"/>
              </a:rPr>
              <a:t>  DM mass</a:t>
            </a:r>
          </a:p>
          <a:p>
            <a:pPr eaLnBrk="1" hangingPunct="1">
              <a:buFont typeface="Arial" charset="0"/>
              <a:buChar char="•"/>
            </a:pPr>
            <a:r>
              <a:rPr lang="en-US" sz="2000" dirty="0">
                <a:latin typeface="Comic Sans MS" charset="0"/>
                <a:cs typeface="Comic Sans MS" charset="0"/>
              </a:rPr>
              <a:t>          thermally averaged annihilation cross section in SM channel f</a:t>
            </a:r>
          </a:p>
          <a:p>
            <a:pPr eaLnBrk="1" hangingPunct="1">
              <a:buFont typeface="Arial" charset="0"/>
              <a:buChar char="•"/>
            </a:pPr>
            <a:r>
              <a:rPr lang="en-US" sz="2000" dirty="0">
                <a:latin typeface="Comic Sans MS" charset="0"/>
                <a:cs typeface="Comic Sans MS" charset="0"/>
              </a:rPr>
              <a:t>        DM decay time  </a:t>
            </a:r>
          </a:p>
          <a:p>
            <a:pPr eaLnBrk="1" hangingPunct="1">
              <a:buFont typeface="Arial" charset="0"/>
              <a:buChar char="•"/>
            </a:pPr>
            <a:r>
              <a:rPr lang="en-US" sz="2000" dirty="0">
                <a:latin typeface="Comic Sans MS" charset="0"/>
                <a:cs typeface="Comic Sans MS" charset="0"/>
              </a:rPr>
              <a:t>e+, e- energy spectrum generated in a single annihilation or decay event</a:t>
            </a:r>
          </a:p>
        </p:txBody>
      </p:sp>
      <p:pic>
        <p:nvPicPr>
          <p:cNvPr id="52232"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3238" y="4651375"/>
            <a:ext cx="595312"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3" name="Pictur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3238" y="5351463"/>
            <a:ext cx="611187"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4" name="Picture 9"/>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5313" y="5492750"/>
            <a:ext cx="3683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36255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9581" y="253944"/>
            <a:ext cx="7007046" cy="646331"/>
          </a:xfrm>
          <a:prstGeom prst="rect">
            <a:avLst/>
          </a:prstGeom>
          <a:noFill/>
        </p:spPr>
        <p:txBody>
          <a:bodyPr wrap="none" rtlCol="0">
            <a:spAutoFit/>
          </a:bodyPr>
          <a:lstStyle/>
          <a:p>
            <a:r>
              <a:rPr lang="en-US" sz="3600" dirty="0" smtClean="0">
                <a:solidFill>
                  <a:srgbClr val="800000"/>
                </a:solidFill>
                <a:latin typeface="Comic Sans MS"/>
                <a:cs typeface="Comic Sans MS"/>
              </a:rPr>
              <a:t>Cosmic Rays (CRs) in the Galaxy</a:t>
            </a:r>
            <a:endParaRPr lang="en-US" sz="3600" dirty="0">
              <a:solidFill>
                <a:srgbClr val="800000"/>
              </a:solidFill>
              <a:latin typeface="Comic Sans MS"/>
              <a:cs typeface="Comic Sans MS"/>
            </a:endParaRPr>
          </a:p>
        </p:txBody>
      </p:sp>
      <p:sp>
        <p:nvSpPr>
          <p:cNvPr id="3" name="Text Box 6"/>
          <p:cNvSpPr txBox="1">
            <a:spLocks noChangeArrowheads="1"/>
          </p:cNvSpPr>
          <p:nvPr/>
        </p:nvSpPr>
        <p:spPr bwMode="auto">
          <a:xfrm>
            <a:off x="0" y="1381125"/>
            <a:ext cx="9144000" cy="5447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it-IT" sz="2400" b="1" dirty="0" err="1">
                <a:solidFill>
                  <a:srgbClr val="800000"/>
                </a:solidFill>
                <a:latin typeface="Comic Sans MS"/>
                <a:cs typeface="Comic Sans MS"/>
              </a:rPr>
              <a:t>Primaries</a:t>
            </a:r>
            <a:r>
              <a:rPr lang="it-IT" sz="2400" b="1" dirty="0">
                <a:solidFill>
                  <a:srgbClr val="800000"/>
                </a:solidFill>
                <a:latin typeface="Comic Sans MS"/>
                <a:cs typeface="Comic Sans MS"/>
              </a:rPr>
              <a:t>    </a:t>
            </a:r>
            <a:r>
              <a:rPr lang="it-IT" sz="2400" dirty="0">
                <a:solidFill>
                  <a:srgbClr val="800000"/>
                </a:solidFill>
                <a:latin typeface="Comic Sans MS"/>
                <a:cs typeface="Comic Sans MS"/>
              </a:rPr>
              <a:t>= </a:t>
            </a:r>
            <a:r>
              <a:rPr lang="it-IT" sz="2400" dirty="0" err="1" smtClean="0">
                <a:solidFill>
                  <a:srgbClr val="800000"/>
                </a:solidFill>
                <a:latin typeface="Comic Sans MS"/>
                <a:cs typeface="Comic Sans MS"/>
              </a:rPr>
              <a:t>produced</a:t>
            </a:r>
            <a:r>
              <a:rPr lang="it-IT" sz="2400" dirty="0" smtClean="0">
                <a:solidFill>
                  <a:srgbClr val="800000"/>
                </a:solidFill>
                <a:latin typeface="Comic Sans MS"/>
                <a:cs typeface="Comic Sans MS"/>
              </a:rPr>
              <a:t> </a:t>
            </a:r>
            <a:r>
              <a:rPr lang="it-IT" sz="2400" dirty="0">
                <a:solidFill>
                  <a:srgbClr val="800000"/>
                </a:solidFill>
                <a:latin typeface="Comic Sans MS"/>
                <a:cs typeface="Comic Sans MS"/>
              </a:rPr>
              <a:t>in </a:t>
            </a:r>
            <a:r>
              <a:rPr lang="it-IT" sz="2400" dirty="0" smtClean="0">
                <a:solidFill>
                  <a:srgbClr val="800000"/>
                </a:solidFill>
                <a:latin typeface="Comic Sans MS"/>
                <a:cs typeface="Comic Sans MS"/>
              </a:rPr>
              <a:t>the </a:t>
            </a:r>
            <a:r>
              <a:rPr lang="it-IT" sz="2400" dirty="0" err="1" smtClean="0">
                <a:solidFill>
                  <a:srgbClr val="800000"/>
                </a:solidFill>
                <a:latin typeface="Comic Sans MS"/>
                <a:cs typeface="Comic Sans MS"/>
              </a:rPr>
              <a:t>sources</a:t>
            </a:r>
            <a:r>
              <a:rPr lang="it-IT" sz="2400" dirty="0">
                <a:solidFill>
                  <a:srgbClr val="800000"/>
                </a:solidFill>
                <a:latin typeface="Comic Sans MS"/>
                <a:cs typeface="Comic Sans MS"/>
              </a:rPr>
              <a:t>:</a:t>
            </a:r>
          </a:p>
          <a:p>
            <a:pPr>
              <a:defRPr/>
            </a:pPr>
            <a:r>
              <a:rPr lang="it-IT" sz="2400" dirty="0">
                <a:solidFill>
                  <a:srgbClr val="800000"/>
                </a:solidFill>
                <a:latin typeface="Comic Sans MS"/>
                <a:cs typeface="Comic Sans MS"/>
              </a:rPr>
              <a:t>    </a:t>
            </a:r>
            <a:r>
              <a:rPr lang="en-US" sz="2400" dirty="0">
                <a:solidFill>
                  <a:srgbClr val="800000"/>
                </a:solidFill>
                <a:latin typeface="Comic Sans MS"/>
                <a:cs typeface="Comic Sans MS"/>
              </a:rPr>
              <a:t> 	           </a:t>
            </a:r>
            <a:r>
              <a:rPr lang="it-IT" sz="2400" dirty="0">
                <a:solidFill>
                  <a:srgbClr val="800000"/>
                </a:solidFill>
                <a:latin typeface="Comic Sans MS"/>
                <a:cs typeface="Comic Sans MS"/>
              </a:rPr>
              <a:t>Nuclei: H, He, CNO, Fe; e-, (e+)  in  SNR (&amp; </a:t>
            </a:r>
            <a:r>
              <a:rPr lang="it-IT" sz="2400" dirty="0" err="1">
                <a:solidFill>
                  <a:srgbClr val="800000"/>
                </a:solidFill>
                <a:latin typeface="Comic Sans MS"/>
                <a:cs typeface="Comic Sans MS"/>
              </a:rPr>
              <a:t>pulsars</a:t>
            </a:r>
            <a:r>
              <a:rPr lang="it-IT" sz="2400" dirty="0">
                <a:solidFill>
                  <a:srgbClr val="800000"/>
                </a:solidFill>
                <a:latin typeface="Comic Sans MS"/>
                <a:cs typeface="Comic Sans MS"/>
              </a:rPr>
              <a:t>)</a:t>
            </a:r>
          </a:p>
          <a:p>
            <a:pPr>
              <a:defRPr/>
            </a:pPr>
            <a:r>
              <a:rPr lang="it-IT" sz="2400" dirty="0">
                <a:solidFill>
                  <a:srgbClr val="800000"/>
                </a:solidFill>
                <a:latin typeface="Comic Sans MS"/>
                <a:cs typeface="Comic Sans MS"/>
              </a:rPr>
              <a:t>     	           e</a:t>
            </a:r>
            <a:r>
              <a:rPr lang="it-IT" sz="2400" baseline="30000" dirty="0">
                <a:solidFill>
                  <a:srgbClr val="800000"/>
                </a:solidFill>
                <a:latin typeface="Comic Sans MS"/>
                <a:cs typeface="Comic Sans MS"/>
              </a:rPr>
              <a:t>+</a:t>
            </a:r>
            <a:r>
              <a:rPr lang="it-IT" sz="2400" dirty="0">
                <a:solidFill>
                  <a:srgbClr val="800000"/>
                </a:solidFill>
                <a:latin typeface="Comic Sans MS"/>
                <a:cs typeface="Comic Sans MS"/>
              </a:rPr>
              <a:t>, </a:t>
            </a:r>
            <a:r>
              <a:rPr lang="it-IT" sz="2400" dirty="0" err="1">
                <a:solidFill>
                  <a:srgbClr val="800000"/>
                </a:solidFill>
                <a:latin typeface="Comic Sans MS"/>
                <a:cs typeface="Comic Sans MS"/>
              </a:rPr>
              <a:t>p</a:t>
            </a:r>
            <a:r>
              <a:rPr lang="it-IT" sz="2400" baseline="30000" dirty="0">
                <a:solidFill>
                  <a:srgbClr val="800000"/>
                </a:solidFill>
                <a:latin typeface="Comic Sans MS"/>
                <a:cs typeface="Comic Sans MS"/>
              </a:rPr>
              <a:t>+</a:t>
            </a:r>
            <a:r>
              <a:rPr lang="it-IT" sz="2400" dirty="0">
                <a:solidFill>
                  <a:srgbClr val="800000"/>
                </a:solidFill>
                <a:latin typeface="Comic Sans MS"/>
                <a:cs typeface="Comic Sans MS"/>
              </a:rPr>
              <a:t>, d</a:t>
            </a:r>
            <a:r>
              <a:rPr lang="it-IT" sz="2400" baseline="30000" dirty="0">
                <a:solidFill>
                  <a:srgbClr val="800000"/>
                </a:solidFill>
                <a:latin typeface="Comic Sans MS"/>
                <a:cs typeface="Comic Sans MS"/>
              </a:rPr>
              <a:t>+</a:t>
            </a:r>
            <a:r>
              <a:rPr lang="it-IT" sz="2400" dirty="0">
                <a:solidFill>
                  <a:srgbClr val="800000"/>
                </a:solidFill>
                <a:latin typeface="Comic Sans MS"/>
                <a:cs typeface="Comic Sans MS"/>
              </a:rPr>
              <a:t> from Dark </a:t>
            </a:r>
            <a:r>
              <a:rPr lang="it-IT" sz="2400" dirty="0" err="1">
                <a:solidFill>
                  <a:srgbClr val="800000"/>
                </a:solidFill>
                <a:latin typeface="Comic Sans MS"/>
                <a:cs typeface="Comic Sans MS"/>
              </a:rPr>
              <a:t>Matter</a:t>
            </a:r>
            <a:r>
              <a:rPr lang="it-IT" sz="2400" dirty="0">
                <a:solidFill>
                  <a:srgbClr val="800000"/>
                </a:solidFill>
                <a:latin typeface="Comic Sans MS"/>
                <a:cs typeface="Comic Sans MS"/>
              </a:rPr>
              <a:t> </a:t>
            </a:r>
            <a:r>
              <a:rPr lang="it-IT" sz="2400" dirty="0" err="1" smtClean="0">
                <a:solidFill>
                  <a:srgbClr val="800000"/>
                </a:solidFill>
                <a:latin typeface="Comic Sans MS"/>
                <a:cs typeface="Comic Sans MS"/>
              </a:rPr>
              <a:t>annihilation</a:t>
            </a:r>
            <a:endParaRPr lang="it-IT" sz="2400" dirty="0" smtClean="0">
              <a:solidFill>
                <a:srgbClr val="800000"/>
              </a:solidFill>
              <a:latin typeface="Comic Sans MS"/>
              <a:cs typeface="Comic Sans MS"/>
            </a:endParaRPr>
          </a:p>
          <a:p>
            <a:pPr>
              <a:defRPr/>
            </a:pPr>
            <a:endParaRPr lang="it-IT" sz="2400" dirty="0">
              <a:solidFill>
                <a:srgbClr val="800000"/>
              </a:solidFill>
              <a:latin typeface="Comic Sans MS"/>
              <a:cs typeface="Comic Sans MS"/>
            </a:endParaRPr>
          </a:p>
          <a:p>
            <a:pPr>
              <a:defRPr/>
            </a:pPr>
            <a:r>
              <a:rPr lang="it-IT" sz="2400" b="1" dirty="0" err="1">
                <a:solidFill>
                  <a:srgbClr val="000066"/>
                </a:solidFill>
                <a:latin typeface="Comic Sans MS"/>
                <a:cs typeface="Comic Sans MS"/>
              </a:rPr>
              <a:t>Secondaries</a:t>
            </a:r>
            <a:r>
              <a:rPr lang="it-IT" sz="2400" dirty="0">
                <a:solidFill>
                  <a:srgbClr val="000066"/>
                </a:solidFill>
                <a:latin typeface="Comic Sans MS"/>
                <a:cs typeface="Comic Sans MS"/>
              </a:rPr>
              <a:t> = NOT </a:t>
            </a:r>
            <a:r>
              <a:rPr lang="it-IT" sz="2400" dirty="0" err="1">
                <a:solidFill>
                  <a:srgbClr val="000066"/>
                </a:solidFill>
                <a:latin typeface="Comic Sans MS"/>
                <a:cs typeface="Comic Sans MS"/>
              </a:rPr>
              <a:t>present</a:t>
            </a:r>
            <a:r>
              <a:rPr lang="it-IT" sz="2400" dirty="0">
                <a:solidFill>
                  <a:srgbClr val="000066"/>
                </a:solidFill>
                <a:latin typeface="Comic Sans MS"/>
                <a:cs typeface="Comic Sans MS"/>
              </a:rPr>
              <a:t> in </a:t>
            </a:r>
            <a:r>
              <a:rPr lang="it-IT" sz="2400" dirty="0" err="1">
                <a:solidFill>
                  <a:srgbClr val="000066"/>
                </a:solidFill>
                <a:latin typeface="Comic Sans MS"/>
                <a:cs typeface="Comic Sans MS"/>
              </a:rPr>
              <a:t>sources</a:t>
            </a:r>
            <a:r>
              <a:rPr lang="it-IT" sz="2400" dirty="0">
                <a:solidFill>
                  <a:srgbClr val="000066"/>
                </a:solidFill>
                <a:latin typeface="Comic Sans MS"/>
                <a:cs typeface="Comic Sans MS"/>
              </a:rPr>
              <a:t>, </a:t>
            </a:r>
            <a:r>
              <a:rPr lang="it-IT" sz="2400" dirty="0" err="1" smtClean="0">
                <a:solidFill>
                  <a:srgbClr val="000066"/>
                </a:solidFill>
                <a:latin typeface="Comic Sans MS"/>
                <a:cs typeface="Comic Sans MS"/>
              </a:rPr>
              <a:t>produced</a:t>
            </a:r>
            <a:r>
              <a:rPr lang="it-IT" sz="2400" dirty="0" smtClean="0">
                <a:solidFill>
                  <a:srgbClr val="000066"/>
                </a:solidFill>
                <a:latin typeface="Comic Sans MS"/>
                <a:cs typeface="Comic Sans MS"/>
              </a:rPr>
              <a:t> </a:t>
            </a:r>
            <a:r>
              <a:rPr lang="it-IT" sz="2400" dirty="0">
                <a:solidFill>
                  <a:srgbClr val="000066"/>
                </a:solidFill>
                <a:latin typeface="Comic Sans MS"/>
                <a:cs typeface="Comic Sans MS"/>
              </a:rPr>
              <a:t>by </a:t>
            </a:r>
          </a:p>
          <a:p>
            <a:pPr>
              <a:defRPr/>
            </a:pPr>
            <a:r>
              <a:rPr lang="it-IT" sz="2400" dirty="0">
                <a:solidFill>
                  <a:srgbClr val="000066"/>
                </a:solidFill>
                <a:latin typeface="Comic Sans MS"/>
                <a:cs typeface="Comic Sans MS"/>
              </a:rPr>
              <a:t>	           </a:t>
            </a:r>
            <a:r>
              <a:rPr lang="it-IT" sz="2400" b="1" dirty="0" err="1">
                <a:solidFill>
                  <a:srgbClr val="000066"/>
                </a:solidFill>
                <a:latin typeface="Comic Sans MS"/>
                <a:cs typeface="Comic Sans MS"/>
              </a:rPr>
              <a:t>spallation</a:t>
            </a:r>
            <a:r>
              <a:rPr lang="it-IT" sz="2400" dirty="0">
                <a:solidFill>
                  <a:srgbClr val="000066"/>
                </a:solidFill>
                <a:latin typeface="Comic Sans MS"/>
                <a:cs typeface="Comic Sans MS"/>
              </a:rPr>
              <a:t> of </a:t>
            </a:r>
            <a:r>
              <a:rPr lang="it-IT" sz="2400" dirty="0" err="1">
                <a:solidFill>
                  <a:srgbClr val="000066"/>
                </a:solidFill>
                <a:latin typeface="Comic Sans MS"/>
                <a:cs typeface="Comic Sans MS"/>
              </a:rPr>
              <a:t>primary</a:t>
            </a:r>
            <a:r>
              <a:rPr lang="it-IT" sz="2400" dirty="0">
                <a:solidFill>
                  <a:srgbClr val="000066"/>
                </a:solidFill>
                <a:latin typeface="Comic Sans MS"/>
                <a:cs typeface="Comic Sans MS"/>
              </a:rPr>
              <a:t> </a:t>
            </a:r>
            <a:r>
              <a:rPr lang="it-IT" sz="2400" dirty="0" err="1">
                <a:solidFill>
                  <a:srgbClr val="000066"/>
                </a:solidFill>
                <a:latin typeface="Comic Sans MS"/>
                <a:cs typeface="Comic Sans MS"/>
              </a:rPr>
              <a:t>CRs</a:t>
            </a:r>
            <a:r>
              <a:rPr lang="it-IT" sz="2400" dirty="0">
                <a:solidFill>
                  <a:srgbClr val="000066"/>
                </a:solidFill>
                <a:latin typeface="Comic Sans MS"/>
                <a:cs typeface="Comic Sans MS"/>
              </a:rPr>
              <a:t> (</a:t>
            </a:r>
            <a:r>
              <a:rPr lang="it-IT" sz="2400" dirty="0" err="1">
                <a:solidFill>
                  <a:srgbClr val="000066"/>
                </a:solidFill>
                <a:latin typeface="Comic Sans MS"/>
                <a:cs typeface="Comic Sans MS"/>
              </a:rPr>
              <a:t>p</a:t>
            </a:r>
            <a:r>
              <a:rPr lang="it-IT" sz="2400" dirty="0">
                <a:solidFill>
                  <a:srgbClr val="000066"/>
                </a:solidFill>
                <a:latin typeface="Comic Sans MS"/>
                <a:cs typeface="Comic Sans MS"/>
              </a:rPr>
              <a:t>, He, C, O, Fe) on </a:t>
            </a:r>
            <a:endParaRPr lang="it-IT" sz="2400" dirty="0" smtClean="0">
              <a:solidFill>
                <a:srgbClr val="000066"/>
              </a:solidFill>
              <a:latin typeface="Comic Sans MS"/>
              <a:cs typeface="Comic Sans MS"/>
            </a:endParaRPr>
          </a:p>
          <a:p>
            <a:pPr>
              <a:defRPr/>
            </a:pPr>
            <a:r>
              <a:rPr lang="it-IT" sz="2400" dirty="0">
                <a:solidFill>
                  <a:srgbClr val="000066"/>
                </a:solidFill>
                <a:latin typeface="Comic Sans MS"/>
                <a:cs typeface="Comic Sans MS"/>
              </a:rPr>
              <a:t> </a:t>
            </a:r>
            <a:r>
              <a:rPr lang="it-IT" sz="2400" dirty="0" smtClean="0">
                <a:solidFill>
                  <a:srgbClr val="000066"/>
                </a:solidFill>
                <a:latin typeface="Comic Sans MS"/>
                <a:cs typeface="Comic Sans MS"/>
              </a:rPr>
              <a:t>               the </a:t>
            </a:r>
            <a:r>
              <a:rPr lang="it-IT" sz="2400" dirty="0" err="1" smtClean="0">
                <a:solidFill>
                  <a:srgbClr val="000066"/>
                </a:solidFill>
                <a:latin typeface="Comic Sans MS"/>
                <a:cs typeface="Comic Sans MS"/>
              </a:rPr>
              <a:t>interstellar</a:t>
            </a:r>
            <a:r>
              <a:rPr lang="it-IT" sz="2400" dirty="0" smtClean="0">
                <a:solidFill>
                  <a:srgbClr val="000066"/>
                </a:solidFill>
                <a:latin typeface="Comic Sans MS"/>
                <a:cs typeface="Comic Sans MS"/>
              </a:rPr>
              <a:t> medium (ISM)</a:t>
            </a:r>
            <a:endParaRPr lang="it-IT" sz="2400" dirty="0">
              <a:solidFill>
                <a:srgbClr val="000066"/>
              </a:solidFill>
              <a:latin typeface="Comic Sans MS"/>
              <a:cs typeface="Comic Sans MS"/>
            </a:endParaRPr>
          </a:p>
          <a:p>
            <a:pPr>
              <a:defRPr/>
            </a:pPr>
            <a:r>
              <a:rPr lang="it-IT" sz="2400" dirty="0">
                <a:solidFill>
                  <a:srgbClr val="000066"/>
                </a:solidFill>
                <a:latin typeface="Comic Sans MS"/>
                <a:cs typeface="Comic Sans MS"/>
              </a:rPr>
              <a:t>	           Nuclei:  </a:t>
            </a:r>
            <a:r>
              <a:rPr lang="it-IT" sz="2400" dirty="0" err="1">
                <a:solidFill>
                  <a:srgbClr val="000066"/>
                </a:solidFill>
                <a:latin typeface="Comic Sans MS"/>
                <a:cs typeface="Comic Sans MS"/>
              </a:rPr>
              <a:t>LiBeB</a:t>
            </a:r>
            <a:r>
              <a:rPr lang="it-IT" sz="2400" dirty="0">
                <a:solidFill>
                  <a:srgbClr val="000066"/>
                </a:solidFill>
                <a:latin typeface="Comic Sans MS"/>
                <a:cs typeface="Comic Sans MS"/>
              </a:rPr>
              <a:t>, sub-Fe; e</a:t>
            </a:r>
            <a:r>
              <a:rPr lang="it-IT" sz="2400" baseline="30000" dirty="0">
                <a:solidFill>
                  <a:srgbClr val="000066"/>
                </a:solidFill>
                <a:latin typeface="Comic Sans MS"/>
                <a:cs typeface="Comic Sans MS"/>
              </a:rPr>
              <a:t>+</a:t>
            </a:r>
            <a:r>
              <a:rPr lang="it-IT" sz="2400" dirty="0">
                <a:solidFill>
                  <a:srgbClr val="000066"/>
                </a:solidFill>
                <a:latin typeface="Comic Sans MS"/>
                <a:cs typeface="Comic Sans MS"/>
              </a:rPr>
              <a:t>, </a:t>
            </a:r>
            <a:r>
              <a:rPr lang="it-IT" sz="2400" dirty="0" err="1">
                <a:solidFill>
                  <a:srgbClr val="000066"/>
                </a:solidFill>
                <a:latin typeface="Comic Sans MS"/>
                <a:cs typeface="Comic Sans MS"/>
              </a:rPr>
              <a:t>p</a:t>
            </a:r>
            <a:r>
              <a:rPr lang="it-IT" sz="2400" baseline="30000" dirty="0">
                <a:solidFill>
                  <a:srgbClr val="000066"/>
                </a:solidFill>
                <a:latin typeface="Comic Sans MS"/>
                <a:cs typeface="Comic Sans MS"/>
              </a:rPr>
              <a:t>+</a:t>
            </a:r>
            <a:r>
              <a:rPr lang="it-IT" sz="2400" dirty="0">
                <a:solidFill>
                  <a:srgbClr val="000066"/>
                </a:solidFill>
                <a:latin typeface="Comic Sans MS"/>
                <a:cs typeface="Comic Sans MS"/>
              </a:rPr>
              <a:t>, d</a:t>
            </a:r>
            <a:r>
              <a:rPr lang="it-IT" sz="2400" baseline="30000" dirty="0">
                <a:solidFill>
                  <a:srgbClr val="000066"/>
                </a:solidFill>
                <a:latin typeface="Comic Sans MS"/>
                <a:cs typeface="Comic Sans MS"/>
              </a:rPr>
              <a:t>+</a:t>
            </a:r>
            <a:r>
              <a:rPr lang="it-IT" sz="2400" dirty="0">
                <a:solidFill>
                  <a:srgbClr val="000066"/>
                </a:solidFill>
                <a:latin typeface="Comic Sans MS"/>
                <a:cs typeface="Comic Sans MS"/>
              </a:rPr>
              <a:t>; </a:t>
            </a:r>
            <a:r>
              <a:rPr lang="it-IT" sz="2400" dirty="0" smtClean="0">
                <a:solidFill>
                  <a:srgbClr val="000066"/>
                </a:solidFill>
                <a:latin typeface="Comic Sans MS"/>
                <a:cs typeface="Comic Sans MS"/>
              </a:rPr>
              <a:t>…</a:t>
            </a:r>
          </a:p>
          <a:p>
            <a:pPr>
              <a:defRPr/>
            </a:pPr>
            <a:endParaRPr lang="it-IT" sz="2400" dirty="0">
              <a:solidFill>
                <a:srgbClr val="000066"/>
              </a:solidFill>
              <a:latin typeface="Comic Sans MS"/>
              <a:cs typeface="Comic Sans MS"/>
            </a:endParaRPr>
          </a:p>
          <a:p>
            <a:pPr>
              <a:defRPr/>
            </a:pPr>
            <a:endParaRPr lang="it-IT" sz="2400" dirty="0" smtClean="0">
              <a:solidFill>
                <a:srgbClr val="000066"/>
              </a:solidFill>
              <a:latin typeface="Comic Sans MS"/>
              <a:cs typeface="Comic Sans MS"/>
            </a:endParaRPr>
          </a:p>
          <a:p>
            <a:pPr>
              <a:defRPr/>
            </a:pPr>
            <a:r>
              <a:rPr lang="it-IT" sz="2400" dirty="0" err="1" smtClean="0">
                <a:solidFill>
                  <a:srgbClr val="000066"/>
                </a:solidFill>
                <a:latin typeface="Comic Sans MS"/>
                <a:cs typeface="Comic Sans MS"/>
              </a:rPr>
              <a:t>All</a:t>
            </a:r>
            <a:r>
              <a:rPr lang="it-IT" sz="2400" dirty="0" smtClean="0">
                <a:solidFill>
                  <a:srgbClr val="000066"/>
                </a:solidFill>
                <a:latin typeface="Comic Sans MS"/>
                <a:cs typeface="Comic Sans MS"/>
              </a:rPr>
              <a:t> </a:t>
            </a:r>
            <a:r>
              <a:rPr lang="it-IT" sz="2400" dirty="0" err="1" smtClean="0">
                <a:solidFill>
                  <a:srgbClr val="000066"/>
                </a:solidFill>
                <a:latin typeface="Comic Sans MS"/>
                <a:cs typeface="Comic Sans MS"/>
              </a:rPr>
              <a:t>species</a:t>
            </a:r>
            <a:r>
              <a:rPr lang="it-IT" sz="2400" dirty="0" smtClean="0">
                <a:solidFill>
                  <a:srgbClr val="000066"/>
                </a:solidFill>
                <a:latin typeface="Comic Sans MS"/>
                <a:cs typeface="Comic Sans MS"/>
              </a:rPr>
              <a:t> propagate in the </a:t>
            </a:r>
            <a:r>
              <a:rPr lang="it-IT" sz="2400" dirty="0" err="1" smtClean="0">
                <a:solidFill>
                  <a:srgbClr val="000066"/>
                </a:solidFill>
                <a:latin typeface="Comic Sans MS"/>
                <a:cs typeface="Comic Sans MS"/>
              </a:rPr>
              <a:t>Galaxy</a:t>
            </a:r>
            <a:r>
              <a:rPr lang="it-IT" sz="2400" dirty="0" smtClean="0">
                <a:solidFill>
                  <a:srgbClr val="000066"/>
                </a:solidFill>
                <a:latin typeface="Comic Sans MS"/>
                <a:cs typeface="Comic Sans MS"/>
              </a:rPr>
              <a:t>, </a:t>
            </a:r>
            <a:r>
              <a:rPr lang="it-IT" sz="2400" dirty="0" err="1" smtClean="0">
                <a:solidFill>
                  <a:srgbClr val="000066"/>
                </a:solidFill>
                <a:latin typeface="Comic Sans MS"/>
                <a:cs typeface="Comic Sans MS"/>
              </a:rPr>
              <a:t>dominated</a:t>
            </a:r>
            <a:r>
              <a:rPr lang="it-IT" sz="2400" dirty="0" smtClean="0">
                <a:solidFill>
                  <a:srgbClr val="000066"/>
                </a:solidFill>
                <a:latin typeface="Comic Sans MS"/>
                <a:cs typeface="Comic Sans MS"/>
              </a:rPr>
              <a:t> by </a:t>
            </a:r>
            <a:r>
              <a:rPr lang="it-IT" sz="2400" dirty="0" err="1" smtClean="0">
                <a:solidFill>
                  <a:srgbClr val="000066"/>
                </a:solidFill>
                <a:latin typeface="Comic Sans MS"/>
                <a:cs typeface="Comic Sans MS"/>
              </a:rPr>
              <a:t>diffusion</a:t>
            </a:r>
            <a:r>
              <a:rPr lang="it-IT" sz="2400" dirty="0" smtClean="0">
                <a:solidFill>
                  <a:srgbClr val="000066"/>
                </a:solidFill>
                <a:latin typeface="Comic Sans MS"/>
                <a:cs typeface="Comic Sans MS"/>
              </a:rPr>
              <a:t> on the </a:t>
            </a:r>
            <a:r>
              <a:rPr lang="it-IT" sz="2400" dirty="0" err="1" smtClean="0">
                <a:solidFill>
                  <a:srgbClr val="000066"/>
                </a:solidFill>
                <a:latin typeface="Comic Sans MS"/>
                <a:cs typeface="Comic Sans MS"/>
              </a:rPr>
              <a:t>magnetic</a:t>
            </a:r>
            <a:r>
              <a:rPr lang="it-IT" sz="2400" dirty="0" smtClean="0">
                <a:solidFill>
                  <a:srgbClr val="000066"/>
                </a:solidFill>
                <a:latin typeface="Comic Sans MS"/>
                <a:cs typeface="Comic Sans MS"/>
              </a:rPr>
              <a:t> </a:t>
            </a:r>
            <a:r>
              <a:rPr lang="it-IT" sz="2400" dirty="0" err="1" smtClean="0">
                <a:solidFill>
                  <a:srgbClr val="000066"/>
                </a:solidFill>
                <a:latin typeface="Comic Sans MS"/>
                <a:cs typeface="Comic Sans MS"/>
              </a:rPr>
              <a:t>fields</a:t>
            </a:r>
            <a:r>
              <a:rPr lang="it-IT" sz="2400" dirty="0" smtClean="0">
                <a:solidFill>
                  <a:srgbClr val="000066"/>
                </a:solidFill>
                <a:latin typeface="Comic Sans MS"/>
                <a:cs typeface="Comic Sans MS"/>
              </a:rPr>
              <a:t> and/or by intense </a:t>
            </a:r>
            <a:r>
              <a:rPr lang="it-IT" sz="2400" dirty="0" err="1" smtClean="0">
                <a:solidFill>
                  <a:srgbClr val="000066"/>
                </a:solidFill>
                <a:latin typeface="Comic Sans MS"/>
                <a:cs typeface="Comic Sans MS"/>
              </a:rPr>
              <a:t>energy</a:t>
            </a:r>
            <a:r>
              <a:rPr lang="it-IT" sz="2400" dirty="0" smtClean="0">
                <a:solidFill>
                  <a:srgbClr val="000066"/>
                </a:solidFill>
                <a:latin typeface="Comic Sans MS"/>
                <a:cs typeface="Comic Sans MS"/>
              </a:rPr>
              <a:t> </a:t>
            </a:r>
            <a:r>
              <a:rPr lang="it-IT" sz="2400" dirty="0" err="1" smtClean="0">
                <a:solidFill>
                  <a:srgbClr val="000066"/>
                </a:solidFill>
                <a:latin typeface="Comic Sans MS"/>
                <a:cs typeface="Comic Sans MS"/>
              </a:rPr>
              <a:t>losses</a:t>
            </a:r>
            <a:r>
              <a:rPr lang="it-IT" sz="2400" dirty="0" smtClean="0">
                <a:solidFill>
                  <a:srgbClr val="000066"/>
                </a:solidFill>
                <a:latin typeface="Comic Sans MS"/>
                <a:cs typeface="Comic Sans MS"/>
              </a:rPr>
              <a:t> (</a:t>
            </a:r>
            <a:r>
              <a:rPr lang="it-IT" sz="2400" dirty="0" err="1" smtClean="0">
                <a:solidFill>
                  <a:srgbClr val="000066"/>
                </a:solidFill>
                <a:latin typeface="Comic Sans MS"/>
                <a:cs typeface="Comic Sans MS"/>
              </a:rPr>
              <a:t>leptons</a:t>
            </a:r>
            <a:r>
              <a:rPr lang="it-IT" sz="2400" dirty="0" smtClean="0">
                <a:solidFill>
                  <a:srgbClr val="000066"/>
                </a:solidFill>
                <a:latin typeface="Comic Sans MS"/>
                <a:cs typeface="Comic Sans MS"/>
              </a:rPr>
              <a:t>)</a:t>
            </a:r>
          </a:p>
          <a:p>
            <a:pPr>
              <a:defRPr/>
            </a:pPr>
            <a:endParaRPr lang="it-IT" sz="2400" dirty="0">
              <a:solidFill>
                <a:srgbClr val="000066"/>
              </a:solidFill>
              <a:latin typeface="Comic Sans MS"/>
              <a:cs typeface="Comic Sans MS"/>
            </a:endParaRPr>
          </a:p>
          <a:p>
            <a:pPr>
              <a:defRPr/>
            </a:pPr>
            <a:r>
              <a:rPr lang="it-IT" sz="2400" dirty="0" smtClean="0">
                <a:solidFill>
                  <a:srgbClr val="000066"/>
                </a:solidFill>
                <a:latin typeface="Comic Sans MS"/>
                <a:cs typeface="Comic Sans MS"/>
              </a:rPr>
              <a:t>                       </a:t>
            </a:r>
            <a:r>
              <a:rPr lang="it-IT" sz="3200" b="1" dirty="0" smtClean="0">
                <a:solidFill>
                  <a:srgbClr val="000066"/>
                </a:solidFill>
                <a:latin typeface="Comic Sans MS"/>
                <a:cs typeface="Comic Sans MS"/>
              </a:rPr>
              <a:t> </a:t>
            </a:r>
            <a:r>
              <a:rPr lang="it-IT" sz="3600" b="1" dirty="0" err="1" smtClean="0">
                <a:solidFill>
                  <a:srgbClr val="000066"/>
                </a:solidFill>
                <a:latin typeface="Comic Sans MS"/>
                <a:cs typeface="Comic Sans MS"/>
              </a:rPr>
              <a:t>See</a:t>
            </a:r>
            <a:r>
              <a:rPr lang="it-IT" sz="3600" b="1" dirty="0" smtClean="0">
                <a:solidFill>
                  <a:srgbClr val="000066"/>
                </a:solidFill>
                <a:latin typeface="Comic Sans MS"/>
                <a:cs typeface="Comic Sans MS"/>
              </a:rPr>
              <a:t> talk by D. </a:t>
            </a:r>
            <a:r>
              <a:rPr lang="it-IT" sz="3600" b="1" dirty="0" err="1" smtClean="0">
                <a:solidFill>
                  <a:srgbClr val="000066"/>
                </a:solidFill>
                <a:latin typeface="Comic Sans MS"/>
                <a:cs typeface="Comic Sans MS"/>
              </a:rPr>
              <a:t>Maurin</a:t>
            </a:r>
            <a:endParaRPr lang="it-IT" sz="3600" b="1" dirty="0">
              <a:solidFill>
                <a:srgbClr val="000066"/>
              </a:solidFill>
              <a:latin typeface="Comic Sans MS"/>
              <a:cs typeface="Comic Sans MS"/>
            </a:endParaRPr>
          </a:p>
        </p:txBody>
      </p:sp>
    </p:spTree>
    <p:extLst>
      <p:ext uri="{BB962C8B-B14F-4D97-AF65-F5344CB8AC3E}">
        <p14:creationId xmlns:p14="http://schemas.microsoft.com/office/powerpoint/2010/main" val="1899496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sz="3600" dirty="0" smtClean="0">
                <a:solidFill>
                  <a:srgbClr val="800000"/>
                </a:solidFill>
                <a:latin typeface="Comic Sans MS"/>
                <a:cs typeface="Comic Sans MS"/>
              </a:rPr>
              <a:t>The solution to the diffusion equation:</a:t>
            </a:r>
            <a:br>
              <a:rPr lang="en-US" sz="3600" dirty="0" smtClean="0">
                <a:solidFill>
                  <a:srgbClr val="800000"/>
                </a:solidFill>
                <a:latin typeface="Comic Sans MS"/>
                <a:cs typeface="Comic Sans MS"/>
              </a:rPr>
            </a:br>
            <a:r>
              <a:rPr lang="en-US" sz="3600" dirty="0" smtClean="0">
                <a:solidFill>
                  <a:srgbClr val="800000"/>
                </a:solidFill>
                <a:latin typeface="Comic Sans MS"/>
                <a:cs typeface="Comic Sans MS"/>
              </a:rPr>
              <a:t>the role of cross sections  </a:t>
            </a:r>
            <a:endParaRPr lang="en-US" sz="3600" dirty="0">
              <a:solidFill>
                <a:srgbClr val="800000"/>
              </a:solidFill>
              <a:latin typeface="Comic Sans MS"/>
              <a:cs typeface="Comic Sans MS"/>
            </a:endParaRPr>
          </a:p>
        </p:txBody>
      </p:sp>
      <p:pic>
        <p:nvPicPr>
          <p:cNvPr id="3" name="Picture 2"/>
          <p:cNvPicPr>
            <a:picLocks noChangeAspect="1"/>
          </p:cNvPicPr>
          <p:nvPr/>
        </p:nvPicPr>
        <p:blipFill>
          <a:blip r:embed="rId2"/>
          <a:stretch>
            <a:fillRect/>
          </a:stretch>
        </p:blipFill>
        <p:spPr>
          <a:xfrm>
            <a:off x="242585" y="1784753"/>
            <a:ext cx="8425696" cy="2883063"/>
          </a:xfrm>
          <a:prstGeom prst="rect">
            <a:avLst/>
          </a:prstGeom>
        </p:spPr>
      </p:pic>
      <p:cxnSp>
        <p:nvCxnSpPr>
          <p:cNvPr id="31" name="Straight Arrow Connector 30"/>
          <p:cNvCxnSpPr/>
          <p:nvPr/>
        </p:nvCxnSpPr>
        <p:spPr>
          <a:xfrm flipV="1">
            <a:off x="2510350" y="3907323"/>
            <a:ext cx="3072315" cy="1355726"/>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806697" y="5263049"/>
            <a:ext cx="1978426" cy="769441"/>
          </a:xfrm>
          <a:prstGeom prst="rect">
            <a:avLst/>
          </a:prstGeom>
          <a:noFill/>
        </p:spPr>
        <p:txBody>
          <a:bodyPr wrap="none" rtlCol="0">
            <a:spAutoFit/>
          </a:bodyPr>
          <a:lstStyle/>
          <a:p>
            <a:r>
              <a:rPr lang="en-US" sz="2000" dirty="0" err="1" smtClean="0">
                <a:latin typeface="Lucida Grande"/>
                <a:ea typeface="Lucida Grande"/>
                <a:cs typeface="Lucida Grande"/>
              </a:rPr>
              <a:t>Γ</a:t>
            </a:r>
            <a:r>
              <a:rPr lang="en-US" sz="2000" baseline="30000" dirty="0" err="1" smtClean="0">
                <a:latin typeface="Lucida Grande"/>
                <a:ea typeface="Lucida Grande"/>
                <a:cs typeface="Lucida Grande"/>
              </a:rPr>
              <a:t>kj</a:t>
            </a:r>
            <a:r>
              <a:rPr lang="en-US" sz="2000" dirty="0" smtClean="0">
                <a:latin typeface="Lucida Grande"/>
                <a:ea typeface="Lucida Grande"/>
                <a:cs typeface="Lucida Grande"/>
              </a:rPr>
              <a:t> = </a:t>
            </a:r>
            <a:r>
              <a:rPr lang="en-US" sz="2000" dirty="0" err="1" smtClean="0">
                <a:latin typeface="Lucida Grande"/>
                <a:ea typeface="Lucida Grande"/>
                <a:cs typeface="Lucida Grande"/>
              </a:rPr>
              <a:t>n</a:t>
            </a:r>
            <a:r>
              <a:rPr lang="en-US" sz="2000" baseline="-25000" dirty="0" err="1" smtClean="0">
                <a:latin typeface="Lucida Grande"/>
                <a:ea typeface="Lucida Grande"/>
                <a:cs typeface="Lucida Grande"/>
              </a:rPr>
              <a:t>ISM</a:t>
            </a:r>
            <a:r>
              <a:rPr lang="en-US" sz="2000" dirty="0" smtClean="0">
                <a:latin typeface="Lucida Grande"/>
                <a:ea typeface="Lucida Grande"/>
                <a:cs typeface="Lucida Grande"/>
              </a:rPr>
              <a:t> </a:t>
            </a:r>
            <a:r>
              <a:rPr lang="en-US" sz="2000" b="1" dirty="0" err="1" smtClean="0">
                <a:latin typeface="Lucida Grande"/>
                <a:ea typeface="Lucida Grande"/>
                <a:cs typeface="Lucida Grande"/>
              </a:rPr>
              <a:t>σ</a:t>
            </a:r>
            <a:r>
              <a:rPr lang="en-US" sz="2000" b="1" baseline="30000" dirty="0" err="1" smtClean="0">
                <a:latin typeface="Lucida Grande"/>
                <a:ea typeface="Lucida Grande"/>
                <a:cs typeface="Lucida Grande"/>
              </a:rPr>
              <a:t>kj</a:t>
            </a:r>
            <a:r>
              <a:rPr lang="en-US" sz="2000" b="1" dirty="0" smtClean="0">
                <a:latin typeface="Lucida Grande"/>
                <a:ea typeface="Lucida Grande"/>
                <a:cs typeface="Lucida Grande"/>
              </a:rPr>
              <a:t> </a:t>
            </a:r>
            <a:r>
              <a:rPr lang="en-US" sz="2000" dirty="0" smtClean="0">
                <a:latin typeface="Lucida Grande"/>
                <a:ea typeface="Lucida Grande"/>
                <a:cs typeface="Lucida Grande"/>
              </a:rPr>
              <a:t>v </a:t>
            </a:r>
            <a:endParaRPr lang="en-US" sz="2000" dirty="0" smtClean="0">
              <a:latin typeface="Comic Sans MS"/>
              <a:cs typeface="Comic Sans MS"/>
            </a:endParaRPr>
          </a:p>
          <a:p>
            <a:pPr algn="ctr"/>
            <a:r>
              <a:rPr lang="en-US" sz="2400" b="1" dirty="0" smtClean="0">
                <a:latin typeface="Comic Sans MS"/>
                <a:cs typeface="Comic Sans MS"/>
              </a:rPr>
              <a:t> Production</a:t>
            </a:r>
            <a:endParaRPr lang="en-US" sz="2400" b="1" dirty="0">
              <a:latin typeface="Comic Sans MS"/>
              <a:cs typeface="Comic Sans MS"/>
            </a:endParaRPr>
          </a:p>
        </p:txBody>
      </p:sp>
      <p:sp>
        <p:nvSpPr>
          <p:cNvPr id="39" name="TextBox 38"/>
          <p:cNvSpPr txBox="1"/>
          <p:nvPr/>
        </p:nvSpPr>
        <p:spPr>
          <a:xfrm>
            <a:off x="5582665" y="5263049"/>
            <a:ext cx="2018501" cy="769441"/>
          </a:xfrm>
          <a:prstGeom prst="rect">
            <a:avLst/>
          </a:prstGeom>
          <a:noFill/>
        </p:spPr>
        <p:txBody>
          <a:bodyPr wrap="none" rtlCol="0">
            <a:spAutoFit/>
          </a:bodyPr>
          <a:lstStyle/>
          <a:p>
            <a:r>
              <a:rPr lang="en-US" sz="2000" dirty="0" err="1">
                <a:latin typeface="Lucida Grande"/>
                <a:ea typeface="Lucida Grande"/>
                <a:cs typeface="Lucida Grande"/>
              </a:rPr>
              <a:t>Γ</a:t>
            </a:r>
            <a:r>
              <a:rPr lang="en-US" sz="2000" baseline="30000" dirty="0" err="1">
                <a:latin typeface="Lucida Grande"/>
                <a:ea typeface="Lucida Grande"/>
                <a:cs typeface="Lucida Grande"/>
              </a:rPr>
              <a:t>kj</a:t>
            </a:r>
            <a:r>
              <a:rPr lang="en-US" sz="2000" dirty="0">
                <a:latin typeface="Lucida Grande"/>
                <a:ea typeface="Lucida Grande"/>
                <a:cs typeface="Lucida Grande"/>
              </a:rPr>
              <a:t> = </a:t>
            </a:r>
            <a:r>
              <a:rPr lang="en-US" sz="2000" dirty="0" err="1">
                <a:latin typeface="Lucida Grande"/>
                <a:ea typeface="Lucida Grande"/>
                <a:cs typeface="Lucida Grande"/>
              </a:rPr>
              <a:t>n</a:t>
            </a:r>
            <a:r>
              <a:rPr lang="en-US" sz="2000" baseline="-25000" dirty="0" err="1">
                <a:latin typeface="Lucida Grande"/>
                <a:ea typeface="Lucida Grande"/>
                <a:cs typeface="Lucida Grande"/>
              </a:rPr>
              <a:t>ISM</a:t>
            </a:r>
            <a:r>
              <a:rPr lang="en-US" sz="2000" dirty="0">
                <a:latin typeface="Lucida Grande"/>
                <a:ea typeface="Lucida Grande"/>
                <a:cs typeface="Lucida Grande"/>
              </a:rPr>
              <a:t> </a:t>
            </a:r>
            <a:r>
              <a:rPr lang="en-US" sz="2000" b="1" dirty="0" err="1" smtClean="0">
                <a:latin typeface="Lucida Grande"/>
                <a:ea typeface="Lucida Grande"/>
                <a:cs typeface="Lucida Grande"/>
              </a:rPr>
              <a:t>σ</a:t>
            </a:r>
            <a:r>
              <a:rPr lang="en-US" sz="2000" b="1" baseline="30000" dirty="0" err="1" smtClean="0">
                <a:latin typeface="Lucida Grande"/>
                <a:ea typeface="Lucida Grande"/>
                <a:cs typeface="Lucida Grande"/>
              </a:rPr>
              <a:t>tot</a:t>
            </a:r>
            <a:r>
              <a:rPr lang="en-US" sz="2000" b="1" dirty="0" smtClean="0">
                <a:latin typeface="Lucida Grande"/>
                <a:ea typeface="Lucida Grande"/>
                <a:cs typeface="Lucida Grande"/>
              </a:rPr>
              <a:t> </a:t>
            </a:r>
            <a:r>
              <a:rPr lang="en-US" sz="2000" dirty="0">
                <a:latin typeface="Lucida Grande"/>
                <a:ea typeface="Lucida Grande"/>
                <a:cs typeface="Lucida Grande"/>
              </a:rPr>
              <a:t>v </a:t>
            </a:r>
            <a:endParaRPr lang="en-US" sz="2000" dirty="0" smtClean="0">
              <a:latin typeface="Comic Sans MS"/>
              <a:cs typeface="Comic Sans MS"/>
            </a:endParaRPr>
          </a:p>
          <a:p>
            <a:r>
              <a:rPr lang="en-US" sz="2400" b="1" dirty="0" smtClean="0">
                <a:latin typeface="Comic Sans MS"/>
                <a:cs typeface="Comic Sans MS"/>
              </a:rPr>
              <a:t> Destruction</a:t>
            </a:r>
            <a:endParaRPr lang="en-US" sz="2400" b="1" dirty="0">
              <a:latin typeface="Comic Sans MS"/>
              <a:cs typeface="Comic Sans MS"/>
            </a:endParaRPr>
          </a:p>
        </p:txBody>
      </p:sp>
      <p:cxnSp>
        <p:nvCxnSpPr>
          <p:cNvPr id="41" name="Straight Arrow Connector 40"/>
          <p:cNvCxnSpPr/>
          <p:nvPr/>
        </p:nvCxnSpPr>
        <p:spPr>
          <a:xfrm flipH="1" flipV="1">
            <a:off x="5938665" y="4444722"/>
            <a:ext cx="343276" cy="755088"/>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247902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solidFill>
                  <a:srgbClr val="800000"/>
                </a:solidFill>
                <a:latin typeface="Comic Sans MS"/>
                <a:cs typeface="Comic Sans MS"/>
              </a:rPr>
              <a:t>Production</a:t>
            </a:r>
            <a:r>
              <a:rPr lang="en-US" sz="3600" dirty="0" smtClean="0">
                <a:solidFill>
                  <a:srgbClr val="800000"/>
                </a:solidFill>
                <a:latin typeface="Comic Sans MS"/>
                <a:cs typeface="Comic Sans MS"/>
              </a:rPr>
              <a:t> cross sections in the </a:t>
            </a:r>
            <a:br>
              <a:rPr lang="en-US" sz="3600" dirty="0" smtClean="0">
                <a:solidFill>
                  <a:srgbClr val="800000"/>
                </a:solidFill>
                <a:latin typeface="Comic Sans MS"/>
                <a:cs typeface="Comic Sans MS"/>
              </a:rPr>
            </a:br>
            <a:r>
              <a:rPr lang="en-US" sz="3600" dirty="0" smtClean="0">
                <a:solidFill>
                  <a:srgbClr val="800000"/>
                </a:solidFill>
                <a:latin typeface="Comic Sans MS"/>
                <a:cs typeface="Comic Sans MS"/>
              </a:rPr>
              <a:t>galactic cosmic ray modeling </a:t>
            </a:r>
            <a:endParaRPr lang="en-US" sz="3600" dirty="0">
              <a:solidFill>
                <a:srgbClr val="800000"/>
              </a:solidFill>
              <a:latin typeface="Comic Sans MS"/>
              <a:cs typeface="Comic Sans MS"/>
            </a:endParaRPr>
          </a:p>
        </p:txBody>
      </p:sp>
      <p:sp>
        <p:nvSpPr>
          <p:cNvPr id="3" name="TextBox 2"/>
          <p:cNvSpPr txBox="1"/>
          <p:nvPr/>
        </p:nvSpPr>
        <p:spPr>
          <a:xfrm>
            <a:off x="0" y="1589927"/>
            <a:ext cx="9144000" cy="4708981"/>
          </a:xfrm>
          <a:prstGeom prst="rect">
            <a:avLst/>
          </a:prstGeom>
          <a:noFill/>
        </p:spPr>
        <p:txBody>
          <a:bodyPr wrap="square" rtlCol="0">
            <a:spAutoFit/>
          </a:bodyPr>
          <a:lstStyle/>
          <a:p>
            <a:pPr algn="ctr"/>
            <a:r>
              <a:rPr lang="en-US" sz="2400" dirty="0" smtClean="0">
                <a:solidFill>
                  <a:srgbClr val="800000"/>
                </a:solidFill>
                <a:latin typeface="Comic Sans MS"/>
                <a:cs typeface="Comic Sans MS"/>
              </a:rPr>
              <a:t> </a:t>
            </a:r>
          </a:p>
          <a:p>
            <a:pPr algn="ctr"/>
            <a:r>
              <a:rPr lang="en-US" sz="2000" dirty="0" smtClean="0">
                <a:latin typeface="Comic Sans MS"/>
                <a:cs typeface="Comic Sans MS"/>
              </a:rPr>
              <a:t>H, He, C, O, Fe,…  are present in the supernova remnant surroundings, </a:t>
            </a:r>
          </a:p>
          <a:p>
            <a:pPr algn="ctr"/>
            <a:r>
              <a:rPr lang="en-US" sz="2000" dirty="0" smtClean="0">
                <a:latin typeface="Comic Sans MS"/>
                <a:cs typeface="Comic Sans MS"/>
              </a:rPr>
              <a:t>and directly accelerated into the </a:t>
            </a:r>
            <a:r>
              <a:rPr lang="en-US" sz="2000" dirty="0">
                <a:latin typeface="Comic Sans MS"/>
                <a:cs typeface="Comic Sans MS"/>
              </a:rPr>
              <a:t>the interstellar medium </a:t>
            </a:r>
            <a:r>
              <a:rPr lang="en-US" sz="2000" dirty="0" smtClean="0">
                <a:latin typeface="Comic Sans MS"/>
                <a:cs typeface="Comic Sans MS"/>
              </a:rPr>
              <a:t>(ISM</a:t>
            </a:r>
            <a:r>
              <a:rPr lang="en-US" sz="2000" dirty="0">
                <a:latin typeface="Comic Sans MS"/>
                <a:cs typeface="Comic Sans MS"/>
              </a:rPr>
              <a:t>)</a:t>
            </a:r>
          </a:p>
          <a:p>
            <a:pPr algn="ctr"/>
            <a:endParaRPr lang="en-US" sz="2000" dirty="0" smtClean="0">
              <a:latin typeface="Comic Sans MS"/>
              <a:cs typeface="Comic Sans MS"/>
            </a:endParaRPr>
          </a:p>
          <a:p>
            <a:pPr algn="ctr"/>
            <a:endParaRPr lang="en-US" sz="2000" dirty="0" smtClean="0">
              <a:latin typeface="Comic Sans MS"/>
              <a:cs typeface="Comic Sans MS"/>
            </a:endParaRPr>
          </a:p>
          <a:p>
            <a:pPr algn="ctr"/>
            <a:r>
              <a:rPr lang="en-US" sz="2000" dirty="0" smtClean="0">
                <a:latin typeface="Comic Sans MS"/>
                <a:cs typeface="Comic Sans MS"/>
              </a:rPr>
              <a:t>All the other nuclei (Li, Be, B, p-, and e+, gamma, …) are produced by spallation of heavier nuclei with the atoms (H, He) of the ISM</a:t>
            </a:r>
          </a:p>
          <a:p>
            <a:pPr algn="ctr"/>
            <a:endParaRPr lang="en-US" sz="2000" dirty="0">
              <a:latin typeface="Comic Sans MS"/>
              <a:cs typeface="Comic Sans MS"/>
            </a:endParaRPr>
          </a:p>
          <a:p>
            <a:pPr algn="ctr"/>
            <a:r>
              <a:rPr lang="en-US" sz="2000" dirty="0" smtClean="0">
                <a:latin typeface="Comic Sans MS"/>
                <a:cs typeface="Comic Sans MS"/>
              </a:rPr>
              <a:t>We need all the cross sections </a:t>
            </a:r>
            <a:r>
              <a:rPr lang="en-US" sz="2800" b="1" dirty="0" err="1">
                <a:solidFill>
                  <a:srgbClr val="800000"/>
                </a:solidFill>
                <a:latin typeface="Lucida Grande"/>
                <a:ea typeface="Lucida Grande"/>
                <a:cs typeface="Lucida Grande"/>
              </a:rPr>
              <a:t>σ</a:t>
            </a:r>
            <a:r>
              <a:rPr lang="en-US" sz="2800" b="1" baseline="30000" dirty="0" err="1">
                <a:solidFill>
                  <a:srgbClr val="800000"/>
                </a:solidFill>
                <a:latin typeface="Lucida Grande"/>
                <a:ea typeface="Lucida Grande"/>
                <a:cs typeface="Lucida Grande"/>
              </a:rPr>
              <a:t>kj</a:t>
            </a:r>
            <a:r>
              <a:rPr lang="en-US" sz="2800" dirty="0" smtClean="0">
                <a:solidFill>
                  <a:srgbClr val="800000"/>
                </a:solidFill>
                <a:latin typeface="Comic Sans MS"/>
                <a:cs typeface="Comic Sans MS"/>
              </a:rPr>
              <a:t> </a:t>
            </a:r>
            <a:r>
              <a:rPr lang="en-US" sz="2000" dirty="0" smtClean="0">
                <a:latin typeface="Comic Sans MS"/>
                <a:cs typeface="Comic Sans MS"/>
              </a:rPr>
              <a:t>- from </a:t>
            </a:r>
            <a:r>
              <a:rPr lang="en-US" sz="2000" dirty="0" err="1" smtClean="0">
                <a:latin typeface="Comic Sans MS"/>
                <a:cs typeface="Comic Sans MS"/>
              </a:rPr>
              <a:t>Nichel</a:t>
            </a:r>
            <a:r>
              <a:rPr lang="en-US" sz="2000" dirty="0" smtClean="0">
                <a:latin typeface="Comic Sans MS"/>
                <a:cs typeface="Comic Sans MS"/>
              </a:rPr>
              <a:t> down to proton -  </a:t>
            </a:r>
          </a:p>
          <a:p>
            <a:pPr algn="ctr"/>
            <a:r>
              <a:rPr lang="en-US" sz="2000" dirty="0" smtClean="0">
                <a:latin typeface="Comic Sans MS"/>
                <a:cs typeface="Comic Sans MS"/>
              </a:rPr>
              <a:t>for the production of the j-particle from the heavier k-nucleus scattering off the H and He of the ISM</a:t>
            </a:r>
          </a:p>
          <a:p>
            <a:pPr algn="ctr"/>
            <a:endParaRPr lang="en-US" sz="2000" dirty="0">
              <a:latin typeface="Comic Sans MS"/>
              <a:cs typeface="Comic Sans MS"/>
            </a:endParaRPr>
          </a:p>
          <a:p>
            <a:pPr algn="ctr"/>
            <a:r>
              <a:rPr lang="en-US" sz="2400" b="1" dirty="0" smtClean="0">
                <a:latin typeface="Comic Sans MS"/>
                <a:cs typeface="Comic Sans MS"/>
              </a:rPr>
              <a:t>Remarkable for DARK MATTER signals is productions of:</a:t>
            </a:r>
          </a:p>
          <a:p>
            <a:pPr algn="ctr"/>
            <a:r>
              <a:rPr lang="en-US" sz="2400" b="1" dirty="0" smtClean="0">
                <a:latin typeface="Comic Sans MS"/>
                <a:cs typeface="Comic Sans MS"/>
              </a:rPr>
              <a:t>antiproton, </a:t>
            </a:r>
            <a:r>
              <a:rPr lang="en-US" sz="2400" b="1" dirty="0" err="1" smtClean="0">
                <a:latin typeface="Comic Sans MS"/>
                <a:cs typeface="Comic Sans MS"/>
              </a:rPr>
              <a:t>antideuteron</a:t>
            </a:r>
            <a:r>
              <a:rPr lang="en-US" sz="2400" b="1" dirty="0" smtClean="0">
                <a:latin typeface="Comic Sans MS"/>
                <a:cs typeface="Comic Sans MS"/>
              </a:rPr>
              <a:t>, positron and gamma rays. </a:t>
            </a:r>
            <a:endParaRPr lang="en-US" sz="2400" b="1" dirty="0">
              <a:latin typeface="Comic Sans MS"/>
              <a:cs typeface="Comic Sans MS"/>
            </a:endParaRPr>
          </a:p>
        </p:txBody>
      </p:sp>
    </p:spTree>
    <p:extLst>
      <p:ext uri="{BB962C8B-B14F-4D97-AF65-F5344CB8AC3E}">
        <p14:creationId xmlns:p14="http://schemas.microsoft.com/office/powerpoint/2010/main" val="396634973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70658" name="Rectangle 3"/>
          <p:cNvSpPr>
            <a:spLocks noChangeArrowheads="1"/>
          </p:cNvSpPr>
          <p:nvPr/>
        </p:nvSpPr>
        <p:spPr bwMode="auto">
          <a:xfrm>
            <a:off x="0" y="1539875"/>
            <a:ext cx="8970963"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6000">
                <a:solidFill>
                  <a:srgbClr val="FFFF00"/>
                </a:solidFill>
                <a:latin typeface="Comic Sans MS" charset="0"/>
                <a:cs typeface="Comic Sans MS" charset="0"/>
              </a:rPr>
              <a:t>The case for </a:t>
            </a:r>
          </a:p>
          <a:p>
            <a:pPr algn="ctr"/>
            <a:endParaRPr lang="en-US" sz="6000">
              <a:solidFill>
                <a:srgbClr val="FFFF00"/>
              </a:solidFill>
              <a:latin typeface="Comic Sans MS" charset="0"/>
              <a:cs typeface="Comic Sans MS" charset="0"/>
            </a:endParaRPr>
          </a:p>
          <a:p>
            <a:pPr algn="ctr"/>
            <a:r>
              <a:rPr lang="en-US" sz="6000">
                <a:solidFill>
                  <a:srgbClr val="FFFF00"/>
                </a:solidFill>
                <a:latin typeface="Comic Sans MS" charset="0"/>
                <a:cs typeface="Comic Sans MS" charset="0"/>
              </a:rPr>
              <a:t>antiprotons </a:t>
            </a:r>
          </a:p>
        </p:txBody>
      </p:sp>
    </p:spTree>
    <p:extLst>
      <p:ext uri="{BB962C8B-B14F-4D97-AF65-F5344CB8AC3E}">
        <p14:creationId xmlns:p14="http://schemas.microsoft.com/office/powerpoint/2010/main" val="57907944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ustom Design">
  <a:themeElements>
    <a:clrScheme name="Custom 2">
      <a:dk1>
        <a:srgbClr val="000000"/>
      </a:dk1>
      <a:lt1>
        <a:srgbClr val="FFFFFF"/>
      </a:lt1>
      <a:dk2>
        <a:srgbClr val="000000"/>
      </a:dk2>
      <a:lt2>
        <a:srgbClr val="030303"/>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15083</TotalTime>
  <Words>1515</Words>
  <Application>Microsoft Macintosh PowerPoint</Application>
  <PresentationFormat>On-screen Show (4:3)</PresentationFormat>
  <Paragraphs>260</Paragraphs>
  <Slides>33</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Custom Design</vt:lpstr>
      <vt:lpstr>Equation</vt:lpstr>
      <vt:lpstr>Need for antiparticle production cross sections for interpretation of cosmic-ray data </vt:lpstr>
      <vt:lpstr>A strong motivation for   studying antimatter in cosmic rays  is the possible presence   of a DARK MATTER signal</vt:lpstr>
      <vt:lpstr>Indirect DARK MATTER searches</vt:lpstr>
      <vt:lpstr>PowerPoint Presentation</vt:lpstr>
      <vt:lpstr>PowerPoint Presentation</vt:lpstr>
      <vt:lpstr>PowerPoint Presentation</vt:lpstr>
      <vt:lpstr>The solution to the diffusion equation: the role of cross sections  </vt:lpstr>
      <vt:lpstr>Production cross sections in the  galactic cosmic ray modeling </vt:lpstr>
      <vt:lpstr>PowerPoint Presentation</vt:lpstr>
      <vt:lpstr>Antiproton data as of 2017</vt:lpstr>
      <vt:lpstr>Antiproton production cross sections</vt:lpstr>
      <vt:lpstr>The antiproton source term</vt:lpstr>
      <vt:lpstr>p-ppbar cross section data                      Di Mauro, FD, Goudelis, Serpico PRD 2014, 1408.0288; Kappl, Winkler 1408.0299</vt:lpstr>
      <vt:lpstr>What do we need?</vt:lpstr>
      <vt:lpstr>Requirement on the cross section</vt:lpstr>
      <vt:lpstr>Parameter space to be covered</vt:lpstr>
      <vt:lpstr>Comparison with pp data</vt:lpstr>
      <vt:lpstr>LHCb pHe  p- cross section data</vt:lpstr>
      <vt:lpstr>PowerPoint Presentation</vt:lpstr>
      <vt:lpstr>The case for   positrons </vt:lpstr>
      <vt:lpstr>PowerPoint Presentation</vt:lpstr>
      <vt:lpstr>Secondary positron production</vt:lpstr>
      <vt:lpstr>The positron source term </vt:lpstr>
      <vt:lpstr>The case for   antideuterons</vt:lpstr>
      <vt:lpstr>PowerPoint Presentation</vt:lpstr>
      <vt:lpstr>Secondary antideuterons </vt:lpstr>
      <vt:lpstr>PowerPoint Presentation</vt:lpstr>
      <vt:lpstr>Uncertainties due p-p scattering</vt:lpstr>
      <vt:lpstr>BACKUP SLIDES</vt:lpstr>
      <vt:lpstr>PowerPoint Presentation</vt:lpstr>
      <vt:lpstr>PowerPoint Presentation</vt:lpstr>
      <vt:lpstr>The Fermi-LAT has brough unprecedented progress in the γ-ray band Photons from ~0.5 GeV up to  2 TeV (2000 at &gt; 500 GeV!)  Galactic and extragalactic sources, close external galaxies,  diffuse emission at all latitudes, transients, dark matter studies, electrons, …. and trigger in other wavelengths    Systematics in the Gal. Center excess and in most of  Fermi-LAT data are heavily due the  GALACTIC DIFFUSE EMISSION MODELING  It accounts for:  - the π0 decay (Models for protons and helium at the GC, gas distribution,  cross sections for p and He off the gas) - Inverse Compton (electrons off Interstellar Radiation Field – CMB, IR, optic) - Bremsstrahalung (Models for electrons at the GC, gas distribution)   </vt:lpstr>
      <vt:lpstr>PowerPoint Presentation</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Antiproton from nuclei collisions:  uncertainties from CROSS SECTIONS</dc:title>
  <dc:subject/>
  <dc:creator>Fiorenza Donato</dc:creator>
  <cp:keywords/>
  <dc:description/>
  <cp:lastModifiedBy>Fiorenza</cp:lastModifiedBy>
  <cp:revision>524</cp:revision>
  <dcterms:created xsi:type="dcterms:W3CDTF">2013-04-05T07:23:15Z</dcterms:created>
  <dcterms:modified xsi:type="dcterms:W3CDTF">2017-07-27T15:02:22Z</dcterms:modified>
  <cp:category/>
</cp:coreProperties>
</file>