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63" r:id="rId2"/>
    <p:sldId id="264" r:id="rId3"/>
    <p:sldId id="534" r:id="rId4"/>
    <p:sldId id="434" r:id="rId5"/>
    <p:sldId id="440" r:id="rId6"/>
    <p:sldId id="529" r:id="rId7"/>
    <p:sldId id="530" r:id="rId8"/>
    <p:sldId id="531" r:id="rId9"/>
    <p:sldId id="532" r:id="rId10"/>
    <p:sldId id="533" r:id="rId11"/>
    <p:sldId id="457" r:id="rId12"/>
    <p:sldId id="458" r:id="rId13"/>
    <p:sldId id="459" r:id="rId14"/>
    <p:sldId id="442" r:id="rId15"/>
    <p:sldId id="359" r:id="rId16"/>
    <p:sldId id="360" r:id="rId17"/>
    <p:sldId id="361" r:id="rId18"/>
    <p:sldId id="362" r:id="rId19"/>
    <p:sldId id="260" r:id="rId20"/>
    <p:sldId id="524" r:id="rId21"/>
    <p:sldId id="491" r:id="rId22"/>
    <p:sldId id="493" r:id="rId23"/>
    <p:sldId id="494" r:id="rId24"/>
    <p:sldId id="523" r:id="rId25"/>
    <p:sldId id="526" r:id="rId26"/>
    <p:sldId id="487" r:id="rId27"/>
    <p:sldId id="489" r:id="rId28"/>
    <p:sldId id="536" r:id="rId29"/>
    <p:sldId id="522" r:id="rId30"/>
    <p:sldId id="513" r:id="rId31"/>
    <p:sldId id="512" r:id="rId32"/>
    <p:sldId id="488" r:id="rId33"/>
    <p:sldId id="508" r:id="rId34"/>
    <p:sldId id="496" r:id="rId35"/>
    <p:sldId id="507" r:id="rId36"/>
    <p:sldId id="516" r:id="rId37"/>
    <p:sldId id="514" r:id="rId38"/>
    <p:sldId id="482" r:id="rId39"/>
    <p:sldId id="476" r:id="rId40"/>
    <p:sldId id="503" r:id="rId41"/>
    <p:sldId id="504" r:id="rId42"/>
    <p:sldId id="505" r:id="rId43"/>
    <p:sldId id="515" r:id="rId44"/>
    <p:sldId id="517" r:id="rId45"/>
    <p:sldId id="518" r:id="rId46"/>
    <p:sldId id="519" r:id="rId47"/>
    <p:sldId id="520" r:id="rId48"/>
    <p:sldId id="521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38" autoAdjust="0"/>
    <p:restoredTop sz="99506" autoAdjust="0"/>
  </p:normalViewPr>
  <p:slideViewPr>
    <p:cSldViewPr snapToGrid="0" snapToObjects="1" showGuides="1">
      <p:cViewPr>
        <p:scale>
          <a:sx n="200" d="100"/>
          <a:sy n="200" d="100"/>
        </p:scale>
        <p:origin x="72" y="824"/>
      </p:cViewPr>
      <p:guideLst>
        <p:guide orient="horz" pos="1577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3A318-F95B-7146-9922-FBF939CCECF7}" type="datetimeFigureOut">
              <a:rPr lang="en-US" smtClean="0"/>
              <a:t>27.07.17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2C1AF-CE77-B64C-B59F-1EF17377C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88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857905-9BD9-314F-9D70-0BEB90328877}" type="datetimeFigureOut">
              <a:rPr lang="en-US" smtClean="0"/>
              <a:t>27.07.17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2C52C-0083-F146-92F9-DBBE54574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48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5DA1EC-7D58-2741-95C4-EEC64FEEF16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3C83F8-6F2B-BA45-8A66-6853F7D8AC0A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3C83F8-6F2B-BA45-8A66-6853F7D8AC0A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3C83F8-6F2B-BA45-8A66-6853F7D8AC0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(*) </a:t>
            </a:r>
            <a:r>
              <a:rPr lang="en-US" dirty="0" err="1" smtClean="0"/>
              <a:t>Colour</a:t>
            </a:r>
            <a:r>
              <a:rPr lang="en-US" dirty="0" smtClean="0"/>
              <a:t> code: ALPIDE </a:t>
            </a:r>
            <a:r>
              <a:rPr lang="en-US" dirty="0" err="1" smtClean="0"/>
              <a:t>specifica:ons</a:t>
            </a:r>
            <a:r>
              <a:rPr lang="en-US" dirty="0" smtClean="0"/>
              <a:t> if different from requirements</a:t>
            </a:r>
            <a:br>
              <a:rPr lang="en-US" dirty="0" smtClean="0"/>
            </a:br>
            <a:r>
              <a:rPr lang="en-US" dirty="0" smtClean="0"/>
              <a:t>(**) 10 x </a:t>
            </a:r>
            <a:r>
              <a:rPr lang="en-US" dirty="0" err="1" smtClean="0"/>
              <a:t>radia:on</a:t>
            </a:r>
            <a:r>
              <a:rPr lang="en-US" dirty="0" smtClean="0"/>
              <a:t> load integrated over approved </a:t>
            </a:r>
            <a:r>
              <a:rPr lang="en-US" dirty="0" err="1" smtClean="0"/>
              <a:t>programme</a:t>
            </a:r>
            <a:r>
              <a:rPr lang="en-US" dirty="0" smtClean="0"/>
              <a:t> (~ 6 years of </a:t>
            </a:r>
            <a:r>
              <a:rPr lang="en-US" dirty="0" err="1" smtClean="0"/>
              <a:t>opera:on</a:t>
            </a:r>
            <a:r>
              <a:rPr lang="en-US" dirty="0" smtClean="0"/>
              <a:t>)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68B68C-AAB2-1B4A-AD89-20565735E4E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636950-4757-9A4A-AF2E-B90E3E4C08E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43F1F1-40A0-584C-BDC1-0DF11DB97A8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Fig.2. Overview of the experimental meson multiplicities observed in central </a:t>
            </a:r>
            <a:r>
              <a:rPr lang="en-US" dirty="0" err="1" smtClean="0"/>
              <a:t>Au+Au</a:t>
            </a:r>
            <a:r>
              <a:rPr lang="en-US" dirty="0" smtClean="0"/>
              <a:t> collisions as a function of the collision energy from SIS to RHIC </a:t>
            </a:r>
            <a:r>
              <a:rPr lang="en-US" dirty="0" err="1" smtClean="0"/>
              <a:t>ener</a:t>
            </a:r>
            <a:r>
              <a:rPr lang="en-US" dirty="0" smtClean="0"/>
              <a:t>- </a:t>
            </a:r>
            <a:r>
              <a:rPr lang="en-US" dirty="0" err="1" smtClean="0"/>
              <a:t>gies</a:t>
            </a:r>
            <a:r>
              <a:rPr lang="en-US" dirty="0" smtClean="0"/>
              <a:t> [10]. The lines show the Hadron String Dynamics (HSD) model predictions.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1BBEB1-2B6C-DE44-80EF-FEB382940A6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253AFF"/>
                </a:solidFill>
              </a:rPr>
              <a:t>Small Acceptance Vertex Detector (SAVD) is built from only 16 sensors with a total surface of ∼ 32 cm2.</a:t>
            </a:r>
          </a:p>
          <a:p>
            <a:pPr>
              <a:defRPr/>
            </a:pPr>
            <a:r>
              <a:rPr lang="en-US" dirty="0" smtClean="0">
                <a:solidFill>
                  <a:srgbClr val="253AFF"/>
                </a:solidFill>
              </a:rPr>
              <a:t/>
            </a:r>
            <a:br>
              <a:rPr lang="en-US" dirty="0" smtClean="0">
                <a:solidFill>
                  <a:srgbClr val="253AFF"/>
                </a:solidFill>
              </a:rPr>
            </a:br>
            <a:r>
              <a:rPr lang="en-US" dirty="0" smtClean="0"/>
              <a:t>. Despite its small surface, it is expected to detect about 4% of all </a:t>
            </a:r>
            <a:r>
              <a:rPr lang="en-US" i="1" dirty="0" smtClean="0"/>
              <a:t>D</a:t>
            </a:r>
            <a:r>
              <a:rPr lang="en-US" dirty="0" smtClean="0"/>
              <a:t>0 → </a:t>
            </a:r>
            <a:r>
              <a:rPr lang="en-US" i="1" dirty="0" smtClean="0"/>
              <a:t>K </a:t>
            </a:r>
            <a:r>
              <a:rPr lang="en-US" dirty="0" smtClean="0"/>
              <a:t>+ </a:t>
            </a:r>
            <a:r>
              <a:rPr lang="en-US" i="1" dirty="0" smtClean="0"/>
              <a:t>π </a:t>
            </a:r>
            <a:r>
              <a:rPr lang="en-US" dirty="0" smtClean="0"/>
              <a:t>decays at the top SPS energy,</a:t>
            </a:r>
          </a:p>
          <a:p>
            <a:pPr>
              <a:defRPr/>
            </a:pPr>
            <a:r>
              <a:rPr lang="en-US" dirty="0" smtClean="0"/>
              <a:t> due to the strong forward boost of the particles at this energy.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1F82E5-4758-2A47-AA38-F38B0820994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3C83F8-6F2B-BA45-8A66-6853F7D8AC0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3C83F8-6F2B-BA45-8A66-6853F7D8AC0A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3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8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96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7"/>
            <a:ext cx="9144000" cy="4175125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5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5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20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5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CC264D3-F9AA-46A7-AE16-272F383EA47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71451" y="85491"/>
            <a:ext cx="82296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655" y="85492"/>
            <a:ext cx="355246" cy="640467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235444" y="505093"/>
            <a:ext cx="8025476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7518963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ALICE ITS Upgrade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95755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06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57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383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9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2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2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637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5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94BFF-BC79-7D49-A2FF-2EBCEB10B0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3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wmf"/><Relationship Id="rId3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3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Relationship Id="rId3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emf"/><Relationship Id="rId5" Type="http://schemas.openxmlformats.org/officeDocument/2006/relationships/image" Target="../media/image5.png"/><Relationship Id="rId6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0.png"/><Relationship Id="rId5" Type="http://schemas.openxmlformats.org/officeDocument/2006/relationships/image" Target="../media/image210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Relationship Id="rId3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Relationship Id="rId3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5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trong_interactions" TargetMode="External"/><Relationship Id="rId4" Type="http://schemas.openxmlformats.org/officeDocument/2006/relationships/image" Target="../media/image46.jpeg"/><Relationship Id="rId5" Type="http://schemas.openxmlformats.org/officeDocument/2006/relationships/image" Target="../media/image47.wmf"/><Relationship Id="rId6" Type="http://schemas.openxmlformats.org/officeDocument/2006/relationships/image" Target="../media/image48.wmf"/><Relationship Id="rId7" Type="http://schemas.openxmlformats.org/officeDocument/2006/relationships/hyperlink" Target="https://na61.web.cern.ch/na61/xc/index.html?O=sendfile--showblog=10000104%7Csendfile=detector_layout_greybkg.jpg" TargetMode="External"/><Relationship Id="rId8" Type="http://schemas.openxmlformats.org/officeDocument/2006/relationships/image" Target="../media/image49.png"/><Relationship Id="rId9" Type="http://schemas.openxmlformats.org/officeDocument/2006/relationships/image" Target="../media/image50.wmf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en.wikipedia.org/wiki/Critical_point_(thermodynamics)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cerncourier.com/cws/article/cern/47836" TargetMode="External"/><Relationship Id="rId4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4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8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9.emf"/><Relationship Id="rId7" Type="http://schemas.openxmlformats.org/officeDocument/2006/relationships/image" Target="../media/image4.png"/><Relationship Id="rId8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8" name="Rectangle 4"/>
          <p:cNvSpPr>
            <a:spLocks noGrp="1" noChangeArrowheads="1"/>
          </p:cNvSpPr>
          <p:nvPr>
            <p:ph type="title"/>
          </p:nvPr>
        </p:nvSpPr>
        <p:spPr>
          <a:xfrm>
            <a:off x="361558" y="1948446"/>
            <a:ext cx="7881168" cy="154775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sz="3600" b="1" dirty="0" smtClean="0">
                <a:solidFill>
                  <a:srgbClr val="0000FF"/>
                </a:solidFill>
              </a:rPr>
              <a:t/>
            </a:r>
            <a:br>
              <a:rPr lang="en-US" sz="3600" b="1" dirty="0" smtClean="0">
                <a:solidFill>
                  <a:srgbClr val="0000FF"/>
                </a:solidFill>
              </a:rPr>
            </a:br>
            <a:r>
              <a:rPr lang="en-US" sz="3600" b="1" dirty="0" smtClean="0">
                <a:solidFill>
                  <a:srgbClr val="0000FF"/>
                </a:solidFill>
              </a:rPr>
              <a:t>Ideas on new NA61/SHINE Vertex Detector Design</a:t>
            </a:r>
            <a:r>
              <a:rPr lang="en-US" sz="3600" dirty="0">
                <a:solidFill>
                  <a:srgbClr val="3333CC"/>
                </a:solidFill>
              </a:rPr>
              <a:t/>
            </a:r>
            <a:br>
              <a:rPr lang="en-US" sz="3600" dirty="0">
                <a:solidFill>
                  <a:srgbClr val="3333CC"/>
                </a:solidFill>
              </a:rPr>
            </a:br>
            <a:endParaRPr lang="en-US" sz="3600" i="1" dirty="0">
              <a:solidFill>
                <a:srgbClr val="3333CC"/>
              </a:solidFill>
            </a:endParaRPr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33350" y="4140217"/>
            <a:ext cx="9144000" cy="2116235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  <a:defRPr/>
            </a:pPr>
            <a:r>
              <a:rPr lang="en-US" sz="2000" b="1" i="1" dirty="0">
                <a:latin typeface="Times New Roman" charset="0"/>
                <a:cs typeface="Times New Roman" charset="0"/>
              </a:rPr>
              <a:t>Grigory </a:t>
            </a:r>
            <a:r>
              <a:rPr lang="en-US" sz="2000" b="1" i="1" dirty="0" err="1" smtClean="0">
                <a:latin typeface="Times New Roman" charset="0"/>
                <a:cs typeface="Times New Roman" charset="0"/>
              </a:rPr>
              <a:t>Feofilov</a:t>
            </a:r>
            <a:r>
              <a:rPr lang="en-US" sz="2000" b="1" i="1" dirty="0" smtClean="0">
                <a:latin typeface="Times New Roman" charset="0"/>
                <a:cs typeface="Times New Roman" charset="0"/>
              </a:rPr>
              <a:t>,  </a:t>
            </a:r>
            <a:r>
              <a:rPr lang="en-US" sz="1600" i="1" dirty="0" smtClean="0">
                <a:latin typeface="Times New Roman" charset="0"/>
                <a:cs typeface="Times New Roman" charset="0"/>
              </a:rPr>
              <a:t>Saint-Petersburg State University</a:t>
            </a:r>
          </a:p>
          <a:p>
            <a:pPr algn="ctr" eaLnBrk="1" hangingPunct="1">
              <a:buFontTx/>
              <a:buNone/>
              <a:defRPr/>
            </a:pPr>
            <a:endParaRPr lang="ru-RU" sz="2000" b="1" i="1" dirty="0" smtClean="0">
              <a:latin typeface="Times New Roman" charset="0"/>
              <a:cs typeface="Times New Roman" charset="0"/>
            </a:endParaRPr>
          </a:p>
          <a:p>
            <a:pPr marL="0" indent="0" algn="ctr">
              <a:buNone/>
            </a:pPr>
            <a:r>
              <a:rPr lang="en-US" sz="2000" dirty="0" smtClean="0"/>
              <a:t>Beyond 2020 -VD NA61  meeting</a:t>
            </a:r>
            <a:r>
              <a:rPr lang="ru-RU" sz="2000" dirty="0" smtClean="0"/>
              <a:t>, </a:t>
            </a:r>
            <a:r>
              <a:rPr lang="en-US" sz="2000" dirty="0" err="1" smtClean="0"/>
              <a:t>Geneve</a:t>
            </a:r>
            <a:r>
              <a:rPr lang="en-US" sz="2000" dirty="0" smtClean="0"/>
              <a:t> University, 26-28 of July 2017</a:t>
            </a:r>
          </a:p>
          <a:p>
            <a:pPr marL="0" indent="0" algn="ctr">
              <a:buNone/>
            </a:pPr>
            <a:r>
              <a:rPr lang="en-US" sz="2000" b="1" i="1" dirty="0">
                <a:latin typeface="Times New Roman" charset="0"/>
                <a:cs typeface="Times New Roman" charset="0"/>
              </a:rPr>
              <a:t>https://</a:t>
            </a:r>
            <a:r>
              <a:rPr lang="en-US" sz="2000" b="1" i="1" dirty="0" err="1">
                <a:latin typeface="Times New Roman" charset="0"/>
                <a:cs typeface="Times New Roman" charset="0"/>
              </a:rPr>
              <a:t>indico.cern.ch</a:t>
            </a:r>
            <a:r>
              <a:rPr lang="en-US" sz="2000" b="1" i="1" dirty="0">
                <a:latin typeface="Times New Roman" charset="0"/>
                <a:cs typeface="Times New Roman" charset="0"/>
              </a:rPr>
              <a:t>/event/629968/</a:t>
            </a:r>
          </a:p>
          <a:p>
            <a:pPr marL="0" indent="0" algn="ctr">
              <a:buNone/>
            </a:pPr>
            <a:endParaRPr lang="ru-RU" sz="2000" dirty="0"/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467235" y="6245031"/>
            <a:ext cx="160216" cy="28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5386" tIns="12693" rIns="25386" bIns="12693">
            <a:spAutoFit/>
          </a:bodyPr>
          <a:lstStyle/>
          <a:p>
            <a:r>
              <a:rPr lang="en-US" sz="1700" i="1"/>
              <a:t>.</a:t>
            </a:r>
          </a:p>
        </p:txBody>
      </p:sp>
      <p:pic>
        <p:nvPicPr>
          <p:cNvPr id="1434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707" y="399143"/>
            <a:ext cx="1284335" cy="74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" descr="CoA_Medium_color_whiteb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58" y="273007"/>
            <a:ext cx="852490" cy="102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614" y="273007"/>
            <a:ext cx="897287" cy="914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6234" y="162750"/>
            <a:ext cx="1002705" cy="113660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5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980" y="-254864"/>
            <a:ext cx="8726938" cy="1221619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253AFF"/>
                </a:solidFill>
              </a:rPr>
              <a:t>Tests of ALICE  pALPIDE chips</a:t>
            </a:r>
            <a:endParaRPr lang="en-US" dirty="0">
              <a:solidFill>
                <a:srgbClr val="253A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066384-4D4B-EE4A-8EBC-3CC2239762F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355" b="2927"/>
          <a:stretch/>
        </p:blipFill>
        <p:spPr>
          <a:xfrm>
            <a:off x="345387" y="1955109"/>
            <a:ext cx="7599841" cy="4055793"/>
          </a:xfrm>
        </p:spPr>
      </p:pic>
      <p:pic>
        <p:nvPicPr>
          <p:cNvPr id="3482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856" y="71275"/>
            <a:ext cx="676885" cy="658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Rectangle 2"/>
          <p:cNvSpPr>
            <a:spLocks noChangeArrowheads="1"/>
          </p:cNvSpPr>
          <p:nvPr/>
        </p:nvSpPr>
        <p:spPr bwMode="auto">
          <a:xfrm>
            <a:off x="223538" y="6094272"/>
            <a:ext cx="7965386" cy="1133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                     										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  <p:cxnSp>
        <p:nvCxnSpPr>
          <p:cNvPr id="34822" name="AutoShape 5"/>
          <p:cNvCxnSpPr>
            <a:cxnSpLocks noChangeShapeType="1"/>
          </p:cNvCxnSpPr>
          <p:nvPr/>
        </p:nvCxnSpPr>
        <p:spPr bwMode="auto">
          <a:xfrm>
            <a:off x="345387" y="956820"/>
            <a:ext cx="7975241" cy="9935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23" name="Rectangle 4"/>
          <p:cNvSpPr>
            <a:spLocks noChangeArrowheads="1"/>
          </p:cNvSpPr>
          <p:nvPr/>
        </p:nvSpPr>
        <p:spPr bwMode="auto">
          <a:xfrm>
            <a:off x="232945" y="1077772"/>
            <a:ext cx="8463083" cy="810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r>
              <a:rPr lang="en-US" sz="1700"/>
              <a:t>Characterization of MAPS:  Electrical tests (digital and analogue), noise, thresholds, fake hit rates vs. staring material, temperature,  supply voltage, radiation, tests with  γ- and β- sources, etc.</a:t>
            </a:r>
          </a:p>
        </p:txBody>
      </p:sp>
    </p:spTree>
    <p:extLst>
      <p:ext uri="{BB962C8B-B14F-4D97-AF65-F5344CB8AC3E}">
        <p14:creationId xmlns:p14="http://schemas.microsoft.com/office/powerpoint/2010/main" val="3949785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735"/>
            <a:ext cx="784353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3333FF"/>
                </a:solidFill>
              </a:rPr>
              <a:t>ALICE technology for ITS:</a:t>
            </a:r>
            <a:br>
              <a:rPr lang="en-US" sz="3600" dirty="0" smtClean="0">
                <a:solidFill>
                  <a:srgbClr val="3333FF"/>
                </a:solidFill>
              </a:rPr>
            </a:br>
            <a:r>
              <a:rPr lang="en-US" sz="2700" dirty="0" smtClean="0">
                <a:solidFill>
                  <a:srgbClr val="3333FF"/>
                </a:solidFill>
              </a:rPr>
              <a:t>record level of radiation transparency &lt;0</a:t>
            </a:r>
            <a:r>
              <a:rPr lang="ru-RU" sz="2700" dirty="0">
                <a:solidFill>
                  <a:srgbClr val="3333FF"/>
                </a:solidFill>
              </a:rPr>
              <a:t>.</a:t>
            </a:r>
            <a:r>
              <a:rPr lang="en-US" sz="2700" dirty="0" smtClean="0">
                <a:solidFill>
                  <a:srgbClr val="3333FF"/>
                </a:solidFill>
              </a:rPr>
              <a:t>3% X/Xo</a:t>
            </a:r>
            <a:endParaRPr lang="en-US" sz="2700" dirty="0"/>
          </a:p>
        </p:txBody>
      </p:sp>
      <p:pic>
        <p:nvPicPr>
          <p:cNvPr id="39939" name="Picture 4" descr="Macintosh HD:Users:feofilov:Desktop:conf-25-June:Attachments_grigory-feofilov@yandex-6:Pictur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28" y="1750613"/>
            <a:ext cx="6603552" cy="4095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713" y="737377"/>
            <a:ext cx="1100667" cy="110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39941" name="AutoShape 5"/>
          <p:cNvCxnSpPr>
            <a:cxnSpLocks noChangeShapeType="1"/>
          </p:cNvCxnSpPr>
          <p:nvPr/>
        </p:nvCxnSpPr>
        <p:spPr bwMode="auto">
          <a:xfrm>
            <a:off x="0" y="1528320"/>
            <a:ext cx="7738713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42" name="Rectangle 3"/>
          <p:cNvSpPr>
            <a:spLocks noChangeArrowheads="1"/>
          </p:cNvSpPr>
          <p:nvPr/>
        </p:nvSpPr>
        <p:spPr bwMode="auto">
          <a:xfrm>
            <a:off x="670614" y="5884766"/>
            <a:ext cx="3474469" cy="364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r>
              <a:rPr lang="en-US" sz="2200">
                <a:solidFill>
                  <a:srgbClr val="253AFF"/>
                </a:solidFill>
                <a:cs typeface="Arial" charset="0"/>
              </a:rPr>
              <a:t>JINST </a:t>
            </a:r>
            <a:r>
              <a:rPr lang="en-US" sz="2200" b="1">
                <a:solidFill>
                  <a:srgbClr val="253AFF"/>
                </a:solidFill>
                <a:cs typeface="Arial" charset="0"/>
              </a:rPr>
              <a:t>9 </a:t>
            </a:r>
            <a:r>
              <a:rPr lang="en-US" sz="2200">
                <a:solidFill>
                  <a:srgbClr val="253AFF"/>
                </a:solidFill>
                <a:cs typeface="Arial" charset="0"/>
              </a:rPr>
              <a:t>P06005(2014)</a:t>
            </a:r>
            <a:endParaRPr lang="en-US" sz="2200">
              <a:solidFill>
                <a:srgbClr val="253A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11</a:t>
            </a:fld>
            <a:endParaRPr lang="en-US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4"/>
          <a:srcRect t="18705" b="20791"/>
          <a:stretch/>
        </p:blipFill>
        <p:spPr>
          <a:xfrm>
            <a:off x="4842788" y="1837612"/>
            <a:ext cx="4301212" cy="19639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261502" y="4023268"/>
            <a:ext cx="1292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ALPIDE chip </a:t>
            </a:r>
          </a:p>
        </p:txBody>
      </p:sp>
    </p:spTree>
    <p:extLst>
      <p:ext uri="{BB962C8B-B14F-4D97-AF65-F5344CB8AC3E}">
        <p14:creationId xmlns:p14="http://schemas.microsoft.com/office/powerpoint/2010/main" val="4111537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90" y="0"/>
            <a:ext cx="8920462" cy="881224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solidFill>
                  <a:srgbClr val="3366FF"/>
                </a:solidFill>
              </a:rPr>
              <a:t>Material budget of CF stave for </a:t>
            </a:r>
            <a:r>
              <a:rPr lang="en-US" sz="3600" dirty="0" smtClean="0">
                <a:solidFill>
                  <a:srgbClr val="3366FF"/>
                </a:solidFill>
              </a:rPr>
              <a:t>VD NA61  </a:t>
            </a:r>
            <a:endParaRPr lang="en-US" sz="3600" dirty="0">
              <a:solidFill>
                <a:srgbClr val="3366FF"/>
              </a:solidFill>
            </a:endParaRPr>
          </a:p>
        </p:txBody>
      </p:sp>
      <p:pic>
        <p:nvPicPr>
          <p:cNvPr id="41987" name="Picture 3" descr="Pictur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812" r="31802"/>
          <a:stretch>
            <a:fillRect/>
          </a:stretch>
        </p:blipFill>
        <p:spPr bwMode="auto">
          <a:xfrm>
            <a:off x="-1131129" y="1097211"/>
            <a:ext cx="4791058" cy="1696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Rectangle 4"/>
          <p:cNvSpPr>
            <a:spLocks noChangeArrowheads="1"/>
          </p:cNvSpPr>
          <p:nvPr/>
        </p:nvSpPr>
        <p:spPr bwMode="auto">
          <a:xfrm rot="10800000" flipV="1">
            <a:off x="3659930" y="954411"/>
            <a:ext cx="3840462" cy="253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r>
              <a:rPr lang="en-US" sz="1700" b="1" dirty="0">
                <a:solidFill>
                  <a:srgbClr val="3366FF"/>
                </a:solidFill>
              </a:rPr>
              <a:t>-- polyimide</a:t>
            </a:r>
            <a:r>
              <a:rPr lang="en-US" sz="1700" dirty="0">
                <a:solidFill>
                  <a:srgbClr val="3366FF"/>
                </a:solidFill>
              </a:rPr>
              <a:t> cooling pipe (D=1mm)</a:t>
            </a:r>
          </a:p>
          <a:p>
            <a:r>
              <a:rPr lang="en-US" sz="1700" dirty="0">
                <a:solidFill>
                  <a:srgbClr val="3366FF"/>
                </a:solidFill>
              </a:rPr>
              <a:t>-- carbon fleece (</a:t>
            </a:r>
            <a:r>
              <a:rPr lang="en-US" sz="1700" dirty="0">
                <a:solidFill>
                  <a:srgbClr val="253AFF"/>
                </a:solidFill>
              </a:rPr>
              <a:t>20 </a:t>
            </a:r>
            <a:r>
              <a:rPr lang="en-US" sz="1700" dirty="0" err="1">
                <a:solidFill>
                  <a:srgbClr val="253AFF"/>
                </a:solidFill>
              </a:rPr>
              <a:t>μm</a:t>
            </a:r>
            <a:r>
              <a:rPr lang="en-US" sz="1700" dirty="0">
                <a:solidFill>
                  <a:srgbClr val="253AFF"/>
                </a:solidFill>
              </a:rPr>
              <a:t>)</a:t>
            </a:r>
          </a:p>
          <a:p>
            <a:r>
              <a:rPr lang="en-US" sz="1700" dirty="0">
                <a:solidFill>
                  <a:srgbClr val="253AFF"/>
                </a:solidFill>
              </a:rPr>
              <a:t>-- graphite foil (30μm)</a:t>
            </a:r>
          </a:p>
          <a:p>
            <a:r>
              <a:rPr lang="en-US" sz="1700" dirty="0">
                <a:solidFill>
                  <a:srgbClr val="253AFF"/>
                </a:solidFill>
              </a:rPr>
              <a:t>-- carbon fiber plate K13D2U (70 </a:t>
            </a:r>
            <a:r>
              <a:rPr lang="en-US" sz="1700" dirty="0" err="1">
                <a:solidFill>
                  <a:srgbClr val="253AFF"/>
                </a:solidFill>
              </a:rPr>
              <a:t>μm</a:t>
            </a:r>
            <a:r>
              <a:rPr lang="en-US" sz="1700" dirty="0">
                <a:solidFill>
                  <a:srgbClr val="253AFF"/>
                </a:solidFill>
              </a:rPr>
              <a:t>)</a:t>
            </a:r>
          </a:p>
          <a:p>
            <a:endParaRPr lang="en-US" sz="1700" dirty="0">
              <a:solidFill>
                <a:srgbClr val="253AFF"/>
              </a:solidFill>
            </a:endParaRPr>
          </a:p>
          <a:p>
            <a:r>
              <a:rPr lang="en-US" sz="1700" dirty="0">
                <a:solidFill>
                  <a:srgbClr val="253AFF"/>
                </a:solidFill>
              </a:rPr>
              <a:t>--- thermal </a:t>
            </a:r>
            <a:r>
              <a:rPr lang="en-US" sz="1700" dirty="0" err="1">
                <a:solidFill>
                  <a:srgbClr val="253AFF"/>
                </a:solidFill>
              </a:rPr>
              <a:t>greese</a:t>
            </a:r>
            <a:endParaRPr lang="en-US" sz="1700" dirty="0">
              <a:solidFill>
                <a:srgbClr val="253AFF"/>
              </a:solidFill>
            </a:endParaRPr>
          </a:p>
          <a:p>
            <a:r>
              <a:rPr lang="en-US" sz="1700" dirty="0">
                <a:solidFill>
                  <a:srgbClr val="253AFF"/>
                </a:solidFill>
              </a:rPr>
              <a:t>--- Si-sensor </a:t>
            </a:r>
            <a:r>
              <a:rPr lang="en-US" sz="1700" dirty="0" smtClean="0">
                <a:solidFill>
                  <a:srgbClr val="253AFF"/>
                </a:solidFill>
              </a:rPr>
              <a:t>(50μm</a:t>
            </a:r>
            <a:r>
              <a:rPr lang="en-US" sz="1700" dirty="0">
                <a:solidFill>
                  <a:srgbClr val="253AFF"/>
                </a:solidFill>
              </a:rPr>
              <a:t>)</a:t>
            </a:r>
          </a:p>
          <a:p>
            <a:endParaRPr lang="en-US" sz="2200" dirty="0">
              <a:solidFill>
                <a:srgbClr val="3366FF"/>
              </a:solidFill>
            </a:endParaRPr>
          </a:p>
          <a:p>
            <a:endParaRPr lang="en-US" sz="2200" dirty="0">
              <a:solidFill>
                <a:srgbClr val="3366FF"/>
              </a:solidFill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31947" y="2997891"/>
            <a:ext cx="7863697" cy="364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r>
              <a:rPr lang="en-US" sz="2200" b="1" dirty="0">
                <a:solidFill>
                  <a:srgbClr val="3366FF"/>
                </a:solidFill>
              </a:rPr>
              <a:t>Estimated contributions to the material budget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866756"/>
              </p:ext>
            </p:extLst>
          </p:nvPr>
        </p:nvGraphicFramePr>
        <p:xfrm>
          <a:off x="1209972" y="3605245"/>
          <a:ext cx="5638621" cy="296337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393311"/>
                <a:gridCol w="1459026"/>
                <a:gridCol w="804510"/>
                <a:gridCol w="981774"/>
              </a:tblGrid>
              <a:tr h="42301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Material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Thickness</a:t>
                      </a:r>
                    </a:p>
                    <a:p>
                      <a:r>
                        <a:rPr lang="en-US" sz="1300" dirty="0" smtClean="0"/>
                        <a:t> (μm)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Xo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(cm)</a:t>
                      </a: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X/Xo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(%)</a:t>
                      </a:r>
                    </a:p>
                  </a:txBody>
                  <a:tcPr marL="25803" marR="25803" marT="12441" marB="12441"/>
                </a:tc>
              </a:tr>
              <a:tr h="22394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Polyimide cooling pipe wall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25 μm </a:t>
                      </a: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28.41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0.003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</a:tr>
              <a:tr h="28267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Carbon fleece </a:t>
                      </a: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 μm 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106.8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0.004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</a:tr>
              <a:tr h="223949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Water 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1mm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35.76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0.032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</a:tr>
              <a:tr h="223949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Carbon fiber plate K13D2U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70 μm</a:t>
                      </a: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26.08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0.027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</a:tr>
              <a:tr h="22394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 Graphite foil </a:t>
                      </a: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30μm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26.56</a:t>
                      </a: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0.011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</a:tr>
              <a:tr h="282679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Thermal </a:t>
                      </a:r>
                      <a:r>
                        <a:rPr lang="en-US" sz="1300" dirty="0" err="1" smtClean="0"/>
                        <a:t>greese</a:t>
                      </a:r>
                      <a:r>
                        <a:rPr lang="en-US" sz="1300" dirty="0" smtClean="0"/>
                        <a:t>  (glue)</a:t>
                      </a: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100μm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44.37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0.023</a:t>
                      </a:r>
                      <a:endParaRPr lang="en-US" sz="1300" dirty="0"/>
                    </a:p>
                  </a:txBody>
                  <a:tcPr marL="25803" marR="25803" marT="12441" marB="12441"/>
                </a:tc>
              </a:tr>
              <a:tr h="28267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rgbClr val="FF0000"/>
                          </a:solidFill>
                        </a:rPr>
                        <a:t>Si-sensor </a:t>
                      </a: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FF0000"/>
                          </a:solidFill>
                        </a:rPr>
                        <a:t>50μm</a:t>
                      </a:r>
                      <a:endParaRPr lang="en-US" sz="1300" dirty="0">
                        <a:solidFill>
                          <a:srgbClr val="FF0000"/>
                        </a:solidFill>
                      </a:endParaRP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FF0000"/>
                          </a:solidFill>
                        </a:rPr>
                        <a:t>9.36</a:t>
                      </a:r>
                      <a:endParaRPr lang="en-US" sz="1300" dirty="0">
                        <a:solidFill>
                          <a:srgbClr val="FF0000"/>
                        </a:solidFill>
                      </a:endParaRP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rgbClr val="FF0000"/>
                          </a:solidFill>
                        </a:rPr>
                        <a:t>0.064</a:t>
                      </a:r>
                      <a:endParaRPr lang="en-US" sz="1300" dirty="0">
                        <a:solidFill>
                          <a:srgbClr val="FF0000"/>
                        </a:solidFill>
                      </a:endParaRPr>
                    </a:p>
                  </a:txBody>
                  <a:tcPr marL="25803" marR="25803" marT="12441" marB="12441"/>
                </a:tc>
              </a:tr>
              <a:tr h="223949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Total (without FPC)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0.154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25803" marR="25803" marT="12441" marB="12441"/>
                </a:tc>
              </a:tr>
              <a:tr h="22394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</a:rPr>
                        <a:t>Total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</a:rPr>
                        <a:t>  with  FPC</a:t>
                      </a:r>
                      <a:endParaRPr lang="en-US" sz="1800" b="1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25803" marR="25803" marT="12441" marB="12441"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&lt;0.3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25803" marR="25803" marT="12441" marB="12441"/>
                </a:tc>
              </a:tr>
            </a:tbl>
          </a:graphicData>
        </a:graphic>
      </p:graphicFrame>
      <p:cxnSp>
        <p:nvCxnSpPr>
          <p:cNvPr id="42047" name="AutoShape 5"/>
          <p:cNvCxnSpPr>
            <a:cxnSpLocks noChangeShapeType="1"/>
          </p:cNvCxnSpPr>
          <p:nvPr/>
        </p:nvCxnSpPr>
        <p:spPr bwMode="auto">
          <a:xfrm>
            <a:off x="219954" y="881225"/>
            <a:ext cx="8466667" cy="11231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20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7000" y="165877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3333FF"/>
                </a:solidFill>
              </a:rPr>
              <a:t>ALICE technology for MFT: disks with ~ 0.6 X/Xo </a:t>
            </a:r>
            <a:br>
              <a:rPr lang="en-US" sz="3600" dirty="0" smtClean="0">
                <a:solidFill>
                  <a:srgbClr val="3333FF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(reported today by Raphael </a:t>
            </a:r>
            <a:r>
              <a:rPr lang="en-US" sz="3600" dirty="0" err="1" smtClean="0">
                <a:solidFill>
                  <a:srgbClr val="FF0000"/>
                </a:solidFill>
              </a:rPr>
              <a:t>Tieulent</a:t>
            </a:r>
            <a:r>
              <a:rPr lang="en-US" sz="3600" dirty="0" smtClean="0">
                <a:solidFill>
                  <a:srgbClr val="FF0000"/>
                </a:solidFill>
              </a:rPr>
              <a:t>)</a:t>
            </a:r>
            <a:endParaRPr lang="en-US" sz="2700" dirty="0">
              <a:solidFill>
                <a:srgbClr val="FF0000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713" y="737377"/>
            <a:ext cx="1100667" cy="110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39941" name="AutoShape 5"/>
          <p:cNvCxnSpPr>
            <a:cxnSpLocks noChangeShapeType="1"/>
          </p:cNvCxnSpPr>
          <p:nvPr/>
        </p:nvCxnSpPr>
        <p:spPr bwMode="auto">
          <a:xfrm>
            <a:off x="0" y="1528320"/>
            <a:ext cx="7738713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42" name="Rectangle 3"/>
          <p:cNvSpPr>
            <a:spLocks noChangeArrowheads="1"/>
          </p:cNvSpPr>
          <p:nvPr/>
        </p:nvSpPr>
        <p:spPr bwMode="auto">
          <a:xfrm>
            <a:off x="670614" y="5884766"/>
            <a:ext cx="3474469" cy="364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r>
              <a:rPr lang="en-US" sz="2200">
                <a:solidFill>
                  <a:srgbClr val="253AFF"/>
                </a:solidFill>
                <a:cs typeface="Arial" charset="0"/>
              </a:rPr>
              <a:t>JINST </a:t>
            </a:r>
            <a:r>
              <a:rPr lang="en-US" sz="2200" b="1">
                <a:solidFill>
                  <a:srgbClr val="253AFF"/>
                </a:solidFill>
                <a:cs typeface="Arial" charset="0"/>
              </a:rPr>
              <a:t>9 </a:t>
            </a:r>
            <a:r>
              <a:rPr lang="en-US" sz="2200">
                <a:solidFill>
                  <a:srgbClr val="253AFF"/>
                </a:solidFill>
                <a:cs typeface="Arial" charset="0"/>
              </a:rPr>
              <a:t>P06005(2014)</a:t>
            </a:r>
            <a:endParaRPr lang="en-US" sz="2200">
              <a:solidFill>
                <a:srgbClr val="253AFF"/>
              </a:solidFill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3"/>
          <a:srcRect t="11601" b="11601"/>
          <a:stretch>
            <a:fillRect/>
          </a:stretch>
        </p:blipFill>
        <p:spPr>
          <a:xfrm>
            <a:off x="855132" y="1600200"/>
            <a:ext cx="7831667" cy="430711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1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819" name="AutoShape 5"/>
          <p:cNvCxnSpPr>
            <a:cxnSpLocks noChangeShapeType="1"/>
          </p:cNvCxnSpPr>
          <p:nvPr/>
        </p:nvCxnSpPr>
        <p:spPr bwMode="auto">
          <a:xfrm>
            <a:off x="164182" y="2271745"/>
            <a:ext cx="7579235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1850608" y="829124"/>
            <a:ext cx="589280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4400" dirty="0" smtClean="0">
                <a:solidFill>
                  <a:srgbClr val="3366FF"/>
                </a:solidFill>
                <a:latin typeface="Arial" charset="0"/>
                <a:ea typeface="ＭＳ Ｐゴシック" charset="0"/>
              </a:rPr>
              <a:t>Challenges </a:t>
            </a:r>
          </a:p>
          <a:p>
            <a:pPr algn="r"/>
            <a:r>
              <a:rPr lang="en-US" sz="4400" dirty="0" smtClean="0">
                <a:solidFill>
                  <a:srgbClr val="3366FF"/>
                </a:solidFill>
                <a:latin typeface="Arial" charset="0"/>
                <a:ea typeface="ＭＳ Ｐゴシック" charset="0"/>
              </a:rPr>
              <a:t>for open charm at SPS 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447" y="0"/>
            <a:ext cx="1002705" cy="113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918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9206"/>
            <a:ext cx="8229242" cy="105833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3366FF"/>
                </a:solidFill>
              </a:rPr>
              <a:t>First feasibility studies </a:t>
            </a:r>
            <a:r>
              <a:rPr lang="en-US" sz="3200" dirty="0" smtClean="0">
                <a:solidFill>
                  <a:srgbClr val="3366FF"/>
                </a:solidFill>
              </a:rPr>
              <a:t/>
            </a:r>
            <a:br>
              <a:rPr lang="en-US" sz="3200" dirty="0" smtClean="0">
                <a:solidFill>
                  <a:srgbClr val="3366FF"/>
                </a:solidFill>
              </a:rPr>
            </a:br>
            <a:r>
              <a:rPr lang="en-US" sz="3200" dirty="0" smtClean="0">
                <a:solidFill>
                  <a:srgbClr val="3366FF"/>
                </a:solidFill>
              </a:rPr>
              <a:t>for </a:t>
            </a:r>
            <a:r>
              <a:rPr lang="en-US" sz="3200" dirty="0" smtClean="0">
                <a:solidFill>
                  <a:srgbClr val="253AFF"/>
                </a:solidFill>
              </a:rPr>
              <a:t>open</a:t>
            </a:r>
            <a:r>
              <a:rPr lang="en-US" sz="3200" dirty="0" smtClean="0">
                <a:solidFill>
                  <a:srgbClr val="3366FF"/>
                </a:solidFill>
              </a:rPr>
              <a:t> charm measurements with NA61/SHINE  </a:t>
            </a:r>
            <a:r>
              <a:rPr lang="en-US" sz="1800" dirty="0" smtClean="0">
                <a:solidFill>
                  <a:srgbClr val="3366FF"/>
                </a:solidFill>
              </a:rPr>
              <a:t/>
            </a:r>
            <a:br>
              <a:rPr lang="en-US" sz="1800" dirty="0" smtClean="0">
                <a:solidFill>
                  <a:srgbClr val="3366FF"/>
                </a:solidFill>
              </a:rPr>
            </a:br>
            <a:r>
              <a:rPr lang="en-US" sz="1800" dirty="0" smtClean="0">
                <a:solidFill>
                  <a:srgbClr val="3366FF"/>
                </a:solidFill>
                <a:sym typeface="Wingdings"/>
              </a:rPr>
              <a:t> 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see  the next report by </a:t>
            </a:r>
            <a:r>
              <a:rPr lang="en-US" sz="1800" dirty="0" err="1" smtClean="0">
                <a:solidFill>
                  <a:srgbClr val="FF0000"/>
                </a:solidFill>
                <a:sym typeface="Wingdings"/>
              </a:rPr>
              <a:t>Szymon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sym typeface="Wingdings"/>
              </a:rPr>
              <a:t>Mateuzh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sym typeface="Wingdings"/>
              </a:rPr>
              <a:t>Pulawski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at this workshop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2166" y="1822493"/>
            <a:ext cx="8899856" cy="2997891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sz="1800" b="1" dirty="0">
                <a:cs typeface="Arial" charset="0"/>
              </a:rPr>
              <a:t>NA61/SHINE simulations</a:t>
            </a:r>
          </a:p>
          <a:p>
            <a:pPr marL="0" indent="0">
              <a:buNone/>
              <a:defRPr/>
            </a:pPr>
            <a:r>
              <a:rPr lang="en-US" sz="1800" b="1" dirty="0" err="1">
                <a:solidFill>
                  <a:srgbClr val="253AFF"/>
                </a:solidFill>
                <a:cs typeface="Arial" charset="0"/>
              </a:rPr>
              <a:t>Yasir</a:t>
            </a:r>
            <a:r>
              <a:rPr lang="en-US" sz="1800" b="1" dirty="0">
                <a:solidFill>
                  <a:srgbClr val="253AFF"/>
                </a:solidFill>
                <a:cs typeface="Arial" charset="0"/>
              </a:rPr>
              <a:t> Ali and </a:t>
            </a:r>
            <a:r>
              <a:rPr lang="en-US" sz="1800" b="1" dirty="0" err="1">
                <a:solidFill>
                  <a:srgbClr val="253AFF"/>
                </a:solidFill>
                <a:cs typeface="Arial" charset="0"/>
              </a:rPr>
              <a:t>Pawel</a:t>
            </a:r>
            <a:r>
              <a:rPr lang="en-US" sz="1800" b="1" dirty="0">
                <a:solidFill>
                  <a:srgbClr val="253AFF"/>
                </a:solidFill>
                <a:cs typeface="Arial" charset="0"/>
              </a:rPr>
              <a:t> </a:t>
            </a:r>
            <a:r>
              <a:rPr lang="en-US" sz="1800" b="1" dirty="0" err="1">
                <a:solidFill>
                  <a:srgbClr val="253AFF"/>
                </a:solidFill>
                <a:cs typeface="Arial" charset="0"/>
              </a:rPr>
              <a:t>Staszel</a:t>
            </a:r>
            <a:r>
              <a:rPr lang="en-US" sz="1800" dirty="0">
                <a:solidFill>
                  <a:srgbClr val="253AFF"/>
                </a:solidFill>
                <a:cs typeface="Arial" charset="0"/>
              </a:rPr>
              <a:t> </a:t>
            </a:r>
            <a:r>
              <a:rPr lang="en-US" sz="1800" dirty="0">
                <a:cs typeface="Arial" charset="0"/>
              </a:rPr>
              <a:t>for the NA61/SHINE collaboration, in Proceedings of 14th International Conference on Strangeness in Quark Matter (SQM2013), Journal of Physics: Conference Series </a:t>
            </a:r>
            <a:r>
              <a:rPr lang="en-US" sz="1800" b="1" dirty="0">
                <a:cs typeface="Arial" charset="0"/>
              </a:rPr>
              <a:t>509 </a:t>
            </a:r>
            <a:r>
              <a:rPr lang="en-US" sz="1800" dirty="0">
                <a:cs typeface="Arial" charset="0"/>
              </a:rPr>
              <a:t>012083(2014).</a:t>
            </a:r>
          </a:p>
          <a:p>
            <a:pPr marL="0" indent="0">
              <a:buNone/>
              <a:defRPr/>
            </a:pPr>
            <a:r>
              <a:rPr lang="en-US" sz="1800" dirty="0">
                <a:cs typeface="Arial" charset="0"/>
              </a:rPr>
              <a:t> </a:t>
            </a:r>
            <a:r>
              <a:rPr lang="en-US" sz="1800" b="1" dirty="0" err="1">
                <a:solidFill>
                  <a:srgbClr val="253AFF"/>
                </a:solidFill>
                <a:cs typeface="Arial" charset="0"/>
              </a:rPr>
              <a:t>Yasir</a:t>
            </a:r>
            <a:r>
              <a:rPr lang="en-US" sz="1800" b="1" dirty="0">
                <a:solidFill>
                  <a:srgbClr val="253AFF"/>
                </a:solidFill>
                <a:cs typeface="Arial" charset="0"/>
              </a:rPr>
              <a:t> Ali, </a:t>
            </a:r>
            <a:r>
              <a:rPr lang="en-US" sz="1800" b="1" dirty="0" err="1">
                <a:solidFill>
                  <a:srgbClr val="253AFF"/>
                </a:solidFill>
                <a:cs typeface="Arial" charset="0"/>
              </a:rPr>
              <a:t>Pawel</a:t>
            </a:r>
            <a:r>
              <a:rPr lang="en-US" sz="1800" b="1" dirty="0">
                <a:solidFill>
                  <a:srgbClr val="253AFF"/>
                </a:solidFill>
                <a:cs typeface="Arial" charset="0"/>
              </a:rPr>
              <a:t> </a:t>
            </a:r>
            <a:r>
              <a:rPr lang="en-US" sz="1800" b="1" dirty="0" err="1">
                <a:solidFill>
                  <a:srgbClr val="253AFF"/>
                </a:solidFill>
                <a:cs typeface="Arial" charset="0"/>
              </a:rPr>
              <a:t>Staszel</a:t>
            </a:r>
            <a:r>
              <a:rPr lang="en-US" sz="1800" b="1" dirty="0">
                <a:solidFill>
                  <a:srgbClr val="3333CC"/>
                </a:solidFill>
                <a:cs typeface="Arial" charset="0"/>
              </a:rPr>
              <a:t>,</a:t>
            </a:r>
            <a:r>
              <a:rPr lang="en-US" sz="1800" dirty="0">
                <a:cs typeface="Arial" charset="0"/>
              </a:rPr>
              <a:t> EPJ Web of Conferences, </a:t>
            </a:r>
            <a:r>
              <a:rPr lang="en-US" sz="1800" b="1" dirty="0">
                <a:cs typeface="Arial" charset="0"/>
              </a:rPr>
              <a:t>71</a:t>
            </a:r>
            <a:r>
              <a:rPr lang="en-US" sz="1800" dirty="0">
                <a:cs typeface="Arial" charset="0"/>
              </a:rPr>
              <a:t>, 00004 (2014).</a:t>
            </a:r>
          </a:p>
          <a:p>
            <a:pPr marL="0" indent="0">
              <a:buNone/>
              <a:defRPr/>
            </a:pPr>
            <a:r>
              <a:rPr lang="en-US" sz="1800" b="1" dirty="0" err="1">
                <a:solidFill>
                  <a:srgbClr val="253AFF"/>
                </a:solidFill>
                <a:cs typeface="Arial" charset="0"/>
              </a:rPr>
              <a:t>Yasir</a:t>
            </a:r>
            <a:r>
              <a:rPr lang="en-US" sz="1800" b="1" dirty="0">
                <a:solidFill>
                  <a:srgbClr val="253AFF"/>
                </a:solidFill>
                <a:cs typeface="Arial" charset="0"/>
              </a:rPr>
              <a:t> Ali, </a:t>
            </a:r>
            <a:r>
              <a:rPr lang="en-US" sz="1800" b="1" dirty="0" err="1">
                <a:solidFill>
                  <a:srgbClr val="253AFF"/>
                </a:solidFill>
                <a:cs typeface="Arial" charset="0"/>
              </a:rPr>
              <a:t>Pawel</a:t>
            </a:r>
            <a:r>
              <a:rPr lang="en-US" sz="1800" b="1" dirty="0">
                <a:solidFill>
                  <a:srgbClr val="253AFF"/>
                </a:solidFill>
                <a:cs typeface="Arial" charset="0"/>
              </a:rPr>
              <a:t> </a:t>
            </a:r>
            <a:r>
              <a:rPr lang="en-US" sz="1800" b="1" dirty="0" err="1">
                <a:solidFill>
                  <a:srgbClr val="253AFF"/>
                </a:solidFill>
                <a:cs typeface="Arial" charset="0"/>
              </a:rPr>
              <a:t>Staszel</a:t>
            </a:r>
            <a:r>
              <a:rPr lang="en-US" sz="1800" dirty="0">
                <a:solidFill>
                  <a:srgbClr val="3333CC"/>
                </a:solidFill>
                <a:cs typeface="Arial" charset="0"/>
              </a:rPr>
              <a:t>,</a:t>
            </a:r>
            <a:r>
              <a:rPr lang="en-US" sz="1800" dirty="0">
                <a:cs typeface="Arial" charset="0"/>
              </a:rPr>
              <a:t> Acta </a:t>
            </a:r>
            <a:r>
              <a:rPr lang="en-US" sz="1800" dirty="0" err="1">
                <a:cs typeface="Arial" charset="0"/>
              </a:rPr>
              <a:t>Physica</a:t>
            </a:r>
            <a:r>
              <a:rPr lang="en-US" sz="1800" dirty="0">
                <a:cs typeface="Arial" charset="0"/>
              </a:rPr>
              <a:t> </a:t>
            </a:r>
            <a:r>
              <a:rPr lang="en-US" sz="1800" dirty="0" err="1">
                <a:cs typeface="Arial" charset="0"/>
              </a:rPr>
              <a:t>Polonica</a:t>
            </a:r>
            <a:r>
              <a:rPr lang="en-US" sz="1800" dirty="0">
                <a:cs typeface="Arial" charset="0"/>
              </a:rPr>
              <a:t> B Proceedings Supplement </a:t>
            </a:r>
            <a:r>
              <a:rPr lang="en-US" sz="1800" b="1" dirty="0">
                <a:cs typeface="Arial" charset="0"/>
              </a:rPr>
              <a:t>6</a:t>
            </a:r>
            <a:r>
              <a:rPr lang="en-US" sz="1800" dirty="0">
                <a:cs typeface="Arial" charset="0"/>
              </a:rPr>
              <a:t>, No 4,1081 (2013)</a:t>
            </a:r>
          </a:p>
          <a:p>
            <a:pPr marL="0" indent="0">
              <a:buNone/>
              <a:defRPr/>
            </a:pPr>
            <a:r>
              <a:rPr lang="en-US" sz="1800" dirty="0" err="1"/>
              <a:t>Yasir</a:t>
            </a:r>
            <a:r>
              <a:rPr lang="en-US" sz="1800" dirty="0"/>
              <a:t> Ali†, </a:t>
            </a:r>
            <a:r>
              <a:rPr lang="en-US" sz="1800" dirty="0" err="1"/>
              <a:t>Paweł</a:t>
            </a:r>
            <a:r>
              <a:rPr lang="en-US" sz="1800" dirty="0"/>
              <a:t> </a:t>
            </a:r>
            <a:r>
              <a:rPr lang="en-US" sz="1800" dirty="0" err="1"/>
              <a:t>Staszel</a:t>
            </a:r>
            <a:r>
              <a:rPr lang="en-US" sz="1800" dirty="0"/>
              <a:t>, </a:t>
            </a:r>
            <a:r>
              <a:rPr lang="en-US" sz="1800" dirty="0" err="1"/>
              <a:t>Antoni</a:t>
            </a:r>
            <a:r>
              <a:rPr lang="en-US" sz="1800" dirty="0"/>
              <a:t> </a:t>
            </a:r>
            <a:r>
              <a:rPr lang="en-US" sz="1800" dirty="0" err="1"/>
              <a:t>Marcinek</a:t>
            </a:r>
            <a:r>
              <a:rPr lang="en-US" sz="1800" dirty="0"/>
              <a:t> </a:t>
            </a:r>
            <a:r>
              <a:rPr lang="en-US" sz="1800" dirty="0" err="1"/>
              <a:t>Janusz</a:t>
            </a:r>
            <a:r>
              <a:rPr lang="en-US" sz="1800" dirty="0"/>
              <a:t> </a:t>
            </a:r>
            <a:r>
              <a:rPr lang="en-US" sz="1800" dirty="0" err="1"/>
              <a:t>Brzychczyk</a:t>
            </a:r>
            <a:r>
              <a:rPr lang="en-US" sz="1800" dirty="0"/>
              <a:t>, Roman Płaneta, </a:t>
            </a:r>
            <a:r>
              <a:rPr lang="en-US" sz="1800" dirty="0">
                <a:solidFill>
                  <a:srgbClr val="253AFF"/>
                </a:solidFill>
              </a:rPr>
              <a:t>Acta Phys. Pol. B44, 2019(2013).</a:t>
            </a:r>
            <a:endParaRPr lang="en-US" sz="1800" dirty="0"/>
          </a:p>
          <a:p>
            <a:pPr marL="0" indent="0">
              <a:buNone/>
              <a:defRPr/>
            </a:pPr>
            <a:r>
              <a:rPr lang="en-US" sz="1800" b="1" dirty="0">
                <a:cs typeface="Arial" charset="0"/>
              </a:rPr>
              <a:t>Based on models:</a:t>
            </a:r>
          </a:p>
          <a:p>
            <a:pPr>
              <a:defRPr/>
            </a:pPr>
            <a:r>
              <a:rPr lang="en-US" sz="1800" dirty="0">
                <a:cs typeface="Arial" charset="0"/>
              </a:rPr>
              <a:t>AMPT </a:t>
            </a:r>
            <a:r>
              <a:rPr lang="en-US" sz="1800" dirty="0"/>
              <a:t>(A Multi-Phase Transport model)</a:t>
            </a:r>
            <a:r>
              <a:rPr lang="en-US" sz="1800" dirty="0">
                <a:cs typeface="Arial" charset="0"/>
              </a:rPr>
              <a:t>: Phys.Rev.C72:064901.2005</a:t>
            </a:r>
          </a:p>
          <a:p>
            <a:pPr>
              <a:defRPr/>
            </a:pPr>
            <a:r>
              <a:rPr lang="en-US" sz="1800" dirty="0">
                <a:cs typeface="Arial" charset="0"/>
              </a:rPr>
              <a:t>HSD(</a:t>
            </a:r>
            <a:r>
              <a:rPr lang="en-US" sz="1800" dirty="0"/>
              <a:t>Hadron String Dynamics model)</a:t>
            </a:r>
            <a:r>
              <a:rPr lang="en-US" sz="1800" dirty="0">
                <a:cs typeface="Arial" charset="0"/>
              </a:rPr>
              <a:t> Int.J.Mod.Phys.E17 1367</a:t>
            </a:r>
          </a:p>
          <a:p>
            <a:pPr>
              <a:defRPr/>
            </a:pPr>
            <a:r>
              <a:rPr lang="en-US" sz="1800" dirty="0">
                <a:cs typeface="Arial" charset="0"/>
              </a:rPr>
              <a:t>PYTHIA: Comput.Phys.Commun.135,238(2001) </a:t>
            </a:r>
          </a:p>
          <a:p>
            <a:pPr marL="0" indent="0">
              <a:buNone/>
              <a:defRPr/>
            </a:pPr>
            <a:r>
              <a:rPr lang="en-US" sz="1800" dirty="0" smtClean="0">
                <a:solidFill>
                  <a:srgbClr val="3366FF"/>
                </a:solidFill>
              </a:rPr>
              <a:t>                                                    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    -&gt; Challenges -</a:t>
            </a:r>
            <a:r>
              <a:rPr lang="en-US" b="1" dirty="0">
                <a:solidFill>
                  <a:srgbClr val="FF0000"/>
                </a:solidFill>
              </a:rPr>
              <a:t>&gt; </a:t>
            </a:r>
            <a:endParaRPr lang="en-US" b="1" dirty="0">
              <a:solidFill>
                <a:srgbClr val="FF0000"/>
              </a:solidFill>
              <a:cs typeface="Arial" charset="0"/>
            </a:endParaRPr>
          </a:p>
        </p:txBody>
      </p:sp>
      <p:cxnSp>
        <p:nvCxnSpPr>
          <p:cNvPr id="22533" name="AutoShape 5"/>
          <p:cNvCxnSpPr>
            <a:cxnSpLocks noChangeShapeType="1"/>
          </p:cNvCxnSpPr>
          <p:nvPr/>
        </p:nvCxnSpPr>
        <p:spPr bwMode="auto">
          <a:xfrm>
            <a:off x="459171" y="1587068"/>
            <a:ext cx="8227450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447" y="0"/>
            <a:ext cx="1002705" cy="113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101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>
          <a:xfrm>
            <a:off x="-345386" y="607354"/>
            <a:ext cx="9489386" cy="60735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>
                <a:solidFill>
                  <a:srgbClr val="3366FF"/>
                </a:solidFill>
              </a:rPr>
              <a:t>Challenges for open charm measurements</a:t>
            </a:r>
            <a:r>
              <a:rPr lang="en-US" sz="3500" dirty="0">
                <a:solidFill>
                  <a:srgbClr val="3333FF"/>
                </a:solidFill>
              </a:rPr>
              <a:t/>
            </a:r>
            <a:br>
              <a:rPr lang="en-US" sz="3500" dirty="0">
                <a:solidFill>
                  <a:srgbClr val="3333FF"/>
                </a:solidFill>
              </a:rPr>
            </a:br>
            <a:endParaRPr lang="en-US" sz="3500" dirty="0">
              <a:solidFill>
                <a:srgbClr val="3333FF"/>
              </a:solidFill>
            </a:endParaRP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6152" y="1924439"/>
            <a:ext cx="8229242" cy="4526211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 smtClean="0">
                <a:solidFill>
                  <a:srgbClr val="3366FF"/>
                </a:solidFill>
                <a:latin typeface="Arial" charset="0"/>
                <a:ea typeface="ＭＳ Ｐゴシック" charset="0"/>
              </a:rPr>
              <a:t>Challenge-1: Short </a:t>
            </a:r>
            <a:r>
              <a:rPr lang="en-US" dirty="0">
                <a:solidFill>
                  <a:srgbClr val="3366FF"/>
                </a:solidFill>
                <a:latin typeface="Arial" charset="0"/>
                <a:ea typeface="ＭＳ Ｐゴシック" charset="0"/>
              </a:rPr>
              <a:t>life-time</a:t>
            </a:r>
          </a:p>
        </p:txBody>
      </p:sp>
      <p:sp>
        <p:nvSpPr>
          <p:cNvPr id="468996" name="Rectangle 4"/>
          <p:cNvSpPr>
            <a:spLocks noChangeArrowheads="1"/>
          </p:cNvSpPr>
          <p:nvPr/>
        </p:nvSpPr>
        <p:spPr bwMode="auto">
          <a:xfrm>
            <a:off x="604314" y="1650136"/>
            <a:ext cx="6766166" cy="28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25393" tIns="12696" rIns="25393" bIns="12696">
            <a:spAutoFit/>
          </a:bodyPr>
          <a:lstStyle/>
          <a:p>
            <a:pPr>
              <a:defRPr/>
            </a:pPr>
            <a:r>
              <a:rPr lang="en-US" sz="1700" b="1" i="1" dirty="0">
                <a:cs typeface="Arial" charset="0"/>
              </a:rPr>
              <a:t>Reconstruction from </a:t>
            </a:r>
            <a:r>
              <a:rPr lang="en-US" sz="1700" b="1" i="1" dirty="0" err="1">
                <a:cs typeface="Arial" charset="0"/>
              </a:rPr>
              <a:t>hadronic</a:t>
            </a:r>
            <a:r>
              <a:rPr lang="en-US" sz="1700" b="1" i="1" dirty="0">
                <a:cs typeface="Arial" charset="0"/>
              </a:rPr>
              <a:t> decay channels</a:t>
            </a:r>
          </a:p>
        </p:txBody>
      </p:sp>
      <p:pic>
        <p:nvPicPr>
          <p:cNvPr id="4689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52" y="3258296"/>
            <a:ext cx="5053435" cy="2018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24582" name="AutoShape 5"/>
          <p:cNvCxnSpPr>
            <a:cxnSpLocks noChangeShapeType="1"/>
          </p:cNvCxnSpPr>
          <p:nvPr/>
        </p:nvCxnSpPr>
        <p:spPr bwMode="auto">
          <a:xfrm>
            <a:off x="121848" y="1417303"/>
            <a:ext cx="8717083" cy="9935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/>
          <a:srcRect l="-45918" t="21634" r="45918" b="16716"/>
          <a:stretch/>
        </p:blipFill>
        <p:spPr>
          <a:xfrm>
            <a:off x="2661937" y="2455451"/>
            <a:ext cx="6176994" cy="32717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531" y="1530912"/>
            <a:ext cx="6664476" cy="440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2437" y="71708"/>
            <a:ext cx="8229242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3366FF"/>
                </a:solidFill>
                <a:latin typeface="Arial" charset="0"/>
                <a:ea typeface="ＭＳ Ｐゴシック" charset="0"/>
              </a:rPr>
              <a:t>Challenge-2: </a:t>
            </a:r>
            <a:r>
              <a:rPr lang="en-US" sz="3600" dirty="0">
                <a:solidFill>
                  <a:srgbClr val="3366FF"/>
                </a:solidFill>
              </a:rPr>
              <a:t>Low yields</a:t>
            </a:r>
            <a:endParaRPr lang="en-US" sz="3600" dirty="0"/>
          </a:p>
        </p:txBody>
      </p:sp>
      <p:cxnSp>
        <p:nvCxnSpPr>
          <p:cNvPr id="25604" name="AutoShape 5"/>
          <p:cNvCxnSpPr>
            <a:cxnSpLocks noChangeShapeType="1"/>
          </p:cNvCxnSpPr>
          <p:nvPr/>
        </p:nvCxnSpPr>
        <p:spPr bwMode="auto">
          <a:xfrm>
            <a:off x="423781" y="1214707"/>
            <a:ext cx="7975242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955076" y="6296436"/>
            <a:ext cx="3740994" cy="364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5393" tIns="12696" rIns="25393" bIns="12696">
            <a:spAutoFit/>
          </a:bodyPr>
          <a:lstStyle/>
          <a:p>
            <a:r>
              <a:rPr lang="en-US" sz="2200">
                <a:solidFill>
                  <a:srgbClr val="253AFF"/>
                </a:solidFill>
              </a:rPr>
              <a:t>Acta Phys. Pol. B44, (2013) 2019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5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62" y="0"/>
            <a:ext cx="8229242" cy="11430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solidFill>
                  <a:srgbClr val="3366FF"/>
                </a:solidFill>
              </a:rPr>
              <a:t>G</a:t>
            </a:r>
            <a:r>
              <a:rPr lang="en-US" sz="3600" dirty="0" smtClean="0">
                <a:solidFill>
                  <a:srgbClr val="3366FF"/>
                </a:solidFill>
              </a:rPr>
              <a:t>eneral requirements</a:t>
            </a:r>
            <a:r>
              <a:rPr lang="en-US" sz="3600" dirty="0">
                <a:solidFill>
                  <a:srgbClr val="3366FF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8371" indent="-608371">
              <a:lnSpc>
                <a:spcPct val="90000"/>
              </a:lnSpc>
              <a:buFontTx/>
              <a:buAutoNum type="arabicParenR"/>
              <a:defRPr/>
            </a:pPr>
            <a:r>
              <a:rPr lang="en-US" sz="2700" dirty="0"/>
              <a:t>Precise </a:t>
            </a:r>
            <a:r>
              <a:rPr lang="en-US" sz="2700" dirty="0" err="1"/>
              <a:t>vertexing</a:t>
            </a:r>
            <a:r>
              <a:rPr lang="en-US" sz="2700" dirty="0"/>
              <a:t> (</a:t>
            </a:r>
            <a:r>
              <a:rPr lang="en-US" sz="2700" dirty="0">
                <a:solidFill>
                  <a:srgbClr val="FF0000"/>
                </a:solidFill>
              </a:rPr>
              <a:t>at the level of </a:t>
            </a:r>
            <a:r>
              <a:rPr lang="en-US" sz="2700" dirty="0" smtClean="0">
                <a:solidFill>
                  <a:srgbClr val="FF0000"/>
                </a:solidFill>
              </a:rPr>
              <a:t> better ~20 -30μm for particles with </a:t>
            </a:r>
            <a:r>
              <a:rPr lang="en-US" sz="2700" dirty="0" err="1" smtClean="0">
                <a:solidFill>
                  <a:srgbClr val="FF0000"/>
                </a:solidFill>
              </a:rPr>
              <a:t>pT</a:t>
            </a:r>
            <a:r>
              <a:rPr lang="en-US" sz="2700" dirty="0" smtClean="0">
                <a:solidFill>
                  <a:srgbClr val="FF0000"/>
                </a:solidFill>
              </a:rPr>
              <a:t>&gt; 1 </a:t>
            </a:r>
            <a:r>
              <a:rPr lang="en-US" sz="2700" dirty="0" err="1" smtClean="0">
                <a:solidFill>
                  <a:srgbClr val="FF0000"/>
                </a:solidFill>
              </a:rPr>
              <a:t>GeV</a:t>
            </a:r>
            <a:r>
              <a:rPr lang="en-US" sz="2700" dirty="0" smtClean="0">
                <a:solidFill>
                  <a:srgbClr val="FF0000"/>
                </a:solidFill>
              </a:rPr>
              <a:t>/c)</a:t>
            </a:r>
          </a:p>
          <a:p>
            <a:pPr marL="608371" indent="-608371">
              <a:lnSpc>
                <a:spcPct val="90000"/>
              </a:lnSpc>
              <a:buFontTx/>
              <a:buAutoNum type="arabicParenR"/>
              <a:defRPr/>
            </a:pPr>
            <a:r>
              <a:rPr lang="en-US" sz="2700" dirty="0" smtClean="0"/>
              <a:t>Fast detectors </a:t>
            </a:r>
            <a:r>
              <a:rPr lang="en-US" sz="2700" dirty="0" smtClean="0">
                <a:solidFill>
                  <a:srgbClr val="FF0000"/>
                </a:solidFill>
              </a:rPr>
              <a:t>(&lt; 30 </a:t>
            </a:r>
            <a:r>
              <a:rPr lang="en-US" sz="2700" dirty="0" err="1" smtClean="0">
                <a:solidFill>
                  <a:srgbClr val="FF0000"/>
                </a:solidFill>
              </a:rPr>
              <a:t>μs</a:t>
            </a:r>
            <a:r>
              <a:rPr lang="en-US" sz="2700" dirty="0" smtClean="0">
                <a:solidFill>
                  <a:srgbClr val="FF0000"/>
                </a:solidFill>
              </a:rPr>
              <a:t>)</a:t>
            </a:r>
            <a:r>
              <a:rPr lang="en-US" sz="2700" dirty="0" smtClean="0"/>
              <a:t> with high granularity  </a:t>
            </a:r>
          </a:p>
          <a:p>
            <a:pPr marL="608371" indent="-608371">
              <a:lnSpc>
                <a:spcPct val="90000"/>
              </a:lnSpc>
              <a:buFontTx/>
              <a:buAutoNum type="arabicParenR"/>
              <a:defRPr/>
            </a:pPr>
            <a:r>
              <a:rPr lang="en-US" sz="2700" dirty="0" smtClean="0"/>
              <a:t>The low material </a:t>
            </a:r>
            <a:r>
              <a:rPr lang="en-US" sz="2700" dirty="0"/>
              <a:t>budget </a:t>
            </a:r>
            <a:r>
              <a:rPr lang="en-US" sz="2700" dirty="0" smtClean="0">
                <a:solidFill>
                  <a:srgbClr val="FF0000"/>
                </a:solidFill>
              </a:rPr>
              <a:t>(&lt;</a:t>
            </a:r>
            <a:r>
              <a:rPr lang="en-US" sz="2700" dirty="0" smtClean="0">
                <a:solidFill>
                  <a:srgbClr val="FF0000"/>
                </a:solidFill>
              </a:rPr>
              <a:t>0.3</a:t>
            </a:r>
            <a:r>
              <a:rPr lang="en-US" sz="2700" dirty="0">
                <a:solidFill>
                  <a:srgbClr val="FF0000"/>
                </a:solidFill>
              </a:rPr>
              <a:t>%</a:t>
            </a:r>
            <a:r>
              <a:rPr lang="en-US" sz="2700" dirty="0" smtClean="0">
                <a:solidFill>
                  <a:srgbClr val="FF0000"/>
                </a:solidFill>
              </a:rPr>
              <a:t> </a:t>
            </a:r>
            <a:r>
              <a:rPr lang="en-US" sz="2700" dirty="0" smtClean="0">
                <a:solidFill>
                  <a:srgbClr val="FF0000"/>
                </a:solidFill>
              </a:rPr>
              <a:t>X\Xo)</a:t>
            </a:r>
            <a:endParaRPr lang="en-US" sz="2700" dirty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2700" dirty="0" smtClean="0"/>
              <a:t>4)      Large acceptance </a:t>
            </a:r>
            <a:r>
              <a:rPr lang="en-US" sz="2700" dirty="0" smtClean="0"/>
              <a:t>is desirable </a:t>
            </a:r>
            <a:r>
              <a:rPr lang="en-US" sz="2400" dirty="0" smtClean="0"/>
              <a:t>to </a:t>
            </a:r>
            <a:r>
              <a:rPr lang="en-US" sz="2400" dirty="0"/>
              <a:t>accept 100% of the </a:t>
            </a:r>
            <a:r>
              <a:rPr lang="en-US" sz="2400" dirty="0" smtClean="0"/>
              <a:t>D0s produced  and </a:t>
            </a:r>
            <a:r>
              <a:rPr lang="en-US" sz="2700" dirty="0" smtClean="0"/>
              <a:t>to match the VTPC-1 of NA61/SHINE </a:t>
            </a:r>
          </a:p>
          <a:p>
            <a:pPr marL="514350" indent="-514350">
              <a:lnSpc>
                <a:spcPct val="90000"/>
              </a:lnSpc>
              <a:buAutoNum type="arabicParenR" startAt="5"/>
              <a:defRPr/>
            </a:pPr>
            <a:r>
              <a:rPr lang="en-US" sz="2700" dirty="0" smtClean="0"/>
              <a:t> VD should be considered with the account of various targets </a:t>
            </a:r>
            <a:r>
              <a:rPr lang="en-US" sz="2700" dirty="0"/>
              <a:t>(</a:t>
            </a:r>
            <a:r>
              <a:rPr lang="en-US" sz="2700" dirty="0" smtClean="0"/>
              <a:t>including the Long Target replica for T2K) to be used 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2700" dirty="0"/>
              <a:t> </a:t>
            </a:r>
            <a:r>
              <a:rPr lang="en-US" sz="2700" dirty="0" smtClean="0"/>
              <a:t>       in future physics </a:t>
            </a:r>
            <a:r>
              <a:rPr lang="en-US" sz="2700" dirty="0" err="1" smtClean="0"/>
              <a:t>programme</a:t>
            </a:r>
            <a:r>
              <a:rPr lang="en-US" sz="2700" dirty="0" smtClean="0"/>
              <a:t> of NA61/SHINE</a:t>
            </a:r>
          </a:p>
          <a:p>
            <a:pPr marL="608371" indent="-608371">
              <a:lnSpc>
                <a:spcPct val="90000"/>
              </a:lnSpc>
              <a:buFontTx/>
              <a:buAutoNum type="arabicParenR"/>
              <a:defRPr/>
            </a:pPr>
            <a:endParaRPr lang="en-US" sz="2700" dirty="0"/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700" dirty="0"/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700" dirty="0"/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700" dirty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2700" dirty="0">
                <a:solidFill>
                  <a:srgbClr val="3366FF"/>
                </a:solidFill>
                <a:sym typeface="Wingdings"/>
              </a:rPr>
              <a:t> </a:t>
            </a:r>
            <a:r>
              <a:rPr lang="en-US" sz="2700" dirty="0">
                <a:solidFill>
                  <a:srgbClr val="3366FF"/>
                </a:solidFill>
              </a:rPr>
              <a:t>           NA61/SHINE Vertex Detector project </a:t>
            </a:r>
            <a:r>
              <a:rPr lang="en-US" sz="2700" dirty="0" smtClean="0">
                <a:solidFill>
                  <a:srgbClr val="3366FF"/>
                </a:solidFill>
              </a:rPr>
              <a:t>is based </a:t>
            </a:r>
            <a:r>
              <a:rPr lang="en-US" sz="2700" dirty="0">
                <a:solidFill>
                  <a:srgbClr val="3366FF"/>
                </a:solidFill>
              </a:rPr>
              <a:t>on CMOS pixel detectors </a:t>
            </a:r>
          </a:p>
          <a:p>
            <a:pPr>
              <a:defRPr/>
            </a:pPr>
            <a:endParaRPr lang="en-US" dirty="0"/>
          </a:p>
        </p:txBody>
      </p:sp>
      <p:cxnSp>
        <p:nvCxnSpPr>
          <p:cNvPr id="27652" name="AutoShape 5"/>
          <p:cNvCxnSpPr>
            <a:cxnSpLocks noChangeShapeType="1"/>
          </p:cNvCxnSpPr>
          <p:nvPr/>
        </p:nvCxnSpPr>
        <p:spPr bwMode="auto">
          <a:xfrm>
            <a:off x="284462" y="1125721"/>
            <a:ext cx="7975241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077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869" y="14156"/>
            <a:ext cx="8648397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Baseline </a:t>
            </a:r>
            <a:r>
              <a:rPr lang="en-US" sz="3200" b="1" dirty="0" smtClean="0">
                <a:solidFill>
                  <a:srgbClr val="0000FF"/>
                </a:solidFill>
              </a:rPr>
              <a:t>proposal:</a:t>
            </a:r>
            <a:br>
              <a:rPr lang="en-US" sz="3200" b="1" dirty="0" smtClean="0">
                <a:solidFill>
                  <a:srgbClr val="0000FF"/>
                </a:solidFill>
              </a:rPr>
            </a:br>
            <a:r>
              <a:rPr lang="en-US" sz="3200" dirty="0">
                <a:solidFill>
                  <a:srgbClr val="0000FF"/>
                </a:solidFill>
              </a:rPr>
              <a:t>Large Acceptance </a:t>
            </a:r>
            <a:r>
              <a:rPr lang="en-US" sz="3200" dirty="0" smtClean="0">
                <a:solidFill>
                  <a:srgbClr val="0000FF"/>
                </a:solidFill>
              </a:rPr>
              <a:t>VD -- 6 detector planes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1164" y="55515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70" y="1114978"/>
            <a:ext cx="4905634" cy="52235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61923" y="1237734"/>
            <a:ext cx="3634328" cy="45243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Layout is still to </a:t>
            </a:r>
            <a:r>
              <a:rPr lang="en-US" dirty="0">
                <a:solidFill>
                  <a:srgbClr val="FF0000"/>
                </a:solidFill>
              </a:rPr>
              <a:t>be optimized 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by simulation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PRIORITIES: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the </a:t>
            </a:r>
            <a:r>
              <a:rPr lang="en-US" dirty="0">
                <a:solidFill>
                  <a:schemeClr val="tx2"/>
                </a:solidFill>
              </a:rPr>
              <a:t>highest </a:t>
            </a:r>
            <a:r>
              <a:rPr lang="en-US" dirty="0" smtClean="0">
                <a:solidFill>
                  <a:schemeClr val="tx2"/>
                </a:solidFill>
              </a:rPr>
              <a:t>granularity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the lowest material budget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of the innermost </a:t>
            </a:r>
            <a:r>
              <a:rPr lang="en-US" dirty="0">
                <a:solidFill>
                  <a:schemeClr val="tx2"/>
                </a:solidFill>
              </a:rPr>
              <a:t>layers </a:t>
            </a:r>
            <a:endParaRPr lang="ru-RU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TPC-VD track matching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h</a:t>
            </a:r>
            <a:r>
              <a:rPr lang="en-US" dirty="0" smtClean="0">
                <a:solidFill>
                  <a:schemeClr val="tx2"/>
                </a:solidFill>
              </a:rPr>
              <a:t>igh-precision (~ 10 μ </a:t>
            </a:r>
            <a:r>
              <a:rPr lang="en-US" dirty="0" smtClean="0">
                <a:solidFill>
                  <a:schemeClr val="tx2"/>
                </a:solidFill>
              </a:rPr>
              <a:t>potential </a:t>
            </a:r>
          </a:p>
          <a:p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                                        capabilities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 determination of secondary vertices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for open charm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s</a:t>
            </a:r>
            <a:r>
              <a:rPr lang="en-US" dirty="0" smtClean="0">
                <a:solidFill>
                  <a:schemeClr val="tx2"/>
                </a:solidFill>
              </a:rPr>
              <a:t>econdary vertices determination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for strange and multi-strange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particles</a:t>
            </a:r>
          </a:p>
          <a:p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19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06504" y="5532438"/>
            <a:ext cx="4572000" cy="59554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90000"/>
              </a:lnSpc>
              <a:buFont typeface="Wingdings" charset="0"/>
              <a:buChar char="à"/>
              <a:defRPr/>
            </a:pPr>
            <a:r>
              <a:rPr lang="en-US" dirty="0" smtClean="0">
                <a:solidFill>
                  <a:srgbClr val="3366FF"/>
                </a:solidFill>
              </a:rPr>
              <a:t>NA61</a:t>
            </a:r>
            <a:r>
              <a:rPr lang="en-US" dirty="0">
                <a:solidFill>
                  <a:srgbClr val="3366FF"/>
                </a:solidFill>
              </a:rPr>
              <a:t>/SHINE Vertex Detector </a:t>
            </a:r>
            <a:endParaRPr lang="en-US" dirty="0" smtClean="0">
              <a:solidFill>
                <a:srgbClr val="3366FF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</a:rPr>
              <a:t>        is </a:t>
            </a:r>
            <a:r>
              <a:rPr lang="en-US" dirty="0">
                <a:solidFill>
                  <a:srgbClr val="3366FF"/>
                </a:solidFill>
              </a:rPr>
              <a:t>based on CMOS pixel detectors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447" y="0"/>
            <a:ext cx="1002705" cy="1136607"/>
          </a:xfrm>
          <a:prstGeom prst="rect">
            <a:avLst/>
          </a:prstGeom>
        </p:spPr>
      </p:pic>
      <p:cxnSp>
        <p:nvCxnSpPr>
          <p:cNvPr id="10" name="AutoShape 5"/>
          <p:cNvCxnSpPr>
            <a:cxnSpLocks noChangeShapeType="1"/>
          </p:cNvCxnSpPr>
          <p:nvPr/>
        </p:nvCxnSpPr>
        <p:spPr bwMode="auto">
          <a:xfrm>
            <a:off x="429605" y="1228358"/>
            <a:ext cx="7975241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897960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LAYOUT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92067" cy="452596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Motivations for the new Vertex Detector	 (VD)	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Challenges to be met and general approach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The baseline proposal of VD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Additional options of VD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Prototyping and the first tests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Summary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306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597" b="10838"/>
          <a:stretch/>
        </p:blipFill>
        <p:spPr>
          <a:xfrm>
            <a:off x="113974" y="569172"/>
            <a:ext cx="9028439" cy="551017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20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66530" y="6264017"/>
            <a:ext cx="2382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30000" dirty="0">
                <a:solidFill>
                  <a:srgbClr val="0000FF"/>
                </a:solidFill>
              </a:rPr>
              <a:t>(Anastasiya </a:t>
            </a:r>
            <a:r>
              <a:rPr lang="en-US" baseline="30000" dirty="0" smtClean="0">
                <a:solidFill>
                  <a:srgbClr val="0000FF"/>
                </a:solidFill>
              </a:rPr>
              <a:t> </a:t>
            </a:r>
            <a:r>
              <a:rPr lang="en-US" baseline="30000" dirty="0" err="1" smtClean="0">
                <a:solidFill>
                  <a:srgbClr val="0000FF"/>
                </a:solidFill>
              </a:rPr>
              <a:t>Merzlaya</a:t>
            </a:r>
            <a:r>
              <a:rPr lang="en-US" baseline="30000" dirty="0" smtClean="0">
                <a:solidFill>
                  <a:srgbClr val="0000FF"/>
                </a:solidFill>
              </a:rPr>
              <a:t>,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baseline="30000" dirty="0" smtClean="0">
                <a:solidFill>
                  <a:srgbClr val="0000FF"/>
                </a:solidFill>
              </a:rPr>
              <a:t>08.05.2017</a:t>
            </a:r>
            <a:r>
              <a:rPr lang="en-US" baseline="30000" dirty="0">
                <a:solidFill>
                  <a:srgbClr val="0000FF"/>
                </a:solidFill>
              </a:rPr>
              <a:t>)</a:t>
            </a:r>
            <a:endParaRPr lang="en-US" dirty="0"/>
          </a:p>
        </p:txBody>
      </p:sp>
      <p:cxnSp>
        <p:nvCxnSpPr>
          <p:cNvPr id="7" name="AutoShape 5"/>
          <p:cNvCxnSpPr>
            <a:cxnSpLocks noChangeShapeType="1"/>
          </p:cNvCxnSpPr>
          <p:nvPr/>
        </p:nvCxnSpPr>
        <p:spPr bwMode="auto">
          <a:xfrm>
            <a:off x="210206" y="1238294"/>
            <a:ext cx="6342994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447" y="0"/>
            <a:ext cx="1002705" cy="113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53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1689" y="176245"/>
            <a:ext cx="9428462" cy="1100667"/>
          </a:xfrm>
        </p:spPr>
        <p:txBody>
          <a:bodyPr/>
          <a:lstStyle/>
          <a:p>
            <a:pPr algn="l">
              <a:defRPr/>
            </a:pPr>
            <a:r>
              <a:rPr lang="en-US" sz="2700" b="1" dirty="0" smtClean="0">
                <a:solidFill>
                  <a:srgbClr val="253AFF"/>
                </a:solidFill>
              </a:rPr>
              <a:t>      Small </a:t>
            </a:r>
            <a:r>
              <a:rPr lang="en-US" sz="2700" b="1" dirty="0">
                <a:solidFill>
                  <a:srgbClr val="253AFF"/>
                </a:solidFill>
              </a:rPr>
              <a:t>Acceptance VD layout</a:t>
            </a:r>
            <a:br>
              <a:rPr lang="en-US" sz="2700" b="1" dirty="0">
                <a:solidFill>
                  <a:srgbClr val="253AFF"/>
                </a:solidFill>
              </a:rPr>
            </a:br>
            <a:endParaRPr lang="en-US" sz="2700" b="1" dirty="0">
              <a:solidFill>
                <a:srgbClr val="253A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28AFA-AB21-FA48-B143-599B6290FF2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1929" b="11900"/>
          <a:stretch/>
        </p:blipFill>
        <p:spPr>
          <a:xfrm>
            <a:off x="185909" y="1372378"/>
            <a:ext cx="3707862" cy="4921466"/>
          </a:xfrm>
        </p:spPr>
      </p:pic>
      <p:pic>
        <p:nvPicPr>
          <p:cNvPr id="3686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106" y="1245378"/>
            <a:ext cx="3739668" cy="2519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42" b="11942"/>
          <a:stretch>
            <a:fillRect/>
          </a:stretch>
        </p:blipFill>
        <p:spPr bwMode="auto">
          <a:xfrm>
            <a:off x="4768660" y="4513252"/>
            <a:ext cx="2729940" cy="1780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36870" name="Rectangle 2"/>
          <p:cNvSpPr>
            <a:spLocks noChangeArrowheads="1"/>
          </p:cNvSpPr>
          <p:nvPr/>
        </p:nvSpPr>
        <p:spPr bwMode="auto">
          <a:xfrm>
            <a:off x="4429545" y="3605245"/>
            <a:ext cx="4083586" cy="64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5393" tIns="12696" rIns="25393" bIns="12696">
            <a:spAutoFit/>
          </a:bodyPr>
          <a:lstStyle/>
          <a:p>
            <a:r>
              <a:rPr lang="en-US" sz="2000" b="1" dirty="0" smtClean="0">
                <a:solidFill>
                  <a:srgbClr val="253AFF"/>
                </a:solidFill>
              </a:rPr>
              <a:t>Mimosa</a:t>
            </a:r>
            <a:r>
              <a:rPr lang="en-US" sz="2000" b="1" dirty="0">
                <a:solidFill>
                  <a:srgbClr val="253AFF"/>
                </a:solidFill>
              </a:rPr>
              <a:t>-26 sensors mounted </a:t>
            </a:r>
          </a:p>
          <a:p>
            <a:r>
              <a:rPr lang="en-US" sz="2000" b="1" dirty="0">
                <a:solidFill>
                  <a:srgbClr val="253AFF"/>
                </a:solidFill>
              </a:rPr>
              <a:t>on extra-</a:t>
            </a:r>
            <a:r>
              <a:rPr lang="en-US" sz="2000" b="1" dirty="0" err="1">
                <a:solidFill>
                  <a:srgbClr val="253AFF"/>
                </a:solidFill>
              </a:rPr>
              <a:t>lighweight</a:t>
            </a:r>
            <a:r>
              <a:rPr lang="en-US" sz="2000" b="1" dirty="0">
                <a:solidFill>
                  <a:srgbClr val="253AFF"/>
                </a:solidFill>
              </a:rPr>
              <a:t> </a:t>
            </a:r>
            <a:r>
              <a:rPr lang="en-US" sz="2000" b="1" dirty="0" smtClean="0">
                <a:solidFill>
                  <a:srgbClr val="253AFF"/>
                </a:solidFill>
              </a:rPr>
              <a:t> CF cooling </a:t>
            </a:r>
            <a:r>
              <a:rPr lang="en-US" sz="2000" b="1" dirty="0">
                <a:solidFill>
                  <a:srgbClr val="253AFF"/>
                </a:solidFill>
              </a:rPr>
              <a:t>panels</a:t>
            </a:r>
            <a:endParaRPr lang="en-US" sz="2000" dirty="0"/>
          </a:p>
        </p:txBody>
      </p:sp>
      <p:sp>
        <p:nvSpPr>
          <p:cNvPr id="36871" name="Rectangle 4"/>
          <p:cNvSpPr>
            <a:spLocks noChangeArrowheads="1"/>
          </p:cNvSpPr>
          <p:nvPr/>
        </p:nvSpPr>
        <p:spPr bwMode="auto">
          <a:xfrm>
            <a:off x="189492" y="6178507"/>
            <a:ext cx="2936687" cy="302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5393" tIns="12696" rIns="25393" bIns="12696">
            <a:spAutoFit/>
          </a:bodyPr>
          <a:lstStyle/>
          <a:p>
            <a:r>
              <a:rPr lang="en-US" b="1">
                <a:solidFill>
                  <a:srgbClr val="253AFF"/>
                </a:solidFill>
                <a:cs typeface="Times New Roman" charset="0"/>
              </a:rPr>
              <a:t>VD housing box </a:t>
            </a:r>
            <a:r>
              <a:rPr lang="en-US" b="1">
                <a:solidFill>
                  <a:srgbClr val="253AFF"/>
                </a:solidFill>
                <a:latin typeface="Times New Roman" charset="0"/>
                <a:cs typeface="Times New Roman" charset="0"/>
              </a:rPr>
              <a:t>filled with He </a:t>
            </a:r>
            <a:endParaRPr lang="en-US" b="1">
              <a:solidFill>
                <a:srgbClr val="253AFF"/>
              </a:solidFill>
            </a:endParaRPr>
          </a:p>
        </p:txBody>
      </p:sp>
      <p:sp>
        <p:nvSpPr>
          <p:cNvPr id="36872" name="Rectangle 5"/>
          <p:cNvSpPr>
            <a:spLocks noChangeArrowheads="1"/>
          </p:cNvSpPr>
          <p:nvPr/>
        </p:nvSpPr>
        <p:spPr bwMode="auto">
          <a:xfrm>
            <a:off x="4679961" y="6361232"/>
            <a:ext cx="2840607" cy="364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5393" tIns="12696" rIns="25393" bIns="12696">
            <a:spAutoFit/>
          </a:bodyPr>
          <a:lstStyle/>
          <a:p>
            <a:r>
              <a:rPr lang="en-US" sz="2200" b="1">
                <a:solidFill>
                  <a:srgbClr val="253AFF"/>
                </a:solidFill>
                <a:cs typeface="Times New Roman" charset="0"/>
              </a:rPr>
              <a:t>C-shape support frames</a:t>
            </a:r>
            <a:endParaRPr lang="en-US" sz="2200"/>
          </a:p>
        </p:txBody>
      </p:sp>
      <p:cxnSp>
        <p:nvCxnSpPr>
          <p:cNvPr id="36873" name="AutoShape 5"/>
          <p:cNvCxnSpPr>
            <a:cxnSpLocks noChangeShapeType="1"/>
          </p:cNvCxnSpPr>
          <p:nvPr/>
        </p:nvCxnSpPr>
        <p:spPr bwMode="auto">
          <a:xfrm>
            <a:off x="459171" y="1058333"/>
            <a:ext cx="8227450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687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19" y="152486"/>
            <a:ext cx="972099" cy="86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6327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62" y="186439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>
                <a:solidFill>
                  <a:srgbClr val="0000FF"/>
                </a:solidFill>
              </a:rPr>
              <a:t>Small Acceptance VD </a:t>
            </a:r>
            <a:r>
              <a:rPr lang="en-US" sz="3600" dirty="0" smtClean="0">
                <a:solidFill>
                  <a:srgbClr val="0000FF"/>
                </a:solidFill>
              </a:rPr>
              <a:t/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3600" dirty="0" smtClean="0">
                <a:solidFill>
                  <a:srgbClr val="0000FF"/>
                </a:solidFill>
              </a:rPr>
              <a:t>at </a:t>
            </a:r>
            <a:r>
              <a:rPr lang="en-US" sz="3600" dirty="0">
                <a:solidFill>
                  <a:srgbClr val="0000FF"/>
                </a:solidFill>
              </a:rPr>
              <a:t>the </a:t>
            </a:r>
            <a:r>
              <a:rPr lang="en-US" sz="3600" dirty="0" smtClean="0">
                <a:solidFill>
                  <a:srgbClr val="0000FF"/>
                </a:solidFill>
              </a:rPr>
              <a:t>pilot  run at </a:t>
            </a:r>
            <a:r>
              <a:rPr lang="en-US" sz="3600" dirty="0">
                <a:solidFill>
                  <a:srgbClr val="0000FF"/>
                </a:solidFill>
              </a:rPr>
              <a:t>the SPS in 2016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8161B-6EE0-4F4D-B4B9-A280344F3A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3993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79" y="1152072"/>
            <a:ext cx="8483242" cy="542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952462" y="6054531"/>
            <a:ext cx="3383083" cy="101211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696" y="76372"/>
            <a:ext cx="972099" cy="86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942" name="AutoShape 5"/>
          <p:cNvCxnSpPr>
            <a:cxnSpLocks noChangeShapeType="1"/>
          </p:cNvCxnSpPr>
          <p:nvPr/>
        </p:nvCxnSpPr>
        <p:spPr bwMode="auto">
          <a:xfrm>
            <a:off x="365993" y="1152072"/>
            <a:ext cx="8046469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665000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C5DBC-5E78-CD43-BE8E-96459B9A8110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>
          <a:xfrm>
            <a:off x="-93626" y="177022"/>
            <a:ext cx="8503848" cy="123889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dirty="0">
                <a:solidFill>
                  <a:srgbClr val="0000FF"/>
                </a:solidFill>
              </a:rPr>
              <a:t>July </a:t>
            </a:r>
            <a:r>
              <a:rPr lang="en-US" sz="3200" dirty="0" smtClean="0">
                <a:solidFill>
                  <a:srgbClr val="0000FF"/>
                </a:solidFill>
              </a:rPr>
              <a:t>2016:  the 1</a:t>
            </a:r>
            <a:r>
              <a:rPr lang="en-US" sz="3200" baseline="30000" dirty="0" smtClean="0">
                <a:solidFill>
                  <a:srgbClr val="0000FF"/>
                </a:solidFill>
              </a:rPr>
              <a:t>st</a:t>
            </a:r>
            <a:r>
              <a:rPr lang="en-US" sz="3200" dirty="0" smtClean="0">
                <a:solidFill>
                  <a:srgbClr val="0000FF"/>
                </a:solidFill>
              </a:rPr>
              <a:t> in</a:t>
            </a:r>
            <a:r>
              <a:rPr lang="en-US" sz="3200" dirty="0">
                <a:solidFill>
                  <a:srgbClr val="0000FF"/>
                </a:solidFill>
              </a:rPr>
              <a:t>-beam tests of VD </a:t>
            </a:r>
            <a:r>
              <a:rPr lang="en-US" sz="3200" dirty="0" smtClean="0">
                <a:solidFill>
                  <a:srgbClr val="0000FF"/>
                </a:solidFill>
              </a:rPr>
              <a:t>telescopes</a:t>
            </a:r>
            <a:r>
              <a:rPr lang="en-US" sz="2700" dirty="0" smtClean="0">
                <a:solidFill>
                  <a:srgbClr val="FF0000"/>
                </a:solidFill>
              </a:rPr>
              <a:t>…</a:t>
            </a:r>
            <a:endParaRPr lang="en-US" sz="2200" i="1" dirty="0">
              <a:solidFill>
                <a:srgbClr val="FF0000"/>
              </a:solidFill>
            </a:endParaRP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6617" y="4016915"/>
            <a:ext cx="3053376" cy="2958581"/>
          </a:xfrm>
        </p:spPr>
        <p:txBody>
          <a:bodyPr/>
          <a:lstStyle/>
          <a:p>
            <a:pPr marL="608371" indent="-608371">
              <a:lnSpc>
                <a:spcPct val="90000"/>
              </a:lnSpc>
              <a:buNone/>
              <a:defRPr/>
            </a:pPr>
            <a:endParaRPr lang="en-US" sz="2400" dirty="0">
              <a:solidFill>
                <a:srgbClr val="3366FF"/>
              </a:solidFill>
            </a:endParaRPr>
          </a:p>
        </p:txBody>
      </p:sp>
      <p:cxnSp>
        <p:nvCxnSpPr>
          <p:cNvPr id="40964" name="AutoShape 5"/>
          <p:cNvCxnSpPr>
            <a:cxnSpLocks noChangeShapeType="1"/>
          </p:cNvCxnSpPr>
          <p:nvPr/>
        </p:nvCxnSpPr>
        <p:spPr bwMode="auto">
          <a:xfrm>
            <a:off x="182772" y="1391385"/>
            <a:ext cx="8227450" cy="9935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09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19" y="152486"/>
            <a:ext cx="972099" cy="86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4"/>
          <p:cNvPicPr>
            <a:picLocks noChangeAspect="1"/>
          </p:cNvPicPr>
          <p:nvPr/>
        </p:nvPicPr>
        <p:blipFill rotWithShape="1">
          <a:blip r:embed="rId3"/>
          <a:srcRect t="1404" b="666"/>
          <a:stretch/>
        </p:blipFill>
        <p:spPr bwMode="auto">
          <a:xfrm>
            <a:off x="98106" y="1407367"/>
            <a:ext cx="3498660" cy="400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1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-6237" b="-6237"/>
          <a:stretch/>
        </p:blipFill>
        <p:spPr>
          <a:xfrm>
            <a:off x="4478643" y="1805732"/>
            <a:ext cx="3822451" cy="3766285"/>
          </a:xfrm>
        </p:spPr>
      </p:pic>
      <p:sp>
        <p:nvSpPr>
          <p:cNvPr id="40969" name="Rectangle 5"/>
          <p:cNvSpPr>
            <a:spLocks noChangeArrowheads="1"/>
          </p:cNvSpPr>
          <p:nvPr/>
        </p:nvSpPr>
        <p:spPr bwMode="auto">
          <a:xfrm>
            <a:off x="426917" y="5572017"/>
            <a:ext cx="4572000" cy="1256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 Accumulated cluster </a:t>
            </a:r>
          </a:p>
          <a:p>
            <a:r>
              <a:rPr lang="en-US" sz="2000" dirty="0">
                <a:solidFill>
                  <a:srgbClr val="0000FF"/>
                </a:solidFill>
              </a:rPr>
              <a:t>map of one sensor 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(July 2016) </a:t>
            </a:r>
            <a:r>
              <a:rPr lang="en-US" sz="2000" dirty="0">
                <a:solidFill>
                  <a:srgbClr val="0000FF"/>
                </a:solidFill>
              </a:rPr>
              <a:t/>
            </a:r>
            <a:br>
              <a:rPr lang="en-US" sz="2000" dirty="0">
                <a:solidFill>
                  <a:srgbClr val="0000FF"/>
                </a:solidFill>
              </a:rPr>
            </a:br>
            <a:endParaRPr lang="en-US" sz="2000" dirty="0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3478232" y="5684244"/>
            <a:ext cx="5089855" cy="1041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</a:rPr>
              <a:t>Correlation between hits </a:t>
            </a:r>
          </a:p>
          <a:p>
            <a:r>
              <a:rPr lang="en-US" sz="2200" dirty="0">
                <a:solidFill>
                  <a:srgbClr val="0000FF"/>
                </a:solidFill>
              </a:rPr>
              <a:t>in sensor columns of stations 3 and 4</a:t>
            </a:r>
            <a:br>
              <a:rPr lang="en-US" sz="2200" dirty="0">
                <a:solidFill>
                  <a:srgbClr val="0000FF"/>
                </a:solidFill>
              </a:rPr>
            </a:b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02933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254000"/>
            <a:ext cx="8229600" cy="1583267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24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133" y="321733"/>
            <a:ext cx="914400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baseline="30000" dirty="0">
                <a:solidFill>
                  <a:srgbClr val="0000FF"/>
                </a:solidFill>
              </a:rPr>
              <a:t>Primary vertex resolution </a:t>
            </a:r>
            <a:endParaRPr lang="en-US" sz="4400" b="1" baseline="30000" dirty="0" smtClean="0">
              <a:solidFill>
                <a:srgbClr val="0000FF"/>
              </a:solidFill>
            </a:endParaRPr>
          </a:p>
          <a:p>
            <a:r>
              <a:rPr lang="en-US" sz="4400" b="1" baseline="30000" dirty="0">
                <a:solidFill>
                  <a:srgbClr val="0000FF"/>
                </a:solidFill>
              </a:rPr>
              <a:t> </a:t>
            </a:r>
            <a:r>
              <a:rPr lang="en-US" sz="4400" b="1" baseline="30000" dirty="0" smtClean="0">
                <a:solidFill>
                  <a:srgbClr val="0000FF"/>
                </a:solidFill>
              </a:rPr>
              <a:t>     </a:t>
            </a:r>
            <a:r>
              <a:rPr lang="en-US" sz="4400" b="1" baseline="30000" dirty="0" smtClean="0">
                <a:solidFill>
                  <a:srgbClr val="0000FF"/>
                </a:solidFill>
              </a:rPr>
              <a:t>for </a:t>
            </a:r>
            <a:r>
              <a:rPr lang="en-US" sz="4400" b="1" baseline="30000" dirty="0" err="1" smtClean="0">
                <a:solidFill>
                  <a:srgbClr val="0000FF"/>
                </a:solidFill>
              </a:rPr>
              <a:t>HighThreshold</a:t>
            </a:r>
            <a:r>
              <a:rPr lang="en-US" sz="4400" b="1" baseline="30000" dirty="0" smtClean="0">
                <a:solidFill>
                  <a:srgbClr val="0000FF"/>
                </a:solidFill>
              </a:rPr>
              <a:t> (</a:t>
            </a:r>
            <a:r>
              <a:rPr lang="en-US" sz="4400" b="1" baseline="30000" dirty="0" err="1" smtClean="0">
                <a:solidFill>
                  <a:srgbClr val="0000FF"/>
                </a:solidFill>
              </a:rPr>
              <a:t>HThrs</a:t>
            </a:r>
            <a:r>
              <a:rPr lang="en-US" sz="4400" b="1" baseline="30000" dirty="0" smtClean="0">
                <a:solidFill>
                  <a:srgbClr val="0000FF"/>
                </a:solidFill>
              </a:rPr>
              <a:t>) December 2016 runs</a:t>
            </a:r>
          </a:p>
          <a:p>
            <a:pPr marL="628650" lvl="1" indent="-171450">
              <a:buFont typeface="Wingdings" charset="0"/>
              <a:buChar char="q"/>
            </a:pPr>
            <a:endParaRPr lang="en-US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2" r="-11677"/>
          <a:stretch/>
        </p:blipFill>
        <p:spPr>
          <a:xfrm>
            <a:off x="327259" y="1397000"/>
            <a:ext cx="5827479" cy="4921250"/>
          </a:xfrm>
        </p:spPr>
      </p:pic>
      <p:cxnSp>
        <p:nvCxnSpPr>
          <p:cNvPr id="8" name="AutoShape 5"/>
          <p:cNvCxnSpPr>
            <a:cxnSpLocks noChangeShapeType="1"/>
          </p:cNvCxnSpPr>
          <p:nvPr/>
        </p:nvCxnSpPr>
        <p:spPr bwMode="auto">
          <a:xfrm>
            <a:off x="429605" y="1228358"/>
            <a:ext cx="7975241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5"/>
          <p:cNvSpPr/>
          <p:nvPr/>
        </p:nvSpPr>
        <p:spPr>
          <a:xfrm>
            <a:off x="2006600" y="6167477"/>
            <a:ext cx="6184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/>
              <a:t>From</a:t>
            </a:r>
            <a:r>
              <a:rPr lang="en-US" dirty="0"/>
              <a:t>  </a:t>
            </a:r>
            <a:r>
              <a:rPr lang="en-US" baseline="30000" dirty="0"/>
              <a:t>the</a:t>
            </a:r>
            <a:r>
              <a:rPr lang="en-US" dirty="0"/>
              <a:t> </a:t>
            </a:r>
            <a:r>
              <a:rPr lang="en-US" baseline="30000" dirty="0"/>
              <a:t>slides on the VD data analysis</a:t>
            </a:r>
            <a:r>
              <a:rPr lang="en-US" dirty="0"/>
              <a:t> </a:t>
            </a:r>
            <a:r>
              <a:rPr lang="en-US" baseline="30000" dirty="0">
                <a:solidFill>
                  <a:srgbClr val="0000FF"/>
                </a:solidFill>
              </a:rPr>
              <a:t>by Dag </a:t>
            </a:r>
            <a:r>
              <a:rPr lang="en-US" baseline="30000" dirty="0" err="1" smtClean="0">
                <a:solidFill>
                  <a:srgbClr val="0000FF"/>
                </a:solidFill>
              </a:rPr>
              <a:t>Larse</a:t>
            </a:r>
            <a:r>
              <a:rPr lang="en-US" baseline="30000" dirty="0" smtClean="0">
                <a:solidFill>
                  <a:srgbClr val="0000FF"/>
                </a:solidFill>
              </a:rPr>
              <a:t> and Anastasiya </a:t>
            </a:r>
            <a:r>
              <a:rPr lang="en-US" baseline="30000" dirty="0" err="1" smtClean="0">
                <a:solidFill>
                  <a:srgbClr val="0000FF"/>
                </a:solidFill>
              </a:rPr>
              <a:t>Merzlaya</a:t>
            </a:r>
            <a:r>
              <a:rPr lang="en-US" baseline="30000" dirty="0" smtClean="0">
                <a:solidFill>
                  <a:srgbClr val="0000FF"/>
                </a:solidFill>
              </a:rPr>
              <a:t>  </a:t>
            </a:r>
            <a:r>
              <a:rPr lang="en-US" baseline="30000" dirty="0">
                <a:solidFill>
                  <a:srgbClr val="0000FF"/>
                </a:solidFill>
              </a:rPr>
              <a:t>11.05.2017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447" y="0"/>
            <a:ext cx="1002705" cy="113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813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254000"/>
            <a:ext cx="8229600" cy="15832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25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133" y="321733"/>
            <a:ext cx="9144000" cy="1036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baseline="30000" dirty="0">
                <a:solidFill>
                  <a:srgbClr val="0000FF"/>
                </a:solidFill>
              </a:rPr>
              <a:t>Primary vertex resolution </a:t>
            </a:r>
            <a:r>
              <a:rPr lang="en-US" sz="4400" b="1" baseline="30000" dirty="0" smtClean="0">
                <a:solidFill>
                  <a:srgbClr val="0000FF"/>
                </a:solidFill>
              </a:rPr>
              <a:t>December pilot run </a:t>
            </a:r>
          </a:p>
          <a:p>
            <a:r>
              <a:rPr lang="en-US" sz="3200" baseline="30000" dirty="0" smtClean="0"/>
              <a:t>From</a:t>
            </a:r>
            <a:r>
              <a:rPr lang="en-US" sz="3200" dirty="0" smtClean="0"/>
              <a:t>  </a:t>
            </a:r>
            <a:r>
              <a:rPr lang="en-US" sz="3200" baseline="30000" dirty="0" smtClean="0"/>
              <a:t>the</a:t>
            </a:r>
            <a:r>
              <a:rPr lang="en-US" sz="3200" dirty="0" smtClean="0"/>
              <a:t> </a:t>
            </a:r>
            <a:r>
              <a:rPr lang="en-US" sz="3200" baseline="30000" dirty="0" smtClean="0"/>
              <a:t>slides on the VD data analysis</a:t>
            </a:r>
            <a:r>
              <a:rPr lang="en-US" sz="3200" dirty="0" smtClean="0"/>
              <a:t> </a:t>
            </a:r>
            <a:r>
              <a:rPr lang="en-US" sz="3200" baseline="30000" dirty="0" smtClean="0">
                <a:solidFill>
                  <a:srgbClr val="0000FF"/>
                </a:solidFill>
              </a:rPr>
              <a:t>by </a:t>
            </a:r>
            <a:r>
              <a:rPr lang="en-US" sz="3200" baseline="30000" dirty="0" err="1" smtClean="0">
                <a:solidFill>
                  <a:srgbClr val="0000FF"/>
                </a:solidFill>
              </a:rPr>
              <a:t>Pawel</a:t>
            </a:r>
            <a:r>
              <a:rPr lang="en-US" sz="3200" baseline="30000" dirty="0">
                <a:solidFill>
                  <a:srgbClr val="0000FF"/>
                </a:solidFill>
              </a:rPr>
              <a:t> </a:t>
            </a:r>
            <a:r>
              <a:rPr lang="en-US" sz="3200" baseline="30000" dirty="0" err="1" smtClean="0">
                <a:solidFill>
                  <a:srgbClr val="0000FF"/>
                </a:solidFill>
              </a:rPr>
              <a:t>Staszel</a:t>
            </a:r>
            <a:endParaRPr lang="en-US" sz="3200" baseline="30000" dirty="0" smtClean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78539" y="6352143"/>
            <a:ext cx="2780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Work for D0s is in </a:t>
            </a:r>
            <a:r>
              <a:rPr lang="en-US" dirty="0" err="1" smtClean="0">
                <a:solidFill>
                  <a:srgbClr val="FF0000"/>
                </a:solidFill>
              </a:rPr>
              <a:t>progerss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vertex_res_Sub1vsSub2_XY_17k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8" r="8968"/>
          <a:stretch>
            <a:fillRect/>
          </a:stretch>
        </p:blipFill>
        <p:spPr>
          <a:xfrm>
            <a:off x="390933" y="1225622"/>
            <a:ext cx="8194267" cy="4506531"/>
          </a:xfrm>
        </p:spPr>
      </p:pic>
      <p:sp>
        <p:nvSpPr>
          <p:cNvPr id="6" name="Rectangle 5"/>
          <p:cNvSpPr/>
          <p:nvPr/>
        </p:nvSpPr>
        <p:spPr>
          <a:xfrm>
            <a:off x="1537136" y="5955914"/>
            <a:ext cx="4000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baseline="-25000" dirty="0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 `10μ   </a:t>
            </a:r>
            <a:r>
              <a:rPr lang="en-US" dirty="0" err="1" smtClean="0">
                <a:solidFill>
                  <a:srgbClr val="FF0000"/>
                </a:solidFill>
              </a:rPr>
              <a:t>σ</a:t>
            </a:r>
            <a:r>
              <a:rPr lang="en-US" baseline="-25000" dirty="0" err="1" smtClean="0">
                <a:solidFill>
                  <a:srgbClr val="FF0000"/>
                </a:solidFill>
              </a:rPr>
              <a:t>y</a:t>
            </a:r>
            <a:r>
              <a:rPr lang="en-US" dirty="0" smtClean="0">
                <a:solidFill>
                  <a:srgbClr val="FF0000"/>
                </a:solidFill>
              </a:rPr>
              <a:t> ~ 3 μ         </a:t>
            </a:r>
            <a:r>
              <a:rPr lang="en-US" dirty="0" err="1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aseline="-25000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 ~ 63μ  </a:t>
            </a:r>
            <a:endParaRPr lang="en-US" baseline="-25000" dirty="0"/>
          </a:p>
        </p:txBody>
      </p:sp>
      <p:cxnSp>
        <p:nvCxnSpPr>
          <p:cNvPr id="8" name="AutoShape 5"/>
          <p:cNvCxnSpPr>
            <a:cxnSpLocks noChangeShapeType="1"/>
          </p:cNvCxnSpPr>
          <p:nvPr/>
        </p:nvCxnSpPr>
        <p:spPr bwMode="auto">
          <a:xfrm>
            <a:off x="213593" y="834572"/>
            <a:ext cx="8046469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19" y="152486"/>
            <a:ext cx="972099" cy="86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439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870" y="14156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00FF"/>
                </a:solidFill>
                <a:latin typeface="Times New Roman"/>
                <a:cs typeface="Times New Roman"/>
              </a:rPr>
              <a:t>Prototyping for </a:t>
            </a:r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Large  Acceptance VD</a:t>
            </a:r>
            <a:endParaRPr lang="en-US" sz="32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1164" y="55515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26</a:t>
            </a:fld>
            <a:endParaRPr lang="en-US"/>
          </a:p>
        </p:txBody>
      </p:sp>
      <p:pic>
        <p:nvPicPr>
          <p:cNvPr id="6" name="Content Placeholder 3" descr="15062017243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419" t="15401" r="-52419" b="982"/>
          <a:stretch/>
        </p:blipFill>
        <p:spPr>
          <a:xfrm>
            <a:off x="2852136" y="1529666"/>
            <a:ext cx="8044505" cy="45254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07066" y="5408768"/>
            <a:ext cx="3064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Ø"/>
            </a:pPr>
            <a:r>
              <a:rPr lang="en-US" dirty="0">
                <a:solidFill>
                  <a:srgbClr val="3366FF"/>
                </a:solidFill>
              </a:rPr>
              <a:t> C-shape frames mounted </a:t>
            </a:r>
          </a:p>
          <a:p>
            <a:r>
              <a:rPr lang="en-US" dirty="0">
                <a:solidFill>
                  <a:srgbClr val="3366FF"/>
                </a:solidFill>
              </a:rPr>
              <a:t>on the Al-platform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1295" y="116460"/>
            <a:ext cx="1002705" cy="11366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871" y="1206524"/>
            <a:ext cx="1916265" cy="2040467"/>
          </a:xfrm>
          <a:prstGeom prst="rect">
            <a:avLst/>
          </a:prstGeom>
        </p:spPr>
      </p:pic>
      <p:cxnSp>
        <p:nvCxnSpPr>
          <p:cNvPr id="10" name="AutoShape 5"/>
          <p:cNvCxnSpPr>
            <a:cxnSpLocks noChangeShapeType="1"/>
          </p:cNvCxnSpPr>
          <p:nvPr/>
        </p:nvCxnSpPr>
        <p:spPr bwMode="auto">
          <a:xfrm>
            <a:off x="365993" y="1152072"/>
            <a:ext cx="8046469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0473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1245" y="435505"/>
            <a:ext cx="6347910" cy="11430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0000FF"/>
                </a:solidFill>
              </a:rPr>
              <a:t>New “Saw</a:t>
            </a:r>
            <a:r>
              <a:rPr lang="en-US" sz="3200" dirty="0">
                <a:solidFill>
                  <a:srgbClr val="0000FF"/>
                </a:solidFill>
              </a:rPr>
              <a:t>” type </a:t>
            </a:r>
            <a:r>
              <a:rPr lang="en-US" sz="3200" dirty="0" smtClean="0">
                <a:solidFill>
                  <a:srgbClr val="0000FF"/>
                </a:solidFill>
              </a:rPr>
              <a:t>elements on the C-frame and </a:t>
            </a:r>
            <a:r>
              <a:rPr lang="en-US" sz="3200" dirty="0" smtClean="0">
                <a:solidFill>
                  <a:srgbClr val="FF0000"/>
                </a:solidFill>
              </a:rPr>
              <a:t>precise </a:t>
            </a:r>
            <a:r>
              <a:rPr lang="en-US" sz="3200" dirty="0">
                <a:solidFill>
                  <a:srgbClr val="FF0000"/>
                </a:solidFill>
              </a:rPr>
              <a:t>positioning </a:t>
            </a:r>
            <a:r>
              <a:rPr lang="en-US" sz="3200" dirty="0">
                <a:solidFill>
                  <a:srgbClr val="0000FF"/>
                </a:solidFill>
              </a:rPr>
              <a:t>(~10 μ) </a:t>
            </a:r>
            <a:r>
              <a:rPr lang="en-US" sz="3200" dirty="0" smtClean="0">
                <a:solidFill>
                  <a:srgbClr val="0000FF"/>
                </a:solidFill>
              </a:rPr>
              <a:t>with ruby </a:t>
            </a:r>
            <a:r>
              <a:rPr lang="en-US" sz="3200" dirty="0">
                <a:solidFill>
                  <a:srgbClr val="0000FF"/>
                </a:solidFill>
              </a:rPr>
              <a:t>balls </a:t>
            </a:r>
            <a:r>
              <a:rPr lang="en-US" sz="3200" dirty="0" smtClean="0">
                <a:solidFill>
                  <a:srgbClr val="0000FF"/>
                </a:solidFill>
              </a:rPr>
              <a:t>and </a:t>
            </a:r>
            <a:r>
              <a:rPr lang="en-US" sz="3200" dirty="0" smtClean="0">
                <a:solidFill>
                  <a:srgbClr val="FF0000"/>
                </a:solidFill>
              </a:rPr>
              <a:t>fixation</a:t>
            </a:r>
            <a:r>
              <a:rPr lang="en-US" sz="3200" dirty="0" smtClean="0">
                <a:solidFill>
                  <a:srgbClr val="0000FF"/>
                </a:solidFill>
              </a:rPr>
              <a:t>  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27</a:t>
            </a:fld>
            <a:endParaRPr lang="en-US"/>
          </a:p>
        </p:txBody>
      </p:sp>
      <p:pic>
        <p:nvPicPr>
          <p:cNvPr id="5" name="Content Placeholder 3" descr="12072017249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21" b="20321"/>
          <a:stretch>
            <a:fillRect/>
          </a:stretch>
        </p:blipFill>
        <p:spPr>
          <a:xfrm>
            <a:off x="1160464" y="2048031"/>
            <a:ext cx="5951537" cy="2649537"/>
          </a:xfrm>
        </p:spPr>
      </p:pic>
      <p:sp>
        <p:nvSpPr>
          <p:cNvPr id="6" name="Rectangle 5"/>
          <p:cNvSpPr/>
          <p:nvPr/>
        </p:nvSpPr>
        <p:spPr>
          <a:xfrm>
            <a:off x="423333" y="46975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PRECISE POSITIONING of the  VD staves with ruby balls</a:t>
            </a:r>
          </a:p>
        </p:txBody>
      </p:sp>
      <p:pic>
        <p:nvPicPr>
          <p:cNvPr id="8" name="Content Placeholder 13" descr="12072017251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93" b="18263"/>
          <a:stretch/>
        </p:blipFill>
        <p:spPr>
          <a:xfrm>
            <a:off x="4995333" y="4862716"/>
            <a:ext cx="3271229" cy="14936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7580" y="5169995"/>
            <a:ext cx="2547620" cy="185037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3200" y="5712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baseline="30000" dirty="0">
                <a:solidFill>
                  <a:srgbClr val="FF0000"/>
                </a:solidFill>
              </a:rPr>
              <a:t>Drilled ball 2mm Ruby </a:t>
            </a:r>
            <a:r>
              <a:rPr lang="en-US" b="1" baseline="30000" dirty="0" err="1" smtClean="0">
                <a:solidFill>
                  <a:srgbClr val="FF0000"/>
                </a:solidFill>
              </a:rPr>
              <a:t>Reninshaw</a:t>
            </a:r>
            <a:endParaRPr lang="en-US" b="1" baseline="30000" dirty="0" smtClean="0">
              <a:solidFill>
                <a:srgbClr val="FF0000"/>
              </a:solidFill>
            </a:endParaRPr>
          </a:p>
          <a:p>
            <a:r>
              <a:rPr lang="en-US" b="1" baseline="30000" dirty="0" smtClean="0">
                <a:solidFill>
                  <a:srgbClr val="FF0000"/>
                </a:solidFill>
              </a:rPr>
              <a:t> </a:t>
            </a:r>
            <a:r>
              <a:rPr lang="en-US" b="1" baseline="30000" dirty="0">
                <a:solidFill>
                  <a:srgbClr val="FF0000"/>
                </a:solidFill>
              </a:rPr>
              <a:t>2mm G10 DIN 5401 </a:t>
            </a:r>
            <a:endParaRPr lang="en-US" b="1" baseline="30000" dirty="0" smtClean="0">
              <a:solidFill>
                <a:srgbClr val="FF0000"/>
              </a:solidFill>
            </a:endParaRPr>
          </a:p>
          <a:p>
            <a:r>
              <a:rPr lang="en-US" b="1" baseline="30000" dirty="0" err="1" smtClean="0">
                <a:solidFill>
                  <a:srgbClr val="FF0000"/>
                </a:solidFill>
              </a:rPr>
              <a:t>www.saphirwerk.com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629" y="91060"/>
            <a:ext cx="1002705" cy="113660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591628" y="3887801"/>
            <a:ext cx="13080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ruby </a:t>
            </a:r>
            <a:r>
              <a:rPr lang="en-US" sz="2400" b="1" dirty="0" smtClean="0">
                <a:solidFill>
                  <a:srgbClr val="FF0000"/>
                </a:solidFill>
              </a:rPr>
              <a:t>ball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527463" y="4424830"/>
            <a:ext cx="1058332" cy="8757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346200" cy="1433453"/>
          </a:xfrm>
          <a:prstGeom prst="rect">
            <a:avLst/>
          </a:prstGeom>
        </p:spPr>
      </p:pic>
      <p:cxnSp>
        <p:nvCxnSpPr>
          <p:cNvPr id="13" name="AutoShape 5"/>
          <p:cNvCxnSpPr>
            <a:cxnSpLocks noChangeShapeType="1"/>
          </p:cNvCxnSpPr>
          <p:nvPr/>
        </p:nvCxnSpPr>
        <p:spPr bwMode="auto">
          <a:xfrm>
            <a:off x="220093" y="1850572"/>
            <a:ext cx="8046469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818995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2908" b="-2908"/>
          <a:stretch/>
        </p:blipFill>
        <p:spPr>
          <a:xfrm>
            <a:off x="-184150" y="1573481"/>
            <a:ext cx="8102600" cy="488446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100" y="85490"/>
            <a:ext cx="8426451" cy="1286109"/>
          </a:xfrm>
        </p:spPr>
        <p:txBody>
          <a:bodyPr/>
          <a:lstStyle/>
          <a:p>
            <a:r>
              <a:rPr lang="en-US" dirty="0"/>
              <a:t>PRECISE POSITIONING on C-SHAPE FRAMES for </a:t>
            </a:r>
            <a:r>
              <a:rPr lang="en-US" dirty="0" smtClean="0"/>
              <a:t>NA61 </a:t>
            </a:r>
            <a:r>
              <a:rPr lang="en-US" dirty="0" smtClean="0"/>
              <a:t>VD</a:t>
            </a:r>
            <a:br>
              <a:rPr lang="en-US" dirty="0" smtClean="0"/>
            </a:br>
            <a:r>
              <a:rPr lang="en-US" dirty="0" smtClean="0"/>
              <a:t>“PICK-UP” and “RETURN”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7050" y="6189186"/>
            <a:ext cx="621665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 smtClean="0"/>
              <a:t>From</a:t>
            </a:r>
            <a:r>
              <a:rPr lang="fr-FR" sz="1400" dirty="0" smtClean="0"/>
              <a:t> : CERN </a:t>
            </a:r>
            <a:r>
              <a:rPr lang="fr-FR" sz="1400" dirty="0"/>
              <a:t>/ LHCC 99–12 ALICE TDR 4,  18 </a:t>
            </a:r>
            <a:r>
              <a:rPr lang="fr-FR" sz="1400" dirty="0" err="1"/>
              <a:t>June</a:t>
            </a:r>
            <a:r>
              <a:rPr lang="fr-FR" sz="1400" dirty="0"/>
              <a:t> 1999 </a:t>
            </a:r>
            <a:br>
              <a:rPr lang="fr-FR" sz="1400" dirty="0"/>
            </a:br>
            <a:r>
              <a:rPr lang="fr-FR" sz="1400" dirty="0"/>
              <a:t>ALICE </a:t>
            </a:r>
            <a:r>
              <a:rPr lang="fr-FR" sz="1400" b="1" dirty="0" err="1"/>
              <a:t>Technical</a:t>
            </a:r>
            <a:r>
              <a:rPr lang="fr-FR" sz="1400" b="1" dirty="0"/>
              <a:t> Design </a:t>
            </a:r>
            <a:r>
              <a:rPr lang="fr-FR" sz="1400" b="1" dirty="0" smtClean="0"/>
              <a:t>Report of </a:t>
            </a:r>
            <a:r>
              <a:rPr lang="fr-FR" sz="1400" b="1" dirty="0"/>
              <a:t>the </a:t>
            </a:r>
            <a:r>
              <a:rPr lang="fr-FR" sz="1400" b="1" dirty="0" err="1"/>
              <a:t>Inner</a:t>
            </a:r>
            <a:r>
              <a:rPr lang="fr-FR" sz="1400" b="1" dirty="0"/>
              <a:t> </a:t>
            </a:r>
            <a:r>
              <a:rPr lang="fr-FR" sz="1400" b="1" dirty="0" err="1"/>
              <a:t>Tracking</a:t>
            </a:r>
            <a:r>
              <a:rPr lang="fr-FR" sz="1400" b="1" dirty="0"/>
              <a:t> System (ITS) </a:t>
            </a:r>
            <a:r>
              <a:rPr lang="fr-FR" dirty="0"/>
              <a:t/>
            </a:r>
            <a:br>
              <a:rPr lang="fr-F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638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141518-A9E1-5F41-A77A-4F1005D37082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6410" y="2937388"/>
            <a:ext cx="3700077" cy="2901302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Multi-quark configuration in nucleus</a:t>
            </a:r>
          </a:p>
          <a:p>
            <a:pPr marL="0" indent="0" algn="ctr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lang="en-US" sz="18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fluctons</a:t>
            </a:r>
            <a:r>
              <a:rPr lang="en-US" sz="1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) </a:t>
            </a:r>
          </a:p>
          <a:p>
            <a:pPr marL="0" indent="0" algn="ctr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and formation of cumulative proton</a:t>
            </a:r>
          </a:p>
          <a:p>
            <a:pPr marL="0" indent="0" algn="ctr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 and </a:t>
            </a:r>
          </a:p>
          <a:p>
            <a:pPr marL="0" indent="0" algn="ctr"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of </a:t>
            </a:r>
            <a:r>
              <a:rPr lang="en-US" sz="1800" dirty="0">
                <a:latin typeface="Times New Roman"/>
                <a:cs typeface="Times New Roman"/>
              </a:rPr>
              <a:t>the donor strings</a:t>
            </a:r>
          </a:p>
          <a:p>
            <a:pPr marL="0" indent="0" algn="ctr">
              <a:buNone/>
            </a:pPr>
            <a:r>
              <a:rPr lang="en-US" sz="1800" dirty="0">
                <a:latin typeface="Times New Roman"/>
                <a:cs typeface="Times New Roman"/>
              </a:rPr>
              <a:t>(</a:t>
            </a:r>
            <a:r>
              <a:rPr lang="ru-RU" sz="1800" dirty="0" err="1">
                <a:latin typeface="Times New Roman"/>
                <a:cs typeface="Times New Roman"/>
              </a:rPr>
              <a:t>all</a:t>
            </a:r>
            <a:r>
              <a:rPr lang="ru-RU" sz="1800" dirty="0">
                <a:latin typeface="Times New Roman"/>
                <a:cs typeface="Times New Roman"/>
              </a:rPr>
              <a:t> </a:t>
            </a:r>
            <a:r>
              <a:rPr lang="ru-RU" sz="1800" dirty="0" err="1">
                <a:latin typeface="Times New Roman"/>
                <a:cs typeface="Times New Roman"/>
              </a:rPr>
              <a:t>donors</a:t>
            </a:r>
            <a:r>
              <a:rPr lang="ru-RU" sz="1800" dirty="0">
                <a:latin typeface="Times New Roman"/>
                <a:cs typeface="Times New Roman"/>
              </a:rPr>
              <a:t> </a:t>
            </a:r>
            <a:r>
              <a:rPr lang="ru-RU" sz="1800" dirty="0" err="1">
                <a:latin typeface="Times New Roman"/>
                <a:cs typeface="Times New Roman"/>
              </a:rPr>
              <a:t>interact</a:t>
            </a:r>
            <a:r>
              <a:rPr lang="en-US" sz="1800" dirty="0">
                <a:latin typeface="Times New Roman"/>
                <a:cs typeface="Times New Roman"/>
              </a:rPr>
              <a:t> </a:t>
            </a:r>
            <a:r>
              <a:rPr lang="ru-RU" sz="1800" dirty="0">
                <a:latin typeface="Times New Roman"/>
                <a:cs typeface="Times New Roman"/>
              </a:rPr>
              <a:t> </a:t>
            </a:r>
            <a:r>
              <a:rPr lang="ru-RU" sz="1800" dirty="0" err="1">
                <a:latin typeface="Times New Roman"/>
                <a:cs typeface="Times New Roman"/>
              </a:rPr>
              <a:t>with</a:t>
            </a:r>
            <a:r>
              <a:rPr lang="ru-RU" sz="1800" dirty="0">
                <a:latin typeface="Times New Roman"/>
                <a:cs typeface="Times New Roman"/>
              </a:rPr>
              <a:t> </a:t>
            </a:r>
            <a:r>
              <a:rPr lang="ru-RU" sz="1800" dirty="0" err="1">
                <a:latin typeface="Times New Roman"/>
                <a:cs typeface="Times New Roman"/>
              </a:rPr>
              <a:t>the</a:t>
            </a:r>
            <a:r>
              <a:rPr lang="ru-RU" sz="1800" dirty="0">
                <a:latin typeface="Times New Roman"/>
                <a:cs typeface="Times New Roman"/>
              </a:rPr>
              <a:t> </a:t>
            </a:r>
            <a:r>
              <a:rPr lang="ru-RU" sz="1800" dirty="0" err="1" smtClean="0">
                <a:latin typeface="Times New Roman"/>
                <a:cs typeface="Times New Roman"/>
              </a:rPr>
              <a:t>project</a:t>
            </a:r>
            <a:r>
              <a:rPr lang="en-US" sz="1800" dirty="0" err="1" smtClean="0">
                <a:latin typeface="Times New Roman"/>
                <a:cs typeface="Times New Roman"/>
              </a:rPr>
              <a:t>i</a:t>
            </a:r>
            <a:r>
              <a:rPr lang="ru-RU" sz="1800" dirty="0" err="1" smtClean="0">
                <a:latin typeface="Times New Roman"/>
                <a:cs typeface="Times New Roman"/>
              </a:rPr>
              <a:t>l</a:t>
            </a:r>
            <a:r>
              <a:rPr lang="en-US" sz="1800" dirty="0" smtClean="0">
                <a:latin typeface="Times New Roman"/>
                <a:cs typeface="Times New Roman"/>
              </a:rPr>
              <a:t>e, strong overlapping strings and string fusion  mechanism)</a:t>
            </a:r>
            <a:endParaRPr lang="en-US" sz="1800" dirty="0">
              <a:latin typeface="Times New Roman"/>
              <a:cs typeface="Times New Roman"/>
            </a:endParaRPr>
          </a:p>
          <a:p>
            <a:pPr marL="0" indent="0">
              <a:buNone/>
              <a:defRPr/>
            </a:pPr>
            <a:endParaRPr lang="en-US" dirty="0" smtClean="0"/>
          </a:p>
        </p:txBody>
      </p:sp>
      <p:sp>
        <p:nvSpPr>
          <p:cNvPr id="467972" name="Rectangle 4"/>
          <p:cNvSpPr>
            <a:spLocks noChangeArrowheads="1"/>
          </p:cNvSpPr>
          <p:nvPr/>
        </p:nvSpPr>
        <p:spPr bwMode="auto">
          <a:xfrm>
            <a:off x="429605" y="5574088"/>
            <a:ext cx="8798614" cy="1564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25393" tIns="12696" rIns="25393" bIns="12696">
            <a:spAutoFit/>
          </a:bodyPr>
          <a:lstStyle/>
          <a:p>
            <a:pPr>
              <a:defRPr/>
            </a:pPr>
            <a:r>
              <a:rPr lang="en-US" sz="2000" dirty="0">
                <a:latin typeface="Times New Roman" charset="0"/>
                <a:cs typeface="Arial" charset="0"/>
              </a:rPr>
              <a:t>[1]</a:t>
            </a:r>
            <a:r>
              <a:rPr lang="en-US" sz="2000" b="1" dirty="0">
                <a:solidFill>
                  <a:srgbClr val="000099"/>
                </a:solidFill>
                <a:latin typeface="Times New Roman" charset="0"/>
                <a:cs typeface="Arial" charset="0"/>
              </a:rPr>
              <a:t> </a:t>
            </a:r>
            <a:r>
              <a:rPr lang="ru-RU" sz="2000" b="1" dirty="0" smtClean="0">
                <a:solidFill>
                  <a:srgbClr val="0000FF"/>
                </a:solidFill>
              </a:rPr>
              <a:t>M.A</a:t>
            </a:r>
            <a:r>
              <a:rPr lang="ru-RU" sz="2000" b="1" dirty="0">
                <a:solidFill>
                  <a:srgbClr val="0000FF"/>
                </a:solidFill>
              </a:rPr>
              <a:t>. </a:t>
            </a:r>
            <a:r>
              <a:rPr lang="ru-RU" sz="2000" b="1" dirty="0" err="1">
                <a:solidFill>
                  <a:srgbClr val="0000FF"/>
                </a:solidFill>
              </a:rPr>
              <a:t>Braun</a:t>
            </a:r>
            <a:r>
              <a:rPr lang="ru-RU" sz="2000" b="1" dirty="0">
                <a:solidFill>
                  <a:srgbClr val="0000FF"/>
                </a:solidFill>
              </a:rPr>
              <a:t>, V.V. </a:t>
            </a:r>
            <a:r>
              <a:rPr lang="ru-RU" sz="2000" b="1" dirty="0" err="1">
                <a:solidFill>
                  <a:srgbClr val="0000FF"/>
                </a:solidFill>
              </a:rPr>
              <a:t>Vechernin</a:t>
            </a:r>
            <a:r>
              <a:rPr lang="ru-RU" sz="2000" b="1" dirty="0">
                <a:solidFill>
                  <a:srgbClr val="0000FF"/>
                </a:solidFill>
              </a:rPr>
              <a:t>, </a:t>
            </a:r>
            <a:r>
              <a:rPr lang="ru-RU" sz="2000" b="1" dirty="0" err="1">
                <a:solidFill>
                  <a:srgbClr val="000000"/>
                </a:solidFill>
              </a:rPr>
              <a:t>Phys</a:t>
            </a:r>
            <a:r>
              <a:rPr lang="en-US" sz="2000" b="1" dirty="0">
                <a:solidFill>
                  <a:srgbClr val="000000"/>
                </a:solidFill>
              </a:rPr>
              <a:t>.</a:t>
            </a:r>
            <a:r>
              <a:rPr lang="ru-RU" sz="2000" b="1" dirty="0" err="1">
                <a:solidFill>
                  <a:srgbClr val="000000"/>
                </a:solidFill>
              </a:rPr>
              <a:t>Atom</a:t>
            </a:r>
            <a:r>
              <a:rPr lang="en-US" sz="2000" b="1" dirty="0">
                <a:solidFill>
                  <a:srgbClr val="000000"/>
                </a:solidFill>
              </a:rPr>
              <a:t>.</a:t>
            </a:r>
            <a:r>
              <a:rPr lang="ru-RU" sz="2000" b="1" dirty="0" err="1">
                <a:solidFill>
                  <a:srgbClr val="000000"/>
                </a:solidFill>
              </a:rPr>
              <a:t>Nucl</a:t>
            </a:r>
            <a:r>
              <a:rPr lang="en-US" sz="2000" b="1" dirty="0">
                <a:solidFill>
                  <a:srgbClr val="000000"/>
                </a:solidFill>
              </a:rPr>
              <a:t>.</a:t>
            </a:r>
            <a:r>
              <a:rPr lang="ru-RU" sz="2000" b="1" dirty="0">
                <a:solidFill>
                  <a:srgbClr val="000000"/>
                </a:solidFill>
              </a:rPr>
              <a:t> 60, 432 (1997</a:t>
            </a:r>
            <a:r>
              <a:rPr lang="ru-RU" sz="2000" b="1" dirty="0" smtClean="0">
                <a:solidFill>
                  <a:srgbClr val="000000"/>
                </a:solidFill>
              </a:rPr>
              <a:t>)</a:t>
            </a:r>
            <a:endParaRPr lang="en-US" sz="2000" b="1" dirty="0" smtClean="0">
              <a:solidFill>
                <a:srgbClr val="000099"/>
              </a:solidFill>
              <a:latin typeface="Times New Roman" charset="0"/>
              <a:cs typeface="Arial" charset="0"/>
            </a:endParaRPr>
          </a:p>
          <a:p>
            <a:r>
              <a:rPr lang="en-US" sz="2000" dirty="0" smtClean="0">
                <a:latin typeface="Times New Roman" charset="0"/>
                <a:cs typeface="Arial" charset="0"/>
              </a:rPr>
              <a:t>[</a:t>
            </a:r>
            <a:r>
              <a:rPr lang="en-US" sz="2000" dirty="0">
                <a:latin typeface="Times New Roman" charset="0"/>
                <a:cs typeface="Arial" charset="0"/>
              </a:rPr>
              <a:t>2</a:t>
            </a:r>
            <a:r>
              <a:rPr lang="en-US" sz="2000" dirty="0" smtClean="0">
                <a:latin typeface="Times New Roman" charset="0"/>
                <a:cs typeface="Arial" charset="0"/>
              </a:rPr>
              <a:t>]</a:t>
            </a:r>
            <a:r>
              <a:rPr lang="en-US" sz="2000" dirty="0"/>
              <a:t> [1] </a:t>
            </a:r>
            <a:r>
              <a:rPr lang="ru-RU" sz="2000" b="1" i="1" dirty="0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M.A. </a:t>
            </a:r>
            <a:r>
              <a:rPr lang="ru-RU" sz="2000" b="1" i="1" dirty="0" err="1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Braun</a:t>
            </a:r>
            <a:r>
              <a:rPr lang="ru-RU" sz="2000" b="1" i="1" dirty="0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, V.V. </a:t>
            </a:r>
            <a:r>
              <a:rPr lang="ru-RU" sz="2000" b="1" i="1" dirty="0" err="1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Vechernin</a:t>
            </a:r>
            <a:r>
              <a:rPr lang="ru-RU" sz="2000" b="1" i="1" dirty="0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, </a:t>
            </a:r>
            <a:r>
              <a:rPr lang="ru-RU" sz="2000" b="1" i="1" dirty="0" err="1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Theor.Math.Phys</a:t>
            </a:r>
            <a:r>
              <a:rPr lang="ru-RU" sz="2000" b="1" i="1" dirty="0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. 139, 766 (2004)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Microsoft YaHei" charset="0"/>
                <a:cs typeface="Times New Roman"/>
              </a:rPr>
              <a:t> </a:t>
            </a:r>
            <a:endParaRPr lang="en-US" sz="2000" b="1" i="1" dirty="0">
              <a:solidFill>
                <a:srgbClr val="000000"/>
              </a:solidFill>
              <a:latin typeface="Times New Roman"/>
              <a:ea typeface="Microsoft YaHei" charset="0"/>
              <a:cs typeface="Times New Roman"/>
            </a:endParaRPr>
          </a:p>
          <a:p>
            <a:r>
              <a:rPr lang="en-US" sz="2000" dirty="0" smtClean="0"/>
              <a:t>[</a:t>
            </a:r>
            <a:r>
              <a:rPr lang="ru-RU" sz="2000" dirty="0" smtClean="0"/>
              <a:t>3</a:t>
            </a:r>
            <a:r>
              <a:rPr lang="en-US" sz="2000" dirty="0" smtClean="0"/>
              <a:t>] </a:t>
            </a:r>
            <a:r>
              <a:rPr lang="en-US" sz="2000" dirty="0"/>
              <a:t>see strangeness production in </a:t>
            </a:r>
            <a:r>
              <a:rPr lang="en-US" sz="2000" b="1" i="1" dirty="0">
                <a:solidFill>
                  <a:srgbClr val="0066FF"/>
                </a:solidFill>
              </a:rPr>
              <a:t>: </a:t>
            </a:r>
            <a:r>
              <a:rPr lang="ru-RU" sz="2000" b="1" dirty="0">
                <a:solidFill>
                  <a:srgbClr val="0066FF"/>
                </a:solidFill>
              </a:rPr>
              <a:t>E.G. </a:t>
            </a:r>
            <a:r>
              <a:rPr lang="ru-RU" sz="2000" b="1" dirty="0" err="1">
                <a:solidFill>
                  <a:srgbClr val="0066FF"/>
                </a:solidFill>
              </a:rPr>
              <a:t>Ferreiro</a:t>
            </a:r>
            <a:r>
              <a:rPr lang="en-US" sz="2000" b="1" dirty="0">
                <a:solidFill>
                  <a:srgbClr val="0066FF"/>
                </a:solidFill>
              </a:rPr>
              <a:t>,</a:t>
            </a:r>
            <a:r>
              <a:rPr lang="ru-RU" sz="2000" b="1" dirty="0">
                <a:solidFill>
                  <a:srgbClr val="0066FF"/>
                </a:solidFill>
              </a:rPr>
              <a:t> </a:t>
            </a:r>
            <a:r>
              <a:rPr lang="ru-RU" sz="2000" b="1" dirty="0" err="1">
                <a:solidFill>
                  <a:srgbClr val="0066FF"/>
                </a:solidFill>
              </a:rPr>
              <a:t>C</a:t>
            </a:r>
            <a:r>
              <a:rPr lang="ru-RU" sz="2000" b="1" dirty="0">
                <a:solidFill>
                  <a:srgbClr val="0066FF"/>
                </a:solidFill>
              </a:rPr>
              <a:t>. </a:t>
            </a:r>
            <a:r>
              <a:rPr lang="ru-RU" sz="2000" b="1" dirty="0" err="1">
                <a:solidFill>
                  <a:srgbClr val="0066FF"/>
                </a:solidFill>
              </a:rPr>
              <a:t>Pajares</a:t>
            </a:r>
            <a:r>
              <a:rPr lang="en-US" sz="2000" b="1" dirty="0">
                <a:solidFill>
                  <a:srgbClr val="0066FF"/>
                </a:solidFill>
              </a:rPr>
              <a:t>, </a:t>
            </a:r>
            <a:r>
              <a:rPr lang="ru-RU" sz="2000" dirty="0">
                <a:solidFill>
                  <a:srgbClr val="000000"/>
                </a:solidFill>
              </a:rPr>
              <a:t>J.Phys.G23:1961-1968,</a:t>
            </a:r>
            <a:r>
              <a:rPr lang="en-US" sz="2000" dirty="0">
                <a:solidFill>
                  <a:srgbClr val="000000"/>
                </a:solidFill>
              </a:rPr>
              <a:t> (</a:t>
            </a:r>
            <a:r>
              <a:rPr lang="ru-RU" sz="2000" dirty="0">
                <a:solidFill>
                  <a:srgbClr val="000000"/>
                </a:solidFill>
              </a:rPr>
              <a:t>1997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  <a:endParaRPr lang="ru-RU" sz="200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2000" dirty="0">
              <a:solidFill>
                <a:srgbClr val="000099"/>
              </a:solidFill>
              <a:latin typeface="Times New Roman" charset="0"/>
              <a:cs typeface="Arial" charset="0"/>
            </a:endParaRPr>
          </a:p>
        </p:txBody>
      </p:sp>
      <p:cxnSp>
        <p:nvCxnSpPr>
          <p:cNvPr id="49160" name="AutoShape 5"/>
          <p:cNvCxnSpPr>
            <a:cxnSpLocks noChangeShapeType="1"/>
          </p:cNvCxnSpPr>
          <p:nvPr/>
        </p:nvCxnSpPr>
        <p:spPr bwMode="auto">
          <a:xfrm>
            <a:off x="514272" y="1868606"/>
            <a:ext cx="7975241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702204"/>
            <a:ext cx="7607299" cy="1143000"/>
          </a:xfrm>
        </p:spPr>
        <p:txBody>
          <a:bodyPr>
            <a:normAutofit fontScale="90000"/>
          </a:bodyPr>
          <a:lstStyle/>
          <a:p>
            <a:pPr lvl="2" algn="r" defTabSz="457200" rt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/>
            </a:r>
            <a:b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</a:b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Future studies of correlations of cumulative particles with </a:t>
            </a: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strangeness and  </a:t>
            </a:r>
            <a:b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</a:b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charm </a:t>
            </a: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production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7" name="Picture 9" descr="ds-form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72" y="2091266"/>
            <a:ext cx="4722138" cy="338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203513" y="19908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471" y="152486"/>
            <a:ext cx="1187148" cy="105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3638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8" name="Rectangle 4"/>
          <p:cNvSpPr>
            <a:spLocks noGrp="1" noChangeArrowheads="1"/>
          </p:cNvSpPr>
          <p:nvPr>
            <p:ph type="title"/>
          </p:nvPr>
        </p:nvSpPr>
        <p:spPr>
          <a:xfrm>
            <a:off x="429605" y="95294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Vertex Detector for NA61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400"/>
            <a:ext cx="9144000" cy="4375727"/>
          </a:xfrm>
          <a:prstGeom prst="rect">
            <a:avLst/>
          </a:prstGeom>
        </p:spPr>
      </p:pic>
      <p:cxnSp>
        <p:nvCxnSpPr>
          <p:cNvPr id="6" name="AutoShape 5"/>
          <p:cNvCxnSpPr>
            <a:cxnSpLocks noChangeShapeType="1"/>
          </p:cNvCxnSpPr>
          <p:nvPr/>
        </p:nvCxnSpPr>
        <p:spPr bwMode="auto">
          <a:xfrm>
            <a:off x="429605" y="1228358"/>
            <a:ext cx="7975241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Arrow Connector 4"/>
          <p:cNvCxnSpPr/>
          <p:nvPr/>
        </p:nvCxnSpPr>
        <p:spPr>
          <a:xfrm>
            <a:off x="774700" y="2413000"/>
            <a:ext cx="914400" cy="914400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447" y="0"/>
            <a:ext cx="1002705" cy="113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913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49238"/>
            <a:ext cx="7922919" cy="1143000"/>
          </a:xfrm>
        </p:spPr>
        <p:txBody>
          <a:bodyPr>
            <a:normAutofit fontScale="90000"/>
          </a:bodyPr>
          <a:lstStyle/>
          <a:p>
            <a:r>
              <a:rPr lang="en-US" sz="3600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UrQMD</a:t>
            </a:r>
            <a:r>
              <a:rPr lang="en-US" sz="3600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simulation of cumulative particles</a:t>
            </a:r>
            <a:br>
              <a:rPr lang="en-US" sz="3600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3600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D </a:t>
            </a:r>
            <a:r>
              <a:rPr lang="en-US" sz="36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mesons in </a:t>
            </a:r>
            <a:r>
              <a:rPr lang="en-US" sz="3600" spc="-1" dirty="0" err="1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p+C</a:t>
            </a:r>
            <a:r>
              <a:rPr lang="en-US" sz="36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collisions</a:t>
            </a:r>
            <a:r>
              <a:rPr lang="ru-RU" sz="28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/>
            </a:r>
            <a:br>
              <a:rPr lang="ru-RU" sz="28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395288" y="1116013"/>
            <a:ext cx="8166100" cy="1587"/>
          </a:xfrm>
          <a:prstGeom prst="line">
            <a:avLst/>
          </a:prstGeom>
          <a:noFill/>
          <a:ln w="2556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/>
          <a:srcRect l="898" r="898"/>
          <a:stretch/>
        </p:blipFill>
        <p:spPr>
          <a:xfrm>
            <a:off x="880532" y="1879600"/>
            <a:ext cx="7744355" cy="3725333"/>
          </a:xfrm>
          <a:prstGeom prst="rect">
            <a:avLst/>
          </a:prstGeom>
          <a:ln>
            <a:noFill/>
          </a:ln>
        </p:spPr>
      </p:pic>
      <p:sp>
        <p:nvSpPr>
          <p:cNvPr id="9" name="CustomShape 2"/>
          <p:cNvSpPr/>
          <p:nvPr/>
        </p:nvSpPr>
        <p:spPr>
          <a:xfrm>
            <a:off x="395288" y="1242158"/>
            <a:ext cx="8374696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Calibri"/>
              </a:rPr>
              <a:t>p-C at </a:t>
            </a:r>
            <a:r>
              <a:rPr lang="en-US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Calibri"/>
              </a:rPr>
              <a:t>plab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Calibri"/>
              </a:rPr>
              <a:t>=400 </a:t>
            </a:r>
            <a:r>
              <a:rPr lang="en-US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Calibri"/>
              </a:rPr>
              <a:t>GeV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Calibri"/>
              </a:rPr>
              <a:t>/c </a:t>
            </a:r>
            <a:r>
              <a:rPr lang="en-US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Calibri"/>
              </a:rPr>
              <a:t>UrQMD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Calibri"/>
              </a:rPr>
              <a:t> default</a:t>
            </a:r>
            <a:endParaRPr lang="ru-RU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CustomShape 3"/>
          <p:cNvSpPr/>
          <p:nvPr/>
        </p:nvSpPr>
        <p:spPr>
          <a:xfrm>
            <a:off x="7128500" y="1331380"/>
            <a:ext cx="6156000" cy="28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Formula 6"/>
              <p:cNvSpPr txBox="1"/>
              <p:nvPr/>
            </p:nvSpPr>
            <p:spPr>
              <a:xfrm>
                <a:off x="7569200" y="1769499"/>
                <a:ext cx="636420" cy="251999"/>
              </a:xfrm>
              <a:prstGeom prst="rect">
                <a:avLst/>
              </a:prstGeom>
            </p:spPr>
            <p:txBody>
              <a:bodyPr/>
              <a:lstStyle/>
              <a:p>
                <a14:m>
                  <m:oMath xmlns="" xmlns:p14="http://schemas.microsoft.com/office/powerpoint/2010/main" xmlns:p15="http://schemas.microsoft.com/office/powerpoint/2012/main" xmlns:m="http://schemas.openxmlformats.org/officeDocument/2006/math">
                    <m:r>
                      <m:t xml:space="preserve">x</m:t>
                    </m:r>
                    <m:r>
                      <m:t xml:space="preserve">=</m:t>
                    </m:r>
                    <m:r>
                      <m:t xml:space="preserve">2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11" name="Formula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200" y="1769499"/>
                <a:ext cx="636420" cy="251999"/>
              </a:xfrm>
              <a:prstGeom prst="rect">
                <a:avLst/>
              </a:prstGeom>
              <a:blipFill rotWithShape="1">
                <a:blip r:embed="rId3"/>
                <a:stretch>
                  <a:fillRect b="-38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Formula 7"/>
              <p:cNvSpPr txBox="1"/>
              <p:nvPr/>
            </p:nvSpPr>
            <p:spPr>
              <a:xfrm>
                <a:off x="6252620" y="1643500"/>
                <a:ext cx="657000" cy="336960"/>
              </a:xfrm>
              <a:prstGeom prst="rect">
                <a:avLst/>
              </a:prstGeom>
            </p:spPr>
            <p:txBody>
              <a:bodyPr/>
              <a:lstStyle/>
              <a:p>
                <a14:m>
                  <m:oMath xmlns="" xmlns:p14="http://schemas.microsoft.com/office/powerpoint/2010/main" xmlns:p15="http://schemas.microsoft.com/office/powerpoint/2012/main" xmlns:m="http://schemas.openxmlformats.org/officeDocument/2006/math">
                    <m:r>
                      <m:t xml:space="preserve">x</m:t>
                    </m:r>
                    <m:r>
                      <m:t xml:space="preserve">=</m:t>
                    </m:r>
                    <m:r>
                      <m:t xml:space="preserve">3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12" name="Formula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2620" y="1643500"/>
                <a:ext cx="657000" cy="336960"/>
              </a:xfrm>
              <a:prstGeom prst="rect">
                <a:avLst/>
              </a:prstGeom>
              <a:blipFill rotWithShape="1">
                <a:blip r:embed="rId4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Formula 8"/>
              <p:cNvSpPr txBox="1"/>
              <p:nvPr/>
            </p:nvSpPr>
            <p:spPr>
              <a:xfrm>
                <a:off x="8385980" y="2303020"/>
                <a:ext cx="650520" cy="336960"/>
              </a:xfrm>
              <a:prstGeom prst="rect">
                <a:avLst/>
              </a:prstGeom>
            </p:spPr>
            <p:txBody>
              <a:bodyPr/>
              <a:lstStyle/>
              <a:p>
                <a14:m>
                  <m:oMath xmlns="" xmlns:p14="http://schemas.microsoft.com/office/powerpoint/2010/main" xmlns:p15="http://schemas.microsoft.com/office/powerpoint/2012/main" xmlns:m="http://schemas.openxmlformats.org/officeDocument/2006/math">
                    <m:r>
                      <m:t xml:space="preserve">x</m:t>
                    </m:r>
                    <m:r>
                      <m:t xml:space="preserve">=</m:t>
                    </m:r>
                    <m:r>
                      <m:t xml:space="preserve">1</m:t>
                    </m:r>
                  </m:oMath>
                </a14:m>
                <a:endParaRPr/>
              </a:p>
            </p:txBody>
          </p:sp>
        </mc:Choice>
        <mc:Fallback xmlns="">
          <p:sp>
            <p:nvSpPr>
              <p:cNvPr id="13" name="Formula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5980" y="2303020"/>
                <a:ext cx="650520" cy="336960"/>
              </a:xfrm>
              <a:prstGeom prst="rect">
                <a:avLst/>
              </a:prstGeom>
              <a:blipFill rotWithShape="1">
                <a:blip r:embed="rId5"/>
                <a:stretch>
                  <a:fillRect b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677333" y="5631302"/>
            <a:ext cx="80926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G.Feofilov</a:t>
            </a:r>
            <a:r>
              <a:rPr lang="en-US" b="1" dirty="0"/>
              <a:t>, </a:t>
            </a:r>
            <a:r>
              <a:rPr lang="en-US" b="1" dirty="0" err="1"/>
              <a:t>V.Kovalenko</a:t>
            </a:r>
            <a:r>
              <a:rPr lang="en-US" b="1" dirty="0"/>
              <a:t>, </a:t>
            </a:r>
            <a:r>
              <a:rPr lang="en-US" b="1" dirty="0" err="1" smtClean="0"/>
              <a:t>V.Vechernin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3366FF"/>
                </a:solidFill>
              </a:rPr>
              <a:t>Future </a:t>
            </a:r>
            <a:r>
              <a:rPr lang="en-US" b="1" dirty="0">
                <a:solidFill>
                  <a:srgbClr val="3366FF"/>
                </a:solidFill>
              </a:rPr>
              <a:t>studies of correlations between cumulative particles and heavy flavor production in relativistic nucleus-nucleus </a:t>
            </a:r>
            <a:r>
              <a:rPr lang="en-US" b="1" dirty="0" smtClean="0">
                <a:solidFill>
                  <a:srgbClr val="3366FF"/>
                </a:solidFill>
              </a:rPr>
              <a:t>collisions,</a:t>
            </a:r>
            <a:r>
              <a:rPr lang="en-US" b="1" i="1" dirty="0">
                <a:latin typeface="Times New Roman" charset="0"/>
                <a:cs typeface="Times New Roman" charset="0"/>
              </a:rPr>
              <a:t> Reported by Grigory </a:t>
            </a:r>
            <a:r>
              <a:rPr lang="en-US" b="1" i="1" dirty="0" err="1" smtClean="0">
                <a:latin typeface="Times New Roman" charset="0"/>
                <a:cs typeface="Times New Roman" charset="0"/>
              </a:rPr>
              <a:t>Feofilov</a:t>
            </a:r>
            <a:r>
              <a:rPr lang="en-US" b="1" i="1" dirty="0" smtClean="0">
                <a:latin typeface="Times New Roman" charset="0"/>
                <a:cs typeface="Times New Roman" charset="0"/>
              </a:rPr>
              <a:t>, QFTHEP</a:t>
            </a:r>
            <a:r>
              <a:rPr lang="en-US" b="1" i="1" dirty="0">
                <a:latin typeface="Times New Roman" charset="0"/>
                <a:cs typeface="Times New Roman" charset="0"/>
              </a:rPr>
              <a:t>-2017, </a:t>
            </a:r>
            <a:r>
              <a:rPr lang="en-US" b="1" i="1" dirty="0" smtClean="0">
                <a:latin typeface="Times New Roman" charset="0"/>
                <a:cs typeface="Times New Roman" charset="0"/>
              </a:rPr>
              <a:t>Yaroslavl,</a:t>
            </a:r>
            <a:r>
              <a:rPr lang="en-US" b="1" i="1" dirty="0">
                <a:latin typeface="Times New Roman" charset="0"/>
                <a:cs typeface="Times New Roman" charset="0"/>
              </a:rPr>
              <a:t> 28 June 2017</a:t>
            </a:r>
          </a:p>
          <a:p>
            <a:endParaRPr lang="en-US" b="1" i="1" dirty="0">
              <a:latin typeface="Times New Roman" charset="0"/>
              <a:cs typeface="Times New Roman" charset="0"/>
            </a:endParaRPr>
          </a:p>
          <a:p>
            <a:endParaRPr lang="en-US" dirty="0"/>
          </a:p>
        </p:txBody>
      </p:sp>
      <p:cxnSp>
        <p:nvCxnSpPr>
          <p:cNvPr id="14" name="AutoShape 5"/>
          <p:cNvCxnSpPr>
            <a:cxnSpLocks noChangeShapeType="1"/>
          </p:cNvCxnSpPr>
          <p:nvPr/>
        </p:nvCxnSpPr>
        <p:spPr bwMode="auto">
          <a:xfrm>
            <a:off x="365993" y="1152072"/>
            <a:ext cx="8046469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19" y="152486"/>
            <a:ext cx="972099" cy="86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2531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191500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Concept of new detector for studies of multiquark </a:t>
            </a:r>
            <a:r>
              <a:rPr lang="en-US" sz="2400" dirty="0">
                <a:solidFill>
                  <a:srgbClr val="0000FF"/>
                </a:solidFill>
              </a:rPr>
              <a:t>configurations in </a:t>
            </a:r>
            <a:r>
              <a:rPr lang="en-US" sz="2400" dirty="0" smtClean="0">
                <a:solidFill>
                  <a:srgbClr val="0000FF"/>
                </a:solidFill>
              </a:rPr>
              <a:t>nuclei related to strange and </a:t>
            </a:r>
            <a:r>
              <a:rPr lang="en-US" sz="2400" dirty="0" err="1" smtClean="0">
                <a:solidFill>
                  <a:srgbClr val="0000FF"/>
                </a:solidFill>
              </a:rPr>
              <a:t>multistrange</a:t>
            </a:r>
            <a:r>
              <a:rPr lang="en-US" sz="2400" dirty="0" smtClean="0">
                <a:solidFill>
                  <a:srgbClr val="0000FF"/>
                </a:solidFill>
              </a:rPr>
              <a:t> particles, </a:t>
            </a:r>
            <a:r>
              <a:rPr lang="en-US" sz="2400" dirty="0">
                <a:solidFill>
                  <a:srgbClr val="0000FF"/>
                </a:solidFill>
              </a:rPr>
              <a:t>charm and correlations with cumulative </a:t>
            </a:r>
            <a:r>
              <a:rPr lang="en-US" sz="2400" dirty="0" smtClean="0">
                <a:solidFill>
                  <a:srgbClr val="0000FF"/>
                </a:solidFill>
              </a:rPr>
              <a:t>particles formation</a:t>
            </a:r>
            <a:r>
              <a:rPr lang="en-US" sz="2800" dirty="0" smtClean="0">
                <a:solidFill>
                  <a:srgbClr val="0000FF"/>
                </a:solidFill>
              </a:rPr>
              <a:t/>
            </a:r>
            <a:br>
              <a:rPr lang="en-US" sz="2800" dirty="0" smtClean="0">
                <a:solidFill>
                  <a:srgbClr val="0000FF"/>
                </a:solidFill>
              </a:rPr>
            </a:b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714" t="11206" r="-4714" b="11206"/>
          <a:stretch/>
        </p:blipFill>
        <p:spPr>
          <a:xfrm>
            <a:off x="979077" y="2156331"/>
            <a:ext cx="7636933" cy="420001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31</a:t>
            </a:fld>
            <a:endParaRPr lang="en-US"/>
          </a:p>
        </p:txBody>
      </p:sp>
      <p:sp>
        <p:nvSpPr>
          <p:cNvPr id="8" name="Right Arrow 7"/>
          <p:cNvSpPr/>
          <p:nvPr/>
        </p:nvSpPr>
        <p:spPr>
          <a:xfrm rot="20492440">
            <a:off x="179063" y="5121562"/>
            <a:ext cx="978408" cy="195613"/>
          </a:xfrm>
          <a:prstGeom prst="rightArrow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20706532">
            <a:off x="94887" y="4636182"/>
            <a:ext cx="907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78946" y="1814261"/>
            <a:ext cx="1005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Target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AutoShape 5"/>
          <p:cNvCxnSpPr>
            <a:cxnSpLocks noChangeShapeType="1"/>
          </p:cNvCxnSpPr>
          <p:nvPr/>
        </p:nvCxnSpPr>
        <p:spPr bwMode="auto">
          <a:xfrm>
            <a:off x="173265" y="1464975"/>
            <a:ext cx="8299641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519" y="152486"/>
            <a:ext cx="972099" cy="86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8085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Summary-1: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67" y="1600200"/>
            <a:ext cx="9008533" cy="452596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>
                <a:solidFill>
                  <a:srgbClr val="0000FF"/>
                </a:solidFill>
              </a:rPr>
              <a:t>The ITS/ALICE  technology for the NA61/SHINE VD : the record level of radiation transparency  &lt;0.3% X/Xo for the innermost layers can be achieved to </a:t>
            </a:r>
            <a:r>
              <a:rPr lang="en-US" dirty="0">
                <a:solidFill>
                  <a:srgbClr val="0000FF"/>
                </a:solidFill>
              </a:rPr>
              <a:t>ensure ~</a:t>
            </a:r>
            <a:r>
              <a:rPr lang="en-US" dirty="0" smtClean="0">
                <a:solidFill>
                  <a:srgbClr val="0000FF"/>
                </a:solidFill>
              </a:rPr>
              <a:t>10-20 </a:t>
            </a:r>
            <a:r>
              <a:rPr lang="en-US" dirty="0">
                <a:solidFill>
                  <a:srgbClr val="3333FF"/>
                </a:solidFill>
              </a:rPr>
              <a:t>μ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accuracy in secondary vertices determination</a:t>
            </a:r>
          </a:p>
          <a:p>
            <a:pPr marL="514350" indent="-514350">
              <a:buFont typeface="Arial"/>
              <a:buAutoNum type="arabicParenR"/>
            </a:pPr>
            <a:r>
              <a:rPr lang="en-US" dirty="0">
                <a:solidFill>
                  <a:srgbClr val="0000FF"/>
                </a:solidFill>
              </a:rPr>
              <a:t>The ITS/ALICE  technology </a:t>
            </a:r>
            <a:r>
              <a:rPr lang="en-US" dirty="0" smtClean="0">
                <a:solidFill>
                  <a:srgbClr val="0000FF"/>
                </a:solidFill>
              </a:rPr>
              <a:t>provides the  </a:t>
            </a:r>
            <a:r>
              <a:rPr lang="en-US" dirty="0">
                <a:solidFill>
                  <a:srgbClr val="0000FF"/>
                </a:solidFill>
              </a:rPr>
              <a:t>possibility of easy  replacement of detector </a:t>
            </a:r>
            <a:r>
              <a:rPr lang="en-US" dirty="0" smtClean="0">
                <a:solidFill>
                  <a:srgbClr val="0000FF"/>
                </a:solidFill>
              </a:rPr>
              <a:t>staves and keeping   ~10 </a:t>
            </a:r>
            <a:r>
              <a:rPr lang="en-US" dirty="0">
                <a:solidFill>
                  <a:srgbClr val="3333FF"/>
                </a:solidFill>
              </a:rPr>
              <a:t>μ</a:t>
            </a:r>
            <a:r>
              <a:rPr lang="en-US" dirty="0" smtClean="0">
                <a:solidFill>
                  <a:srgbClr val="0000FF"/>
                </a:solidFill>
              </a:rPr>
              <a:t> positioning accuracy</a:t>
            </a:r>
          </a:p>
          <a:p>
            <a:pPr marL="514350" indent="-514350">
              <a:buFont typeface="Arial"/>
              <a:buAutoNum type="arabicParenR"/>
            </a:pPr>
            <a:r>
              <a:rPr lang="en-US" dirty="0" smtClean="0">
                <a:solidFill>
                  <a:srgbClr val="0000FF"/>
                </a:solidFill>
              </a:rPr>
              <a:t>Flexibility to add layers of detectors</a:t>
            </a:r>
          </a:p>
          <a:p>
            <a:pPr marL="514350" indent="-514350">
              <a:buAutoNum type="arabicParenR"/>
            </a:pPr>
            <a:r>
              <a:rPr lang="en-US" dirty="0" smtClean="0">
                <a:solidFill>
                  <a:srgbClr val="0000FF"/>
                </a:solidFill>
              </a:rPr>
              <a:t>Prototyping </a:t>
            </a:r>
            <a:r>
              <a:rPr lang="en-US" dirty="0">
                <a:solidFill>
                  <a:srgbClr val="0000FF"/>
                </a:solidFill>
              </a:rPr>
              <a:t>in the ALICE/ITS </a:t>
            </a:r>
            <a:r>
              <a:rPr lang="en-US" dirty="0" smtClean="0">
                <a:solidFill>
                  <a:srgbClr val="0000FF"/>
                </a:solidFill>
              </a:rPr>
              <a:t>technology of the mechanical layout of the LAVD  is ongoing. The goal – to provide in October 2017 the setup for application of several  ALICE Hybrid Integrated Circuits (HICs) to be used in the NA61/SHINE at the SPS  beam tests.</a:t>
            </a: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      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9634" y="0"/>
            <a:ext cx="1002705" cy="1136607"/>
          </a:xfrm>
          <a:prstGeom prst="rect">
            <a:avLst/>
          </a:prstGeom>
        </p:spPr>
      </p:pic>
      <p:cxnSp>
        <p:nvCxnSpPr>
          <p:cNvPr id="5" name="AutoShape 5"/>
          <p:cNvCxnSpPr>
            <a:cxnSpLocks noChangeShapeType="1"/>
          </p:cNvCxnSpPr>
          <p:nvPr/>
        </p:nvCxnSpPr>
        <p:spPr bwMode="auto">
          <a:xfrm>
            <a:off x="365993" y="1417638"/>
            <a:ext cx="8046469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666365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Summary-2: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71133"/>
            <a:ext cx="9008533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n-US" sz="9600" dirty="0">
                <a:solidFill>
                  <a:srgbClr val="0000FF"/>
                </a:solidFill>
              </a:rPr>
              <a:t>5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) </a:t>
            </a:r>
            <a:r>
              <a:rPr lang="en-US" sz="9600" dirty="0" smtClean="0">
                <a:solidFill>
                  <a:srgbClr val="0000FF"/>
                </a:solidFill>
                <a:ea typeface="Times New Roman" charset="0"/>
                <a:cs typeface="Times New Roman"/>
              </a:rPr>
              <a:t>The 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VD </a:t>
            </a:r>
            <a:r>
              <a:rPr lang="en-US" sz="9600" dirty="0" smtClean="0">
                <a:solidFill>
                  <a:srgbClr val="0000FF"/>
                </a:solidFill>
                <a:ea typeface="Times New Roman" charset="0"/>
                <a:cs typeface="Times New Roman"/>
              </a:rPr>
              <a:t>project </a:t>
            </a:r>
            <a:r>
              <a:rPr lang="en-US" sz="9600" dirty="0">
                <a:solidFill>
                  <a:srgbClr val="0000FF"/>
                </a:solidFill>
                <a:ea typeface="Times New Roman" charset="0"/>
                <a:cs typeface="Times New Roman"/>
              </a:rPr>
              <a:t>is well on track.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 </a:t>
            </a:r>
            <a:endParaRPr lang="en-US" sz="9600" dirty="0" smtClean="0">
              <a:solidFill>
                <a:srgbClr val="0000FF"/>
              </a:solidFill>
              <a:cs typeface="Times New Roman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9600" dirty="0" smtClean="0">
              <a:solidFill>
                <a:srgbClr val="0000FF"/>
              </a:solidFill>
              <a:cs typeface="Times New Roman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6) </a:t>
            </a:r>
            <a:r>
              <a:rPr lang="en-US" sz="9600" i="1" dirty="0" smtClean="0">
                <a:solidFill>
                  <a:srgbClr val="0000FF"/>
                </a:solidFill>
                <a:cs typeface="Times New Roman"/>
              </a:rPr>
              <a:t>Small </a:t>
            </a:r>
            <a:r>
              <a:rPr lang="en-US" sz="9600" i="1" dirty="0">
                <a:solidFill>
                  <a:srgbClr val="0000FF"/>
                </a:solidFill>
                <a:cs typeface="Times New Roman"/>
              </a:rPr>
              <a:t>Acceptance VD 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is ready  and data analysis of the 1</a:t>
            </a:r>
            <a:r>
              <a:rPr lang="en-US" sz="9600" baseline="30000" dirty="0">
                <a:solidFill>
                  <a:srgbClr val="0000FF"/>
                </a:solidFill>
                <a:cs typeface="Times New Roman"/>
              </a:rPr>
              <a:t>st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 beam tests are ongoing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.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9600" dirty="0">
              <a:solidFill>
                <a:srgbClr val="0000FF"/>
              </a:solidFill>
              <a:cs typeface="Times New Roman"/>
            </a:endParaRPr>
          </a:p>
          <a:p>
            <a:pPr marL="0" indent="0">
              <a:buNone/>
              <a:defRPr/>
            </a:pP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7)   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Development  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of  </a:t>
            </a:r>
            <a:r>
              <a:rPr lang="en-US" sz="9600" i="1" dirty="0">
                <a:solidFill>
                  <a:srgbClr val="0000FF"/>
                </a:solidFill>
                <a:cs typeface="Times New Roman"/>
              </a:rPr>
              <a:t>Large Acceptance </a:t>
            </a:r>
            <a:r>
              <a:rPr lang="en-US" sz="9600" i="1" dirty="0" smtClean="0">
                <a:solidFill>
                  <a:srgbClr val="0000FF"/>
                </a:solidFill>
                <a:cs typeface="Times New Roman"/>
              </a:rPr>
              <a:t> </a:t>
            </a:r>
            <a:r>
              <a:rPr lang="en-US" sz="9600" i="1" dirty="0">
                <a:solidFill>
                  <a:srgbClr val="0000FF"/>
                </a:solidFill>
                <a:cs typeface="Times New Roman"/>
              </a:rPr>
              <a:t>VD 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is being continued in  2017</a:t>
            </a:r>
          </a:p>
          <a:p>
            <a:pPr marL="0" indent="0">
              <a:buNone/>
              <a:defRPr/>
            </a:pPr>
            <a:r>
              <a:rPr lang="en-US" sz="9600" dirty="0">
                <a:solidFill>
                  <a:srgbClr val="0000FF"/>
                </a:solidFill>
                <a:cs typeface="Times New Roman"/>
              </a:rPr>
              <a:t>                   --- To be ready after LongShutdown-2 in 2020 </a:t>
            </a:r>
            <a:endParaRPr lang="en-US" sz="9600" dirty="0" smtClean="0">
              <a:solidFill>
                <a:srgbClr val="0000FF"/>
              </a:solidFill>
              <a:cs typeface="Times New Roman"/>
            </a:endParaRPr>
          </a:p>
          <a:p>
            <a:pPr marL="0" indent="0">
              <a:buNone/>
              <a:defRPr/>
            </a:pPr>
            <a:endParaRPr lang="en-US" sz="9600" dirty="0" smtClean="0">
              <a:cs typeface="Times New Roman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8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) Open 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charm measurements 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by NA61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/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SHINE, as well as studies of strange and </a:t>
            </a:r>
            <a:r>
              <a:rPr lang="en-US" sz="9600" dirty="0" err="1" smtClean="0">
                <a:solidFill>
                  <a:srgbClr val="0000FF"/>
                </a:solidFill>
                <a:cs typeface="Times New Roman"/>
              </a:rPr>
              <a:t>multistrange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 particles production  in  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A+A collisions at top SPS 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energy, 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are possible 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after construction 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of 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the Large </a:t>
            </a:r>
            <a:r>
              <a:rPr lang="en-US" sz="9600" dirty="0">
                <a:solidFill>
                  <a:srgbClr val="0000FF"/>
                </a:solidFill>
                <a:cs typeface="Times New Roman"/>
              </a:rPr>
              <a:t>Acceptance</a:t>
            </a:r>
            <a:r>
              <a:rPr lang="en-US" sz="9600" dirty="0" smtClean="0">
                <a:solidFill>
                  <a:srgbClr val="0000FF"/>
                </a:solidFill>
                <a:cs typeface="Times New Roman"/>
              </a:rPr>
              <a:t> Vertex Detector 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96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n-US" sz="9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9) Precise </a:t>
            </a:r>
            <a:r>
              <a:rPr lang="en-US" sz="9600" dirty="0">
                <a:solidFill>
                  <a:srgbClr val="0000FF"/>
                </a:solidFill>
                <a:latin typeface="Times New Roman"/>
                <a:cs typeface="Times New Roman"/>
              </a:rPr>
              <a:t>measurements of production of charged </a:t>
            </a:r>
            <a:r>
              <a:rPr lang="en-US" sz="9600" dirty="0" err="1">
                <a:solidFill>
                  <a:srgbClr val="0000FF"/>
                </a:solidFill>
                <a:latin typeface="Times New Roman"/>
                <a:cs typeface="Times New Roman"/>
              </a:rPr>
              <a:t>pions</a:t>
            </a:r>
            <a:r>
              <a:rPr lang="en-US" sz="9600" dirty="0">
                <a:solidFill>
                  <a:srgbClr val="0000FF"/>
                </a:solidFill>
                <a:latin typeface="Times New Roman"/>
                <a:cs typeface="Times New Roman"/>
              </a:rPr>
              <a:t> and </a:t>
            </a:r>
            <a:r>
              <a:rPr lang="en-US" sz="9600" dirty="0" err="1">
                <a:solidFill>
                  <a:srgbClr val="0000FF"/>
                </a:solidFill>
                <a:latin typeface="Times New Roman"/>
                <a:cs typeface="Times New Roman"/>
              </a:rPr>
              <a:t>kaons</a:t>
            </a:r>
            <a:r>
              <a:rPr lang="en-US" sz="9600" dirty="0">
                <a:solidFill>
                  <a:srgbClr val="0000FF"/>
                </a:solidFill>
                <a:latin typeface="Times New Roman"/>
                <a:cs typeface="Times New Roman"/>
              </a:rPr>
              <a:t> out of a replica of the T2K </a:t>
            </a:r>
            <a:r>
              <a:rPr lang="en-US" sz="9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target are being discussed by the collaboration.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9600" b="1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marL="0" indent="0">
              <a:buNone/>
              <a:defRPr/>
            </a:pPr>
            <a:endParaRPr lang="en-US" b="1" dirty="0">
              <a:solidFill>
                <a:srgbClr val="0000FF"/>
              </a:solidFill>
            </a:endParaRPr>
          </a:p>
          <a:p>
            <a:pPr marL="0" indent="0">
              <a:buNone/>
              <a:defRPr/>
            </a:pPr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           NA61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9634" y="0"/>
            <a:ext cx="1002705" cy="1136607"/>
          </a:xfrm>
          <a:prstGeom prst="rect">
            <a:avLst/>
          </a:prstGeom>
        </p:spPr>
      </p:pic>
      <p:cxnSp>
        <p:nvCxnSpPr>
          <p:cNvPr id="5" name="AutoShape 5"/>
          <p:cNvCxnSpPr>
            <a:cxnSpLocks noChangeShapeType="1"/>
          </p:cNvCxnSpPr>
          <p:nvPr/>
        </p:nvCxnSpPr>
        <p:spPr bwMode="auto">
          <a:xfrm>
            <a:off x="365993" y="1417638"/>
            <a:ext cx="8046469" cy="0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094778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E42B8-4DF5-324C-901B-904030827A36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43010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614" r="52614"/>
          <a:stretch>
            <a:fillRect/>
          </a:stretch>
        </p:blipFill>
        <p:spPr bwMode="auto">
          <a:xfrm>
            <a:off x="-3819855" y="235857"/>
            <a:ext cx="7254007" cy="614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332463" y="470419"/>
            <a:ext cx="12771227" cy="5552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r>
              <a:rPr lang="en-US" sz="1200"/>
              <a:t>National Nuclear Research Center,  Azerbaijan</a:t>
            </a:r>
          </a:p>
          <a:p>
            <a:r>
              <a:rPr lang="en-US" sz="1200"/>
              <a:t>Faculty of Physics, University of Sofia,  Bulgaria</a:t>
            </a:r>
          </a:p>
          <a:p>
            <a:r>
              <a:rPr lang="en-US" sz="1200"/>
              <a:t>Ruder Boskovic Institute,  Croatia</a:t>
            </a:r>
          </a:p>
          <a:p>
            <a:r>
              <a:rPr lang="en-US" sz="1200"/>
              <a:t>LPNHE, University of Paris VI and VII,  France</a:t>
            </a:r>
          </a:p>
          <a:p>
            <a:r>
              <a:rPr lang="en-US" sz="1200"/>
              <a:t>Karlsruhe Institute of Technology,  Germany</a:t>
            </a:r>
          </a:p>
          <a:p>
            <a:r>
              <a:rPr lang="en-US" sz="1200"/>
              <a:t>Fachhochschule Frankfurt,  Germany</a:t>
            </a:r>
          </a:p>
          <a:p>
            <a:r>
              <a:rPr lang="en-US" sz="1200"/>
              <a:t>Institut für Kernphysik, Goethe-Universität,  Germany</a:t>
            </a:r>
          </a:p>
          <a:p>
            <a:r>
              <a:rPr lang="en-US" sz="1200"/>
              <a:t>Nuclear and Particle Physics Division, University of Athens,  Greece</a:t>
            </a:r>
          </a:p>
          <a:p>
            <a:r>
              <a:rPr lang="en-US" sz="1200"/>
              <a:t>Wigner RCP,  Hungary</a:t>
            </a:r>
          </a:p>
          <a:p>
            <a:r>
              <a:rPr lang="en-US" sz="1200"/>
              <a:t>Institute for Particle and Nuclear Studies (KEK),  Japan</a:t>
            </a:r>
          </a:p>
          <a:p>
            <a:r>
              <a:rPr lang="en-US" sz="1200"/>
              <a:t>University of Bergen,  Norway</a:t>
            </a:r>
          </a:p>
          <a:p>
            <a:r>
              <a:rPr lang="en-US" sz="1200"/>
              <a:t>Institute of Physics, Jan Kochanowski University,  Poland</a:t>
            </a:r>
          </a:p>
          <a:p>
            <a:r>
              <a:rPr lang="en-US" sz="1200"/>
              <a:t>National Center for Nuclear Research,  Poland</a:t>
            </a:r>
          </a:p>
          <a:p>
            <a:r>
              <a:rPr lang="en-US" sz="1200"/>
              <a:t>Institute of Physics, Jagiellonian University,  Poland</a:t>
            </a:r>
          </a:p>
          <a:p>
            <a:r>
              <a:rPr lang="en-US" sz="1200"/>
              <a:t>Institute of Physics, University of Silesia,  Poland</a:t>
            </a:r>
          </a:p>
          <a:p>
            <a:r>
              <a:rPr lang="en-US" sz="1200"/>
              <a:t>Faculty of Physics, University of Warsaw,  Poland</a:t>
            </a:r>
          </a:p>
          <a:p>
            <a:r>
              <a:rPr lang="en-US" sz="1200"/>
              <a:t>Department of Physics and Astronomy, University of Wroclaw,  Poland</a:t>
            </a:r>
          </a:p>
          <a:p>
            <a:r>
              <a:rPr lang="en-US" sz="1200"/>
              <a:t>Faculty of Physics, Warsaw University of Technology,  Poland</a:t>
            </a:r>
          </a:p>
          <a:p>
            <a:r>
              <a:rPr lang="en-US" sz="1200"/>
              <a:t>Institute for Nuclear Research,  Russia</a:t>
            </a:r>
          </a:p>
          <a:p>
            <a:r>
              <a:rPr lang="en-US" sz="1200"/>
              <a:t>Joint Institute for Nuclear Research,  Russia</a:t>
            </a:r>
          </a:p>
          <a:p>
            <a:r>
              <a:rPr lang="en-US" sz="1200"/>
              <a:t>St. Petersburg State University,  Russia</a:t>
            </a:r>
          </a:p>
          <a:p>
            <a:r>
              <a:rPr lang="en-US" sz="1200"/>
              <a:t>National Research Nuclear University MEPhI (Moscow Engineering Physics Institute),  Russia</a:t>
            </a:r>
          </a:p>
          <a:p>
            <a:r>
              <a:rPr lang="en-US" sz="1200"/>
              <a:t>University of Belgrade,  Serbia</a:t>
            </a:r>
          </a:p>
          <a:p>
            <a:r>
              <a:rPr lang="en-US" sz="1200"/>
              <a:t>ETH Zürich,  Switzerland</a:t>
            </a:r>
          </a:p>
          <a:p>
            <a:r>
              <a:rPr lang="en-US" sz="1200"/>
              <a:t>University of Bern,  Switzerland</a:t>
            </a:r>
          </a:p>
          <a:p>
            <a:r>
              <a:rPr lang="en-US" sz="1200"/>
              <a:t>University of Geneva,  Switzerland</a:t>
            </a:r>
          </a:p>
          <a:p>
            <a:r>
              <a:rPr lang="en-US" sz="1200"/>
              <a:t>University of Colorado Boulder,  USA</a:t>
            </a:r>
          </a:p>
          <a:p>
            <a:r>
              <a:rPr lang="en-US" sz="1200"/>
              <a:t>Los Alamos National Laboratory,  USA</a:t>
            </a:r>
          </a:p>
          <a:p>
            <a:r>
              <a:rPr lang="en-US" sz="1200"/>
              <a:t>Department of Physics and Astronomy, University of Pittsburgh,  USA</a:t>
            </a:r>
          </a:p>
          <a:p>
            <a:r>
              <a:rPr lang="en-US" sz="1200"/>
              <a:t>Fermilab, Neutrino Division,  USA</a:t>
            </a:r>
          </a:p>
        </p:txBody>
      </p:sp>
    </p:spTree>
    <p:extLst>
      <p:ext uri="{BB962C8B-B14F-4D97-AF65-F5344CB8AC3E}">
        <p14:creationId xmlns:p14="http://schemas.microsoft.com/office/powerpoint/2010/main" val="3993383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66" y="27384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Back-up slides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18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984" y="867304"/>
            <a:ext cx="6993467" cy="1143000"/>
          </a:xfrm>
        </p:spPr>
        <p:txBody>
          <a:bodyPr>
            <a:normAutofit fontScale="90000"/>
          </a:bodyPr>
          <a:lstStyle/>
          <a:p>
            <a:pPr marL="285750" indent="-285750"/>
            <a:r>
              <a:rPr lang="en-US" sz="3100" dirty="0">
                <a:solidFill>
                  <a:srgbClr val="0000FF"/>
                </a:solidFill>
              </a:rPr>
              <a:t>Prototyping of the LAVD: </a:t>
            </a:r>
            <a:r>
              <a:rPr lang="en-US" sz="3100" dirty="0" smtClean="0">
                <a:solidFill>
                  <a:srgbClr val="0000FF"/>
                </a:solidFill>
              </a:rPr>
              <a:t/>
            </a:r>
            <a:br>
              <a:rPr lang="en-US" sz="3100" dirty="0" smtClean="0">
                <a:solidFill>
                  <a:srgbClr val="0000FF"/>
                </a:solidFill>
              </a:rPr>
            </a:br>
            <a:r>
              <a:rPr lang="en-US" sz="3100" dirty="0" smtClean="0">
                <a:solidFill>
                  <a:srgbClr val="3366FF"/>
                </a:solidFill>
              </a:rPr>
              <a:t>ALPIDE </a:t>
            </a:r>
            <a:r>
              <a:rPr lang="en-US" sz="3100" dirty="0">
                <a:solidFill>
                  <a:srgbClr val="3366FF"/>
                </a:solidFill>
              </a:rPr>
              <a:t>chip with electronics mounted </a:t>
            </a:r>
            <a:br>
              <a:rPr lang="en-US" sz="3100" dirty="0">
                <a:solidFill>
                  <a:srgbClr val="3366FF"/>
                </a:solidFill>
              </a:rPr>
            </a:br>
            <a:r>
              <a:rPr lang="en-US" sz="3100" dirty="0">
                <a:solidFill>
                  <a:srgbClr val="3366FF"/>
                </a:solidFill>
              </a:rPr>
              <a:t>on the first  C-shape </a:t>
            </a:r>
            <a:r>
              <a:rPr lang="en-US" sz="3100" dirty="0" smtClean="0">
                <a:solidFill>
                  <a:srgbClr val="3366FF"/>
                </a:solidFill>
              </a:rPr>
              <a:t>frame (job in progress)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the </a:t>
            </a:r>
            <a:r>
              <a:rPr lang="en-US" dirty="0">
                <a:solidFill>
                  <a:srgbClr val="0000FF"/>
                </a:solidFill>
              </a:rPr>
              <a:t>1</a:t>
            </a:r>
            <a:r>
              <a:rPr lang="en-US" baseline="30000" dirty="0">
                <a:solidFill>
                  <a:srgbClr val="0000FF"/>
                </a:solidFill>
              </a:rPr>
              <a:t>st</a:t>
            </a:r>
            <a:r>
              <a:rPr lang="en-US" dirty="0">
                <a:solidFill>
                  <a:srgbClr val="0000FF"/>
                </a:solidFill>
              </a:rPr>
              <a:t> station </a:t>
            </a:r>
            <a:r>
              <a:rPr lang="en-US" dirty="0" smtClean="0">
                <a:solidFill>
                  <a:srgbClr val="0000FF"/>
                </a:solidFill>
              </a:rPr>
              <a:t>(with one </a:t>
            </a:r>
            <a:r>
              <a:rPr lang="en-US" dirty="0">
                <a:solidFill>
                  <a:srgbClr val="0000FF"/>
                </a:solidFill>
              </a:rPr>
              <a:t>chip)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36</a:t>
            </a:fld>
            <a:endParaRPr lang="en-US"/>
          </a:p>
        </p:txBody>
      </p:sp>
      <p:pic>
        <p:nvPicPr>
          <p:cNvPr id="5" name="Content Placeholder 4" descr="IMG_516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1" b="16611"/>
          <a:stretch>
            <a:fillRect/>
          </a:stretch>
        </p:blipFill>
        <p:spPr>
          <a:xfrm>
            <a:off x="186795" y="2091796"/>
            <a:ext cx="8652136" cy="38518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3047" y="0"/>
            <a:ext cx="1002705" cy="11366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12984" cy="159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41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666" y="274638"/>
            <a:ext cx="6570133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Benefits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of the baseline VD design: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05" y="1981200"/>
            <a:ext cx="8830733" cy="4525963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US" sz="2400" dirty="0">
                <a:solidFill>
                  <a:srgbClr val="3333FF"/>
                </a:solidFill>
              </a:rPr>
              <a:t>Record level of radiation transparency ( &lt;</a:t>
            </a:r>
            <a:r>
              <a:rPr lang="en-US" sz="2400" dirty="0" smtClean="0">
                <a:solidFill>
                  <a:srgbClr val="3333FF"/>
                </a:solidFill>
              </a:rPr>
              <a:t>0.3</a:t>
            </a:r>
            <a:r>
              <a:rPr lang="en-US" sz="2400" dirty="0">
                <a:solidFill>
                  <a:srgbClr val="3333FF"/>
                </a:solidFill>
              </a:rPr>
              <a:t>% X/Xo</a:t>
            </a:r>
            <a:r>
              <a:rPr lang="en-US" sz="2400" dirty="0" smtClean="0">
                <a:solidFill>
                  <a:srgbClr val="3333FF"/>
                </a:solidFill>
              </a:rPr>
              <a:t>) of pixel detector layers could be achieved in the ALICE/ITS  technology to provide the accuracy of  D0’s vertex determination at the level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3333FF"/>
                </a:solidFill>
              </a:rPr>
              <a:t> </a:t>
            </a:r>
            <a:r>
              <a:rPr lang="en-US" sz="2400" dirty="0" smtClean="0">
                <a:solidFill>
                  <a:srgbClr val="3333FF"/>
                </a:solidFill>
              </a:rPr>
              <a:t>    of ~ 10μ for tracks with </a:t>
            </a:r>
            <a:r>
              <a:rPr lang="en-US" sz="2400" dirty="0" err="1" smtClean="0">
                <a:solidFill>
                  <a:srgbClr val="3333FF"/>
                </a:solidFill>
              </a:rPr>
              <a:t>pT</a:t>
            </a:r>
            <a:r>
              <a:rPr lang="en-US" sz="2400" dirty="0" smtClean="0">
                <a:solidFill>
                  <a:srgbClr val="3333FF"/>
                </a:solidFill>
              </a:rPr>
              <a:t>&gt;1 </a:t>
            </a:r>
            <a:r>
              <a:rPr lang="en-US" sz="2400" dirty="0" err="1" smtClean="0">
                <a:solidFill>
                  <a:srgbClr val="3333FF"/>
                </a:solidFill>
              </a:rPr>
              <a:t>Gev</a:t>
            </a:r>
            <a:r>
              <a:rPr lang="en-US" sz="2400" dirty="0" smtClean="0">
                <a:solidFill>
                  <a:srgbClr val="3333FF"/>
                </a:solidFill>
              </a:rPr>
              <a:t>/c</a:t>
            </a:r>
            <a:endParaRPr lang="en-US" sz="2400" dirty="0">
              <a:solidFill>
                <a:srgbClr val="3333FF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sz="2400" dirty="0" smtClean="0">
                <a:solidFill>
                  <a:srgbClr val="3333FF"/>
                </a:solidFill>
              </a:rPr>
              <a:t>Proved technology </a:t>
            </a:r>
          </a:p>
          <a:p>
            <a:pPr>
              <a:buFont typeface="Wingdings" charset="2"/>
              <a:buChar char="Ø"/>
            </a:pPr>
            <a:r>
              <a:rPr lang="en-US" sz="2400" dirty="0" smtClean="0">
                <a:solidFill>
                  <a:srgbClr val="3366FF"/>
                </a:solidFill>
              </a:rPr>
              <a:t>ALICE </a:t>
            </a:r>
            <a:r>
              <a:rPr lang="en-US" sz="2400" dirty="0">
                <a:solidFill>
                  <a:srgbClr val="3366FF"/>
                </a:solidFill>
              </a:rPr>
              <a:t>ITS IB staves complete compatibility</a:t>
            </a:r>
          </a:p>
          <a:p>
            <a:pPr>
              <a:buFont typeface="Wingdings" charset="2"/>
              <a:buChar char="Ø"/>
            </a:pPr>
            <a:r>
              <a:rPr lang="en-US" sz="2400" dirty="0" smtClean="0">
                <a:solidFill>
                  <a:srgbClr val="3366FF"/>
                </a:solidFill>
              </a:rPr>
              <a:t>Flexibility in station configurations and possibility </a:t>
            </a:r>
            <a:r>
              <a:rPr lang="en-US" sz="2400" dirty="0">
                <a:solidFill>
                  <a:srgbClr val="3366FF"/>
                </a:solidFill>
              </a:rPr>
              <a:t>of stave </a:t>
            </a:r>
            <a:r>
              <a:rPr lang="en-US" sz="2400" dirty="0" smtClean="0">
                <a:solidFill>
                  <a:srgbClr val="3366FF"/>
                </a:solidFill>
              </a:rPr>
              <a:t>replacement without loss of precise </a:t>
            </a:r>
            <a:r>
              <a:rPr lang="en-US" sz="2400" dirty="0">
                <a:solidFill>
                  <a:srgbClr val="3366FF"/>
                </a:solidFill>
              </a:rPr>
              <a:t>positioning of </a:t>
            </a:r>
            <a:r>
              <a:rPr lang="en-US" sz="2400" dirty="0" smtClean="0">
                <a:solidFill>
                  <a:srgbClr val="3366FF"/>
                </a:solidFill>
              </a:rPr>
              <a:t>staves (</a:t>
            </a:r>
            <a:r>
              <a:rPr lang="en-US" sz="2400" dirty="0">
                <a:solidFill>
                  <a:srgbClr val="3366FF"/>
                </a:solidFill>
              </a:rPr>
              <a:t>~</a:t>
            </a:r>
            <a:r>
              <a:rPr lang="en-US" sz="2400" dirty="0" smtClean="0">
                <a:solidFill>
                  <a:srgbClr val="3366FF"/>
                </a:solidFill>
              </a:rPr>
              <a:t>10</a:t>
            </a:r>
            <a:r>
              <a:rPr lang="en-US" sz="2400" dirty="0" smtClean="0">
                <a:solidFill>
                  <a:srgbClr val="3333FF"/>
                </a:solidFill>
              </a:rPr>
              <a:t>μ</a:t>
            </a:r>
            <a:r>
              <a:rPr lang="en-US" sz="2400" dirty="0" smtClean="0">
                <a:solidFill>
                  <a:srgbClr val="3366FF"/>
                </a:solidFill>
              </a:rPr>
              <a:t>)</a:t>
            </a:r>
            <a:endParaRPr lang="en-US" sz="2400" dirty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37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337733" cy="1424438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696" y="76372"/>
            <a:ext cx="972099" cy="86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083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Content Placeholder 7" descr="150620172440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419" t="8192" r="-52419" b="8192"/>
          <a:stretch/>
        </p:blipFill>
        <p:spPr>
          <a:xfrm>
            <a:off x="-2476500" y="1814513"/>
            <a:ext cx="9144000" cy="41751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64D3-F9AA-46A7-AE16-272F383EA472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100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8243888" cy="1143000"/>
          </a:xfrm>
        </p:spPr>
        <p:txBody>
          <a:bodyPr>
            <a:normAutofit fontScale="90000"/>
          </a:bodyPr>
          <a:lstStyle/>
          <a:p>
            <a:r>
              <a:rPr lang="en-US" sz="2400" b="1">
                <a:solidFill>
                  <a:srgbClr val="6600FF"/>
                </a:solidFill>
                <a:latin typeface="Calibri" charset="0"/>
              </a:rPr>
              <a:t>Some examples of St.Petersburg University </a:t>
            </a:r>
            <a:br>
              <a:rPr lang="en-US" sz="2400" b="1">
                <a:solidFill>
                  <a:srgbClr val="6600FF"/>
                </a:solidFill>
                <a:latin typeface="Calibri" charset="0"/>
              </a:rPr>
            </a:br>
            <a:r>
              <a:rPr lang="en-US" sz="2400" b="1">
                <a:solidFill>
                  <a:srgbClr val="6600FF"/>
                </a:solidFill>
                <a:latin typeface="Calibri" charset="0"/>
              </a:rPr>
              <a:t>technologies for NA61(SHINE) </a:t>
            </a:r>
            <a:br>
              <a:rPr lang="en-US" sz="2400" b="1">
                <a:solidFill>
                  <a:srgbClr val="6600FF"/>
                </a:solidFill>
                <a:latin typeface="Calibri" charset="0"/>
              </a:rPr>
            </a:br>
            <a:r>
              <a:rPr lang="en-US" sz="2400" b="1">
                <a:solidFill>
                  <a:srgbClr val="6600FF"/>
                </a:solidFill>
                <a:latin typeface="Calibri" charset="0"/>
              </a:rPr>
              <a:t>Goal: </a:t>
            </a:r>
            <a:r>
              <a:rPr lang="en-US" sz="2400">
                <a:solidFill>
                  <a:srgbClr val="6600FF"/>
                </a:solidFill>
                <a:latin typeface="Calibri" charset="0"/>
              </a:rPr>
              <a:t>Search for the </a:t>
            </a:r>
            <a:r>
              <a:rPr lang="en-US" sz="2400">
                <a:solidFill>
                  <a:srgbClr val="6600FF"/>
                </a:solidFill>
                <a:latin typeface="Calibri" charset="0"/>
                <a:hlinkClick r:id="rId2"/>
              </a:rPr>
              <a:t>critical point</a:t>
            </a:r>
            <a:r>
              <a:rPr lang="en-US" sz="2400">
                <a:solidFill>
                  <a:srgbClr val="6600FF"/>
                </a:solidFill>
                <a:latin typeface="Calibri" charset="0"/>
              </a:rPr>
              <a:t> of </a:t>
            </a:r>
            <a:r>
              <a:rPr lang="en-US" sz="2400">
                <a:solidFill>
                  <a:srgbClr val="6600FF"/>
                </a:solidFill>
                <a:latin typeface="Calibri" charset="0"/>
                <a:hlinkClick r:id="rId3"/>
              </a:rPr>
              <a:t>strongly interacting</a:t>
            </a:r>
            <a:r>
              <a:rPr lang="en-US" sz="2400">
                <a:solidFill>
                  <a:srgbClr val="6600FF"/>
                </a:solidFill>
                <a:latin typeface="Calibri" charset="0"/>
              </a:rPr>
              <a:t> matter</a:t>
            </a:r>
            <a:endParaRPr lang="en-US" sz="4800">
              <a:solidFill>
                <a:srgbClr val="6600FF"/>
              </a:solidFill>
              <a:latin typeface="Calibri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6863"/>
            <a:ext cx="4643438" cy="396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4859338" y="1628775"/>
            <a:ext cx="40513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dirty="0">
                <a:latin typeface="Calibri" charset="0"/>
              </a:rPr>
              <a:t>Left: </a:t>
            </a: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Extra-thin double-wall </a:t>
            </a:r>
          </a:p>
          <a:p>
            <a:r>
              <a:rPr lang="en-US" sz="2000" b="1" dirty="0">
                <a:solidFill>
                  <a:srgbClr val="6600FF"/>
                </a:solidFill>
                <a:latin typeface="Calibri" charset="0"/>
              </a:rPr>
              <a:t>He beam pipe</a:t>
            </a:r>
            <a:r>
              <a:rPr lang="en-US" sz="2000" dirty="0">
                <a:latin typeface="Calibri" charset="0"/>
              </a:rPr>
              <a:t> installed in 2012</a:t>
            </a:r>
          </a:p>
          <a:p>
            <a:r>
              <a:rPr lang="en-US" sz="2000" dirty="0">
                <a:latin typeface="Calibri" charset="0"/>
              </a:rPr>
              <a:t>in the gas volume between two </a:t>
            </a:r>
          </a:p>
          <a:p>
            <a:r>
              <a:rPr lang="en-US" sz="2000" dirty="0">
                <a:latin typeface="Calibri" charset="0"/>
              </a:rPr>
              <a:t>field cages in the VTPC-1</a:t>
            </a:r>
          </a:p>
          <a:p>
            <a:r>
              <a:rPr lang="en-US" sz="2000" b="1" dirty="0">
                <a:solidFill>
                  <a:srgbClr val="6600FF"/>
                </a:solidFill>
                <a:latin typeface="Calibri" charset="0"/>
              </a:rPr>
              <a:t>of NA61(SHINE).</a:t>
            </a:r>
            <a:endParaRPr lang="en-US" sz="2000" dirty="0">
              <a:latin typeface="Calibri" charset="0"/>
            </a:endParaRPr>
          </a:p>
          <a:p>
            <a:r>
              <a:rPr lang="en-US" sz="2000" dirty="0">
                <a:latin typeface="Calibri" charset="0"/>
              </a:rPr>
              <a:t>This </a:t>
            </a:r>
            <a:r>
              <a:rPr lang="en-US" sz="2000" b="1" dirty="0">
                <a:solidFill>
                  <a:srgbClr val="6600FF"/>
                </a:solidFill>
                <a:latin typeface="Calibri" charset="0"/>
              </a:rPr>
              <a:t>He beam pipe</a:t>
            </a:r>
            <a:r>
              <a:rPr lang="en-US" sz="2000" dirty="0">
                <a:latin typeface="Calibri" charset="0"/>
              </a:rPr>
              <a:t> reduces </a:t>
            </a:r>
          </a:p>
          <a:p>
            <a:r>
              <a:rPr lang="en-US" sz="2000" dirty="0">
                <a:latin typeface="Calibri" charset="0"/>
              </a:rPr>
              <a:t>the background interactions </a:t>
            </a:r>
          </a:p>
          <a:p>
            <a:r>
              <a:rPr lang="en-US" sz="2000" dirty="0">
                <a:latin typeface="Calibri" charset="0"/>
              </a:rPr>
              <a:t>in the VTPCs by about </a:t>
            </a:r>
            <a:r>
              <a:rPr lang="en-US" sz="2000" b="1" dirty="0">
                <a:solidFill>
                  <a:srgbClr val="6600FF"/>
                </a:solidFill>
                <a:latin typeface="Calibri" charset="0"/>
              </a:rPr>
              <a:t>a</a:t>
            </a:r>
            <a:r>
              <a:rPr lang="en-US" sz="2000" dirty="0">
                <a:latin typeface="Calibri" charset="0"/>
              </a:rPr>
              <a:t> </a:t>
            </a:r>
            <a:r>
              <a:rPr lang="en-US" sz="2000" b="1" dirty="0">
                <a:solidFill>
                  <a:srgbClr val="6600FF"/>
                </a:solidFill>
                <a:latin typeface="Calibri" charset="0"/>
              </a:rPr>
              <a:t>factor of 10.</a:t>
            </a:r>
          </a:p>
          <a:p>
            <a:endParaRPr lang="en-US" sz="2000" b="1" dirty="0">
              <a:solidFill>
                <a:srgbClr val="6600FF"/>
              </a:solidFill>
              <a:latin typeface="Calibri" charset="0"/>
            </a:endParaRPr>
          </a:p>
        </p:txBody>
      </p:sp>
      <p:pic>
        <p:nvPicPr>
          <p:cNvPr id="5126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437063"/>
            <a:ext cx="3978275" cy="242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9960" name="AutoShape 24"/>
          <p:cNvSpPr>
            <a:spLocks noChangeArrowheads="1"/>
          </p:cNvSpPr>
          <p:nvPr/>
        </p:nvSpPr>
        <p:spPr bwMode="auto">
          <a:xfrm>
            <a:off x="4572000" y="1700213"/>
            <a:ext cx="288925" cy="288925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rgbClr val="6600FF"/>
              </a:solidFill>
              <a:ea typeface="+mn-ea"/>
            </a:endParaRPr>
          </a:p>
        </p:txBody>
      </p:sp>
      <p:sp>
        <p:nvSpPr>
          <p:cNvPr id="2" name="AutoShape 24"/>
          <p:cNvSpPr>
            <a:spLocks noChangeArrowheads="1"/>
          </p:cNvSpPr>
          <p:nvPr/>
        </p:nvSpPr>
        <p:spPr bwMode="auto">
          <a:xfrm>
            <a:off x="4572000" y="3190875"/>
            <a:ext cx="288925" cy="288925"/>
          </a:xfrm>
          <a:prstGeom prst="star5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rgbClr val="6600FF"/>
              </a:solidFill>
              <a:ea typeface="+mn-ea"/>
            </a:endParaRPr>
          </a:p>
        </p:txBody>
      </p:sp>
      <p:sp>
        <p:nvSpPr>
          <p:cNvPr id="5129" name="AutoShape 23"/>
          <p:cNvSpPr>
            <a:spLocks noChangeArrowheads="1"/>
          </p:cNvSpPr>
          <p:nvPr/>
        </p:nvSpPr>
        <p:spPr bwMode="auto">
          <a:xfrm>
            <a:off x="7523163" y="4941888"/>
            <a:ext cx="215900" cy="401637"/>
          </a:xfrm>
          <a:prstGeom prst="downArrow">
            <a:avLst>
              <a:gd name="adj1" fmla="val 50000"/>
              <a:gd name="adj2" fmla="val 46507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130" name="Picture 25" descr="detector_layout_greybkg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0325"/>
            <a:ext cx="242252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0"/>
            <a:ext cx="1547812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6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743357"/>
            <a:ext cx="7958667" cy="2241354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sz="1800" b="1" dirty="0" smtClean="0">
                <a:latin typeface="Times New Roman"/>
                <a:cs typeface="Times New Roman"/>
              </a:rPr>
              <a:t>1) Open charm [1,2]</a:t>
            </a:r>
            <a:r>
              <a:rPr lang="en-US" sz="1800" b="1" dirty="0">
                <a:latin typeface="Times New Roman"/>
                <a:cs typeface="Times New Roman"/>
              </a:rPr>
              <a:t/>
            </a:r>
            <a:br>
              <a:rPr lang="en-US" sz="1800" b="1" dirty="0">
                <a:latin typeface="Times New Roman"/>
                <a:cs typeface="Times New Roman"/>
              </a:rPr>
            </a:br>
            <a:r>
              <a:rPr lang="en-US" sz="1800" dirty="0" smtClean="0">
                <a:latin typeface="Times New Roman"/>
                <a:cs typeface="Times New Roman"/>
              </a:rPr>
              <a:t>               [</a:t>
            </a:r>
            <a:r>
              <a:rPr lang="en-US" sz="1800" dirty="0">
                <a:latin typeface="Times New Roman"/>
                <a:cs typeface="Times New Roman"/>
              </a:rPr>
              <a:t>1]</a:t>
            </a:r>
            <a:r>
              <a:rPr lang="en-US" sz="1800" b="1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en-US" sz="1800" b="1" dirty="0">
                <a:solidFill>
                  <a:srgbClr val="3366FF"/>
                </a:solidFill>
                <a:latin typeface="Times New Roman"/>
                <a:cs typeface="Times New Roman"/>
              </a:rPr>
              <a:t>T. Matsui and H. </a:t>
            </a:r>
            <a:r>
              <a:rPr lang="en-US" sz="1800" b="1" dirty="0" err="1">
                <a:solidFill>
                  <a:srgbClr val="3366FF"/>
                </a:solidFill>
                <a:latin typeface="Times New Roman"/>
                <a:cs typeface="Times New Roman"/>
              </a:rPr>
              <a:t>Satz</a:t>
            </a:r>
            <a:r>
              <a:rPr lang="en-US" sz="1800" dirty="0">
                <a:solidFill>
                  <a:srgbClr val="3366FF"/>
                </a:solidFill>
                <a:latin typeface="Times New Roman"/>
                <a:cs typeface="Times New Roman"/>
              </a:rPr>
              <a:t>, </a:t>
            </a:r>
            <a:r>
              <a:rPr lang="en-US" sz="1800" dirty="0">
                <a:latin typeface="Times New Roman"/>
                <a:cs typeface="Times New Roman"/>
              </a:rPr>
              <a:t>Phys. </a:t>
            </a:r>
            <a:r>
              <a:rPr lang="en-US" sz="1800" dirty="0" err="1">
                <a:latin typeface="Times New Roman"/>
                <a:cs typeface="Times New Roman"/>
              </a:rPr>
              <a:t>Lett</a:t>
            </a:r>
            <a:r>
              <a:rPr lang="en-US" sz="1800" dirty="0">
                <a:latin typeface="Times New Roman"/>
                <a:cs typeface="Times New Roman"/>
              </a:rPr>
              <a:t>. B 178 </a:t>
            </a:r>
            <a:r>
              <a:rPr lang="en-US" sz="1800" dirty="0">
                <a:solidFill>
                  <a:srgbClr val="000099"/>
                </a:solidFill>
                <a:latin typeface="Times New Roman"/>
                <a:cs typeface="Times New Roman"/>
              </a:rPr>
              <a:t>(1986)</a:t>
            </a:r>
            <a:r>
              <a:rPr lang="en-US" sz="1800" dirty="0">
                <a:latin typeface="Times New Roman"/>
                <a:cs typeface="Times New Roman"/>
              </a:rPr>
              <a:t> 416.</a:t>
            </a:r>
            <a:br>
              <a:rPr lang="en-US" sz="1800" dirty="0">
                <a:latin typeface="Times New Roman"/>
                <a:cs typeface="Times New Roman"/>
              </a:rPr>
            </a:br>
            <a:r>
              <a:rPr lang="en-US" sz="1800" dirty="0" smtClean="0">
                <a:latin typeface="Times New Roman"/>
                <a:cs typeface="Times New Roman"/>
              </a:rPr>
              <a:t>               [</a:t>
            </a:r>
            <a:r>
              <a:rPr lang="en-US" sz="1800" dirty="0">
                <a:latin typeface="Times New Roman"/>
                <a:cs typeface="Times New Roman"/>
              </a:rPr>
              <a:t>2] </a:t>
            </a:r>
            <a:r>
              <a:rPr lang="en-US" sz="1800" b="1" dirty="0">
                <a:solidFill>
                  <a:srgbClr val="3366FF"/>
                </a:solidFill>
                <a:latin typeface="Times New Roman"/>
                <a:cs typeface="Times New Roman"/>
              </a:rPr>
              <a:t>Helmut </a:t>
            </a:r>
            <a:r>
              <a:rPr lang="en-US" sz="1800" b="1" dirty="0" err="1">
                <a:solidFill>
                  <a:srgbClr val="3366FF"/>
                </a:solidFill>
                <a:latin typeface="Times New Roman"/>
                <a:cs typeface="Times New Roman"/>
              </a:rPr>
              <a:t>Satz</a:t>
            </a:r>
            <a:r>
              <a:rPr lang="en-US" sz="1800" b="1" dirty="0">
                <a:solidFill>
                  <a:srgbClr val="3366FF"/>
                </a:solidFill>
                <a:latin typeface="Times New Roman"/>
                <a:cs typeface="Times New Roman"/>
              </a:rPr>
              <a:t>,</a:t>
            </a:r>
            <a:r>
              <a:rPr lang="en-US" sz="1800" dirty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en-US" sz="1800" dirty="0">
                <a:latin typeface="Times New Roman"/>
                <a:cs typeface="Times New Roman"/>
              </a:rPr>
              <a:t>Calibrating the In-Medium Behavior of </a:t>
            </a:r>
            <a:r>
              <a:rPr lang="en-US" sz="1800" dirty="0" err="1">
                <a:latin typeface="Times New Roman"/>
                <a:cs typeface="Times New Roman"/>
              </a:rPr>
              <a:t>Quarkonia</a:t>
            </a:r>
            <a:r>
              <a:rPr lang="en-US" sz="1800" dirty="0">
                <a:latin typeface="Times New Roman"/>
                <a:cs typeface="Times New Roman"/>
              </a:rPr>
              <a:t>, </a:t>
            </a:r>
            <a:br>
              <a:rPr lang="en-US" sz="1800" dirty="0">
                <a:latin typeface="Times New Roman"/>
                <a:cs typeface="Times New Roman"/>
              </a:rPr>
            </a:br>
            <a:r>
              <a:rPr lang="en-US" sz="1800" dirty="0">
                <a:latin typeface="Times New Roman"/>
                <a:cs typeface="Times New Roman"/>
              </a:rPr>
              <a:t>                              </a:t>
            </a:r>
            <a:r>
              <a:rPr lang="en-US" sz="1800" dirty="0" err="1">
                <a:latin typeface="Times New Roman"/>
                <a:cs typeface="Times New Roman"/>
              </a:rPr>
              <a:t>arXiv</a:t>
            </a:r>
            <a:r>
              <a:rPr lang="en-US" sz="1800" dirty="0">
                <a:latin typeface="Times New Roman"/>
                <a:cs typeface="Times New Roman"/>
              </a:rPr>
              <a:t>: 1303.3493, 12 April </a:t>
            </a:r>
            <a:r>
              <a:rPr lang="en-US" sz="1800" dirty="0" smtClean="0">
                <a:solidFill>
                  <a:srgbClr val="000099"/>
                </a:solidFill>
                <a:latin typeface="Times New Roman"/>
                <a:cs typeface="Times New Roman"/>
              </a:rPr>
              <a:t>2013</a:t>
            </a:r>
            <a:br>
              <a:rPr lang="en-US" sz="1800" dirty="0" smtClean="0">
                <a:solidFill>
                  <a:srgbClr val="000099"/>
                </a:solidFill>
                <a:latin typeface="Times New Roman"/>
                <a:cs typeface="Times New Roman"/>
              </a:rPr>
            </a:br>
            <a:r>
              <a:rPr lang="en-US" sz="1800" dirty="0" smtClean="0">
                <a:latin typeface="Times New Roman"/>
                <a:cs typeface="Times New Roman"/>
              </a:rPr>
              <a:t>2) </a:t>
            </a:r>
            <a:r>
              <a:rPr lang="en-US" sz="1800" b="1" dirty="0" smtClean="0">
                <a:latin typeface="Times New Roman"/>
                <a:cs typeface="Times New Roman"/>
              </a:rPr>
              <a:t>The </a:t>
            </a:r>
            <a:r>
              <a:rPr lang="en-US" sz="1800" b="1" dirty="0">
                <a:latin typeface="Times New Roman"/>
                <a:cs typeface="Times New Roman"/>
              </a:rPr>
              <a:t>enhanced relative yield of strange and multi-strange particles </a:t>
            </a:r>
            <a:r>
              <a:rPr lang="en-US" sz="1800" dirty="0">
                <a:latin typeface="Times New Roman"/>
                <a:cs typeface="Times New Roman"/>
              </a:rPr>
              <a:t>in AA collisions with respect to </a:t>
            </a:r>
            <a:r>
              <a:rPr lang="en-US" sz="1800" dirty="0" err="1">
                <a:latin typeface="Times New Roman"/>
                <a:cs typeface="Times New Roman"/>
              </a:rPr>
              <a:t>pp</a:t>
            </a:r>
            <a:r>
              <a:rPr lang="en-US" sz="1800" dirty="0">
                <a:latin typeface="Times New Roman"/>
                <a:cs typeface="Times New Roman"/>
              </a:rPr>
              <a:t> and </a:t>
            </a:r>
            <a:r>
              <a:rPr lang="en-US" sz="1800" dirty="0" err="1">
                <a:latin typeface="Times New Roman"/>
                <a:cs typeface="Times New Roman"/>
              </a:rPr>
              <a:t>pA</a:t>
            </a:r>
            <a:r>
              <a:rPr lang="en-US" sz="1800" dirty="0">
                <a:latin typeface="Times New Roman"/>
                <a:cs typeface="Times New Roman"/>
              </a:rPr>
              <a:t> interactions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1867" y="6180667"/>
            <a:ext cx="770465" cy="522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4" name="Rectangle 3"/>
          <p:cNvSpPr/>
          <p:nvPr/>
        </p:nvSpPr>
        <p:spPr>
          <a:xfrm>
            <a:off x="1117599" y="2773065"/>
            <a:ext cx="75099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[</a:t>
            </a:r>
            <a:r>
              <a:rPr lang="en-US" dirty="0">
                <a:latin typeface="Times New Roman"/>
                <a:cs typeface="Times New Roman"/>
              </a:rPr>
              <a:t>1]</a:t>
            </a:r>
            <a:r>
              <a:rPr lang="en-US" b="1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J.W. Harris, B. Müller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is-IS" dirty="0">
                <a:latin typeface="Times New Roman"/>
                <a:cs typeface="Times New Roman"/>
              </a:rPr>
              <a:t>Annu. Rev. Nucl. Part. Sci., 46 (1996), p. 71</a:t>
            </a:r>
            <a:endParaRPr lang="en-US" b="1" dirty="0">
              <a:solidFill>
                <a:srgbClr val="000099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>
                <a:latin typeface="Times New Roman"/>
                <a:cs typeface="Times New Roman"/>
              </a:rPr>
              <a:t>[2]</a:t>
            </a:r>
            <a:r>
              <a:rPr lang="hu-HU" dirty="0">
                <a:latin typeface="Times New Roman"/>
                <a:cs typeface="Times New Roman"/>
              </a:rPr>
              <a:t> </a:t>
            </a:r>
            <a:r>
              <a:rPr lang="hu-HU" b="1" dirty="0">
                <a:solidFill>
                  <a:srgbClr val="0000FF"/>
                </a:solidFill>
                <a:latin typeface="Times New Roman"/>
                <a:cs typeface="Times New Roman"/>
              </a:rPr>
              <a:t>J. Rafelski, B. Müller</a:t>
            </a:r>
            <a:r>
              <a:rPr lang="hu-HU" dirty="0">
                <a:latin typeface="Times New Roman"/>
                <a:cs typeface="Times New Roman"/>
              </a:rPr>
              <a:t>, Phys. Rev. Lett., 48 (1982) 1066; 56 (1986) 2334.</a:t>
            </a:r>
          </a:p>
          <a:p>
            <a:pPr>
              <a:defRPr/>
            </a:pPr>
            <a:r>
              <a:rPr lang="en-US" dirty="0">
                <a:latin typeface="Times New Roman"/>
                <a:cs typeface="Times New Roman"/>
              </a:rPr>
              <a:t>[3] 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J. </a:t>
            </a:r>
            <a:r>
              <a:rPr lang="en-US" b="1" dirty="0" err="1">
                <a:solidFill>
                  <a:srgbClr val="0000FF"/>
                </a:solidFill>
                <a:latin typeface="Times New Roman"/>
                <a:cs typeface="Times New Roman"/>
              </a:rPr>
              <a:t>Rafelski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, </a:t>
            </a:r>
            <a:r>
              <a:rPr lang="hu-HU" dirty="0">
                <a:latin typeface="Times New Roman"/>
                <a:cs typeface="Times New Roman"/>
              </a:rPr>
              <a:t>Phys. Lett. B, 262 (1991), p. </a:t>
            </a:r>
            <a:r>
              <a:rPr lang="hu-HU" dirty="0" smtClean="0">
                <a:latin typeface="Times New Roman"/>
                <a:cs typeface="Times New Roman"/>
              </a:rPr>
              <a:t>333</a:t>
            </a:r>
            <a:endParaRPr lang="en-US" dirty="0">
              <a:solidFill>
                <a:srgbClr val="000099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5163" y="117982"/>
            <a:ext cx="678603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Motivations for the new VD: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1117598" y="4065727"/>
            <a:ext cx="67056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[1] </a:t>
            </a:r>
            <a:r>
              <a:rPr lang="ru-RU" b="1" i="1" dirty="0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M.A. </a:t>
            </a:r>
            <a:r>
              <a:rPr lang="ru-RU" b="1" i="1" dirty="0" err="1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Braun</a:t>
            </a:r>
            <a:r>
              <a:rPr lang="ru-RU" b="1" i="1" dirty="0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, V.V. </a:t>
            </a:r>
            <a:r>
              <a:rPr lang="ru-RU" b="1" i="1" dirty="0" err="1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Vechernin</a:t>
            </a:r>
            <a:r>
              <a:rPr lang="ru-RU" b="1" i="1" dirty="0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, </a:t>
            </a:r>
            <a:r>
              <a:rPr lang="ru-RU" b="1" i="1" dirty="0" err="1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Theor.Math.Phys</a:t>
            </a:r>
            <a:r>
              <a:rPr lang="ru-RU" b="1" i="1" dirty="0">
                <a:solidFill>
                  <a:srgbClr val="0066FF"/>
                </a:solidFill>
                <a:latin typeface="Times New Roman"/>
                <a:ea typeface="Microsoft YaHei" charset="0"/>
                <a:cs typeface="Times New Roman"/>
              </a:rPr>
              <a:t>. 139, 766 (2004)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Microsoft YaHei" charset="0"/>
                <a:cs typeface="Times New Roman"/>
              </a:rPr>
              <a:t> </a:t>
            </a:r>
            <a:endParaRPr lang="en-US" b="1" i="1" dirty="0">
              <a:solidFill>
                <a:srgbClr val="000000"/>
              </a:solidFill>
              <a:latin typeface="Times New Roman"/>
              <a:ea typeface="Microsoft YaHei" charset="0"/>
              <a:cs typeface="Times New Roman"/>
            </a:endParaRPr>
          </a:p>
          <a:p>
            <a:r>
              <a:rPr lang="en-US" dirty="0"/>
              <a:t>[2] see strangeness production in </a:t>
            </a:r>
            <a:r>
              <a:rPr lang="en-US" b="1" i="1" dirty="0">
                <a:solidFill>
                  <a:srgbClr val="0066FF"/>
                </a:solidFill>
              </a:rPr>
              <a:t>: </a:t>
            </a:r>
            <a:r>
              <a:rPr lang="ru-RU" b="1" dirty="0">
                <a:solidFill>
                  <a:srgbClr val="0066FF"/>
                </a:solidFill>
              </a:rPr>
              <a:t>E.G. </a:t>
            </a:r>
            <a:r>
              <a:rPr lang="ru-RU" b="1" dirty="0" err="1">
                <a:solidFill>
                  <a:srgbClr val="0066FF"/>
                </a:solidFill>
              </a:rPr>
              <a:t>Ferreiro</a:t>
            </a:r>
            <a:r>
              <a:rPr lang="en-US" b="1" dirty="0">
                <a:solidFill>
                  <a:srgbClr val="0066FF"/>
                </a:solidFill>
              </a:rPr>
              <a:t>,</a:t>
            </a:r>
            <a:r>
              <a:rPr lang="ru-RU" b="1" dirty="0">
                <a:solidFill>
                  <a:srgbClr val="0066FF"/>
                </a:solidFill>
              </a:rPr>
              <a:t> </a:t>
            </a:r>
            <a:r>
              <a:rPr lang="ru-RU" b="1" dirty="0" err="1">
                <a:solidFill>
                  <a:srgbClr val="0066FF"/>
                </a:solidFill>
              </a:rPr>
              <a:t>C</a:t>
            </a:r>
            <a:r>
              <a:rPr lang="ru-RU" b="1" dirty="0">
                <a:solidFill>
                  <a:srgbClr val="0066FF"/>
                </a:solidFill>
              </a:rPr>
              <a:t>. </a:t>
            </a:r>
            <a:r>
              <a:rPr lang="ru-RU" b="1" dirty="0" err="1">
                <a:solidFill>
                  <a:srgbClr val="0066FF"/>
                </a:solidFill>
              </a:rPr>
              <a:t>Pajares</a:t>
            </a:r>
            <a:r>
              <a:rPr lang="en-US" b="1" dirty="0">
                <a:solidFill>
                  <a:srgbClr val="0066FF"/>
                </a:solidFill>
              </a:rPr>
              <a:t>, </a:t>
            </a:r>
            <a:r>
              <a:rPr lang="ru-RU" dirty="0">
                <a:solidFill>
                  <a:srgbClr val="000000"/>
                </a:solidFill>
              </a:rPr>
              <a:t>J.Phys.G23:1961-1968,</a:t>
            </a:r>
            <a:r>
              <a:rPr lang="en-US" dirty="0">
                <a:solidFill>
                  <a:srgbClr val="000000"/>
                </a:solidFill>
              </a:rPr>
              <a:t> (</a:t>
            </a:r>
            <a:r>
              <a:rPr lang="ru-RU" dirty="0">
                <a:solidFill>
                  <a:srgbClr val="000000"/>
                </a:solidFill>
              </a:rPr>
              <a:t>1997</a:t>
            </a:r>
            <a:r>
              <a:rPr lang="en-US" dirty="0">
                <a:solidFill>
                  <a:srgbClr val="000000"/>
                </a:solidFill>
              </a:rPr>
              <a:t>)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7064" y="3604062"/>
            <a:ext cx="82126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3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) </a:t>
            </a:r>
            <a:r>
              <a:rPr lang="en-US" b="1" dirty="0" smtClean="0">
                <a:latin typeface="Times New Roman"/>
                <a:cs typeface="Times New Roman"/>
              </a:rPr>
              <a:t>Correlations </a:t>
            </a:r>
            <a:r>
              <a:rPr lang="en-US" b="1" dirty="0">
                <a:latin typeface="Times New Roman"/>
                <a:cs typeface="Times New Roman"/>
              </a:rPr>
              <a:t>of cumulative particles with strangeness and charm </a:t>
            </a:r>
            <a:r>
              <a:rPr lang="en-US" b="1" dirty="0" smtClean="0">
                <a:latin typeface="Times New Roman"/>
                <a:cs typeface="Times New Roman"/>
              </a:rPr>
              <a:t>production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237064" y="4820167"/>
            <a:ext cx="844973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4) Precise </a:t>
            </a:r>
            <a:r>
              <a:rPr lang="en-US" b="1" dirty="0">
                <a:latin typeface="Times New Roman"/>
                <a:cs typeface="Times New Roman"/>
              </a:rPr>
              <a:t>measurements of production of charged </a:t>
            </a:r>
            <a:r>
              <a:rPr lang="en-US" b="1" dirty="0" err="1">
                <a:latin typeface="Times New Roman"/>
                <a:cs typeface="Times New Roman"/>
              </a:rPr>
              <a:t>pions</a:t>
            </a:r>
            <a:r>
              <a:rPr lang="en-US" b="1" dirty="0">
                <a:latin typeface="Times New Roman"/>
                <a:cs typeface="Times New Roman"/>
              </a:rPr>
              <a:t> and </a:t>
            </a:r>
            <a:r>
              <a:rPr lang="en-US" b="1" dirty="0" err="1">
                <a:latin typeface="Times New Roman"/>
                <a:cs typeface="Times New Roman"/>
              </a:rPr>
              <a:t>kaons</a:t>
            </a:r>
            <a:r>
              <a:rPr lang="en-US" b="1" dirty="0">
                <a:latin typeface="Times New Roman"/>
                <a:cs typeface="Times New Roman"/>
              </a:rPr>
              <a:t> out of a replica of the T2K </a:t>
            </a:r>
            <a:r>
              <a:rPr lang="en-US" b="1" dirty="0" smtClean="0">
                <a:latin typeface="Times New Roman"/>
                <a:cs typeface="Times New Roman"/>
              </a:rPr>
              <a:t>target</a:t>
            </a:r>
            <a:r>
              <a:rPr lang="en-US" b="1" dirty="0">
                <a:latin typeface="Times New Roman"/>
                <a:cs typeface="Times New Roman"/>
                <a:sym typeface="Wingdings"/>
              </a:rPr>
              <a:t> </a:t>
            </a:r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See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reports by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Matej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Pavin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and Alain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Blondel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at this workshop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               [</a:t>
            </a:r>
            <a:r>
              <a:rPr lang="en-US" dirty="0">
                <a:latin typeface="Times New Roman"/>
                <a:cs typeface="Times New Roman"/>
              </a:rPr>
              <a:t>1] http://</a:t>
            </a:r>
            <a:r>
              <a:rPr lang="en-US" dirty="0" err="1">
                <a:latin typeface="Times New Roman"/>
                <a:cs typeface="Times New Roman"/>
              </a:rPr>
              <a:t>cerncourier.com</a:t>
            </a:r>
            <a:r>
              <a:rPr lang="en-US" dirty="0">
                <a:latin typeface="Times New Roman"/>
                <a:cs typeface="Times New Roman"/>
              </a:rPr>
              <a:t>/</a:t>
            </a:r>
            <a:r>
              <a:rPr lang="en-US" dirty="0" err="1">
                <a:latin typeface="Times New Roman"/>
                <a:cs typeface="Times New Roman"/>
              </a:rPr>
              <a:t>cws</a:t>
            </a:r>
            <a:r>
              <a:rPr lang="en-US" dirty="0">
                <a:latin typeface="Times New Roman"/>
                <a:cs typeface="Times New Roman"/>
              </a:rPr>
              <a:t>/article/</a:t>
            </a:r>
            <a:r>
              <a:rPr lang="en-US" dirty="0" err="1">
                <a:latin typeface="Times New Roman"/>
                <a:cs typeface="Times New Roman"/>
              </a:rPr>
              <a:t>cern</a:t>
            </a:r>
            <a:r>
              <a:rPr lang="en-US" dirty="0">
                <a:latin typeface="Times New Roman"/>
                <a:cs typeface="Times New Roman"/>
              </a:rPr>
              <a:t>/</a:t>
            </a:r>
            <a:r>
              <a:rPr lang="en-US" dirty="0" smtClean="0">
                <a:latin typeface="Times New Roman"/>
                <a:cs typeface="Times New Roman"/>
              </a:rPr>
              <a:t>47836</a:t>
            </a:r>
            <a:endParaRPr lang="ru-RU" b="1" dirty="0" smtClean="0">
              <a:solidFill>
                <a:srgbClr val="000099"/>
              </a:solidFill>
              <a:latin typeface="Times New Roman"/>
              <a:cs typeface="Times New Roman"/>
            </a:endParaRPr>
          </a:p>
          <a:p>
            <a:r>
              <a:rPr lang="ru-RU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5) </a:t>
            </a:r>
            <a:r>
              <a:rPr lang="en-US" b="1" dirty="0">
                <a:solidFill>
                  <a:srgbClr val="000099"/>
                </a:solidFill>
                <a:latin typeface="Times New Roman"/>
                <a:cs typeface="Times New Roman"/>
              </a:rPr>
              <a:t>E</a:t>
            </a:r>
            <a:r>
              <a:rPr lang="en-US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lectromagnetic effects in AA collisions </a:t>
            </a:r>
            <a:r>
              <a:rPr lang="en-US" b="1" dirty="0" smtClean="0">
                <a:solidFill>
                  <a:srgbClr val="000099"/>
                </a:solidFill>
                <a:latin typeface="Times New Roman"/>
                <a:cs typeface="Times New Roman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See report by 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Nikolaos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Davis at </a:t>
            </a:r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this workshop</a:t>
            </a:r>
          </a:p>
          <a:p>
            <a:endParaRPr lang="en-US" b="1" dirty="0">
              <a:solidFill>
                <a:srgbClr val="000099"/>
              </a:solidFill>
              <a:latin typeface="Times New Roman"/>
              <a:cs typeface="Times New Roman"/>
            </a:endParaRPr>
          </a:p>
          <a:p>
            <a:endParaRPr lang="en-US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4</a:t>
            </a:fld>
            <a:endParaRPr lang="en-US"/>
          </a:p>
        </p:txBody>
      </p:sp>
      <p:cxnSp>
        <p:nvCxnSpPr>
          <p:cNvPr id="10" name="AutoShape 5"/>
          <p:cNvCxnSpPr>
            <a:cxnSpLocks noChangeShapeType="1"/>
          </p:cNvCxnSpPr>
          <p:nvPr/>
        </p:nvCxnSpPr>
        <p:spPr bwMode="auto">
          <a:xfrm>
            <a:off x="275162" y="760315"/>
            <a:ext cx="7548037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0403" y="0"/>
            <a:ext cx="937749" cy="106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99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He beam pipe for NA61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General design  and peculiarities:</a:t>
            </a:r>
          </a:p>
          <a:p>
            <a:pPr marL="514350" indent="-514350">
              <a:buAutoNum type="arabicParenR"/>
            </a:pPr>
            <a:r>
              <a:rPr lang="en-US" sz="2000" dirty="0"/>
              <a:t>2 concentric </a:t>
            </a:r>
            <a:r>
              <a:rPr lang="en-US" sz="2000" dirty="0" smtClean="0"/>
              <a:t>tubes (pipes) with very thin walls (</a:t>
            </a:r>
            <a:r>
              <a:rPr lang="en-US" sz="2000" dirty="0" err="1" smtClean="0"/>
              <a:t>tedlar</a:t>
            </a:r>
            <a:r>
              <a:rPr lang="en-US" sz="2000" dirty="0" smtClean="0"/>
              <a:t>, 30 mkm)</a:t>
            </a:r>
          </a:p>
          <a:p>
            <a:pPr marL="514350" indent="-514350">
              <a:buAutoNum type="arabicParenR"/>
            </a:pPr>
            <a:r>
              <a:rPr lang="en-US" sz="2000" dirty="0" smtClean="0"/>
              <a:t>He is in the central pipe, the  protective gap between the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and the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pipes is filled with CO2 or N2 Pressure of He  –slighly above normal – to keep stability, Pressure of CO2 in the 2</a:t>
            </a:r>
            <a:r>
              <a:rPr lang="en-US" sz="2000" baseline="30000" dirty="0" smtClean="0"/>
              <a:t>nd</a:t>
            </a:r>
            <a:r>
              <a:rPr lang="en-US" sz="2000" dirty="0"/>
              <a:t> circuit </a:t>
            </a:r>
            <a:r>
              <a:rPr lang="en-US" sz="2000" dirty="0" smtClean="0"/>
              <a:t>is slighly </a:t>
            </a:r>
            <a:r>
              <a:rPr lang="en-US" sz="2000" dirty="0"/>
              <a:t>above </a:t>
            </a:r>
            <a:r>
              <a:rPr lang="en-US" sz="2000" dirty="0" smtClean="0"/>
              <a:t>normal but a bit lower pressure </a:t>
            </a:r>
            <a:r>
              <a:rPr lang="en-US" sz="2000" dirty="0"/>
              <a:t>of </a:t>
            </a:r>
            <a:r>
              <a:rPr lang="en-US" sz="2000" dirty="0" smtClean="0"/>
              <a:t>He 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/>
                <a:cs typeface="Times New Roman"/>
              </a:rPr>
              <a:t>                                             </a:t>
            </a:r>
            <a:r>
              <a:rPr lang="en-US" sz="2800" dirty="0" err="1" smtClean="0">
                <a:latin typeface="Times New Roman"/>
                <a:cs typeface="Times New Roman"/>
              </a:rPr>
              <a:t>P</a:t>
            </a:r>
            <a:r>
              <a:rPr lang="en-US" sz="2800" baseline="-25000" dirty="0" err="1" smtClean="0">
                <a:latin typeface="Times New Roman"/>
                <a:cs typeface="Times New Roman"/>
              </a:rPr>
              <a:t>Ar</a:t>
            </a:r>
            <a:r>
              <a:rPr lang="en-US" sz="2800" dirty="0">
                <a:latin typeface="Times New Roman"/>
                <a:cs typeface="Times New Roman"/>
              </a:rPr>
              <a:t>&lt;</a:t>
            </a:r>
            <a:r>
              <a:rPr lang="en-US" sz="2800" dirty="0" smtClean="0">
                <a:latin typeface="Times New Roman"/>
                <a:cs typeface="Times New Roman"/>
              </a:rPr>
              <a:t>P</a:t>
            </a:r>
            <a:r>
              <a:rPr lang="en-US" sz="2800" baseline="-25000" dirty="0" smtClean="0">
                <a:latin typeface="Times New Roman"/>
                <a:cs typeface="Times New Roman"/>
              </a:rPr>
              <a:t>CO2 (or N2)</a:t>
            </a:r>
            <a:r>
              <a:rPr lang="en-US" sz="2800" dirty="0" smtClean="0">
                <a:latin typeface="Times New Roman"/>
                <a:cs typeface="Times New Roman"/>
              </a:rPr>
              <a:t>&lt;</a:t>
            </a:r>
            <a:r>
              <a:rPr lang="en-US" sz="2800" dirty="0" err="1" smtClean="0">
                <a:latin typeface="Times New Roman"/>
                <a:cs typeface="Times New Roman"/>
              </a:rPr>
              <a:t>P</a:t>
            </a:r>
            <a:r>
              <a:rPr lang="en-US" sz="2800" baseline="-25000" dirty="0" err="1" smtClean="0">
                <a:latin typeface="Times New Roman"/>
                <a:cs typeface="Times New Roman"/>
              </a:rPr>
              <a:t>He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endParaRPr lang="en-US" sz="2800" dirty="0">
              <a:latin typeface="Times New Roman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05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141518-A9E1-5F41-A77A-4F1005D37082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3676" y="637160"/>
            <a:ext cx="8137855" cy="469986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en-US" sz="3600" dirty="0" smtClean="0">
                <a:solidFill>
                  <a:srgbClr val="3366FF"/>
                </a:solidFill>
              </a:rPr>
              <a:t>Motivation-4 </a:t>
            </a:r>
            <a:br>
              <a:rPr lang="en-US" sz="3600" dirty="0" smtClean="0">
                <a:solidFill>
                  <a:srgbClr val="3366FF"/>
                </a:solidFill>
              </a:rPr>
            </a:br>
            <a:r>
              <a:rPr lang="en-US" sz="2700" dirty="0"/>
              <a:t>precise </a:t>
            </a:r>
            <a:r>
              <a:rPr lang="en-US" sz="2700" dirty="0" smtClean="0"/>
              <a:t>measurements of production </a:t>
            </a:r>
            <a:r>
              <a:rPr lang="en-US" sz="2700" dirty="0"/>
              <a:t>of charged </a:t>
            </a:r>
            <a:r>
              <a:rPr lang="en-US" sz="2700" dirty="0" err="1"/>
              <a:t>pions</a:t>
            </a:r>
            <a:r>
              <a:rPr lang="en-US" sz="2700" dirty="0"/>
              <a:t> and </a:t>
            </a:r>
            <a:r>
              <a:rPr lang="en-US" sz="2700" dirty="0" err="1"/>
              <a:t>kaons</a:t>
            </a:r>
            <a:r>
              <a:rPr lang="en-US" sz="2700" dirty="0"/>
              <a:t> out </a:t>
            </a:r>
            <a:r>
              <a:rPr lang="en-US" sz="2700" dirty="0" smtClean="0"/>
              <a:t>of a </a:t>
            </a:r>
            <a:r>
              <a:rPr lang="en-US" sz="2700" dirty="0"/>
              <a:t>replica of the T2K </a:t>
            </a:r>
            <a:r>
              <a:rPr lang="en-US" sz="2700" dirty="0" smtClean="0"/>
              <a:t>target</a:t>
            </a:r>
            <a:br>
              <a:rPr lang="en-US" sz="2700" dirty="0" smtClean="0"/>
            </a:br>
            <a:r>
              <a:rPr lang="en-US" sz="2700" dirty="0" smtClean="0"/>
              <a:t>(from Alain slides)</a:t>
            </a:r>
            <a:endParaRPr lang="en-US" sz="2700" dirty="0"/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257" y="1751986"/>
            <a:ext cx="8757848" cy="4526211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dirty="0"/>
          </a:p>
          <a:p>
            <a:pPr marL="0" indent="0" algn="just">
              <a:buNone/>
              <a:defRPr/>
            </a:pPr>
            <a:r>
              <a:rPr lang="en-US" sz="1600" dirty="0">
                <a:latin typeface="Times New Roman"/>
                <a:cs typeface="Times New Roman"/>
              </a:rPr>
              <a:t>The NA61/SHINE experiment at CERN measures the production of charged </a:t>
            </a:r>
            <a:r>
              <a:rPr lang="en-US" sz="1600" dirty="0" err="1">
                <a:latin typeface="Times New Roman"/>
                <a:cs typeface="Times New Roman"/>
              </a:rPr>
              <a:t>pions</a:t>
            </a:r>
            <a:r>
              <a:rPr lang="en-US" sz="1600" dirty="0">
                <a:latin typeface="Times New Roman"/>
                <a:cs typeface="Times New Roman"/>
              </a:rPr>
              <a:t> and </a:t>
            </a:r>
            <a:r>
              <a:rPr lang="en-US" sz="1600" dirty="0" err="1">
                <a:latin typeface="Times New Roman"/>
                <a:cs typeface="Times New Roman"/>
              </a:rPr>
              <a:t>kaons</a:t>
            </a:r>
            <a:r>
              <a:rPr lang="en-US" sz="1600" dirty="0">
                <a:latin typeface="Times New Roman"/>
                <a:cs typeface="Times New Roman"/>
              </a:rPr>
              <a:t> out of a </a:t>
            </a:r>
            <a:r>
              <a:rPr lang="en-US" sz="1600" dirty="0" smtClean="0">
                <a:latin typeface="Times New Roman"/>
                <a:cs typeface="Times New Roman"/>
              </a:rPr>
              <a:t>a </a:t>
            </a:r>
            <a:r>
              <a:rPr lang="en-US" sz="1600" dirty="0">
                <a:latin typeface="Times New Roman"/>
                <a:cs typeface="Times New Roman"/>
              </a:rPr>
              <a:t>replica of the T2K target (a 90-centimetre graphite cylinder) to allow for precise calculations of the initial neutrino fluxes and beam composition at J-PARC [1]</a:t>
            </a:r>
            <a:r>
              <a:rPr lang="en-US" sz="1600" dirty="0" smtClean="0">
                <a:latin typeface="Times New Roman"/>
                <a:cs typeface="Times New Roman"/>
                <a:hlinkClick r:id="rId3"/>
              </a:rPr>
              <a:t>.</a:t>
            </a:r>
            <a:endParaRPr lang="en-US" sz="1600" dirty="0" smtClean="0">
              <a:latin typeface="Times New Roman"/>
              <a:cs typeface="Times New Roman"/>
            </a:endParaRPr>
          </a:p>
          <a:p>
            <a:pPr marL="0" indent="0" algn="just">
              <a:buNone/>
              <a:defRPr/>
            </a:pPr>
            <a:endParaRPr lang="en-US" sz="1600" dirty="0">
              <a:latin typeface="Times New Roman"/>
              <a:cs typeface="Times New Roman"/>
            </a:endParaRPr>
          </a:p>
          <a:p>
            <a:pPr marL="0" indent="0">
              <a:buNone/>
              <a:defRPr/>
            </a:pPr>
            <a:endParaRPr lang="en-US" dirty="0" smtClean="0">
              <a:latin typeface="Times New Roman" charset="0"/>
              <a:cs typeface="Arial" charset="0"/>
            </a:endParaRPr>
          </a:p>
          <a:p>
            <a:pPr marL="0" indent="0">
              <a:buNone/>
              <a:defRPr/>
            </a:pPr>
            <a:endParaRPr lang="en-US" dirty="0" smtClean="0">
              <a:latin typeface="Times New Roman" charset="0"/>
              <a:cs typeface="Arial" charset="0"/>
            </a:endParaRPr>
          </a:p>
          <a:p>
            <a:pPr>
              <a:buFont typeface="Wingdings" charset="2"/>
              <a:buChar char="Ø"/>
              <a:defRPr/>
            </a:pPr>
            <a:r>
              <a:rPr lang="en-US" sz="1800" dirty="0" smtClean="0">
                <a:latin typeface="Times New Roman" charset="0"/>
                <a:cs typeface="Arial" charset="0"/>
              </a:rPr>
              <a:t>Precise determination of charged particle tracks coming from the Long Target(LT)  </a:t>
            </a:r>
            <a:r>
              <a:rPr lang="en-US" sz="1800" dirty="0" err="1" smtClean="0">
                <a:latin typeface="Times New Roman" charset="0"/>
                <a:cs typeface="Arial" charset="0"/>
              </a:rPr>
              <a:t>migh</a:t>
            </a:r>
            <a:r>
              <a:rPr lang="en-US" sz="1800" dirty="0" smtClean="0">
                <a:latin typeface="Times New Roman" charset="0"/>
                <a:cs typeface="Arial" charset="0"/>
              </a:rPr>
              <a:t> require </a:t>
            </a:r>
          </a:p>
          <a:p>
            <a:pPr marL="0" indent="0">
              <a:buNone/>
              <a:defRPr/>
            </a:pPr>
            <a:r>
              <a:rPr lang="en-US" sz="1800" dirty="0">
                <a:latin typeface="Times New Roman" charset="0"/>
                <a:cs typeface="Arial" charset="0"/>
              </a:rPr>
              <a:t>	</a:t>
            </a:r>
            <a:r>
              <a:rPr lang="en-US" sz="1800" dirty="0" smtClean="0">
                <a:latin typeface="Times New Roman" charset="0"/>
                <a:cs typeface="Arial" charset="0"/>
              </a:rPr>
              <a:t>		----either a new Vertex Detector Layout or </a:t>
            </a:r>
          </a:p>
          <a:p>
            <a:pPr marL="0" indent="0">
              <a:buNone/>
              <a:defRPr/>
            </a:pPr>
            <a:r>
              <a:rPr lang="en-US" sz="1800" dirty="0" smtClean="0">
                <a:latin typeface="Times New Roman" charset="0"/>
                <a:cs typeface="Arial" charset="0"/>
              </a:rPr>
              <a:t>			----the LT inside the   VTPC-1</a:t>
            </a:r>
            <a:endParaRPr lang="en-US" sz="1800" b="1" dirty="0">
              <a:solidFill>
                <a:srgbClr val="000099"/>
              </a:solidFill>
              <a:latin typeface="Times New Roman" charset="0"/>
              <a:cs typeface="Arial" charset="0"/>
            </a:endParaRPr>
          </a:p>
          <a:p>
            <a:pPr marL="0" indent="0">
              <a:buNone/>
              <a:defRPr/>
            </a:pPr>
            <a:endParaRPr lang="en-US" dirty="0"/>
          </a:p>
        </p:txBody>
      </p:sp>
      <p:sp>
        <p:nvSpPr>
          <p:cNvPr id="467972" name="Rectangle 4"/>
          <p:cNvSpPr>
            <a:spLocks noChangeArrowheads="1"/>
          </p:cNvSpPr>
          <p:nvPr/>
        </p:nvSpPr>
        <p:spPr bwMode="auto">
          <a:xfrm>
            <a:off x="345386" y="5937466"/>
            <a:ext cx="8798614" cy="641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25393" tIns="12696" rIns="25393" bIns="12696">
            <a:spAutoFit/>
          </a:bodyPr>
          <a:lstStyle/>
          <a:p>
            <a:pPr>
              <a:defRPr/>
            </a:pPr>
            <a:r>
              <a:rPr lang="en-US" sz="2000" dirty="0">
                <a:latin typeface="Times New Roman" charset="0"/>
                <a:cs typeface="Arial" charset="0"/>
              </a:rPr>
              <a:t>[1] http://</a:t>
            </a:r>
            <a:r>
              <a:rPr lang="en-US" sz="2000" dirty="0" err="1">
                <a:latin typeface="Times New Roman" charset="0"/>
                <a:cs typeface="Arial" charset="0"/>
              </a:rPr>
              <a:t>cerncourier.com</a:t>
            </a:r>
            <a:r>
              <a:rPr lang="en-US" sz="2000" dirty="0">
                <a:latin typeface="Times New Roman" charset="0"/>
                <a:cs typeface="Arial" charset="0"/>
              </a:rPr>
              <a:t>/</a:t>
            </a:r>
            <a:r>
              <a:rPr lang="en-US" sz="2000" dirty="0" err="1">
                <a:latin typeface="Times New Roman" charset="0"/>
                <a:cs typeface="Arial" charset="0"/>
              </a:rPr>
              <a:t>cws</a:t>
            </a:r>
            <a:r>
              <a:rPr lang="en-US" sz="2000" dirty="0">
                <a:latin typeface="Times New Roman" charset="0"/>
                <a:cs typeface="Arial" charset="0"/>
              </a:rPr>
              <a:t>/article/</a:t>
            </a:r>
            <a:r>
              <a:rPr lang="en-US" sz="2000" dirty="0" err="1">
                <a:latin typeface="Times New Roman" charset="0"/>
                <a:cs typeface="Arial" charset="0"/>
              </a:rPr>
              <a:t>cern</a:t>
            </a:r>
            <a:r>
              <a:rPr lang="en-US" sz="2000" dirty="0">
                <a:latin typeface="Times New Roman" charset="0"/>
                <a:cs typeface="Arial" charset="0"/>
              </a:rPr>
              <a:t>/47836</a:t>
            </a:r>
            <a:r>
              <a:rPr lang="en-US" sz="2000" b="1" dirty="0" smtClean="0">
                <a:solidFill>
                  <a:srgbClr val="000099"/>
                </a:solidFill>
                <a:latin typeface="Times New Roman" charset="0"/>
                <a:cs typeface="Arial" charset="0"/>
              </a:rPr>
              <a:t> </a:t>
            </a:r>
          </a:p>
          <a:p>
            <a:pPr>
              <a:defRPr/>
            </a:pPr>
            <a:endParaRPr lang="en-US" sz="2000" dirty="0">
              <a:solidFill>
                <a:srgbClr val="000099"/>
              </a:solidFill>
              <a:latin typeface="Times New Roman" charset="0"/>
              <a:cs typeface="Arial" charset="0"/>
            </a:endParaRPr>
          </a:p>
        </p:txBody>
      </p:sp>
      <p:cxnSp>
        <p:nvCxnSpPr>
          <p:cNvPr id="49160" name="AutoShape 5"/>
          <p:cNvCxnSpPr>
            <a:cxnSpLocks noChangeShapeType="1"/>
          </p:cNvCxnSpPr>
          <p:nvPr/>
        </p:nvCxnSpPr>
        <p:spPr bwMode="auto">
          <a:xfrm>
            <a:off x="345386" y="1914157"/>
            <a:ext cx="7975241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676" y="3130704"/>
            <a:ext cx="6362991" cy="158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08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141518-A9E1-5F41-A77A-4F1005D37082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3676" y="274735"/>
            <a:ext cx="8137855" cy="46998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3366FF"/>
                </a:solidFill>
              </a:rPr>
              <a:t/>
            </a:r>
            <a:br>
              <a:rPr lang="en-US" sz="3600" dirty="0" smtClean="0">
                <a:solidFill>
                  <a:srgbClr val="3366FF"/>
                </a:solidFill>
              </a:rPr>
            </a:br>
            <a:r>
              <a:rPr lang="en-US" sz="3600" dirty="0" smtClean="0">
                <a:solidFill>
                  <a:srgbClr val="3366FF"/>
                </a:solidFill>
              </a:rPr>
              <a:t>neutrino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3676" y="1892213"/>
            <a:ext cx="8757848" cy="4526211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dirty="0" smtClean="0"/>
          </a:p>
        </p:txBody>
      </p:sp>
      <p:sp>
        <p:nvSpPr>
          <p:cNvPr id="467972" name="Rectangle 4"/>
          <p:cNvSpPr>
            <a:spLocks noChangeArrowheads="1"/>
          </p:cNvSpPr>
          <p:nvPr/>
        </p:nvSpPr>
        <p:spPr bwMode="auto">
          <a:xfrm>
            <a:off x="345386" y="5937466"/>
            <a:ext cx="8798614" cy="641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25393" tIns="12696" rIns="25393" bIns="12696">
            <a:spAutoFit/>
          </a:bodyPr>
          <a:lstStyle/>
          <a:p>
            <a:pPr>
              <a:defRPr/>
            </a:pPr>
            <a:r>
              <a:rPr lang="en-US" sz="2000" dirty="0">
                <a:latin typeface="Times New Roman" charset="0"/>
                <a:cs typeface="Arial" charset="0"/>
              </a:rPr>
              <a:t>[1]</a:t>
            </a:r>
            <a:r>
              <a:rPr lang="en-US" sz="2000" b="1" dirty="0">
                <a:solidFill>
                  <a:srgbClr val="000099"/>
                </a:solidFill>
                <a:latin typeface="Times New Roman" charset="0"/>
                <a:cs typeface="Arial" charset="0"/>
              </a:rPr>
              <a:t> </a:t>
            </a:r>
            <a:endParaRPr lang="en-US" sz="2000" b="1" dirty="0" smtClean="0">
              <a:solidFill>
                <a:srgbClr val="000099"/>
              </a:solidFill>
              <a:latin typeface="Times New Roman" charset="0"/>
              <a:cs typeface="Arial" charset="0"/>
            </a:endParaRPr>
          </a:p>
          <a:p>
            <a:pPr>
              <a:defRPr/>
            </a:pPr>
            <a:r>
              <a:rPr lang="en-US" sz="2000" dirty="0" smtClean="0">
                <a:latin typeface="Times New Roman" charset="0"/>
                <a:cs typeface="Arial" charset="0"/>
              </a:rPr>
              <a:t>[</a:t>
            </a:r>
            <a:r>
              <a:rPr lang="en-US" sz="2000" dirty="0">
                <a:latin typeface="Times New Roman" charset="0"/>
                <a:cs typeface="Arial" charset="0"/>
              </a:rPr>
              <a:t>2</a:t>
            </a:r>
            <a:r>
              <a:rPr lang="en-US" sz="2000" dirty="0" smtClean="0">
                <a:latin typeface="Times New Roman" charset="0"/>
                <a:cs typeface="Arial" charset="0"/>
              </a:rPr>
              <a:t>]</a:t>
            </a:r>
            <a:endParaRPr lang="en-US" sz="2000" dirty="0">
              <a:solidFill>
                <a:srgbClr val="000099"/>
              </a:solidFill>
              <a:latin typeface="Times New Roman" charset="0"/>
              <a:cs typeface="Arial" charset="0"/>
            </a:endParaRPr>
          </a:p>
        </p:txBody>
      </p:sp>
      <p:cxnSp>
        <p:nvCxnSpPr>
          <p:cNvPr id="49160" name="AutoShape 5"/>
          <p:cNvCxnSpPr>
            <a:cxnSpLocks noChangeShapeType="1"/>
          </p:cNvCxnSpPr>
          <p:nvPr/>
        </p:nvCxnSpPr>
        <p:spPr bwMode="auto">
          <a:xfrm>
            <a:off x="429605" y="627224"/>
            <a:ext cx="7975241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2205130" y="1098034"/>
            <a:ext cx="2625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slide from Alain’ talk 2015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4735"/>
            <a:ext cx="9105900" cy="63373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06733" y="637160"/>
            <a:ext cx="1880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(from Alain slides)</a:t>
            </a:r>
          </a:p>
        </p:txBody>
      </p:sp>
    </p:spTree>
    <p:extLst>
      <p:ext uri="{BB962C8B-B14F-4D97-AF65-F5344CB8AC3E}">
        <p14:creationId xmlns:p14="http://schemas.microsoft.com/office/powerpoint/2010/main" val="2908777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274638"/>
            <a:ext cx="88773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Thin walls (60 </a:t>
            </a:r>
            <a:r>
              <a:rPr lang="en-US" sz="3600" dirty="0" err="1" smtClean="0">
                <a:solidFill>
                  <a:srgbClr val="0000FF"/>
                </a:solidFill>
              </a:rPr>
              <a:t>mkm</a:t>
            </a:r>
            <a:r>
              <a:rPr lang="en-US" sz="3600" dirty="0" smtClean="0">
                <a:solidFill>
                  <a:srgbClr val="0000FF"/>
                </a:solidFill>
              </a:rPr>
              <a:t>)  double </a:t>
            </a:r>
            <a:r>
              <a:rPr lang="en-US" sz="3600" smtClean="0">
                <a:solidFill>
                  <a:srgbClr val="0000FF"/>
                </a:solidFill>
              </a:rPr>
              <a:t>layers                  </a:t>
            </a:r>
            <a:r>
              <a:rPr lang="en-US" sz="3600" smtClean="0">
                <a:solidFill>
                  <a:srgbClr val="0000FF"/>
                </a:solidFill>
              </a:rPr>
              <a:t>He </a:t>
            </a:r>
            <a:r>
              <a:rPr lang="en-US" sz="3600" dirty="0">
                <a:solidFill>
                  <a:srgbClr val="0000FF"/>
                </a:solidFill>
              </a:rPr>
              <a:t>beam pipe for </a:t>
            </a:r>
            <a:r>
              <a:rPr lang="en-US" sz="3600" dirty="0" smtClean="0">
                <a:solidFill>
                  <a:srgbClr val="0000FF"/>
                </a:solidFill>
              </a:rPr>
              <a:t>NA61 inside the </a:t>
            </a:r>
            <a:r>
              <a:rPr lang="en-US" sz="3600" dirty="0" smtClean="0">
                <a:solidFill>
                  <a:srgbClr val="0000FF"/>
                </a:solidFill>
              </a:rPr>
              <a:t>VTPCs</a:t>
            </a:r>
            <a:r>
              <a:rPr lang="en-US" sz="3600" smtClean="0">
                <a:solidFill>
                  <a:srgbClr val="0000FF"/>
                </a:solidFill>
              </a:rPr>
              <a:t>-1&amp;2</a:t>
            </a:r>
            <a:endParaRPr lang="en-US" sz="3600" dirty="0">
              <a:solidFill>
                <a:srgbClr val="0000F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814" b="2814"/>
          <a:stretch>
            <a:fillRect/>
          </a:stretch>
        </p:blipFill>
        <p:spPr>
          <a:xfrm>
            <a:off x="457200" y="1417638"/>
            <a:ext cx="8229600" cy="395393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43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73666" y="5518835"/>
            <a:ext cx="79163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The feasibility of this </a:t>
            </a:r>
            <a:r>
              <a:rPr lang="en-US" b="1" dirty="0" smtClean="0">
                <a:solidFill>
                  <a:srgbClr val="0000FF"/>
                </a:solidFill>
              </a:rPr>
              <a:t>option-2 for LT inside the VTPC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>
                <a:solidFill>
                  <a:srgbClr val="0000FF"/>
                </a:solidFill>
              </a:rPr>
              <a:t>                                              is being </a:t>
            </a:r>
            <a:r>
              <a:rPr lang="en-US" b="1" dirty="0" smtClean="0">
                <a:solidFill>
                  <a:srgbClr val="0000FF"/>
                </a:solidFill>
              </a:rPr>
              <a:t>discussed: </a:t>
            </a:r>
            <a:r>
              <a:rPr lang="en-US" dirty="0" smtClean="0">
                <a:solidFill>
                  <a:srgbClr val="FF0000"/>
                </a:solidFill>
              </a:rPr>
              <a:t>It </a:t>
            </a:r>
            <a:r>
              <a:rPr lang="en-US" dirty="0">
                <a:solidFill>
                  <a:srgbClr val="FF0000"/>
                </a:solidFill>
              </a:rPr>
              <a:t>is NOT so simple just to open/close the beam-pipe for the LongTarget implementation – but it is possible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817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/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/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/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Additional options of tracking detector relevant to the precise measurements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with T2K replica target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0199" y="4781285"/>
            <a:ext cx="804333" cy="461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06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141518-A9E1-5F41-A77A-4F1005D37082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3676" y="167174"/>
            <a:ext cx="8137855" cy="46998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b="1" dirty="0" smtClean="0">
                <a:solidFill>
                  <a:srgbClr val="0000FF"/>
                </a:solidFill>
              </a:rPr>
              <a:t>Position of Replica </a:t>
            </a:r>
            <a:r>
              <a:rPr lang="en-US" sz="3600" b="1" dirty="0">
                <a:solidFill>
                  <a:srgbClr val="0000FF"/>
                </a:solidFill>
              </a:rPr>
              <a:t>of the T2K </a:t>
            </a:r>
            <a:r>
              <a:rPr lang="en-US" sz="3600" b="1" dirty="0" smtClean="0">
                <a:solidFill>
                  <a:srgbClr val="0000FF"/>
                </a:solidFill>
              </a:rPr>
              <a:t>target ?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11733" y="5937466"/>
            <a:ext cx="2403324" cy="2263106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800" dirty="0" smtClean="0"/>
              <a:t>.</a:t>
            </a:r>
          </a:p>
        </p:txBody>
      </p:sp>
      <p:sp>
        <p:nvSpPr>
          <p:cNvPr id="467972" name="Rectangle 4"/>
          <p:cNvSpPr>
            <a:spLocks noChangeArrowheads="1"/>
          </p:cNvSpPr>
          <p:nvPr/>
        </p:nvSpPr>
        <p:spPr bwMode="auto">
          <a:xfrm>
            <a:off x="345386" y="5937466"/>
            <a:ext cx="8798614" cy="33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25393" tIns="12696" rIns="25393" bIns="12696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000099"/>
                </a:solidFill>
                <a:latin typeface="Times New Roman" charset="0"/>
                <a:cs typeface="Arial" charset="0"/>
              </a:rPr>
              <a:t> </a:t>
            </a:r>
          </a:p>
        </p:txBody>
      </p:sp>
      <p:cxnSp>
        <p:nvCxnSpPr>
          <p:cNvPr id="49160" name="AutoShape 5"/>
          <p:cNvCxnSpPr>
            <a:cxnSpLocks noChangeShapeType="1"/>
          </p:cNvCxnSpPr>
          <p:nvPr/>
        </p:nvCxnSpPr>
        <p:spPr bwMode="auto">
          <a:xfrm>
            <a:off x="345386" y="1088098"/>
            <a:ext cx="7975241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2205130" y="1098034"/>
            <a:ext cx="3382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slide from </a:t>
            </a:r>
            <a:r>
              <a:rPr lang="en-US" dirty="0" smtClean="0">
                <a:solidFill>
                  <a:srgbClr val="3366FF"/>
                </a:solidFill>
              </a:rPr>
              <a:t>Alain </a:t>
            </a:r>
            <a:r>
              <a:rPr lang="en-US" dirty="0" err="1" smtClean="0">
                <a:solidFill>
                  <a:srgbClr val="3366FF"/>
                </a:solidFill>
              </a:rPr>
              <a:t>Blondel</a:t>
            </a:r>
            <a:r>
              <a:rPr lang="en-US" dirty="0" smtClean="0">
                <a:solidFill>
                  <a:srgbClr val="3366FF"/>
                </a:solidFill>
              </a:rPr>
              <a:t>  </a:t>
            </a:r>
            <a:r>
              <a:rPr lang="en-US" dirty="0">
                <a:solidFill>
                  <a:srgbClr val="3366FF"/>
                </a:solidFill>
              </a:rPr>
              <a:t>talk 2015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332" y="1801117"/>
            <a:ext cx="6640789" cy="489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285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1665" y="584200"/>
            <a:ext cx="9269412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FF"/>
                </a:solidFill>
              </a:rPr>
              <a:t>Position of Replica of the T2K target </a:t>
            </a:r>
            <a:r>
              <a:rPr lang="en-US" sz="3600" b="1" dirty="0" smtClean="0">
                <a:solidFill>
                  <a:srgbClr val="0000FF"/>
                </a:solidFill>
              </a:rPr>
              <a:t>?</a:t>
            </a:r>
            <a:r>
              <a:rPr lang="en-US" sz="3600" dirty="0" smtClean="0">
                <a:solidFill>
                  <a:srgbClr val="0000FF"/>
                </a:solidFill>
              </a:rPr>
              <a:t/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3600" dirty="0" smtClean="0">
                <a:solidFill>
                  <a:srgbClr val="0000FF"/>
                </a:solidFill>
              </a:rPr>
              <a:t>Options are being discussed: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Option-1: </a:t>
            </a:r>
            <a:r>
              <a:rPr lang="en-US" dirty="0" smtClean="0"/>
              <a:t>tracking to the target by using the MFT disks around the LT, situated in front of the VTPC1 </a:t>
            </a:r>
          </a:p>
          <a:p>
            <a:r>
              <a:rPr lang="en-US" dirty="0">
                <a:solidFill>
                  <a:srgbClr val="0000FF"/>
                </a:solidFill>
              </a:rPr>
              <a:t>Option</a:t>
            </a:r>
            <a:r>
              <a:rPr lang="en-US" dirty="0" smtClean="0">
                <a:solidFill>
                  <a:srgbClr val="0000FF"/>
                </a:solidFill>
              </a:rPr>
              <a:t>-2: </a:t>
            </a:r>
            <a:r>
              <a:rPr lang="en-US" dirty="0" smtClean="0"/>
              <a:t>to move the LT is inside  </a:t>
            </a:r>
            <a:r>
              <a:rPr lang="en-US" dirty="0"/>
              <a:t>the </a:t>
            </a:r>
            <a:r>
              <a:rPr lang="en-US" dirty="0" smtClean="0"/>
              <a:t>VTPC1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dirty="0" smtClean="0"/>
              <a:t>Both options will provide tracking in wider angular acceptance coverage of tracks from the LT (including the backward region)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25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89" y="274638"/>
            <a:ext cx="8898467" cy="1143000"/>
          </a:xfrm>
        </p:spPr>
        <p:txBody>
          <a:bodyPr>
            <a:normAutofit fontScale="90000"/>
          </a:bodyPr>
          <a:lstStyle/>
          <a:p>
            <a:pPr marL="285750" indent="-285750" algn="l"/>
            <a:r>
              <a:rPr lang="en-US" sz="3600" b="1" dirty="0" smtClean="0">
                <a:solidFill>
                  <a:srgbClr val="0000FF"/>
                </a:solidFill>
              </a:rPr>
              <a:t/>
            </a:r>
            <a:br>
              <a:rPr lang="en-US" sz="3600" b="1" dirty="0" smtClean="0">
                <a:solidFill>
                  <a:srgbClr val="0000FF"/>
                </a:solidFill>
              </a:rPr>
            </a:br>
            <a:r>
              <a:rPr lang="en-US" sz="3600" b="1" dirty="0" smtClean="0">
                <a:solidFill>
                  <a:srgbClr val="0000FF"/>
                </a:solidFill>
              </a:rPr>
              <a:t>Vertexing for T2K </a:t>
            </a:r>
            <a:r>
              <a:rPr lang="en-US" sz="3600" b="1" dirty="0">
                <a:solidFill>
                  <a:srgbClr val="0000FF"/>
                </a:solidFill>
              </a:rPr>
              <a:t>LongTarget (LT) </a:t>
            </a:r>
            <a:r>
              <a:rPr lang="en-US" sz="3600" b="1" dirty="0" smtClean="0">
                <a:solidFill>
                  <a:srgbClr val="0000FF"/>
                </a:solidFill>
              </a:rPr>
              <a:t>replica ? </a:t>
            </a:r>
            <a:r>
              <a:rPr lang="en-US" sz="3600" dirty="0" smtClean="0">
                <a:solidFill>
                  <a:srgbClr val="0000FF"/>
                </a:solidFill>
              </a:rPr>
              <a:t/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3600" dirty="0" smtClean="0">
                <a:solidFill>
                  <a:srgbClr val="0000FF"/>
                </a:solidFill>
              </a:rPr>
              <a:t>      Conceptual </a:t>
            </a:r>
            <a:r>
              <a:rPr lang="en-US" sz="3600" dirty="0">
                <a:solidFill>
                  <a:srgbClr val="0000FF"/>
                </a:solidFill>
              </a:rPr>
              <a:t>Option-</a:t>
            </a:r>
            <a:r>
              <a:rPr lang="en-US" sz="3600" dirty="0" smtClean="0">
                <a:solidFill>
                  <a:srgbClr val="0000FF"/>
                </a:solidFill>
              </a:rPr>
              <a:t>1</a:t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is </a:t>
            </a:r>
            <a:r>
              <a:rPr lang="en-US" sz="2000" dirty="0">
                <a:solidFill>
                  <a:srgbClr val="FF0000"/>
                </a:solidFill>
              </a:rPr>
              <a:t>still to be </a:t>
            </a:r>
            <a:r>
              <a:rPr lang="en-US" sz="2000" dirty="0" smtClean="0">
                <a:solidFill>
                  <a:srgbClr val="FF0000"/>
                </a:solidFill>
              </a:rPr>
              <a:t>checked by simulations)</a:t>
            </a:r>
            <a:r>
              <a:rPr lang="en-US" sz="2800" dirty="0">
                <a:solidFill>
                  <a:srgbClr val="FF0000"/>
                </a:solidFill>
              </a:rPr>
              <a:t/>
            </a:r>
            <a:br>
              <a:rPr lang="en-US" sz="2800" dirty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rgbClr val="0000FF"/>
                </a:solidFill>
              </a:rPr>
              <a:t>                  </a:t>
            </a:r>
            <a:r>
              <a:rPr lang="en-US" sz="3600" dirty="0" smtClean="0">
                <a:solidFill>
                  <a:srgbClr val="FF0000"/>
                </a:solidFill>
              </a:rPr>
              <a:t>MFT </a:t>
            </a:r>
            <a:r>
              <a:rPr lang="en-US" sz="3600" dirty="0">
                <a:solidFill>
                  <a:srgbClr val="FF0000"/>
                </a:solidFill>
              </a:rPr>
              <a:t>disks around </a:t>
            </a:r>
            <a:r>
              <a:rPr lang="en-US" sz="3600" dirty="0" smtClean="0">
                <a:solidFill>
                  <a:srgbClr val="FF0000"/>
                </a:solidFill>
              </a:rPr>
              <a:t>the LT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1800" dirty="0" smtClean="0">
                <a:solidFill>
                  <a:srgbClr val="0000FF"/>
                </a:solidFill>
              </a:rPr>
              <a:t>disk-1: </a:t>
            </a:r>
            <a:r>
              <a:rPr lang="en-US" sz="1800" dirty="0" err="1" smtClean="0">
                <a:solidFill>
                  <a:srgbClr val="0000FF"/>
                </a:solidFill>
              </a:rPr>
              <a:t>Rin</a:t>
            </a:r>
            <a:r>
              <a:rPr lang="en-US" sz="1800" dirty="0" smtClean="0">
                <a:solidFill>
                  <a:srgbClr val="0000FF"/>
                </a:solidFill>
              </a:rPr>
              <a:t>=25mm, Rout=170mm 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34996" t="37937" r="34996" b="15911"/>
          <a:stretch/>
        </p:blipFill>
        <p:spPr>
          <a:xfrm>
            <a:off x="1900371" y="3195135"/>
            <a:ext cx="4394200" cy="241664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20567803">
            <a:off x="57211" y="2802189"/>
            <a:ext cx="1998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LongTarget (90 cm)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47</a:t>
            </a:fld>
            <a:endParaRPr lang="en-US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/>
          <a:srcRect l="-34996" t="37937" r="34996" b="15911"/>
          <a:stretch/>
        </p:blipFill>
        <p:spPr>
          <a:xfrm rot="21347130">
            <a:off x="-135930" y="3575272"/>
            <a:ext cx="4402273" cy="2421082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7129899" y="2292184"/>
            <a:ext cx="0" cy="4003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273797" y="1534947"/>
            <a:ext cx="831668" cy="6048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5985937" y="5321300"/>
            <a:ext cx="1102594" cy="10974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985937" y="1417638"/>
            <a:ext cx="1083730" cy="8101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7069666" y="1702836"/>
            <a:ext cx="2072747" cy="4369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5985937" y="2938175"/>
            <a:ext cx="2823633" cy="673929"/>
          </a:xfrm>
          <a:prstGeom prst="line">
            <a:avLst/>
          </a:prstGeom>
          <a:ln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7069666" y="2325602"/>
            <a:ext cx="1" cy="39057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Donut 33"/>
          <p:cNvSpPr/>
          <p:nvPr/>
        </p:nvSpPr>
        <p:spPr>
          <a:xfrm>
            <a:off x="5833537" y="3017520"/>
            <a:ext cx="304800" cy="676655"/>
          </a:xfrm>
          <a:prstGeom prst="donut">
            <a:avLst/>
          </a:prstGeom>
          <a:ln>
            <a:solidFill>
              <a:schemeClr val="accent1">
                <a:shade val="95000"/>
                <a:satMod val="105000"/>
                <a:alpha val="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7129899" y="1780071"/>
            <a:ext cx="2072747" cy="4369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7105465" y="5908204"/>
            <a:ext cx="2072747" cy="4369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5985937" y="2504040"/>
            <a:ext cx="2823633" cy="673929"/>
          </a:xfrm>
          <a:prstGeom prst="line">
            <a:avLst/>
          </a:prstGeom>
          <a:ln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ight Arrow 60"/>
          <p:cNvSpPr/>
          <p:nvPr/>
        </p:nvSpPr>
        <p:spPr>
          <a:xfrm rot="20492440">
            <a:off x="5798" y="4600811"/>
            <a:ext cx="978408" cy="195613"/>
          </a:xfrm>
          <a:prstGeom prst="rightArrow">
            <a:avLst/>
          </a:prstGeom>
          <a:solidFill>
            <a:schemeClr val="bg2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20609928">
            <a:off x="-49866" y="4188418"/>
            <a:ext cx="715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beam</a:t>
            </a:r>
            <a:endParaRPr lang="en-US" dirty="0"/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2218662" y="2779969"/>
            <a:ext cx="3032403" cy="1197799"/>
          </a:xfrm>
          <a:prstGeom prst="straightConnector1">
            <a:avLst/>
          </a:prstGeom>
          <a:ln w="12700">
            <a:solidFill>
              <a:srgbClr val="FF0000">
                <a:alpha val="48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3727660" y="2842792"/>
            <a:ext cx="3360871" cy="10453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3894675" y="3643669"/>
            <a:ext cx="2836325" cy="2894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2218662" y="2732746"/>
            <a:ext cx="3767275" cy="14492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2447266" y="4064294"/>
            <a:ext cx="3538671" cy="2127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3052233" y="2732746"/>
            <a:ext cx="3221564" cy="11554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3471729" y="2809418"/>
            <a:ext cx="3360871" cy="10453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4635503" y="3416783"/>
            <a:ext cx="2396067" cy="308552"/>
          </a:xfrm>
          <a:prstGeom prst="straightConnector1">
            <a:avLst/>
          </a:prstGeom>
          <a:ln w="12700">
            <a:solidFill>
              <a:srgbClr val="FF0000">
                <a:alpha val="48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1456274" y="4369370"/>
            <a:ext cx="2271386" cy="168673"/>
          </a:xfrm>
          <a:prstGeom prst="straightConnector1">
            <a:avLst/>
          </a:prstGeom>
          <a:ln w="12700">
            <a:solidFill>
              <a:srgbClr val="FF0000">
                <a:alpha val="48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3370129" y="3089404"/>
            <a:ext cx="3360871" cy="1045399"/>
          </a:xfrm>
          <a:prstGeom prst="straightConnector1">
            <a:avLst/>
          </a:prstGeom>
          <a:ln w="12700">
            <a:solidFill>
              <a:srgbClr val="FF0000">
                <a:alpha val="48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3471729" y="3939491"/>
            <a:ext cx="3500967" cy="10806"/>
          </a:xfrm>
          <a:prstGeom prst="straightConnector1">
            <a:avLst/>
          </a:prstGeom>
          <a:ln w="12700">
            <a:solidFill>
              <a:srgbClr val="FF0000">
                <a:alpha val="48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 rot="20638395">
            <a:off x="7452521" y="2534179"/>
            <a:ext cx="1572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Calibri" charset="0"/>
              </a:rPr>
              <a:t>Extra-thin double-</a:t>
            </a:r>
            <a:r>
              <a:rPr lang="en-US" sz="1200" dirty="0" smtClean="0">
                <a:solidFill>
                  <a:srgbClr val="FF0000"/>
                </a:solidFill>
                <a:latin typeface="Calibri" charset="0"/>
              </a:rPr>
              <a:t>wall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Calibri" charset="0"/>
              </a:rPr>
              <a:t>He beam-pipe </a:t>
            </a:r>
            <a:endParaRPr lang="en-US" sz="1200" dirty="0">
              <a:solidFill>
                <a:srgbClr val="FF0000"/>
              </a:solidFill>
              <a:latin typeface="Calibri" charset="0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 flipV="1">
            <a:off x="6138337" y="2969740"/>
            <a:ext cx="2823633" cy="673929"/>
          </a:xfrm>
          <a:prstGeom prst="line">
            <a:avLst/>
          </a:prstGeom>
          <a:ln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V="1">
            <a:off x="6107973" y="2363617"/>
            <a:ext cx="2823633" cy="673929"/>
          </a:xfrm>
          <a:prstGeom prst="line">
            <a:avLst/>
          </a:prstGeom>
          <a:ln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Can 112"/>
          <p:cNvSpPr/>
          <p:nvPr/>
        </p:nvSpPr>
        <p:spPr>
          <a:xfrm rot="15338142">
            <a:off x="7295148" y="1309962"/>
            <a:ext cx="359563" cy="3353785"/>
          </a:xfrm>
          <a:prstGeom prst="can">
            <a:avLst>
              <a:gd name="adj" fmla="val 59371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accent1">
                <a:shade val="95000"/>
                <a:satMod val="105000"/>
                <a:alpha val="23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Parallelogram 115"/>
          <p:cNvSpPr/>
          <p:nvPr/>
        </p:nvSpPr>
        <p:spPr>
          <a:xfrm rot="5400000" flipH="1">
            <a:off x="5916281" y="3099135"/>
            <a:ext cx="4446453" cy="2008987"/>
          </a:xfrm>
          <a:prstGeom prst="parallelogram">
            <a:avLst/>
          </a:prstGeom>
          <a:gradFill flip="none" rotWithShape="1">
            <a:gsLst>
              <a:gs pos="3000">
                <a:schemeClr val="accent1">
                  <a:tint val="100000"/>
                  <a:shade val="100000"/>
                  <a:satMod val="130000"/>
                  <a:alpha val="4000"/>
                </a:schemeClr>
              </a:gs>
              <a:gs pos="98000">
                <a:schemeClr val="accent1">
                  <a:tint val="50000"/>
                  <a:shade val="100000"/>
                  <a:satMod val="350000"/>
                  <a:alpha val="34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1">
                <a:shade val="95000"/>
                <a:satMod val="105000"/>
                <a:alpha val="7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Rectangle 117"/>
          <p:cNvSpPr/>
          <p:nvPr/>
        </p:nvSpPr>
        <p:spPr>
          <a:xfrm rot="20957232">
            <a:off x="7152769" y="5101092"/>
            <a:ext cx="1531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VTPC-1</a:t>
            </a:r>
            <a:endParaRPr lang="en-US" sz="3600" dirty="0">
              <a:solidFill>
                <a:srgbClr val="FF0000"/>
              </a:solidFill>
            </a:endParaRPr>
          </a:p>
        </p:txBody>
      </p:sp>
      <p:cxnSp>
        <p:nvCxnSpPr>
          <p:cNvPr id="119" name="Straight Connector 118"/>
          <p:cNvCxnSpPr/>
          <p:nvPr/>
        </p:nvCxnSpPr>
        <p:spPr>
          <a:xfrm>
            <a:off x="7079097" y="2129035"/>
            <a:ext cx="1" cy="4147027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7144447" y="2198125"/>
            <a:ext cx="1" cy="4147027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>
            <a:off x="278798" y="3458738"/>
            <a:ext cx="982140" cy="75662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278798" y="2884746"/>
            <a:ext cx="1600207" cy="5739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Can 43"/>
          <p:cNvSpPr/>
          <p:nvPr/>
        </p:nvSpPr>
        <p:spPr>
          <a:xfrm rot="15488175">
            <a:off x="3422117" y="1723595"/>
            <a:ext cx="220711" cy="4456634"/>
          </a:xfrm>
          <a:prstGeom prst="can">
            <a:avLst>
              <a:gd name="adj" fmla="val 59371"/>
            </a:avLst>
          </a:prstGeom>
          <a:gradFill flip="none" rotWithShape="1">
            <a:gsLst>
              <a:gs pos="26000">
                <a:schemeClr val="tx1"/>
              </a:gs>
              <a:gs pos="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>
                <a:alpha val="29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 prstMaterial="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6629" y="91060"/>
            <a:ext cx="1002705" cy="1136607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 flipV="1">
            <a:off x="2210390" y="2630809"/>
            <a:ext cx="2522678" cy="15511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365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889846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0000FF"/>
                </a:solidFill>
              </a:rPr>
              <a:t>Vertexing for T2K </a:t>
            </a:r>
            <a:r>
              <a:rPr lang="en-US" sz="3600" b="1" dirty="0">
                <a:solidFill>
                  <a:srgbClr val="0000FF"/>
                </a:solidFill>
              </a:rPr>
              <a:t>LongTarget (LT) </a:t>
            </a:r>
            <a:r>
              <a:rPr lang="en-US" sz="3600" b="1" dirty="0" smtClean="0">
                <a:solidFill>
                  <a:srgbClr val="0000FF"/>
                </a:solidFill>
              </a:rPr>
              <a:t>replica ?</a:t>
            </a:r>
            <a:r>
              <a:rPr lang="en-US" sz="3600" dirty="0" smtClean="0">
                <a:solidFill>
                  <a:srgbClr val="0000FF"/>
                </a:solidFill>
              </a:rPr>
              <a:t> 			</a:t>
            </a:r>
            <a:r>
              <a:rPr lang="en-US" sz="3600" b="1" dirty="0" smtClean="0">
                <a:solidFill>
                  <a:srgbClr val="0000FF"/>
                </a:solidFill>
              </a:rPr>
              <a:t>Option</a:t>
            </a:r>
            <a:r>
              <a:rPr lang="en-US" sz="3600" b="1" dirty="0">
                <a:solidFill>
                  <a:srgbClr val="0000FF"/>
                </a:solidFill>
              </a:rPr>
              <a:t>-2</a:t>
            </a:r>
            <a:r>
              <a:rPr lang="en-US" sz="3600" b="1" dirty="0" smtClean="0">
                <a:solidFill>
                  <a:srgbClr val="0000FF"/>
                </a:solidFill>
              </a:rPr>
              <a:t>:</a:t>
            </a:r>
            <a:br>
              <a:rPr lang="en-US" sz="3600" b="1" dirty="0" smtClean="0">
                <a:solidFill>
                  <a:srgbClr val="0000FF"/>
                </a:solidFill>
              </a:rPr>
            </a:br>
            <a:r>
              <a:rPr lang="en-US" sz="1800" dirty="0">
                <a:solidFill>
                  <a:srgbClr val="0000FF"/>
                </a:solidFill>
              </a:rPr>
              <a:t>(</a:t>
            </a:r>
            <a:r>
              <a:rPr lang="en-US" sz="1800" dirty="0">
                <a:solidFill>
                  <a:srgbClr val="FF0000"/>
                </a:solidFill>
              </a:rPr>
              <a:t>is still to be checked by simulations)</a:t>
            </a: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the LT inside the VTPC-1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48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5060785" y="685800"/>
            <a:ext cx="2044680" cy="14539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4745792" y="4035628"/>
            <a:ext cx="2414931" cy="23463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60785" y="829733"/>
            <a:ext cx="2008882" cy="13980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7069666" y="1702836"/>
            <a:ext cx="2072747" cy="4369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5815285" y="2878666"/>
            <a:ext cx="3227116" cy="733438"/>
          </a:xfrm>
          <a:prstGeom prst="line">
            <a:avLst/>
          </a:prstGeom>
          <a:ln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7105465" y="1855236"/>
            <a:ext cx="2072747" cy="4369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7105465" y="5908204"/>
            <a:ext cx="2072747" cy="4369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5815285" y="2194938"/>
            <a:ext cx="3327128" cy="788539"/>
          </a:xfrm>
          <a:prstGeom prst="line">
            <a:avLst/>
          </a:prstGeom>
          <a:ln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ight Arrow 60"/>
          <p:cNvSpPr/>
          <p:nvPr/>
        </p:nvSpPr>
        <p:spPr>
          <a:xfrm rot="20928700">
            <a:off x="1947367" y="3743694"/>
            <a:ext cx="978408" cy="251734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21008479">
            <a:off x="878251" y="3718681"/>
            <a:ext cx="715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beam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9575800" y="5772599"/>
            <a:ext cx="736600" cy="436563"/>
          </a:xfrm>
        </p:spPr>
        <p:txBody>
          <a:bodyPr>
            <a:normAutofit/>
          </a:bodyPr>
          <a:lstStyle/>
          <a:p>
            <a:endParaRPr lang="en-US" sz="800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495723" y="1589680"/>
            <a:ext cx="5230139" cy="106498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54901" y="1914849"/>
            <a:ext cx="5351834" cy="1171430"/>
          </a:xfrm>
          <a:prstGeom prst="line">
            <a:avLst/>
          </a:prstGeom>
          <a:ln w="508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h="127000" prst="hardEdge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057861" y="1646899"/>
            <a:ext cx="3359031" cy="732364"/>
          </a:xfrm>
          <a:prstGeom prst="straightConnector1">
            <a:avLst/>
          </a:prstGeom>
          <a:ln w="12700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5343344" y="1569148"/>
            <a:ext cx="364604" cy="379901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5343344" y="1712672"/>
            <a:ext cx="0" cy="149373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180710" y="1397867"/>
            <a:ext cx="390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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5525646" y="1746561"/>
            <a:ext cx="390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</a:t>
            </a:r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 flipH="1" flipV="1">
            <a:off x="4416892" y="1816753"/>
            <a:ext cx="364604" cy="379901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4283236" y="1594671"/>
            <a:ext cx="390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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4586314" y="1900550"/>
            <a:ext cx="390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</a:t>
            </a:r>
            <a:endParaRPr lang="en-US" dirty="0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4571376" y="1788018"/>
            <a:ext cx="953913" cy="22506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495723" y="5457900"/>
            <a:ext cx="42857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The feasibility of this option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                                              is being discussed</a:t>
            </a:r>
          </a:p>
        </p:txBody>
      </p:sp>
      <p:cxnSp>
        <p:nvCxnSpPr>
          <p:cNvPr id="90" name="Straight Connector 89"/>
          <p:cNvCxnSpPr/>
          <p:nvPr/>
        </p:nvCxnSpPr>
        <p:spPr>
          <a:xfrm flipV="1">
            <a:off x="126132" y="2539026"/>
            <a:ext cx="9094935" cy="184405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 flipV="1">
            <a:off x="4839873" y="1925811"/>
            <a:ext cx="503471" cy="7288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6171701" y="2459537"/>
            <a:ext cx="1394292" cy="6030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5822295" y="2135502"/>
            <a:ext cx="2163974" cy="865014"/>
          </a:xfrm>
          <a:prstGeom prst="curvedConnector3">
            <a:avLst>
              <a:gd name="adj1" fmla="val 50000"/>
            </a:avLst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V="1">
            <a:off x="7192063" y="2196654"/>
            <a:ext cx="1693622" cy="7119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6487603" y="2878667"/>
            <a:ext cx="2654810" cy="2680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V="1">
            <a:off x="6419966" y="2333957"/>
            <a:ext cx="1032928" cy="785666"/>
          </a:xfrm>
          <a:prstGeom prst="straightConnector1">
            <a:avLst/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flipV="1">
            <a:off x="7192063" y="2146552"/>
            <a:ext cx="1032928" cy="785666"/>
          </a:xfrm>
          <a:prstGeom prst="curvedConnector3">
            <a:avLst>
              <a:gd name="adj1" fmla="val 50000"/>
            </a:avLst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V="1">
            <a:off x="6055603" y="2329507"/>
            <a:ext cx="1032928" cy="785666"/>
          </a:xfrm>
          <a:prstGeom prst="straightConnector1">
            <a:avLst/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7755472" y="2192194"/>
            <a:ext cx="1032928" cy="785666"/>
          </a:xfrm>
          <a:prstGeom prst="straightConnector1">
            <a:avLst/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>
            <a:off x="7947640" y="2878667"/>
            <a:ext cx="1207386" cy="44865"/>
          </a:xfrm>
          <a:prstGeom prst="straightConnector1">
            <a:avLst/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flipV="1">
            <a:off x="7319719" y="2621017"/>
            <a:ext cx="1383389" cy="503677"/>
          </a:xfrm>
          <a:prstGeom prst="curvedConnector3">
            <a:avLst>
              <a:gd name="adj1" fmla="val 50000"/>
            </a:avLst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 flipV="1">
            <a:off x="7986269" y="2906114"/>
            <a:ext cx="1225304" cy="154415"/>
          </a:xfrm>
          <a:prstGeom prst="straightConnector1">
            <a:avLst/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6249051" y="3298349"/>
            <a:ext cx="1975940" cy="162704"/>
          </a:xfrm>
          <a:prstGeom prst="curvedConnector3">
            <a:avLst>
              <a:gd name="adj1" fmla="val -133"/>
            </a:avLst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>
            <a:off x="6530021" y="3177014"/>
            <a:ext cx="1649176" cy="65570"/>
          </a:xfrm>
          <a:prstGeom prst="straightConnector1">
            <a:avLst/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05"/>
          <p:cNvCxnSpPr/>
          <p:nvPr/>
        </p:nvCxnSpPr>
        <p:spPr>
          <a:xfrm rot="5400000" flipH="1" flipV="1">
            <a:off x="6042215" y="2892055"/>
            <a:ext cx="236506" cy="20973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05"/>
          <p:cNvCxnSpPr/>
          <p:nvPr/>
        </p:nvCxnSpPr>
        <p:spPr>
          <a:xfrm>
            <a:off x="6105116" y="3298349"/>
            <a:ext cx="917983" cy="19042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05"/>
          <p:cNvCxnSpPr/>
          <p:nvPr/>
        </p:nvCxnSpPr>
        <p:spPr>
          <a:xfrm flipV="1">
            <a:off x="6395283" y="2355430"/>
            <a:ext cx="2218053" cy="691669"/>
          </a:xfrm>
          <a:prstGeom prst="curvedConnector3">
            <a:avLst>
              <a:gd name="adj1" fmla="val -33214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05"/>
          <p:cNvCxnSpPr/>
          <p:nvPr/>
        </p:nvCxnSpPr>
        <p:spPr>
          <a:xfrm flipV="1">
            <a:off x="5927580" y="3154503"/>
            <a:ext cx="2773703" cy="188166"/>
          </a:xfrm>
          <a:prstGeom prst="curvedConnector3">
            <a:avLst>
              <a:gd name="adj1" fmla="val 95177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Can 210"/>
          <p:cNvSpPr/>
          <p:nvPr/>
        </p:nvSpPr>
        <p:spPr>
          <a:xfrm rot="15436670">
            <a:off x="7248991" y="1242756"/>
            <a:ext cx="494440" cy="3098983"/>
          </a:xfrm>
          <a:prstGeom prst="can">
            <a:avLst>
              <a:gd name="adj" fmla="val 37417"/>
            </a:avLst>
          </a:prstGeom>
          <a:gradFill>
            <a:gsLst>
              <a:gs pos="42000">
                <a:schemeClr val="accent1">
                  <a:tint val="100000"/>
                  <a:shade val="100000"/>
                  <a:satMod val="130000"/>
                  <a:alpha val="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accent1">
                <a:shade val="95000"/>
                <a:satMod val="105000"/>
                <a:alpha val="23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Can 211"/>
          <p:cNvSpPr/>
          <p:nvPr/>
        </p:nvSpPr>
        <p:spPr>
          <a:xfrm rot="15488175">
            <a:off x="6806911" y="1527087"/>
            <a:ext cx="220711" cy="2810263"/>
          </a:xfrm>
          <a:prstGeom prst="can">
            <a:avLst>
              <a:gd name="adj" fmla="val 59371"/>
            </a:avLst>
          </a:prstGeom>
          <a:gradFill flip="none" rotWithShape="1">
            <a:gsLst>
              <a:gs pos="54000">
                <a:schemeClr val="tx1"/>
              </a:gs>
              <a:gs pos="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>
                <a:alpha val="29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 prstMaterial="powder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Donut 235"/>
          <p:cNvSpPr/>
          <p:nvPr/>
        </p:nvSpPr>
        <p:spPr>
          <a:xfrm flipH="1">
            <a:off x="5404290" y="2895569"/>
            <a:ext cx="410995" cy="676655"/>
          </a:xfrm>
          <a:prstGeom prst="donut">
            <a:avLst>
              <a:gd name="adj" fmla="val 33780"/>
            </a:avLst>
          </a:prstGeom>
          <a:ln>
            <a:solidFill>
              <a:schemeClr val="tx1">
                <a:alpha val="4000"/>
              </a:schemeClr>
            </a:solidFill>
          </a:ln>
          <a:scene3d>
            <a:camera prst="orthographicFront"/>
            <a:lightRig rig="threePt" dir="t"/>
          </a:scene3d>
          <a:sp3d contourW="25400">
            <a:contourClr>
              <a:srgbClr val="0000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40" name="Straight Connector 239"/>
          <p:cNvCxnSpPr/>
          <p:nvPr/>
        </p:nvCxnSpPr>
        <p:spPr>
          <a:xfrm flipH="1">
            <a:off x="5333928" y="3206402"/>
            <a:ext cx="227730" cy="36182"/>
          </a:xfrm>
          <a:prstGeom prst="line">
            <a:avLst/>
          </a:prstGeom>
          <a:ln w="41275">
            <a:solidFill>
              <a:schemeClr val="tx1"/>
            </a:solidFill>
          </a:ln>
          <a:scene3d>
            <a:camera prst="orthographicFront"/>
            <a:lightRig rig="threePt" dir="t"/>
          </a:scene3d>
          <a:sp3d contourW="12700">
            <a:contourClr>
              <a:srgbClr val="0000FF"/>
            </a:contourClr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Arrow Connector 105"/>
          <p:cNvCxnSpPr/>
          <p:nvPr/>
        </p:nvCxnSpPr>
        <p:spPr>
          <a:xfrm>
            <a:off x="6028611" y="3105652"/>
            <a:ext cx="917983" cy="19042"/>
          </a:xfrm>
          <a:prstGeom prst="curvedConnector3">
            <a:avLst>
              <a:gd name="adj1" fmla="val 95194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134"/>
          <p:cNvCxnSpPr/>
          <p:nvPr/>
        </p:nvCxnSpPr>
        <p:spPr>
          <a:xfrm>
            <a:off x="5953258" y="3026323"/>
            <a:ext cx="1262274" cy="165834"/>
          </a:xfrm>
          <a:prstGeom prst="curvedConnector3">
            <a:avLst>
              <a:gd name="adj1" fmla="val 3719"/>
            </a:avLst>
          </a:prstGeom>
          <a:ln>
            <a:solidFill>
              <a:srgbClr val="FF0000">
                <a:alpha val="26000"/>
              </a:srgb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56"/>
          <p:cNvCxnSpPr/>
          <p:nvPr/>
        </p:nvCxnSpPr>
        <p:spPr>
          <a:xfrm>
            <a:off x="6784849" y="3032328"/>
            <a:ext cx="1986149" cy="539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Arrow Connector 257"/>
          <p:cNvCxnSpPr/>
          <p:nvPr/>
        </p:nvCxnSpPr>
        <p:spPr>
          <a:xfrm flipV="1">
            <a:off x="7565993" y="2817212"/>
            <a:ext cx="1707165" cy="4866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Arrow Connector 258"/>
          <p:cNvCxnSpPr/>
          <p:nvPr/>
        </p:nvCxnSpPr>
        <p:spPr>
          <a:xfrm flipV="1">
            <a:off x="5777389" y="2654666"/>
            <a:ext cx="1139878" cy="4545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 flipH="1" flipV="1">
            <a:off x="7069666" y="2227768"/>
            <a:ext cx="52733" cy="414260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7" name="Parallelogram 266"/>
          <p:cNvSpPr/>
          <p:nvPr/>
        </p:nvSpPr>
        <p:spPr>
          <a:xfrm rot="5400000" flipH="1">
            <a:off x="5885009" y="3182736"/>
            <a:ext cx="4446453" cy="2008987"/>
          </a:xfrm>
          <a:prstGeom prst="parallelogram">
            <a:avLst/>
          </a:prstGeom>
          <a:gradFill flip="none" rotWithShape="1">
            <a:gsLst>
              <a:gs pos="3000">
                <a:schemeClr val="accent1">
                  <a:tint val="100000"/>
                  <a:shade val="100000"/>
                  <a:satMod val="130000"/>
                  <a:alpha val="4000"/>
                </a:schemeClr>
              </a:gs>
              <a:gs pos="85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1">
                <a:shade val="95000"/>
                <a:satMod val="105000"/>
                <a:alpha val="2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7" name="Straight Connector 276"/>
          <p:cNvCxnSpPr/>
          <p:nvPr/>
        </p:nvCxnSpPr>
        <p:spPr>
          <a:xfrm flipH="1" flipV="1">
            <a:off x="7135012" y="2115893"/>
            <a:ext cx="63130" cy="4217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3" name="Rectangle 282"/>
          <p:cNvSpPr/>
          <p:nvPr/>
        </p:nvSpPr>
        <p:spPr>
          <a:xfrm rot="20803944">
            <a:off x="7268387" y="5015933"/>
            <a:ext cx="1596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VTPC-1</a:t>
            </a:r>
          </a:p>
        </p:txBody>
      </p:sp>
      <p:sp>
        <p:nvSpPr>
          <p:cNvPr id="4" name="Rectangle 3"/>
          <p:cNvSpPr/>
          <p:nvPr/>
        </p:nvSpPr>
        <p:spPr>
          <a:xfrm>
            <a:off x="654901" y="593742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It is NOT so simple just to open/close the beam-pipe for the LongTarget implementation – but it is possible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1067" y="91060"/>
            <a:ext cx="948267" cy="107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90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3676" y="410201"/>
            <a:ext cx="8137855" cy="469986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3600" b="1" dirty="0" smtClean="0">
                <a:solidFill>
                  <a:srgbClr val="3366FF"/>
                </a:solidFill>
              </a:rPr>
              <a:t>                                                              </a:t>
            </a:r>
            <a:r>
              <a:rPr lang="en-US" sz="3600" b="1" dirty="0" smtClean="0">
                <a:solidFill>
                  <a:srgbClr val="FF0000"/>
                </a:solidFill>
              </a:rPr>
              <a:t>Motivation-6 </a:t>
            </a:r>
            <a:r>
              <a:rPr lang="en-US" sz="3600" dirty="0" smtClean="0">
                <a:solidFill>
                  <a:srgbClr val="3366FF"/>
                </a:solidFill>
              </a:rPr>
              <a:t/>
            </a:r>
            <a:br>
              <a:rPr lang="en-US" sz="3600" dirty="0" smtClean="0">
                <a:solidFill>
                  <a:srgbClr val="3366FF"/>
                </a:solidFill>
              </a:rPr>
            </a:br>
            <a:r>
              <a:rPr lang="en-US" sz="3600" dirty="0" smtClean="0">
                <a:solidFill>
                  <a:srgbClr val="3366FF"/>
                </a:solidFill>
              </a:rPr>
              <a:t>Availability of new detector technologies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31667" y="6356350"/>
            <a:ext cx="4416464" cy="3233619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800" dirty="0" smtClean="0"/>
              <a:t>.</a:t>
            </a:r>
          </a:p>
        </p:txBody>
      </p:sp>
      <p:cxnSp>
        <p:nvCxnSpPr>
          <p:cNvPr id="49160" name="AutoShape 5"/>
          <p:cNvCxnSpPr>
            <a:cxnSpLocks noChangeShapeType="1"/>
          </p:cNvCxnSpPr>
          <p:nvPr/>
        </p:nvCxnSpPr>
        <p:spPr bwMode="auto">
          <a:xfrm>
            <a:off x="429605" y="1228358"/>
            <a:ext cx="7975241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1440025"/>
            <a:ext cx="7216949" cy="54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94BFF-BC79-7D49-A2FF-2EBCEB10B0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31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825FC-5E29-E846-B7B9-772DAE56727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5387" y="1391384"/>
            <a:ext cx="6614303" cy="2462245"/>
          </a:xfrm>
          <a:prstGeom prst="rect">
            <a:avLst/>
          </a:prstGeom>
        </p:spPr>
        <p:txBody>
          <a:bodyPr lIns="25393" tIns="12696" rIns="25393" bIns="12696">
            <a:spAutoFit/>
          </a:bodyPr>
          <a:lstStyle/>
          <a:p>
            <a:pPr>
              <a:defRPr/>
            </a:pPr>
            <a:endParaRPr lang="en-US" sz="2000" dirty="0"/>
          </a:p>
          <a:p>
            <a:pPr marL="317411" indent="-317411">
              <a:buFontTx/>
              <a:buAutoNum type="arabicPeriod"/>
              <a:defRPr/>
            </a:pPr>
            <a:r>
              <a:rPr lang="en-US" sz="2000" b="1" dirty="0">
                <a:solidFill>
                  <a:srgbClr val="3366FF"/>
                </a:solidFill>
              </a:rPr>
              <a:t>Coverage in transverse momentum to be as complete as possible, in particular down to very low momenta</a:t>
            </a:r>
            <a:r>
              <a:rPr lang="en-US" sz="2000" dirty="0"/>
              <a:t>. 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b="1" dirty="0">
                <a:solidFill>
                  <a:srgbClr val="3366FF"/>
                </a:solidFill>
              </a:rPr>
              <a:t>2. Very accurate identification of secondary vertices from decaying charm or beauty (D, J/psi,   c,   b ). </a:t>
            </a:r>
          </a:p>
          <a:p>
            <a:pPr lvl="1">
              <a:defRPr/>
            </a:pPr>
            <a:endParaRPr lang="en-US" sz="1700" dirty="0"/>
          </a:p>
          <a:p>
            <a:pPr>
              <a:defRPr/>
            </a:pPr>
            <a:endParaRPr lang="en-US" dirty="0"/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3998149" y="2919704"/>
          <a:ext cx="183668" cy="446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3" imgW="152400" imgH="165100" progId="Equation.3">
                  <p:embed/>
                </p:oleObj>
              </mc:Choice>
              <mc:Fallback>
                <p:oleObj name="Equation" r:id="rId3" imgW="1524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8149" y="2919704"/>
                        <a:ext cx="183668" cy="4462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4364589" y="2924888"/>
          <a:ext cx="204723" cy="46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5" imgW="152400" imgH="165100" progId="Equation.3">
                  <p:embed/>
                </p:oleObj>
              </mc:Choice>
              <mc:Fallback>
                <p:oleObj name="Equation" r:id="rId5" imgW="1524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4589" y="2924888"/>
                        <a:ext cx="204723" cy="4622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182773" y="318796"/>
            <a:ext cx="5420540" cy="702748"/>
          </a:xfrm>
          <a:prstGeom prst="rect">
            <a:avLst/>
          </a:prstGeom>
        </p:spPr>
        <p:txBody>
          <a:bodyPr wrap="none" lIns="25393" tIns="12696" rIns="25393" bIns="12696">
            <a:spAutoFit/>
          </a:bodyPr>
          <a:lstStyle/>
          <a:p>
            <a:pPr lvl="1">
              <a:defRPr/>
            </a:pPr>
            <a:r>
              <a:rPr lang="en-US" sz="4400" dirty="0">
                <a:solidFill>
                  <a:srgbClr val="253AFF"/>
                </a:solidFill>
                <a:latin typeface="+mj-lt"/>
              </a:rPr>
              <a:t>Design goals to be met:</a:t>
            </a:r>
          </a:p>
        </p:txBody>
      </p:sp>
      <p:pic>
        <p:nvPicPr>
          <p:cNvPr id="28678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628" y="266095"/>
            <a:ext cx="746769" cy="761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679" name="AutoShape 5"/>
          <p:cNvCxnSpPr>
            <a:cxnSpLocks noChangeShapeType="1"/>
          </p:cNvCxnSpPr>
          <p:nvPr/>
        </p:nvCxnSpPr>
        <p:spPr bwMode="auto">
          <a:xfrm>
            <a:off x="345387" y="1391385"/>
            <a:ext cx="7975241" cy="9935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680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84" y="3625116"/>
            <a:ext cx="8361393" cy="243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Rectangle 12"/>
          <p:cNvSpPr>
            <a:spLocks noChangeArrowheads="1"/>
          </p:cNvSpPr>
          <p:nvPr/>
        </p:nvSpPr>
        <p:spPr bwMode="auto">
          <a:xfrm>
            <a:off x="5750166" y="1401320"/>
            <a:ext cx="2570462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r>
              <a:rPr lang="en-US" sz="1700"/>
              <a:t> </a:t>
            </a:r>
          </a:p>
          <a:p>
            <a:r>
              <a:rPr lang="en-US" sz="1700" baseline="30000"/>
              <a:t>CERN-LHCC-2012-013 (LHCC-P-005) </a:t>
            </a:r>
          </a:p>
        </p:txBody>
      </p:sp>
    </p:spTree>
    <p:extLst>
      <p:ext uri="{BB962C8B-B14F-4D97-AF65-F5344CB8AC3E}">
        <p14:creationId xmlns:p14="http://schemas.microsoft.com/office/powerpoint/2010/main" val="3037247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735"/>
            <a:ext cx="9489386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>
                <a:solidFill>
                  <a:srgbClr val="253AFF"/>
                </a:solidFill>
              </a:rPr>
              <a:t>PIXEL Chip – General Requirements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6381" b="-4610"/>
          <a:stretch/>
        </p:blipFill>
        <p:spPr>
          <a:xfrm>
            <a:off x="64060" y="1276048"/>
            <a:ext cx="8531175" cy="509900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04C47A-1FBE-5141-815B-515FC2C4B51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711379" y="6375055"/>
            <a:ext cx="4504249" cy="33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5393" tIns="12696" rIns="25393" bIns="12696">
            <a:spAutoFit/>
          </a:bodyPr>
          <a:lstStyle/>
          <a:p>
            <a:r>
              <a:rPr lang="en-US" sz="2000">
                <a:solidFill>
                  <a:srgbClr val="253AFF"/>
                </a:solidFill>
              </a:rPr>
              <a:t>L.Musa, ITS_Upgrade_Overview-May-2016</a:t>
            </a:r>
            <a:endParaRPr lang="en-US" sz="2000"/>
          </a:p>
        </p:txBody>
      </p:sp>
      <p:pic>
        <p:nvPicPr>
          <p:cNvPr id="29701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931" y="0"/>
            <a:ext cx="797390" cy="92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702" name="AutoShape 5"/>
          <p:cNvCxnSpPr>
            <a:cxnSpLocks noChangeShapeType="1"/>
          </p:cNvCxnSpPr>
          <p:nvPr/>
        </p:nvCxnSpPr>
        <p:spPr bwMode="auto">
          <a:xfrm>
            <a:off x="430949" y="1067837"/>
            <a:ext cx="7975242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653227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en-US" dirty="0" smtClean="0">
                <a:solidFill>
                  <a:srgbClr val="253AFF"/>
                </a:solidFill>
              </a:rPr>
              <a:t>CMOS Pixel  Sensor</a:t>
            </a:r>
            <a:br>
              <a:rPr lang="en-US" dirty="0" smtClean="0">
                <a:solidFill>
                  <a:srgbClr val="253AFF"/>
                </a:solidFill>
              </a:rPr>
            </a:br>
            <a:endParaRPr lang="en-US" dirty="0">
              <a:solidFill>
                <a:srgbClr val="253A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227" y="2625531"/>
            <a:ext cx="8229242" cy="4526211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B199C5-7DC2-814D-8B97-C83B481049B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1748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568" y="864"/>
            <a:ext cx="897288" cy="914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955076" y="1187925"/>
            <a:ext cx="5689690" cy="188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r>
              <a:rPr lang="en-US" sz="1700"/>
              <a:t>J. Phys. G: Nucl. Part. Phys. </a:t>
            </a:r>
            <a:r>
              <a:rPr lang="en-US" sz="1700" b="1"/>
              <a:t>41 </a:t>
            </a:r>
            <a:r>
              <a:rPr lang="en-US" sz="1700"/>
              <a:t>(2014) 087002   </a:t>
            </a:r>
          </a:p>
          <a:p>
            <a:endParaRPr lang="en-US" sz="1700"/>
          </a:p>
          <a:p>
            <a:r>
              <a:rPr lang="en-US" sz="1700"/>
              <a:t>CMOS Pixel Sensor using TowerJazz 0.18μm CMOS Imaging Process </a:t>
            </a:r>
          </a:p>
          <a:p>
            <a:endParaRPr lang="en-US" sz="1700"/>
          </a:p>
          <a:p>
            <a:r>
              <a:rPr lang="en-US" sz="1700"/>
              <a:t> 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31750" name="Rectangle 9"/>
          <p:cNvSpPr>
            <a:spLocks noChangeArrowheads="1"/>
          </p:cNvSpPr>
          <p:nvPr/>
        </p:nvSpPr>
        <p:spPr bwMode="auto">
          <a:xfrm>
            <a:off x="457379" y="4430745"/>
            <a:ext cx="7001903" cy="21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5393" tIns="12696" rIns="25393" bIns="12696">
            <a:spAutoFit/>
          </a:bodyPr>
          <a:lstStyle/>
          <a:p>
            <a:r>
              <a:rPr lang="en-US" baseline="30000"/>
              <a:t> Schematic cross section of a MAPS pixel in the TowerJazz 0.18 μm imaging CMOS with the deep p-well feature.</a:t>
            </a:r>
            <a:endParaRPr lang="en-US"/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>
          <a:blip r:embed="rId4"/>
          <a:srcRect l="15049" r="15049"/>
          <a:stretch>
            <a:fillRect/>
          </a:stretch>
        </p:blipFill>
        <p:spPr bwMode="auto">
          <a:xfrm>
            <a:off x="448" y="1978868"/>
            <a:ext cx="4354734" cy="2395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31752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182" y="2430279"/>
            <a:ext cx="2666776" cy="188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Rectangle 4"/>
          <p:cNvSpPr>
            <a:spLocks noChangeArrowheads="1"/>
          </p:cNvSpPr>
          <p:nvPr/>
        </p:nvSpPr>
        <p:spPr bwMode="auto">
          <a:xfrm>
            <a:off x="326571" y="5013909"/>
            <a:ext cx="7325235" cy="1051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393" tIns="12696" rIns="25393" bIns="12696">
            <a:spAutoFit/>
          </a:bodyPr>
          <a:lstStyle/>
          <a:p>
            <a:pPr marL="238058" indent="-238058">
              <a:buFont typeface="Wingdings" charset="0"/>
              <a:buChar char="Ø"/>
            </a:pPr>
            <a:r>
              <a:rPr lang="en-US" sz="2000" baseline="30000"/>
              <a:t> High-resistivity (&gt; 1kΩ cm) p-type epitaxial layer (25μm) on p-type substrate</a:t>
            </a:r>
          </a:p>
          <a:p>
            <a:pPr marL="238058" indent="-238058">
              <a:buFont typeface="Wingdings" charset="0"/>
              <a:buChar char="Ø"/>
            </a:pPr>
            <a:r>
              <a:rPr lang="en-US" sz="2000" baseline="30000"/>
              <a:t>Small n-well diode (2 μm diameter), ~100 &lt;mes smaller than pixel =&gt; low capacitance</a:t>
            </a:r>
          </a:p>
          <a:p>
            <a:pPr marL="238058" indent="-238058">
              <a:buFont typeface="Wingdings" charset="0"/>
              <a:buChar char="Ø"/>
            </a:pPr>
            <a:r>
              <a:rPr lang="en-US" sz="2000" baseline="30000"/>
              <a:t>Application of (moderate) reverse bias voltage to substrate (contact from the top) can be used to increase depletion zone around NWELL collection diode</a:t>
            </a:r>
          </a:p>
          <a:p>
            <a:pPr marL="238058" indent="-238058">
              <a:buFont typeface="Wingdings" charset="0"/>
              <a:buChar char="Ø"/>
            </a:pPr>
            <a:r>
              <a:rPr lang="en-US" sz="2000" baseline="30000"/>
              <a:t>Deep PWELL shields NWELL of PMOS transistors to allow for full CMOS circuitry within active area</a:t>
            </a:r>
            <a:endParaRPr lang="en-US" sz="2000"/>
          </a:p>
        </p:txBody>
      </p:sp>
      <p:cxnSp>
        <p:nvCxnSpPr>
          <p:cNvPr id="31754" name="AutoShape 5"/>
          <p:cNvCxnSpPr>
            <a:cxnSpLocks noChangeShapeType="1"/>
          </p:cNvCxnSpPr>
          <p:nvPr/>
        </p:nvCxnSpPr>
        <p:spPr bwMode="auto">
          <a:xfrm>
            <a:off x="202483" y="972803"/>
            <a:ext cx="7975242" cy="9936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97586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79" y="274735"/>
            <a:ext cx="8229242" cy="788782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253AFF"/>
                </a:solidFill>
              </a:rPr>
              <a:t>pALPIDE chips -1,2,3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06" t="18338" r="-89813" b="-18346"/>
          <a:stretch/>
        </p:blipFill>
        <p:spPr>
          <a:xfrm>
            <a:off x="451108" y="1063517"/>
            <a:ext cx="16133256" cy="59076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365E07-04B7-3C44-BC31-D5DE1A39184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cxnSp>
        <p:nvCxnSpPr>
          <p:cNvPr id="33796" name="AutoShape 5"/>
          <p:cNvCxnSpPr>
            <a:cxnSpLocks noChangeShapeType="1"/>
          </p:cNvCxnSpPr>
          <p:nvPr/>
        </p:nvCxnSpPr>
        <p:spPr bwMode="auto">
          <a:xfrm>
            <a:off x="416614" y="1077772"/>
            <a:ext cx="7975242" cy="9935"/>
          </a:xfrm>
          <a:prstGeom prst="straightConnector1">
            <a:avLst/>
          </a:prstGeom>
          <a:noFill/>
          <a:ln w="174625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3797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614" y="71275"/>
            <a:ext cx="778127" cy="658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7738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9362</TotalTime>
  <Words>2331</Words>
  <Application>Microsoft Macintosh PowerPoint</Application>
  <PresentationFormat>On-screen Show (4:3)</PresentationFormat>
  <Paragraphs>392</Paragraphs>
  <Slides>48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Office Theme</vt:lpstr>
      <vt:lpstr>Microsoft Equation</vt:lpstr>
      <vt:lpstr>  Ideas on new NA61/SHINE Vertex Detector Design </vt:lpstr>
      <vt:lpstr>LAYOUT</vt:lpstr>
      <vt:lpstr>Vertex Detector for NA61</vt:lpstr>
      <vt:lpstr>1) Open charm [1,2]                [1] T. Matsui and H. Satz, Phys. Lett. B 178 (1986) 416.                [2] Helmut Satz, Calibrating the In-Medium Behavior of Quarkonia,                                arXiv: 1303.3493, 12 April 2013 2) The enhanced relative yield of strange and multi-strange particles in AA collisions with respect to pp and pA interactions  </vt:lpstr>
      <vt:lpstr>                                                              Motivation-6  Availability of new detector technologies  </vt:lpstr>
      <vt:lpstr>PowerPoint Presentation</vt:lpstr>
      <vt:lpstr>PIXEL Chip – General Requirements  </vt:lpstr>
      <vt:lpstr>CMOS Pixel  Sensor </vt:lpstr>
      <vt:lpstr>pALPIDE chips -1,2,3</vt:lpstr>
      <vt:lpstr>Tests of ALICE  pALPIDE chips</vt:lpstr>
      <vt:lpstr>ALICE technology for ITS: record level of radiation transparency &lt;0.3% X/Xo</vt:lpstr>
      <vt:lpstr>Material budget of CF stave for VD NA61  </vt:lpstr>
      <vt:lpstr>ALICE technology for MFT: disks with ~ 0.6 X/Xo  (reported today by Raphael Tieulent)</vt:lpstr>
      <vt:lpstr>PowerPoint Presentation</vt:lpstr>
      <vt:lpstr>First feasibility studies  for open charm measurements with NA61/SHINE    see  the next report by Szymon Mateuzh Pulawski at this workshop</vt:lpstr>
      <vt:lpstr>Challenges for open charm measurements </vt:lpstr>
      <vt:lpstr>Challenge-2: Low yields</vt:lpstr>
      <vt:lpstr>General requirements:</vt:lpstr>
      <vt:lpstr>Baseline proposal: Large Acceptance VD -- 6 detector planes</vt:lpstr>
      <vt:lpstr>PowerPoint Presentation</vt:lpstr>
      <vt:lpstr>      Small Acceptance VD layout </vt:lpstr>
      <vt:lpstr>Small Acceptance VD  at the pilot  run at the SPS in 2016  </vt:lpstr>
      <vt:lpstr>July 2016:  the 1st in-beam tests of VD telescopes…</vt:lpstr>
      <vt:lpstr>  </vt:lpstr>
      <vt:lpstr>  </vt:lpstr>
      <vt:lpstr>Prototyping for Large  Acceptance VD</vt:lpstr>
      <vt:lpstr>New “Saw” type elements on the C-frame and precise positioning (~10 μ) with ruby balls and fixation  </vt:lpstr>
      <vt:lpstr>PRECISE POSITIONING on C-SHAPE FRAMES for NA61 VD “PICK-UP” and “RETURN”</vt:lpstr>
      <vt:lpstr> Future studies of correlations of cumulative particles with strangeness and   charm production  </vt:lpstr>
      <vt:lpstr>UrQMD simulation of cumulative particles  and D mesons in p+C collisions </vt:lpstr>
      <vt:lpstr>Concept of new detector for studies of multiquark configurations in nuclei related to strange and multistrange particles, charm and correlations with cumulative particles formation </vt:lpstr>
      <vt:lpstr>Summary-1:</vt:lpstr>
      <vt:lpstr>Summary-2:</vt:lpstr>
      <vt:lpstr>PowerPoint Presentation</vt:lpstr>
      <vt:lpstr>Back-up slides</vt:lpstr>
      <vt:lpstr>Prototyping of the LAVD:  ALPIDE chip with electronics mounted  on the first  C-shape frame (job in progress)  the 1st station (with one chip)</vt:lpstr>
      <vt:lpstr>Benefits  of the baseline VD design:</vt:lpstr>
      <vt:lpstr>PowerPoint Presentation</vt:lpstr>
      <vt:lpstr>Some examples of St.Petersburg University  technologies for NA61(SHINE)  Goal: Search for the critical point of strongly interacting matter</vt:lpstr>
      <vt:lpstr>He beam pipe for NA61</vt:lpstr>
      <vt:lpstr>Motivation-4  precise measurements of production of charged pions and kaons out of a replica of the T2K target (from Alain slides)</vt:lpstr>
      <vt:lpstr> neutrino </vt:lpstr>
      <vt:lpstr>Thin walls (60 mkm)  double layers                  He beam pipe for NA61 inside the VTPCs-1&amp;2</vt:lpstr>
      <vt:lpstr>      Additional options of tracking detector relevant to the precise measurements with T2K replica target </vt:lpstr>
      <vt:lpstr>Position of Replica of the T2K target ?</vt:lpstr>
      <vt:lpstr>Position of Replica of the T2K target ? Options are being discussed: </vt:lpstr>
      <vt:lpstr> Vertexing for T2K LongTarget (LT) replica ?        Conceptual Option-1  (is still to be checked by simulations)                   MFT disks around the LT disk-1: Rin=25mm, Rout=170mm </vt:lpstr>
      <vt:lpstr>Vertexing for T2K LongTarget (LT) replica ?    Option-2: (is still to be checked by simulations) the LT inside the VTPC-1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ITS/MFT</dc:title>
  <dc:subject/>
  <dc:creator>Grigory</dc:creator>
  <cp:keywords/>
  <dc:description/>
  <cp:lastModifiedBy>Grigory</cp:lastModifiedBy>
  <cp:revision>213</cp:revision>
  <dcterms:created xsi:type="dcterms:W3CDTF">2017-05-08T09:01:49Z</dcterms:created>
  <dcterms:modified xsi:type="dcterms:W3CDTF">2017-07-27T22:50:24Z</dcterms:modified>
  <cp:category/>
</cp:coreProperties>
</file>