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3" r:id="rId1"/>
  </p:sldMasterIdLst>
  <p:notesMasterIdLst>
    <p:notesMasterId r:id="rId72"/>
  </p:notesMasterIdLst>
  <p:handoutMasterIdLst>
    <p:handoutMasterId r:id="rId73"/>
  </p:handoutMasterIdLst>
  <p:sldIdLst>
    <p:sldId id="456" r:id="rId2"/>
    <p:sldId id="527" r:id="rId3"/>
    <p:sldId id="538" r:id="rId4"/>
    <p:sldId id="516" r:id="rId5"/>
    <p:sldId id="545" r:id="rId6"/>
    <p:sldId id="412" r:id="rId7"/>
    <p:sldId id="546" r:id="rId8"/>
    <p:sldId id="505" r:id="rId9"/>
    <p:sldId id="512" r:id="rId10"/>
    <p:sldId id="506" r:id="rId11"/>
    <p:sldId id="509" r:id="rId12"/>
    <p:sldId id="510" r:id="rId13"/>
    <p:sldId id="511" r:id="rId14"/>
    <p:sldId id="528" r:id="rId15"/>
    <p:sldId id="536" r:id="rId16"/>
    <p:sldId id="461" r:id="rId17"/>
    <p:sldId id="523" r:id="rId18"/>
    <p:sldId id="458" r:id="rId19"/>
    <p:sldId id="400" r:id="rId20"/>
    <p:sldId id="401" r:id="rId21"/>
    <p:sldId id="407" r:id="rId22"/>
    <p:sldId id="442" r:id="rId23"/>
    <p:sldId id="408" r:id="rId24"/>
    <p:sldId id="429" r:id="rId25"/>
    <p:sldId id="431" r:id="rId26"/>
    <p:sldId id="432" r:id="rId27"/>
    <p:sldId id="436" r:id="rId28"/>
    <p:sldId id="439" r:id="rId29"/>
    <p:sldId id="415" r:id="rId30"/>
    <p:sldId id="414" r:id="rId31"/>
    <p:sldId id="530" r:id="rId32"/>
    <p:sldId id="539" r:id="rId33"/>
    <p:sldId id="532" r:id="rId34"/>
    <p:sldId id="382" r:id="rId35"/>
    <p:sldId id="533" r:id="rId36"/>
    <p:sldId id="486" r:id="rId37"/>
    <p:sldId id="487" r:id="rId38"/>
    <p:sldId id="489" r:id="rId39"/>
    <p:sldId id="448" r:id="rId40"/>
    <p:sldId id="474" r:id="rId41"/>
    <p:sldId id="537" r:id="rId42"/>
    <p:sldId id="447" r:id="rId43"/>
    <p:sldId id="446" r:id="rId44"/>
    <p:sldId id="459" r:id="rId45"/>
    <p:sldId id="503" r:id="rId46"/>
    <p:sldId id="504" r:id="rId47"/>
    <p:sldId id="534" r:id="rId48"/>
    <p:sldId id="467" r:id="rId49"/>
    <p:sldId id="544" r:id="rId50"/>
    <p:sldId id="496" r:id="rId51"/>
    <p:sldId id="541" r:id="rId52"/>
    <p:sldId id="543" r:id="rId53"/>
    <p:sldId id="450" r:id="rId54"/>
    <p:sldId id="449" r:id="rId55"/>
    <p:sldId id="452" r:id="rId56"/>
    <p:sldId id="451" r:id="rId57"/>
    <p:sldId id="507" r:id="rId58"/>
    <p:sldId id="520" r:id="rId59"/>
    <p:sldId id="521" r:id="rId60"/>
    <p:sldId id="502" r:id="rId61"/>
    <p:sldId id="454" r:id="rId62"/>
    <p:sldId id="547" r:id="rId63"/>
    <p:sldId id="425" r:id="rId64"/>
    <p:sldId id="426" r:id="rId65"/>
    <p:sldId id="427" r:id="rId66"/>
    <p:sldId id="428" r:id="rId67"/>
    <p:sldId id="498" r:id="rId68"/>
    <p:sldId id="535" r:id="rId69"/>
    <p:sldId id="471" r:id="rId70"/>
    <p:sldId id="418" r:id="rId71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5pPr>
    <a:lvl6pPr marL="2286000" algn="l" defTabSz="457200" rtl="0" eaLnBrk="1" latinLnBrk="0" hangingPunct="1"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6pPr>
    <a:lvl7pPr marL="2743200" algn="l" defTabSz="457200" rtl="0" eaLnBrk="1" latinLnBrk="0" hangingPunct="1"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7pPr>
    <a:lvl8pPr marL="3200400" algn="l" defTabSz="457200" rtl="0" eaLnBrk="1" latinLnBrk="0" hangingPunct="1"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8pPr>
    <a:lvl9pPr marL="3657600" algn="l" defTabSz="457200" rtl="0" eaLnBrk="1" latinLnBrk="0" hangingPunct="1">
      <a:defRPr sz="2800" kern="1200">
        <a:solidFill>
          <a:schemeClr val="tx1"/>
        </a:solidFill>
        <a:latin typeface="Arial" pitchFamily="-65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6EB7"/>
    <a:srgbClr val="CED531"/>
    <a:srgbClr val="FCFF39"/>
    <a:srgbClr val="001C8C"/>
    <a:srgbClr val="2300F0"/>
    <a:srgbClr val="1600E7"/>
    <a:srgbClr val="FFCB59"/>
    <a:srgbClr val="00D0FF"/>
    <a:srgbClr val="FF92CB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23920" autoAdjust="0"/>
    <p:restoredTop sz="89763" autoAdjust="0"/>
  </p:normalViewPr>
  <p:slideViewPr>
    <p:cSldViewPr>
      <p:cViewPr>
        <p:scale>
          <a:sx n="75" d="100"/>
          <a:sy n="75" d="100"/>
        </p:scale>
        <p:origin x="3496" y="7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3456"/>
    </p:cViewPr>
  </p:sorterViewPr>
  <p:notesViewPr>
    <p:cSldViewPr snapToObjects="1">
      <p:cViewPr varScale="1">
        <p:scale>
          <a:sx n="88" d="100"/>
          <a:sy n="88" d="100"/>
        </p:scale>
        <p:origin x="-272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handoutMaster" Target="handoutMasters/handoutMaster1.xml"/><Relationship Id="rId74" Type="http://schemas.openxmlformats.org/officeDocument/2006/relationships/presProps" Target="presProps.xml"/><Relationship Id="rId75" Type="http://schemas.openxmlformats.org/officeDocument/2006/relationships/viewProps" Target="viewProps.xml"/><Relationship Id="rId76" Type="http://schemas.openxmlformats.org/officeDocument/2006/relationships/theme" Target="theme/theme1.xml"/><Relationship Id="rId77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Relationship Id="rId2" Type="http://schemas.openxmlformats.org/officeDocument/2006/relationships/image" Target="../media/image5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F0AD2-F613-554D-92B8-CCBB6B6E4B07}" type="datetimeFigureOut">
              <a:rPr lang="fr-FR" smtClean="0"/>
              <a:pPr/>
              <a:t>04/12/2017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E57EF-B572-3A42-A938-22D8202D783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-65" charset="0"/>
              </a:defRPr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65" charset="0"/>
              </a:defRPr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pitchFamily="-65" charset="0"/>
              </a:defRPr>
            </a:lvl1pPr>
          </a:lstStyle>
          <a:p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65" charset="0"/>
              </a:defRPr>
            </a:lvl1pPr>
          </a:lstStyle>
          <a:p>
            <a:fld id="{3D7CBF80-6B2A-5549-AA81-357341F4C43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8EF13F-D23E-3F48-88D8-C792E109759A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01ED15-2BB9-4194-A5C6-64490203DF3B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E521DF-B460-374B-ADB7-4726160B9A0A}" type="slidenum">
              <a:rPr lang="en-US"/>
              <a:pPr/>
              <a:t>34</a:t>
            </a:fld>
            <a:endParaRPr lang="en-US"/>
          </a:p>
        </p:txBody>
      </p:sp>
      <p:sp>
        <p:nvSpPr>
          <p:cNvPr id="16281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Time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77" y="4343103"/>
            <a:ext cx="5487048" cy="4114205"/>
          </a:xfrm>
          <a:noFill/>
          <a:ln/>
        </p:spPr>
        <p:txBody>
          <a:bodyPr/>
          <a:lstStyle/>
          <a:p>
            <a:r>
              <a:rPr lang="en-US">
                <a:latin typeface="Times New Roman" pitchFamily="32" charset="0"/>
                <a:ea typeface="ＭＳ Ｐゴシック" pitchFamily="32" charset="-128"/>
                <a:cs typeface="ＭＳ Ｐゴシック" pitchFamily="32" charset="-128"/>
              </a:rPr>
              <a:t>Neutron defficient isdotope, for instance 18F, attached to a molecule involved in some metabolic process we want to  study. Very often this is FDG, easily fixed in cancer cells and inflamatory  areas.</a:t>
            </a:r>
          </a:p>
          <a:p>
            <a:r>
              <a:rPr lang="en-US">
                <a:latin typeface="Times New Roman" pitchFamily="32" charset="0"/>
                <a:ea typeface="ＭＳ Ｐゴシック" pitchFamily="32" charset="-128"/>
                <a:cs typeface="ＭＳ Ｐゴシック" pitchFamily="32" charset="-128"/>
              </a:rPr>
              <a:t>PET is a fantastic tool to see organs at work.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979C57-E9AB-4649-AC5B-1A876DEF029D}" type="slidenum">
              <a:rPr lang="en-US">
                <a:solidFill>
                  <a:prstClr val="black"/>
                </a:solidFill>
              </a:rPr>
              <a:pPr/>
              <a:t>48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Times New Roman" pitchFamily="-106" charset="0"/>
                <a:ea typeface="ＭＳ Ｐゴシック" pitchFamily="-106" charset="-128"/>
                <a:cs typeface="ＭＳ Ｐゴシック" pitchFamily="-106" charset="-128"/>
              </a:rPr>
              <a:t>Better timing requires faster crystals with high LY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0463" y="584200"/>
            <a:ext cx="4554537" cy="3414713"/>
          </a:xfrm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77" y="4343103"/>
            <a:ext cx="5487048" cy="4114205"/>
          </a:xfrm>
          <a:noFill/>
          <a:ln/>
        </p:spPr>
        <p:txBody>
          <a:bodyPr lIns="86468" tIns="43233" rIns="86468" bIns="43233"/>
          <a:lstStyle/>
          <a:p>
            <a:r>
              <a:rPr lang="fr-FR" dirty="0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But </a:t>
            </a:r>
            <a:r>
              <a:rPr lang="fr-FR" dirty="0" err="1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there</a:t>
            </a:r>
            <a:r>
              <a:rPr lang="fr-FR" dirty="0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is</a:t>
            </a:r>
            <a:r>
              <a:rPr lang="fr-FR" dirty="0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also</a:t>
            </a:r>
            <a:r>
              <a:rPr lang="fr-FR" dirty="0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a </a:t>
            </a:r>
            <a:r>
              <a:rPr lang="fr-FR" dirty="0" err="1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request</a:t>
            </a:r>
            <a:r>
              <a:rPr lang="fr-FR" dirty="0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for good timing </a:t>
            </a:r>
            <a:r>
              <a:rPr lang="fr-FR" dirty="0" err="1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resolution</a:t>
            </a:r>
            <a:r>
              <a:rPr lang="fr-FR" dirty="0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for </a:t>
            </a:r>
            <a:r>
              <a:rPr lang="fr-FR" dirty="0" err="1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another</a:t>
            </a:r>
            <a:r>
              <a:rPr lang="fr-FR" dirty="0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important application of </a:t>
            </a:r>
            <a:r>
              <a:rPr lang="fr-FR" dirty="0" err="1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scintillating</a:t>
            </a:r>
            <a:r>
              <a:rPr lang="fr-FR" dirty="0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dirty="0" err="1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crystals</a:t>
            </a:r>
            <a:r>
              <a:rPr lang="fr-FR" dirty="0" smtClean="0">
                <a:latin typeface="Times New Roman" pitchFamily="-112" charset="0"/>
                <a:ea typeface="ＭＳ Ｐゴシック" pitchFamily="-112" charset="-128"/>
                <a:cs typeface="ＭＳ Ｐゴシック" pitchFamily="-112" charset="-128"/>
              </a:rPr>
              <a:t>. PET scanners. </a:t>
            </a:r>
            <a:endParaRPr lang="fr-FR" dirty="0">
              <a:latin typeface="Times New Roman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872748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E85A8D-1798-734C-BA5F-4F444E3AEF3B}" type="slidenum">
              <a:rPr lang="en-US"/>
              <a:pPr/>
              <a:t>6</a:t>
            </a:fld>
            <a:endParaRPr lang="en-US"/>
          </a:p>
        </p:txBody>
      </p:sp>
      <p:sp>
        <p:nvSpPr>
          <p:cNvPr id="144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</a:t>
            </a:r>
            <a:r>
              <a:rPr lang="fr-FR" baseline="0" dirty="0" smtClean="0"/>
              <a:t> goal of LHC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understand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origin</a:t>
            </a:r>
            <a:r>
              <a:rPr lang="fr-FR" baseline="0" dirty="0" smtClean="0"/>
              <a:t> of the </a:t>
            </a:r>
            <a:r>
              <a:rPr lang="fr-FR" baseline="0" dirty="0" err="1" smtClean="0"/>
              <a:t>universe</a:t>
            </a:r>
            <a:endParaRPr lang="fr-FR" baseline="0" dirty="0" smtClean="0"/>
          </a:p>
          <a:p>
            <a:r>
              <a:rPr lang="fr-FR" baseline="0" dirty="0" smtClean="0"/>
              <a:t>As I </a:t>
            </a:r>
            <a:r>
              <a:rPr lang="fr-FR" baseline="0" dirty="0" err="1" smtClean="0"/>
              <a:t>am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partcle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physicist</a:t>
            </a:r>
            <a:r>
              <a:rPr lang="fr-FR" baseline="0" dirty="0" smtClean="0"/>
              <a:t> I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start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withan</a:t>
            </a:r>
            <a:r>
              <a:rPr lang="fr-FR" baseline="0" dirty="0" smtClean="0"/>
              <a:t> exemple of  application of </a:t>
            </a:r>
            <a:r>
              <a:rPr lang="fr-FR" baseline="0" dirty="0" err="1" smtClean="0"/>
              <a:t>scintillators</a:t>
            </a:r>
            <a:r>
              <a:rPr lang="fr-FR" baseline="0" dirty="0" smtClean="0"/>
              <a:t> in particule </a:t>
            </a:r>
            <a:r>
              <a:rPr lang="fr-FR" baseline="0" dirty="0" err="1" smtClean="0"/>
              <a:t>physics</a:t>
            </a:r>
            <a:endParaRPr lang="fr-FR" baseline="0" dirty="0" smtClean="0"/>
          </a:p>
          <a:p>
            <a:r>
              <a:rPr lang="fr-FR" baseline="0" dirty="0" smtClean="0"/>
              <a:t>But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he</a:t>
            </a:r>
            <a:r>
              <a:rPr lang="fr-FR" baseline="0" dirty="0" smtClean="0"/>
              <a:t> end of </a:t>
            </a:r>
            <a:r>
              <a:rPr lang="fr-FR" baseline="0" dirty="0" err="1" smtClean="0"/>
              <a:t>my</a:t>
            </a:r>
            <a:r>
              <a:rPr lang="fr-FR" baseline="0" dirty="0" smtClean="0"/>
              <a:t> talk I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show </a:t>
            </a:r>
            <a:r>
              <a:rPr lang="fr-FR" baseline="0" dirty="0" err="1" smtClean="0"/>
              <a:t>that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scintillators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used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understand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universe</a:t>
            </a:r>
            <a:r>
              <a:rPr lang="fr-FR" baseline="0" dirty="0" smtClean="0"/>
              <a:t> as </a:t>
            </a:r>
            <a:r>
              <a:rPr lang="fr-FR" baseline="0" dirty="0" err="1" smtClean="0"/>
              <a:t>it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today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space</a:t>
            </a:r>
            <a:r>
              <a:rPr lang="fr-FR" baseline="0" dirty="0" smtClean="0"/>
              <a:t> missions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0258CF-E9E4-1F48-A68A-34B6287F9CE3}" type="slidenum">
              <a:rPr lang="en-US"/>
              <a:pPr/>
              <a:t>16</a:t>
            </a:fld>
            <a:endParaRPr lang="en-US"/>
          </a:p>
        </p:txBody>
      </p:sp>
      <p:sp>
        <p:nvSpPr>
          <p:cNvPr id="147458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5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/>
              <a:t>Production cost of small cross-section crystal pixel m,ay become prohibitive with standard production technologies. In particular the cost of surface treatment may become a dominant cost driver</a:t>
            </a:r>
          </a:p>
          <a:p>
            <a:r>
              <a:rPr lang="en-US"/>
              <a:t>Hole at the bottom of crucible, with a capillary. When the first drop of melt reaches the seed, the fiber is pulled down at an impressive speed several cm/mn compared to a few mm/hour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D6B3AA-727A-2440-8526-540F1B1581AB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7C779B-5357-1247-86A6-88744CB6CC8F}" type="slidenum">
              <a:rPr lang="it-IT"/>
              <a:pPr/>
              <a:t>21</a:t>
            </a:fld>
            <a:endParaRPr lang="it-IT"/>
          </a:p>
        </p:txBody>
      </p:sp>
      <p:sp>
        <p:nvSpPr>
          <p:cNvPr id="45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92" y="4343103"/>
            <a:ext cx="5507380" cy="4120151"/>
          </a:xfrm>
        </p:spPr>
        <p:txBody>
          <a:bodyPr/>
          <a:lstStyle/>
          <a:p>
            <a:r>
              <a:rPr lang="en-US" dirty="0"/>
              <a:t>Through the study and development of these crystals we have learned a lot</a:t>
            </a:r>
          </a:p>
          <a:p>
            <a:endParaRPr lang="en-US" dirty="0"/>
          </a:p>
          <a:p>
            <a:r>
              <a:rPr lang="en-US" dirty="0"/>
              <a:t>1- about fundamental mechanisms fro cross luminescent crystals, necessarily:</a:t>
            </a:r>
          </a:p>
          <a:p>
            <a:r>
              <a:rPr lang="en-US" dirty="0"/>
              <a:t>	UV emitting</a:t>
            </a:r>
          </a:p>
          <a:p>
            <a:r>
              <a:rPr lang="en-US" dirty="0"/>
              <a:t>	fast</a:t>
            </a:r>
          </a:p>
          <a:p>
            <a:r>
              <a:rPr lang="en-US" dirty="0"/>
              <a:t>	low light  yield</a:t>
            </a:r>
          </a:p>
          <a:p>
            <a:endParaRPr lang="en-US" dirty="0"/>
          </a:p>
          <a:p>
            <a:r>
              <a:rPr lang="en-US" dirty="0"/>
              <a:t>2- about Ce3+ as one of the most promising activator for fast </a:t>
            </a:r>
            <a:r>
              <a:rPr lang="en-US" dirty="0" err="1"/>
              <a:t>scintillators</a:t>
            </a:r>
            <a:endParaRPr lang="en-US" dirty="0"/>
          </a:p>
          <a:p>
            <a:endParaRPr lang="en-US" dirty="0"/>
          </a:p>
          <a:p>
            <a:r>
              <a:rPr lang="en-US" dirty="0"/>
              <a:t>3- about mechanisms of energy relaxation in crystals (scintillation efficiency)</a:t>
            </a:r>
          </a:p>
          <a:p>
            <a:endParaRPr lang="en-US" dirty="0"/>
          </a:p>
          <a:p>
            <a:r>
              <a:rPr lang="en-US" dirty="0"/>
              <a:t>4- about the role of impurity and defects on:</a:t>
            </a:r>
          </a:p>
          <a:p>
            <a:r>
              <a:rPr lang="en-US" dirty="0"/>
              <a:t>	scintillation efficiency</a:t>
            </a:r>
          </a:p>
          <a:p>
            <a:r>
              <a:rPr lang="en-US" dirty="0"/>
              <a:t>	decay  time (quenching and slow components) </a:t>
            </a:r>
          </a:p>
          <a:p>
            <a:r>
              <a:rPr lang="en-US" dirty="0"/>
              <a:t>	Radiation hardness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C12339-42AC-1E4A-B40E-F995378EFC94}" type="slidenum">
              <a:rPr lang="it-IT"/>
              <a:pPr/>
              <a:t>23</a:t>
            </a:fld>
            <a:endParaRPr lang="it-IT"/>
          </a:p>
        </p:txBody>
      </p:sp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wanted</a:t>
            </a:r>
            <a:r>
              <a:rPr lang="fr-FR" dirty="0" smtClean="0"/>
              <a:t> to </a:t>
            </a:r>
            <a:r>
              <a:rPr lang="fr-FR" dirty="0" err="1" smtClean="0"/>
              <a:t>grow</a:t>
            </a:r>
            <a:r>
              <a:rPr lang="fr-FR" dirty="0" smtClean="0"/>
              <a:t> </a:t>
            </a:r>
            <a:r>
              <a:rPr lang="fr-FR" dirty="0" err="1" smtClean="0"/>
              <a:t>larger</a:t>
            </a:r>
            <a:r>
              <a:rPr lang="fr-FR" baseline="0" dirty="0" smtClean="0"/>
              <a:t> size </a:t>
            </a:r>
            <a:r>
              <a:rPr lang="fr-FR" baseline="0" dirty="0" err="1" smtClean="0"/>
              <a:t>ingots</a:t>
            </a:r>
            <a:r>
              <a:rPr lang="fr-FR" baseline="0" dirty="0" smtClean="0"/>
              <a:t> (</a:t>
            </a:r>
            <a:r>
              <a:rPr lang="fr-FR" baseline="0" dirty="0" err="1" smtClean="0"/>
              <a:t>endcaps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higher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productivity</a:t>
            </a:r>
            <a:r>
              <a:rPr lang="fr-FR" baseline="0" dirty="0" smtClean="0"/>
              <a:t>) but </a:t>
            </a:r>
            <a:r>
              <a:rPr lang="fr-FR" baseline="0" dirty="0" err="1" smtClean="0"/>
              <a:t>we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only</a:t>
            </a:r>
            <a:r>
              <a:rPr lang="fr-FR" baseline="0" dirty="0" smtClean="0"/>
              <a:t> 700kg Pt </a:t>
            </a:r>
            <a:r>
              <a:rPr lang="fr-FR" baseline="0" dirty="0" err="1" smtClean="0"/>
              <a:t>available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CBF80-6B2A-5549-AA81-357341F4C43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3C26E4A-BD5E-6341-95E8-F80A2D3D27B6}" type="datetime1">
              <a:rPr lang="en-US"/>
              <a:pPr/>
              <a:t>12/4/17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70381E-6300-754D-A983-50AED6793380}" type="slidenum">
              <a:rPr lang="en-US"/>
              <a:pPr/>
              <a:t>30</a:t>
            </a:fld>
            <a:endParaRPr lang="en-US"/>
          </a:p>
        </p:txBody>
      </p:sp>
      <p:sp>
        <p:nvSpPr>
          <p:cNvPr id="1809410" name="Rectangle 2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1809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1925" y="0"/>
            <a:ext cx="1943100" cy="6096000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2625" y="0"/>
            <a:ext cx="5676900" cy="6096000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re. Texte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0"/>
            <a:ext cx="6892925" cy="838200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2625" y="1066800"/>
            <a:ext cx="3810000" cy="50292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45025" y="1066800"/>
            <a:ext cx="3810000" cy="24384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45025" y="3657600"/>
            <a:ext cx="3810000" cy="24384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2625" y="0"/>
            <a:ext cx="7772400" cy="60960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0"/>
            <a:ext cx="6892925" cy="838200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82625" y="1066800"/>
            <a:ext cx="7772400" cy="502920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757746" y="1460500"/>
            <a:ext cx="16901746" cy="10795000"/>
            <a:chOff x="-4887" y="922"/>
            <a:chExt cx="10647" cy="6800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0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0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" name="Picture 12" descr="CERNNorm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8721969" y="6521450"/>
            <a:ext cx="422031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fld id="{52DB4F2A-CF8F-9347-9ACA-250691252C75}" type="slidenum">
              <a:rPr lang="en-US" sz="1600" b="1">
                <a:latin typeface="Times New Roman" pitchFamily="-106" charset="0"/>
              </a:rPr>
              <a:pPr algn="l"/>
              <a:t>‹#›</a:t>
            </a:fld>
            <a:endParaRPr lang="en-US" b="1"/>
          </a:p>
        </p:txBody>
      </p:sp>
      <p:sp>
        <p:nvSpPr>
          <p:cNvPr id="444421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0"/>
            <a:ext cx="6752492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4442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6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-107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Line 13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6" name="Picture 1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358188" y="0"/>
            <a:ext cx="785812" cy="838200"/>
          </a:xfrm>
          <a:prstGeom prst="rect">
            <a:avLst/>
          </a:prstGeom>
          <a:noFill/>
        </p:spPr>
      </p:pic>
      <p:sp>
        <p:nvSpPr>
          <p:cNvPr id="21" name="Rectangle 8"/>
          <p:cNvSpPr>
            <a:spLocks noChangeArrowheads="1"/>
          </p:cNvSpPr>
          <p:nvPr userDrawn="1"/>
        </p:nvSpPr>
        <p:spPr bwMode="auto">
          <a:xfrm>
            <a:off x="7558088" y="6553409"/>
            <a:ext cx="1204912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Times New Roman" pitchFamily="-65" charset="0"/>
              </a:rPr>
              <a:t>P. Lecoq  CERN</a:t>
            </a:r>
          </a:p>
        </p:txBody>
      </p:sp>
      <p:sp>
        <p:nvSpPr>
          <p:cNvPr id="17" name="Rectangle 9"/>
          <p:cNvSpPr>
            <a:spLocks noChangeArrowheads="1"/>
          </p:cNvSpPr>
          <p:nvPr userDrawn="1"/>
        </p:nvSpPr>
        <p:spPr bwMode="auto">
          <a:xfrm>
            <a:off x="0" y="6553200"/>
            <a:ext cx="11636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/>
            <a:r>
              <a:rPr lang="en-US" altLang="x-none" sz="1200">
                <a:latin typeface="Times New Roman" charset="0"/>
              </a:rPr>
              <a:t>December 2017</a:t>
            </a:r>
          </a:p>
        </p:txBody>
      </p:sp>
      <p:sp>
        <p:nvSpPr>
          <p:cNvPr id="18" name="Rectangle 16"/>
          <p:cNvSpPr>
            <a:spLocks noChangeArrowheads="1"/>
          </p:cNvSpPr>
          <p:nvPr userDrawn="1"/>
        </p:nvSpPr>
        <p:spPr bwMode="auto">
          <a:xfrm>
            <a:off x="1219200" y="6457950"/>
            <a:ext cx="6934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dirty="0">
                <a:solidFill>
                  <a:schemeClr val="tx2"/>
                </a:solidFill>
                <a:latin typeface="Times New Roman" charset="0"/>
              </a:rPr>
              <a:t>ICFA School – Cuba – Nov 27</a:t>
            </a:r>
            <a:r>
              <a:rPr lang="en-US" altLang="x-none" baseline="30000" dirty="0">
                <a:solidFill>
                  <a:schemeClr val="tx2"/>
                </a:solidFill>
                <a:latin typeface="Times New Roman" charset="0"/>
              </a:rPr>
              <a:t>th</a:t>
            </a:r>
            <a:r>
              <a:rPr lang="en-US" altLang="x-none" dirty="0">
                <a:solidFill>
                  <a:schemeClr val="tx2"/>
                </a:solidFill>
                <a:latin typeface="Times New Roman" charset="0"/>
              </a:rPr>
              <a:t>-Dec 8</a:t>
            </a:r>
            <a:r>
              <a:rPr lang="en-US" altLang="x-none" baseline="30000" dirty="0">
                <a:solidFill>
                  <a:schemeClr val="tx2"/>
                </a:solidFill>
                <a:latin typeface="Times New Roman" charset="0"/>
              </a:rPr>
              <a:t>th</a:t>
            </a:r>
            <a:r>
              <a:rPr lang="en-US" altLang="x-none" dirty="0">
                <a:solidFill>
                  <a:schemeClr val="tx2"/>
                </a:solidFill>
                <a:latin typeface="Times New Roman" charset="0"/>
              </a:rPr>
              <a:t>, 2017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re. Contenu et 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403225"/>
            <a:ext cx="7772400" cy="530225"/>
          </a:xfrm>
        </p:spPr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11200" y="1254125"/>
            <a:ext cx="3810000" cy="41148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4673600" y="1254125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3"/>
          </p:nvPr>
        </p:nvSpPr>
        <p:spPr>
          <a:xfrm>
            <a:off x="4673600" y="3387725"/>
            <a:ext cx="3810000" cy="1981200"/>
          </a:xfrm>
        </p:spPr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2625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5025" y="10668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8806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8068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-1"/>
                    <a:pt x="21600" y="-1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-1"/>
                    <a:pt x="21600" y="-1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880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44550" y="0"/>
            <a:ext cx="7537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0668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8071" name="Picture 7" descr="CERNNormal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844550" cy="844550"/>
          </a:xfrm>
          <a:prstGeom prst="rect">
            <a:avLst/>
          </a:prstGeom>
          <a:noFill/>
        </p:spPr>
      </p:pic>
      <p:sp>
        <p:nvSpPr>
          <p:cNvPr id="88072" name="Rectangle 8"/>
          <p:cNvSpPr>
            <a:spLocks noChangeArrowheads="1"/>
          </p:cNvSpPr>
          <p:nvPr/>
        </p:nvSpPr>
        <p:spPr bwMode="auto">
          <a:xfrm>
            <a:off x="7558088" y="6553409"/>
            <a:ext cx="1204912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Times New Roman" pitchFamily="-65" charset="0"/>
              </a:rPr>
              <a:t>P. Lecoq  CERN</a:t>
            </a: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8629650" y="6499225"/>
            <a:ext cx="4206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fld id="{D6176ADB-8B33-6D49-9F3B-6698E78F843B}" type="slidenum">
              <a:rPr lang="en-US" sz="1600" b="1">
                <a:latin typeface="Times New Roman" pitchFamily="-65" charset="0"/>
              </a:rPr>
              <a:pPr algn="l"/>
              <a:t>‹#›</a:t>
            </a:fld>
            <a:endParaRPr lang="en-US" sz="2400"/>
          </a:p>
        </p:txBody>
      </p:sp>
      <p:sp>
        <p:nvSpPr>
          <p:cNvPr id="14" name="Line 13"/>
          <p:cNvSpPr>
            <a:spLocks noChangeShapeType="1"/>
          </p:cNvSpPr>
          <p:nvPr userDrawn="1"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5" name="Picture 14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8358188" y="0"/>
            <a:ext cx="785812" cy="838200"/>
          </a:xfrm>
          <a:prstGeom prst="rect">
            <a:avLst/>
          </a:prstGeom>
          <a:noFill/>
        </p:spPr>
      </p:pic>
      <p:sp>
        <p:nvSpPr>
          <p:cNvPr id="17" name="Rectangle 9"/>
          <p:cNvSpPr>
            <a:spLocks noChangeArrowheads="1"/>
          </p:cNvSpPr>
          <p:nvPr userDrawn="1"/>
        </p:nvSpPr>
        <p:spPr bwMode="auto">
          <a:xfrm>
            <a:off x="0" y="6553200"/>
            <a:ext cx="1163638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/>
            <a:r>
              <a:rPr lang="en-US" altLang="x-none" sz="1200">
                <a:latin typeface="Times New Roman" charset="0"/>
              </a:rPr>
              <a:t>December 2017</a:t>
            </a:r>
          </a:p>
        </p:txBody>
      </p:sp>
      <p:sp>
        <p:nvSpPr>
          <p:cNvPr id="18" name="Rectangle 16"/>
          <p:cNvSpPr>
            <a:spLocks noChangeArrowheads="1"/>
          </p:cNvSpPr>
          <p:nvPr userDrawn="1"/>
        </p:nvSpPr>
        <p:spPr bwMode="auto">
          <a:xfrm>
            <a:off x="1219200" y="6457950"/>
            <a:ext cx="6934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dirty="0">
                <a:solidFill>
                  <a:schemeClr val="tx2"/>
                </a:solidFill>
                <a:latin typeface="Times New Roman" charset="0"/>
              </a:rPr>
              <a:t>ICFA School – Cuba – Nov 27</a:t>
            </a:r>
            <a:r>
              <a:rPr lang="en-US" altLang="x-none" baseline="30000" dirty="0">
                <a:solidFill>
                  <a:schemeClr val="tx2"/>
                </a:solidFill>
                <a:latin typeface="Times New Roman" charset="0"/>
              </a:rPr>
              <a:t>th</a:t>
            </a:r>
            <a:r>
              <a:rPr lang="en-US" altLang="x-none" dirty="0">
                <a:solidFill>
                  <a:schemeClr val="tx2"/>
                </a:solidFill>
                <a:latin typeface="Times New Roman" charset="0"/>
              </a:rPr>
              <a:t>-Dec 8</a:t>
            </a:r>
            <a:r>
              <a:rPr lang="en-US" altLang="x-none" baseline="30000" dirty="0">
                <a:solidFill>
                  <a:schemeClr val="tx2"/>
                </a:solidFill>
                <a:latin typeface="Times New Roman" charset="0"/>
              </a:rPr>
              <a:t>th</a:t>
            </a:r>
            <a:r>
              <a:rPr lang="en-US" altLang="x-none" dirty="0">
                <a:solidFill>
                  <a:schemeClr val="tx2"/>
                </a:solidFill>
                <a:latin typeface="Times New Roman" charset="0"/>
              </a:rPr>
              <a:t>, 2017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71" r:id="rId15"/>
  </p:sldLayoutIdLst>
  <p:transition/>
  <p:txStyles>
    <p:titleStyle>
      <a:lvl1pPr algn="ctr" rtl="0" fontAlgn="base">
        <a:lnSpc>
          <a:spcPts val="3600"/>
        </a:lnSpc>
        <a:spcBef>
          <a:spcPct val="0"/>
        </a:spcBef>
        <a:spcAft>
          <a:spcPct val="0"/>
        </a:spcAft>
        <a:defRPr sz="4000" b="0">
          <a:solidFill>
            <a:schemeClr val="tx2"/>
          </a:solidFill>
          <a:effectLst>
            <a:outerShdw blurRad="38100" dist="38100" dir="2700000" algn="tl">
              <a:schemeClr val="bg2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-65" charset="0"/>
        </a:defRPr>
      </a:lvl9pPr>
    </p:titleStyle>
    <p:bodyStyle>
      <a:lvl1pPr marL="342900" indent="-342900" algn="l" rtl="0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-65" charset="2"/>
        <a:buChar char="l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-65" charset="2"/>
        <a:buChar char="l"/>
        <a:defRPr sz="2400">
          <a:solidFill>
            <a:schemeClr val="tx2"/>
          </a:solidFill>
          <a:latin typeface="+mn-lt"/>
          <a:ea typeface="ＭＳ Ｐゴシック" pitchFamily="-65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2"/>
          </a:solidFill>
          <a:latin typeface="+mn-lt"/>
          <a:ea typeface="ＭＳ Ｐゴシック" pitchFamily="-65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5" Type="http://schemas.openxmlformats.org/officeDocument/2006/relationships/image" Target="../media/image17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emf"/><Relationship Id="rId3" Type="http://schemas.openxmlformats.org/officeDocument/2006/relationships/image" Target="../media/image45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0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ng"/><Relationship Id="rId3" Type="http://schemas.openxmlformats.org/officeDocument/2006/relationships/image" Target="../media/image52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56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54.wmf"/><Relationship Id="rId7" Type="http://schemas.openxmlformats.org/officeDocument/2006/relationships/image" Target="../media/image57.jpeg"/><Relationship Id="rId8" Type="http://schemas.openxmlformats.org/officeDocument/2006/relationships/oleObject" Target="../embeddings/oleObject2.bin"/><Relationship Id="rId9" Type="http://schemas.openxmlformats.org/officeDocument/2006/relationships/image" Target="../media/image5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jpeg"/><Relationship Id="rId5" Type="http://schemas.openxmlformats.org/officeDocument/2006/relationships/image" Target="../media/image60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4" Type="http://schemas.openxmlformats.org/officeDocument/2006/relationships/image" Target="../media/image62.jpeg"/><Relationship Id="rId5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4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4" Type="http://schemas.openxmlformats.org/officeDocument/2006/relationships/oleObject" Target="../embeddings/oleObject3.bin"/><Relationship Id="rId5" Type="http://schemas.openxmlformats.org/officeDocument/2006/relationships/image" Target="../media/image65.emf"/><Relationship Id="rId6" Type="http://schemas.openxmlformats.org/officeDocument/2006/relationships/image" Target="../media/image67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9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6.png"/></Relationships>
</file>

<file path=ppt/slides/_rels/slide47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8.bin"/><Relationship Id="rId12" Type="http://schemas.openxmlformats.org/officeDocument/2006/relationships/oleObject" Target="../embeddings/oleObject9.bin"/><Relationship Id="rId13" Type="http://schemas.openxmlformats.org/officeDocument/2006/relationships/image" Target="../media/image8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2.xml"/><Relationship Id="rId3" Type="http://schemas.openxmlformats.org/officeDocument/2006/relationships/notesSlide" Target="../notesSlides/notesSlide15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77.png"/><Relationship Id="rId6" Type="http://schemas.openxmlformats.org/officeDocument/2006/relationships/image" Target="../media/image79.jpeg"/><Relationship Id="rId7" Type="http://schemas.openxmlformats.org/officeDocument/2006/relationships/oleObject" Target="../embeddings/oleObject5.bin"/><Relationship Id="rId8" Type="http://schemas.openxmlformats.org/officeDocument/2006/relationships/image" Target="../media/image78.png"/><Relationship Id="rId9" Type="http://schemas.openxmlformats.org/officeDocument/2006/relationships/oleObject" Target="../embeddings/oleObject6.bin"/><Relationship Id="rId10" Type="http://schemas.openxmlformats.org/officeDocument/2006/relationships/oleObject" Target="../embeddings/oleObject7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1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2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7.xml"/><Relationship Id="rId5" Type="http://schemas.openxmlformats.org/officeDocument/2006/relationships/image" Target="../media/image86.png"/><Relationship Id="rId6" Type="http://schemas.openxmlformats.org/officeDocument/2006/relationships/image" Target="../media/image87.png"/><Relationship Id="rId7" Type="http://schemas.openxmlformats.org/officeDocument/2006/relationships/image" Target="../media/image88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0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1.jpeg"/><Relationship Id="rId3" Type="http://schemas.openxmlformats.org/officeDocument/2006/relationships/image" Target="../media/image102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3.jpeg"/><Relationship Id="rId3" Type="http://schemas.openxmlformats.org/officeDocument/2006/relationships/image" Target="../media/image104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5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image" Target="../media/image109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4" Type="http://schemas.openxmlformats.org/officeDocument/2006/relationships/image" Target="../media/image111.jpeg"/><Relationship Id="rId5" Type="http://schemas.openxmlformats.org/officeDocument/2006/relationships/image" Target="../media/image112.jpeg"/><Relationship Id="rId6" Type="http://schemas.openxmlformats.org/officeDocument/2006/relationships/image" Target="../media/image1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92369" y="2752726"/>
            <a:ext cx="8159262" cy="676275"/>
          </a:xfrm>
        </p:spPr>
        <p:txBody>
          <a:bodyPr/>
          <a:lstStyle/>
          <a:p>
            <a:pPr eaLnBrk="1" hangingPunct="1"/>
            <a:r>
              <a:rPr lang="en-US" sz="4400" smtClean="0">
                <a:ea typeface="ＭＳ Ｐゴシック" pitchFamily="-106" charset="-128"/>
                <a:cs typeface="ＭＳ Ｐゴシック" pitchFamily="-106" charset="-128"/>
              </a:rPr>
              <a:t>Scintillators - Applications</a:t>
            </a:r>
            <a:endParaRPr lang="en-US" smtClean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84127" y="4419600"/>
            <a:ext cx="4259873" cy="1473200"/>
          </a:xfrm>
        </p:spPr>
        <p:txBody>
          <a:bodyPr/>
          <a:lstStyle/>
          <a:p>
            <a:pPr eaLnBrk="1" hangingPunct="1">
              <a:buFont typeface="Wingdings" pitchFamily="-106" charset="2"/>
              <a:buNone/>
            </a:pPr>
            <a:r>
              <a:rPr lang="en-US" dirty="0">
                <a:ea typeface="ＭＳ Ｐゴシック" pitchFamily="-106" charset="-128"/>
                <a:cs typeface="ＭＳ Ｐゴシック" pitchFamily="-106" charset="-128"/>
              </a:rPr>
              <a:t>Paul Lecoq</a:t>
            </a:r>
          </a:p>
          <a:p>
            <a:pPr eaLnBrk="1" hangingPunct="1">
              <a:buFont typeface="Wingdings" pitchFamily="-106" charset="2"/>
              <a:buNone/>
            </a:pPr>
            <a:r>
              <a:rPr lang="en-US" dirty="0">
                <a:ea typeface="ＭＳ Ｐゴシック" pitchFamily="-106" charset="-128"/>
                <a:cs typeface="ＭＳ Ｐゴシック" pitchFamily="-106" charset="-128"/>
              </a:rPr>
              <a:t>CERN, </a:t>
            </a:r>
            <a:r>
              <a:rPr lang="en-US" dirty="0" smtClean="0">
                <a:ea typeface="ＭＳ Ｐゴシック" pitchFamily="-106" charset="-128"/>
                <a:cs typeface="ＭＳ Ｐゴシック" pitchFamily="-106" charset="-128"/>
              </a:rPr>
              <a:t>Geneva</a:t>
            </a:r>
          </a:p>
          <a:p>
            <a:pPr eaLnBrk="1" hangingPunct="1">
              <a:buFont typeface="Wingdings" pitchFamily="-106" charset="2"/>
              <a:buNone/>
            </a:pPr>
            <a:endParaRPr lang="en-US" dirty="0"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crystal</a:t>
            </a:r>
            <a:r>
              <a:rPr lang="fr-FR" dirty="0" smtClean="0"/>
              <a:t> </a:t>
            </a:r>
            <a:r>
              <a:rPr lang="fr-FR" dirty="0" err="1" smtClean="0"/>
              <a:t>growth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rcRect t="12754" b="4928"/>
          <a:stretch>
            <a:fillRect/>
          </a:stretch>
        </p:blipFill>
        <p:spPr>
          <a:xfrm>
            <a:off x="152400" y="990600"/>
            <a:ext cx="8763000" cy="5410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crystal</a:t>
            </a:r>
            <a:r>
              <a:rPr lang="fr-FR" dirty="0" smtClean="0"/>
              <a:t> </a:t>
            </a:r>
            <a:r>
              <a:rPr lang="fr-FR" dirty="0" err="1" smtClean="0"/>
              <a:t>growth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rcRect t="12644" b="5747"/>
          <a:stretch>
            <a:fillRect/>
          </a:stretch>
        </p:blipFill>
        <p:spPr>
          <a:xfrm>
            <a:off x="0" y="861939"/>
            <a:ext cx="9144000" cy="559675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rcRect t="10435" r="31667" b="7246"/>
          <a:stretch>
            <a:fillRect/>
          </a:stretch>
        </p:blipFill>
        <p:spPr>
          <a:xfrm>
            <a:off x="0" y="831574"/>
            <a:ext cx="6248400" cy="5645426"/>
          </a:xfrm>
          <a:prstGeom prst="rect">
            <a:avLst/>
          </a:prstGeom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844550" y="0"/>
            <a:ext cx="7537450" cy="838200"/>
          </a:xfrm>
        </p:spPr>
        <p:txBody>
          <a:bodyPr/>
          <a:lstStyle/>
          <a:p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crystal</a:t>
            </a:r>
            <a:r>
              <a:rPr lang="fr-FR" dirty="0" smtClean="0"/>
              <a:t> </a:t>
            </a:r>
            <a:r>
              <a:rPr lang="fr-FR" dirty="0" err="1" smtClean="0"/>
              <a:t>growth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rcRect l="31667" t="13793" b="5747"/>
          <a:stretch>
            <a:fillRect/>
          </a:stretch>
        </p:blipFill>
        <p:spPr>
          <a:xfrm>
            <a:off x="2895600" y="938139"/>
            <a:ext cx="6248400" cy="5517931"/>
          </a:xfrm>
          <a:prstGeom prst="rect">
            <a:avLst/>
          </a:prstGeom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844550" y="0"/>
            <a:ext cx="7537450" cy="838200"/>
          </a:xfrm>
        </p:spPr>
        <p:txBody>
          <a:bodyPr/>
          <a:lstStyle/>
          <a:p>
            <a:r>
              <a:rPr lang="fr-FR" dirty="0" err="1" smtClean="0"/>
              <a:t>Continuous</a:t>
            </a:r>
            <a:r>
              <a:rPr lang="fr-FR" dirty="0" smtClean="0"/>
              <a:t> </a:t>
            </a:r>
            <a:r>
              <a:rPr lang="fr-FR" dirty="0" err="1" smtClean="0"/>
              <a:t>crystal</a:t>
            </a:r>
            <a:r>
              <a:rPr lang="fr-FR" dirty="0" smtClean="0"/>
              <a:t> </a:t>
            </a:r>
            <a:r>
              <a:rPr lang="fr-FR" dirty="0" err="1" smtClean="0"/>
              <a:t>growth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76200"/>
            <a:ext cx="7537450" cy="838200"/>
          </a:xfrm>
        </p:spPr>
        <p:txBody>
          <a:bodyPr/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of large size plates for SPECT cameras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95800" y="3276600"/>
            <a:ext cx="4498975" cy="2133600"/>
          </a:xfrm>
        </p:spPr>
        <p:txBody>
          <a:bodyPr/>
          <a:lstStyle/>
          <a:p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growth</a:t>
            </a:r>
            <a:r>
              <a:rPr lang="fr-FR" dirty="0" smtClean="0"/>
              <a:t> the </a:t>
            </a:r>
            <a:r>
              <a:rPr lang="fr-FR" dirty="0" err="1" smtClean="0"/>
              <a:t>NaI:Tl</a:t>
            </a:r>
            <a:r>
              <a:rPr lang="fr-FR" dirty="0" smtClean="0"/>
              <a:t> </a:t>
            </a:r>
            <a:r>
              <a:rPr lang="fr-FR" dirty="0" err="1" smtClean="0"/>
              <a:t>crystal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cut</a:t>
            </a:r>
            <a:r>
              <a:rPr lang="fr-FR" dirty="0" smtClean="0"/>
              <a:t> and </a:t>
            </a:r>
            <a:r>
              <a:rPr lang="fr-FR" dirty="0" err="1" smtClean="0"/>
              <a:t>pressed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</a:t>
            </a:r>
            <a:r>
              <a:rPr lang="fr-FR" dirty="0" err="1" smtClean="0"/>
              <a:t>high</a:t>
            </a:r>
            <a:r>
              <a:rPr lang="fr-FR" dirty="0" smtClean="0"/>
              <a:t> </a:t>
            </a:r>
            <a:r>
              <a:rPr lang="fr-FR" dirty="0" err="1" smtClean="0"/>
              <a:t>temperature</a:t>
            </a:r>
            <a:r>
              <a:rPr lang="fr-FR" dirty="0" smtClean="0"/>
              <a:t> to </a:t>
            </a:r>
            <a:r>
              <a:rPr lang="fr-FR" dirty="0" err="1" smtClean="0"/>
              <a:t>prepare</a:t>
            </a:r>
            <a:r>
              <a:rPr lang="fr-FR" dirty="0" smtClean="0"/>
              <a:t> large area plates for SPECT cameras</a:t>
            </a:r>
            <a:endParaRPr lang="fr-FR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313" y="4287838"/>
            <a:ext cx="3265487" cy="211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~AUT0026"/>
          <p:cNvPicPr>
            <a:picLocks noChangeAspect="1" noChangeArrowheads="1"/>
          </p:cNvPicPr>
          <p:nvPr/>
        </p:nvPicPr>
        <p:blipFill>
          <a:blip r:embed="rId3"/>
          <a:srcRect l="5407" t="11585" r="8080" b="13505"/>
          <a:stretch>
            <a:fillRect/>
          </a:stretch>
        </p:blipFill>
        <p:spPr bwMode="auto">
          <a:xfrm>
            <a:off x="533399" y="1143000"/>
            <a:ext cx="246477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066800"/>
            <a:ext cx="3600450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isc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8305800" y="5486400"/>
            <a:ext cx="671513" cy="981075"/>
          </a:xfrm>
          <a:noFill/>
          <a:ln/>
        </p:spPr>
      </p:pic>
      <p:sp>
        <p:nvSpPr>
          <p:cNvPr id="9" name="ZoneTexte 8"/>
          <p:cNvSpPr txBox="1"/>
          <p:nvPr/>
        </p:nvSpPr>
        <p:spPr>
          <a:xfrm>
            <a:off x="5105400" y="5638800"/>
            <a:ext cx="31497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/>
              <a:t>Institute of Single </a:t>
            </a:r>
            <a:r>
              <a:rPr lang="fr-FR" sz="2000" dirty="0" err="1" smtClean="0"/>
              <a:t>Crystals</a:t>
            </a:r>
            <a:endParaRPr lang="fr-FR" sz="2000" dirty="0" smtClean="0"/>
          </a:p>
          <a:p>
            <a:r>
              <a:rPr lang="fr-FR" sz="2000" dirty="0" err="1" smtClean="0"/>
              <a:t>Kharkhov</a:t>
            </a:r>
            <a:r>
              <a:rPr lang="fr-FR" sz="2000" dirty="0" smtClean="0"/>
              <a:t>, Ukraine</a:t>
            </a:r>
            <a:endParaRPr lang="fr-FR" sz="20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52400" y="3352800"/>
            <a:ext cx="2963863" cy="103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/>
              <a:t>NaI:Tl</a:t>
            </a:r>
            <a:r>
              <a:rPr lang="en-US" sz="2000" dirty="0"/>
              <a:t> single crystal</a:t>
            </a:r>
          </a:p>
          <a:p>
            <a:pPr>
              <a:lnSpc>
                <a:spcPts val="2520"/>
              </a:lnSpc>
              <a:spcBef>
                <a:spcPts val="0"/>
              </a:spcBef>
              <a:buFont typeface="Symbol" charset="2"/>
              <a:buChar char="Æ"/>
            </a:pPr>
            <a:r>
              <a:rPr lang="en-US" sz="2000" dirty="0">
                <a:sym typeface="Symbol" charset="2"/>
              </a:rPr>
              <a:t>520 mm,</a:t>
            </a:r>
          </a:p>
          <a:p>
            <a:pPr>
              <a:lnSpc>
                <a:spcPts val="2520"/>
              </a:lnSpc>
              <a:spcBef>
                <a:spcPts val="0"/>
              </a:spcBef>
              <a:buFont typeface="Symbol" charset="2"/>
              <a:buNone/>
            </a:pPr>
            <a:r>
              <a:rPr lang="en-US" sz="2000" dirty="0">
                <a:sym typeface="Symbol" charset="2"/>
              </a:rPr>
              <a:t>mass &gt; 550 kg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NaI</a:t>
            </a:r>
            <a:r>
              <a:rPr lang="fr-FR" dirty="0" smtClean="0"/>
              <a:t> </a:t>
            </a:r>
            <a:r>
              <a:rPr lang="fr-FR" dirty="0" err="1" smtClean="0"/>
              <a:t>cylindrical</a:t>
            </a:r>
            <a:r>
              <a:rPr lang="fr-FR" dirty="0" smtClean="0"/>
              <a:t> detectors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rcRect t="12222"/>
          <a:stretch>
            <a:fillRect/>
          </a:stretch>
        </p:blipFill>
        <p:spPr>
          <a:xfrm>
            <a:off x="304800" y="838200"/>
            <a:ext cx="8534400" cy="56184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" y="1066800"/>
            <a:ext cx="4594225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6435" name="Rectangle 3"/>
          <p:cNvSpPr>
            <a:spLocks noGrp="1" noChangeArrowheads="1"/>
          </p:cNvSpPr>
          <p:nvPr>
            <p:ph type="title"/>
          </p:nvPr>
        </p:nvSpPr>
        <p:spPr>
          <a:xfrm>
            <a:off x="844550" y="228600"/>
            <a:ext cx="6892925" cy="530225"/>
          </a:xfrm>
        </p:spPr>
        <p:txBody>
          <a:bodyPr/>
          <a:lstStyle/>
          <a:p>
            <a:pPr algn="ctr">
              <a:lnSpc>
                <a:spcPct val="75000"/>
              </a:lnSpc>
            </a:pPr>
            <a:r>
              <a:rPr lang="en-US"/>
              <a:t>Micro-pulling-down </a:t>
            </a:r>
            <a:br>
              <a:rPr lang="en-US"/>
            </a:br>
            <a:r>
              <a:rPr lang="en-US"/>
              <a:t>crystal fiber growth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486400" y="1143000"/>
            <a:ext cx="3263900" cy="2895600"/>
            <a:chOff x="3744" y="720"/>
            <a:chExt cx="2227" cy="1824"/>
          </a:xfrm>
        </p:grpSpPr>
        <p:pic>
          <p:nvPicPr>
            <p:cNvPr id="146437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44" y="720"/>
              <a:ext cx="983" cy="1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6438" name="Picture 6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92" y="1536"/>
              <a:ext cx="979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838200" y="4479925"/>
            <a:ext cx="7265988" cy="1844675"/>
            <a:chOff x="528" y="2822"/>
            <a:chExt cx="4577" cy="1162"/>
          </a:xfrm>
        </p:grpSpPr>
        <p:sp>
          <p:nvSpPr>
            <p:cNvPr id="146440" name="Rectangle 8"/>
            <p:cNvSpPr>
              <a:spLocks noChangeArrowheads="1"/>
            </p:cNvSpPr>
            <p:nvPr/>
          </p:nvSpPr>
          <p:spPr bwMode="auto">
            <a:xfrm>
              <a:off x="620" y="2832"/>
              <a:ext cx="4476" cy="11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 sz="2000">
                <a:solidFill>
                  <a:schemeClr val="tx2"/>
                </a:solidFill>
                <a:latin typeface="Times New Roman" pitchFamily="-110" charset="0"/>
              </a:endParaRPr>
            </a:p>
          </p:txBody>
        </p:sp>
        <p:grpSp>
          <p:nvGrpSpPr>
            <p:cNvPr id="4" name="Group 23"/>
            <p:cNvGrpSpPr>
              <a:grpSpLocks/>
            </p:cNvGrpSpPr>
            <p:nvPr/>
          </p:nvGrpSpPr>
          <p:grpSpPr bwMode="auto">
            <a:xfrm>
              <a:off x="528" y="2822"/>
              <a:ext cx="4577" cy="1114"/>
              <a:chOff x="528" y="2832"/>
              <a:chExt cx="4577" cy="1114"/>
            </a:xfrm>
          </p:grpSpPr>
          <p:grpSp>
            <p:nvGrpSpPr>
              <p:cNvPr id="5" name="Group 22"/>
              <p:cNvGrpSpPr>
                <a:grpSpLocks/>
              </p:cNvGrpSpPr>
              <p:nvPr/>
            </p:nvGrpSpPr>
            <p:grpSpPr bwMode="auto">
              <a:xfrm>
                <a:off x="528" y="2832"/>
                <a:ext cx="724" cy="1091"/>
                <a:chOff x="528" y="2832"/>
                <a:chExt cx="724" cy="1091"/>
              </a:xfrm>
            </p:grpSpPr>
            <p:sp>
              <p:nvSpPr>
                <p:cNvPr id="14644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572" y="2832"/>
                  <a:ext cx="541" cy="25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sz="2000">
                      <a:solidFill>
                        <a:srgbClr val="F8FF08"/>
                      </a:solidFill>
                      <a:latin typeface="Apple Chancery" pitchFamily="-110" charset="0"/>
                    </a:rPr>
                    <a:t>BGO</a:t>
                  </a:r>
                </a:p>
              </p:txBody>
            </p:sp>
            <p:sp>
              <p:nvSpPr>
                <p:cNvPr id="14644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572" y="3097"/>
                  <a:ext cx="676" cy="25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sz="2000">
                      <a:solidFill>
                        <a:srgbClr val="F8FF08"/>
                      </a:solidFill>
                      <a:latin typeface="Apple Chancery" pitchFamily="-110" charset="0"/>
                    </a:rPr>
                    <a:t>YAG:Ce</a:t>
                  </a:r>
                </a:p>
              </p:txBody>
            </p:sp>
            <p:sp>
              <p:nvSpPr>
                <p:cNvPr id="146443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528" y="3433"/>
                  <a:ext cx="724" cy="25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sz="2000">
                      <a:solidFill>
                        <a:srgbClr val="F8FF08"/>
                      </a:solidFill>
                      <a:latin typeface="Apple Chancery" pitchFamily="-110" charset="0"/>
                    </a:rPr>
                    <a:t>LYSO:Ce</a:t>
                  </a:r>
                </a:p>
              </p:txBody>
            </p:sp>
            <p:sp>
              <p:nvSpPr>
                <p:cNvPr id="14644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572" y="3673"/>
                  <a:ext cx="676" cy="25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sz="2000">
                      <a:solidFill>
                        <a:srgbClr val="F8FF08"/>
                      </a:solidFill>
                      <a:latin typeface="Apple Chancery" pitchFamily="-110" charset="0"/>
                    </a:rPr>
                    <a:t>YAP:Ce</a:t>
                  </a:r>
                </a:p>
              </p:txBody>
            </p:sp>
          </p:grpSp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1196" y="2880"/>
                <a:ext cx="3162" cy="1054"/>
                <a:chOff x="1152" y="2880"/>
                <a:chExt cx="3425" cy="1054"/>
              </a:xfrm>
            </p:grpSpPr>
            <p:pic>
              <p:nvPicPr>
                <p:cNvPr id="146446" name="Picture 14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1152" y="2880"/>
                  <a:ext cx="3408" cy="14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6447" name="Picture 15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/>
                <a:stretch>
                  <a:fillRect/>
                </a:stretch>
              </p:blipFill>
              <p:spPr bwMode="auto">
                <a:xfrm>
                  <a:off x="1152" y="3090"/>
                  <a:ext cx="3425" cy="31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6448" name="Picture 16"/>
                <p:cNvPicPr>
                  <a:picLocks noChangeAspect="1" noChangeArrowheads="1"/>
                </p:cNvPicPr>
                <p:nvPr/>
              </p:nvPicPr>
              <p:blipFill>
                <a:blip r:embed="rId8"/>
                <a:srcRect/>
                <a:stretch>
                  <a:fillRect/>
                </a:stretch>
              </p:blipFill>
              <p:spPr bwMode="auto">
                <a:xfrm>
                  <a:off x="1152" y="3456"/>
                  <a:ext cx="1832" cy="2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46449" name="Picture 17"/>
                <p:cNvPicPr>
                  <a:picLocks noChangeAspect="1" noChangeArrowheads="1"/>
                </p:cNvPicPr>
                <p:nvPr/>
              </p:nvPicPr>
              <p:blipFill>
                <a:blip r:embed="rId9"/>
                <a:srcRect/>
                <a:stretch>
                  <a:fillRect/>
                </a:stretch>
              </p:blipFill>
              <p:spPr bwMode="auto">
                <a:xfrm>
                  <a:off x="1152" y="3744"/>
                  <a:ext cx="1065" cy="19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146450" name="Text Box 18"/>
              <p:cNvSpPr txBox="1">
                <a:spLocks noChangeArrowheads="1"/>
              </p:cNvSpPr>
              <p:nvPr/>
            </p:nvSpPr>
            <p:spPr bwMode="auto">
              <a:xfrm>
                <a:off x="4333" y="2832"/>
                <a:ext cx="763" cy="44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2000">
                    <a:solidFill>
                      <a:srgbClr val="F8FF08"/>
                    </a:solidFill>
                    <a:latin typeface="Symbol" pitchFamily="-110" charset="2"/>
                  </a:rPr>
                  <a:t>F</a:t>
                </a:r>
                <a:r>
                  <a:rPr lang="en-US" sz="2000">
                    <a:solidFill>
                      <a:srgbClr val="F8FF08"/>
                    </a:solidFill>
                    <a:latin typeface="Apple Chancery" pitchFamily="-110" charset="0"/>
                  </a:rPr>
                  <a:t>=400</a:t>
                </a:r>
                <a:r>
                  <a:rPr lang="en-US" sz="2000">
                    <a:solidFill>
                      <a:srgbClr val="F8FF08"/>
                    </a:solidFill>
                    <a:latin typeface="Symbol" pitchFamily="-110" charset="2"/>
                  </a:rPr>
                  <a:t>m</a:t>
                </a:r>
                <a:r>
                  <a:rPr lang="en-US" sz="2000">
                    <a:solidFill>
                      <a:srgbClr val="F8FF08"/>
                    </a:solidFill>
                    <a:latin typeface="Apple Chancery" pitchFamily="-110" charset="0"/>
                  </a:rPr>
                  <a:t>m</a:t>
                </a:r>
              </a:p>
            </p:txBody>
          </p:sp>
          <p:sp>
            <p:nvSpPr>
              <p:cNvPr id="146451" name="Text Box 19"/>
              <p:cNvSpPr txBox="1">
                <a:spLocks noChangeArrowheads="1"/>
              </p:cNvSpPr>
              <p:nvPr/>
            </p:nvSpPr>
            <p:spPr bwMode="auto">
              <a:xfrm>
                <a:off x="4342" y="3097"/>
                <a:ext cx="763" cy="2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2000">
                    <a:solidFill>
                      <a:srgbClr val="F8FF08"/>
                    </a:solidFill>
                    <a:latin typeface="Symbol" pitchFamily="-110" charset="2"/>
                  </a:rPr>
                  <a:t>F</a:t>
                </a:r>
                <a:r>
                  <a:rPr lang="en-US" sz="2000">
                    <a:solidFill>
                      <a:srgbClr val="F8FF08"/>
                    </a:solidFill>
                    <a:latin typeface="Apple Chancery" pitchFamily="-110" charset="0"/>
                  </a:rPr>
                  <a:t>=1mm</a:t>
                </a:r>
              </a:p>
            </p:txBody>
          </p:sp>
          <p:sp>
            <p:nvSpPr>
              <p:cNvPr id="146452" name="Text Box 20"/>
              <p:cNvSpPr txBox="1">
                <a:spLocks noChangeArrowheads="1"/>
              </p:cNvSpPr>
              <p:nvPr/>
            </p:nvSpPr>
            <p:spPr bwMode="auto">
              <a:xfrm>
                <a:off x="2925" y="3433"/>
                <a:ext cx="762" cy="2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2000">
                    <a:solidFill>
                      <a:srgbClr val="F8FF08"/>
                    </a:solidFill>
                    <a:latin typeface="Symbol" pitchFamily="-110" charset="2"/>
                  </a:rPr>
                  <a:t>F</a:t>
                </a:r>
                <a:r>
                  <a:rPr lang="en-US" sz="2000">
                    <a:solidFill>
                      <a:srgbClr val="F8FF08"/>
                    </a:solidFill>
                    <a:latin typeface="Apple Chancery" pitchFamily="-110" charset="0"/>
                  </a:rPr>
                  <a:t>=2mm</a:t>
                </a:r>
              </a:p>
            </p:txBody>
          </p:sp>
          <p:sp>
            <p:nvSpPr>
              <p:cNvPr id="146453" name="Text Box 21"/>
              <p:cNvSpPr txBox="1">
                <a:spLocks noChangeArrowheads="1"/>
              </p:cNvSpPr>
              <p:nvPr/>
            </p:nvSpPr>
            <p:spPr bwMode="auto">
              <a:xfrm>
                <a:off x="2216" y="3696"/>
                <a:ext cx="762" cy="2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2000">
                    <a:solidFill>
                      <a:srgbClr val="F8FF08"/>
                    </a:solidFill>
                    <a:latin typeface="Symbol" pitchFamily="-110" charset="2"/>
                  </a:rPr>
                  <a:t>F</a:t>
                </a:r>
                <a:r>
                  <a:rPr lang="en-US" sz="2000">
                    <a:solidFill>
                      <a:srgbClr val="F8FF08"/>
                    </a:solidFill>
                    <a:latin typeface="Apple Chancery" pitchFamily="-110" charset="0"/>
                  </a:rPr>
                  <a:t>=2mm</a:t>
                </a:r>
              </a:p>
            </p:txBody>
          </p:sp>
        </p:grpSp>
        <p:sp>
          <p:nvSpPr>
            <p:cNvPr id="146456" name="Rectangle 24"/>
            <p:cNvSpPr>
              <a:spLocks noChangeArrowheads="1"/>
            </p:cNvSpPr>
            <p:nvPr/>
          </p:nvSpPr>
          <p:spPr bwMode="auto">
            <a:xfrm>
              <a:off x="3888" y="3792"/>
              <a:ext cx="121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/>
                <a:t>Courtesy Fibercryst, Lyon</a:t>
              </a:r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Ceramics</a:t>
            </a:r>
            <a:endParaRPr lang="fr-FR" dirty="0"/>
          </a:p>
        </p:txBody>
      </p:sp>
      <p:pic>
        <p:nvPicPr>
          <p:cNvPr id="41987" name="Imag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39311"/>
            <a:ext cx="8839200" cy="536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062" y="152400"/>
            <a:ext cx="7537938" cy="838200"/>
          </a:xfrm>
        </p:spPr>
        <p:txBody>
          <a:bodyPr/>
          <a:lstStyle/>
          <a:p>
            <a:r>
              <a:rPr lang="en-US" dirty="0" smtClean="0">
                <a:ea typeface="ＭＳ Ｐゴシック" pitchFamily="-106" charset="-128"/>
                <a:cs typeface="ＭＳ Ｐゴシック" pitchFamily="-106" charset="-128"/>
              </a:rPr>
              <a:t>Crystal </a:t>
            </a:r>
            <a:r>
              <a:rPr lang="en-US" dirty="0" err="1" smtClean="0">
                <a:ea typeface="ＭＳ Ｐゴシック" pitchFamily="-106" charset="-128"/>
                <a:cs typeface="ＭＳ Ｐゴシック" pitchFamily="-106" charset="-128"/>
              </a:rPr>
              <a:t>Calorimetry</a:t>
            </a:r>
            <a:r>
              <a:rPr lang="en-US" dirty="0" smtClean="0">
                <a:ea typeface="ＭＳ Ｐゴシック" pitchFamily="-106" charset="-128"/>
                <a:cs typeface="ＭＳ Ｐゴシック" pitchFamily="-106" charset="-128"/>
              </a:rPr>
              <a:t>: a Powerful Tool for Particles Spectroscopy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5029200" y="2286000"/>
            <a:ext cx="4114800" cy="2971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Monotype Sorts" charset="2"/>
              <a:buChar char="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50cm diameter spherical ball of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NaI(Tl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crystals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Monotype Sorts" charset="2"/>
              <a:buChar char="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Monotype Sorts" charset="2"/>
              <a:buChar char="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672 crystals 42cm long, PMT readout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Monotype Sorts" charset="2"/>
              <a:buChar char="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Monotype Sorts" charset="2"/>
              <a:buChar char="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good resolution allowed precise spectroscopic study of 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charmonium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states 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5" descr="paul.eps.gif                                                   00000763systeme                        AD325BA5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147887"/>
            <a:ext cx="4648200" cy="4176713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337476" y="1295400"/>
            <a:ext cx="8014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Charmonium</a:t>
            </a:r>
            <a:r>
              <a:rPr lang="fr-FR" i="1" dirty="0" smtClean="0"/>
              <a:t> </a:t>
            </a:r>
            <a:r>
              <a:rPr lang="fr-FR" i="1" dirty="0" err="1" smtClean="0"/>
              <a:t>spectroscopy</a:t>
            </a:r>
            <a:r>
              <a:rPr lang="fr-FR" i="1" dirty="0" smtClean="0"/>
              <a:t> – Crystal Ball - SLAC</a:t>
            </a:r>
            <a:endParaRPr lang="fr-FR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CERN in Geneva area</a:t>
            </a:r>
          </a:p>
        </p:txBody>
      </p:sp>
      <p:pic>
        <p:nvPicPr>
          <p:cNvPr id="89091" name="Picture 3" descr="&#10;CERN-Sat.jpeg                                                  00000089system                         B445BEE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14400"/>
            <a:ext cx="8065229" cy="552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fr-FR" dirty="0" smtClean="0">
                <a:ea typeface="ＭＳ Ｐゴシック" pitchFamily="-106" charset="-128"/>
                <a:cs typeface="ＭＳ Ｐゴシック" pitchFamily="-106" charset="-128"/>
              </a:rPr>
              <a:t>Outlook</a:t>
            </a:r>
            <a:endParaRPr lang="fr-FR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92369" y="838200"/>
            <a:ext cx="7772400" cy="50292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alpha val="50000"/>
                  </a:schemeClr>
                </a:solidFill>
                <a:ea typeface="ＭＳ Ｐゴシック" pitchFamily="-106" charset="-128"/>
                <a:cs typeface="ＭＳ Ｐゴシック" pitchFamily="-106" charset="-128"/>
              </a:rPr>
              <a:t>Lecture 1: </a:t>
            </a:r>
            <a:r>
              <a:rPr lang="en-US" dirty="0" err="1" smtClean="0">
                <a:solidFill>
                  <a:schemeClr val="tx2">
                    <a:alpha val="50000"/>
                  </a:schemeClr>
                </a:solidFill>
                <a:ea typeface="ＭＳ Ｐゴシック" pitchFamily="-106" charset="-128"/>
                <a:cs typeface="ＭＳ Ｐゴシック" pitchFamily="-106" charset="-128"/>
              </a:rPr>
              <a:t>Scintillator</a:t>
            </a:r>
            <a:r>
              <a:rPr lang="en-US" dirty="0" smtClean="0">
                <a:solidFill>
                  <a:schemeClr val="tx2">
                    <a:alpha val="50000"/>
                  </a:schemeClr>
                </a:solidFill>
                <a:ea typeface="ＭＳ Ｐゴシック" pitchFamily="-106" charset="-128"/>
                <a:cs typeface="ＭＳ Ｐゴシック" pitchFamily="-106" charset="-128"/>
              </a:rPr>
              <a:t> fundamentals</a:t>
            </a:r>
          </a:p>
          <a:p>
            <a:pPr lvl="1"/>
            <a:r>
              <a:rPr lang="en-US" sz="2400" dirty="0" smtClean="0">
                <a:solidFill>
                  <a:schemeClr val="tx1">
                    <a:alpha val="50000"/>
                  </a:schemeClr>
                </a:solidFill>
              </a:rPr>
              <a:t>Organic scintillators </a:t>
            </a:r>
          </a:p>
          <a:p>
            <a:pPr lvl="1"/>
            <a:r>
              <a:rPr lang="en-US" sz="2400" dirty="0" smtClean="0">
                <a:solidFill>
                  <a:schemeClr val="tx1">
                    <a:alpha val="50000"/>
                  </a:schemeClr>
                </a:solidFill>
              </a:rPr>
              <a:t>Inorganic scintillators</a:t>
            </a:r>
          </a:p>
          <a:p>
            <a:pPr lvl="2"/>
            <a:r>
              <a:rPr lang="en-US" sz="2000" dirty="0" smtClean="0">
                <a:solidFill>
                  <a:schemeClr val="tx2">
                    <a:alpha val="50000"/>
                  </a:schemeClr>
                </a:solidFill>
                <a:ea typeface="ＭＳ Ｐゴシック" pitchFamily="-106" charset="-128"/>
              </a:rPr>
              <a:t>Scintillation mechanisms</a:t>
            </a:r>
          </a:p>
          <a:p>
            <a:pPr lvl="2"/>
            <a:r>
              <a:rPr lang="en-US" sz="2000" dirty="0" smtClean="0">
                <a:solidFill>
                  <a:schemeClr val="tx2">
                    <a:alpha val="50000"/>
                  </a:schemeClr>
                </a:solidFill>
                <a:ea typeface="ＭＳ Ｐゴシック" pitchFamily="-106" charset="-128"/>
              </a:rPr>
              <a:t>Limits to the light yield and decay time</a:t>
            </a:r>
          </a:p>
          <a:p>
            <a:pPr lvl="2"/>
            <a:r>
              <a:rPr lang="en-US" sz="2000" dirty="0" smtClean="0">
                <a:solidFill>
                  <a:schemeClr val="tx2">
                    <a:alpha val="50000"/>
                  </a:schemeClr>
                </a:solidFill>
                <a:ea typeface="ＭＳ Ｐゴシック" pitchFamily="-106" charset="-128"/>
              </a:rPr>
              <a:t>Energy resolution and non-proportionality</a:t>
            </a:r>
          </a:p>
          <a:p>
            <a:r>
              <a:rPr lang="en-US" dirty="0" smtClean="0">
                <a:ea typeface="ＭＳ Ｐゴシック" pitchFamily="-106" charset="-128"/>
                <a:cs typeface="ＭＳ Ｐゴシック" pitchFamily="-106" charset="-128"/>
              </a:rPr>
              <a:t>Lecture 2: </a:t>
            </a:r>
            <a:r>
              <a:rPr lang="en-US" dirty="0" err="1" smtClean="0">
                <a:ea typeface="ＭＳ Ｐゴシック" pitchFamily="-106" charset="-128"/>
                <a:cs typeface="ＭＳ Ｐゴシック" pitchFamily="-106" charset="-128"/>
              </a:rPr>
              <a:t>Scintillator</a:t>
            </a:r>
            <a:r>
              <a:rPr lang="en-US" dirty="0" smtClean="0">
                <a:ea typeface="ＭＳ Ｐゴシック" pitchFamily="-106" charset="-128"/>
                <a:cs typeface="ＭＳ Ｐゴシック" pitchFamily="-106" charset="-128"/>
              </a:rPr>
              <a:t> applications</a:t>
            </a:r>
          </a:p>
          <a:p>
            <a:pPr lvl="1"/>
            <a:r>
              <a:rPr lang="en-US" sz="2400" dirty="0" smtClean="0"/>
              <a:t>Crystal growth techniques</a:t>
            </a:r>
          </a:p>
          <a:p>
            <a:pPr lvl="1"/>
            <a:r>
              <a:rPr lang="en-US" sz="2400" dirty="0" smtClean="0"/>
              <a:t>High energy physics and dark matter searches</a:t>
            </a:r>
          </a:p>
          <a:p>
            <a:pPr lvl="1"/>
            <a:r>
              <a:rPr lang="en-US" sz="2400" dirty="0" smtClean="0"/>
              <a:t>Space borne missions</a:t>
            </a:r>
          </a:p>
          <a:p>
            <a:pPr lvl="1"/>
            <a:r>
              <a:rPr lang="en-US" sz="2400" dirty="0" smtClean="0"/>
              <a:t>Medical applications</a:t>
            </a:r>
          </a:p>
          <a:p>
            <a:pPr lvl="1"/>
            <a:r>
              <a:rPr lang="en-US" sz="2400" dirty="0" smtClean="0"/>
              <a:t>Geophysical exploration</a:t>
            </a:r>
          </a:p>
          <a:p>
            <a:pPr lvl="1"/>
            <a:r>
              <a:rPr lang="en-US" sz="2400" dirty="0" smtClean="0"/>
              <a:t>Homeland security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Large Hadron Collider LHC</a:t>
            </a:r>
          </a:p>
        </p:txBody>
      </p:sp>
      <p:pic>
        <p:nvPicPr>
          <p:cNvPr id="113667" name="Picture 3" descr="lhc&amp;alps.gif                                                   00000179HD2                            B4C05A2D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891672"/>
            <a:ext cx="8001000" cy="5549900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62000" y="3048000"/>
            <a:ext cx="17462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B5E8FF"/>
                </a:solidFill>
                <a:latin typeface="Tahoma" pitchFamily="-110" charset="0"/>
              </a:rPr>
              <a:t>Lake of Geneva</a:t>
            </a:r>
            <a:endParaRPr lang="en-US" sz="2400" dirty="0">
              <a:latin typeface="Tahoma" pitchFamily="-110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352800" y="4419600"/>
            <a:ext cx="3100388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F2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10" charset="0"/>
              </a:rPr>
              <a:t>Large </a:t>
            </a:r>
            <a:r>
              <a:rPr lang="de-DE" sz="2400" dirty="0" err="1">
                <a:solidFill>
                  <a:srgbClr val="FFF2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10" charset="0"/>
              </a:rPr>
              <a:t>Hadron</a:t>
            </a:r>
            <a:r>
              <a:rPr lang="en-US" sz="2400" dirty="0">
                <a:solidFill>
                  <a:srgbClr val="FFF2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10" charset="0"/>
              </a:rPr>
              <a:t> Collider</a:t>
            </a:r>
          </a:p>
          <a:p>
            <a:r>
              <a:rPr lang="en-US" sz="1800" dirty="0">
                <a:solidFill>
                  <a:srgbClr val="FFF23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10" charset="0"/>
              </a:rPr>
              <a:t>27 km circumference</a:t>
            </a:r>
            <a:endParaRPr lang="en-US" sz="2400" dirty="0">
              <a:latin typeface="Tahoma" pitchFamily="-110" charset="0"/>
            </a:endParaRP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1295399" y="3505200"/>
            <a:ext cx="6992938" cy="1603375"/>
            <a:chOff x="816" y="2208"/>
            <a:chExt cx="4405" cy="1010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816" y="2928"/>
              <a:ext cx="48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B5E8FF"/>
                  </a:solidFill>
                  <a:latin typeface="Tahoma" pitchFamily="-110" charset="0"/>
                </a:rPr>
                <a:t>CMS</a:t>
              </a:r>
              <a:endParaRPr lang="en-US" sz="2400" dirty="0">
                <a:latin typeface="Tahoma" pitchFamily="-110" charset="0"/>
              </a:endParaRP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560" y="2208"/>
              <a:ext cx="66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B5E8FF"/>
                  </a:solidFill>
                  <a:latin typeface="Tahoma" pitchFamily="-110" charset="0"/>
                </a:rPr>
                <a:t>ATLAS</a:t>
              </a:r>
              <a:endParaRPr lang="en-US" sz="2400" dirty="0">
                <a:latin typeface="Tahoma" pitchFamily="-110" charset="0"/>
              </a:endParaRPr>
            </a:p>
          </p:txBody>
        </p:sp>
      </p:grp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3429001" y="3810000"/>
            <a:ext cx="4872040" cy="2593975"/>
            <a:chOff x="2160" y="2400"/>
            <a:chExt cx="3069" cy="1634"/>
          </a:xfrm>
        </p:grpSpPr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160" y="2400"/>
              <a:ext cx="563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err="1">
                  <a:solidFill>
                    <a:srgbClr val="B5E8FF"/>
                  </a:solidFill>
                  <a:latin typeface="Tahoma" pitchFamily="-110" charset="0"/>
                </a:rPr>
                <a:t>LHCb</a:t>
              </a:r>
              <a:endParaRPr lang="en-US" sz="2400" dirty="0">
                <a:latin typeface="Tahoma" pitchFamily="-110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4608" y="3744"/>
              <a:ext cx="62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tx2">
                  <a:alpha val="74998"/>
                </a:scheme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B5E8FF"/>
                  </a:solidFill>
                  <a:latin typeface="Tahoma" pitchFamily="-110" charset="0"/>
                </a:rPr>
                <a:t>ALICE</a:t>
              </a:r>
              <a:endParaRPr lang="en-US" sz="2400" dirty="0">
                <a:latin typeface="Tahoma" pitchFamily="-110" charset="0"/>
              </a:endParaRPr>
            </a:p>
          </p:txBody>
        </p:sp>
      </p:grp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427997" y="1219200"/>
            <a:ext cx="10584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solidFill>
                  <a:srgbClr val="B5E8FF"/>
                </a:solidFill>
                <a:latin typeface="Tahoma" pitchFamily="-110" charset="0"/>
              </a:rPr>
              <a:t>Mt Blanc</a:t>
            </a:r>
            <a:endParaRPr lang="en-US" sz="2400" dirty="0">
              <a:latin typeface="Tahoma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274" name="Picture 1026" descr="CMS_dete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68363"/>
            <a:ext cx="6257925" cy="4467225"/>
          </a:xfrm>
          <a:prstGeom prst="rect">
            <a:avLst/>
          </a:prstGeom>
          <a:solidFill>
            <a:srgbClr val="CCFFFF"/>
          </a:solidFill>
        </p:spPr>
      </p:pic>
      <p:sp>
        <p:nvSpPr>
          <p:cNvPr id="310276" name="Rectangle 10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Compact Muon Solenoid</a:t>
            </a:r>
          </a:p>
        </p:txBody>
      </p:sp>
      <p:grpSp>
        <p:nvGrpSpPr>
          <p:cNvPr id="2" name="Group 1039"/>
          <p:cNvGrpSpPr>
            <a:grpSpLocks/>
          </p:cNvGrpSpPr>
          <p:nvPr/>
        </p:nvGrpSpPr>
        <p:grpSpPr bwMode="auto">
          <a:xfrm>
            <a:off x="0" y="830263"/>
            <a:ext cx="2009775" cy="1136650"/>
            <a:chOff x="0" y="523"/>
            <a:chExt cx="1266" cy="716"/>
          </a:xfrm>
        </p:grpSpPr>
        <p:pic>
          <p:nvPicPr>
            <p:cNvPr id="310275" name="Picture 102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535"/>
              <a:ext cx="1222" cy="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10277" name="Text Box 1029"/>
            <p:cNvSpPr txBox="1">
              <a:spLocks noChangeArrowheads="1"/>
            </p:cNvSpPr>
            <p:nvPr/>
          </p:nvSpPr>
          <p:spPr bwMode="auto">
            <a:xfrm>
              <a:off x="13" y="523"/>
              <a:ext cx="125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it-IT" sz="1800"/>
                <a:t>4 T magnetic field</a:t>
              </a:r>
            </a:p>
          </p:txBody>
        </p:sp>
      </p:grpSp>
      <p:sp>
        <p:nvSpPr>
          <p:cNvPr id="310280" name="Text Box 1032"/>
          <p:cNvSpPr txBox="1">
            <a:spLocks noChangeArrowheads="1"/>
          </p:cNvSpPr>
          <p:nvPr/>
        </p:nvSpPr>
        <p:spPr bwMode="auto">
          <a:xfrm>
            <a:off x="2166938" y="5389563"/>
            <a:ext cx="6896100" cy="10160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it-IT" sz="2000">
                <a:solidFill>
                  <a:srgbClr val="000099"/>
                </a:solidFill>
                <a:ea typeface="Times New Roman" pitchFamily="-110" charset="0"/>
                <a:cs typeface="Times New Roman" pitchFamily="-110" charset="0"/>
              </a:rPr>
              <a:t>F</a:t>
            </a:r>
            <a:r>
              <a:rPr lang="el-GR" sz="2000">
                <a:solidFill>
                  <a:srgbClr val="000099"/>
                </a:solidFill>
                <a:ea typeface="Times New Roman" pitchFamily="-110" charset="0"/>
                <a:cs typeface="Times New Roman" pitchFamily="-110" charset="0"/>
              </a:rPr>
              <a:t>or a light Higgs (as suggested by present data) </a:t>
            </a:r>
            <a:endParaRPr lang="it-IT" sz="2000">
              <a:solidFill>
                <a:srgbClr val="000099"/>
              </a:solidFill>
              <a:ea typeface="Times New Roman" pitchFamily="-110" charset="0"/>
              <a:cs typeface="Times New Roman" pitchFamily="-110" charset="0"/>
            </a:endParaRPr>
          </a:p>
          <a:p>
            <a:pPr eaLnBrk="0" hangingPunct="0"/>
            <a:r>
              <a:rPr lang="en-US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20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-110" charset="2"/>
              </a:rPr>
              <a:t></a:t>
            </a:r>
            <a:r>
              <a:rPr lang="el-GR" sz="2000" b="1">
                <a:solidFill>
                  <a:srgbClr val="000099"/>
                </a:solidFill>
                <a:ea typeface="Times New Roman" pitchFamily="-110" charset="0"/>
                <a:cs typeface="Times New Roman" pitchFamily="-110" charset="0"/>
              </a:rPr>
              <a:t>γγ </a:t>
            </a:r>
            <a:r>
              <a:rPr lang="el-GR" sz="2000">
                <a:solidFill>
                  <a:srgbClr val="000099"/>
                </a:solidFill>
                <a:ea typeface="Times New Roman" pitchFamily="-110" charset="0"/>
                <a:cs typeface="Times New Roman" pitchFamily="-110" charset="0"/>
              </a:rPr>
              <a:t>best channel</a:t>
            </a:r>
            <a:r>
              <a:rPr lang="it-IT" sz="2000">
                <a:solidFill>
                  <a:srgbClr val="000099"/>
                </a:solidFill>
                <a:ea typeface="Times New Roman" pitchFamily="-110" charset="0"/>
                <a:cs typeface="Times New Roman" pitchFamily="-110" charset="0"/>
              </a:rPr>
              <a:t>.</a:t>
            </a:r>
            <a:r>
              <a:rPr lang="el-GR" sz="2000">
                <a:solidFill>
                  <a:srgbClr val="000099"/>
                </a:solidFill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it-IT" sz="2000">
                <a:solidFill>
                  <a:srgbClr val="000099"/>
                </a:solidFill>
                <a:ea typeface="Times New Roman" pitchFamily="-110" charset="0"/>
                <a:cs typeface="Times New Roman" pitchFamily="-110" charset="0"/>
              </a:rPr>
              <a:t>N</a:t>
            </a:r>
            <a:r>
              <a:rPr lang="el-GR" sz="2000">
                <a:solidFill>
                  <a:srgbClr val="000099"/>
                </a:solidFill>
                <a:ea typeface="Times New Roman" pitchFamily="-110" charset="0"/>
                <a:cs typeface="Times New Roman" pitchFamily="-110" charset="0"/>
              </a:rPr>
              <a:t>arrow width, irreducible background:</a:t>
            </a:r>
            <a:r>
              <a:rPr lang="el-GR" sz="2000">
                <a:solidFill>
                  <a:schemeClr val="hlink"/>
                </a:solidFill>
                <a:ea typeface="Times New Roman" pitchFamily="-110" charset="0"/>
                <a:cs typeface="Times New Roman" pitchFamily="-110" charset="0"/>
              </a:rPr>
              <a:t> </a:t>
            </a:r>
            <a:endParaRPr lang="it-IT" sz="2000">
              <a:solidFill>
                <a:schemeClr val="hlink"/>
              </a:solidFill>
              <a:ea typeface="Times New Roman" pitchFamily="-110" charset="0"/>
              <a:cs typeface="Times New Roman" pitchFamily="-110" charset="0"/>
            </a:endParaRPr>
          </a:p>
          <a:p>
            <a:pPr eaLnBrk="0" hangingPunct="0"/>
            <a:r>
              <a:rPr lang="el-GR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10" charset="0"/>
                <a:cs typeface="Times New Roman" pitchFamily="-110" charset="0"/>
              </a:rPr>
              <a:t>ECAL</a:t>
            </a:r>
            <a:r>
              <a:rPr lang="el-GR" sz="2000">
                <a:solidFill>
                  <a:srgbClr val="FF0000"/>
                </a:solidFill>
                <a:ea typeface="Times New Roman" pitchFamily="-110" charset="0"/>
                <a:cs typeface="Times New Roman" pitchFamily="-110" charset="0"/>
              </a:rPr>
              <a:t> </a:t>
            </a:r>
            <a:r>
              <a:rPr lang="el-GR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10" charset="0"/>
                <a:cs typeface="Times New Roman" pitchFamily="-110" charset="0"/>
              </a:rPr>
              <a:t>resolution crucial !</a:t>
            </a:r>
            <a:r>
              <a:rPr lang="el-GR" sz="200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10" charset="0"/>
                <a:cs typeface="Times New Roman" pitchFamily="-110" charset="0"/>
              </a:rPr>
              <a:t> </a:t>
            </a:r>
            <a:endParaRPr lang="en-US" sz="2000">
              <a:solidFill>
                <a:srgbClr val="00CC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Times New Roman" pitchFamily="-110" charset="0"/>
              <a:cs typeface="Times New Roman" pitchFamily="-110" charset="0"/>
            </a:endParaRPr>
          </a:p>
        </p:txBody>
      </p:sp>
      <p:sp>
        <p:nvSpPr>
          <p:cNvPr id="310281" name="Text Box 1033"/>
          <p:cNvSpPr txBox="1">
            <a:spLocks noChangeArrowheads="1"/>
          </p:cNvSpPr>
          <p:nvPr/>
        </p:nvSpPr>
        <p:spPr bwMode="auto">
          <a:xfrm>
            <a:off x="6294438" y="1312863"/>
            <a:ext cx="27892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Main CMS goal: </a:t>
            </a:r>
          </a:p>
          <a:p>
            <a:pPr eaLnBrk="0" hangingPunct="0"/>
            <a:r>
              <a:rPr 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search for Higgs </a:t>
            </a:r>
          </a:p>
          <a:p>
            <a:pPr eaLnBrk="0" hangingPunct="0"/>
            <a:r>
              <a:rPr 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 new physics</a:t>
            </a:r>
            <a:endParaRPr lang="en-US" sz="2400" b="1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0283" name="Rectangle 1035"/>
          <p:cNvSpPr>
            <a:spLocks noChangeArrowheads="1"/>
          </p:cNvSpPr>
          <p:nvPr/>
        </p:nvSpPr>
        <p:spPr bwMode="auto">
          <a:xfrm>
            <a:off x="38100" y="4449763"/>
            <a:ext cx="1931988" cy="8350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buSzPct val="50000"/>
              <a:buFontTx/>
              <a:buBlip>
                <a:blip r:embed="rId5"/>
              </a:buBlip>
            </a:pPr>
            <a:r>
              <a:rPr lang="it-IT"/>
              <a:t> Length </a:t>
            </a:r>
            <a:r>
              <a:rPr lang="en-US"/>
              <a:t>~ 22 m</a:t>
            </a:r>
          </a:p>
          <a:p>
            <a:pPr>
              <a:buSzPct val="50000"/>
              <a:buFontTx/>
              <a:buBlip>
                <a:blip r:embed="rId5"/>
              </a:buBlip>
            </a:pPr>
            <a:r>
              <a:rPr lang="en-US"/>
              <a:t> Diameter ~ 15 m</a:t>
            </a:r>
          </a:p>
          <a:p>
            <a:pPr>
              <a:buSzPct val="50000"/>
              <a:buFontTx/>
              <a:buBlip>
                <a:blip r:embed="rId5"/>
              </a:buBlip>
            </a:pPr>
            <a:r>
              <a:rPr lang="en-US"/>
              <a:t> Weight ~ 14500 t </a:t>
            </a:r>
          </a:p>
        </p:txBody>
      </p:sp>
      <p:grpSp>
        <p:nvGrpSpPr>
          <p:cNvPr id="3" name="Group 1036"/>
          <p:cNvGrpSpPr>
            <a:grpSpLocks/>
          </p:cNvGrpSpPr>
          <p:nvPr/>
        </p:nvGrpSpPr>
        <p:grpSpPr bwMode="auto">
          <a:xfrm>
            <a:off x="6483350" y="2522538"/>
            <a:ext cx="2425700" cy="2857500"/>
            <a:chOff x="384" y="1728"/>
            <a:chExt cx="1528" cy="2064"/>
          </a:xfrm>
        </p:grpSpPr>
        <p:pic>
          <p:nvPicPr>
            <p:cNvPr id="310285" name="Picture 103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4" y="1728"/>
              <a:ext cx="1528" cy="20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pic>
          <p:nvPicPr>
            <p:cNvPr id="310286" name="Picture 103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68" y="2688"/>
              <a:ext cx="581" cy="8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Image 47" descr="tableau cristau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286000"/>
            <a:ext cx="6680200" cy="4051300"/>
          </a:xfrm>
          <a:prstGeom prst="rect">
            <a:avLst/>
          </a:prstGeom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08075" y="76200"/>
            <a:ext cx="6892925" cy="838200"/>
          </a:xfrm>
        </p:spPr>
        <p:txBody>
          <a:bodyPr/>
          <a:lstStyle/>
          <a:p>
            <a:r>
              <a:rPr lang="en-US" dirty="0"/>
              <a:t>Some popular crystals in HEP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10831" y="1066800"/>
            <a:ext cx="5250691" cy="1117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2742614" y="44958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5" name="AutoShape 7"/>
          <p:cNvSpPr>
            <a:spLocks noChangeArrowheads="1"/>
          </p:cNvSpPr>
          <p:nvPr/>
        </p:nvSpPr>
        <p:spPr bwMode="auto">
          <a:xfrm>
            <a:off x="2742614" y="5105400"/>
            <a:ext cx="281444" cy="3048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7" name="AutoShape 9"/>
          <p:cNvSpPr>
            <a:spLocks noChangeArrowheads="1"/>
          </p:cNvSpPr>
          <p:nvPr/>
        </p:nvSpPr>
        <p:spPr bwMode="auto">
          <a:xfrm>
            <a:off x="2742614" y="29718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8" name="AutoShape 10"/>
          <p:cNvSpPr>
            <a:spLocks noChangeArrowheads="1"/>
          </p:cNvSpPr>
          <p:nvPr/>
        </p:nvSpPr>
        <p:spPr bwMode="auto">
          <a:xfrm>
            <a:off x="2742614" y="35052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auto">
          <a:xfrm>
            <a:off x="2742614" y="56388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3657307" y="4191000"/>
            <a:ext cx="211083" cy="2286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3586946" y="35052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4431278" y="35052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>
            <a:off x="5345972" y="35052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6190304" y="35052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7033170" y="35052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66" name="AutoShape 18"/>
          <p:cNvSpPr>
            <a:spLocks noChangeArrowheads="1"/>
          </p:cNvSpPr>
          <p:nvPr/>
        </p:nvSpPr>
        <p:spPr bwMode="auto">
          <a:xfrm>
            <a:off x="3586946" y="29718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67" name="AutoShape 19"/>
          <p:cNvSpPr>
            <a:spLocks noChangeArrowheads="1"/>
          </p:cNvSpPr>
          <p:nvPr/>
        </p:nvSpPr>
        <p:spPr bwMode="auto">
          <a:xfrm>
            <a:off x="4431278" y="2971800"/>
            <a:ext cx="281444" cy="3048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69" name="AutoShape 21"/>
          <p:cNvSpPr>
            <a:spLocks noChangeArrowheads="1"/>
          </p:cNvSpPr>
          <p:nvPr/>
        </p:nvSpPr>
        <p:spPr bwMode="auto">
          <a:xfrm>
            <a:off x="6190304" y="29718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70" name="AutoShape 22"/>
          <p:cNvSpPr>
            <a:spLocks noChangeArrowheads="1"/>
          </p:cNvSpPr>
          <p:nvPr/>
        </p:nvSpPr>
        <p:spPr bwMode="auto">
          <a:xfrm>
            <a:off x="7033170" y="29718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27671" name="AutoShape 23"/>
          <p:cNvSpPr>
            <a:spLocks noChangeArrowheads="1"/>
          </p:cNvSpPr>
          <p:nvPr/>
        </p:nvSpPr>
        <p:spPr bwMode="auto">
          <a:xfrm>
            <a:off x="3657307" y="3962400"/>
            <a:ext cx="211083" cy="2286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27672" name="AutoShape 24"/>
          <p:cNvSpPr>
            <a:spLocks noChangeArrowheads="1"/>
          </p:cNvSpPr>
          <p:nvPr/>
        </p:nvSpPr>
        <p:spPr bwMode="auto">
          <a:xfrm>
            <a:off x="2742614" y="40386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73" name="AutoShape 25"/>
          <p:cNvSpPr>
            <a:spLocks noChangeArrowheads="1"/>
          </p:cNvSpPr>
          <p:nvPr/>
        </p:nvSpPr>
        <p:spPr bwMode="auto">
          <a:xfrm>
            <a:off x="4431278" y="39624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74" name="AutoShape 26"/>
          <p:cNvSpPr>
            <a:spLocks noChangeArrowheads="1"/>
          </p:cNvSpPr>
          <p:nvPr/>
        </p:nvSpPr>
        <p:spPr bwMode="auto">
          <a:xfrm>
            <a:off x="6190304" y="3962400"/>
            <a:ext cx="281444" cy="3048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75" name="AutoShape 27"/>
          <p:cNvSpPr>
            <a:spLocks noChangeArrowheads="1"/>
          </p:cNvSpPr>
          <p:nvPr/>
        </p:nvSpPr>
        <p:spPr bwMode="auto">
          <a:xfrm>
            <a:off x="5345972" y="39624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76" name="AutoShape 28"/>
          <p:cNvSpPr>
            <a:spLocks noChangeArrowheads="1"/>
          </p:cNvSpPr>
          <p:nvPr/>
        </p:nvSpPr>
        <p:spPr bwMode="auto">
          <a:xfrm>
            <a:off x="7033170" y="39624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77" name="AutoShape 29"/>
          <p:cNvSpPr>
            <a:spLocks noChangeArrowheads="1"/>
          </p:cNvSpPr>
          <p:nvPr/>
        </p:nvSpPr>
        <p:spPr bwMode="auto">
          <a:xfrm>
            <a:off x="3657307" y="4495800"/>
            <a:ext cx="211083" cy="2286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fr-FR"/>
          </a:p>
        </p:txBody>
      </p:sp>
      <p:sp>
        <p:nvSpPr>
          <p:cNvPr id="27678" name="AutoShape 30"/>
          <p:cNvSpPr>
            <a:spLocks noChangeArrowheads="1"/>
          </p:cNvSpPr>
          <p:nvPr/>
        </p:nvSpPr>
        <p:spPr bwMode="auto">
          <a:xfrm>
            <a:off x="3657307" y="4724400"/>
            <a:ext cx="211083" cy="2286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79" name="AutoShape 31"/>
          <p:cNvSpPr>
            <a:spLocks noChangeArrowheads="1"/>
          </p:cNvSpPr>
          <p:nvPr/>
        </p:nvSpPr>
        <p:spPr bwMode="auto">
          <a:xfrm>
            <a:off x="4431278" y="44958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0" name="AutoShape 32"/>
          <p:cNvSpPr>
            <a:spLocks noChangeArrowheads="1"/>
          </p:cNvSpPr>
          <p:nvPr/>
        </p:nvSpPr>
        <p:spPr bwMode="auto">
          <a:xfrm>
            <a:off x="5416333" y="4495800"/>
            <a:ext cx="211083" cy="2286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1" name="AutoShape 33"/>
          <p:cNvSpPr>
            <a:spLocks noChangeArrowheads="1"/>
          </p:cNvSpPr>
          <p:nvPr/>
        </p:nvSpPr>
        <p:spPr bwMode="auto">
          <a:xfrm>
            <a:off x="5416333" y="4724400"/>
            <a:ext cx="211083" cy="2286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2" name="AutoShape 34"/>
          <p:cNvSpPr>
            <a:spLocks noChangeArrowheads="1"/>
          </p:cNvSpPr>
          <p:nvPr/>
        </p:nvSpPr>
        <p:spPr bwMode="auto">
          <a:xfrm>
            <a:off x="6190304" y="44958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3" name="AutoShape 35"/>
          <p:cNvSpPr>
            <a:spLocks noChangeArrowheads="1"/>
          </p:cNvSpPr>
          <p:nvPr/>
        </p:nvSpPr>
        <p:spPr bwMode="auto">
          <a:xfrm>
            <a:off x="3586946" y="51054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4" name="AutoShape 36"/>
          <p:cNvSpPr>
            <a:spLocks noChangeArrowheads="1"/>
          </p:cNvSpPr>
          <p:nvPr/>
        </p:nvSpPr>
        <p:spPr bwMode="auto">
          <a:xfrm>
            <a:off x="7033170" y="4495800"/>
            <a:ext cx="281444" cy="3048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5" name="AutoShape 37"/>
          <p:cNvSpPr>
            <a:spLocks noChangeArrowheads="1"/>
          </p:cNvSpPr>
          <p:nvPr/>
        </p:nvSpPr>
        <p:spPr bwMode="auto">
          <a:xfrm>
            <a:off x="5345972" y="51054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6" name="AutoShape 38"/>
          <p:cNvSpPr>
            <a:spLocks noChangeArrowheads="1"/>
          </p:cNvSpPr>
          <p:nvPr/>
        </p:nvSpPr>
        <p:spPr bwMode="auto">
          <a:xfrm>
            <a:off x="4431278" y="5105400"/>
            <a:ext cx="281444" cy="3048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7" name="AutoShape 39"/>
          <p:cNvSpPr>
            <a:spLocks noChangeArrowheads="1"/>
          </p:cNvSpPr>
          <p:nvPr/>
        </p:nvSpPr>
        <p:spPr bwMode="auto">
          <a:xfrm>
            <a:off x="6190304" y="51054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8" name="AutoShape 40"/>
          <p:cNvSpPr>
            <a:spLocks noChangeArrowheads="1"/>
          </p:cNvSpPr>
          <p:nvPr/>
        </p:nvSpPr>
        <p:spPr bwMode="auto">
          <a:xfrm>
            <a:off x="7033170" y="51054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89" name="AutoShape 41"/>
          <p:cNvSpPr>
            <a:spLocks noChangeArrowheads="1"/>
          </p:cNvSpPr>
          <p:nvPr/>
        </p:nvSpPr>
        <p:spPr bwMode="auto">
          <a:xfrm>
            <a:off x="3657307" y="5638800"/>
            <a:ext cx="211083" cy="2286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90" name="AutoShape 42"/>
          <p:cNvSpPr>
            <a:spLocks noChangeArrowheads="1"/>
          </p:cNvSpPr>
          <p:nvPr/>
        </p:nvSpPr>
        <p:spPr bwMode="auto">
          <a:xfrm>
            <a:off x="3657307" y="5867400"/>
            <a:ext cx="211083" cy="2286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91" name="AutoShape 43"/>
          <p:cNvSpPr>
            <a:spLocks noChangeArrowheads="1"/>
          </p:cNvSpPr>
          <p:nvPr/>
        </p:nvSpPr>
        <p:spPr bwMode="auto">
          <a:xfrm>
            <a:off x="4431278" y="56388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92" name="AutoShape 44"/>
          <p:cNvSpPr>
            <a:spLocks noChangeArrowheads="1"/>
          </p:cNvSpPr>
          <p:nvPr/>
        </p:nvSpPr>
        <p:spPr bwMode="auto">
          <a:xfrm>
            <a:off x="6190304" y="5638800"/>
            <a:ext cx="281444" cy="304800"/>
          </a:xfrm>
          <a:prstGeom prst="smileyFace">
            <a:avLst>
              <a:gd name="adj" fmla="val 4653"/>
            </a:avLst>
          </a:prstGeom>
          <a:solidFill>
            <a:srgbClr val="00CC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93" name="AutoShape 45"/>
          <p:cNvSpPr>
            <a:spLocks noChangeArrowheads="1"/>
          </p:cNvSpPr>
          <p:nvPr/>
        </p:nvSpPr>
        <p:spPr bwMode="auto">
          <a:xfrm>
            <a:off x="5345972" y="5638800"/>
            <a:ext cx="281444" cy="3048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94" name="AutoShape 46"/>
          <p:cNvSpPr>
            <a:spLocks noChangeArrowheads="1"/>
          </p:cNvSpPr>
          <p:nvPr/>
        </p:nvSpPr>
        <p:spPr bwMode="auto">
          <a:xfrm>
            <a:off x="7033170" y="5638800"/>
            <a:ext cx="281444" cy="304800"/>
          </a:xfrm>
          <a:prstGeom prst="smileyFace">
            <a:avLst>
              <a:gd name="adj" fmla="val -4653"/>
            </a:avLst>
          </a:prstGeom>
          <a:solidFill>
            <a:srgbClr val="C01002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695" name="AutoShape 47"/>
          <p:cNvSpPr>
            <a:spLocks noChangeArrowheads="1"/>
          </p:cNvSpPr>
          <p:nvPr/>
        </p:nvSpPr>
        <p:spPr bwMode="auto">
          <a:xfrm>
            <a:off x="5345972" y="2971800"/>
            <a:ext cx="281444" cy="304800"/>
          </a:xfrm>
          <a:prstGeom prst="smileyFace">
            <a:avLst>
              <a:gd name="adj" fmla="val -417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ECAL layout</a:t>
            </a:r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228600" y="952500"/>
            <a:ext cx="8559800" cy="5461001"/>
            <a:chOff x="144" y="679"/>
            <a:chExt cx="5392" cy="3440"/>
          </a:xfrm>
        </p:grpSpPr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957" y="679"/>
              <a:ext cx="4411" cy="2487"/>
              <a:chOff x="973" y="839"/>
              <a:chExt cx="4411" cy="2487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73" y="839"/>
                <a:ext cx="4411" cy="2458"/>
                <a:chOff x="837" y="703"/>
                <a:chExt cx="4411" cy="2458"/>
              </a:xfrm>
            </p:grpSpPr>
            <p:sp>
              <p:nvSpPr>
                <p:cNvPr id="395270" name="Rectangle 6"/>
                <p:cNvSpPr>
                  <a:spLocks noChangeArrowheads="1"/>
                </p:cNvSpPr>
                <p:nvPr/>
              </p:nvSpPr>
              <p:spPr bwMode="auto">
                <a:xfrm>
                  <a:off x="4152" y="3000"/>
                  <a:ext cx="1096" cy="15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grpSp>
              <p:nvGrpSpPr>
                <p:cNvPr id="5" name="Group 7"/>
                <p:cNvGrpSpPr>
                  <a:grpSpLocks/>
                </p:cNvGrpSpPr>
                <p:nvPr/>
              </p:nvGrpSpPr>
              <p:grpSpPr bwMode="auto">
                <a:xfrm>
                  <a:off x="837" y="703"/>
                  <a:ext cx="4411" cy="2458"/>
                  <a:chOff x="1213" y="799"/>
                  <a:chExt cx="4411" cy="2458"/>
                </a:xfrm>
              </p:grpSpPr>
              <p:pic>
                <p:nvPicPr>
                  <p:cNvPr id="395272" name="Picture 8" descr="toto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1213" y="799"/>
                    <a:ext cx="3316" cy="245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95273" name="Picture 9" descr="fig2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513" y="799"/>
                    <a:ext cx="1111" cy="232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</p:grpSp>
          <p:sp>
            <p:nvSpPr>
              <p:cNvPr id="395274" name="Line 10"/>
              <p:cNvSpPr>
                <a:spLocks noChangeShapeType="1"/>
              </p:cNvSpPr>
              <p:nvPr/>
            </p:nvSpPr>
            <p:spPr bwMode="auto">
              <a:xfrm>
                <a:off x="3902" y="1411"/>
                <a:ext cx="676" cy="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6" name="Group 24"/>
              <p:cNvGrpSpPr>
                <a:grpSpLocks/>
              </p:cNvGrpSpPr>
              <p:nvPr/>
            </p:nvGrpSpPr>
            <p:grpSpPr bwMode="auto">
              <a:xfrm>
                <a:off x="2060" y="2064"/>
                <a:ext cx="1404" cy="1262"/>
                <a:chOff x="2268" y="2064"/>
                <a:chExt cx="1404" cy="1262"/>
              </a:xfrm>
            </p:grpSpPr>
            <p:sp>
              <p:nvSpPr>
                <p:cNvPr id="39527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2268" y="2686"/>
                  <a:ext cx="1237" cy="64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ctr" eaLnBrk="0" hangingPunct="0"/>
                  <a:r>
                    <a:rPr lang="en-US" sz="2000" b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barrel</a:t>
                  </a:r>
                </a:p>
                <a:p>
                  <a:pPr algn="ctr" eaLnBrk="0" hangingPunct="0"/>
                  <a:r>
                    <a:rPr lang="en-US" sz="2000" b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Super Module</a:t>
                  </a:r>
                </a:p>
                <a:p>
                  <a:pPr algn="ctr" eaLnBrk="0" hangingPunct="0"/>
                  <a:r>
                    <a:rPr lang="en-US" sz="2000" b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(1700 crystals)</a:t>
                  </a:r>
                </a:p>
              </p:txBody>
            </p:sp>
            <p:sp>
              <p:nvSpPr>
                <p:cNvPr id="395278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3248" y="2064"/>
                  <a:ext cx="424" cy="712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7" name="Group 25"/>
              <p:cNvGrpSpPr>
                <a:grpSpLocks/>
              </p:cNvGrpSpPr>
              <p:nvPr/>
            </p:nvGrpSpPr>
            <p:grpSpPr bwMode="auto">
              <a:xfrm>
                <a:off x="3513" y="2215"/>
                <a:ext cx="1239" cy="403"/>
                <a:chOff x="3505" y="2271"/>
                <a:chExt cx="1239" cy="403"/>
              </a:xfrm>
            </p:grpSpPr>
            <p:sp>
              <p:nvSpPr>
                <p:cNvPr id="39527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505" y="2271"/>
                  <a:ext cx="769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ctr" eaLnBrk="0" hangingPunct="0"/>
                  <a:r>
                    <a:rPr lang="en-US" sz="1200" b="1">
                      <a:solidFill>
                        <a:srgbClr val="0099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omic Sans MS" pitchFamily="-110" charset="0"/>
                    </a:rPr>
                    <a:t>endcap</a:t>
                  </a:r>
                </a:p>
                <a:p>
                  <a:pPr algn="ctr" eaLnBrk="0" hangingPunct="0"/>
                  <a:r>
                    <a:rPr lang="en-US" sz="1200" b="1">
                      <a:solidFill>
                        <a:srgbClr val="0099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omic Sans MS" pitchFamily="-110" charset="0"/>
                    </a:rPr>
                    <a:t>supercystals</a:t>
                  </a:r>
                </a:p>
                <a:p>
                  <a:pPr algn="ctr" eaLnBrk="0" hangingPunct="0"/>
                  <a:r>
                    <a:rPr lang="en-US" sz="1200" b="1">
                      <a:solidFill>
                        <a:srgbClr val="0099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omic Sans MS" pitchFamily="-110" charset="0"/>
                    </a:rPr>
                    <a:t>(5x5 crystals)</a:t>
                  </a:r>
                </a:p>
              </p:txBody>
            </p:sp>
            <p:sp>
              <p:nvSpPr>
                <p:cNvPr id="395279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4192" y="2448"/>
                  <a:ext cx="552" cy="136"/>
                </a:xfrm>
                <a:prstGeom prst="line">
                  <a:avLst/>
                </a:prstGeom>
                <a:noFill/>
                <a:ln w="9525">
                  <a:solidFill>
                    <a:srgbClr val="408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8" name="Group 23"/>
              <p:cNvGrpSpPr>
                <a:grpSpLocks/>
              </p:cNvGrpSpPr>
              <p:nvPr/>
            </p:nvGrpSpPr>
            <p:grpSpPr bwMode="auto">
              <a:xfrm>
                <a:off x="1840" y="1888"/>
                <a:ext cx="1413" cy="282"/>
                <a:chOff x="1840" y="1888"/>
                <a:chExt cx="1413" cy="282"/>
              </a:xfrm>
            </p:grpSpPr>
            <p:sp>
              <p:nvSpPr>
                <p:cNvPr id="39527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134" y="1958"/>
                  <a:ext cx="1119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/>
                  <a:r>
                    <a:rPr lang="en-US" b="1">
                      <a:solidFill>
                        <a:schemeClr val="hlink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Pb/Si preshower</a:t>
                  </a:r>
                </a:p>
              </p:txBody>
            </p:sp>
            <p:sp>
              <p:nvSpPr>
                <p:cNvPr id="395280" name="Line 16"/>
                <p:cNvSpPr>
                  <a:spLocks noChangeShapeType="1"/>
                </p:cNvSpPr>
                <p:nvPr/>
              </p:nvSpPr>
              <p:spPr bwMode="auto">
                <a:xfrm flipH="1" flipV="1">
                  <a:off x="1840" y="1888"/>
                  <a:ext cx="312" cy="13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>
                <a:off x="2310" y="1408"/>
                <a:ext cx="761" cy="381"/>
                <a:chOff x="2310" y="1408"/>
                <a:chExt cx="761" cy="381"/>
              </a:xfrm>
            </p:grpSpPr>
            <p:sp>
              <p:nvSpPr>
                <p:cNvPr id="395281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310" y="1616"/>
                  <a:ext cx="761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algn="ctr" eaLnBrk="0" hangingPunct="0"/>
                  <a:r>
                    <a:rPr lang="en-US" sz="1200" b="1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omic Sans MS" pitchFamily="-110" charset="0"/>
                    </a:rPr>
                    <a:t>barrel cystals</a:t>
                  </a:r>
                </a:p>
              </p:txBody>
            </p:sp>
            <p:sp>
              <p:nvSpPr>
                <p:cNvPr id="395282" name="Line 18"/>
                <p:cNvSpPr>
                  <a:spLocks noChangeShapeType="1"/>
                </p:cNvSpPr>
                <p:nvPr/>
              </p:nvSpPr>
              <p:spPr bwMode="auto">
                <a:xfrm flipH="1" flipV="1">
                  <a:off x="2368" y="1408"/>
                  <a:ext cx="200" cy="232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sp>
            <p:nvSpPr>
              <p:cNvPr id="395283" name="Text Box 19"/>
              <p:cNvSpPr txBox="1">
                <a:spLocks noChangeArrowheads="1"/>
              </p:cNvSpPr>
              <p:nvPr/>
            </p:nvSpPr>
            <p:spPr bwMode="auto">
              <a:xfrm>
                <a:off x="3350" y="2762"/>
                <a:ext cx="1314" cy="4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2000" b="1" dirty="0" err="1">
                    <a:solidFill>
                      <a:srgbClr val="0099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EndCap</a:t>
                </a:r>
                <a:r>
                  <a:rPr lang="en-US" sz="2000" b="1" dirty="0">
                    <a:solidFill>
                      <a:srgbClr val="0099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“Dee”</a:t>
                </a:r>
              </a:p>
              <a:p>
                <a:pPr algn="ctr" eaLnBrk="0" hangingPunct="0"/>
                <a:r>
                  <a:rPr lang="en-US" sz="2000" b="1" dirty="0">
                    <a:solidFill>
                      <a:srgbClr val="0099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3662 crystals</a:t>
                </a:r>
              </a:p>
            </p:txBody>
          </p:sp>
        </p:grpSp>
        <p:sp>
          <p:nvSpPr>
            <p:cNvPr id="395284" name="Text Box 20"/>
            <p:cNvSpPr txBox="1">
              <a:spLocks noChangeArrowheads="1"/>
            </p:cNvSpPr>
            <p:nvPr/>
          </p:nvSpPr>
          <p:spPr bwMode="auto">
            <a:xfrm>
              <a:off x="397" y="3365"/>
              <a:ext cx="2362" cy="75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4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Barrel: </a:t>
              </a:r>
              <a:r>
                <a:rPr lang="en-US" sz="20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Arial" pitchFamily="-110" charset="0"/>
                  <a:cs typeface="Arial" pitchFamily="-110" charset="0"/>
                </a:rPr>
                <a:t>|</a:t>
              </a:r>
              <a:r>
                <a:rPr lang="en-US" sz="2000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Arial" pitchFamily="-110" charset="0"/>
                  <a:cs typeface="Arial" pitchFamily="-110" charset="0"/>
                  <a:sym typeface="Symbol" pitchFamily="-110" charset="2"/>
                </a:rPr>
                <a:t></a:t>
              </a:r>
              <a:r>
                <a:rPr lang="en-US" sz="20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Arial" pitchFamily="-110" charset="0"/>
                  <a:cs typeface="Arial" pitchFamily="-110" charset="0"/>
                  <a:sym typeface="Symbol" pitchFamily="-110" charset="2"/>
                </a:rPr>
                <a:t>| &lt; 1.48</a:t>
              </a:r>
            </a:p>
            <a:p>
              <a:pPr algn="ctr" eaLnBrk="0" hangingPunct="0"/>
              <a:r>
                <a:rPr lang="en-US" sz="24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36 Super Modules</a:t>
              </a:r>
            </a:p>
            <a:p>
              <a:pPr algn="ctr" eaLnBrk="0" hangingPunct="0"/>
              <a:r>
                <a:rPr lang="en-US" sz="24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61200 crystals (</a:t>
              </a:r>
              <a:r>
                <a:rPr lang="en-US" sz="18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2x2x23cm</a:t>
              </a:r>
              <a:r>
                <a:rPr lang="en-US" sz="1800" baseline="240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  <a:r>
                <a:rPr lang="en-US" sz="1800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)</a:t>
              </a:r>
            </a:p>
          </p:txBody>
        </p:sp>
        <p:sp>
          <p:nvSpPr>
            <p:cNvPr id="395285" name="Text Box 21"/>
            <p:cNvSpPr txBox="1">
              <a:spLocks noChangeArrowheads="1"/>
            </p:cNvSpPr>
            <p:nvPr/>
          </p:nvSpPr>
          <p:spPr bwMode="auto">
            <a:xfrm>
              <a:off x="3196" y="3351"/>
              <a:ext cx="2340" cy="754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400" dirty="0" err="1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EndCaps</a:t>
              </a:r>
              <a:r>
                <a:rPr lang="en-US" sz="24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: </a:t>
              </a:r>
              <a:r>
                <a:rPr lang="en-US" sz="18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1.48 &lt; |</a:t>
              </a:r>
              <a:r>
                <a:rPr lang="en-US" sz="2000" dirty="0" err="1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-110" charset="2"/>
                </a:rPr>
                <a:t></a:t>
              </a:r>
              <a:r>
                <a:rPr lang="en-US" sz="20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| &lt; 3.0</a:t>
              </a:r>
            </a:p>
            <a:p>
              <a:pPr algn="ctr" eaLnBrk="0" hangingPunct="0"/>
              <a:r>
                <a:rPr lang="en-US" sz="24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4 Dees</a:t>
              </a:r>
            </a:p>
            <a:p>
              <a:pPr algn="ctr" eaLnBrk="0" hangingPunct="0"/>
              <a:r>
                <a:rPr lang="en-US" sz="24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14648 crystals </a:t>
              </a:r>
              <a:r>
                <a:rPr lang="en-US" sz="18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(3x3x22cm</a:t>
              </a:r>
              <a:r>
                <a:rPr lang="en-US" sz="1800" baseline="220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3</a:t>
              </a:r>
              <a:r>
                <a:rPr lang="en-US" sz="18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)</a:t>
              </a:r>
              <a:endParaRPr lang="en-US" sz="24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95291" name="Text Box 27"/>
            <p:cNvSpPr txBox="1">
              <a:spLocks noChangeArrowheads="1"/>
            </p:cNvSpPr>
            <p:nvPr/>
          </p:nvSpPr>
          <p:spPr bwMode="auto">
            <a:xfrm>
              <a:off x="144" y="751"/>
              <a:ext cx="1617" cy="448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>
                  <a:solidFill>
                    <a:srgbClr val="0033CC"/>
                  </a:solidFill>
                </a:rPr>
                <a:t>PWO: PbWO</a:t>
              </a:r>
              <a:r>
                <a:rPr lang="en-US" sz="2000" baseline="-20000">
                  <a:solidFill>
                    <a:srgbClr val="0033CC"/>
                  </a:solidFill>
                </a:rPr>
                <a:t>4 </a:t>
              </a:r>
            </a:p>
            <a:p>
              <a:pPr algn="ctr"/>
              <a:r>
                <a:rPr lang="en-US" sz="2000">
                  <a:solidFill>
                    <a:srgbClr val="0033CC"/>
                  </a:solidFill>
                </a:rPr>
                <a:t>about 10 m</a:t>
              </a:r>
              <a:r>
                <a:rPr lang="en-US" sz="2000" baseline="20000">
                  <a:solidFill>
                    <a:srgbClr val="0033CC"/>
                  </a:solidFill>
                </a:rPr>
                <a:t>3</a:t>
              </a:r>
              <a:r>
                <a:rPr lang="en-US" sz="2000">
                  <a:solidFill>
                    <a:srgbClr val="0033CC"/>
                  </a:solidFill>
                </a:rPr>
                <a:t>, 90 t</a:t>
              </a:r>
              <a:endParaRPr lang="it-IT" sz="2000">
                <a:solidFill>
                  <a:srgbClr val="0033CC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844550" y="76200"/>
            <a:ext cx="7537450" cy="838200"/>
          </a:xfrm>
        </p:spPr>
        <p:txBody>
          <a:bodyPr/>
          <a:lstStyle/>
          <a:p>
            <a:r>
              <a:rPr lang="en-US" dirty="0"/>
              <a:t>Production facilities in </a:t>
            </a:r>
            <a:r>
              <a:rPr lang="en-US" dirty="0" err="1"/>
              <a:t>Bogoroditsk</a:t>
            </a:r>
            <a:endParaRPr lang="fr-FR" dirty="0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2450" y="1143000"/>
            <a:ext cx="4472321" cy="5324475"/>
            <a:chOff x="104" y="720"/>
            <a:chExt cx="3051" cy="3354"/>
          </a:xfrm>
        </p:grpSpPr>
        <p:pic>
          <p:nvPicPr>
            <p:cNvPr id="96259" name="Picture 3" descr="&#10;BP01-001.PICT                                                  00000002cricket                        AB1DD6DC: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4" y="720"/>
              <a:ext cx="2281" cy="3072"/>
            </a:xfrm>
            <a:prstGeom prst="rect">
              <a:avLst/>
            </a:prstGeom>
            <a:noFill/>
          </p:spPr>
        </p:pic>
        <p:sp>
          <p:nvSpPr>
            <p:cNvPr id="96261" name="Text Box 5"/>
            <p:cNvSpPr txBox="1">
              <a:spLocks noChangeArrowheads="1"/>
            </p:cNvSpPr>
            <p:nvPr/>
          </p:nvSpPr>
          <p:spPr bwMode="auto">
            <a:xfrm>
              <a:off x="104" y="3744"/>
              <a:ext cx="3051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latin typeface="+mn-lt"/>
                </a:rPr>
                <a:t>159 </a:t>
              </a:r>
              <a:r>
                <a:rPr lang="en-US" dirty="0" err="1">
                  <a:solidFill>
                    <a:schemeClr val="tx2"/>
                  </a:solidFill>
                  <a:latin typeface="+mn-lt"/>
                </a:rPr>
                <a:t>Lazurit</a:t>
              </a:r>
              <a:r>
                <a:rPr lang="en-US" dirty="0">
                  <a:solidFill>
                    <a:schemeClr val="tx2"/>
                  </a:solidFill>
                  <a:latin typeface="+mn-lt"/>
                </a:rPr>
                <a:t> 3M growth</a:t>
              </a:r>
              <a:r>
                <a:rPr lang="en-US" dirty="0" smtClean="0">
                  <a:solidFill>
                    <a:schemeClr val="tx2"/>
                  </a:solidFill>
                  <a:latin typeface="+mn-lt"/>
                </a:rPr>
                <a:t> ovens</a:t>
              </a:r>
              <a:endParaRPr lang="en-US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724449" y="1079500"/>
            <a:ext cx="4419551" cy="5437188"/>
            <a:chOff x="3223" y="680"/>
            <a:chExt cx="3015" cy="3425"/>
          </a:xfrm>
        </p:grpSpPr>
        <p:pic>
          <p:nvPicPr>
            <p:cNvPr id="96260" name="Picture 4" descr="&#10;BP01-002.PICT                                                  00000002cricket                        AB1DD6DC: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38" y="680"/>
              <a:ext cx="2222" cy="3120"/>
            </a:xfrm>
            <a:prstGeom prst="rect">
              <a:avLst/>
            </a:prstGeom>
            <a:noFill/>
          </p:spPr>
        </p:pic>
        <p:sp>
          <p:nvSpPr>
            <p:cNvPr id="96262" name="Text Box 6"/>
            <p:cNvSpPr txBox="1">
              <a:spLocks noChangeArrowheads="1"/>
            </p:cNvSpPr>
            <p:nvPr/>
          </p:nvSpPr>
          <p:spPr bwMode="auto">
            <a:xfrm>
              <a:off x="3223" y="3504"/>
              <a:ext cx="3015" cy="6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+mn-lt"/>
                </a:rPr>
                <a:t>12 low gradient annealing </a:t>
              </a:r>
              <a:r>
                <a:rPr lang="en-US" dirty="0" smtClean="0">
                  <a:solidFill>
                    <a:schemeClr val="tx2"/>
                  </a:solidFill>
                  <a:latin typeface="+mn-lt"/>
                </a:rPr>
                <a:t>ovens</a:t>
              </a:r>
              <a:endParaRPr lang="en-US" dirty="0">
                <a:solidFill>
                  <a:schemeClr val="tx2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title"/>
          </p:nvPr>
        </p:nvSpPr>
        <p:spPr>
          <a:xfrm>
            <a:off x="844550" y="152400"/>
            <a:ext cx="7537450" cy="8382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dirty="0"/>
              <a:t>Some important steps in </a:t>
            </a:r>
            <a:br>
              <a:rPr lang="en-US" dirty="0"/>
            </a:br>
            <a:r>
              <a:rPr lang="en-US" dirty="0"/>
              <a:t>radiation hardness progress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5486400" cy="5626100"/>
          </a:xfrm>
        </p:spPr>
        <p:txBody>
          <a:bodyPr/>
          <a:lstStyle/>
          <a:p>
            <a:r>
              <a:rPr lang="en-US" sz="2400" dirty="0" smtClean="0"/>
              <a:t>1994: </a:t>
            </a:r>
            <a:r>
              <a:rPr lang="en-US" sz="2400" dirty="0" err="1" smtClean="0"/>
              <a:t>Nb</a:t>
            </a:r>
            <a:r>
              <a:rPr lang="en-US" sz="2400" dirty="0" smtClean="0"/>
              <a:t> doping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Suppress stable </a:t>
            </a:r>
            <a:r>
              <a:rPr lang="en-US" sz="2000" dirty="0" err="1" smtClean="0"/>
              <a:t>di</a:t>
            </a:r>
            <a:r>
              <a:rPr lang="en-US" sz="2000" dirty="0" smtClean="0"/>
              <a:t>-hole </a:t>
            </a:r>
            <a:r>
              <a:rPr lang="en-US" sz="2000" dirty="0" err="1" smtClean="0"/>
              <a:t>centres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Suppress induced 620nm band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MRS Proceedings Vol348 p99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NIM A 365(1995) p291</a:t>
            </a:r>
          </a:p>
          <a:p>
            <a:pPr lvl="2">
              <a:lnSpc>
                <a:spcPct val="90000"/>
              </a:lnSpc>
            </a:pPr>
            <a:endParaRPr lang="en-US" sz="1600" dirty="0" smtClean="0"/>
          </a:p>
          <a:p>
            <a:pPr>
              <a:lnSpc>
                <a:spcPct val="90000"/>
              </a:lnSpc>
            </a:pPr>
            <a:r>
              <a:rPr lang="en-US" sz="2400" dirty="0"/>
              <a:t>1996: Y doping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Suppress  stable </a:t>
            </a:r>
            <a:r>
              <a:rPr lang="en-US" sz="2000" dirty="0" err="1"/>
              <a:t>e</a:t>
            </a:r>
            <a:r>
              <a:rPr lang="en-US" sz="2000" baseline="30000" dirty="0"/>
              <a:t>-</a:t>
            </a:r>
            <a:r>
              <a:rPr lang="en-US" sz="2000" dirty="0"/>
              <a:t> centre  on Vo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Suppress induced bands in visible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1318: best crystal in test beam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CMS LHCC 1996-146</a:t>
            </a:r>
          </a:p>
          <a:p>
            <a:pPr lvl="2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sz="2400" dirty="0"/>
              <a:t>1997: </a:t>
            </a:r>
            <a:r>
              <a:rPr lang="en-US" sz="2400" dirty="0" err="1"/>
              <a:t>Stoechiometry</a:t>
            </a:r>
            <a:r>
              <a:rPr lang="en-US" sz="2400" dirty="0"/>
              <a:t> tuning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Suppress </a:t>
            </a:r>
            <a:r>
              <a:rPr lang="en-US" sz="2000" dirty="0" err="1"/>
              <a:t>Vc</a:t>
            </a:r>
            <a:r>
              <a:rPr lang="en-US" sz="2000" dirty="0"/>
              <a:t> and Vo </a:t>
            </a:r>
            <a:r>
              <a:rPr lang="en-US" sz="2000" dirty="0" err="1"/>
              <a:t>centres</a:t>
            </a:r>
            <a:endParaRPr lang="en-US" sz="2000" dirty="0"/>
          </a:p>
          <a:p>
            <a:pPr lvl="2">
              <a:lnSpc>
                <a:spcPct val="90000"/>
              </a:lnSpc>
            </a:pPr>
            <a:r>
              <a:rPr lang="en-US" sz="1600" dirty="0"/>
              <a:t>CMS Note 1997/55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Rad. Measurements Vol29, p27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grpSp>
        <p:nvGrpSpPr>
          <p:cNvPr id="14" name="Grouper 13"/>
          <p:cNvGrpSpPr/>
          <p:nvPr/>
        </p:nvGrpSpPr>
        <p:grpSpPr>
          <a:xfrm>
            <a:off x="5867400" y="990600"/>
            <a:ext cx="3200401" cy="5410201"/>
            <a:chOff x="5943600" y="1066800"/>
            <a:chExt cx="3200401" cy="5410201"/>
          </a:xfrm>
        </p:grpSpPr>
        <p:sp>
          <p:nvSpPr>
            <p:cNvPr id="13" name="Rectangle 12"/>
            <p:cNvSpPr/>
            <p:nvPr/>
          </p:nvSpPr>
          <p:spPr bwMode="auto">
            <a:xfrm>
              <a:off x="5943600" y="1066800"/>
              <a:ext cx="3200400" cy="54102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grpSp>
          <p:nvGrpSpPr>
            <p:cNvPr id="2" name="Group 11"/>
            <p:cNvGrpSpPr>
              <a:grpSpLocks/>
            </p:cNvGrpSpPr>
            <p:nvPr/>
          </p:nvGrpSpPr>
          <p:grpSpPr bwMode="auto">
            <a:xfrm>
              <a:off x="5993880" y="1079421"/>
              <a:ext cx="3150121" cy="5397580"/>
              <a:chOff x="4089" y="687"/>
              <a:chExt cx="2149" cy="2072"/>
            </a:xfrm>
            <a:solidFill>
              <a:schemeClr val="tx1"/>
            </a:solidFill>
          </p:grpSpPr>
          <p:pic>
            <p:nvPicPr>
              <p:cNvPr id="94214" name="Picture 6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368" y="2127"/>
                <a:ext cx="1766" cy="632"/>
              </a:xfrm>
              <a:prstGeom prst="rect">
                <a:avLst/>
              </a:prstGeom>
              <a:grpFill/>
              <a:ln w="12700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4216" name="Picture 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089" y="687"/>
                <a:ext cx="2149" cy="726"/>
              </a:xfrm>
              <a:prstGeom prst="rect">
                <a:avLst/>
              </a:prstGeom>
              <a:grpFill/>
              <a:ln w="12700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4217" name="Picture 9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159" y="1407"/>
                <a:ext cx="2079" cy="687"/>
              </a:xfrm>
              <a:prstGeom prst="rect">
                <a:avLst/>
              </a:prstGeom>
              <a:grpFill/>
              <a:ln w="12700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7317545" y="3657600"/>
            <a:ext cx="98346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1318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title"/>
          </p:nvPr>
        </p:nvSpPr>
        <p:spPr>
          <a:xfrm>
            <a:off x="844550" y="152400"/>
            <a:ext cx="7537450" cy="838200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dirty="0"/>
              <a:t>Some important steps in </a:t>
            </a:r>
            <a:br>
              <a:rPr lang="en-US" dirty="0"/>
            </a:br>
            <a:r>
              <a:rPr lang="en-US" dirty="0"/>
              <a:t>radiation hardness progress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06042" y="1646238"/>
            <a:ext cx="4851758" cy="48307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1997: More trivalent doping</a:t>
            </a:r>
          </a:p>
          <a:p>
            <a:pPr lvl="1">
              <a:lnSpc>
                <a:spcPct val="50000"/>
              </a:lnSpc>
              <a:buFontTx/>
              <a:buNone/>
            </a:pPr>
            <a:r>
              <a:rPr lang="en-US" sz="1800" dirty="0"/>
              <a:t>                   </a:t>
            </a:r>
            <a:r>
              <a:rPr lang="en-US" sz="2000" dirty="0"/>
              <a:t>La, Lu, Y, Al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Improves transmission and decay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Improves Rad. hardness (see Y)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Kobayashi for La: KEK 1997-12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CMS Note 97/54, NIM A 402(1998) p75</a:t>
            </a:r>
          </a:p>
          <a:p>
            <a:pPr lvl="2">
              <a:lnSpc>
                <a:spcPct val="90000"/>
              </a:lnSpc>
            </a:pPr>
            <a:endParaRPr lang="en-US" sz="1200" dirty="0"/>
          </a:p>
          <a:p>
            <a:pPr lvl="2">
              <a:lnSpc>
                <a:spcPct val="90000"/>
              </a:lnSpc>
            </a:pPr>
            <a:endParaRPr lang="en-US" sz="1200" dirty="0"/>
          </a:p>
          <a:p>
            <a:pPr lvl="2">
              <a:lnSpc>
                <a:spcPct val="90000"/>
              </a:lnSpc>
            </a:pPr>
            <a:endParaRPr lang="en-US" sz="1200" dirty="0"/>
          </a:p>
          <a:p>
            <a:pPr lvl="2">
              <a:lnSpc>
                <a:spcPct val="90000"/>
              </a:lnSpc>
            </a:pPr>
            <a:endParaRPr lang="en-US" sz="1200" dirty="0"/>
          </a:p>
          <a:p>
            <a:pPr lvl="2">
              <a:lnSpc>
                <a:spcPct val="90000"/>
              </a:lnSpc>
            </a:pPr>
            <a:endParaRPr lang="en-US" sz="1200" dirty="0"/>
          </a:p>
          <a:p>
            <a:pPr lvl="2">
              <a:lnSpc>
                <a:spcPct val="90000"/>
              </a:lnSpc>
            </a:pPr>
            <a:endParaRPr lang="en-US" sz="1200" dirty="0"/>
          </a:p>
          <a:p>
            <a:pPr>
              <a:lnSpc>
                <a:spcPct val="90000"/>
              </a:lnSpc>
            </a:pPr>
            <a:r>
              <a:rPr lang="en-US" sz="2400" dirty="0"/>
              <a:t>1998: New</a:t>
            </a:r>
            <a:r>
              <a:rPr lang="en-US" sz="2400" dirty="0" smtClean="0"/>
              <a:t> raw material optimization +La </a:t>
            </a:r>
            <a:r>
              <a:rPr lang="en-US" sz="2400" dirty="0" err="1"/>
              <a:t>codoping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Factor 2 better than </a:t>
            </a:r>
            <a:r>
              <a:rPr lang="en-US" sz="2000" dirty="0" err="1"/>
              <a:t>Nb</a:t>
            </a:r>
            <a:r>
              <a:rPr lang="en-US" sz="2000" dirty="0"/>
              <a:t> or La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No sign of drawback seen with La</a:t>
            </a:r>
          </a:p>
          <a:p>
            <a:pPr lvl="2">
              <a:lnSpc>
                <a:spcPct val="90000"/>
              </a:lnSpc>
            </a:pPr>
            <a:r>
              <a:rPr lang="en-US" sz="1600" dirty="0"/>
              <a:t>NIM letter to editor, </a:t>
            </a:r>
            <a:r>
              <a:rPr lang="en-US" sz="1600" dirty="0" err="1"/>
              <a:t>snbmitted</a:t>
            </a:r>
            <a:r>
              <a:rPr lang="en-US" sz="1600" dirty="0"/>
              <a:t> Sept 98</a:t>
            </a: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6807428" y="6069014"/>
            <a:ext cx="2641470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900"/>
              <a:t>Front irradiation : </a:t>
            </a:r>
            <a:r>
              <a:rPr lang="en-US" sz="900" baseline="30000"/>
              <a:t>60</a:t>
            </a:r>
            <a:r>
              <a:rPr lang="en-US" sz="900"/>
              <a:t>Co 0.15Gy/h</a:t>
            </a:r>
          </a:p>
        </p:txBody>
      </p:sp>
      <p:grpSp>
        <p:nvGrpSpPr>
          <p:cNvPr id="9" name="Grouper 8"/>
          <p:cNvGrpSpPr/>
          <p:nvPr/>
        </p:nvGrpSpPr>
        <p:grpSpPr>
          <a:xfrm>
            <a:off x="5562600" y="1219200"/>
            <a:ext cx="3515119" cy="5353050"/>
            <a:chOff x="5628881" y="1295400"/>
            <a:chExt cx="3515119" cy="5353050"/>
          </a:xfrm>
        </p:grpSpPr>
        <p:sp>
          <p:nvSpPr>
            <p:cNvPr id="8" name="Rectangle 7"/>
            <p:cNvSpPr/>
            <p:nvPr/>
          </p:nvSpPr>
          <p:spPr bwMode="auto">
            <a:xfrm>
              <a:off x="5638800" y="1295400"/>
              <a:ext cx="3505200" cy="51816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grpSp>
          <p:nvGrpSpPr>
            <p:cNvPr id="2" name="Group 11"/>
            <p:cNvGrpSpPr>
              <a:grpSpLocks/>
            </p:cNvGrpSpPr>
            <p:nvPr/>
          </p:nvGrpSpPr>
          <p:grpSpPr bwMode="auto">
            <a:xfrm>
              <a:off x="5628881" y="1295400"/>
              <a:ext cx="3515119" cy="5353050"/>
              <a:chOff x="4297" y="2826"/>
              <a:chExt cx="1941" cy="1362"/>
            </a:xfrm>
          </p:grpSpPr>
          <p:pic>
            <p:nvPicPr>
              <p:cNvPr id="95234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297" y="3524"/>
                <a:ext cx="1941" cy="66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5239" name="Picture 7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362" y="2826"/>
                <a:ext cx="1876" cy="61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3" name="TextBox 2"/>
          <p:cNvSpPr txBox="1"/>
          <p:nvPr/>
        </p:nvSpPr>
        <p:spPr>
          <a:xfrm>
            <a:off x="7881703" y="5860791"/>
            <a:ext cx="1000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/>
                </a:solidFill>
              </a:rPr>
              <a:t>Dose (</a:t>
            </a:r>
            <a:r>
              <a:rPr lang="en-US" sz="1400" dirty="0" err="1" smtClean="0">
                <a:solidFill>
                  <a:schemeClr val="bg2"/>
                </a:solidFill>
              </a:rPr>
              <a:t>Gy</a:t>
            </a:r>
            <a:r>
              <a:rPr lang="en-US" sz="1400" dirty="0" smtClean="0">
                <a:solidFill>
                  <a:schemeClr val="bg2"/>
                </a:solidFill>
              </a:rPr>
              <a:t>)</a:t>
            </a:r>
            <a:endParaRPr lang="en-US" sz="1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PWO growth of large ingots</a:t>
            </a: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1444" y="1254125"/>
            <a:ext cx="4245114" cy="4114800"/>
          </a:xfrm>
        </p:spPr>
        <p:txBody>
          <a:bodyPr/>
          <a:lstStyle/>
          <a:p>
            <a:r>
              <a:rPr lang="fr-FR" sz="2000"/>
              <a:t>Replace 120mm Pt crucible by new 170mmcomposite Pt  crucibles</a:t>
            </a:r>
            <a:endParaRPr lang="en-US" sz="2000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67281" y="793750"/>
            <a:ext cx="4476719" cy="4114800"/>
          </a:xfrm>
        </p:spPr>
        <p:txBody>
          <a:bodyPr/>
          <a:lstStyle/>
          <a:p>
            <a:r>
              <a:rPr lang="fr-FR" sz="2000" dirty="0"/>
              <a:t>Upgrade the </a:t>
            </a:r>
            <a:r>
              <a:rPr lang="fr-FR" sz="2000" dirty="0" err="1"/>
              <a:t>Rf</a:t>
            </a:r>
            <a:r>
              <a:rPr lang="fr-FR" sz="2000" dirty="0"/>
              <a:t> power cycle for </a:t>
            </a:r>
            <a:r>
              <a:rPr lang="fr-FR" sz="2000" dirty="0" err="1"/>
              <a:t>heating</a:t>
            </a:r>
            <a:r>
              <a:rPr lang="fr-FR" sz="2000" dirty="0"/>
              <a:t>, </a:t>
            </a:r>
            <a:r>
              <a:rPr lang="fr-FR" sz="2000" dirty="0" err="1"/>
              <a:t>smelting</a:t>
            </a:r>
            <a:r>
              <a:rPr lang="fr-FR" sz="2000" dirty="0"/>
              <a:t>, </a:t>
            </a:r>
            <a:r>
              <a:rPr lang="fr-FR" sz="2000" dirty="0" err="1"/>
              <a:t>pulling</a:t>
            </a:r>
            <a:r>
              <a:rPr lang="fr-FR" sz="2000" dirty="0"/>
              <a:t> and </a:t>
            </a:r>
            <a:r>
              <a:rPr lang="fr-FR" sz="2000" dirty="0" err="1"/>
              <a:t>cooling</a:t>
            </a:r>
            <a:endParaRPr lang="fr-FR" sz="2000" dirty="0"/>
          </a:p>
          <a:p>
            <a:r>
              <a:rPr lang="fr-FR" sz="2000" dirty="0" err="1"/>
              <a:t>Optimization</a:t>
            </a:r>
            <a:r>
              <a:rPr lang="fr-FR" sz="2000" dirty="0"/>
              <a:t> of </a:t>
            </a:r>
            <a:r>
              <a:rPr lang="fr-FR" sz="2000" dirty="0" err="1"/>
              <a:t>procedure</a:t>
            </a:r>
            <a:r>
              <a:rPr lang="fr-FR" sz="2000" dirty="0"/>
              <a:t> for </a:t>
            </a:r>
            <a:r>
              <a:rPr lang="fr-FR" sz="2000" dirty="0" err="1"/>
              <a:t>crystal</a:t>
            </a:r>
            <a:r>
              <a:rPr lang="fr-FR" sz="2000" dirty="0"/>
              <a:t> </a:t>
            </a:r>
            <a:r>
              <a:rPr lang="fr-FR" sz="2000" dirty="0" err="1"/>
              <a:t>ingot</a:t>
            </a:r>
            <a:r>
              <a:rPr lang="fr-FR" sz="2000" dirty="0"/>
              <a:t> extraction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/>
              <a:t>crystallization</a:t>
            </a:r>
            <a:r>
              <a:rPr lang="fr-FR" sz="2000" dirty="0"/>
              <a:t> unit</a:t>
            </a:r>
            <a:endParaRPr lang="en-US" sz="2000" dirty="0"/>
          </a:p>
        </p:txBody>
      </p:sp>
      <p:pic>
        <p:nvPicPr>
          <p:cNvPr id="97285" name="Picture 5" descr="Pb020008.jpg                                                   00004F85Docs                           00000F3A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084" y="2568622"/>
            <a:ext cx="4437116" cy="3603580"/>
          </a:xfrm>
          <a:prstGeom prst="rect">
            <a:avLst/>
          </a:prstGeom>
          <a:noFill/>
        </p:spPr>
      </p:pic>
      <p:pic>
        <p:nvPicPr>
          <p:cNvPr id="7" name="Picture 4" descr="030313.4in1.4lgcut4.JPG                                        000078D1Docs                           00000F3A: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1" y="2576820"/>
            <a:ext cx="3886200" cy="3823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autoUpdateAnimBg="0"/>
      <p:bldP spid="97284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Square end cut 85mm</a:t>
            </a:r>
          </a:p>
        </p:txBody>
      </p:sp>
      <p:pic>
        <p:nvPicPr>
          <p:cNvPr id="112643" name="Picture 3" descr="cutting1-01 copie.jpg                                          000079E7Docs                           00000F3A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69" y="1219201"/>
            <a:ext cx="9019402" cy="53498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CMS Barrel</a:t>
            </a:r>
            <a:endParaRPr lang="fr-FR" dirty="0"/>
          </a:p>
        </p:txBody>
      </p:sp>
      <p:pic>
        <p:nvPicPr>
          <p:cNvPr id="3" name="Image 2" descr="YB0comple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89840"/>
            <a:ext cx="8305800" cy="55600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062" y="142528"/>
            <a:ext cx="7472354" cy="838200"/>
          </a:xfrm>
        </p:spPr>
        <p:txBody>
          <a:bodyPr/>
          <a:lstStyle/>
          <a:p>
            <a:pPr algn="ctr">
              <a:defRPr/>
            </a:pPr>
            <a:r>
              <a:rPr lang="fr-FR" dirty="0" err="1" smtClean="0"/>
              <a:t>What</a:t>
            </a:r>
            <a:r>
              <a:rPr lang="fr-FR" dirty="0" smtClean="0"/>
              <a:t> drives </a:t>
            </a:r>
            <a:r>
              <a:rPr lang="fr-FR" dirty="0" err="1" smtClean="0"/>
              <a:t>sthe</a:t>
            </a:r>
            <a:r>
              <a:rPr lang="fr-FR" dirty="0" smtClean="0"/>
              <a:t> </a:t>
            </a:r>
            <a:r>
              <a:rPr lang="fr-FR" dirty="0" err="1" smtClean="0"/>
              <a:t>devlopment</a:t>
            </a:r>
            <a:r>
              <a:rPr lang="fr-FR" dirty="0" smtClean="0"/>
              <a:t> of new  </a:t>
            </a:r>
            <a:r>
              <a:rPr lang="fr-FR" dirty="0" err="1" smtClean="0"/>
              <a:t>scintillators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4652"/>
            <a:ext cx="9144000" cy="548069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99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</a:t>
            </a:r>
            <a:r>
              <a:rPr lang="en-US" dirty="0" err="1" smtClean="0"/>
              <a:t>Endcaps</a:t>
            </a:r>
            <a:endParaRPr lang="en-US" dirty="0"/>
          </a:p>
        </p:txBody>
      </p:sp>
      <p:pic>
        <p:nvPicPr>
          <p:cNvPr id="1789955" name="Picture 1027" descr="0607006_04"/>
          <p:cNvPicPr>
            <a:picLocks noChangeAspect="1" noChangeArrowheads="1"/>
          </p:cNvPicPr>
          <p:nvPr/>
        </p:nvPicPr>
        <p:blipFill>
          <a:blip r:embed="rId3"/>
          <a:srcRect b="6460"/>
          <a:stretch>
            <a:fillRect/>
          </a:stretch>
        </p:blipFill>
        <p:spPr bwMode="auto">
          <a:xfrm>
            <a:off x="685800" y="864936"/>
            <a:ext cx="7696200" cy="5562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589969" y="1143000"/>
            <a:ext cx="57652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16 years of effort</a:t>
            </a:r>
            <a:endParaRPr lang="fr-CH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315200" cy="841375"/>
          </a:xfrm>
        </p:spPr>
        <p:txBody>
          <a:bodyPr>
            <a:noAutofit/>
          </a:bodyPr>
          <a:lstStyle/>
          <a:p>
            <a:r>
              <a:rPr lang="en-US" dirty="0" smtClean="0"/>
              <a:t>First results</a:t>
            </a:r>
          </a:p>
        </p:txBody>
      </p:sp>
      <p:grpSp>
        <p:nvGrpSpPr>
          <p:cNvPr id="18" name="Grouper 17"/>
          <p:cNvGrpSpPr/>
          <p:nvPr/>
        </p:nvGrpSpPr>
        <p:grpSpPr>
          <a:xfrm>
            <a:off x="5029200" y="1295400"/>
            <a:ext cx="4114800" cy="4953000"/>
            <a:chOff x="152400" y="1143000"/>
            <a:chExt cx="4343400" cy="4724400"/>
          </a:xfrm>
        </p:grpSpPr>
        <p:sp>
          <p:nvSpPr>
            <p:cNvPr id="17" name="Rectangle 16"/>
            <p:cNvSpPr/>
            <p:nvPr/>
          </p:nvSpPr>
          <p:spPr bwMode="auto">
            <a:xfrm>
              <a:off x="152400" y="1676400"/>
              <a:ext cx="4267200" cy="41910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grpSp>
          <p:nvGrpSpPr>
            <p:cNvPr id="16" name="Grouper 15"/>
            <p:cNvGrpSpPr/>
            <p:nvPr/>
          </p:nvGrpSpPr>
          <p:grpSpPr>
            <a:xfrm>
              <a:off x="219197" y="1143000"/>
              <a:ext cx="4276603" cy="4632991"/>
              <a:chOff x="219197" y="1143000"/>
              <a:chExt cx="4276603" cy="4632991"/>
            </a:xfrm>
          </p:grpSpPr>
          <p:grpSp>
            <p:nvGrpSpPr>
              <p:cNvPr id="3" name="Group 13"/>
              <p:cNvGrpSpPr>
                <a:grpSpLocks/>
              </p:cNvGrpSpPr>
              <p:nvPr/>
            </p:nvGrpSpPr>
            <p:grpSpPr bwMode="auto">
              <a:xfrm>
                <a:off x="219197" y="1143000"/>
                <a:ext cx="4276603" cy="4562475"/>
                <a:chOff x="295397" y="837959"/>
                <a:chExt cx="4276602" cy="4562716"/>
              </a:xfrm>
            </p:grpSpPr>
            <p:grpSp>
              <p:nvGrpSpPr>
                <p:cNvPr id="4" name="Group 8"/>
                <p:cNvGrpSpPr>
                  <a:grpSpLocks/>
                </p:cNvGrpSpPr>
                <p:nvPr/>
              </p:nvGrpSpPr>
              <p:grpSpPr bwMode="auto">
                <a:xfrm>
                  <a:off x="381000" y="837959"/>
                  <a:ext cx="4190999" cy="4562716"/>
                  <a:chOff x="414338" y="837959"/>
                  <a:chExt cx="4190999" cy="4562716"/>
                </a:xfrm>
              </p:grpSpPr>
              <p:pic>
                <p:nvPicPr>
                  <p:cNvPr id="25613" name="Picture 27" descr="masspi0_EB_fit_final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 l="1250" t="6573" r="8749"/>
                  <a:stretch>
                    <a:fillRect/>
                  </a:stretch>
                </p:blipFill>
                <p:spPr bwMode="auto">
                  <a:xfrm>
                    <a:off x="414338" y="1447800"/>
                    <a:ext cx="4005262" cy="39528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5614" name="Text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42939" y="837959"/>
                    <a:ext cx="3962398" cy="49909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dirty="0" smtClean="0"/>
                      <a:t>π</a:t>
                    </a:r>
                    <a:r>
                      <a:rPr lang="en-US" baseline="30000" dirty="0" smtClean="0"/>
                      <a:t>0</a:t>
                    </a:r>
                    <a:r>
                      <a:rPr lang="en-US" dirty="0" smtClean="0"/>
                      <a:t> invariant mass</a:t>
                    </a:r>
                    <a:endParaRPr lang="en-US" dirty="0"/>
                  </a:p>
                </p:txBody>
              </p:sp>
            </p:grpSp>
            <p:sp>
              <p:nvSpPr>
                <p:cNvPr id="25612" name="TextBox 9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465993" y="2268245"/>
                  <a:ext cx="1880142" cy="3573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600" dirty="0"/>
                    <a:t>Events/15 MeV/c</a:t>
                  </a:r>
                  <a:r>
                    <a:rPr lang="en-US" sz="1600" baseline="30000" dirty="0"/>
                    <a:t>2</a:t>
                  </a:r>
                  <a:endParaRPr lang="en-US" sz="1600" dirty="0"/>
                </a:p>
              </p:txBody>
            </p:sp>
          </p:grpSp>
          <p:sp>
            <p:nvSpPr>
              <p:cNvPr id="25605" name="TextBox 11"/>
              <p:cNvSpPr txBox="1">
                <a:spLocks noChangeArrowheads="1"/>
              </p:cNvSpPr>
              <p:nvPr/>
            </p:nvSpPr>
            <p:spPr bwMode="auto">
              <a:xfrm>
                <a:off x="2590800" y="5453063"/>
                <a:ext cx="1795462" cy="32292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r"/>
                <a:r>
                  <a:rPr lang="en-US" sz="1600" dirty="0" err="1"/>
                  <a:t>m(γγ</a:t>
                </a:r>
                <a:r>
                  <a:rPr lang="en-US" sz="1600" dirty="0"/>
                  <a:t>) [GeV/c</a:t>
                </a:r>
                <a:r>
                  <a:rPr lang="en-US" sz="1600" baseline="30000" dirty="0"/>
                  <a:t>2</a:t>
                </a:r>
                <a:r>
                  <a:rPr lang="en-US" sz="1600" dirty="0"/>
                  <a:t>]</a:t>
                </a:r>
              </a:p>
            </p:txBody>
          </p:sp>
        </p:grpSp>
      </p:grpSp>
      <p:grpSp>
        <p:nvGrpSpPr>
          <p:cNvPr id="22" name="Grouper 21"/>
          <p:cNvGrpSpPr/>
          <p:nvPr/>
        </p:nvGrpSpPr>
        <p:grpSpPr>
          <a:xfrm>
            <a:off x="152401" y="1295400"/>
            <a:ext cx="4876800" cy="4978720"/>
            <a:chOff x="152401" y="1295400"/>
            <a:chExt cx="4876800" cy="4978720"/>
          </a:xfrm>
        </p:grpSpPr>
        <p:pic>
          <p:nvPicPr>
            <p:cNvPr id="19" name="Image 18" descr="cosmic-event-CMS.tif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1" y="1802696"/>
              <a:ext cx="4876800" cy="4471424"/>
            </a:xfrm>
            <a:prstGeom prst="rect">
              <a:avLst/>
            </a:prstGeom>
          </p:spPr>
        </p:pic>
        <p:sp>
          <p:nvSpPr>
            <p:cNvPr id="21" name="TextBox 6"/>
            <p:cNvSpPr txBox="1">
              <a:spLocks noChangeArrowheads="1"/>
            </p:cNvSpPr>
            <p:nvPr/>
          </p:nvSpPr>
          <p:spPr bwMode="auto">
            <a:xfrm>
              <a:off x="457200" y="1295400"/>
              <a:ext cx="39624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 err="1" smtClean="0"/>
                <a:t>Cosmics</a:t>
              </a:r>
              <a:r>
                <a:rPr lang="en-US" dirty="0" smtClean="0"/>
                <a:t> event</a:t>
              </a:r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0"/>
            <a:ext cx="6552728" cy="838200"/>
          </a:xfrm>
        </p:spPr>
        <p:txBody>
          <a:bodyPr/>
          <a:lstStyle/>
          <a:p>
            <a:r>
              <a:rPr lang="fr-FR" dirty="0" smtClean="0"/>
              <a:t>And </a:t>
            </a:r>
            <a:r>
              <a:rPr lang="fr-FR" dirty="0" err="1" smtClean="0"/>
              <a:t>finally</a:t>
            </a:r>
            <a:r>
              <a:rPr lang="fr-FR" dirty="0" smtClean="0"/>
              <a:t>!!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8936"/>
            <a:ext cx="9156700" cy="58890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1196752"/>
            <a:ext cx="17764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 ➝ </a:t>
            </a:r>
            <a:r>
              <a:rPr lang="en-US" sz="4000" b="1" dirty="0" smtClean="0">
                <a:latin typeface="Symbol" charset="2"/>
                <a:ea typeface="Symbol" charset="2"/>
                <a:cs typeface="Symbol" charset="2"/>
              </a:rPr>
              <a:t>gg</a:t>
            </a:r>
            <a:endParaRPr lang="en-US" sz="4000" b="1" dirty="0">
              <a:latin typeface="Symbol" charset="2"/>
              <a:ea typeface="Symbol" charset="2"/>
              <a:cs typeface="Symbol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42528"/>
            <a:ext cx="7581900" cy="83820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A different detector </a:t>
            </a:r>
            <a:r>
              <a:rPr lang="en-US" dirty="0" smtClean="0"/>
              <a:t>concept for precise jet </a:t>
            </a:r>
            <a:r>
              <a:rPr lang="en-US" dirty="0" err="1" smtClean="0"/>
              <a:t>calorimetry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-71438" y="1290637"/>
            <a:ext cx="5637213" cy="1071563"/>
          </a:xfrm>
        </p:spPr>
        <p:txBody>
          <a:bodyPr/>
          <a:lstStyle/>
          <a:p>
            <a:r>
              <a:rPr lang="en-GB" sz="2400" dirty="0" smtClean="0"/>
              <a:t>A conventional approach is limited to about 60% - 70%/</a:t>
            </a:r>
            <a:r>
              <a:rPr lang="en-US" sz="2400" dirty="0" smtClean="0"/>
              <a:t> √E</a:t>
            </a:r>
          </a:p>
        </p:txBody>
      </p:sp>
      <p:grpSp>
        <p:nvGrpSpPr>
          <p:cNvPr id="15" name="Grouper 14"/>
          <p:cNvGrpSpPr/>
          <p:nvPr/>
        </p:nvGrpSpPr>
        <p:grpSpPr>
          <a:xfrm>
            <a:off x="6172200" y="838200"/>
            <a:ext cx="2819400" cy="1808162"/>
            <a:chOff x="6019800" y="838200"/>
            <a:chExt cx="2819400" cy="1808162"/>
          </a:xfrm>
        </p:grpSpPr>
        <p:pic>
          <p:nvPicPr>
            <p:cNvPr id="205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9800" y="838200"/>
              <a:ext cx="1837781" cy="1808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6081059" y="2226888"/>
            <a:ext cx="750709" cy="2920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124" name="Équation" r:id="rId5" imgW="545760" imgH="215640" progId="Equation.3">
                    <p:embed/>
                  </p:oleObj>
                </mc:Choice>
                <mc:Fallback>
                  <p:oleObj name="Équation" r:id="rId5" imgW="54576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81059" y="2226888"/>
                          <a:ext cx="750709" cy="292009"/>
                        </a:xfrm>
                        <a:prstGeom prst="rect">
                          <a:avLst/>
                        </a:prstGeom>
                        <a:solidFill>
                          <a:srgbClr val="99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7" name="Text Box 8"/>
            <p:cNvSpPr txBox="1">
              <a:spLocks noChangeArrowheads="1"/>
            </p:cNvSpPr>
            <p:nvPr/>
          </p:nvSpPr>
          <p:spPr bwMode="auto">
            <a:xfrm>
              <a:off x="7484897" y="1807413"/>
              <a:ext cx="1354303" cy="586957"/>
            </a:xfrm>
            <a:prstGeom prst="rect">
              <a:avLst/>
            </a:prstGeom>
            <a:solidFill>
              <a:srgbClr val="FFCC00"/>
            </a:solidFill>
            <a:ln w="9525" algn="ctr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latin typeface="Comic Sans MS" pitchFamily="66" charset="0"/>
                </a:rPr>
                <a:t>ALEPH resolution</a:t>
              </a:r>
              <a:endParaRPr lang="de-DE" sz="1600">
                <a:latin typeface="Comic Sans MS" pitchFamily="66" charset="0"/>
              </a:endParaRPr>
            </a:p>
          </p:txBody>
        </p:sp>
      </p:grpSp>
      <p:sp>
        <p:nvSpPr>
          <p:cNvPr id="4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-142875" y="2647950"/>
            <a:ext cx="6929438" cy="8572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 smtClean="0"/>
              <a:t>New approaches have been proposed</a:t>
            </a:r>
          </a:p>
          <a:p>
            <a:pPr>
              <a:buFont typeface="Wingdings" pitchFamily="2" charset="2"/>
              <a:buNone/>
            </a:pPr>
            <a:endParaRPr lang="en-US" b="1" dirty="0" smtClean="0"/>
          </a:p>
        </p:txBody>
      </p:sp>
      <p:sp>
        <p:nvSpPr>
          <p:cNvPr id="46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3248025"/>
            <a:ext cx="8215313" cy="3305175"/>
          </a:xfrm>
        </p:spPr>
        <p:txBody>
          <a:bodyPr/>
          <a:lstStyle/>
          <a:p>
            <a:r>
              <a:rPr lang="en-US" sz="2400" dirty="0" err="1" smtClean="0"/>
              <a:t>Particule</a:t>
            </a:r>
            <a:r>
              <a:rPr lang="en-US" sz="2400" dirty="0" smtClean="0"/>
              <a:t> Flow for a 3D imaging calorimeter</a:t>
            </a:r>
          </a:p>
          <a:p>
            <a:pPr lvl="1"/>
            <a:r>
              <a:rPr lang="en-US" sz="2000" dirty="0" smtClean="0"/>
              <a:t>Each particle in a jet measured individually</a:t>
            </a:r>
          </a:p>
          <a:p>
            <a:pPr lvl="1"/>
            <a:r>
              <a:rPr lang="en-US" sz="2000" dirty="0" smtClean="0"/>
              <a:t>Requires very high granularity</a:t>
            </a:r>
          </a:p>
          <a:p>
            <a:pPr lvl="1"/>
            <a:r>
              <a:rPr lang="en-US" sz="2000" dirty="0" smtClean="0">
                <a:solidFill>
                  <a:srgbClr val="FFC000"/>
                </a:solidFill>
              </a:rPr>
              <a:t>Limitations</a:t>
            </a:r>
            <a:endParaRPr lang="en-US" dirty="0" smtClean="0">
              <a:solidFill>
                <a:srgbClr val="FFC000"/>
              </a:solidFill>
            </a:endParaRPr>
          </a:p>
          <a:p>
            <a:pPr lvl="2"/>
            <a:r>
              <a:rPr lang="en-US" sz="1600" dirty="0" smtClean="0">
                <a:solidFill>
                  <a:schemeClr val="tx1"/>
                </a:solidFill>
              </a:rPr>
              <a:t>Complex Integration  due to huge number of channels</a:t>
            </a:r>
          </a:p>
          <a:p>
            <a:pPr lvl="2"/>
            <a:r>
              <a:rPr lang="fr-FR" sz="1600" dirty="0" smtClean="0">
                <a:solidFill>
                  <a:schemeClr val="tx1"/>
                </a:solidFill>
                <a:ea typeface="MS PGothic" pitchFamily="34" charset="-128"/>
              </a:rPr>
              <a:t>Identification of </a:t>
            </a:r>
            <a:r>
              <a:rPr lang="fr-FR" sz="1600" dirty="0" err="1" smtClean="0">
                <a:solidFill>
                  <a:schemeClr val="tx1"/>
                </a:solidFill>
                <a:ea typeface="MS PGothic" pitchFamily="34" charset="-128"/>
              </a:rPr>
              <a:t>individual</a:t>
            </a:r>
            <a:r>
              <a:rPr lang="fr-FR" sz="1600" dirty="0" smtClean="0">
                <a:solidFill>
                  <a:schemeClr val="tx1"/>
                </a:solidFill>
                <a:ea typeface="MS PGothic" pitchFamily="34" charset="-128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ea typeface="MS PGothic" pitchFamily="34" charset="-128"/>
              </a:rPr>
              <a:t>particles</a:t>
            </a:r>
            <a:r>
              <a:rPr lang="fr-FR" sz="1600" dirty="0" smtClean="0">
                <a:solidFill>
                  <a:schemeClr val="tx1"/>
                </a:solidFill>
                <a:ea typeface="MS PGothic" pitchFamily="34" charset="-128"/>
              </a:rPr>
              <a:t> in a jet </a:t>
            </a:r>
            <a:r>
              <a:rPr lang="fr-FR" sz="1600" dirty="0" err="1" smtClean="0">
                <a:solidFill>
                  <a:schemeClr val="tx1"/>
                </a:solidFill>
                <a:ea typeface="MS PGothic" pitchFamily="34" charset="-128"/>
              </a:rPr>
              <a:t>challenging</a:t>
            </a:r>
            <a:r>
              <a:rPr lang="fr-FR" sz="1600" dirty="0" smtClean="0">
                <a:solidFill>
                  <a:schemeClr val="tx1"/>
                </a:solidFill>
                <a:ea typeface="MS PGothic" pitchFamily="34" charset="-128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ea typeface="MS PGothic" pitchFamily="34" charset="-128"/>
              </a:rPr>
              <a:t>at</a:t>
            </a:r>
            <a:r>
              <a:rPr lang="fr-FR" sz="1600" dirty="0" smtClean="0">
                <a:solidFill>
                  <a:schemeClr val="tx1"/>
                </a:solidFill>
                <a:ea typeface="MS PGothic" pitchFamily="34" charset="-128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ea typeface="MS PGothic" pitchFamily="34" charset="-128"/>
              </a:rPr>
              <a:t>very</a:t>
            </a:r>
            <a:r>
              <a:rPr lang="fr-FR" sz="1600" dirty="0" smtClean="0">
                <a:solidFill>
                  <a:schemeClr val="tx1"/>
                </a:solidFill>
                <a:ea typeface="MS PGothic" pitchFamily="34" charset="-128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ea typeface="MS PGothic" pitchFamily="34" charset="-128"/>
              </a:rPr>
              <a:t>high</a:t>
            </a:r>
            <a:r>
              <a:rPr lang="fr-FR" sz="1600" dirty="0" smtClean="0">
                <a:solidFill>
                  <a:schemeClr val="tx1"/>
                </a:solidFill>
                <a:ea typeface="MS PGothic" pitchFamily="34" charset="-128"/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energy</a:t>
            </a:r>
            <a:endParaRPr lang="en-US" dirty="0" smtClean="0"/>
          </a:p>
          <a:p>
            <a:r>
              <a:rPr lang="en-US" sz="2400" dirty="0" smtClean="0"/>
              <a:t>Dual readout method</a:t>
            </a:r>
          </a:p>
          <a:p>
            <a:pPr lvl="1"/>
            <a:r>
              <a:rPr lang="en-US" sz="2000" dirty="0" smtClean="0"/>
              <a:t>Measure event by event the electromagnetic fraction of the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	shower by separating Cerenkov and scintillation light</a:t>
            </a:r>
          </a:p>
          <a:p>
            <a:endParaRPr lang="en-US" sz="2400" dirty="0" smtClean="0"/>
          </a:p>
          <a:p>
            <a:pPr lvl="1"/>
            <a:endParaRPr lang="en-US" dirty="0" smtClean="0"/>
          </a:p>
          <a:p>
            <a:pPr marL="1771650" lvl="4">
              <a:buFontTx/>
              <a:buNone/>
            </a:pPr>
            <a:endParaRPr lang="en-US" dirty="0" smtClean="0"/>
          </a:p>
        </p:txBody>
      </p:sp>
      <p:grpSp>
        <p:nvGrpSpPr>
          <p:cNvPr id="14" name="Grouper 13"/>
          <p:cNvGrpSpPr/>
          <p:nvPr/>
        </p:nvGrpSpPr>
        <p:grpSpPr>
          <a:xfrm>
            <a:off x="6248400" y="3048000"/>
            <a:ext cx="2286000" cy="1750716"/>
            <a:chOff x="6516152" y="3071815"/>
            <a:chExt cx="2551648" cy="1750716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516152" y="3071815"/>
              <a:ext cx="1942048" cy="1750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" name="Object 2"/>
            <p:cNvGraphicFramePr>
              <a:graphicFrameLocks noChangeAspect="1"/>
            </p:cNvGraphicFramePr>
            <p:nvPr/>
          </p:nvGraphicFramePr>
          <p:xfrm>
            <a:off x="6553200" y="4407534"/>
            <a:ext cx="826844" cy="3218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7125" name="Equation" r:id="rId8" imgW="469800" imgH="203040" progId="Equation.3">
                    <p:embed/>
                  </p:oleObj>
                </mc:Choice>
                <mc:Fallback>
                  <p:oleObj name="Equation" r:id="rId8" imgW="469800" imgH="20304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3200" y="4407534"/>
                          <a:ext cx="826844" cy="321846"/>
                        </a:xfrm>
                        <a:prstGeom prst="rect">
                          <a:avLst/>
                        </a:prstGeom>
                        <a:solidFill>
                          <a:srgbClr val="99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8222158" y="3962400"/>
              <a:ext cx="845642" cy="586957"/>
            </a:xfrm>
            <a:prstGeom prst="rect">
              <a:avLst/>
            </a:prstGeom>
            <a:solidFill>
              <a:srgbClr val="FFCC00"/>
            </a:solidFill>
            <a:ln w="9525" algn="ctr">
              <a:noFill/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i="1" dirty="0">
                  <a:latin typeface="Comic Sans MS" pitchFamily="66" charset="0"/>
                </a:rPr>
                <a:t>ILC goal</a:t>
              </a:r>
              <a:endParaRPr lang="de-DE" sz="1600" i="1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  <p:bldP spid="459" grpId="0" build="p"/>
      <p:bldP spid="460" grpId="0" build="p" bldLvl="2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990600" y="3581400"/>
            <a:ext cx="7345363" cy="2819400"/>
            <a:chOff x="624" y="2256"/>
            <a:chExt cx="4627" cy="1776"/>
          </a:xfrm>
        </p:grpSpPr>
        <p:pic>
          <p:nvPicPr>
            <p:cNvPr id="143365" name="Picture 5" descr="LYSO 14"/>
            <p:cNvPicPr>
              <a:picLocks noChangeAspect="1" noChangeArrowheads="1"/>
            </p:cNvPicPr>
            <p:nvPr/>
          </p:nvPicPr>
          <p:blipFill>
            <a:blip r:embed="rId3"/>
            <a:srcRect t="14752" b="52380"/>
            <a:stretch>
              <a:fillRect/>
            </a:stretch>
          </p:blipFill>
          <p:spPr bwMode="auto">
            <a:xfrm>
              <a:off x="624" y="2256"/>
              <a:ext cx="4627" cy="1776"/>
            </a:xfrm>
            <a:prstGeom prst="rect">
              <a:avLst/>
            </a:prstGeom>
            <a:noFill/>
          </p:spPr>
        </p:pic>
        <p:sp>
          <p:nvSpPr>
            <p:cNvPr id="143366" name="Text Box 6"/>
            <p:cNvSpPr txBox="1">
              <a:spLocks noChangeArrowheads="1"/>
            </p:cNvSpPr>
            <p:nvPr/>
          </p:nvSpPr>
          <p:spPr bwMode="auto">
            <a:xfrm>
              <a:off x="2396" y="3264"/>
              <a:ext cx="10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eaLnBrk="1" hangingPunct="1"/>
              <a:r>
                <a:rPr lang="fr-FR" sz="1800" b="1">
                  <a:solidFill>
                    <a:schemeClr val="accent1"/>
                  </a:solidFill>
                  <a:ea typeface="Arial" pitchFamily="-110" charset="0"/>
                  <a:cs typeface="Arial" pitchFamily="-110" charset="0"/>
                </a:rPr>
                <a:t>UV excitation</a:t>
              </a:r>
            </a:p>
          </p:txBody>
        </p:sp>
      </p:grpSp>
      <p:sp>
        <p:nvSpPr>
          <p:cNvPr id="143379" name="Rectangle 18"/>
          <p:cNvSpPr>
            <a:spLocks noChangeArrowheads="1"/>
          </p:cNvSpPr>
          <p:nvPr/>
        </p:nvSpPr>
        <p:spPr bwMode="auto">
          <a:xfrm>
            <a:off x="990600" y="3581400"/>
            <a:ext cx="7315200" cy="1524000"/>
          </a:xfrm>
          <a:prstGeom prst="rect">
            <a:avLst/>
          </a:prstGeom>
          <a:solidFill>
            <a:srgbClr val="95999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l" eaLnBrk="1" hangingPunct="1"/>
            <a:endParaRPr lang="fr-FR" sz="1800"/>
          </a:p>
        </p:txBody>
      </p:sp>
      <p:sp>
        <p:nvSpPr>
          <p:cNvPr id="143367" name="Rectangle 7"/>
          <p:cNvSpPr>
            <a:spLocks noChangeArrowheads="1"/>
          </p:cNvSpPr>
          <p:nvPr/>
        </p:nvSpPr>
        <p:spPr bwMode="auto">
          <a:xfrm>
            <a:off x="914400" y="76200"/>
            <a:ext cx="6629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prstTxWarp prst="textNoShape">
              <a:avLst/>
            </a:prstTxWarp>
          </a:bodyPr>
          <a:lstStyle/>
          <a:p>
            <a:pPr eaLnBrk="1" hangingPunct="1">
              <a:lnSpc>
                <a:spcPct val="75000"/>
              </a:lnSpc>
            </a:pPr>
            <a:r>
              <a:rPr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Batang" charset="-127"/>
                <a:cs typeface="Batang" charset="-127"/>
              </a:rPr>
              <a:t>Some crystal fibers</a:t>
            </a:r>
            <a:endParaRPr lang="en-US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-110" charset="0"/>
              <a:ea typeface="Batang" charset="-127"/>
              <a:cs typeface="Batang" charset="-127"/>
            </a:endParaRPr>
          </a:p>
        </p:txBody>
      </p:sp>
      <p:pic>
        <p:nvPicPr>
          <p:cNvPr id="143368" name="Picture 8" descr="yag-ce-u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0438" y="762000"/>
            <a:ext cx="7315200" cy="2760663"/>
          </a:xfrm>
          <a:prstGeom prst="rect">
            <a:avLst/>
          </a:prstGeom>
          <a:noFill/>
        </p:spPr>
      </p:pic>
      <p:sp>
        <p:nvSpPr>
          <p:cNvPr id="143369" name="Text Box 9"/>
          <p:cNvSpPr txBox="1">
            <a:spLocks noChangeArrowheads="1"/>
          </p:cNvSpPr>
          <p:nvPr/>
        </p:nvSpPr>
        <p:spPr bwMode="auto">
          <a:xfrm>
            <a:off x="1279525" y="808038"/>
            <a:ext cx="25889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 dirty="0" smtClean="0">
                <a:latin typeface="Times New Roman" pitchFamily="-110" charset="0"/>
              </a:rPr>
              <a:t>YAG and </a:t>
            </a:r>
            <a:r>
              <a:rPr lang="en-US" sz="1800" dirty="0" err="1" smtClean="0">
                <a:latin typeface="Times New Roman" pitchFamily="-110" charset="0"/>
              </a:rPr>
              <a:t>LuAG</a:t>
            </a:r>
            <a:r>
              <a:rPr lang="en-US" sz="1800" dirty="0" smtClean="0">
                <a:latin typeface="Times New Roman" pitchFamily="-110" charset="0"/>
              </a:rPr>
              <a:t> </a:t>
            </a:r>
            <a:r>
              <a:rPr lang="en-US" sz="1800" dirty="0">
                <a:latin typeface="Times New Roman" pitchFamily="-110" charset="0"/>
              </a:rPr>
              <a:t>up to 2m</a:t>
            </a:r>
          </a:p>
        </p:txBody>
      </p:sp>
      <p:sp>
        <p:nvSpPr>
          <p:cNvPr id="143380" name="Text Box 19"/>
          <p:cNvSpPr txBox="1">
            <a:spLocks noChangeArrowheads="1"/>
          </p:cNvSpPr>
          <p:nvPr/>
        </p:nvSpPr>
        <p:spPr bwMode="auto">
          <a:xfrm>
            <a:off x="1066800" y="3638550"/>
            <a:ext cx="7177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30000"/>
              </a:spcBef>
            </a:pPr>
            <a:r>
              <a:rPr lang="fr-FR" sz="2000" b="1"/>
              <a:t>BGO (</a:t>
            </a:r>
            <a:r>
              <a:rPr lang="fr-FR" sz="2000" b="1">
                <a:sym typeface="Symbol" pitchFamily="-110" charset="2"/>
              </a:rPr>
              <a:t> :</a:t>
            </a:r>
            <a:r>
              <a:rPr lang="fr-FR" sz="2000" b="1"/>
              <a:t> from 0.6 mm to 3 mm ; Length up to 30 cm)</a:t>
            </a:r>
          </a:p>
        </p:txBody>
      </p:sp>
      <p:pic>
        <p:nvPicPr>
          <p:cNvPr id="143378" name="Picture 16" descr="DSCN2851"/>
          <p:cNvPicPr>
            <a:picLocks noChangeAspect="1" noChangeArrowheads="1"/>
          </p:cNvPicPr>
          <p:nvPr/>
        </p:nvPicPr>
        <p:blipFill>
          <a:blip r:embed="rId5">
            <a:lum bright="18000" contrast="36000"/>
          </a:blip>
          <a:srcRect/>
          <a:stretch>
            <a:fillRect/>
          </a:stretch>
        </p:blipFill>
        <p:spPr bwMode="auto">
          <a:xfrm>
            <a:off x="1066800" y="4127500"/>
            <a:ext cx="7169150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1" name="Text Box 19"/>
          <p:cNvSpPr txBox="1">
            <a:spLocks noChangeArrowheads="1"/>
          </p:cNvSpPr>
          <p:nvPr/>
        </p:nvSpPr>
        <p:spPr bwMode="auto">
          <a:xfrm>
            <a:off x="1066800" y="4800600"/>
            <a:ext cx="7177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30000"/>
              </a:spcBef>
            </a:pPr>
            <a:r>
              <a:rPr lang="fr-FR" sz="2000" b="1"/>
              <a:t>LYSO:Ce (</a:t>
            </a:r>
            <a:r>
              <a:rPr lang="fr-FR" sz="2000" b="1">
                <a:sym typeface="Symbol" pitchFamily="-110" charset="2"/>
              </a:rPr>
              <a:t> :</a:t>
            </a:r>
            <a:r>
              <a:rPr lang="fr-FR" sz="2000" b="1"/>
              <a:t> from 0.6 mm to 3 mm ; Length up to 20 cm)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5"/>
          <p:cNvSpPr txBox="1">
            <a:spLocks noChangeArrowheads="1"/>
          </p:cNvSpPr>
          <p:nvPr/>
        </p:nvSpPr>
        <p:spPr bwMode="auto">
          <a:xfrm>
            <a:off x="3995738" y="1576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58597" y="0"/>
            <a:ext cx="70814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Dual readout based on </a:t>
            </a:r>
            <a:r>
              <a:rPr lang="en-US" sz="36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Metamaterials</a:t>
            </a:r>
            <a:endParaRPr lang="fr-FR" dirty="0"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09"/>
            <a:ext cx="4572000" cy="3424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>
                <a:latin typeface="+mn-lt"/>
              </a:rPr>
              <a:t>Select </a:t>
            </a:r>
            <a:r>
              <a:rPr lang="en-US" sz="2000" dirty="0">
                <a:latin typeface="+mn-lt"/>
              </a:rPr>
              <a:t>a non-intrinsic scintillating</a:t>
            </a:r>
            <a:r>
              <a:rPr lang="en-US" sz="2000" dirty="0" smtClean="0">
                <a:latin typeface="+mn-lt"/>
              </a:rPr>
              <a:t> material </a:t>
            </a:r>
            <a:r>
              <a:rPr lang="en-US" sz="2000" dirty="0">
                <a:latin typeface="+mn-lt"/>
              </a:rPr>
              <a:t>(unlike BGO or PWO) with high </a:t>
            </a:r>
            <a:r>
              <a:rPr lang="en-US" sz="2000" dirty="0" err="1">
                <a:latin typeface="+mn-lt"/>
              </a:rPr>
              <a:t>bandgap</a:t>
            </a:r>
            <a:r>
              <a:rPr lang="en-US" sz="2000" dirty="0">
                <a:latin typeface="+mn-lt"/>
              </a:rPr>
              <a:t> for low UV absorption</a:t>
            </a:r>
          </a:p>
          <a:p>
            <a:pPr lvl="3" eaLnBrk="0" hangingPunct="0">
              <a:lnSpc>
                <a:spcPct val="90000"/>
              </a:lnSpc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algn="l" eaLnBrk="0" hangingPunct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The </a:t>
            </a:r>
            <a:r>
              <a:rPr lang="en-US" sz="2000" dirty="0" err="1">
                <a:latin typeface="+mn-lt"/>
              </a:rPr>
              <a:t>undoped</a:t>
            </a:r>
            <a:r>
              <a:rPr lang="en-US" sz="2000" dirty="0">
                <a:latin typeface="+mn-lt"/>
              </a:rPr>
              <a:t> host will behave as an efficient Cerenkov: heavy material, high refraction index n, high UV transmission</a:t>
            </a:r>
          </a:p>
          <a:p>
            <a:pPr lvl="3" eaLnBrk="0" hangingPunct="0">
              <a:lnSpc>
                <a:spcPct val="90000"/>
              </a:lnSpc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algn="l" eaLnBrk="0" hangingPunct="0">
              <a:lnSpc>
                <a:spcPct val="8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 Cerium </a:t>
            </a:r>
            <a:r>
              <a:rPr lang="en-US" sz="2000" dirty="0">
                <a:latin typeface="+mn-lt"/>
              </a:rPr>
              <a:t>or </a:t>
            </a:r>
            <a:r>
              <a:rPr lang="en-US" sz="2000" dirty="0" err="1">
                <a:latin typeface="+mn-lt"/>
              </a:rPr>
              <a:t>Praesodinum</a:t>
            </a:r>
            <a:r>
              <a:rPr lang="en-US" sz="2000" dirty="0">
                <a:latin typeface="+mn-lt"/>
              </a:rPr>
              <a:t> doped host will act as an efficient and fast </a:t>
            </a:r>
            <a:r>
              <a:rPr lang="en-US" sz="2000" dirty="0" err="1">
                <a:latin typeface="+mn-lt"/>
              </a:rPr>
              <a:t>scintillator</a:t>
            </a:r>
            <a:r>
              <a:rPr lang="en-US" sz="2000" dirty="0">
                <a:latin typeface="+mn-lt"/>
              </a:rPr>
              <a:t> </a:t>
            </a:r>
          </a:p>
          <a:p>
            <a:pPr lvl="1" algn="l" eaLnBrk="0" hangingPunct="0">
              <a:lnSpc>
                <a:spcPct val="90000"/>
              </a:lnSpc>
            </a:pPr>
            <a:r>
              <a:rPr lang="en-US" sz="2000" dirty="0">
                <a:latin typeface="+mn-lt"/>
              </a:rPr>
              <a:t>≈ </a:t>
            </a:r>
            <a:r>
              <a:rPr lang="en-US" sz="2000" dirty="0" smtClean="0">
                <a:latin typeface="+mn-lt"/>
              </a:rPr>
              <a:t>60ns </a:t>
            </a:r>
            <a:r>
              <a:rPr lang="en-US" sz="2000" dirty="0">
                <a:latin typeface="+mn-lt"/>
              </a:rPr>
              <a:t>decay for </a:t>
            </a:r>
            <a:r>
              <a:rPr lang="en-US" sz="2000" dirty="0" err="1">
                <a:latin typeface="+mn-lt"/>
              </a:rPr>
              <a:t>Ce</a:t>
            </a:r>
            <a:endParaRPr lang="en-US" sz="2000" dirty="0">
              <a:latin typeface="+mn-lt"/>
            </a:endParaRPr>
          </a:p>
          <a:p>
            <a:pPr lvl="1" algn="l" eaLnBrk="0" hangingPunct="0">
              <a:lnSpc>
                <a:spcPct val="90000"/>
              </a:lnSpc>
            </a:pPr>
            <a:r>
              <a:rPr lang="en-US" sz="2000" dirty="0">
                <a:latin typeface="+mn-lt"/>
              </a:rPr>
              <a:t>≈ 20ns decay for Pr</a:t>
            </a:r>
          </a:p>
          <a:p>
            <a:pPr eaLnBrk="0" hangingPunct="0">
              <a:lnSpc>
                <a:spcPct val="90000"/>
              </a:lnSpc>
              <a:buFont typeface="Arial" pitchFamily="34" charset="0"/>
              <a:buChar char="•"/>
            </a:pPr>
            <a:endParaRPr lang="en-US" sz="1800" dirty="0">
              <a:latin typeface="+mn-lt"/>
            </a:endParaRPr>
          </a:p>
        </p:txBody>
      </p:sp>
      <p:grpSp>
        <p:nvGrpSpPr>
          <p:cNvPr id="2" name="Group 346"/>
          <p:cNvGrpSpPr>
            <a:grpSpLocks noChangeAspect="1"/>
          </p:cNvGrpSpPr>
          <p:nvPr/>
        </p:nvGrpSpPr>
        <p:grpSpPr bwMode="auto">
          <a:xfrm>
            <a:off x="4510088" y="1571625"/>
            <a:ext cx="987425" cy="328613"/>
            <a:chOff x="-691" y="960"/>
            <a:chExt cx="1555" cy="518"/>
          </a:xfrm>
        </p:grpSpPr>
        <p:grpSp>
          <p:nvGrpSpPr>
            <p:cNvPr id="3" name="Group 298"/>
            <p:cNvGrpSpPr>
              <a:grpSpLocks/>
            </p:cNvGrpSpPr>
            <p:nvPr/>
          </p:nvGrpSpPr>
          <p:grpSpPr bwMode="auto">
            <a:xfrm>
              <a:off x="576" y="1104"/>
              <a:ext cx="288" cy="374"/>
              <a:chOff x="4800" y="2698"/>
              <a:chExt cx="288" cy="374"/>
            </a:xfrm>
          </p:grpSpPr>
          <p:sp>
            <p:nvSpPr>
              <p:cNvPr id="16991" name="AutoShape 299"/>
              <p:cNvSpPr>
                <a:spLocks noChangeArrowheads="1"/>
              </p:cNvSpPr>
              <p:nvPr/>
            </p:nvSpPr>
            <p:spPr bwMode="auto">
              <a:xfrm rot="5400000" flipH="1">
                <a:off x="4824" y="2904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FF349D">
                  <a:alpha val="67058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992" name="AutoShape 300"/>
              <p:cNvSpPr>
                <a:spLocks noChangeArrowheads="1"/>
              </p:cNvSpPr>
              <p:nvPr/>
            </p:nvSpPr>
            <p:spPr bwMode="auto">
              <a:xfrm rot="5400000" flipH="1">
                <a:off x="4920" y="2722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E3E300">
                  <a:alpha val="67058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993" name="AutoShape 301"/>
              <p:cNvSpPr>
                <a:spLocks noChangeArrowheads="1"/>
              </p:cNvSpPr>
              <p:nvPr/>
            </p:nvSpPr>
            <p:spPr bwMode="auto">
              <a:xfrm rot="5400000" flipH="1">
                <a:off x="4776" y="2760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chemeClr val="accent1">
                  <a:alpha val="67058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 eaLnBrk="0" hangingPunct="0"/>
                <a:endParaRPr lang="fr-FR"/>
              </a:p>
            </p:txBody>
          </p:sp>
        </p:grpSp>
        <p:sp>
          <p:nvSpPr>
            <p:cNvPr id="16990" name="Text Box 343"/>
            <p:cNvSpPr txBox="1">
              <a:spLocks noChangeArrowheads="1"/>
            </p:cNvSpPr>
            <p:nvPr/>
          </p:nvSpPr>
          <p:spPr bwMode="auto">
            <a:xfrm>
              <a:off x="-691" y="960"/>
              <a:ext cx="1463" cy="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100"/>
                <a:t>SiPMTs</a:t>
              </a:r>
            </a:p>
          </p:txBody>
        </p:sp>
      </p:grpSp>
      <p:grpSp>
        <p:nvGrpSpPr>
          <p:cNvPr id="4" name="Grouper 547"/>
          <p:cNvGrpSpPr>
            <a:grpSpLocks/>
          </p:cNvGrpSpPr>
          <p:nvPr/>
        </p:nvGrpSpPr>
        <p:grpSpPr bwMode="auto">
          <a:xfrm rot="3253057" flipH="1">
            <a:off x="5458619" y="1670844"/>
            <a:ext cx="931863" cy="549275"/>
            <a:chOff x="5791200" y="4191000"/>
            <a:chExt cx="2328336" cy="1371600"/>
          </a:xfrm>
        </p:grpSpPr>
        <p:cxnSp>
          <p:nvCxnSpPr>
            <p:cNvPr id="16984" name="Connecteur droit 548"/>
            <p:cNvCxnSpPr>
              <a:cxnSpLocks noChangeShapeType="1"/>
            </p:cNvCxnSpPr>
            <p:nvPr/>
          </p:nvCxnSpPr>
          <p:spPr bwMode="auto">
            <a:xfrm>
              <a:off x="6747930" y="4191000"/>
              <a:ext cx="1371600" cy="12954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16985" name="Connecteur droit 549"/>
            <p:cNvCxnSpPr>
              <a:cxnSpLocks noChangeShapeType="1"/>
            </p:cNvCxnSpPr>
            <p:nvPr/>
          </p:nvCxnSpPr>
          <p:spPr bwMode="auto">
            <a:xfrm>
              <a:off x="7086600" y="4876800"/>
              <a:ext cx="1032936" cy="6096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16986" name="Connecteur droit 550"/>
            <p:cNvCxnSpPr>
              <a:cxnSpLocks noChangeShapeType="1"/>
            </p:cNvCxnSpPr>
            <p:nvPr/>
          </p:nvCxnSpPr>
          <p:spPr bwMode="auto">
            <a:xfrm>
              <a:off x="5791200" y="5029200"/>
              <a:ext cx="2328336" cy="4572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16987" name="Connecteur droit 551"/>
            <p:cNvCxnSpPr>
              <a:cxnSpLocks noChangeShapeType="1"/>
            </p:cNvCxnSpPr>
            <p:nvPr/>
          </p:nvCxnSpPr>
          <p:spPr bwMode="auto">
            <a:xfrm rot="16200000" flipH="1">
              <a:off x="7024479" y="4395582"/>
              <a:ext cx="389472" cy="179216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16988" name="Connecteur droit 552"/>
            <p:cNvCxnSpPr>
              <a:cxnSpLocks noChangeShapeType="1"/>
            </p:cNvCxnSpPr>
            <p:nvPr/>
          </p:nvCxnSpPr>
          <p:spPr bwMode="auto">
            <a:xfrm flipV="1">
              <a:off x="7086600" y="5486402"/>
              <a:ext cx="1011770" cy="76198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5" name="Grouper 553"/>
          <p:cNvGrpSpPr>
            <a:grpSpLocks/>
          </p:cNvGrpSpPr>
          <p:nvPr/>
        </p:nvGrpSpPr>
        <p:grpSpPr bwMode="auto">
          <a:xfrm rot="3486575" flipH="1">
            <a:off x="5449094" y="1816894"/>
            <a:ext cx="884237" cy="549275"/>
            <a:chOff x="5791200" y="4419600"/>
            <a:chExt cx="2209801" cy="1371602"/>
          </a:xfrm>
        </p:grpSpPr>
        <p:cxnSp>
          <p:nvCxnSpPr>
            <p:cNvPr id="16978" name="Connecteur droit 554"/>
            <p:cNvCxnSpPr>
              <a:cxnSpLocks noChangeShapeType="1"/>
            </p:cNvCxnSpPr>
            <p:nvPr/>
          </p:nvCxnSpPr>
          <p:spPr bwMode="auto">
            <a:xfrm rot="16200000" flipH="1">
              <a:off x="6858000" y="4648199"/>
              <a:ext cx="1371600" cy="9144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979" name="Connecteur droit 555"/>
            <p:cNvCxnSpPr>
              <a:cxnSpLocks noChangeShapeType="1"/>
            </p:cNvCxnSpPr>
            <p:nvPr/>
          </p:nvCxnSpPr>
          <p:spPr bwMode="auto">
            <a:xfrm>
              <a:off x="6324600" y="4648200"/>
              <a:ext cx="1676401" cy="11430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980" name="Connecteur droit 556"/>
            <p:cNvCxnSpPr>
              <a:cxnSpLocks noChangeShapeType="1"/>
            </p:cNvCxnSpPr>
            <p:nvPr/>
          </p:nvCxnSpPr>
          <p:spPr bwMode="auto">
            <a:xfrm>
              <a:off x="5791200" y="5486400"/>
              <a:ext cx="2209800" cy="304802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981" name="Connecteur droit 557"/>
            <p:cNvCxnSpPr>
              <a:cxnSpLocks noChangeShapeType="1"/>
            </p:cNvCxnSpPr>
            <p:nvPr/>
          </p:nvCxnSpPr>
          <p:spPr bwMode="auto">
            <a:xfrm>
              <a:off x="6477000" y="5715000"/>
              <a:ext cx="1524000" cy="762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982" name="Connecteur droit 558"/>
            <p:cNvCxnSpPr>
              <a:cxnSpLocks noChangeShapeType="1"/>
            </p:cNvCxnSpPr>
            <p:nvPr/>
          </p:nvCxnSpPr>
          <p:spPr bwMode="auto">
            <a:xfrm>
              <a:off x="7239000" y="5181600"/>
              <a:ext cx="762000" cy="6096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983" name="Connecteur droit 559"/>
            <p:cNvCxnSpPr>
              <a:cxnSpLocks noChangeShapeType="1"/>
            </p:cNvCxnSpPr>
            <p:nvPr/>
          </p:nvCxnSpPr>
          <p:spPr bwMode="auto">
            <a:xfrm>
              <a:off x="5791200" y="4572000"/>
              <a:ext cx="2209800" cy="1219200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</p:grpSp>
      <p:grpSp>
        <p:nvGrpSpPr>
          <p:cNvPr id="6" name="Group 318"/>
          <p:cNvGrpSpPr>
            <a:grpSpLocks/>
          </p:cNvGrpSpPr>
          <p:nvPr/>
        </p:nvGrpSpPr>
        <p:grpSpPr bwMode="auto">
          <a:xfrm>
            <a:off x="5286375" y="1657350"/>
            <a:ext cx="881063" cy="700088"/>
            <a:chOff x="873577" y="1417754"/>
            <a:chExt cx="2200966" cy="1752183"/>
          </a:xfrm>
        </p:grpSpPr>
        <p:cxnSp>
          <p:nvCxnSpPr>
            <p:cNvPr id="16953" name="Connecteur droit 522"/>
            <p:cNvCxnSpPr>
              <a:cxnSpLocks noChangeShapeType="1"/>
            </p:cNvCxnSpPr>
            <p:nvPr/>
          </p:nvCxnSpPr>
          <p:spPr bwMode="auto">
            <a:xfrm rot="614609" flipH="1" flipV="1">
              <a:off x="873577" y="1798335"/>
              <a:ext cx="1549011" cy="137160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54" name="Connecteur droit 523"/>
            <p:cNvCxnSpPr>
              <a:cxnSpLocks noChangeShapeType="1"/>
            </p:cNvCxnSpPr>
            <p:nvPr/>
          </p:nvCxnSpPr>
          <p:spPr bwMode="auto">
            <a:xfrm rot="614609" flipH="1" flipV="1">
              <a:off x="878755" y="1816694"/>
              <a:ext cx="1701380" cy="1291163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55" name="Connecteur droit 524"/>
            <p:cNvCxnSpPr>
              <a:cxnSpLocks noChangeShapeType="1"/>
            </p:cNvCxnSpPr>
            <p:nvPr/>
          </p:nvCxnSpPr>
          <p:spPr bwMode="auto">
            <a:xfrm rot="614609" flipH="1" flipV="1">
              <a:off x="894679" y="1838589"/>
              <a:ext cx="1925694" cy="1138777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56" name="Connecteur droit 525"/>
            <p:cNvCxnSpPr>
              <a:cxnSpLocks noChangeShapeType="1"/>
            </p:cNvCxnSpPr>
            <p:nvPr/>
          </p:nvCxnSpPr>
          <p:spPr bwMode="auto">
            <a:xfrm rot="-10185391">
              <a:off x="906169" y="1836139"/>
              <a:ext cx="1942421" cy="92287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57" name="Connecteur droit 526"/>
            <p:cNvCxnSpPr>
              <a:cxnSpLocks noChangeShapeType="1"/>
            </p:cNvCxnSpPr>
            <p:nvPr/>
          </p:nvCxnSpPr>
          <p:spPr bwMode="auto">
            <a:xfrm rot="614609" flipH="1" flipV="1">
              <a:off x="924344" y="1857500"/>
              <a:ext cx="2150199" cy="83821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58" name="Connecteur droit 527"/>
            <p:cNvCxnSpPr>
              <a:cxnSpLocks noChangeShapeType="1"/>
            </p:cNvCxnSpPr>
            <p:nvPr/>
          </p:nvCxnSpPr>
          <p:spPr bwMode="auto">
            <a:xfrm rot="614609" flipH="1" flipV="1">
              <a:off x="931515" y="1837658"/>
              <a:ext cx="1929923" cy="68581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59" name="Connecteur droit 528"/>
            <p:cNvCxnSpPr>
              <a:cxnSpLocks noChangeShapeType="1"/>
            </p:cNvCxnSpPr>
            <p:nvPr/>
          </p:nvCxnSpPr>
          <p:spPr bwMode="auto">
            <a:xfrm rot="614609" flipH="1" flipV="1">
              <a:off x="951084" y="1818938"/>
              <a:ext cx="1697148" cy="53340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0" name="Connecteur droit 529"/>
            <p:cNvCxnSpPr>
              <a:cxnSpLocks noChangeShapeType="1"/>
            </p:cNvCxnSpPr>
            <p:nvPr/>
          </p:nvCxnSpPr>
          <p:spPr bwMode="auto">
            <a:xfrm rot="614609" flipH="1" flipV="1">
              <a:off x="967232" y="1791177"/>
              <a:ext cx="1371263" cy="3810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1" name="Connecteur droit 530"/>
            <p:cNvCxnSpPr>
              <a:cxnSpLocks noChangeShapeType="1"/>
            </p:cNvCxnSpPr>
            <p:nvPr/>
          </p:nvCxnSpPr>
          <p:spPr bwMode="auto">
            <a:xfrm rot="614609" flipH="1" flipV="1">
              <a:off x="969835" y="1772822"/>
              <a:ext cx="1176581" cy="228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2" name="Connecteur droit 531"/>
            <p:cNvCxnSpPr>
              <a:cxnSpLocks noChangeShapeType="1"/>
            </p:cNvCxnSpPr>
            <p:nvPr/>
          </p:nvCxnSpPr>
          <p:spPr bwMode="auto">
            <a:xfrm rot="614609" flipH="1" flipV="1">
              <a:off x="997201" y="1761619"/>
              <a:ext cx="1011516" cy="76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3" name="Connecteur droit 532"/>
            <p:cNvCxnSpPr>
              <a:cxnSpLocks noChangeShapeType="1"/>
            </p:cNvCxnSpPr>
            <p:nvPr/>
          </p:nvCxnSpPr>
          <p:spPr bwMode="auto">
            <a:xfrm rot="614609" flipH="1">
              <a:off x="1006750" y="1683998"/>
              <a:ext cx="990356" cy="76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4" name="Connecteur droit 533"/>
            <p:cNvCxnSpPr>
              <a:cxnSpLocks noChangeShapeType="1"/>
            </p:cNvCxnSpPr>
            <p:nvPr/>
          </p:nvCxnSpPr>
          <p:spPr bwMode="auto">
            <a:xfrm rot="614609" flipH="1">
              <a:off x="1014679" y="1548241"/>
              <a:ext cx="1172355" cy="228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5" name="Connecteur droit 534"/>
            <p:cNvCxnSpPr>
              <a:cxnSpLocks noChangeShapeType="1"/>
            </p:cNvCxnSpPr>
            <p:nvPr/>
          </p:nvCxnSpPr>
          <p:spPr bwMode="auto">
            <a:xfrm rot="614609" flipH="1" flipV="1">
              <a:off x="1002903" y="1774198"/>
              <a:ext cx="1163879" cy="158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6" name="Connecteur droit 535"/>
            <p:cNvCxnSpPr>
              <a:cxnSpLocks noChangeShapeType="1"/>
            </p:cNvCxnSpPr>
            <p:nvPr/>
          </p:nvCxnSpPr>
          <p:spPr bwMode="auto">
            <a:xfrm rot="614609" flipH="1" flipV="1">
              <a:off x="988138" y="1786531"/>
              <a:ext cx="1316241" cy="15398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7" name="Connecteur droit 536"/>
            <p:cNvCxnSpPr>
              <a:cxnSpLocks noChangeShapeType="1"/>
            </p:cNvCxnSpPr>
            <p:nvPr/>
          </p:nvCxnSpPr>
          <p:spPr bwMode="auto">
            <a:xfrm rot="614609" flipH="1">
              <a:off x="1030619" y="1417754"/>
              <a:ext cx="1396654" cy="38099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8" name="Connecteur droit 537"/>
            <p:cNvCxnSpPr>
              <a:cxnSpLocks noChangeShapeType="1"/>
            </p:cNvCxnSpPr>
            <p:nvPr/>
          </p:nvCxnSpPr>
          <p:spPr bwMode="auto">
            <a:xfrm rot="614609" flipH="1">
              <a:off x="1024252" y="1583240"/>
              <a:ext cx="1540552" cy="228597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69" name="Connecteur droit 538"/>
            <p:cNvCxnSpPr>
              <a:cxnSpLocks noChangeShapeType="1"/>
            </p:cNvCxnSpPr>
            <p:nvPr/>
          </p:nvCxnSpPr>
          <p:spPr bwMode="auto">
            <a:xfrm rot="614609" flipH="1" flipV="1">
              <a:off x="1012321" y="1810766"/>
              <a:ext cx="1532089" cy="5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70" name="Connecteur droit 539"/>
            <p:cNvCxnSpPr>
              <a:cxnSpLocks noChangeShapeType="1"/>
            </p:cNvCxnSpPr>
            <p:nvPr/>
          </p:nvCxnSpPr>
          <p:spPr bwMode="auto">
            <a:xfrm rot="614609" flipH="1" flipV="1">
              <a:off x="991995" y="1808947"/>
              <a:ext cx="1532089" cy="22860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71" name="Connecteur droit 540"/>
            <p:cNvCxnSpPr>
              <a:cxnSpLocks noChangeShapeType="1"/>
            </p:cNvCxnSpPr>
            <p:nvPr/>
          </p:nvCxnSpPr>
          <p:spPr bwMode="auto">
            <a:xfrm rot="614609" flipH="1" flipV="1">
              <a:off x="971410" y="1820760"/>
              <a:ext cx="1697148" cy="3048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72" name="Connecteur droit 541"/>
            <p:cNvCxnSpPr>
              <a:cxnSpLocks noChangeShapeType="1"/>
            </p:cNvCxnSpPr>
            <p:nvPr/>
          </p:nvCxnSpPr>
          <p:spPr bwMode="auto">
            <a:xfrm rot="614609" flipH="1" flipV="1">
              <a:off x="980156" y="1828372"/>
              <a:ext cx="1777561" cy="152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73" name="Connecteur droit 542"/>
            <p:cNvCxnSpPr>
              <a:cxnSpLocks noChangeShapeType="1"/>
            </p:cNvCxnSpPr>
            <p:nvPr/>
          </p:nvCxnSpPr>
          <p:spPr bwMode="auto">
            <a:xfrm rot="614609" flipH="1">
              <a:off x="1011455" y="1678778"/>
              <a:ext cx="1773329" cy="152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74" name="Connecteur droit 543"/>
            <p:cNvCxnSpPr>
              <a:cxnSpLocks noChangeShapeType="1"/>
            </p:cNvCxnSpPr>
            <p:nvPr/>
          </p:nvCxnSpPr>
          <p:spPr bwMode="auto">
            <a:xfrm rot="614609" flipH="1" flipV="1">
              <a:off x="996690" y="1843509"/>
              <a:ext cx="1925689" cy="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75" name="Connecteur droit 544"/>
            <p:cNvCxnSpPr>
              <a:cxnSpLocks noChangeShapeType="1"/>
            </p:cNvCxnSpPr>
            <p:nvPr/>
          </p:nvCxnSpPr>
          <p:spPr bwMode="auto">
            <a:xfrm rot="614609" flipH="1" flipV="1">
              <a:off x="980562" y="1842064"/>
              <a:ext cx="1921459" cy="22860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76" name="Connecteur droit 545"/>
            <p:cNvCxnSpPr>
              <a:cxnSpLocks noChangeShapeType="1"/>
            </p:cNvCxnSpPr>
            <p:nvPr/>
          </p:nvCxnSpPr>
          <p:spPr bwMode="auto">
            <a:xfrm rot="614609" flipH="1" flipV="1">
              <a:off x="960239" y="1840243"/>
              <a:ext cx="1921456" cy="45720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977" name="Connecteur droit 546"/>
            <p:cNvCxnSpPr>
              <a:cxnSpLocks noChangeShapeType="1"/>
            </p:cNvCxnSpPr>
            <p:nvPr/>
          </p:nvCxnSpPr>
          <p:spPr bwMode="auto">
            <a:xfrm rot="614609" flipH="1" flipV="1">
              <a:off x="965800" y="1854398"/>
              <a:ext cx="2073819" cy="3810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</p:grpSp>
      <p:grpSp>
        <p:nvGrpSpPr>
          <p:cNvPr id="8" name="Grouper 575"/>
          <p:cNvGrpSpPr>
            <a:grpSpLocks noChangeAspect="1"/>
          </p:cNvGrpSpPr>
          <p:nvPr/>
        </p:nvGrpSpPr>
        <p:grpSpPr bwMode="auto">
          <a:xfrm>
            <a:off x="4816475" y="1714500"/>
            <a:ext cx="1589088" cy="1544638"/>
            <a:chOff x="-771540" y="1447800"/>
            <a:chExt cx="3971940" cy="3862610"/>
          </a:xfrm>
        </p:grpSpPr>
        <p:grpSp>
          <p:nvGrpSpPr>
            <p:cNvPr id="9" name="Grouper 318"/>
            <p:cNvGrpSpPr>
              <a:grpSpLocks/>
            </p:cNvGrpSpPr>
            <p:nvPr/>
          </p:nvGrpSpPr>
          <p:grpSpPr bwMode="auto">
            <a:xfrm>
              <a:off x="1447800" y="1447800"/>
              <a:ext cx="1752600" cy="2065872"/>
              <a:chOff x="4525431" y="3628002"/>
              <a:chExt cx="1752600" cy="2065872"/>
            </a:xfrm>
          </p:grpSpPr>
          <p:sp>
            <p:nvSpPr>
              <p:cNvPr id="659" name="Hexagone 319"/>
              <p:cNvSpPr/>
              <p:nvPr/>
            </p:nvSpPr>
            <p:spPr bwMode="auto">
              <a:xfrm>
                <a:off x="4524189" y="4084529"/>
                <a:ext cx="246014" cy="230248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660" name="Hexagone 320"/>
              <p:cNvSpPr/>
              <p:nvPr/>
            </p:nvSpPr>
            <p:spPr bwMode="auto">
              <a:xfrm>
                <a:off x="4716132" y="39708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61" name="Hexagone 321"/>
              <p:cNvSpPr/>
              <p:nvPr/>
            </p:nvSpPr>
            <p:spPr bwMode="auto">
              <a:xfrm>
                <a:off x="4906834" y="38565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62" name="Hexagone 322"/>
              <p:cNvSpPr/>
              <p:nvPr/>
            </p:nvSpPr>
            <p:spPr bwMode="auto">
              <a:xfrm>
                <a:off x="5097535" y="3742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63" name="Hexagone 323"/>
              <p:cNvSpPr/>
              <p:nvPr/>
            </p:nvSpPr>
            <p:spPr bwMode="auto">
              <a:xfrm>
                <a:off x="5288236" y="3628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64" name="Hexagone 324"/>
              <p:cNvSpPr/>
              <p:nvPr/>
            </p:nvSpPr>
            <p:spPr bwMode="auto">
              <a:xfrm>
                <a:off x="4525431" y="431379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665" name="Hexagone 325"/>
              <p:cNvSpPr/>
              <p:nvPr/>
            </p:nvSpPr>
            <p:spPr bwMode="auto">
              <a:xfrm>
                <a:off x="4716132" y="41994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66" name="Hexagone 326"/>
              <p:cNvSpPr/>
              <p:nvPr/>
            </p:nvSpPr>
            <p:spPr bwMode="auto">
              <a:xfrm>
                <a:off x="4906834" y="4085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67" name="Hexagone 327"/>
              <p:cNvSpPr/>
              <p:nvPr/>
            </p:nvSpPr>
            <p:spPr bwMode="auto">
              <a:xfrm>
                <a:off x="5097535" y="39709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68" name="Hexagone 328"/>
              <p:cNvSpPr/>
              <p:nvPr/>
            </p:nvSpPr>
            <p:spPr bwMode="auto">
              <a:xfrm>
                <a:off x="5288236" y="38566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69" name="Hexagone 329"/>
              <p:cNvSpPr/>
              <p:nvPr/>
            </p:nvSpPr>
            <p:spPr bwMode="auto">
              <a:xfrm>
                <a:off x="4524189" y="4541054"/>
                <a:ext cx="246014" cy="230248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670" name="Hexagone 330"/>
              <p:cNvSpPr/>
              <p:nvPr/>
            </p:nvSpPr>
            <p:spPr bwMode="auto">
              <a:xfrm>
                <a:off x="4716132" y="44280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71" name="Hexagone 331"/>
              <p:cNvSpPr/>
              <p:nvPr/>
            </p:nvSpPr>
            <p:spPr bwMode="auto">
              <a:xfrm>
                <a:off x="4906834" y="43138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72" name="Hexagone 332"/>
              <p:cNvSpPr/>
              <p:nvPr/>
            </p:nvSpPr>
            <p:spPr bwMode="auto">
              <a:xfrm>
                <a:off x="5095576" y="4199652"/>
                <a:ext cx="246014" cy="226279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73" name="Hexagone 333"/>
              <p:cNvSpPr/>
              <p:nvPr/>
            </p:nvSpPr>
            <p:spPr bwMode="auto">
              <a:xfrm>
                <a:off x="5288236" y="40852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74" name="Hexagone 334"/>
              <p:cNvSpPr/>
              <p:nvPr/>
            </p:nvSpPr>
            <p:spPr bwMode="auto">
              <a:xfrm>
                <a:off x="4525431" y="47709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675" name="Hexagone 335"/>
              <p:cNvSpPr/>
              <p:nvPr/>
            </p:nvSpPr>
            <p:spPr bwMode="auto">
              <a:xfrm>
                <a:off x="4716132" y="46566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76" name="Hexagone 336"/>
              <p:cNvSpPr/>
              <p:nvPr/>
            </p:nvSpPr>
            <p:spPr bwMode="auto">
              <a:xfrm>
                <a:off x="4906834" y="45424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77" name="Hexagone 337"/>
              <p:cNvSpPr/>
              <p:nvPr/>
            </p:nvSpPr>
            <p:spPr bwMode="auto">
              <a:xfrm>
                <a:off x="5097535" y="442810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78" name="Hexagone 338"/>
              <p:cNvSpPr/>
              <p:nvPr/>
            </p:nvSpPr>
            <p:spPr bwMode="auto">
              <a:xfrm>
                <a:off x="5288236" y="43138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79" name="Hexagone 339"/>
              <p:cNvSpPr/>
              <p:nvPr/>
            </p:nvSpPr>
            <p:spPr bwMode="auto">
              <a:xfrm>
                <a:off x="4524189" y="4997581"/>
                <a:ext cx="246014" cy="230248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680" name="Hexagone 340"/>
              <p:cNvSpPr/>
              <p:nvPr/>
            </p:nvSpPr>
            <p:spPr bwMode="auto">
              <a:xfrm>
                <a:off x="4716132" y="4885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81" name="Hexagone 341"/>
              <p:cNvSpPr/>
              <p:nvPr/>
            </p:nvSpPr>
            <p:spPr bwMode="auto">
              <a:xfrm>
                <a:off x="4906834" y="4771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82" name="Hexagone 342"/>
              <p:cNvSpPr/>
              <p:nvPr/>
            </p:nvSpPr>
            <p:spPr bwMode="auto">
              <a:xfrm>
                <a:off x="5095576" y="4656179"/>
                <a:ext cx="246014" cy="226277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83" name="Hexagone 343"/>
              <p:cNvSpPr/>
              <p:nvPr/>
            </p:nvSpPr>
            <p:spPr bwMode="auto">
              <a:xfrm>
                <a:off x="5288236" y="454240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84" name="Hexagone 344"/>
              <p:cNvSpPr/>
              <p:nvPr/>
            </p:nvSpPr>
            <p:spPr bwMode="auto">
              <a:xfrm>
                <a:off x="5472532" y="3743127"/>
                <a:ext cx="246014" cy="226277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85" name="Hexagone 345"/>
              <p:cNvSpPr/>
              <p:nvPr/>
            </p:nvSpPr>
            <p:spPr bwMode="auto">
              <a:xfrm>
                <a:off x="5660540" y="386082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86" name="Hexagone 346"/>
              <p:cNvSpPr/>
              <p:nvPr/>
            </p:nvSpPr>
            <p:spPr bwMode="auto">
              <a:xfrm>
                <a:off x="5845521" y="3977344"/>
                <a:ext cx="246014" cy="230248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87" name="Hexagone 347"/>
              <p:cNvSpPr/>
              <p:nvPr/>
            </p:nvSpPr>
            <p:spPr bwMode="auto">
              <a:xfrm>
                <a:off x="6032849" y="40978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88" name="Hexagone 348"/>
              <p:cNvSpPr/>
              <p:nvPr/>
            </p:nvSpPr>
            <p:spPr bwMode="auto">
              <a:xfrm>
                <a:off x="5474385" y="397088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89" name="Hexagone 349"/>
              <p:cNvSpPr/>
              <p:nvPr/>
            </p:nvSpPr>
            <p:spPr bwMode="auto">
              <a:xfrm>
                <a:off x="5660540" y="408942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0" name="Hexagone 350"/>
              <p:cNvSpPr/>
              <p:nvPr/>
            </p:nvSpPr>
            <p:spPr bwMode="auto">
              <a:xfrm>
                <a:off x="5846694" y="420795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1" name="Hexagone 351"/>
              <p:cNvSpPr/>
              <p:nvPr/>
            </p:nvSpPr>
            <p:spPr bwMode="auto">
              <a:xfrm>
                <a:off x="6032849" y="43264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2" name="Hexagone 352"/>
              <p:cNvSpPr/>
              <p:nvPr/>
            </p:nvSpPr>
            <p:spPr bwMode="auto">
              <a:xfrm>
                <a:off x="5474385" y="41994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3" name="Hexagone 353"/>
              <p:cNvSpPr/>
              <p:nvPr/>
            </p:nvSpPr>
            <p:spPr bwMode="auto">
              <a:xfrm>
                <a:off x="5660540" y="431801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4" name="Hexagone 354"/>
              <p:cNvSpPr/>
              <p:nvPr/>
            </p:nvSpPr>
            <p:spPr bwMode="auto">
              <a:xfrm>
                <a:off x="5845521" y="4433871"/>
                <a:ext cx="246014" cy="230248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5" name="Hexagone 355"/>
              <p:cNvSpPr/>
              <p:nvPr/>
            </p:nvSpPr>
            <p:spPr bwMode="auto">
              <a:xfrm>
                <a:off x="6032849" y="45550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6" name="Hexagone 356"/>
              <p:cNvSpPr/>
              <p:nvPr/>
            </p:nvSpPr>
            <p:spPr bwMode="auto">
              <a:xfrm>
                <a:off x="5474385" y="442807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7" name="Hexagone 357"/>
              <p:cNvSpPr/>
              <p:nvPr/>
            </p:nvSpPr>
            <p:spPr bwMode="auto">
              <a:xfrm>
                <a:off x="5660540" y="454661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8" name="Hexagone 358"/>
              <p:cNvSpPr/>
              <p:nvPr/>
            </p:nvSpPr>
            <p:spPr bwMode="auto">
              <a:xfrm>
                <a:off x="5846694" y="466514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699" name="Hexagone 359"/>
              <p:cNvSpPr/>
              <p:nvPr/>
            </p:nvSpPr>
            <p:spPr bwMode="auto">
              <a:xfrm>
                <a:off x="6032017" y="4783213"/>
                <a:ext cx="246014" cy="226277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0" name="Hexagone 360"/>
              <p:cNvSpPr/>
              <p:nvPr/>
            </p:nvSpPr>
            <p:spPr bwMode="auto">
              <a:xfrm>
                <a:off x="5474385" y="465666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1" name="Hexagone 361"/>
              <p:cNvSpPr/>
              <p:nvPr/>
            </p:nvSpPr>
            <p:spPr bwMode="auto">
              <a:xfrm>
                <a:off x="5660540" y="47752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2" name="Hexagone 362"/>
              <p:cNvSpPr/>
              <p:nvPr/>
            </p:nvSpPr>
            <p:spPr bwMode="auto">
              <a:xfrm>
                <a:off x="5846694" y="489374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3" name="Hexagone 363"/>
              <p:cNvSpPr/>
              <p:nvPr/>
            </p:nvSpPr>
            <p:spPr bwMode="auto">
              <a:xfrm>
                <a:off x="6032849" y="501227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4" name="Hexagone 364"/>
              <p:cNvSpPr/>
              <p:nvPr/>
            </p:nvSpPr>
            <p:spPr bwMode="auto">
              <a:xfrm>
                <a:off x="5288217" y="47710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5" name="Hexagone 365"/>
              <p:cNvSpPr/>
              <p:nvPr/>
            </p:nvSpPr>
            <p:spPr bwMode="auto">
              <a:xfrm>
                <a:off x="547437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6" name="Hexagone 366"/>
              <p:cNvSpPr/>
              <p:nvPr/>
            </p:nvSpPr>
            <p:spPr bwMode="auto">
              <a:xfrm>
                <a:off x="5655986" y="500383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7" name="Hexagone 367"/>
              <p:cNvSpPr/>
              <p:nvPr/>
            </p:nvSpPr>
            <p:spPr bwMode="auto">
              <a:xfrm>
                <a:off x="5837585" y="5120644"/>
                <a:ext cx="246014" cy="230248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8" name="Hexagone 368"/>
              <p:cNvSpPr/>
              <p:nvPr/>
            </p:nvSpPr>
            <p:spPr bwMode="auto">
              <a:xfrm>
                <a:off x="509752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09" name="Hexagone 369"/>
              <p:cNvSpPr/>
              <p:nvPr/>
            </p:nvSpPr>
            <p:spPr bwMode="auto">
              <a:xfrm>
                <a:off x="528367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0" name="Hexagone 370"/>
              <p:cNvSpPr/>
              <p:nvPr/>
            </p:nvSpPr>
            <p:spPr bwMode="auto">
              <a:xfrm>
                <a:off x="5465292" y="511812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1" name="Hexagone 371"/>
              <p:cNvSpPr/>
              <p:nvPr/>
            </p:nvSpPr>
            <p:spPr bwMode="auto">
              <a:xfrm>
                <a:off x="5646906" y="523666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2" name="Hexagone 372"/>
              <p:cNvSpPr/>
              <p:nvPr/>
            </p:nvSpPr>
            <p:spPr bwMode="auto">
              <a:xfrm>
                <a:off x="490682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3" name="Hexagone 373"/>
              <p:cNvSpPr/>
              <p:nvPr/>
            </p:nvSpPr>
            <p:spPr bwMode="auto">
              <a:xfrm>
                <a:off x="5092982" y="51138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4" name="Hexagone 374"/>
              <p:cNvSpPr/>
              <p:nvPr/>
            </p:nvSpPr>
            <p:spPr bwMode="auto">
              <a:xfrm>
                <a:off x="5274134" y="5231798"/>
                <a:ext cx="246014" cy="226279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5" name="Hexagone 375"/>
              <p:cNvSpPr/>
              <p:nvPr/>
            </p:nvSpPr>
            <p:spPr bwMode="auto">
              <a:xfrm>
                <a:off x="5456212" y="535095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6" name="Hexagone 376"/>
              <p:cNvSpPr/>
              <p:nvPr/>
            </p:nvSpPr>
            <p:spPr bwMode="auto">
              <a:xfrm>
                <a:off x="4716126" y="511390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7" name="Hexagone 377"/>
              <p:cNvSpPr/>
              <p:nvPr/>
            </p:nvSpPr>
            <p:spPr bwMode="auto">
              <a:xfrm>
                <a:off x="4902281" y="5228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8" name="Hexagone 378"/>
              <p:cNvSpPr/>
              <p:nvPr/>
            </p:nvSpPr>
            <p:spPr bwMode="auto">
              <a:xfrm>
                <a:off x="5083896" y="534673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19" name="Hexagone 379"/>
              <p:cNvSpPr/>
              <p:nvPr/>
            </p:nvSpPr>
            <p:spPr bwMode="auto">
              <a:xfrm>
                <a:off x="5265510" y="546527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</p:grpSp>
        <p:sp>
          <p:nvSpPr>
            <p:cNvPr id="16791" name="Text Box 339"/>
            <p:cNvSpPr txBox="1">
              <a:spLocks noChangeArrowheads="1"/>
            </p:cNvSpPr>
            <p:nvPr/>
          </p:nvSpPr>
          <p:spPr bwMode="auto">
            <a:xfrm>
              <a:off x="-771540" y="3810000"/>
              <a:ext cx="3750495" cy="1500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100"/>
                <a:t>MOEMS diffractive optics </a:t>
              </a:r>
            </a:p>
            <a:p>
              <a:pPr algn="ctr" eaLnBrk="0" hangingPunct="0"/>
              <a:r>
                <a:rPr lang="en-US" sz="1100"/>
                <a:t>light concentrator</a:t>
              </a:r>
            </a:p>
          </p:txBody>
        </p:sp>
      </p:grpSp>
      <p:grpSp>
        <p:nvGrpSpPr>
          <p:cNvPr id="10" name="Grouper 392"/>
          <p:cNvGrpSpPr>
            <a:grpSpLocks noChangeAspect="1"/>
          </p:cNvGrpSpPr>
          <p:nvPr/>
        </p:nvGrpSpPr>
        <p:grpSpPr bwMode="auto">
          <a:xfrm>
            <a:off x="5745163" y="2143125"/>
            <a:ext cx="2019300" cy="1211263"/>
            <a:chOff x="1230816" y="2667000"/>
            <a:chExt cx="5047215" cy="3026874"/>
          </a:xfrm>
        </p:grpSpPr>
        <p:grpSp>
          <p:nvGrpSpPr>
            <p:cNvPr id="11" name="Grouper 255"/>
            <p:cNvGrpSpPr>
              <a:grpSpLocks/>
            </p:cNvGrpSpPr>
            <p:nvPr/>
          </p:nvGrpSpPr>
          <p:grpSpPr bwMode="auto">
            <a:xfrm>
              <a:off x="4525239" y="3628002"/>
              <a:ext cx="1752792" cy="2065872"/>
              <a:chOff x="4525239" y="3628002"/>
              <a:chExt cx="1752792" cy="2065872"/>
            </a:xfrm>
          </p:grpSpPr>
          <p:sp>
            <p:nvSpPr>
              <p:cNvPr id="742" name="Hexagone 128"/>
              <p:cNvSpPr/>
              <p:nvPr/>
            </p:nvSpPr>
            <p:spPr bwMode="auto">
              <a:xfrm>
                <a:off x="4524204" y="4083244"/>
                <a:ext cx="246012" cy="23009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743" name="Hexagone 129"/>
              <p:cNvSpPr/>
              <p:nvPr/>
            </p:nvSpPr>
            <p:spPr bwMode="auto">
              <a:xfrm>
                <a:off x="4716132" y="39708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44" name="Hexagone 130"/>
              <p:cNvSpPr/>
              <p:nvPr/>
            </p:nvSpPr>
            <p:spPr bwMode="auto">
              <a:xfrm>
                <a:off x="4906834" y="38565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45" name="Hexagone 131"/>
              <p:cNvSpPr/>
              <p:nvPr/>
            </p:nvSpPr>
            <p:spPr bwMode="auto">
              <a:xfrm>
                <a:off x="5097535" y="3742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46" name="Hexagone 132"/>
              <p:cNvSpPr/>
              <p:nvPr/>
            </p:nvSpPr>
            <p:spPr bwMode="auto">
              <a:xfrm>
                <a:off x="5288236" y="3628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47" name="Hexagone 133"/>
              <p:cNvSpPr/>
              <p:nvPr/>
            </p:nvSpPr>
            <p:spPr bwMode="auto">
              <a:xfrm>
                <a:off x="4525431" y="431379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748" name="Hexagone 134"/>
              <p:cNvSpPr/>
              <p:nvPr/>
            </p:nvSpPr>
            <p:spPr bwMode="auto">
              <a:xfrm>
                <a:off x="4716132" y="41994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49" name="Hexagone 135"/>
              <p:cNvSpPr/>
              <p:nvPr/>
            </p:nvSpPr>
            <p:spPr bwMode="auto">
              <a:xfrm>
                <a:off x="4906834" y="4085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0" name="Hexagone 136"/>
              <p:cNvSpPr/>
              <p:nvPr/>
            </p:nvSpPr>
            <p:spPr bwMode="auto">
              <a:xfrm>
                <a:off x="5097535" y="39709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1" name="Hexagone 137"/>
              <p:cNvSpPr/>
              <p:nvPr/>
            </p:nvSpPr>
            <p:spPr bwMode="auto">
              <a:xfrm>
                <a:off x="5288236" y="38566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2" name="Hexagone 138"/>
              <p:cNvSpPr/>
              <p:nvPr/>
            </p:nvSpPr>
            <p:spPr bwMode="auto">
              <a:xfrm>
                <a:off x="4524204" y="4539456"/>
                <a:ext cx="246012" cy="23009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753" name="Hexagone 139"/>
              <p:cNvSpPr/>
              <p:nvPr/>
            </p:nvSpPr>
            <p:spPr bwMode="auto">
              <a:xfrm>
                <a:off x="4716132" y="44280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4" name="Hexagone 140"/>
              <p:cNvSpPr/>
              <p:nvPr/>
            </p:nvSpPr>
            <p:spPr bwMode="auto">
              <a:xfrm>
                <a:off x="4906834" y="43138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5" name="Hexagone 141"/>
              <p:cNvSpPr/>
              <p:nvPr/>
            </p:nvSpPr>
            <p:spPr bwMode="auto">
              <a:xfrm>
                <a:off x="5095587" y="4198288"/>
                <a:ext cx="246012" cy="23009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6" name="Hexagone 142"/>
              <p:cNvSpPr/>
              <p:nvPr/>
            </p:nvSpPr>
            <p:spPr bwMode="auto">
              <a:xfrm>
                <a:off x="5288236" y="40852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7" name="Hexagone 143"/>
              <p:cNvSpPr/>
              <p:nvPr/>
            </p:nvSpPr>
            <p:spPr bwMode="auto">
              <a:xfrm>
                <a:off x="4525431" y="47709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758" name="Hexagone 144"/>
              <p:cNvSpPr/>
              <p:nvPr/>
            </p:nvSpPr>
            <p:spPr bwMode="auto">
              <a:xfrm>
                <a:off x="4716132" y="46566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59" name="Hexagone 145"/>
              <p:cNvSpPr/>
              <p:nvPr/>
            </p:nvSpPr>
            <p:spPr bwMode="auto">
              <a:xfrm>
                <a:off x="4906834" y="45424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60" name="Hexagone 146"/>
              <p:cNvSpPr/>
              <p:nvPr/>
            </p:nvSpPr>
            <p:spPr bwMode="auto">
              <a:xfrm>
                <a:off x="5097535" y="442810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61" name="Hexagone 147"/>
              <p:cNvSpPr/>
              <p:nvPr/>
            </p:nvSpPr>
            <p:spPr bwMode="auto">
              <a:xfrm>
                <a:off x="5288236" y="43138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62" name="Hexagone 148"/>
              <p:cNvSpPr/>
              <p:nvPr/>
            </p:nvSpPr>
            <p:spPr bwMode="auto">
              <a:xfrm>
                <a:off x="4524204" y="4999636"/>
                <a:ext cx="246012" cy="23009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763" name="Hexagone 149"/>
              <p:cNvSpPr/>
              <p:nvPr/>
            </p:nvSpPr>
            <p:spPr bwMode="auto">
              <a:xfrm>
                <a:off x="4716132" y="4885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64" name="Hexagone 150"/>
              <p:cNvSpPr/>
              <p:nvPr/>
            </p:nvSpPr>
            <p:spPr bwMode="auto">
              <a:xfrm>
                <a:off x="4906834" y="4771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65" name="Hexagone 151"/>
              <p:cNvSpPr/>
              <p:nvPr/>
            </p:nvSpPr>
            <p:spPr bwMode="auto">
              <a:xfrm>
                <a:off x="5095587" y="4654502"/>
                <a:ext cx="246012" cy="23009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66" name="Hexagone 152"/>
              <p:cNvSpPr/>
              <p:nvPr/>
            </p:nvSpPr>
            <p:spPr bwMode="auto">
              <a:xfrm>
                <a:off x="5288236" y="454240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67" name="Hexagone 106"/>
              <p:cNvSpPr/>
              <p:nvPr/>
            </p:nvSpPr>
            <p:spPr bwMode="auto">
              <a:xfrm>
                <a:off x="5472539" y="3742076"/>
                <a:ext cx="246012" cy="226122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68" name="Hexagone 107"/>
              <p:cNvSpPr/>
              <p:nvPr/>
            </p:nvSpPr>
            <p:spPr bwMode="auto">
              <a:xfrm>
                <a:off x="5660540" y="386082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69" name="Hexagone 108"/>
              <p:cNvSpPr/>
              <p:nvPr/>
            </p:nvSpPr>
            <p:spPr bwMode="auto">
              <a:xfrm>
                <a:off x="5845525" y="3976132"/>
                <a:ext cx="246012" cy="23009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0" name="Hexagone 109"/>
              <p:cNvSpPr/>
              <p:nvPr/>
            </p:nvSpPr>
            <p:spPr bwMode="auto">
              <a:xfrm>
                <a:off x="6032849" y="40978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1" name="Hexagone 124"/>
              <p:cNvSpPr/>
              <p:nvPr/>
            </p:nvSpPr>
            <p:spPr bwMode="auto">
              <a:xfrm>
                <a:off x="5474385" y="397088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2" name="Hexagone 125"/>
              <p:cNvSpPr/>
              <p:nvPr/>
            </p:nvSpPr>
            <p:spPr bwMode="auto">
              <a:xfrm>
                <a:off x="5660540" y="408942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3" name="Hexagone 126"/>
              <p:cNvSpPr/>
              <p:nvPr/>
            </p:nvSpPr>
            <p:spPr bwMode="auto">
              <a:xfrm>
                <a:off x="5846694" y="420795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4" name="Hexagone 127"/>
              <p:cNvSpPr/>
              <p:nvPr/>
            </p:nvSpPr>
            <p:spPr bwMode="auto">
              <a:xfrm>
                <a:off x="6032849" y="43264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5" name="Hexagone 111"/>
              <p:cNvSpPr/>
              <p:nvPr/>
            </p:nvSpPr>
            <p:spPr bwMode="auto">
              <a:xfrm>
                <a:off x="5474385" y="41994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6" name="Hexagone 112"/>
              <p:cNvSpPr/>
              <p:nvPr/>
            </p:nvSpPr>
            <p:spPr bwMode="auto">
              <a:xfrm>
                <a:off x="5660540" y="431801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7" name="Hexagone 113"/>
              <p:cNvSpPr/>
              <p:nvPr/>
            </p:nvSpPr>
            <p:spPr bwMode="auto">
              <a:xfrm>
                <a:off x="5845525" y="4436312"/>
                <a:ext cx="246012" cy="23009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8" name="Hexagone 114"/>
              <p:cNvSpPr/>
              <p:nvPr/>
            </p:nvSpPr>
            <p:spPr bwMode="auto">
              <a:xfrm>
                <a:off x="6032849" y="45550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79" name="Hexagone 115"/>
              <p:cNvSpPr/>
              <p:nvPr/>
            </p:nvSpPr>
            <p:spPr bwMode="auto">
              <a:xfrm>
                <a:off x="5474385" y="442807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0" name="Hexagone 116"/>
              <p:cNvSpPr/>
              <p:nvPr/>
            </p:nvSpPr>
            <p:spPr bwMode="auto">
              <a:xfrm>
                <a:off x="5660540" y="454661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1" name="Hexagone 117"/>
              <p:cNvSpPr/>
              <p:nvPr/>
            </p:nvSpPr>
            <p:spPr bwMode="auto">
              <a:xfrm>
                <a:off x="5846694" y="466514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2" name="Hexagone 118"/>
              <p:cNvSpPr/>
              <p:nvPr/>
            </p:nvSpPr>
            <p:spPr bwMode="auto">
              <a:xfrm>
                <a:off x="6032019" y="4781448"/>
                <a:ext cx="246012" cy="230090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3" name="Hexagone 120"/>
              <p:cNvSpPr/>
              <p:nvPr/>
            </p:nvSpPr>
            <p:spPr bwMode="auto">
              <a:xfrm>
                <a:off x="5474385" y="465666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4" name="Hexagone 121"/>
              <p:cNvSpPr/>
              <p:nvPr/>
            </p:nvSpPr>
            <p:spPr bwMode="auto">
              <a:xfrm>
                <a:off x="5660540" y="47752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5" name="Hexagone 122"/>
              <p:cNvSpPr/>
              <p:nvPr/>
            </p:nvSpPr>
            <p:spPr bwMode="auto">
              <a:xfrm>
                <a:off x="5846694" y="489374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6" name="Hexagone 123"/>
              <p:cNvSpPr/>
              <p:nvPr/>
            </p:nvSpPr>
            <p:spPr bwMode="auto">
              <a:xfrm>
                <a:off x="6032849" y="501227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7" name="Hexagone 88"/>
              <p:cNvSpPr/>
              <p:nvPr/>
            </p:nvSpPr>
            <p:spPr bwMode="auto">
              <a:xfrm>
                <a:off x="5288217" y="47710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8" name="Hexagone 89"/>
              <p:cNvSpPr/>
              <p:nvPr/>
            </p:nvSpPr>
            <p:spPr bwMode="auto">
              <a:xfrm>
                <a:off x="547437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89" name="Hexagone 90"/>
              <p:cNvSpPr/>
              <p:nvPr/>
            </p:nvSpPr>
            <p:spPr bwMode="auto">
              <a:xfrm>
                <a:off x="5655986" y="500383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0" name="Hexagone 91"/>
              <p:cNvSpPr/>
              <p:nvPr/>
            </p:nvSpPr>
            <p:spPr bwMode="auto">
              <a:xfrm>
                <a:off x="5837589" y="5122616"/>
                <a:ext cx="246012" cy="230090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1" name="Hexagone 92"/>
              <p:cNvSpPr/>
              <p:nvPr/>
            </p:nvSpPr>
            <p:spPr bwMode="auto">
              <a:xfrm>
                <a:off x="509752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2" name="Hexagone 93"/>
              <p:cNvSpPr/>
              <p:nvPr/>
            </p:nvSpPr>
            <p:spPr bwMode="auto">
              <a:xfrm>
                <a:off x="528367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3" name="Hexagone 94"/>
              <p:cNvSpPr/>
              <p:nvPr/>
            </p:nvSpPr>
            <p:spPr bwMode="auto">
              <a:xfrm>
                <a:off x="5465292" y="511812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4" name="Hexagone 95"/>
              <p:cNvSpPr/>
              <p:nvPr/>
            </p:nvSpPr>
            <p:spPr bwMode="auto">
              <a:xfrm>
                <a:off x="5646906" y="523666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5" name="Hexagone 96"/>
              <p:cNvSpPr/>
              <p:nvPr/>
            </p:nvSpPr>
            <p:spPr bwMode="auto">
              <a:xfrm>
                <a:off x="490682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6" name="Hexagone 97"/>
              <p:cNvSpPr/>
              <p:nvPr/>
            </p:nvSpPr>
            <p:spPr bwMode="auto">
              <a:xfrm>
                <a:off x="5092982" y="51138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7" name="Hexagone 98"/>
              <p:cNvSpPr/>
              <p:nvPr/>
            </p:nvSpPr>
            <p:spPr bwMode="auto">
              <a:xfrm>
                <a:off x="5274142" y="5233694"/>
                <a:ext cx="246012" cy="226122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8" name="Hexagone 99"/>
              <p:cNvSpPr/>
              <p:nvPr/>
            </p:nvSpPr>
            <p:spPr bwMode="auto">
              <a:xfrm>
                <a:off x="5456212" y="535095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799" name="Hexagone 100"/>
              <p:cNvSpPr/>
              <p:nvPr/>
            </p:nvSpPr>
            <p:spPr bwMode="auto">
              <a:xfrm>
                <a:off x="4716126" y="511390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00" name="Hexagone 101"/>
              <p:cNvSpPr/>
              <p:nvPr/>
            </p:nvSpPr>
            <p:spPr bwMode="auto">
              <a:xfrm>
                <a:off x="4902281" y="5228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01" name="Hexagone 102"/>
              <p:cNvSpPr/>
              <p:nvPr/>
            </p:nvSpPr>
            <p:spPr bwMode="auto">
              <a:xfrm>
                <a:off x="5083896" y="534673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02" name="Hexagone 103"/>
              <p:cNvSpPr/>
              <p:nvPr/>
            </p:nvSpPr>
            <p:spPr bwMode="auto">
              <a:xfrm>
                <a:off x="5265510" y="546527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</p:grpSp>
        <p:grpSp>
          <p:nvGrpSpPr>
            <p:cNvPr id="12" name="Grouper 241"/>
            <p:cNvGrpSpPr>
              <a:grpSpLocks/>
            </p:cNvGrpSpPr>
            <p:nvPr/>
          </p:nvGrpSpPr>
          <p:grpSpPr bwMode="auto">
            <a:xfrm>
              <a:off x="1230816" y="2667000"/>
              <a:ext cx="4499431" cy="1611883"/>
              <a:chOff x="1230816" y="2717757"/>
              <a:chExt cx="4499431" cy="1611883"/>
            </a:xfrm>
          </p:grpSpPr>
          <p:sp>
            <p:nvSpPr>
              <p:cNvPr id="16610" name="Parallélogramme 154"/>
              <p:cNvSpPr>
                <a:spLocks noChangeArrowheads="1"/>
              </p:cNvSpPr>
              <p:nvPr/>
            </p:nvSpPr>
            <p:spPr bwMode="auto">
              <a:xfrm rot="1900922">
                <a:off x="2093405" y="2717757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11" name="Parallélogramme 155"/>
              <p:cNvSpPr>
                <a:spLocks noChangeArrowheads="1"/>
              </p:cNvSpPr>
              <p:nvPr/>
            </p:nvSpPr>
            <p:spPr bwMode="auto">
              <a:xfrm rot="1900922">
                <a:off x="1905324" y="2833968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12" name="Parallélogramme 156"/>
              <p:cNvSpPr>
                <a:spLocks noChangeArrowheads="1"/>
              </p:cNvSpPr>
              <p:nvPr/>
            </p:nvSpPr>
            <p:spPr bwMode="auto">
              <a:xfrm rot="1900922">
                <a:off x="1717243" y="2950179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13" name="Parallélogramme 157"/>
              <p:cNvSpPr>
                <a:spLocks noChangeArrowheads="1"/>
              </p:cNvSpPr>
              <p:nvPr/>
            </p:nvSpPr>
            <p:spPr bwMode="auto">
              <a:xfrm rot="1900922">
                <a:off x="1529162" y="3066390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14" name="Parallélogramme 158"/>
              <p:cNvSpPr>
                <a:spLocks noChangeArrowheads="1"/>
              </p:cNvSpPr>
              <p:nvPr/>
            </p:nvSpPr>
            <p:spPr bwMode="auto">
              <a:xfrm rot="1900922">
                <a:off x="1332615" y="3182601"/>
                <a:ext cx="3636842" cy="65910"/>
              </a:xfrm>
              <a:prstGeom prst="parallelogram">
                <a:avLst>
                  <a:gd name="adj" fmla="val 169880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15" name="Parallélogramme 227"/>
              <p:cNvSpPr>
                <a:spLocks noChangeArrowheads="1"/>
              </p:cNvSpPr>
              <p:nvPr/>
            </p:nvSpPr>
            <p:spPr bwMode="auto">
              <a:xfrm rot="12705242" flipH="1">
                <a:off x="2050121" y="2741865"/>
                <a:ext cx="3541276" cy="144879"/>
              </a:xfrm>
              <a:prstGeom prst="parallelogram">
                <a:avLst>
                  <a:gd name="adj" fmla="val 3169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16" name="Parallélogramme 228"/>
              <p:cNvSpPr>
                <a:spLocks noChangeArrowheads="1"/>
              </p:cNvSpPr>
              <p:nvPr/>
            </p:nvSpPr>
            <p:spPr bwMode="auto">
              <a:xfrm rot="12705242" flipH="1">
                <a:off x="1863111" y="2851554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17" name="Parallélogramme 229"/>
              <p:cNvSpPr>
                <a:spLocks noChangeArrowheads="1"/>
              </p:cNvSpPr>
              <p:nvPr/>
            </p:nvSpPr>
            <p:spPr bwMode="auto">
              <a:xfrm rot="12705242" flipH="1">
                <a:off x="1672834" y="2963885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18" name="Parallélogramme 230"/>
              <p:cNvSpPr>
                <a:spLocks noChangeArrowheads="1"/>
              </p:cNvSpPr>
              <p:nvPr/>
            </p:nvSpPr>
            <p:spPr bwMode="auto">
              <a:xfrm rot="12705242" flipH="1">
                <a:off x="1482334" y="3082486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19" name="Parallélogramme 231"/>
              <p:cNvSpPr>
                <a:spLocks noChangeArrowheads="1"/>
              </p:cNvSpPr>
              <p:nvPr/>
            </p:nvSpPr>
            <p:spPr bwMode="auto">
              <a:xfrm rot="12705242" flipH="1">
                <a:off x="1291834" y="3196786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20" name="Parallélogramme 232"/>
              <p:cNvSpPr>
                <a:spLocks noChangeArrowheads="1"/>
              </p:cNvSpPr>
              <p:nvPr/>
            </p:nvSpPr>
            <p:spPr bwMode="auto">
              <a:xfrm rot="12690549" flipH="1">
                <a:off x="1291834" y="3425386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21" name="Parallélogramme 233"/>
              <p:cNvSpPr>
                <a:spLocks noChangeArrowheads="1"/>
              </p:cNvSpPr>
              <p:nvPr/>
            </p:nvSpPr>
            <p:spPr bwMode="auto">
              <a:xfrm rot="12690549" flipH="1">
                <a:off x="1289173" y="3655939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22" name="Parallélogramme 234"/>
              <p:cNvSpPr>
                <a:spLocks noChangeArrowheads="1"/>
              </p:cNvSpPr>
              <p:nvPr/>
            </p:nvSpPr>
            <p:spPr bwMode="auto">
              <a:xfrm rot="12705242" flipH="1">
                <a:off x="1298184" y="3876236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23" name="Parallélogramme 235"/>
              <p:cNvSpPr>
                <a:spLocks noChangeArrowheads="1"/>
              </p:cNvSpPr>
              <p:nvPr/>
            </p:nvSpPr>
            <p:spPr bwMode="auto">
              <a:xfrm rot="12705242" flipH="1">
                <a:off x="1291834" y="4106885"/>
                <a:ext cx="3526601" cy="144879"/>
              </a:xfrm>
              <a:prstGeom prst="parallelogram">
                <a:avLst>
                  <a:gd name="adj" fmla="val 3268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24" name="Parallélogramme 236"/>
              <p:cNvSpPr>
                <a:spLocks noChangeArrowheads="1"/>
              </p:cNvSpPr>
              <p:nvPr/>
            </p:nvSpPr>
            <p:spPr bwMode="auto">
              <a:xfrm rot="12705242" flipH="1">
                <a:off x="1235016" y="4264847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25" name="Parallélogramme 237"/>
              <p:cNvSpPr>
                <a:spLocks noChangeArrowheads="1"/>
              </p:cNvSpPr>
              <p:nvPr/>
            </p:nvSpPr>
            <p:spPr bwMode="auto">
              <a:xfrm rot="12705242" flipH="1">
                <a:off x="1237166" y="4031692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26" name="Parallélogramme 238"/>
              <p:cNvSpPr>
                <a:spLocks noChangeArrowheads="1"/>
              </p:cNvSpPr>
              <p:nvPr/>
            </p:nvSpPr>
            <p:spPr bwMode="auto">
              <a:xfrm rot="12705242" flipH="1">
                <a:off x="1230816" y="3580842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27" name="Parallélogramme 239"/>
              <p:cNvSpPr>
                <a:spLocks noChangeArrowheads="1"/>
              </p:cNvSpPr>
              <p:nvPr/>
            </p:nvSpPr>
            <p:spPr bwMode="auto">
              <a:xfrm rot="12705242" flipH="1">
                <a:off x="1237166" y="3345892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rgbClr val="FF92C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628" name="Parallélogramme 240"/>
              <p:cNvSpPr>
                <a:spLocks noChangeArrowheads="1"/>
              </p:cNvSpPr>
              <p:nvPr/>
            </p:nvSpPr>
            <p:spPr bwMode="auto">
              <a:xfrm rot="12705242" flipH="1">
                <a:off x="1239316" y="3815792"/>
                <a:ext cx="3636097" cy="64793"/>
              </a:xfrm>
              <a:prstGeom prst="parallelogram">
                <a:avLst>
                  <a:gd name="adj" fmla="val 172773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eaLnBrk="0" hangingPunct="0"/>
                <a:endParaRPr lang="fr-FR"/>
              </a:p>
            </p:txBody>
          </p:sp>
        </p:grpSp>
      </p:grpSp>
      <p:grpSp>
        <p:nvGrpSpPr>
          <p:cNvPr id="13" name="Grouper 574"/>
          <p:cNvGrpSpPr>
            <a:grpSpLocks noChangeAspect="1"/>
          </p:cNvGrpSpPr>
          <p:nvPr/>
        </p:nvGrpSpPr>
        <p:grpSpPr bwMode="auto">
          <a:xfrm>
            <a:off x="7245350" y="1857375"/>
            <a:ext cx="1970088" cy="1606550"/>
            <a:chOff x="5638800" y="2002625"/>
            <a:chExt cx="4924460" cy="4017175"/>
          </a:xfrm>
        </p:grpSpPr>
        <p:grpSp>
          <p:nvGrpSpPr>
            <p:cNvPr id="15" name="Grouper 256"/>
            <p:cNvGrpSpPr>
              <a:grpSpLocks/>
            </p:cNvGrpSpPr>
            <p:nvPr/>
          </p:nvGrpSpPr>
          <p:grpSpPr bwMode="auto">
            <a:xfrm>
              <a:off x="5638800" y="3953928"/>
              <a:ext cx="1752600" cy="2065872"/>
              <a:chOff x="4525431" y="3628002"/>
              <a:chExt cx="1752600" cy="2065872"/>
            </a:xfrm>
          </p:grpSpPr>
          <p:sp>
            <p:nvSpPr>
              <p:cNvPr id="806" name="Hexagone 257"/>
              <p:cNvSpPr/>
              <p:nvPr/>
            </p:nvSpPr>
            <p:spPr bwMode="auto">
              <a:xfrm>
                <a:off x="4525431" y="4086211"/>
                <a:ext cx="246025" cy="230233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807" name="Hexagone 258"/>
              <p:cNvSpPr/>
              <p:nvPr/>
            </p:nvSpPr>
            <p:spPr bwMode="auto">
              <a:xfrm>
                <a:off x="4716132" y="39708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08" name="Hexagone 259"/>
              <p:cNvSpPr/>
              <p:nvPr/>
            </p:nvSpPr>
            <p:spPr bwMode="auto">
              <a:xfrm>
                <a:off x="4906834" y="38565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09" name="Hexagone 260"/>
              <p:cNvSpPr/>
              <p:nvPr/>
            </p:nvSpPr>
            <p:spPr bwMode="auto">
              <a:xfrm>
                <a:off x="5097535" y="3742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10" name="Hexagone 261"/>
              <p:cNvSpPr/>
              <p:nvPr/>
            </p:nvSpPr>
            <p:spPr bwMode="auto">
              <a:xfrm>
                <a:off x="5288236" y="3628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11" name="Hexagone 262"/>
              <p:cNvSpPr/>
              <p:nvPr/>
            </p:nvSpPr>
            <p:spPr bwMode="auto">
              <a:xfrm>
                <a:off x="4525431" y="431379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812" name="Hexagone 263"/>
              <p:cNvSpPr/>
              <p:nvPr/>
            </p:nvSpPr>
            <p:spPr bwMode="auto">
              <a:xfrm>
                <a:off x="4716132" y="41994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13" name="Hexagone 264"/>
              <p:cNvSpPr/>
              <p:nvPr/>
            </p:nvSpPr>
            <p:spPr bwMode="auto">
              <a:xfrm>
                <a:off x="4906834" y="4085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14" name="Hexagone 265"/>
              <p:cNvSpPr/>
              <p:nvPr/>
            </p:nvSpPr>
            <p:spPr bwMode="auto">
              <a:xfrm>
                <a:off x="5097535" y="39709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15" name="Hexagone 266"/>
              <p:cNvSpPr/>
              <p:nvPr/>
            </p:nvSpPr>
            <p:spPr bwMode="auto">
              <a:xfrm>
                <a:off x="5288236" y="38566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16" name="Hexagone 267"/>
              <p:cNvSpPr/>
              <p:nvPr/>
            </p:nvSpPr>
            <p:spPr bwMode="auto">
              <a:xfrm>
                <a:off x="4525431" y="4542707"/>
                <a:ext cx="246025" cy="230233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817" name="Hexagone 268"/>
              <p:cNvSpPr/>
              <p:nvPr/>
            </p:nvSpPr>
            <p:spPr bwMode="auto">
              <a:xfrm>
                <a:off x="4716132" y="442809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18" name="Hexagone 269"/>
              <p:cNvSpPr/>
              <p:nvPr/>
            </p:nvSpPr>
            <p:spPr bwMode="auto">
              <a:xfrm>
                <a:off x="4906834" y="43138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19" name="Hexagone 270"/>
              <p:cNvSpPr/>
              <p:nvPr/>
            </p:nvSpPr>
            <p:spPr bwMode="auto">
              <a:xfrm>
                <a:off x="5096843" y="4201326"/>
                <a:ext cx="246025" cy="230233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20" name="Hexagone 271"/>
              <p:cNvSpPr/>
              <p:nvPr/>
            </p:nvSpPr>
            <p:spPr bwMode="auto">
              <a:xfrm>
                <a:off x="5288236" y="408520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21" name="Hexagone 272"/>
              <p:cNvSpPr/>
              <p:nvPr/>
            </p:nvSpPr>
            <p:spPr bwMode="auto">
              <a:xfrm>
                <a:off x="4525431" y="477099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822" name="Hexagone 273"/>
              <p:cNvSpPr/>
              <p:nvPr/>
            </p:nvSpPr>
            <p:spPr bwMode="auto">
              <a:xfrm>
                <a:off x="4716132" y="46566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23" name="Hexagone 274"/>
              <p:cNvSpPr/>
              <p:nvPr/>
            </p:nvSpPr>
            <p:spPr bwMode="auto">
              <a:xfrm>
                <a:off x="4906834" y="454240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24" name="Hexagone 275"/>
              <p:cNvSpPr/>
              <p:nvPr/>
            </p:nvSpPr>
            <p:spPr bwMode="auto">
              <a:xfrm>
                <a:off x="5097535" y="442810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25" name="Hexagone 276"/>
              <p:cNvSpPr/>
              <p:nvPr/>
            </p:nvSpPr>
            <p:spPr bwMode="auto">
              <a:xfrm>
                <a:off x="5288236" y="43138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26" name="Hexagone 277"/>
              <p:cNvSpPr/>
              <p:nvPr/>
            </p:nvSpPr>
            <p:spPr bwMode="auto">
              <a:xfrm>
                <a:off x="4525431" y="4999205"/>
                <a:ext cx="246025" cy="230233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solidFill>
                    <a:srgbClr val="FF92CB"/>
                  </a:solidFill>
                  <a:cs typeface="+mn-cs"/>
                </a:endParaRPr>
              </a:p>
            </p:txBody>
          </p:sp>
          <p:sp>
            <p:nvSpPr>
              <p:cNvPr id="827" name="Hexagone 278"/>
              <p:cNvSpPr/>
              <p:nvPr/>
            </p:nvSpPr>
            <p:spPr bwMode="auto">
              <a:xfrm>
                <a:off x="4716132" y="488530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28" name="Hexagone 279"/>
              <p:cNvSpPr/>
              <p:nvPr/>
            </p:nvSpPr>
            <p:spPr bwMode="auto">
              <a:xfrm>
                <a:off x="4906834" y="477100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29" name="Hexagone 280"/>
              <p:cNvSpPr/>
              <p:nvPr/>
            </p:nvSpPr>
            <p:spPr bwMode="auto">
              <a:xfrm>
                <a:off x="5096843" y="4657825"/>
                <a:ext cx="246025" cy="230233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0" name="Hexagone 281"/>
              <p:cNvSpPr/>
              <p:nvPr/>
            </p:nvSpPr>
            <p:spPr bwMode="auto">
              <a:xfrm>
                <a:off x="5288236" y="454240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1" name="Hexagone 282"/>
              <p:cNvSpPr/>
              <p:nvPr/>
            </p:nvSpPr>
            <p:spPr bwMode="auto">
              <a:xfrm>
                <a:off x="5473817" y="3744830"/>
                <a:ext cx="246025" cy="226263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2" name="Hexagone 283"/>
              <p:cNvSpPr/>
              <p:nvPr/>
            </p:nvSpPr>
            <p:spPr bwMode="auto">
              <a:xfrm>
                <a:off x="5660540" y="386082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3" name="Hexagone 284"/>
              <p:cNvSpPr/>
              <p:nvPr/>
            </p:nvSpPr>
            <p:spPr bwMode="auto">
              <a:xfrm>
                <a:off x="5846822" y="3979032"/>
                <a:ext cx="246025" cy="230233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4" name="Hexagone 285"/>
              <p:cNvSpPr/>
              <p:nvPr/>
            </p:nvSpPr>
            <p:spPr bwMode="auto">
              <a:xfrm>
                <a:off x="6032849" y="409789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5" name="Hexagone 286"/>
              <p:cNvSpPr/>
              <p:nvPr/>
            </p:nvSpPr>
            <p:spPr bwMode="auto">
              <a:xfrm>
                <a:off x="5474385" y="397088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6" name="Hexagone 287"/>
              <p:cNvSpPr/>
              <p:nvPr/>
            </p:nvSpPr>
            <p:spPr bwMode="auto">
              <a:xfrm>
                <a:off x="5660540" y="408942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7" name="Hexagone 288"/>
              <p:cNvSpPr/>
              <p:nvPr/>
            </p:nvSpPr>
            <p:spPr bwMode="auto">
              <a:xfrm>
                <a:off x="5846694" y="420795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8" name="Hexagone 289"/>
              <p:cNvSpPr/>
              <p:nvPr/>
            </p:nvSpPr>
            <p:spPr bwMode="auto">
              <a:xfrm>
                <a:off x="6032849" y="432649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39" name="Hexagone 290"/>
              <p:cNvSpPr/>
              <p:nvPr/>
            </p:nvSpPr>
            <p:spPr bwMode="auto">
              <a:xfrm>
                <a:off x="5474385" y="41994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0" name="Hexagone 291"/>
              <p:cNvSpPr/>
              <p:nvPr/>
            </p:nvSpPr>
            <p:spPr bwMode="auto">
              <a:xfrm>
                <a:off x="5660540" y="431801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1" name="Hexagone 292"/>
              <p:cNvSpPr/>
              <p:nvPr/>
            </p:nvSpPr>
            <p:spPr bwMode="auto">
              <a:xfrm>
                <a:off x="5846822" y="4439499"/>
                <a:ext cx="246025" cy="226265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2" name="Hexagone 293"/>
              <p:cNvSpPr/>
              <p:nvPr/>
            </p:nvSpPr>
            <p:spPr bwMode="auto">
              <a:xfrm>
                <a:off x="6032849" y="455508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3" name="Hexagone 294"/>
              <p:cNvSpPr/>
              <p:nvPr/>
            </p:nvSpPr>
            <p:spPr bwMode="auto">
              <a:xfrm>
                <a:off x="5474385" y="4428074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4" name="Hexagone 295"/>
              <p:cNvSpPr/>
              <p:nvPr/>
            </p:nvSpPr>
            <p:spPr bwMode="auto">
              <a:xfrm>
                <a:off x="5660540" y="454661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5" name="Hexagone 296"/>
              <p:cNvSpPr/>
              <p:nvPr/>
            </p:nvSpPr>
            <p:spPr bwMode="auto">
              <a:xfrm>
                <a:off x="5846694" y="4665147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6" name="Hexagone 297"/>
              <p:cNvSpPr/>
              <p:nvPr/>
            </p:nvSpPr>
            <p:spPr bwMode="auto">
              <a:xfrm>
                <a:off x="6033324" y="4784850"/>
                <a:ext cx="246025" cy="230233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7" name="Hexagone 298"/>
              <p:cNvSpPr/>
              <p:nvPr/>
            </p:nvSpPr>
            <p:spPr bwMode="auto">
              <a:xfrm>
                <a:off x="5474385" y="465666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8" name="Hexagone 299"/>
              <p:cNvSpPr/>
              <p:nvPr/>
            </p:nvSpPr>
            <p:spPr bwMode="auto">
              <a:xfrm>
                <a:off x="5660540" y="477520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49" name="Hexagone 300"/>
              <p:cNvSpPr/>
              <p:nvPr/>
            </p:nvSpPr>
            <p:spPr bwMode="auto">
              <a:xfrm>
                <a:off x="5846694" y="4893742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0" name="Hexagone 301"/>
              <p:cNvSpPr/>
              <p:nvPr/>
            </p:nvSpPr>
            <p:spPr bwMode="auto">
              <a:xfrm>
                <a:off x="6032849" y="501227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1" name="Hexagone 302"/>
              <p:cNvSpPr/>
              <p:nvPr/>
            </p:nvSpPr>
            <p:spPr bwMode="auto">
              <a:xfrm>
                <a:off x="5288217" y="477100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2" name="Hexagone 303"/>
              <p:cNvSpPr/>
              <p:nvPr/>
            </p:nvSpPr>
            <p:spPr bwMode="auto">
              <a:xfrm>
                <a:off x="547437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3" name="Hexagone 304"/>
              <p:cNvSpPr/>
              <p:nvPr/>
            </p:nvSpPr>
            <p:spPr bwMode="auto">
              <a:xfrm>
                <a:off x="5655986" y="500383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4" name="Hexagone 305"/>
              <p:cNvSpPr/>
              <p:nvPr/>
            </p:nvSpPr>
            <p:spPr bwMode="auto">
              <a:xfrm>
                <a:off x="5838886" y="5122260"/>
                <a:ext cx="246025" cy="230233"/>
              </a:xfrm>
              <a:prstGeom prst="hexagon">
                <a:avLst/>
              </a:prstGeom>
              <a:gradFill flip="none" rotWithShape="1">
                <a:gsLst>
                  <a:gs pos="54000">
                    <a:srgbClr val="FFFF00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5" name="Hexagone 306"/>
              <p:cNvSpPr/>
              <p:nvPr/>
            </p:nvSpPr>
            <p:spPr bwMode="auto">
              <a:xfrm>
                <a:off x="5097522" y="4885295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6" name="Hexagone 307"/>
              <p:cNvSpPr/>
              <p:nvPr/>
            </p:nvSpPr>
            <p:spPr bwMode="auto">
              <a:xfrm>
                <a:off x="528367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7" name="Hexagone 308"/>
              <p:cNvSpPr/>
              <p:nvPr/>
            </p:nvSpPr>
            <p:spPr bwMode="auto">
              <a:xfrm>
                <a:off x="5465292" y="511812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8" name="Hexagone 309"/>
              <p:cNvSpPr/>
              <p:nvPr/>
            </p:nvSpPr>
            <p:spPr bwMode="auto">
              <a:xfrm>
                <a:off x="5646906" y="5236660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59" name="Hexagone 310"/>
              <p:cNvSpPr/>
              <p:nvPr/>
            </p:nvSpPr>
            <p:spPr bwMode="auto">
              <a:xfrm>
                <a:off x="4906827" y="499958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60" name="Hexagone 311"/>
              <p:cNvSpPr/>
              <p:nvPr/>
            </p:nvSpPr>
            <p:spPr bwMode="auto">
              <a:xfrm>
                <a:off x="5092982" y="511387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61" name="Hexagone 312"/>
              <p:cNvSpPr/>
              <p:nvPr/>
            </p:nvSpPr>
            <p:spPr bwMode="auto">
              <a:xfrm>
                <a:off x="5275410" y="5233407"/>
                <a:ext cx="246025" cy="226265"/>
              </a:xfrm>
              <a:prstGeom prst="hexagon">
                <a:avLst/>
              </a:prstGeom>
              <a:gradFill flip="none" rotWithShape="1">
                <a:gsLst>
                  <a:gs pos="28000">
                    <a:srgbClr val="FF92CB"/>
                  </a:gs>
                  <a:gs pos="100000">
                    <a:srgbClr val="FFFFFF"/>
                  </a:gs>
                  <a:gs pos="99000">
                    <a:schemeClr val="bg2"/>
                  </a:gs>
                </a:gsLst>
                <a:lin ang="1890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62" name="Hexagone 313"/>
              <p:cNvSpPr/>
              <p:nvPr/>
            </p:nvSpPr>
            <p:spPr bwMode="auto">
              <a:xfrm>
                <a:off x="5456212" y="5350951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63" name="Hexagone 314"/>
              <p:cNvSpPr/>
              <p:nvPr/>
            </p:nvSpPr>
            <p:spPr bwMode="auto">
              <a:xfrm>
                <a:off x="4716126" y="5113908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64" name="Hexagone 315"/>
              <p:cNvSpPr/>
              <p:nvPr/>
            </p:nvSpPr>
            <p:spPr bwMode="auto">
              <a:xfrm>
                <a:off x="4902281" y="5228199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65" name="Hexagone 316"/>
              <p:cNvSpPr/>
              <p:nvPr/>
            </p:nvSpPr>
            <p:spPr bwMode="auto">
              <a:xfrm>
                <a:off x="5083896" y="5346736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  <p:sp>
            <p:nvSpPr>
              <p:cNvPr id="866" name="Hexagone 317"/>
              <p:cNvSpPr/>
              <p:nvPr/>
            </p:nvSpPr>
            <p:spPr bwMode="auto">
              <a:xfrm>
                <a:off x="5265510" y="5465273"/>
                <a:ext cx="245182" cy="228601"/>
              </a:xfrm>
              <a:prstGeom prst="hexagon">
                <a:avLst/>
              </a:prstGeom>
              <a:gradFill flip="none" rotWithShape="1">
                <a:gsLst>
                  <a:gs pos="0">
                    <a:srgbClr val="00D0FF"/>
                  </a:gs>
                  <a:gs pos="100000">
                    <a:srgbClr val="FFFFFF"/>
                  </a:gs>
                  <a:gs pos="99000">
                    <a:schemeClr val="bg2">
                      <a:alpha val="78000"/>
                    </a:schemeClr>
                  </a:gs>
                </a:gsLst>
                <a:lin ang="18720000" scaled="0"/>
                <a:tileRect/>
              </a:gra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eaLnBrk="0" hangingPunct="0">
                  <a:defRPr/>
                </a:pPr>
                <a:endParaRPr lang="fr-FR">
                  <a:cs typeface="+mn-cs"/>
                </a:endParaRPr>
              </a:p>
            </p:txBody>
          </p:sp>
        </p:grpSp>
        <p:sp>
          <p:nvSpPr>
            <p:cNvPr id="16446" name="Text Box 339"/>
            <p:cNvSpPr txBox="1">
              <a:spLocks noChangeArrowheads="1"/>
            </p:cNvSpPr>
            <p:nvPr/>
          </p:nvSpPr>
          <p:spPr bwMode="auto">
            <a:xfrm>
              <a:off x="5995990" y="2002625"/>
              <a:ext cx="4567270" cy="1615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200"/>
                <a:t>MOEMS diffractive optics </a:t>
              </a:r>
            </a:p>
            <a:p>
              <a:pPr algn="ctr" eaLnBrk="0" hangingPunct="0"/>
              <a:r>
                <a:rPr lang="en-US" sz="1200"/>
                <a:t>light concentrator</a:t>
              </a:r>
            </a:p>
          </p:txBody>
        </p:sp>
      </p:grpSp>
      <p:grpSp>
        <p:nvGrpSpPr>
          <p:cNvPr id="16" name="Grouper 486"/>
          <p:cNvGrpSpPr>
            <a:grpSpLocks/>
          </p:cNvGrpSpPr>
          <p:nvPr/>
        </p:nvGrpSpPr>
        <p:grpSpPr bwMode="auto">
          <a:xfrm>
            <a:off x="7358063" y="2714625"/>
            <a:ext cx="866775" cy="731838"/>
            <a:chOff x="5715000" y="4114802"/>
            <a:chExt cx="2167470" cy="1828798"/>
          </a:xfrm>
        </p:grpSpPr>
        <p:cxnSp>
          <p:nvCxnSpPr>
            <p:cNvPr id="16419" name="Connecteur droit 394"/>
            <p:cNvCxnSpPr>
              <a:cxnSpLocks noChangeShapeType="1"/>
            </p:cNvCxnSpPr>
            <p:nvPr/>
          </p:nvCxnSpPr>
          <p:spPr bwMode="auto">
            <a:xfrm rot="16200000" flipH="1">
              <a:off x="6493930" y="4174073"/>
              <a:ext cx="1447798" cy="1329255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0" name="Connecteur droit 398"/>
            <p:cNvCxnSpPr>
              <a:cxnSpLocks noChangeShapeType="1"/>
            </p:cNvCxnSpPr>
            <p:nvPr/>
          </p:nvCxnSpPr>
          <p:spPr bwMode="auto">
            <a:xfrm>
              <a:off x="6324600" y="4191000"/>
              <a:ext cx="1549392" cy="1371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1" name="Connecteur droit 403"/>
            <p:cNvCxnSpPr>
              <a:cxnSpLocks noChangeShapeType="1"/>
            </p:cNvCxnSpPr>
            <p:nvPr/>
          </p:nvCxnSpPr>
          <p:spPr bwMode="auto">
            <a:xfrm>
              <a:off x="6172200" y="4267200"/>
              <a:ext cx="1701798" cy="129116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2" name="Connecteur droit 406"/>
            <p:cNvCxnSpPr>
              <a:cxnSpLocks noChangeShapeType="1"/>
            </p:cNvCxnSpPr>
            <p:nvPr/>
          </p:nvCxnSpPr>
          <p:spPr bwMode="auto">
            <a:xfrm>
              <a:off x="5943602" y="4419602"/>
              <a:ext cx="1926168" cy="1138776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3" name="Connecteur droit 409"/>
            <p:cNvCxnSpPr>
              <a:cxnSpLocks noChangeShapeType="1"/>
            </p:cNvCxnSpPr>
            <p:nvPr/>
          </p:nvCxnSpPr>
          <p:spPr bwMode="auto">
            <a:xfrm rot="10800000" flipH="1" flipV="1">
              <a:off x="5935332" y="4639722"/>
              <a:ext cx="1942899" cy="922877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4" name="Connecteur droit 412"/>
            <p:cNvCxnSpPr>
              <a:cxnSpLocks noChangeShapeType="1"/>
            </p:cNvCxnSpPr>
            <p:nvPr/>
          </p:nvCxnSpPr>
          <p:spPr bwMode="auto">
            <a:xfrm>
              <a:off x="5715000" y="4724400"/>
              <a:ext cx="2150728" cy="83821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5" name="Connecteur droit 416"/>
            <p:cNvCxnSpPr>
              <a:cxnSpLocks noChangeShapeType="1"/>
            </p:cNvCxnSpPr>
            <p:nvPr/>
          </p:nvCxnSpPr>
          <p:spPr bwMode="auto">
            <a:xfrm>
              <a:off x="5943600" y="4876800"/>
              <a:ext cx="1930398" cy="68581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6" name="Connecteur droit 418"/>
            <p:cNvCxnSpPr>
              <a:cxnSpLocks noChangeShapeType="1"/>
            </p:cNvCxnSpPr>
            <p:nvPr/>
          </p:nvCxnSpPr>
          <p:spPr bwMode="auto">
            <a:xfrm>
              <a:off x="6172200" y="5029200"/>
              <a:ext cx="1697565" cy="533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7" name="Connecteur droit 421"/>
            <p:cNvCxnSpPr>
              <a:cxnSpLocks noChangeShapeType="1"/>
            </p:cNvCxnSpPr>
            <p:nvPr/>
          </p:nvCxnSpPr>
          <p:spPr bwMode="auto">
            <a:xfrm>
              <a:off x="6498165" y="5181600"/>
              <a:ext cx="1371600" cy="3810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8" name="Connecteur droit 423"/>
            <p:cNvCxnSpPr>
              <a:cxnSpLocks noChangeShapeType="1"/>
            </p:cNvCxnSpPr>
            <p:nvPr/>
          </p:nvCxnSpPr>
          <p:spPr bwMode="auto">
            <a:xfrm>
              <a:off x="6705600" y="5334000"/>
              <a:ext cx="1176870" cy="228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29" name="Connecteur droit 425"/>
            <p:cNvCxnSpPr>
              <a:cxnSpLocks noChangeShapeType="1"/>
            </p:cNvCxnSpPr>
            <p:nvPr/>
          </p:nvCxnSpPr>
          <p:spPr bwMode="auto">
            <a:xfrm>
              <a:off x="6858000" y="5486400"/>
              <a:ext cx="1011765" cy="76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0" name="Connecteur droit 431"/>
            <p:cNvCxnSpPr>
              <a:cxnSpLocks noChangeShapeType="1"/>
            </p:cNvCxnSpPr>
            <p:nvPr/>
          </p:nvCxnSpPr>
          <p:spPr bwMode="auto">
            <a:xfrm flipV="1">
              <a:off x="6883404" y="5562600"/>
              <a:ext cx="990600" cy="76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1" name="Connecteur droit 433"/>
            <p:cNvCxnSpPr>
              <a:cxnSpLocks noChangeShapeType="1"/>
            </p:cNvCxnSpPr>
            <p:nvPr/>
          </p:nvCxnSpPr>
          <p:spPr bwMode="auto">
            <a:xfrm flipV="1">
              <a:off x="6705600" y="5562600"/>
              <a:ext cx="1172643" cy="2286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2" name="Connecteur droit 437"/>
            <p:cNvCxnSpPr>
              <a:cxnSpLocks noChangeShapeType="1"/>
            </p:cNvCxnSpPr>
            <p:nvPr/>
          </p:nvCxnSpPr>
          <p:spPr bwMode="auto">
            <a:xfrm>
              <a:off x="6705600" y="5562600"/>
              <a:ext cx="1164165" cy="158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3" name="Connecteur droit 442"/>
            <p:cNvCxnSpPr>
              <a:cxnSpLocks noChangeShapeType="1"/>
            </p:cNvCxnSpPr>
            <p:nvPr/>
          </p:nvCxnSpPr>
          <p:spPr bwMode="auto">
            <a:xfrm>
              <a:off x="6553200" y="5410200"/>
              <a:ext cx="1316565" cy="15398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4" name="Connecteur droit 445"/>
            <p:cNvCxnSpPr>
              <a:cxnSpLocks noChangeShapeType="1"/>
            </p:cNvCxnSpPr>
            <p:nvPr/>
          </p:nvCxnSpPr>
          <p:spPr bwMode="auto">
            <a:xfrm flipV="1">
              <a:off x="6477000" y="5562602"/>
              <a:ext cx="1396998" cy="380998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5" name="Connecteur droit 448"/>
            <p:cNvCxnSpPr>
              <a:cxnSpLocks noChangeShapeType="1"/>
            </p:cNvCxnSpPr>
            <p:nvPr/>
          </p:nvCxnSpPr>
          <p:spPr bwMode="auto">
            <a:xfrm flipV="1">
              <a:off x="6324600" y="5562603"/>
              <a:ext cx="1540931" cy="228597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6" name="Connecteur droit 460"/>
            <p:cNvCxnSpPr>
              <a:cxnSpLocks noChangeShapeType="1"/>
            </p:cNvCxnSpPr>
            <p:nvPr/>
          </p:nvCxnSpPr>
          <p:spPr bwMode="auto">
            <a:xfrm>
              <a:off x="6324600" y="5562600"/>
              <a:ext cx="1532466" cy="5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7" name="Connecteur droit 462"/>
            <p:cNvCxnSpPr>
              <a:cxnSpLocks noChangeShapeType="1"/>
            </p:cNvCxnSpPr>
            <p:nvPr/>
          </p:nvCxnSpPr>
          <p:spPr bwMode="auto">
            <a:xfrm>
              <a:off x="6324600" y="5334000"/>
              <a:ext cx="1532466" cy="228602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8" name="Connecteur droit 465"/>
            <p:cNvCxnSpPr>
              <a:cxnSpLocks noChangeShapeType="1"/>
            </p:cNvCxnSpPr>
            <p:nvPr/>
          </p:nvCxnSpPr>
          <p:spPr bwMode="auto">
            <a:xfrm>
              <a:off x="6172200" y="5257800"/>
              <a:ext cx="1697565" cy="3048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39" name="Connecteur droit 467"/>
            <p:cNvCxnSpPr>
              <a:cxnSpLocks noChangeShapeType="1"/>
            </p:cNvCxnSpPr>
            <p:nvPr/>
          </p:nvCxnSpPr>
          <p:spPr bwMode="auto">
            <a:xfrm>
              <a:off x="6096000" y="5410200"/>
              <a:ext cx="1777998" cy="152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40" name="Connecteur droit 471"/>
            <p:cNvCxnSpPr>
              <a:cxnSpLocks noChangeShapeType="1"/>
            </p:cNvCxnSpPr>
            <p:nvPr/>
          </p:nvCxnSpPr>
          <p:spPr bwMode="auto">
            <a:xfrm flipV="1">
              <a:off x="6096000" y="5562600"/>
              <a:ext cx="1773765" cy="1524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41" name="Connecteur droit 473"/>
            <p:cNvCxnSpPr>
              <a:cxnSpLocks noChangeShapeType="1"/>
            </p:cNvCxnSpPr>
            <p:nvPr/>
          </p:nvCxnSpPr>
          <p:spPr bwMode="auto">
            <a:xfrm>
              <a:off x="5943602" y="5562600"/>
              <a:ext cx="1926163" cy="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42" name="Connecteur droit 476"/>
            <p:cNvCxnSpPr>
              <a:cxnSpLocks noChangeShapeType="1"/>
            </p:cNvCxnSpPr>
            <p:nvPr/>
          </p:nvCxnSpPr>
          <p:spPr bwMode="auto">
            <a:xfrm>
              <a:off x="5943600" y="5334000"/>
              <a:ext cx="1921932" cy="228601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43" name="Connecteur droit 478"/>
            <p:cNvCxnSpPr>
              <a:cxnSpLocks noChangeShapeType="1"/>
            </p:cNvCxnSpPr>
            <p:nvPr/>
          </p:nvCxnSpPr>
          <p:spPr bwMode="auto">
            <a:xfrm>
              <a:off x="5943600" y="5105400"/>
              <a:ext cx="1921929" cy="4572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  <p:cxnSp>
          <p:nvCxnSpPr>
            <p:cNvPr id="16444" name="Connecteur droit 483"/>
            <p:cNvCxnSpPr>
              <a:cxnSpLocks noChangeShapeType="1"/>
            </p:cNvCxnSpPr>
            <p:nvPr/>
          </p:nvCxnSpPr>
          <p:spPr bwMode="auto">
            <a:xfrm>
              <a:off x="5791200" y="5181600"/>
              <a:ext cx="2074329" cy="381000"/>
            </a:xfrm>
            <a:prstGeom prst="line">
              <a:avLst/>
            </a:prstGeom>
            <a:noFill/>
            <a:ln w="9525">
              <a:solidFill>
                <a:srgbClr val="00D0FF"/>
              </a:solidFill>
              <a:round/>
              <a:headEnd/>
              <a:tailEnd/>
            </a:ln>
          </p:spPr>
        </p:cxnSp>
      </p:grpSp>
      <p:grpSp>
        <p:nvGrpSpPr>
          <p:cNvPr id="17" name="Grouper 505"/>
          <p:cNvGrpSpPr>
            <a:grpSpLocks/>
          </p:cNvGrpSpPr>
          <p:nvPr/>
        </p:nvGrpSpPr>
        <p:grpSpPr bwMode="auto">
          <a:xfrm>
            <a:off x="7358063" y="2857500"/>
            <a:ext cx="884237" cy="549275"/>
            <a:chOff x="5791200" y="4419600"/>
            <a:chExt cx="2209801" cy="1371602"/>
          </a:xfrm>
        </p:grpSpPr>
        <p:cxnSp>
          <p:nvCxnSpPr>
            <p:cNvPr id="16413" name="Connecteur droit 488"/>
            <p:cNvCxnSpPr>
              <a:cxnSpLocks noChangeShapeType="1"/>
            </p:cNvCxnSpPr>
            <p:nvPr/>
          </p:nvCxnSpPr>
          <p:spPr bwMode="auto">
            <a:xfrm rot="16200000" flipH="1">
              <a:off x="6858000" y="4648199"/>
              <a:ext cx="1371600" cy="9144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414" name="Connecteur droit 491"/>
            <p:cNvCxnSpPr>
              <a:cxnSpLocks noChangeShapeType="1"/>
            </p:cNvCxnSpPr>
            <p:nvPr/>
          </p:nvCxnSpPr>
          <p:spPr bwMode="auto">
            <a:xfrm>
              <a:off x="6324600" y="4648200"/>
              <a:ext cx="1676401" cy="11430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415" name="Connecteur droit 494"/>
            <p:cNvCxnSpPr>
              <a:cxnSpLocks noChangeShapeType="1"/>
            </p:cNvCxnSpPr>
            <p:nvPr/>
          </p:nvCxnSpPr>
          <p:spPr bwMode="auto">
            <a:xfrm>
              <a:off x="5791200" y="5486400"/>
              <a:ext cx="2209800" cy="304802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416" name="Connecteur droit 496"/>
            <p:cNvCxnSpPr>
              <a:cxnSpLocks noChangeShapeType="1"/>
            </p:cNvCxnSpPr>
            <p:nvPr/>
          </p:nvCxnSpPr>
          <p:spPr bwMode="auto">
            <a:xfrm>
              <a:off x="6477000" y="5715000"/>
              <a:ext cx="1524000" cy="762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417" name="Connecteur droit 501"/>
            <p:cNvCxnSpPr>
              <a:cxnSpLocks noChangeShapeType="1"/>
            </p:cNvCxnSpPr>
            <p:nvPr/>
          </p:nvCxnSpPr>
          <p:spPr bwMode="auto">
            <a:xfrm>
              <a:off x="7239000" y="5181600"/>
              <a:ext cx="762000" cy="609601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  <p:cxnSp>
          <p:nvCxnSpPr>
            <p:cNvPr id="16418" name="Connecteur droit 503"/>
            <p:cNvCxnSpPr>
              <a:cxnSpLocks noChangeShapeType="1"/>
            </p:cNvCxnSpPr>
            <p:nvPr/>
          </p:nvCxnSpPr>
          <p:spPr bwMode="auto">
            <a:xfrm>
              <a:off x="5791200" y="4572000"/>
              <a:ext cx="2209800" cy="1219200"/>
            </a:xfrm>
            <a:prstGeom prst="line">
              <a:avLst/>
            </a:prstGeom>
            <a:noFill/>
            <a:ln w="9525">
              <a:solidFill>
                <a:srgbClr val="FF92CB"/>
              </a:solidFill>
              <a:round/>
              <a:headEnd/>
              <a:tailEnd/>
            </a:ln>
          </p:spPr>
        </p:cxnSp>
      </p:grpSp>
      <p:grpSp>
        <p:nvGrpSpPr>
          <p:cNvPr id="18" name="Grouper 519"/>
          <p:cNvGrpSpPr>
            <a:grpSpLocks/>
          </p:cNvGrpSpPr>
          <p:nvPr/>
        </p:nvGrpSpPr>
        <p:grpSpPr bwMode="auto">
          <a:xfrm>
            <a:off x="7358063" y="2736850"/>
            <a:ext cx="931862" cy="549275"/>
            <a:chOff x="5791200" y="4191000"/>
            <a:chExt cx="2328336" cy="1371600"/>
          </a:xfrm>
        </p:grpSpPr>
        <p:cxnSp>
          <p:nvCxnSpPr>
            <p:cNvPr id="16408" name="Connecteur droit 507"/>
            <p:cNvCxnSpPr>
              <a:cxnSpLocks noChangeShapeType="1"/>
            </p:cNvCxnSpPr>
            <p:nvPr/>
          </p:nvCxnSpPr>
          <p:spPr bwMode="auto">
            <a:xfrm>
              <a:off x="6747930" y="4191000"/>
              <a:ext cx="1371600" cy="12954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16409" name="Connecteur droit 508"/>
            <p:cNvCxnSpPr>
              <a:cxnSpLocks noChangeShapeType="1"/>
            </p:cNvCxnSpPr>
            <p:nvPr/>
          </p:nvCxnSpPr>
          <p:spPr bwMode="auto">
            <a:xfrm>
              <a:off x="7086600" y="4876800"/>
              <a:ext cx="1032936" cy="6096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16410" name="Connecteur droit 510"/>
            <p:cNvCxnSpPr>
              <a:cxnSpLocks noChangeShapeType="1"/>
            </p:cNvCxnSpPr>
            <p:nvPr/>
          </p:nvCxnSpPr>
          <p:spPr bwMode="auto">
            <a:xfrm>
              <a:off x="5791200" y="5029200"/>
              <a:ext cx="2328336" cy="45720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16411" name="Connecteur droit 512"/>
            <p:cNvCxnSpPr>
              <a:cxnSpLocks noChangeShapeType="1"/>
            </p:cNvCxnSpPr>
            <p:nvPr/>
          </p:nvCxnSpPr>
          <p:spPr bwMode="auto">
            <a:xfrm rot="16200000" flipH="1">
              <a:off x="7024479" y="4395582"/>
              <a:ext cx="389472" cy="179216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  <p:cxnSp>
          <p:nvCxnSpPr>
            <p:cNvPr id="16412" name="Connecteur droit 516"/>
            <p:cNvCxnSpPr>
              <a:cxnSpLocks noChangeShapeType="1"/>
            </p:cNvCxnSpPr>
            <p:nvPr/>
          </p:nvCxnSpPr>
          <p:spPr bwMode="auto">
            <a:xfrm flipV="1">
              <a:off x="7086600" y="5486402"/>
              <a:ext cx="1011770" cy="76198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19" name="Group 344"/>
          <p:cNvGrpSpPr>
            <a:grpSpLocks noChangeAspect="1"/>
          </p:cNvGrpSpPr>
          <p:nvPr/>
        </p:nvGrpSpPr>
        <p:grpSpPr bwMode="auto">
          <a:xfrm>
            <a:off x="8174038" y="3233738"/>
            <a:ext cx="928687" cy="338137"/>
            <a:chOff x="4272" y="2928"/>
            <a:chExt cx="1463" cy="532"/>
          </a:xfrm>
        </p:grpSpPr>
        <p:grpSp>
          <p:nvGrpSpPr>
            <p:cNvPr id="20" name="Group 210"/>
            <p:cNvGrpSpPr>
              <a:grpSpLocks/>
            </p:cNvGrpSpPr>
            <p:nvPr/>
          </p:nvGrpSpPr>
          <p:grpSpPr bwMode="auto">
            <a:xfrm>
              <a:off x="4272" y="2928"/>
              <a:ext cx="288" cy="374"/>
              <a:chOff x="4800" y="2698"/>
              <a:chExt cx="288" cy="374"/>
            </a:xfrm>
          </p:grpSpPr>
          <p:sp>
            <p:nvSpPr>
              <p:cNvPr id="16405" name="AutoShape 206"/>
              <p:cNvSpPr>
                <a:spLocks noChangeArrowheads="1"/>
              </p:cNvSpPr>
              <p:nvPr/>
            </p:nvSpPr>
            <p:spPr bwMode="auto">
              <a:xfrm rot="5400000" flipH="1">
                <a:off x="4824" y="2904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FF349D">
                  <a:alpha val="67058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406" name="AutoShape 208"/>
              <p:cNvSpPr>
                <a:spLocks noChangeArrowheads="1"/>
              </p:cNvSpPr>
              <p:nvPr/>
            </p:nvSpPr>
            <p:spPr bwMode="auto">
              <a:xfrm rot="5400000" flipH="1">
                <a:off x="4920" y="2722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rgbClr val="E3E300">
                  <a:alpha val="67058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 eaLnBrk="0" hangingPunct="0"/>
                <a:endParaRPr lang="fr-FR"/>
              </a:p>
            </p:txBody>
          </p:sp>
          <p:sp>
            <p:nvSpPr>
              <p:cNvPr id="16407" name="AutoShape 209"/>
              <p:cNvSpPr>
                <a:spLocks noChangeArrowheads="1"/>
              </p:cNvSpPr>
              <p:nvPr/>
            </p:nvSpPr>
            <p:spPr bwMode="auto">
              <a:xfrm rot="5400000" flipH="1">
                <a:off x="4776" y="2760"/>
                <a:ext cx="192" cy="144"/>
              </a:xfrm>
              <a:prstGeom prst="parallelogram">
                <a:avLst>
                  <a:gd name="adj" fmla="val 28469"/>
                </a:avLst>
              </a:prstGeom>
              <a:solidFill>
                <a:schemeClr val="accent1">
                  <a:alpha val="67058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algn="ctr" eaLnBrk="0" hangingPunct="0"/>
                <a:endParaRPr lang="fr-FR"/>
              </a:p>
            </p:txBody>
          </p:sp>
        </p:grpSp>
        <p:sp>
          <p:nvSpPr>
            <p:cNvPr id="16404" name="Text Box 342"/>
            <p:cNvSpPr txBox="1">
              <a:spLocks noChangeArrowheads="1"/>
            </p:cNvSpPr>
            <p:nvPr/>
          </p:nvSpPr>
          <p:spPr bwMode="auto">
            <a:xfrm>
              <a:off x="4512" y="3024"/>
              <a:ext cx="1223" cy="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200"/>
                <a:t>SiPMTs</a:t>
              </a:r>
            </a:p>
          </p:txBody>
        </p:sp>
      </p:grpSp>
      <p:cxnSp>
        <p:nvCxnSpPr>
          <p:cNvPr id="915" name="Straight Arrow Connector 914"/>
          <p:cNvCxnSpPr>
            <a:cxnSpLocks noChangeShapeType="1"/>
          </p:cNvCxnSpPr>
          <p:nvPr/>
        </p:nvCxnSpPr>
        <p:spPr bwMode="auto">
          <a:xfrm rot="5400000">
            <a:off x="7572375" y="3571875"/>
            <a:ext cx="500063" cy="50006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</p:spPr>
      </p:cxnSp>
      <p:grpSp>
        <p:nvGrpSpPr>
          <p:cNvPr id="336" name="Grouper 335"/>
          <p:cNvGrpSpPr/>
          <p:nvPr/>
        </p:nvGrpSpPr>
        <p:grpSpPr>
          <a:xfrm>
            <a:off x="0" y="4429132"/>
            <a:ext cx="4267200" cy="2062258"/>
            <a:chOff x="0" y="4429132"/>
            <a:chExt cx="4267200" cy="2062258"/>
          </a:xfrm>
        </p:grpSpPr>
        <p:sp>
          <p:nvSpPr>
            <p:cNvPr id="605" name="Rectangle 604"/>
            <p:cNvSpPr>
              <a:spLocks noChangeArrowheads="1"/>
            </p:cNvSpPr>
            <p:nvPr/>
          </p:nvSpPr>
          <p:spPr bwMode="auto">
            <a:xfrm>
              <a:off x="0" y="4429132"/>
              <a:ext cx="4267200" cy="487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90000"/>
                </a:lnSpc>
              </a:pPr>
              <a:r>
                <a:rPr lang="en-US" dirty="0"/>
                <a:t> </a:t>
              </a:r>
              <a:r>
                <a:rPr lang="en-US" sz="2000" i="1" dirty="0" err="1">
                  <a:solidFill>
                    <a:schemeClr val="tx2"/>
                  </a:solidFill>
                </a:rPr>
                <a:t>LuAG</a:t>
              </a:r>
              <a:r>
                <a:rPr lang="en-US" sz="2000" i="1" dirty="0">
                  <a:solidFill>
                    <a:schemeClr val="tx2"/>
                  </a:solidFill>
                </a:rPr>
                <a:t> is an excellent candidate</a:t>
              </a:r>
            </a:p>
          </p:txBody>
        </p:sp>
        <p:grpSp>
          <p:nvGrpSpPr>
            <p:cNvPr id="21" name="Group 33"/>
            <p:cNvGrpSpPr>
              <a:grpSpLocks noChangeAspect="1"/>
            </p:cNvGrpSpPr>
            <p:nvPr/>
          </p:nvGrpSpPr>
          <p:grpSpPr bwMode="auto">
            <a:xfrm>
              <a:off x="797528" y="4724400"/>
              <a:ext cx="2631472" cy="1766990"/>
              <a:chOff x="4286289" y="1785944"/>
              <a:chExt cx="5262475" cy="3727392"/>
            </a:xfrm>
          </p:grpSpPr>
          <p:grpSp>
            <p:nvGrpSpPr>
              <p:cNvPr id="22" name="Group 21"/>
              <p:cNvGrpSpPr>
                <a:grpSpLocks noChangeAspect="1"/>
              </p:cNvGrpSpPr>
              <p:nvPr/>
            </p:nvGrpSpPr>
            <p:grpSpPr bwMode="auto">
              <a:xfrm>
                <a:off x="4286289" y="1785944"/>
                <a:ext cx="5262475" cy="3372888"/>
                <a:chOff x="285804" y="785829"/>
                <a:chExt cx="10524945" cy="6745775"/>
              </a:xfrm>
            </p:grpSpPr>
            <p:pic>
              <p:nvPicPr>
                <p:cNvPr id="317" name="Image 2" descr="IMG_3526.jpg"/>
                <p:cNvPicPr>
                  <a:picLocks noChangeAspect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200147" y="1357298"/>
                  <a:ext cx="8867220" cy="617430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18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285804" y="6214774"/>
                  <a:ext cx="5136848" cy="11686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eaLnBrk="0" hangingPunct="0"/>
                  <a:r>
                    <a:rPr lang="fr-FR" sz="1200" dirty="0"/>
                    <a:t>Ce </a:t>
                  </a:r>
                  <a:r>
                    <a:rPr lang="fr-FR" sz="1200" dirty="0" err="1"/>
                    <a:t>doped</a:t>
                  </a:r>
                  <a:r>
                    <a:rPr lang="fr-FR" sz="1200" dirty="0"/>
                    <a:t> </a:t>
                  </a:r>
                  <a:r>
                    <a:rPr lang="fr-FR" sz="1200" dirty="0" err="1"/>
                    <a:t>LuAG</a:t>
                  </a:r>
                  <a:endParaRPr lang="fr-FR" sz="1200" dirty="0"/>
                </a:p>
              </p:txBody>
            </p:sp>
            <p:sp>
              <p:nvSpPr>
                <p:cNvPr id="319" name="TextBox 25"/>
                <p:cNvSpPr txBox="1">
                  <a:spLocks noChangeArrowheads="1"/>
                </p:cNvSpPr>
                <p:nvPr/>
              </p:nvSpPr>
              <p:spPr bwMode="auto">
                <a:xfrm>
                  <a:off x="5428875" y="6214774"/>
                  <a:ext cx="4861152" cy="11686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 eaLnBrk="0" hangingPunct="0"/>
                  <a:r>
                    <a:rPr lang="fr-FR" sz="1200" dirty="0" err="1"/>
                    <a:t>undoped</a:t>
                  </a:r>
                  <a:r>
                    <a:rPr lang="fr-FR" sz="1200" dirty="0"/>
                    <a:t> </a:t>
                  </a:r>
                  <a:r>
                    <a:rPr lang="fr-FR" sz="1200" dirty="0" err="1"/>
                    <a:t>LuAG</a:t>
                  </a:r>
                  <a:endParaRPr lang="fr-FR" sz="1200" dirty="0"/>
                </a:p>
              </p:txBody>
            </p:sp>
            <p:grpSp>
              <p:nvGrpSpPr>
                <p:cNvPr id="23" name="Group 13"/>
                <p:cNvGrpSpPr>
                  <a:grpSpLocks/>
                </p:cNvGrpSpPr>
                <p:nvPr/>
              </p:nvGrpSpPr>
              <p:grpSpPr bwMode="auto">
                <a:xfrm>
                  <a:off x="5714604" y="785829"/>
                  <a:ext cx="5096145" cy="4571941"/>
                  <a:chOff x="5714604" y="785829"/>
                  <a:chExt cx="5096145" cy="4571941"/>
                </a:xfrm>
              </p:grpSpPr>
              <p:sp>
                <p:nvSpPr>
                  <p:cNvPr id="321" name="TextBox 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71869" y="2785968"/>
                    <a:ext cx="2238880" cy="116863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 eaLnBrk="0" hangingPunct="0"/>
                    <a:r>
                      <a:rPr lang="fr-FR" sz="1200" dirty="0"/>
                      <a:t>30cm</a:t>
                    </a:r>
                  </a:p>
                </p:txBody>
              </p:sp>
              <p:grpSp>
                <p:nvGrpSpPr>
                  <p:cNvPr id="24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5714604" y="785829"/>
                    <a:ext cx="3571701" cy="4571941"/>
                    <a:chOff x="5714604" y="785829"/>
                    <a:chExt cx="3571701" cy="4571941"/>
                  </a:xfrm>
                </p:grpSpPr>
                <p:cxnSp>
                  <p:nvCxnSpPr>
                    <p:cNvPr id="323" name="Straight Arrow Connector 8"/>
                    <p:cNvCxnSpPr>
                      <a:cxnSpLocks noChangeShapeType="1"/>
                    </p:cNvCxnSpPr>
                    <p:nvPr/>
                  </p:nvCxnSpPr>
                  <p:spPr bwMode="auto">
                    <a:xfrm rot="16200000" flipH="1">
                      <a:off x="7071727" y="3143193"/>
                      <a:ext cx="3143269" cy="1285886"/>
                    </a:xfrm>
                    <a:prstGeom prst="straightConnector1">
                      <a:avLst/>
                    </a:prstGeom>
                    <a:noFill/>
                    <a:ln w="9525" algn="ctr">
                      <a:solidFill>
                        <a:schemeClr val="tx1"/>
                      </a:solidFill>
                      <a:round/>
                      <a:headEnd type="triangle" w="med" len="med"/>
                      <a:tailEnd type="arrow" w="med" len="med"/>
                    </a:ln>
                  </p:spPr>
                </p:cxnSp>
                <p:sp>
                  <p:nvSpPr>
                    <p:cNvPr id="324" name="TextBox 3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714604" y="785829"/>
                      <a:ext cx="2976190" cy="142833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algn="ctr" eaLnBrk="0" hangingPunct="0"/>
                      <a:r>
                        <a:rPr lang="fr-FR" sz="1600" dirty="0"/>
                        <a:t>Ø </a:t>
                      </a:r>
                      <a:r>
                        <a:rPr lang="fr-FR" sz="1200" dirty="0"/>
                        <a:t>2mm</a:t>
                      </a:r>
                    </a:p>
                  </p:txBody>
                </p:sp>
              </p:grpSp>
            </p:grpSp>
          </p:grpSp>
          <p:sp>
            <p:nvSpPr>
              <p:cNvPr id="316" name="TextBox 32"/>
              <p:cNvSpPr txBox="1">
                <a:spLocks noChangeArrowheads="1"/>
              </p:cNvSpPr>
              <p:nvPr/>
            </p:nvSpPr>
            <p:spPr bwMode="auto">
              <a:xfrm>
                <a:off x="5857785" y="4929018"/>
                <a:ext cx="1718909" cy="584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fr-FR" sz="1200" dirty="0" err="1"/>
                  <a:t>Fibercryst</a:t>
                </a:r>
                <a:endParaRPr lang="fr-FR" sz="1200" dirty="0"/>
              </a:p>
            </p:txBody>
          </p:sp>
        </p:grpSp>
      </p:grpSp>
      <p:grpSp>
        <p:nvGrpSpPr>
          <p:cNvPr id="335" name="Grouper 334"/>
          <p:cNvGrpSpPr/>
          <p:nvPr/>
        </p:nvGrpSpPr>
        <p:grpSpPr>
          <a:xfrm>
            <a:off x="4267200" y="3886200"/>
            <a:ext cx="2857933" cy="1913117"/>
            <a:chOff x="4267200" y="4038600"/>
            <a:chExt cx="2857933" cy="1913117"/>
          </a:xfrm>
        </p:grpSpPr>
        <p:pic>
          <p:nvPicPr>
            <p:cNvPr id="16996" name="Picture 600" descr="hist6-2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67200" y="4038600"/>
              <a:ext cx="2857933" cy="1913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5" name="TextBox 324"/>
            <p:cNvSpPr txBox="1"/>
            <p:nvPr/>
          </p:nvSpPr>
          <p:spPr>
            <a:xfrm>
              <a:off x="4876800" y="4267200"/>
              <a:ext cx="15001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/>
                <a:t>Energy</a:t>
              </a:r>
              <a:r>
                <a:rPr lang="fr-FR" sz="1200" dirty="0" smtClean="0"/>
                <a:t> </a:t>
              </a:r>
              <a:r>
                <a:rPr lang="fr-FR" sz="1200" dirty="0" err="1" smtClean="0"/>
                <a:t>Resolution</a:t>
              </a:r>
              <a:endParaRPr lang="fr-FR" sz="1200" dirty="0" smtClean="0"/>
            </a:p>
            <a:p>
              <a:r>
                <a:rPr lang="fr-FR" sz="1200" dirty="0" smtClean="0"/>
                <a:t>12%</a:t>
              </a:r>
              <a:endParaRPr lang="fr-FR" sz="1200" dirty="0"/>
            </a:p>
          </p:txBody>
        </p:sp>
      </p:grpSp>
      <p:grpSp>
        <p:nvGrpSpPr>
          <p:cNvPr id="328" name="Group 17"/>
          <p:cNvGrpSpPr>
            <a:grpSpLocks/>
          </p:cNvGrpSpPr>
          <p:nvPr/>
        </p:nvGrpSpPr>
        <p:grpSpPr bwMode="auto">
          <a:xfrm>
            <a:off x="5867400" y="4482837"/>
            <a:ext cx="3201988" cy="1917963"/>
            <a:chOff x="4786314" y="-983891"/>
            <a:chExt cx="3825240" cy="2696525"/>
          </a:xfrm>
        </p:grpSpPr>
        <p:grpSp>
          <p:nvGrpSpPr>
            <p:cNvPr id="331" name="Group 16"/>
            <p:cNvGrpSpPr>
              <a:grpSpLocks/>
            </p:cNvGrpSpPr>
            <p:nvPr/>
          </p:nvGrpSpPr>
          <p:grpSpPr bwMode="auto">
            <a:xfrm>
              <a:off x="4786314" y="-983891"/>
              <a:ext cx="3825240" cy="2696525"/>
              <a:chOff x="4786314" y="-983891"/>
              <a:chExt cx="3825240" cy="2696525"/>
            </a:xfrm>
          </p:grpSpPr>
          <p:pic>
            <p:nvPicPr>
              <p:cNvPr id="332" name="Picture 6" descr="CosmicBench-average.jpe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786314" y="-983891"/>
                <a:ext cx="3825240" cy="2696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3" name="TextBox 8"/>
              <p:cNvSpPr txBox="1">
                <a:spLocks noChangeArrowheads="1"/>
              </p:cNvSpPr>
              <p:nvPr/>
            </p:nvSpPr>
            <p:spPr bwMode="auto">
              <a:xfrm>
                <a:off x="6153691" y="107392"/>
                <a:ext cx="2165979" cy="7356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fr-FR" sz="1400" dirty="0" err="1">
                    <a:solidFill>
                      <a:schemeClr val="bg2"/>
                    </a:solidFill>
                  </a:rPr>
                  <a:t>Scintillating</a:t>
                </a:r>
                <a:r>
                  <a:rPr lang="fr-FR" sz="1400" dirty="0">
                    <a:solidFill>
                      <a:schemeClr val="bg2"/>
                    </a:solidFill>
                  </a:rPr>
                  <a:t> </a:t>
                </a:r>
                <a:r>
                  <a:rPr lang="fr-FR" sz="1400" dirty="0" err="1">
                    <a:solidFill>
                      <a:schemeClr val="bg2"/>
                    </a:solidFill>
                  </a:rPr>
                  <a:t>fibers</a:t>
                </a:r>
                <a:r>
                  <a:rPr lang="fr-FR" sz="1400" dirty="0">
                    <a:solidFill>
                      <a:schemeClr val="bg2"/>
                    </a:solidFill>
                  </a:rPr>
                  <a:t> bundle</a:t>
                </a:r>
              </a:p>
            </p:txBody>
          </p:sp>
          <p:sp>
            <p:nvSpPr>
              <p:cNvPr id="334" name="TextBox 10"/>
              <p:cNvSpPr txBox="1">
                <a:spLocks noChangeArrowheads="1"/>
              </p:cNvSpPr>
              <p:nvPr/>
            </p:nvSpPr>
            <p:spPr bwMode="auto">
              <a:xfrm>
                <a:off x="5243371" y="960263"/>
                <a:ext cx="2913023" cy="4327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 eaLnBrk="0" hangingPunct="0"/>
                <a:r>
                  <a:rPr lang="fr-FR" sz="1400" dirty="0" err="1">
                    <a:solidFill>
                      <a:srgbClr val="FF0000"/>
                    </a:solidFill>
                  </a:rPr>
                  <a:t>undoped</a:t>
                </a:r>
                <a:r>
                  <a:rPr lang="fr-FR" sz="1400" dirty="0">
                    <a:solidFill>
                      <a:srgbClr val="FF0000"/>
                    </a:solidFill>
                  </a:rPr>
                  <a:t> </a:t>
                </a:r>
                <a:r>
                  <a:rPr lang="fr-FR" sz="1400" dirty="0" err="1">
                    <a:solidFill>
                      <a:srgbClr val="FF0000"/>
                    </a:solidFill>
                  </a:rPr>
                  <a:t>fibers</a:t>
                </a:r>
                <a:r>
                  <a:rPr lang="fr-FR" sz="1400" dirty="0">
                    <a:solidFill>
                      <a:srgbClr val="FF0000"/>
                    </a:solidFill>
                  </a:rPr>
                  <a:t> bundle</a:t>
                </a:r>
              </a:p>
            </p:txBody>
          </p:sp>
        </p:grpSp>
        <p:sp>
          <p:nvSpPr>
            <p:cNvPr id="329" name="TextBox 7"/>
            <p:cNvSpPr txBox="1">
              <a:spLocks noChangeArrowheads="1"/>
            </p:cNvSpPr>
            <p:nvPr/>
          </p:nvSpPr>
          <p:spPr bwMode="auto">
            <a:xfrm>
              <a:off x="5698531" y="-650593"/>
              <a:ext cx="2391603" cy="562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fr-FR" sz="2000" dirty="0" err="1">
                  <a:solidFill>
                    <a:schemeClr val="bg1">
                      <a:lumMod val="75000"/>
                    </a:schemeClr>
                  </a:solidFill>
                </a:rPr>
                <a:t>Decay</a:t>
              </a:r>
              <a:r>
                <a:rPr lang="fr-FR" sz="2000" dirty="0">
                  <a:solidFill>
                    <a:schemeClr val="bg1">
                      <a:lumMod val="75000"/>
                    </a:schemeClr>
                  </a:solidFill>
                </a:rPr>
                <a:t> </a:t>
              </a:r>
              <a:r>
                <a:rPr lang="fr-FR" sz="2000" dirty="0" smtClean="0">
                  <a:solidFill>
                    <a:schemeClr val="bg1">
                      <a:lumMod val="75000"/>
                    </a:schemeClr>
                  </a:solidFill>
                </a:rPr>
                <a:t>time</a:t>
              </a:r>
              <a:endParaRPr lang="fr-FR" sz="20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323850" y="990600"/>
            <a:ext cx="32400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400" b="1" dirty="0">
                <a:solidFill>
                  <a:schemeClr val="tx2"/>
                </a:solidFill>
                <a:latin typeface="+mj-lt"/>
              </a:rPr>
              <a:t>Evidence of Dark Matter</a:t>
            </a:r>
          </a:p>
          <a:p>
            <a:r>
              <a:rPr lang="en-GB" sz="2400" b="1" dirty="0">
                <a:latin typeface="+mj-lt"/>
              </a:rPr>
              <a:t>Rotation curve of spiral galaxies</a:t>
            </a: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4289425" y="1219200"/>
            <a:ext cx="43211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solidFill>
                  <a:srgbClr val="33CC33"/>
                </a:solidFill>
                <a:latin typeface="Tahoma" pitchFamily="-106" charset="0"/>
              </a:rPr>
              <a:t>Direct detection - elastic scattering off nuclei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3613150" y="2155825"/>
            <a:ext cx="507365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en-GB" sz="2400" b="1" dirty="0">
                <a:solidFill>
                  <a:schemeClr val="tx2"/>
                </a:solidFill>
                <a:latin typeface="Tahoma" pitchFamily="-106" charset="0"/>
              </a:rPr>
              <a:t>Features:</a:t>
            </a:r>
            <a:r>
              <a:rPr lang="en-GB" sz="2400" b="1" dirty="0">
                <a:solidFill>
                  <a:srgbClr val="FC3924"/>
                </a:solidFill>
                <a:latin typeface="Tahoma" pitchFamily="-106" charset="0"/>
              </a:rPr>
              <a:t> </a:t>
            </a:r>
          </a:p>
          <a:p>
            <a:pPr marL="342900" indent="-342900"/>
            <a:r>
              <a:rPr lang="en-GB" sz="2400" dirty="0">
                <a:latin typeface="Tahoma" pitchFamily="-106" charset="0"/>
              </a:rPr>
              <a:t>1.</a:t>
            </a:r>
            <a:r>
              <a:rPr lang="en-GB" sz="2400" dirty="0">
                <a:solidFill>
                  <a:srgbClr val="FC3924"/>
                </a:solidFill>
                <a:latin typeface="Tahoma" pitchFamily="-106" charset="0"/>
              </a:rPr>
              <a:t> </a:t>
            </a:r>
            <a:r>
              <a:rPr lang="en-GB" sz="2400" dirty="0">
                <a:latin typeface="Tahoma" pitchFamily="-106" charset="0"/>
              </a:rPr>
              <a:t>Low energy </a:t>
            </a:r>
            <a:r>
              <a:rPr lang="en-GB" sz="2400" dirty="0">
                <a:latin typeface="Tahoma" pitchFamily="-106" charset="0"/>
                <a:ea typeface="Times New Roman" pitchFamily="-106" charset="0"/>
                <a:cs typeface="Times New Roman" pitchFamily="-106" charset="0"/>
              </a:rPr>
              <a:t>→ Low energy threshold (</a:t>
            </a:r>
            <a:r>
              <a:rPr lang="en-US" sz="2400" dirty="0">
                <a:latin typeface="Tahoma" pitchFamily="-106" charset="0"/>
              </a:rPr>
              <a:t>~</a:t>
            </a:r>
            <a:r>
              <a:rPr lang="en-GB" sz="2400" dirty="0">
                <a:latin typeface="Tahoma" pitchFamily="-106" charset="0"/>
                <a:ea typeface="Times New Roman" pitchFamily="-106" charset="0"/>
                <a:cs typeface="Times New Roman" pitchFamily="-106" charset="0"/>
              </a:rPr>
              <a:t>10 </a:t>
            </a:r>
            <a:r>
              <a:rPr lang="en-GB" sz="2400" dirty="0" err="1">
                <a:latin typeface="Tahoma" pitchFamily="-106" charset="0"/>
                <a:ea typeface="Times New Roman" pitchFamily="-106" charset="0"/>
                <a:cs typeface="Times New Roman" pitchFamily="-106" charset="0"/>
              </a:rPr>
              <a:t>keV</a:t>
            </a:r>
            <a:r>
              <a:rPr lang="en-GB" sz="2400" dirty="0">
                <a:latin typeface="Tahoma" pitchFamily="-106" charset="0"/>
                <a:ea typeface="Times New Roman" pitchFamily="-106" charset="0"/>
                <a:cs typeface="Times New Roman" pitchFamily="-106" charset="0"/>
              </a:rPr>
              <a:t>)</a:t>
            </a:r>
          </a:p>
        </p:txBody>
      </p:sp>
      <p:sp>
        <p:nvSpPr>
          <p:cNvPr id="95239" name="Text Box 7"/>
          <p:cNvSpPr txBox="1">
            <a:spLocks noChangeArrowheads="1"/>
          </p:cNvSpPr>
          <p:nvPr/>
        </p:nvSpPr>
        <p:spPr bwMode="auto">
          <a:xfrm>
            <a:off x="3924300" y="3451225"/>
            <a:ext cx="5219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latin typeface="Tahoma" pitchFamily="-106" charset="0"/>
              </a:rPr>
              <a:t>2.</a:t>
            </a:r>
            <a:r>
              <a:rPr lang="en-GB" sz="2400" b="1" dirty="0">
                <a:latin typeface="Tahoma" pitchFamily="-106" charset="0"/>
              </a:rPr>
              <a:t> </a:t>
            </a:r>
            <a:r>
              <a:rPr lang="en-GB" sz="2400" dirty="0">
                <a:latin typeface="Tahoma" pitchFamily="-106" charset="0"/>
              </a:rPr>
              <a:t>Expected event rate &lt; 0.1/kg day</a:t>
            </a:r>
          </a:p>
        </p:txBody>
      </p:sp>
      <p:pic>
        <p:nvPicPr>
          <p:cNvPr id="95241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565400"/>
            <a:ext cx="3681412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242" name="Text Box 10"/>
          <p:cNvSpPr txBox="1">
            <a:spLocks noChangeArrowheads="1"/>
          </p:cNvSpPr>
          <p:nvPr/>
        </p:nvSpPr>
        <p:spPr bwMode="auto">
          <a:xfrm>
            <a:off x="395288" y="5373688"/>
            <a:ext cx="2619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000"/>
              <a:t>L.Bergstrom Rep.Progr.Phys.63 (2000) 793</a:t>
            </a:r>
          </a:p>
        </p:txBody>
      </p:sp>
      <p:sp>
        <p:nvSpPr>
          <p:cNvPr id="95243" name="Text Box 11"/>
          <p:cNvSpPr txBox="1">
            <a:spLocks noChangeArrowheads="1"/>
          </p:cNvSpPr>
          <p:nvPr/>
        </p:nvSpPr>
        <p:spPr bwMode="auto">
          <a:xfrm>
            <a:off x="900113" y="5562600"/>
            <a:ext cx="1341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/>
              <a:t>V=</a:t>
            </a:r>
            <a:r>
              <a:rPr lang="en-GB" dirty="0">
                <a:ea typeface="Arial" pitchFamily="-106" charset="0"/>
                <a:cs typeface="Arial" pitchFamily="-106" charset="0"/>
              </a:rPr>
              <a:t>(GM/r)</a:t>
            </a:r>
            <a:r>
              <a:rPr lang="en-GB" baseline="30000" dirty="0">
                <a:ea typeface="Arial" pitchFamily="-106" charset="0"/>
                <a:cs typeface="Arial" pitchFamily="-106" charset="0"/>
              </a:rPr>
              <a:t>1/2</a:t>
            </a:r>
          </a:p>
        </p:txBody>
      </p: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684213" y="5943600"/>
            <a:ext cx="1920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latin typeface="Symbol" pitchFamily="-106" charset="2"/>
                <a:sym typeface="Symbol" pitchFamily="-106" charset="2"/>
              </a:rPr>
              <a:t></a:t>
            </a:r>
            <a:r>
              <a:rPr lang="en-GB" baseline="-25000"/>
              <a:t>M</a:t>
            </a:r>
            <a:r>
              <a:rPr lang="en-US">
                <a:ea typeface="Arial" pitchFamily="-106" charset="0"/>
                <a:cs typeface="Arial" pitchFamily="-106" charset="0"/>
              </a:rPr>
              <a:t>~0.3    </a:t>
            </a:r>
            <a:r>
              <a:rPr lang="en-GB">
                <a:sym typeface="Symbol" pitchFamily="-106" charset="2"/>
              </a:rPr>
              <a:t></a:t>
            </a:r>
            <a:r>
              <a:rPr lang="en-GB" baseline="-25000"/>
              <a:t>X</a:t>
            </a:r>
            <a:r>
              <a:rPr lang="en-US"/>
              <a:t>~0.7</a:t>
            </a:r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4684712" y="3956050"/>
            <a:ext cx="3849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GB" sz="2400" dirty="0">
                <a:solidFill>
                  <a:srgbClr val="FFCC66"/>
                </a:solidFill>
              </a:rPr>
              <a:t>Detector mass 1kg-100 kg</a:t>
            </a:r>
          </a:p>
        </p:txBody>
      </p:sp>
      <p:sp>
        <p:nvSpPr>
          <p:cNvPr id="95247" name="Text Box 15"/>
          <p:cNvSpPr txBox="1">
            <a:spLocks noChangeArrowheads="1"/>
          </p:cNvSpPr>
          <p:nvPr/>
        </p:nvSpPr>
        <p:spPr bwMode="auto">
          <a:xfrm>
            <a:off x="4671593" y="4459288"/>
            <a:ext cx="39934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GB" sz="2400" dirty="0">
                <a:solidFill>
                  <a:srgbClr val="FFCC66"/>
                </a:solidFill>
              </a:rPr>
              <a:t>High </a:t>
            </a:r>
            <a:r>
              <a:rPr lang="en-GB" sz="2400" dirty="0" err="1">
                <a:solidFill>
                  <a:srgbClr val="FFCC66"/>
                </a:solidFill>
              </a:rPr>
              <a:t>radiopurity</a:t>
            </a:r>
            <a:r>
              <a:rPr lang="en-GB" sz="2400" dirty="0">
                <a:solidFill>
                  <a:srgbClr val="FFCC66"/>
                </a:solidFill>
              </a:rPr>
              <a:t> of detector </a:t>
            </a:r>
          </a:p>
          <a:p>
            <a:r>
              <a:rPr lang="en-GB" sz="2400" dirty="0">
                <a:solidFill>
                  <a:srgbClr val="FFCC66"/>
                </a:solidFill>
              </a:rPr>
              <a:t>and construction materials </a:t>
            </a:r>
          </a:p>
        </p:txBody>
      </p:sp>
      <p:sp>
        <p:nvSpPr>
          <p:cNvPr id="95248" name="Text Box 16"/>
          <p:cNvSpPr txBox="1">
            <a:spLocks noChangeArrowheads="1"/>
          </p:cNvSpPr>
          <p:nvPr/>
        </p:nvSpPr>
        <p:spPr bwMode="auto">
          <a:xfrm>
            <a:off x="4648200" y="5322888"/>
            <a:ext cx="3209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GB" sz="2400" dirty="0">
                <a:solidFill>
                  <a:srgbClr val="FFCC66"/>
                </a:solidFill>
              </a:rPr>
              <a:t>Underground location</a:t>
            </a:r>
          </a:p>
        </p:txBody>
      </p:sp>
      <p:sp>
        <p:nvSpPr>
          <p:cNvPr id="95249" name="Text Box 17"/>
          <p:cNvSpPr txBox="1">
            <a:spLocks noChangeArrowheads="1"/>
          </p:cNvSpPr>
          <p:nvPr/>
        </p:nvSpPr>
        <p:spPr bwMode="auto">
          <a:xfrm>
            <a:off x="4648200" y="582771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GB" sz="2400" dirty="0">
                <a:solidFill>
                  <a:srgbClr val="FFCC66"/>
                </a:solidFill>
              </a:rPr>
              <a:t>Background rejection</a:t>
            </a:r>
            <a:endParaRPr lang="en-GB" dirty="0">
              <a:solidFill>
                <a:srgbClr val="FFCC66"/>
              </a:solidFill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 bwMode="auto">
          <a:xfrm>
            <a:off x="844550" y="0"/>
            <a:ext cx="7537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WIMP-Dark</a:t>
            </a: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matter</a:t>
            </a: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searches</a:t>
            </a:r>
            <a:endParaRPr kumimoji="0" lang="fr-FR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5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5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5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5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7" grpId="0"/>
      <p:bldP spid="95238" grpId="0"/>
      <p:bldP spid="95239" grpId="0"/>
      <p:bldP spid="95246" grpId="0"/>
      <p:bldP spid="95247" grpId="0"/>
      <p:bldP spid="9524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1"/>
            <a:ext cx="9144000" cy="1295399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GB" sz="36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Sensitivity + Selectivity</a:t>
            </a:r>
          </a:p>
          <a:p>
            <a:pPr>
              <a:lnSpc>
                <a:spcPct val="90000"/>
              </a:lnSpc>
              <a:spcBef>
                <a:spcPts val="0"/>
              </a:spcBef>
              <a:buFont typeface="Wingdings" pitchFamily="-106" charset="2"/>
              <a:buNone/>
            </a:pPr>
            <a:r>
              <a:rPr lang="en-GB" sz="2400" dirty="0"/>
              <a:t>	high-energy resolution of cryogenic phonon detector </a:t>
            </a:r>
            <a:r>
              <a:rPr lang="en-GB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n-GB" sz="2400" dirty="0" smtClean="0"/>
              <a:t> discrimination </a:t>
            </a:r>
            <a:r>
              <a:rPr lang="en-GB" sz="2400" dirty="0"/>
              <a:t>of</a:t>
            </a:r>
            <a:r>
              <a:rPr lang="en-GB" sz="2400" dirty="0" smtClean="0"/>
              <a:t> events with </a:t>
            </a:r>
            <a:r>
              <a:rPr lang="en-GB" sz="2400" dirty="0"/>
              <a:t>low detection threshold (</a:t>
            </a:r>
            <a:r>
              <a:rPr lang="en-GB" sz="2400" dirty="0">
                <a:ea typeface="Arial" pitchFamily="-106" charset="0"/>
                <a:cs typeface="Arial" pitchFamily="-106" charset="0"/>
              </a:rPr>
              <a:t>≤</a:t>
            </a:r>
            <a:r>
              <a:rPr lang="en-GB" sz="2400" dirty="0"/>
              <a:t>10 </a:t>
            </a:r>
            <a:r>
              <a:rPr lang="en-GB" sz="2400" dirty="0" err="1"/>
              <a:t>keV</a:t>
            </a:r>
            <a:r>
              <a:rPr lang="en-GB" sz="2400" dirty="0"/>
              <a:t>)</a:t>
            </a:r>
            <a:endParaRPr lang="en-GB" sz="3600" dirty="0"/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n-GB" sz="3600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</a:pPr>
            <a:endParaRPr lang="en-GB" sz="3600" dirty="0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87363"/>
            <a:ext cx="8229600" cy="503237"/>
          </a:xfrm>
        </p:spPr>
        <p:txBody>
          <a:bodyPr/>
          <a:lstStyle/>
          <a:p>
            <a:r>
              <a:rPr lang="en-GB" sz="4000" dirty="0"/>
              <a:t>Why cryogenic </a:t>
            </a:r>
            <a:r>
              <a:rPr lang="en-GB" sz="4000" dirty="0" err="1"/>
              <a:t>scintillator</a:t>
            </a:r>
            <a:r>
              <a:rPr lang="en-GB" sz="4000" dirty="0" smtClean="0"/>
              <a:t>?</a:t>
            </a:r>
            <a:br>
              <a:rPr lang="en-GB" sz="4000" dirty="0" smtClean="0"/>
            </a:br>
            <a:r>
              <a:rPr lang="en-GB" dirty="0" smtClean="0"/>
              <a:t>CREST detector</a:t>
            </a:r>
            <a:r>
              <a:rPr lang="en-GB" sz="4000" dirty="0" smtClean="0"/>
              <a:t/>
            </a:r>
            <a:br>
              <a:rPr lang="en-GB" sz="4000" dirty="0" smtClean="0"/>
            </a:br>
            <a:endParaRPr lang="en-GB" sz="4000" dirty="0"/>
          </a:p>
        </p:txBody>
      </p:sp>
      <p:grpSp>
        <p:nvGrpSpPr>
          <p:cNvPr id="7" name="Grouper 6"/>
          <p:cNvGrpSpPr/>
          <p:nvPr/>
        </p:nvGrpSpPr>
        <p:grpSpPr>
          <a:xfrm>
            <a:off x="-76200" y="2362200"/>
            <a:ext cx="9067800" cy="4184062"/>
            <a:chOff x="-93941" y="1100659"/>
            <a:chExt cx="9660364" cy="5472634"/>
          </a:xfrm>
        </p:grpSpPr>
        <p:pic>
          <p:nvPicPr>
            <p:cNvPr id="16" name="Picture 2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50985" y="1639369"/>
              <a:ext cx="3815438" cy="3957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8" name="Content Placeholder 7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753785" y="1609724"/>
            <a:ext cx="4826000" cy="4468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0292" name="CorelDRAW" r:id="rId4" imgW="5003800" imgH="4724400" progId="">
                    <p:embed/>
                  </p:oleObj>
                </mc:Choice>
                <mc:Fallback>
                  <p:oleObj name="CorelDRAW" r:id="rId4" imgW="5003800" imgH="4724400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3785" y="1609724"/>
                          <a:ext cx="4826000" cy="44688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FAA26D3D-D897-4be2-8F04-BA451C77F1D7}">
                            <ma14:placeholderFlag xmlns:ma14="http://schemas.microsoft.com/office/mac/drawingml/2011/main" val="1"/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 Box 17"/>
            <p:cNvSpPr txBox="1">
              <a:spLocks noChangeArrowheads="1"/>
            </p:cNvSpPr>
            <p:nvPr/>
          </p:nvSpPr>
          <p:spPr bwMode="auto">
            <a:xfrm>
              <a:off x="347472" y="1370013"/>
              <a:ext cx="1104812" cy="523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2000" dirty="0"/>
                <a:t>WIMP</a:t>
              </a:r>
            </a:p>
          </p:txBody>
        </p:sp>
        <p:sp>
          <p:nvSpPr>
            <p:cNvPr id="10" name="Text Box 18"/>
            <p:cNvSpPr txBox="1">
              <a:spLocks noChangeArrowheads="1"/>
            </p:cNvSpPr>
            <p:nvPr/>
          </p:nvSpPr>
          <p:spPr bwMode="auto">
            <a:xfrm>
              <a:off x="1869796" y="1100659"/>
              <a:ext cx="3638549" cy="925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2000" dirty="0"/>
                <a:t>W-thermometer (phonon detector)</a:t>
              </a:r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1222096" y="6049961"/>
              <a:ext cx="3996146" cy="523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2000" dirty="0" smtClean="0"/>
                <a:t>light detector</a:t>
              </a:r>
              <a:endParaRPr lang="en-GB" sz="2000" dirty="0"/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-93941" y="3345283"/>
              <a:ext cx="1415568" cy="523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2000" dirty="0"/>
                <a:t>Reflector</a:t>
              </a: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4568808" y="1818938"/>
              <a:ext cx="1143341" cy="523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2000" dirty="0"/>
                <a:t>Crystal</a:t>
              </a:r>
            </a:p>
          </p:txBody>
        </p:sp>
        <p:sp>
          <p:nvSpPr>
            <p:cNvPr id="14" name="Text Box 22"/>
            <p:cNvSpPr txBox="1">
              <a:spLocks noChangeArrowheads="1"/>
            </p:cNvSpPr>
            <p:nvPr/>
          </p:nvSpPr>
          <p:spPr bwMode="auto">
            <a:xfrm>
              <a:off x="1889883" y="3530601"/>
              <a:ext cx="1497562" cy="523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2000" dirty="0"/>
                <a:t>Phonons</a:t>
              </a:r>
            </a:p>
          </p:txBody>
        </p:sp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3432294" y="4153348"/>
              <a:ext cx="1205608" cy="523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GB" sz="2000" dirty="0"/>
                <a:t>Light</a:t>
              </a:r>
            </a:p>
          </p:txBody>
        </p:sp>
        <p:sp>
          <p:nvSpPr>
            <p:cNvPr id="17" name="Text Box 29"/>
            <p:cNvSpPr txBox="1">
              <a:spLocks noChangeArrowheads="1"/>
            </p:cNvSpPr>
            <p:nvPr/>
          </p:nvSpPr>
          <p:spPr bwMode="auto">
            <a:xfrm>
              <a:off x="6084888" y="5661025"/>
              <a:ext cx="2770188" cy="523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sz="1000"/>
                <a:t>P.Meunier et al, Appl.Phys.Let 75 (1999) 1335</a:t>
              </a:r>
            </a:p>
          </p:txBody>
        </p:sp>
        <p:pic>
          <p:nvPicPr>
            <p:cNvPr id="18" name="Picture 30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88626" y="2627003"/>
              <a:ext cx="214312" cy="2025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Text Box 31"/>
            <p:cNvSpPr txBox="1">
              <a:spLocks noChangeArrowheads="1"/>
            </p:cNvSpPr>
            <p:nvPr/>
          </p:nvSpPr>
          <p:spPr bwMode="auto">
            <a:xfrm>
              <a:off x="6481601" y="2447434"/>
              <a:ext cx="2059422" cy="684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dirty="0" err="1">
                  <a:solidFill>
                    <a:schemeClr val="bg1">
                      <a:lumMod val="75000"/>
                    </a:schemeClr>
                  </a:solidFill>
                  <a:latin typeface="Symbol" pitchFamily="-106" charset="2"/>
                </a:rPr>
                <a:t>b+g</a:t>
              </a:r>
              <a:endParaRPr lang="en-GB" dirty="0">
                <a:solidFill>
                  <a:schemeClr val="bg1">
                    <a:lumMod val="75000"/>
                  </a:schemeClr>
                </a:solidFill>
                <a:latin typeface="Symbol" pitchFamily="-106" charset="2"/>
              </a:endParaRPr>
            </a:p>
          </p:txBody>
        </p:sp>
        <p:sp>
          <p:nvSpPr>
            <p:cNvPr id="20" name="Text Box 32"/>
            <p:cNvSpPr txBox="1">
              <a:spLocks noChangeArrowheads="1"/>
            </p:cNvSpPr>
            <p:nvPr/>
          </p:nvSpPr>
          <p:spPr bwMode="auto">
            <a:xfrm>
              <a:off x="7575547" y="4457700"/>
              <a:ext cx="1341438" cy="523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sz="2000" dirty="0">
                  <a:solidFill>
                    <a:schemeClr val="bg1">
                      <a:lumMod val="75000"/>
                    </a:schemeClr>
                  </a:solidFill>
                </a:rPr>
                <a:t>neutrons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712195" y="1412875"/>
            <a:ext cx="8431805" cy="704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eaLnBrk="1" hangingPunct="1">
              <a:buClr>
                <a:schemeClr val="tx2"/>
              </a:buClr>
              <a:buFont typeface="Arial"/>
              <a:buChar char="•"/>
            </a:pPr>
            <a:r>
              <a:rPr lang="en-GB" sz="2800" dirty="0" smtClean="0">
                <a:latin typeface="+mn-lt"/>
              </a:rPr>
              <a:t> </a:t>
            </a: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high light yield at low temperatures </a:t>
            </a:r>
          </a:p>
          <a:p>
            <a:pPr lvl="1" algn="l" eaLnBrk="1" hangingPunct="1">
              <a:buClr>
                <a:schemeClr val="tx1"/>
              </a:buClr>
              <a:buFont typeface="Wingdings" charset="2"/>
              <a:buChar char="ü"/>
            </a:pPr>
            <a:r>
              <a:rPr lang="en-GB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2400" dirty="0" smtClean="0">
                <a:latin typeface="+mn-lt"/>
              </a:rPr>
              <a:t>low threshold, </a:t>
            </a:r>
          </a:p>
          <a:p>
            <a:pPr lvl="1" algn="l" eaLnBrk="1" hangingPunct="1">
              <a:buFont typeface="Wingdings" charset="2"/>
              <a:buChar char="ü"/>
            </a:pPr>
            <a:r>
              <a:rPr lang="en-GB" sz="2400" dirty="0" smtClean="0">
                <a:latin typeface="+mn-lt"/>
              </a:rPr>
              <a:t> good energy resolution </a:t>
            </a:r>
          </a:p>
          <a:p>
            <a:pPr algn="l" eaLnBrk="1" hangingPunct="1">
              <a:buClr>
                <a:schemeClr val="tx2"/>
              </a:buClr>
              <a:buFont typeface="Arial"/>
              <a:buChar char="•"/>
            </a:pP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GB" sz="2800" dirty="0" err="1" smtClean="0">
                <a:solidFill>
                  <a:schemeClr val="tx2"/>
                </a:solidFill>
                <a:latin typeface="+mn-lt"/>
              </a:rPr>
              <a:t>Radiopurity</a:t>
            </a: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 (ex Lu, </a:t>
            </a:r>
            <a:r>
              <a:rPr lang="en-GB" sz="2800" dirty="0" err="1" smtClean="0">
                <a:solidFill>
                  <a:schemeClr val="tx2"/>
                </a:solidFill>
                <a:latin typeface="+mn-lt"/>
              </a:rPr>
              <a:t>Rb</a:t>
            </a: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, K, U, </a:t>
            </a:r>
            <a:r>
              <a:rPr lang="en-GB" sz="2800" dirty="0" err="1" smtClean="0">
                <a:solidFill>
                  <a:schemeClr val="tx2"/>
                </a:solidFill>
                <a:latin typeface="+mn-lt"/>
              </a:rPr>
              <a:t>Th</a:t>
            </a:r>
            <a:r>
              <a:rPr lang="en-GB" sz="2800" dirty="0" smtClean="0">
                <a:solidFill>
                  <a:schemeClr val="tx2"/>
                </a:solidFill>
                <a:latin typeface="+mn-lt"/>
              </a:rPr>
              <a:t>)</a:t>
            </a:r>
          </a:p>
          <a:p>
            <a:pPr algn="l" eaLnBrk="1" hangingPunct="1">
              <a:buClr>
                <a:schemeClr val="tx2"/>
              </a:buClr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  <a:latin typeface="+mn-lt"/>
              </a:rPr>
              <a:t> Suitable thermodynamics characteristics</a:t>
            </a:r>
          </a:p>
          <a:p>
            <a:pPr algn="l" eaLnBrk="1" hangingPunct="1">
              <a:buClr>
                <a:schemeClr val="tx2"/>
              </a:buClr>
              <a:buFont typeface="Arial"/>
              <a:buChar char="•"/>
            </a:pPr>
            <a:r>
              <a:rPr lang="en-GB" dirty="0" smtClean="0">
                <a:solidFill>
                  <a:schemeClr val="tx2"/>
                </a:solidFill>
                <a:latin typeface="+mn-lt"/>
              </a:rPr>
              <a:t> Possible candidates</a:t>
            </a:r>
          </a:p>
          <a:p>
            <a:pPr lvl="1" algn="l" eaLnBrk="1" hangingPunct="1">
              <a:buFont typeface="Wingdings" charset="2"/>
              <a:buChar char="ü"/>
            </a:pPr>
            <a:r>
              <a:rPr lang="en-GB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CaWO</a:t>
            </a:r>
            <a:r>
              <a:rPr lang="en-GB" sz="2400" baseline="-25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4</a:t>
            </a:r>
            <a:r>
              <a:rPr lang="en-GB" sz="2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– satisfactory choice, currently in use, large ongoing effort to improve </a:t>
            </a:r>
            <a:r>
              <a:rPr lang="en-GB" sz="2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the material</a:t>
            </a:r>
            <a:endParaRPr lang="en-GB" sz="2400" dirty="0" smtClea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lvl="1" algn="l" eaLnBrk="1" hangingPunct="1">
              <a:buFont typeface="Wingdings" charset="2"/>
              <a:buChar char="ü"/>
            </a:pPr>
            <a:r>
              <a:rPr lang="en-GB" sz="2400" dirty="0" smtClean="0">
                <a:latin typeface="+mn-lt"/>
              </a:rPr>
              <a:t>ZnWO</a:t>
            </a:r>
            <a:r>
              <a:rPr lang="en-GB" sz="2400" baseline="-25000" dirty="0" smtClean="0">
                <a:latin typeface="+mn-lt"/>
              </a:rPr>
              <a:t>4</a:t>
            </a:r>
            <a:r>
              <a:rPr lang="en-GB" sz="2400" dirty="0" smtClean="0">
                <a:latin typeface="+mn-lt"/>
              </a:rPr>
              <a:t> – </a:t>
            </a:r>
            <a:r>
              <a:rPr lang="en-GB" sz="2400" dirty="0" err="1" smtClean="0">
                <a:latin typeface="+mn-lt"/>
              </a:rPr>
              <a:t>scintillator</a:t>
            </a:r>
            <a:r>
              <a:rPr lang="en-GB" sz="2400" dirty="0" smtClean="0">
                <a:latin typeface="+mn-lt"/>
              </a:rPr>
              <a:t> under development for cryogenic application</a:t>
            </a:r>
          </a:p>
          <a:p>
            <a:pPr lvl="1" algn="l" eaLnBrk="1" hangingPunct="1">
              <a:buFont typeface="Wingdings" charset="2"/>
              <a:buChar char="ü"/>
            </a:pPr>
            <a:r>
              <a:rPr lang="en-GB" sz="2400" dirty="0" smtClean="0">
                <a:latin typeface="+mn-lt"/>
              </a:rPr>
              <a:t>CaMoO</a:t>
            </a:r>
            <a:r>
              <a:rPr lang="en-GB" sz="2400" baseline="-25000" dirty="0" smtClean="0">
                <a:latin typeface="+mn-lt"/>
              </a:rPr>
              <a:t>4</a:t>
            </a:r>
            <a:r>
              <a:rPr lang="en-GB" sz="2400" dirty="0" smtClean="0">
                <a:latin typeface="+mn-lt"/>
              </a:rPr>
              <a:t> and CdMoO</a:t>
            </a:r>
            <a:r>
              <a:rPr lang="en-GB" sz="2400" baseline="-25000" dirty="0" smtClean="0">
                <a:latin typeface="+mn-lt"/>
              </a:rPr>
              <a:t>4</a:t>
            </a:r>
            <a:r>
              <a:rPr lang="en-GB" sz="2400" dirty="0" smtClean="0">
                <a:latin typeface="+mn-lt"/>
              </a:rPr>
              <a:t>– material under investigation</a:t>
            </a:r>
          </a:p>
          <a:p>
            <a:pPr lvl="1" algn="l" eaLnBrk="1" hangingPunct="1">
              <a:buClr>
                <a:schemeClr val="tx2"/>
              </a:buClr>
              <a:buFont typeface="Arial"/>
              <a:buChar char="•"/>
            </a:pPr>
            <a:endParaRPr lang="en-GB" dirty="0" smtClean="0">
              <a:solidFill>
                <a:srgbClr val="FF3300"/>
              </a:solidFill>
            </a:endParaRPr>
          </a:p>
          <a:p>
            <a:pPr lvl="1" algn="l" eaLnBrk="1" hangingPunct="1">
              <a:buClr>
                <a:schemeClr val="tx2"/>
              </a:buClr>
              <a:buFont typeface="Arial"/>
              <a:buChar char="•"/>
            </a:pPr>
            <a:endParaRPr lang="en-GB" dirty="0" smtClean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algn="l" eaLnBrk="1" hangingPunct="1">
              <a:buClr>
                <a:schemeClr val="tx2"/>
              </a:buClr>
              <a:buFont typeface="Arial"/>
              <a:buChar char="•"/>
            </a:pPr>
            <a:endParaRPr lang="en-GB" dirty="0" smtClean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 algn="l" eaLnBrk="1" hangingPunct="1">
              <a:buClr>
                <a:schemeClr val="tx2"/>
              </a:buClr>
              <a:buFont typeface="Arial"/>
              <a:buChar char="•"/>
            </a:pPr>
            <a:endParaRPr lang="en-GB" dirty="0" smtClean="0">
              <a:solidFill>
                <a:schemeClr val="tx2"/>
              </a:solidFill>
              <a:latin typeface="+mn-lt"/>
            </a:endParaRPr>
          </a:p>
          <a:p>
            <a:pPr algn="l" eaLnBrk="1" hangingPunct="1">
              <a:buClr>
                <a:schemeClr val="tx2"/>
              </a:buClr>
              <a:buFont typeface="Arial"/>
              <a:buChar char="•"/>
            </a:pPr>
            <a:endParaRPr lang="en-GB" sz="2800" dirty="0" smtClean="0">
              <a:solidFill>
                <a:schemeClr val="tx2"/>
              </a:solidFill>
              <a:latin typeface="+mn-lt"/>
            </a:endParaRPr>
          </a:p>
          <a:p>
            <a:pPr algn="l" eaLnBrk="1" hangingPunct="1">
              <a:buClr>
                <a:schemeClr val="tx2"/>
              </a:buClr>
              <a:buFont typeface="Arial"/>
              <a:buChar char="•"/>
            </a:pPr>
            <a:endParaRPr lang="en-GB" sz="2800" dirty="0" smtClean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468313" y="152400"/>
            <a:ext cx="82296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Scintillator</a:t>
            </a:r>
            <a:r>
              <a:rPr kumimoji="0" lang="en-GB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requirements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5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3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53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53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53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53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36" y="838200"/>
            <a:ext cx="8431464" cy="5601698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44062" y="76200"/>
            <a:ext cx="7461738" cy="85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Scintillation Detectors on </a:t>
            </a:r>
          </a:p>
          <a:p>
            <a:pPr algn="ctr">
              <a:lnSpc>
                <a:spcPts val="2940"/>
              </a:lnSpc>
            </a:pPr>
            <a:r>
              <a:rPr lang="en-US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Space Missions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>
          <a:xfrm>
            <a:off x="914400" y="228600"/>
            <a:ext cx="7391400" cy="838200"/>
          </a:xfrm>
        </p:spPr>
        <p:txBody>
          <a:bodyPr/>
          <a:lstStyle/>
          <a:p>
            <a:r>
              <a:rPr lang="fr-FR" dirty="0" smtClean="0"/>
              <a:t>HEP and PET use the </a:t>
            </a:r>
            <a:r>
              <a:rPr lang="fr-FR" dirty="0" err="1" smtClean="0"/>
              <a:t>largest</a:t>
            </a:r>
            <a:r>
              <a:rPr lang="fr-FR" dirty="0" smtClean="0"/>
              <a:t> volume of </a:t>
            </a:r>
            <a:r>
              <a:rPr lang="fr-FR" dirty="0" err="1" smtClean="0"/>
              <a:t>scintillators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rcRect l="7586" t="23007" r="7701" b="11604"/>
          <a:stretch>
            <a:fillRect/>
          </a:stretch>
        </p:blipFill>
        <p:spPr>
          <a:xfrm>
            <a:off x="228600" y="1371600"/>
            <a:ext cx="8661400" cy="47244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ChangeArrowheads="1"/>
          </p:cNvSpPr>
          <p:nvPr/>
        </p:nvSpPr>
        <p:spPr bwMode="auto">
          <a:xfrm>
            <a:off x="685800" y="536575"/>
            <a:ext cx="7772400" cy="53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>
              <a:lnSpc>
                <a:spcPts val="35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Important </a:t>
            </a:r>
            <a:r>
              <a:rPr lang="en-US" sz="4000" dirty="0">
                <a:solidFill>
                  <a:schemeClr val="tx2"/>
                </a:solidFill>
              </a:rPr>
              <a:t>Projects for Gamma </a:t>
            </a:r>
            <a:r>
              <a:rPr lang="en-US" sz="4000" dirty="0" smtClean="0">
                <a:solidFill>
                  <a:schemeClr val="tx2"/>
                </a:solidFill>
              </a:rPr>
              <a:t>Astrophysics</a:t>
            </a:r>
            <a:endParaRPr lang="ru-RU" sz="4000" dirty="0">
              <a:solidFill>
                <a:schemeClr val="tx2"/>
              </a:solidFill>
            </a:endParaRPr>
          </a:p>
        </p:txBody>
      </p:sp>
      <p:graphicFrame>
        <p:nvGraphicFramePr>
          <p:cNvPr id="253545" name="Group 617"/>
          <p:cNvGraphicFramePr>
            <a:graphicFrameLocks noGrp="1"/>
          </p:cNvGraphicFramePr>
          <p:nvPr>
            <p:ph sz="half" idx="1"/>
          </p:nvPr>
        </p:nvGraphicFramePr>
        <p:xfrm>
          <a:off x="5570538" y="1552575"/>
          <a:ext cx="3306762" cy="3876677"/>
        </p:xfrm>
        <a:graphic>
          <a:graphicData uri="http://schemas.openxmlformats.org/drawingml/2006/table">
            <a:tbl>
              <a:tblPr/>
              <a:tblGrid>
                <a:gridCol w="1073150"/>
                <a:gridCol w="1009650"/>
                <a:gridCol w="1223962"/>
              </a:tblGrid>
              <a:tr h="615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4BD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Parameter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F14BD"/>
                        </a:solidFill>
                        <a:effectLst/>
                        <a:latin typeface="Arial" pitchFamily="-106" charset="0"/>
                        <a:ea typeface="Times New Roman" pitchFamily="-106" charset="0"/>
                        <a:cs typeface="Arial" pitchFamily="-106" charset="0"/>
                      </a:endParaRPr>
                    </a:p>
                  </a:txBody>
                  <a:tcPr marL="18000" marR="18000" marT="18000" marB="1800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>
                        <a:alpha val="75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F14BD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EGRET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F14BD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>
                        <a:alpha val="75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14BD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GLAST 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F14BD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/>
                      </a:r>
                      <a:b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F14BD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</a:b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F14BD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(Minimum Spec.)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14BD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>
                        <a:alpha val="75999"/>
                      </a:srgbClr>
                    </a:solidFill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Energy Range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20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MeV </a:t>
                      </a: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- 30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GeV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20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MeV –</a:t>
                      </a: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300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GeV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Peak Effective Area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1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1500 cm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2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&gt;8000 cm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2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Field of View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0.5</a:t>
                      </a:r>
                      <a:r>
                        <a:rPr kumimoji="0" lang="uk-UA" sz="10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sr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&gt;2 sr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Angular. Resolution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2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5.8°   (100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MeV)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&lt;3.5</a:t>
                      </a: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°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 </a:t>
                      </a: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(100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MeV)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&lt;0.15°   (&gt;10 GeV)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6" charset="0"/>
                        <a:ea typeface="Times New Roman" pitchFamily="-106" charset="0"/>
                        <a:cs typeface="Arial" pitchFamily="-106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Energy Resolution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1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10%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&lt;10%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Deadtime per Event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100 ms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&lt;100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  <a:sym typeface="Symbol" pitchFamily="-106" charset="2"/>
                        </a:rPr>
                        <a:t>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  <a:sym typeface="Symbol" pitchFamily="-106" charset="2"/>
                        </a:rPr>
                        <a:t>s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Source Location </a:t>
                      </a:r>
                      <a:b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</a:b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Determination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4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1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5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06" charset="0"/>
                          <a:ea typeface="Times New Roman" pitchFamily="-106" charset="0"/>
                          <a:cs typeface="Arial" pitchFamily="-106" charset="0"/>
                        </a:rPr>
                        <a:t>'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&lt;0.5</a:t>
                      </a: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'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Point Source Sensitivity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5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</a:p>
                  </a:txBody>
                  <a:tcPr marL="18000" marR="18000" marT="18000" marB="180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-І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x  10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–7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cm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–2 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s</a:t>
                      </a:r>
                      <a:r>
                        <a:rPr kumimoji="0" lang="en-US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–</a:t>
                      </a:r>
                      <a:r>
                        <a:rPr kumimoji="0" lang="uk-UA" sz="10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1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  <a:endParaRPr kumimoji="0" 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6" charset="0"/>
                        <a:ea typeface="Times New Roman" pitchFamily="-106" charset="0"/>
                        <a:cs typeface="Arial" pitchFamily="-106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&lt;6 </a:t>
                      </a: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x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10</a:t>
                      </a:r>
                      <a:r>
                        <a:rPr kumimoji="0" lang="en-US" sz="1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–9</a:t>
                      </a: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cm</a:t>
                      </a:r>
                      <a:r>
                        <a:rPr kumimoji="0" lang="en-US" sz="1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–2</a:t>
                      </a:r>
                      <a:r>
                        <a:rPr kumimoji="0" lang="uk-UA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s</a:t>
                      </a:r>
                      <a:r>
                        <a:rPr kumimoji="0" lang="en-US" sz="10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–1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6" charset="0"/>
                          <a:ea typeface="Times New Roman" pitchFamily="-106" charset="0"/>
                          <a:cs typeface="Arial" pitchFamily="-106" charset="0"/>
                        </a:rPr>
                        <a:t> 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-106" charset="0"/>
                        <a:ea typeface="Times New Roman" pitchFamily="-106" charset="0"/>
                        <a:cs typeface="Arial" pitchFamily="-106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FFFF">
                            <a:alpha val="75999"/>
                          </a:srgbClr>
                        </a:gs>
                        <a:gs pos="100000">
                          <a:srgbClr val="FFFF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253530" name="Picture 602" descr="timeline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96850" y="1576388"/>
            <a:ext cx="5030788" cy="3714750"/>
          </a:xfrm>
          <a:noFill/>
          <a:ln/>
        </p:spPr>
      </p:pic>
      <p:sp>
        <p:nvSpPr>
          <p:cNvPr id="253535" name="Rectangle 607"/>
          <p:cNvSpPr>
            <a:spLocks noChangeArrowheads="1"/>
          </p:cNvSpPr>
          <p:nvPr/>
        </p:nvSpPr>
        <p:spPr bwMode="auto">
          <a:xfrm>
            <a:off x="1" y="5446693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>
              <a:spcBef>
                <a:spcPct val="35000"/>
              </a:spcBef>
            </a:pPr>
            <a:r>
              <a:rPr lang="en-US" dirty="0" smtClean="0">
                <a:solidFill>
                  <a:schemeClr val="tx2"/>
                </a:solidFill>
              </a:rPr>
              <a:t>EGRET </a:t>
            </a:r>
            <a:r>
              <a:rPr lang="en-US" dirty="0">
                <a:solidFill>
                  <a:schemeClr val="tx2"/>
                </a:solidFill>
              </a:rPr>
              <a:t>– Energetic Gamma Ray Experiment Telescope</a:t>
            </a:r>
          </a:p>
          <a:p>
            <a:pPr algn="l">
              <a:spcBef>
                <a:spcPts val="0"/>
              </a:spcBef>
            </a:pPr>
            <a:r>
              <a:rPr lang="en-US" dirty="0">
                <a:solidFill>
                  <a:schemeClr val="tx2"/>
                </a:solidFill>
              </a:rPr>
              <a:t>GLAST  – Gamma Ray Large Area Space Telescope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3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3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3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3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3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53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295400" y="5829300"/>
            <a:ext cx="28956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 dirty="0">
                <a:ea typeface="ＭＳ Ｐゴシック" charset="-128"/>
                <a:cs typeface="ＭＳ Ｐゴシック" charset="-128"/>
              </a:rPr>
              <a:t>EGRET on Compton GRO (1991-2000)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940300" y="5892800"/>
            <a:ext cx="33401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b="1">
                <a:solidFill>
                  <a:srgbClr val="3366CC"/>
                </a:solidFill>
                <a:ea typeface="ＭＳ Ｐゴシック" charset="-128"/>
                <a:cs typeface="ＭＳ Ｐゴシック" charset="-128"/>
              </a:rPr>
              <a:t>  </a:t>
            </a:r>
            <a:r>
              <a:rPr lang="en-US" altLang="ja-JP" sz="1800" b="1">
                <a:ea typeface="ＭＳ Ｐゴシック" charset="-128"/>
                <a:cs typeface="ＭＳ Ｐゴシック" charset="-128"/>
              </a:rPr>
              <a:t>GLAST Large Area Telescope (2006-2015)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85800" y="231775"/>
            <a:ext cx="7772400" cy="5302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>
              <a:lnSpc>
                <a:spcPts val="3500"/>
              </a:lnSpc>
            </a:pPr>
            <a:r>
              <a:rPr lang="en-US" sz="4000" dirty="0" smtClean="0">
                <a:solidFill>
                  <a:schemeClr val="tx2"/>
                </a:solidFill>
              </a:rPr>
              <a:t>EGRET versus GLAST</a:t>
            </a:r>
            <a:endParaRPr lang="ru-RU" sz="4000" dirty="0">
              <a:solidFill>
                <a:schemeClr val="tx2"/>
              </a:solidFill>
            </a:endParaRPr>
          </a:p>
        </p:txBody>
      </p:sp>
      <p:grpSp>
        <p:nvGrpSpPr>
          <p:cNvPr id="10" name="Grouper 9"/>
          <p:cNvGrpSpPr/>
          <p:nvPr/>
        </p:nvGrpSpPr>
        <p:grpSpPr>
          <a:xfrm>
            <a:off x="1200150" y="1371600"/>
            <a:ext cx="6742113" cy="4495800"/>
            <a:chOff x="1200150" y="1371600"/>
            <a:chExt cx="6742113" cy="4495800"/>
          </a:xfrm>
        </p:grpSpPr>
        <p:pic>
          <p:nvPicPr>
            <p:cNvPr id="23555" name="Picture 3" descr="C:\My Documents\My Pictures\SolidAngle1.mix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00150" y="1371600"/>
              <a:ext cx="6742113" cy="4495800"/>
            </a:xfrm>
            <a:prstGeom prst="rect">
              <a:avLst/>
            </a:prstGeom>
            <a:noFill/>
          </p:spPr>
        </p:pic>
        <p:sp>
          <p:nvSpPr>
            <p:cNvPr id="8" name="ZoneTexte 7"/>
            <p:cNvSpPr txBox="1"/>
            <p:nvPr/>
          </p:nvSpPr>
          <p:spPr>
            <a:xfrm>
              <a:off x="3581400" y="5334000"/>
              <a:ext cx="743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bg1">
                      <a:lumMod val="50000"/>
                    </a:schemeClr>
                  </a:solidFill>
                </a:rPr>
                <a:t>NaI</a:t>
              </a:r>
              <a:endParaRPr lang="fr-FR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5877481" y="5344180"/>
              <a:ext cx="7232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>
                  <a:solidFill>
                    <a:schemeClr val="bg1">
                      <a:lumMod val="50000"/>
                    </a:schemeClr>
                  </a:solidFill>
                </a:rPr>
                <a:t>CsI</a:t>
              </a:r>
              <a:endParaRPr lang="fr-FR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76" y="836462"/>
            <a:ext cx="8991600" cy="559107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838200"/>
            <a:ext cx="8991600" cy="558165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44062" y="76200"/>
            <a:ext cx="7461738" cy="48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</a:t>
            </a:r>
            <a:r>
              <a:rPr lang="en-US" sz="32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BepiColombo</a:t>
            </a:r>
            <a:r>
              <a:rPr lang="en-US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Mercury mission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rcRect t="14091"/>
          <a:stretch>
            <a:fillRect/>
          </a:stretch>
        </p:blipFill>
        <p:spPr>
          <a:xfrm>
            <a:off x="19050" y="990600"/>
            <a:ext cx="9124950" cy="5469021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990600"/>
            <a:ext cx="8001000" cy="5486399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44062" y="76200"/>
            <a:ext cx="7461738" cy="48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History- LaBr</a:t>
            </a:r>
            <a:r>
              <a:rPr lang="en-US" sz="3200" baseline="-25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development program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pl-PL" dirty="0" smtClean="0"/>
              <a:t>Scintillators in </a:t>
            </a:r>
            <a:r>
              <a:rPr lang="pl-PL" dirty="0"/>
              <a:t>nuclear </a:t>
            </a:r>
            <a:r>
              <a:rPr lang="pl-PL" dirty="0" smtClean="0"/>
              <a:t>medicine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05800" cy="4114800"/>
          </a:xfrm>
        </p:spPr>
        <p:txBody>
          <a:bodyPr/>
          <a:lstStyle/>
          <a:p>
            <a:r>
              <a:rPr lang="en-US" sz="2800" dirty="0"/>
              <a:t>High detection efficiency for different type of radiations,</a:t>
            </a:r>
            <a:r>
              <a:rPr lang="pl-PL" sz="2800" dirty="0"/>
              <a:t> particularly </a:t>
            </a:r>
            <a:r>
              <a:rPr lang="pl-PL" sz="2800" dirty="0">
                <a:sym typeface="Symbol" pitchFamily="-106" charset="2"/>
              </a:rPr>
              <a:t>-</a:t>
            </a:r>
            <a:r>
              <a:rPr lang="pl-PL" sz="2800" dirty="0" smtClean="0">
                <a:sym typeface="Symbol" pitchFamily="-106" charset="2"/>
              </a:rPr>
              <a:t>rays</a:t>
            </a:r>
          </a:p>
          <a:p>
            <a:pPr lvl="4"/>
            <a:endParaRPr lang="en-US" sz="1600" dirty="0" smtClean="0"/>
          </a:p>
          <a:p>
            <a:r>
              <a:rPr lang="en-US" sz="2800" dirty="0" smtClean="0"/>
              <a:t>Good energy resolution</a:t>
            </a:r>
          </a:p>
          <a:p>
            <a:pPr lvl="5"/>
            <a:endParaRPr lang="en-US" sz="1600" dirty="0" smtClean="0"/>
          </a:p>
          <a:p>
            <a:r>
              <a:rPr lang="en-US" sz="2800" dirty="0"/>
              <a:t>V</a:t>
            </a:r>
            <a:r>
              <a:rPr lang="en-US" sz="2800" dirty="0" smtClean="0"/>
              <a:t>ery </a:t>
            </a:r>
            <a:r>
              <a:rPr lang="en-US" sz="2800" dirty="0"/>
              <a:t>good </a:t>
            </a:r>
            <a:r>
              <a:rPr lang="en-US" sz="2800" dirty="0" smtClean="0"/>
              <a:t>timing</a:t>
            </a:r>
          </a:p>
          <a:p>
            <a:pPr lvl="4"/>
            <a:endParaRPr lang="en-US" sz="1600" dirty="0" smtClean="0"/>
          </a:p>
          <a:p>
            <a:r>
              <a:rPr lang="en-US" sz="2800" dirty="0"/>
              <a:t>H</a:t>
            </a:r>
            <a:r>
              <a:rPr lang="en-US" sz="2800" dirty="0" smtClean="0"/>
              <a:t>igh </a:t>
            </a:r>
            <a:r>
              <a:rPr lang="en-US" sz="2800" dirty="0"/>
              <a:t>counting rate </a:t>
            </a:r>
            <a:r>
              <a:rPr lang="en-US" sz="2800" dirty="0" smtClean="0"/>
              <a:t>capability</a:t>
            </a:r>
          </a:p>
          <a:p>
            <a:pPr lvl="4"/>
            <a:endParaRPr lang="pl-PL" sz="1600" dirty="0" smtClean="0"/>
          </a:p>
          <a:p>
            <a:r>
              <a:rPr lang="en-US" sz="2800" dirty="0"/>
              <a:t>G</a:t>
            </a:r>
            <a:r>
              <a:rPr lang="en-US" sz="2800" dirty="0" smtClean="0"/>
              <a:t>reat </a:t>
            </a:r>
            <a:r>
              <a:rPr lang="en-US" sz="2800" dirty="0"/>
              <a:t>variety in size and</a:t>
            </a:r>
            <a:r>
              <a:rPr lang="en-US" sz="2800" dirty="0" smtClean="0"/>
              <a:t> composition</a:t>
            </a:r>
            <a:endParaRPr lang="pl-PL" sz="28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76200"/>
            <a:ext cx="7537450" cy="838200"/>
          </a:xfrm>
        </p:spPr>
        <p:txBody>
          <a:bodyPr/>
          <a:lstStyle/>
          <a:p>
            <a:r>
              <a:rPr lang="fr-FR" dirty="0" smtClean="0"/>
              <a:t>SPECT </a:t>
            </a:r>
            <a:r>
              <a:rPr lang="fr-FR" dirty="0" err="1" smtClean="0"/>
              <a:t>principle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Spatial </a:t>
            </a:r>
            <a:r>
              <a:rPr lang="fr-FR" dirty="0" err="1" smtClean="0"/>
              <a:t>resolution</a:t>
            </a:r>
            <a:endParaRPr lang="fr-FR" dirty="0"/>
          </a:p>
        </p:txBody>
      </p:sp>
      <p:grpSp>
        <p:nvGrpSpPr>
          <p:cNvPr id="5" name="Grouper 4"/>
          <p:cNvGrpSpPr/>
          <p:nvPr/>
        </p:nvGrpSpPr>
        <p:grpSpPr>
          <a:xfrm>
            <a:off x="254000" y="914400"/>
            <a:ext cx="8432800" cy="5486400"/>
            <a:chOff x="254000" y="914400"/>
            <a:chExt cx="8432800" cy="548640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rcRect t="13253"/>
            <a:stretch>
              <a:fillRect/>
            </a:stretch>
          </p:blipFill>
          <p:spPr>
            <a:xfrm>
              <a:off x="254000" y="914400"/>
              <a:ext cx="8432800" cy="54864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 bwMode="auto">
            <a:xfrm>
              <a:off x="8001000" y="6019800"/>
              <a:ext cx="304800" cy="228600"/>
            </a:xfrm>
            <a:prstGeom prst="rect">
              <a:avLst/>
            </a:prstGeom>
            <a:solidFill>
              <a:srgbClr val="001C8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50" y="76200"/>
            <a:ext cx="7537450" cy="838200"/>
          </a:xfrm>
        </p:spPr>
        <p:txBody>
          <a:bodyPr/>
          <a:lstStyle/>
          <a:p>
            <a:r>
              <a:rPr lang="fr-FR" dirty="0" smtClean="0"/>
              <a:t>SPECT </a:t>
            </a:r>
            <a:r>
              <a:rPr lang="fr-FR" dirty="0" err="1" smtClean="0"/>
              <a:t>requires</a:t>
            </a:r>
            <a:r>
              <a:rPr lang="fr-FR" dirty="0" smtClean="0"/>
              <a:t> large size </a:t>
            </a:r>
            <a:r>
              <a:rPr lang="fr-FR" dirty="0" err="1" smtClean="0"/>
              <a:t>crystals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rcRect t="12754" b="4927"/>
          <a:stretch>
            <a:fillRect/>
          </a:stretch>
        </p:blipFill>
        <p:spPr>
          <a:xfrm>
            <a:off x="57955" y="914400"/>
            <a:ext cx="9009845" cy="5562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38"/>
          <p:cNvGrpSpPr>
            <a:grpSpLocks/>
          </p:cNvGrpSpPr>
          <p:nvPr/>
        </p:nvGrpSpPr>
        <p:grpSpPr bwMode="auto">
          <a:xfrm>
            <a:off x="6019801" y="838200"/>
            <a:ext cx="2927838" cy="2840081"/>
            <a:chOff x="6019801" y="838200"/>
            <a:chExt cx="2927532" cy="2840386"/>
          </a:xfrm>
        </p:grpSpPr>
        <p:graphicFrame>
          <p:nvGraphicFramePr>
            <p:cNvPr id="40967" name="Object 7"/>
            <p:cNvGraphicFramePr>
              <a:graphicFrameLocks noChangeAspect="1"/>
            </p:cNvGraphicFramePr>
            <p:nvPr/>
          </p:nvGraphicFramePr>
          <p:xfrm>
            <a:off x="6019801" y="838200"/>
            <a:ext cx="2927532" cy="2767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1460" name="Image" r:id="rId4" imgW="3669841" imgH="3238095" progId="">
                    <p:embed/>
                  </p:oleObj>
                </mc:Choice>
                <mc:Fallback>
                  <p:oleObj name="Image" r:id="rId4" imgW="3669841" imgH="3238095" progId="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9801" y="838200"/>
                          <a:ext cx="2927532" cy="27670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accent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94" name="Rectangle 138"/>
            <p:cNvSpPr>
              <a:spLocks noChangeArrowheads="1"/>
            </p:cNvSpPr>
            <p:nvPr/>
          </p:nvSpPr>
          <p:spPr bwMode="auto">
            <a:xfrm>
              <a:off x="6151130" y="3278433"/>
              <a:ext cx="2532174" cy="40015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PET data acquisition</a:t>
              </a:r>
            </a:p>
          </p:txBody>
        </p:sp>
      </p:grpSp>
      <p:sp>
        <p:nvSpPr>
          <p:cNvPr id="40969" name="Rectangle 11"/>
          <p:cNvSpPr>
            <a:spLocks noChangeAspect="1" noChangeArrowheads="1"/>
          </p:cNvSpPr>
          <p:nvPr/>
        </p:nvSpPr>
        <p:spPr bwMode="auto">
          <a:xfrm rot="1560000" flipV="1">
            <a:off x="1378927" y="958850"/>
            <a:ext cx="291611" cy="26193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3D3D3D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970" name="Rectangle 12"/>
          <p:cNvSpPr>
            <a:spLocks noChangeAspect="1" noChangeArrowheads="1"/>
          </p:cNvSpPr>
          <p:nvPr/>
        </p:nvSpPr>
        <p:spPr bwMode="auto">
          <a:xfrm rot="1620000" flipV="1">
            <a:off x="1118089" y="952501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971" name="Rectangle 13"/>
          <p:cNvSpPr>
            <a:spLocks noChangeAspect="1" noChangeArrowheads="1"/>
          </p:cNvSpPr>
          <p:nvPr/>
        </p:nvSpPr>
        <p:spPr bwMode="auto">
          <a:xfrm rot="1620000" flipV="1">
            <a:off x="1181100" y="820739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972" name="Rectangle 14"/>
          <p:cNvSpPr>
            <a:spLocks noChangeAspect="1" noChangeArrowheads="1"/>
          </p:cNvSpPr>
          <p:nvPr/>
        </p:nvSpPr>
        <p:spPr bwMode="auto">
          <a:xfrm rot="1560000" flipH="1">
            <a:off x="4607170" y="2659064"/>
            <a:ext cx="291612" cy="261937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100000">
                <a:srgbClr val="C0C0C0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973" name="Rectangle 15"/>
          <p:cNvSpPr>
            <a:spLocks noChangeAspect="1" noChangeArrowheads="1"/>
          </p:cNvSpPr>
          <p:nvPr/>
        </p:nvSpPr>
        <p:spPr bwMode="auto">
          <a:xfrm rot="1620000" flipH="1">
            <a:off x="4931020" y="2822576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974" name="Rectangle 16"/>
          <p:cNvSpPr>
            <a:spLocks noChangeAspect="1" noChangeArrowheads="1"/>
          </p:cNvSpPr>
          <p:nvPr/>
        </p:nvSpPr>
        <p:spPr bwMode="auto">
          <a:xfrm rot="1620000" flipH="1">
            <a:off x="4866543" y="2954339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83287" name="Line 23"/>
          <p:cNvSpPr>
            <a:spLocks noChangeShapeType="1"/>
          </p:cNvSpPr>
          <p:nvPr/>
        </p:nvSpPr>
        <p:spPr bwMode="auto">
          <a:xfrm>
            <a:off x="1686658" y="1158876"/>
            <a:ext cx="1101969" cy="5810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83288" name="Line 24"/>
          <p:cNvSpPr>
            <a:spLocks noChangeShapeType="1"/>
          </p:cNvSpPr>
          <p:nvPr/>
        </p:nvSpPr>
        <p:spPr bwMode="auto">
          <a:xfrm flipH="1" flipV="1">
            <a:off x="3430466" y="2101851"/>
            <a:ext cx="1100503" cy="581025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977" name="Oval 31"/>
          <p:cNvSpPr>
            <a:spLocks noChangeArrowheads="1"/>
          </p:cNvSpPr>
          <p:nvPr/>
        </p:nvSpPr>
        <p:spPr bwMode="auto">
          <a:xfrm>
            <a:off x="2193682" y="887413"/>
            <a:ext cx="1859573" cy="2032000"/>
          </a:xfrm>
          <a:prstGeom prst="ellips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40978" name="Rectangle 33"/>
          <p:cNvSpPr>
            <a:spLocks noChangeArrowheads="1"/>
          </p:cNvSpPr>
          <p:nvPr/>
        </p:nvSpPr>
        <p:spPr bwMode="auto">
          <a:xfrm>
            <a:off x="2790093" y="2786063"/>
            <a:ext cx="829408" cy="190500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40979" name="Rectangle 34"/>
          <p:cNvSpPr>
            <a:spLocks noChangeArrowheads="1"/>
          </p:cNvSpPr>
          <p:nvPr/>
        </p:nvSpPr>
        <p:spPr bwMode="auto">
          <a:xfrm>
            <a:off x="3577005" y="2395539"/>
            <a:ext cx="296008" cy="485775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40980" name="Rectangle 35"/>
          <p:cNvSpPr>
            <a:spLocks noChangeArrowheads="1"/>
          </p:cNvSpPr>
          <p:nvPr/>
        </p:nvSpPr>
        <p:spPr bwMode="auto">
          <a:xfrm>
            <a:off x="2129205" y="2090739"/>
            <a:ext cx="441080" cy="714375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40981" name="Rectangle 36"/>
          <p:cNvSpPr>
            <a:spLocks noChangeArrowheads="1"/>
          </p:cNvSpPr>
          <p:nvPr/>
        </p:nvSpPr>
        <p:spPr bwMode="auto">
          <a:xfrm>
            <a:off x="2154116" y="1909764"/>
            <a:ext cx="79131" cy="180975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40982" name="Rectangle 37"/>
          <p:cNvSpPr>
            <a:spLocks noChangeArrowheads="1"/>
          </p:cNvSpPr>
          <p:nvPr/>
        </p:nvSpPr>
        <p:spPr bwMode="auto">
          <a:xfrm>
            <a:off x="2552700" y="2681288"/>
            <a:ext cx="271097" cy="171450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40983" name="Rectangle 38"/>
          <p:cNvSpPr>
            <a:spLocks noChangeArrowheads="1"/>
          </p:cNvSpPr>
          <p:nvPr/>
        </p:nvSpPr>
        <p:spPr bwMode="auto">
          <a:xfrm>
            <a:off x="3856893" y="2395538"/>
            <a:ext cx="84992" cy="247650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40984" name="Rectangle 39"/>
          <p:cNvSpPr>
            <a:spLocks noChangeArrowheads="1"/>
          </p:cNvSpPr>
          <p:nvPr/>
        </p:nvSpPr>
        <p:spPr bwMode="auto">
          <a:xfrm>
            <a:off x="2171700" y="1538289"/>
            <a:ext cx="79131" cy="439737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40985" name="Rectangle 40"/>
          <p:cNvSpPr>
            <a:spLocks noChangeArrowheads="1"/>
          </p:cNvSpPr>
          <p:nvPr/>
        </p:nvSpPr>
        <p:spPr bwMode="auto">
          <a:xfrm>
            <a:off x="2196612" y="1490663"/>
            <a:ext cx="79131" cy="88900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" name="Group 154"/>
          <p:cNvGrpSpPr>
            <a:grpSpLocks/>
          </p:cNvGrpSpPr>
          <p:nvPr/>
        </p:nvGrpSpPr>
        <p:grpSpPr bwMode="auto">
          <a:xfrm>
            <a:off x="1422889" y="1579564"/>
            <a:ext cx="1929911" cy="993775"/>
            <a:chOff x="1008" y="995"/>
            <a:chExt cx="1368" cy="626"/>
          </a:xfrm>
        </p:grpSpPr>
        <p:sp>
          <p:nvSpPr>
            <p:cNvPr id="41092" name="Rectangle 27"/>
            <p:cNvSpPr>
              <a:spLocks noChangeArrowheads="1"/>
            </p:cNvSpPr>
            <p:nvPr/>
          </p:nvSpPr>
          <p:spPr bwMode="auto">
            <a:xfrm>
              <a:off x="1077" y="995"/>
              <a:ext cx="341" cy="30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6675" tIns="26988" rIns="66675" bIns="26988">
              <a:prstTxWarp prst="textNoShape">
                <a:avLst/>
              </a:prstTxWarp>
              <a:spAutoFit/>
            </a:bodyPr>
            <a:lstStyle/>
            <a:p>
              <a:pPr defTabSz="960438"/>
              <a:r>
                <a:rPr lang="en-US" b="1">
                  <a:solidFill>
                    <a:schemeClr val="bg2"/>
                  </a:solidFill>
                </a:rPr>
                <a:t>e</a:t>
              </a:r>
              <a:r>
                <a:rPr lang="en-US" b="1" baseline="30000">
                  <a:solidFill>
                    <a:schemeClr val="bg2"/>
                  </a:solidFill>
                </a:rPr>
                <a:t>+</a:t>
              </a:r>
              <a:endParaRPr lang="en-US" b="1" baseline="-25000">
                <a:solidFill>
                  <a:schemeClr val="bg2"/>
                </a:solidFill>
              </a:endParaRPr>
            </a:p>
          </p:txBody>
        </p:sp>
        <p:sp>
          <p:nvSpPr>
            <p:cNvPr id="41093" name="Rectangle 41"/>
            <p:cNvSpPr>
              <a:spLocks noChangeArrowheads="1"/>
            </p:cNvSpPr>
            <p:nvPr/>
          </p:nvSpPr>
          <p:spPr bwMode="auto">
            <a:xfrm>
              <a:off x="1008" y="1409"/>
              <a:ext cx="1368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b="1">
                  <a:solidFill>
                    <a:srgbClr val="FF0000"/>
                  </a:solidFill>
                </a:rPr>
                <a:t>Positron range (r)</a:t>
              </a:r>
            </a:p>
          </p:txBody>
        </p:sp>
      </p:grpSp>
      <p:sp>
        <p:nvSpPr>
          <p:cNvPr id="40987" name="Rectangle 42"/>
          <p:cNvSpPr>
            <a:spLocks noChangeArrowheads="1"/>
          </p:cNvSpPr>
          <p:nvPr/>
        </p:nvSpPr>
        <p:spPr bwMode="auto">
          <a:xfrm>
            <a:off x="3977364" y="1516063"/>
            <a:ext cx="1375378" cy="5822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>
                <a:solidFill>
                  <a:srgbClr val="993300"/>
                </a:solidFill>
              </a:rPr>
              <a:t>Acolinearity</a:t>
            </a:r>
          </a:p>
          <a:p>
            <a:pPr algn="ctr"/>
            <a:r>
              <a:rPr lang="en-US" sz="1600" b="1">
                <a:solidFill>
                  <a:srgbClr val="993300"/>
                </a:solidFill>
                <a:ea typeface="Arial" pitchFamily="32" charset="0"/>
                <a:cs typeface="Arial" pitchFamily="32" charset="0"/>
              </a:rPr>
              <a:t>(</a:t>
            </a:r>
            <a:r>
              <a:rPr lang="el-GR" sz="1600" b="1">
                <a:solidFill>
                  <a:srgbClr val="993300"/>
                </a:solidFill>
                <a:ea typeface="Arial" pitchFamily="32" charset="0"/>
                <a:cs typeface="Arial" pitchFamily="32" charset="0"/>
              </a:rPr>
              <a:t>α</a:t>
            </a:r>
            <a:r>
              <a:rPr lang="en-US" sz="1600" b="1">
                <a:solidFill>
                  <a:srgbClr val="993300"/>
                </a:solidFill>
                <a:ea typeface="Arial" pitchFamily="32" charset="0"/>
                <a:cs typeface="Arial" pitchFamily="32" charset="0"/>
              </a:rPr>
              <a:t> D)</a:t>
            </a:r>
            <a:endParaRPr lang="el-GR" sz="1600" b="1">
              <a:solidFill>
                <a:srgbClr val="993300"/>
              </a:solidFill>
              <a:ea typeface="Arial" pitchFamily="32" charset="0"/>
              <a:cs typeface="Arial" pitchFamily="32" charset="0"/>
            </a:endParaRPr>
          </a:p>
        </p:txBody>
      </p:sp>
      <p:grpSp>
        <p:nvGrpSpPr>
          <p:cNvPr id="4" name="Group 152"/>
          <p:cNvGrpSpPr>
            <a:grpSpLocks/>
          </p:cNvGrpSpPr>
          <p:nvPr/>
        </p:nvGrpSpPr>
        <p:grpSpPr bwMode="auto">
          <a:xfrm>
            <a:off x="927709" y="1489075"/>
            <a:ext cx="328998" cy="311150"/>
            <a:chOff x="606" y="938"/>
            <a:chExt cx="234" cy="196"/>
          </a:xfrm>
        </p:grpSpPr>
        <p:sp>
          <p:nvSpPr>
            <p:cNvPr id="3083307" name="Oval 43"/>
            <p:cNvSpPr>
              <a:spLocks noChangeAspect="1" noChangeArrowheads="1"/>
            </p:cNvSpPr>
            <p:nvPr/>
          </p:nvSpPr>
          <p:spPr bwMode="auto">
            <a:xfrm>
              <a:off x="608" y="938"/>
              <a:ext cx="204" cy="19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2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  <a:ea typeface="ＭＳ Ｐゴシック" pitchFamily="64" charset="-128"/>
                <a:cs typeface="+mn-cs"/>
              </a:endParaRPr>
            </a:p>
          </p:txBody>
        </p:sp>
        <p:sp>
          <p:nvSpPr>
            <p:cNvPr id="41091" name="Rectangle 44"/>
            <p:cNvSpPr>
              <a:spLocks noChangeAspect="1" noChangeArrowheads="1"/>
            </p:cNvSpPr>
            <p:nvPr/>
          </p:nvSpPr>
          <p:spPr bwMode="auto">
            <a:xfrm>
              <a:off x="606" y="950"/>
              <a:ext cx="234" cy="1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6675" tIns="26988" rIns="66675" bIns="26988">
              <a:prstTxWarp prst="textNoShape">
                <a:avLst/>
              </a:prstTxWarp>
              <a:spAutoFit/>
            </a:bodyPr>
            <a:lstStyle/>
            <a:p>
              <a:pPr algn="ctr" defTabSz="960438">
                <a:lnSpc>
                  <a:spcPct val="85000"/>
                </a:lnSpc>
              </a:pPr>
              <a:r>
                <a:rPr lang="en-US" sz="1600" b="1">
                  <a:solidFill>
                    <a:schemeClr val="bg2"/>
                  </a:solidFill>
                </a:rPr>
                <a:t>e</a:t>
              </a:r>
              <a:r>
                <a:rPr lang="en-US" sz="1600" b="1" baseline="30000">
                  <a:solidFill>
                    <a:schemeClr val="bg2"/>
                  </a:solidFill>
                </a:rPr>
                <a:t>+</a:t>
              </a:r>
            </a:p>
          </p:txBody>
        </p:sp>
      </p:grpSp>
      <p:sp>
        <p:nvSpPr>
          <p:cNvPr id="3083309" name="AutoShape 45"/>
          <p:cNvSpPr>
            <a:spLocks noChangeAspect="1" noChangeArrowheads="1"/>
          </p:cNvSpPr>
          <p:nvPr/>
        </p:nvSpPr>
        <p:spPr bwMode="auto">
          <a:xfrm>
            <a:off x="2678723" y="1403350"/>
            <a:ext cx="926123" cy="898525"/>
          </a:xfrm>
          <a:prstGeom prst="star5">
            <a:avLst/>
          </a:prstGeom>
          <a:gradFill flip="none" rotWithShape="1">
            <a:gsLst>
              <a:gs pos="99000">
                <a:schemeClr val="tx2"/>
              </a:gs>
              <a:gs pos="8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  <a:cs typeface="+mn-cs"/>
            </a:endParaRPr>
          </a:p>
        </p:txBody>
      </p:sp>
      <p:grpSp>
        <p:nvGrpSpPr>
          <p:cNvPr id="5" name="Group 155"/>
          <p:cNvGrpSpPr>
            <a:grpSpLocks/>
          </p:cNvGrpSpPr>
          <p:nvPr/>
        </p:nvGrpSpPr>
        <p:grpSpPr bwMode="auto">
          <a:xfrm>
            <a:off x="3090500" y="1782763"/>
            <a:ext cx="308752" cy="311150"/>
            <a:chOff x="2190" y="1123"/>
            <a:chExt cx="219" cy="196"/>
          </a:xfrm>
        </p:grpSpPr>
        <p:sp>
          <p:nvSpPr>
            <p:cNvPr id="3083311" name="Oval 47"/>
            <p:cNvSpPr>
              <a:spLocks noChangeAspect="1" noChangeArrowheads="1"/>
            </p:cNvSpPr>
            <p:nvPr/>
          </p:nvSpPr>
          <p:spPr bwMode="auto">
            <a:xfrm>
              <a:off x="2190" y="1123"/>
              <a:ext cx="205" cy="196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34902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  <a:ea typeface="ＭＳ Ｐゴシック" pitchFamily="64" charset="-128"/>
                <a:cs typeface="+mn-cs"/>
              </a:endParaRPr>
            </a:p>
          </p:txBody>
        </p:sp>
        <p:sp>
          <p:nvSpPr>
            <p:cNvPr id="41089" name="Rectangle 48"/>
            <p:cNvSpPr>
              <a:spLocks noChangeAspect="1" noChangeArrowheads="1"/>
            </p:cNvSpPr>
            <p:nvPr/>
          </p:nvSpPr>
          <p:spPr bwMode="auto">
            <a:xfrm>
              <a:off x="2200" y="1133"/>
              <a:ext cx="209" cy="1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6675" tIns="26988" rIns="66675" bIns="26988">
              <a:prstTxWarp prst="textNoShape">
                <a:avLst/>
              </a:prstTxWarp>
              <a:spAutoFit/>
            </a:bodyPr>
            <a:lstStyle/>
            <a:p>
              <a:pPr algn="ctr" defTabSz="960438">
                <a:lnSpc>
                  <a:spcPct val="85000"/>
                </a:lnSpc>
              </a:pPr>
              <a:r>
                <a:rPr lang="en-US" sz="1600" b="1">
                  <a:solidFill>
                    <a:schemeClr val="bg2"/>
                  </a:solidFill>
                </a:rPr>
                <a:t>e</a:t>
              </a:r>
              <a:r>
                <a:rPr lang="en-US" sz="1600" b="1" baseline="30000">
                  <a:solidFill>
                    <a:schemeClr val="bg2"/>
                  </a:solidFill>
                </a:rPr>
                <a:t>-</a:t>
              </a:r>
            </a:p>
          </p:txBody>
        </p:sp>
      </p:grpSp>
      <p:grpSp>
        <p:nvGrpSpPr>
          <p:cNvPr id="6" name="Group 75"/>
          <p:cNvGrpSpPr>
            <a:grpSpLocks/>
          </p:cNvGrpSpPr>
          <p:nvPr/>
        </p:nvGrpSpPr>
        <p:grpSpPr bwMode="auto">
          <a:xfrm>
            <a:off x="794288" y="1714500"/>
            <a:ext cx="329249" cy="311150"/>
            <a:chOff x="3120" y="2061"/>
            <a:chExt cx="232" cy="196"/>
          </a:xfrm>
        </p:grpSpPr>
        <p:sp>
          <p:nvSpPr>
            <p:cNvPr id="3083340" name="Oval 76"/>
            <p:cNvSpPr>
              <a:spLocks noChangeAspect="1" noChangeArrowheads="1"/>
            </p:cNvSpPr>
            <p:nvPr/>
          </p:nvSpPr>
          <p:spPr bwMode="auto">
            <a:xfrm>
              <a:off x="3121" y="2061"/>
              <a:ext cx="205" cy="19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2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  <a:ea typeface="ＭＳ Ｐゴシック" pitchFamily="64" charset="-128"/>
                <a:cs typeface="+mn-cs"/>
              </a:endParaRPr>
            </a:p>
          </p:txBody>
        </p:sp>
        <p:sp>
          <p:nvSpPr>
            <p:cNvPr id="41087" name="Rectangle 77"/>
            <p:cNvSpPr>
              <a:spLocks noChangeAspect="1" noChangeArrowheads="1"/>
            </p:cNvSpPr>
            <p:nvPr/>
          </p:nvSpPr>
          <p:spPr bwMode="auto">
            <a:xfrm>
              <a:off x="3120" y="2073"/>
              <a:ext cx="232" cy="1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6675" tIns="26988" rIns="66675" bIns="26988">
              <a:prstTxWarp prst="textNoShape">
                <a:avLst/>
              </a:prstTxWarp>
              <a:spAutoFit/>
            </a:bodyPr>
            <a:lstStyle/>
            <a:p>
              <a:pPr algn="ctr" defTabSz="960438">
                <a:lnSpc>
                  <a:spcPct val="85000"/>
                </a:lnSpc>
              </a:pPr>
              <a:r>
                <a:rPr lang="en-US" sz="1600" b="1">
                  <a:solidFill>
                    <a:schemeClr val="bg2"/>
                  </a:solidFill>
                </a:rPr>
                <a:t>e</a:t>
              </a:r>
              <a:r>
                <a:rPr lang="en-US" sz="1600" b="1" baseline="30000">
                  <a:solidFill>
                    <a:schemeClr val="bg2"/>
                  </a:solidFill>
                </a:rPr>
                <a:t>+</a:t>
              </a:r>
            </a:p>
          </p:txBody>
        </p:sp>
      </p:grpSp>
      <p:sp>
        <p:nvSpPr>
          <p:cNvPr id="40992" name="Rectangle 78"/>
          <p:cNvSpPr>
            <a:spLocks noChangeAspect="1" noChangeArrowheads="1"/>
          </p:cNvSpPr>
          <p:nvPr/>
        </p:nvSpPr>
        <p:spPr bwMode="auto">
          <a:xfrm>
            <a:off x="26377" y="2509839"/>
            <a:ext cx="1650023" cy="446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90000"/>
              </a:lnSpc>
            </a:pPr>
            <a:r>
              <a:rPr lang="en-US" sz="1400" b="1">
                <a:solidFill>
                  <a:schemeClr val="tx2"/>
                </a:solidFill>
              </a:rPr>
              <a:t>Neutron-deficient </a:t>
            </a:r>
          </a:p>
          <a:p>
            <a:pPr algn="ctr" defTabSz="960438">
              <a:lnSpc>
                <a:spcPct val="90000"/>
              </a:lnSpc>
            </a:pPr>
            <a:r>
              <a:rPr lang="en-US" sz="1400" b="1">
                <a:solidFill>
                  <a:schemeClr val="tx2"/>
                </a:solidFill>
              </a:rPr>
              <a:t>isotope</a:t>
            </a:r>
          </a:p>
        </p:txBody>
      </p:sp>
      <p:sp>
        <p:nvSpPr>
          <p:cNvPr id="40993" name="Oval 79"/>
          <p:cNvSpPr>
            <a:spLocks noChangeAspect="1" noChangeArrowheads="1"/>
          </p:cNvSpPr>
          <p:nvPr/>
        </p:nvSpPr>
        <p:spPr bwMode="auto">
          <a:xfrm>
            <a:off x="1028700" y="2141538"/>
            <a:ext cx="287215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994" name="Rectangle 80"/>
          <p:cNvSpPr>
            <a:spLocks noChangeAspect="1" noChangeArrowheads="1"/>
          </p:cNvSpPr>
          <p:nvPr/>
        </p:nvSpPr>
        <p:spPr bwMode="auto">
          <a:xfrm>
            <a:off x="1046711" y="214471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40995" name="Oval 81"/>
          <p:cNvSpPr>
            <a:spLocks noChangeAspect="1" noChangeArrowheads="1"/>
          </p:cNvSpPr>
          <p:nvPr/>
        </p:nvSpPr>
        <p:spPr bwMode="auto">
          <a:xfrm>
            <a:off x="959827" y="1912938"/>
            <a:ext cx="291611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996" name="Rectangle 82"/>
          <p:cNvSpPr>
            <a:spLocks noChangeAspect="1" noChangeArrowheads="1"/>
          </p:cNvSpPr>
          <p:nvPr/>
        </p:nvSpPr>
        <p:spPr bwMode="auto">
          <a:xfrm>
            <a:off x="980768" y="191611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40997" name="Oval 83"/>
          <p:cNvSpPr>
            <a:spLocks noChangeAspect="1" noChangeArrowheads="1"/>
          </p:cNvSpPr>
          <p:nvPr/>
        </p:nvSpPr>
        <p:spPr bwMode="auto">
          <a:xfrm>
            <a:off x="803031" y="1481138"/>
            <a:ext cx="288681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998" name="Rectangle 84"/>
          <p:cNvSpPr>
            <a:spLocks noChangeAspect="1" noChangeArrowheads="1"/>
          </p:cNvSpPr>
          <p:nvPr/>
        </p:nvSpPr>
        <p:spPr bwMode="auto">
          <a:xfrm>
            <a:off x="822507" y="148431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40999" name="Oval 85"/>
          <p:cNvSpPr>
            <a:spLocks noChangeAspect="1" noChangeArrowheads="1"/>
          </p:cNvSpPr>
          <p:nvPr/>
        </p:nvSpPr>
        <p:spPr bwMode="auto">
          <a:xfrm>
            <a:off x="350227" y="1519238"/>
            <a:ext cx="291611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000" name="Rectangle 86"/>
          <p:cNvSpPr>
            <a:spLocks noChangeAspect="1" noChangeArrowheads="1"/>
          </p:cNvSpPr>
          <p:nvPr/>
        </p:nvSpPr>
        <p:spPr bwMode="auto">
          <a:xfrm>
            <a:off x="371168" y="152241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41001" name="Oval 87"/>
          <p:cNvSpPr>
            <a:spLocks noChangeAspect="1" noChangeArrowheads="1"/>
          </p:cNvSpPr>
          <p:nvPr/>
        </p:nvSpPr>
        <p:spPr bwMode="auto">
          <a:xfrm>
            <a:off x="498231" y="1976438"/>
            <a:ext cx="288681" cy="311150"/>
          </a:xfrm>
          <a:prstGeom prst="ellipse">
            <a:avLst/>
          </a:prstGeom>
          <a:gradFill rotWithShape="1">
            <a:gsLst>
              <a:gs pos="0">
                <a:srgbClr val="FF3399"/>
              </a:gs>
              <a:gs pos="100000">
                <a:srgbClr val="511031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1002" name="Rectangle 88"/>
          <p:cNvSpPr>
            <a:spLocks noChangeAspect="1" noChangeArrowheads="1"/>
          </p:cNvSpPr>
          <p:nvPr/>
        </p:nvSpPr>
        <p:spPr bwMode="auto">
          <a:xfrm>
            <a:off x="517707" y="197961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3083353" name="Oval 89"/>
          <p:cNvSpPr>
            <a:spLocks noChangeAspect="1" noChangeArrowheads="1"/>
          </p:cNvSpPr>
          <p:nvPr/>
        </p:nvSpPr>
        <p:spPr bwMode="auto">
          <a:xfrm>
            <a:off x="803031" y="1684338"/>
            <a:ext cx="288681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  <a:cs typeface="+mn-cs"/>
            </a:endParaRPr>
          </a:p>
        </p:txBody>
      </p:sp>
      <p:sp>
        <p:nvSpPr>
          <p:cNvPr id="41004" name="Rectangle 90"/>
          <p:cNvSpPr>
            <a:spLocks noChangeAspect="1" noChangeArrowheads="1"/>
          </p:cNvSpPr>
          <p:nvPr/>
        </p:nvSpPr>
        <p:spPr bwMode="auto">
          <a:xfrm>
            <a:off x="835695" y="170021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p</a:t>
            </a:r>
          </a:p>
        </p:txBody>
      </p:sp>
      <p:sp>
        <p:nvSpPr>
          <p:cNvPr id="3083355" name="Oval 91"/>
          <p:cNvSpPr>
            <a:spLocks noChangeAspect="1" noChangeArrowheads="1"/>
          </p:cNvSpPr>
          <p:nvPr/>
        </p:nvSpPr>
        <p:spPr bwMode="auto">
          <a:xfrm>
            <a:off x="756139" y="2039938"/>
            <a:ext cx="291612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  <a:cs typeface="+mn-cs"/>
            </a:endParaRPr>
          </a:p>
        </p:txBody>
      </p:sp>
      <p:sp>
        <p:nvSpPr>
          <p:cNvPr id="41006" name="Rectangle 92"/>
          <p:cNvSpPr>
            <a:spLocks noChangeAspect="1" noChangeArrowheads="1"/>
          </p:cNvSpPr>
          <p:nvPr/>
        </p:nvSpPr>
        <p:spPr bwMode="auto">
          <a:xfrm>
            <a:off x="787337" y="205581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n</a:t>
            </a:r>
          </a:p>
        </p:txBody>
      </p:sp>
      <p:sp>
        <p:nvSpPr>
          <p:cNvPr id="3083357" name="Oval 93"/>
          <p:cNvSpPr>
            <a:spLocks noChangeAspect="1" noChangeArrowheads="1"/>
          </p:cNvSpPr>
          <p:nvPr/>
        </p:nvSpPr>
        <p:spPr bwMode="auto">
          <a:xfrm>
            <a:off x="609600" y="1608138"/>
            <a:ext cx="288681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  <a:cs typeface="+mn-cs"/>
            </a:endParaRPr>
          </a:p>
        </p:txBody>
      </p:sp>
      <p:sp>
        <p:nvSpPr>
          <p:cNvPr id="41008" name="Rectangle 94"/>
          <p:cNvSpPr>
            <a:spLocks noChangeAspect="1" noChangeArrowheads="1"/>
          </p:cNvSpPr>
          <p:nvPr/>
        </p:nvSpPr>
        <p:spPr bwMode="auto">
          <a:xfrm>
            <a:off x="640799" y="160496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n</a:t>
            </a:r>
          </a:p>
        </p:txBody>
      </p:sp>
      <p:sp>
        <p:nvSpPr>
          <p:cNvPr id="3083359" name="Oval 95"/>
          <p:cNvSpPr>
            <a:spLocks noChangeAspect="1" noChangeArrowheads="1"/>
          </p:cNvSpPr>
          <p:nvPr/>
        </p:nvSpPr>
        <p:spPr bwMode="auto">
          <a:xfrm>
            <a:off x="701920" y="1811338"/>
            <a:ext cx="288680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  <a:cs typeface="+mn-cs"/>
            </a:endParaRPr>
          </a:p>
        </p:txBody>
      </p:sp>
      <p:sp>
        <p:nvSpPr>
          <p:cNvPr id="41010" name="Rectangle 96"/>
          <p:cNvSpPr>
            <a:spLocks noChangeAspect="1" noChangeArrowheads="1"/>
          </p:cNvSpPr>
          <p:nvPr/>
        </p:nvSpPr>
        <p:spPr bwMode="auto">
          <a:xfrm>
            <a:off x="733119" y="182721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n</a:t>
            </a:r>
          </a:p>
        </p:txBody>
      </p:sp>
      <p:sp>
        <p:nvSpPr>
          <p:cNvPr id="3083361" name="Oval 97"/>
          <p:cNvSpPr>
            <a:spLocks noChangeAspect="1" noChangeArrowheads="1"/>
          </p:cNvSpPr>
          <p:nvPr/>
        </p:nvSpPr>
        <p:spPr bwMode="auto">
          <a:xfrm>
            <a:off x="397120" y="1735138"/>
            <a:ext cx="288680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  <a:cs typeface="+mn-cs"/>
            </a:endParaRPr>
          </a:p>
        </p:txBody>
      </p:sp>
      <p:sp>
        <p:nvSpPr>
          <p:cNvPr id="41012" name="Rectangle 98"/>
          <p:cNvSpPr>
            <a:spLocks noChangeAspect="1" noChangeArrowheads="1"/>
          </p:cNvSpPr>
          <p:nvPr/>
        </p:nvSpPr>
        <p:spPr bwMode="auto">
          <a:xfrm>
            <a:off x="428319" y="1751014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n</a:t>
            </a:r>
          </a:p>
        </p:txBody>
      </p:sp>
      <p:grpSp>
        <p:nvGrpSpPr>
          <p:cNvPr id="7" name="Group 99"/>
          <p:cNvGrpSpPr>
            <a:grpSpLocks/>
          </p:cNvGrpSpPr>
          <p:nvPr/>
        </p:nvGrpSpPr>
        <p:grpSpPr bwMode="auto">
          <a:xfrm>
            <a:off x="807428" y="1685925"/>
            <a:ext cx="284285" cy="311150"/>
            <a:chOff x="3099" y="3168"/>
            <a:chExt cx="204" cy="196"/>
          </a:xfrm>
        </p:grpSpPr>
        <p:sp>
          <p:nvSpPr>
            <p:cNvPr id="41084" name="Oval 100"/>
            <p:cNvSpPr>
              <a:spLocks noChangeAspect="1" noChangeArrowheads="1"/>
            </p:cNvSpPr>
            <p:nvPr/>
          </p:nvSpPr>
          <p:spPr bwMode="auto">
            <a:xfrm>
              <a:off x="3099" y="3168"/>
              <a:ext cx="204" cy="196"/>
            </a:xfrm>
            <a:prstGeom prst="ellipse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511031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85" name="Rectangle 101"/>
            <p:cNvSpPr>
              <a:spLocks noChangeAspect="1" noChangeArrowheads="1"/>
            </p:cNvSpPr>
            <p:nvPr/>
          </p:nvSpPr>
          <p:spPr bwMode="auto">
            <a:xfrm>
              <a:off x="3112" y="3170"/>
              <a:ext cx="187" cy="1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6675" tIns="26988" rIns="66675" bIns="26988">
              <a:prstTxWarp prst="textNoShape">
                <a:avLst/>
              </a:prstTxWarp>
              <a:spAutoFit/>
            </a:bodyPr>
            <a:lstStyle/>
            <a:p>
              <a:pPr algn="ctr" defTabSz="960438">
                <a:lnSpc>
                  <a:spcPct val="85000"/>
                </a:lnSpc>
              </a:pPr>
              <a:r>
                <a:rPr lang="en-US" sz="1600" b="1">
                  <a:solidFill>
                    <a:schemeClr val="bg2"/>
                  </a:solidFill>
                </a:rPr>
                <a:t>p</a:t>
              </a:r>
            </a:p>
          </p:txBody>
        </p:sp>
      </p:grpSp>
      <p:sp>
        <p:nvSpPr>
          <p:cNvPr id="3083366" name="Oval 102"/>
          <p:cNvSpPr>
            <a:spLocks noChangeAspect="1" noChangeArrowheads="1"/>
          </p:cNvSpPr>
          <p:nvPr/>
        </p:nvSpPr>
        <p:spPr bwMode="auto">
          <a:xfrm>
            <a:off x="555381" y="1358900"/>
            <a:ext cx="291611" cy="3111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76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  <a:ea typeface="ＭＳ Ｐゴシック" pitchFamily="64" charset="-128"/>
              <a:cs typeface="+mn-cs"/>
            </a:endParaRPr>
          </a:p>
        </p:txBody>
      </p:sp>
      <p:sp>
        <p:nvSpPr>
          <p:cNvPr id="41015" name="Rectangle 103"/>
          <p:cNvSpPr>
            <a:spLocks noChangeAspect="1" noChangeArrowheads="1"/>
          </p:cNvSpPr>
          <p:nvPr/>
        </p:nvSpPr>
        <p:spPr bwMode="auto">
          <a:xfrm>
            <a:off x="589511" y="1374776"/>
            <a:ext cx="259987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n</a:t>
            </a:r>
          </a:p>
        </p:txBody>
      </p:sp>
      <p:grpSp>
        <p:nvGrpSpPr>
          <p:cNvPr id="8" name="Group 150"/>
          <p:cNvGrpSpPr>
            <a:grpSpLocks/>
          </p:cNvGrpSpPr>
          <p:nvPr/>
        </p:nvGrpSpPr>
        <p:grpSpPr bwMode="auto">
          <a:xfrm>
            <a:off x="197847" y="3657601"/>
            <a:ext cx="3560177" cy="2887663"/>
            <a:chOff x="91" y="2334"/>
            <a:chExt cx="2626" cy="2023"/>
          </a:xfrm>
        </p:grpSpPr>
        <p:pic>
          <p:nvPicPr>
            <p:cNvPr id="41066" name="Picture 104" descr="AC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70" y="2479"/>
              <a:ext cx="1703" cy="1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67" name="Line 105"/>
            <p:cNvSpPr>
              <a:spLocks noChangeShapeType="1"/>
            </p:cNvSpPr>
            <p:nvPr/>
          </p:nvSpPr>
          <p:spPr bwMode="auto">
            <a:xfrm flipV="1">
              <a:off x="420" y="2900"/>
              <a:ext cx="1088" cy="658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68" name="Line 106"/>
            <p:cNvSpPr>
              <a:spLocks noChangeShapeType="1"/>
            </p:cNvSpPr>
            <p:nvPr/>
          </p:nvSpPr>
          <p:spPr bwMode="auto">
            <a:xfrm flipV="1">
              <a:off x="470" y="2978"/>
              <a:ext cx="1088" cy="658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69" name="Line 107"/>
            <p:cNvSpPr>
              <a:spLocks noChangeShapeType="1"/>
            </p:cNvSpPr>
            <p:nvPr/>
          </p:nvSpPr>
          <p:spPr bwMode="auto">
            <a:xfrm flipV="1">
              <a:off x="539" y="3046"/>
              <a:ext cx="1088" cy="658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70" name="Line 108"/>
            <p:cNvSpPr>
              <a:spLocks noChangeShapeType="1"/>
            </p:cNvSpPr>
            <p:nvPr/>
          </p:nvSpPr>
          <p:spPr bwMode="auto">
            <a:xfrm flipV="1">
              <a:off x="608" y="3142"/>
              <a:ext cx="1033" cy="631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71" name="Line 109"/>
            <p:cNvSpPr>
              <a:spLocks noChangeShapeType="1"/>
            </p:cNvSpPr>
            <p:nvPr/>
          </p:nvSpPr>
          <p:spPr bwMode="auto">
            <a:xfrm flipV="1">
              <a:off x="374" y="2840"/>
              <a:ext cx="1074" cy="627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72" name="Line 110"/>
            <p:cNvSpPr>
              <a:spLocks noChangeShapeType="1"/>
            </p:cNvSpPr>
            <p:nvPr/>
          </p:nvSpPr>
          <p:spPr bwMode="auto">
            <a:xfrm flipV="1">
              <a:off x="379" y="2785"/>
              <a:ext cx="995" cy="585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73" name="Line 111"/>
            <p:cNvSpPr>
              <a:spLocks noChangeShapeType="1"/>
            </p:cNvSpPr>
            <p:nvPr/>
          </p:nvSpPr>
          <p:spPr bwMode="auto">
            <a:xfrm flipV="1">
              <a:off x="686" y="3229"/>
              <a:ext cx="980" cy="594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74" name="Line 112"/>
            <p:cNvSpPr>
              <a:spLocks noChangeShapeType="1"/>
            </p:cNvSpPr>
            <p:nvPr/>
          </p:nvSpPr>
          <p:spPr bwMode="auto">
            <a:xfrm flipV="1">
              <a:off x="370" y="2739"/>
              <a:ext cx="933" cy="549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75" name="Rectangle 113"/>
            <p:cNvSpPr>
              <a:spLocks noChangeArrowheads="1"/>
            </p:cNvSpPr>
            <p:nvPr/>
          </p:nvSpPr>
          <p:spPr bwMode="auto">
            <a:xfrm>
              <a:off x="91" y="4077"/>
              <a:ext cx="1735" cy="28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Parallel projections</a:t>
              </a:r>
            </a:p>
          </p:txBody>
        </p:sp>
        <p:grpSp>
          <p:nvGrpSpPr>
            <p:cNvPr id="9" name="Group 114"/>
            <p:cNvGrpSpPr>
              <a:grpSpLocks/>
            </p:cNvGrpSpPr>
            <p:nvPr/>
          </p:nvGrpSpPr>
          <p:grpSpPr bwMode="auto">
            <a:xfrm rot="3541690">
              <a:off x="1601" y="2489"/>
              <a:ext cx="742" cy="476"/>
              <a:chOff x="3203" y="3009"/>
              <a:chExt cx="742" cy="476"/>
            </a:xfrm>
          </p:grpSpPr>
          <p:sp>
            <p:nvSpPr>
              <p:cNvPr id="41081" name="Freeform 115" descr="Dark upward diagonal"/>
              <p:cNvSpPr>
                <a:spLocks/>
              </p:cNvSpPr>
              <p:nvPr/>
            </p:nvSpPr>
            <p:spPr bwMode="auto">
              <a:xfrm>
                <a:off x="3263" y="3162"/>
                <a:ext cx="610" cy="315"/>
              </a:xfrm>
              <a:custGeom>
                <a:avLst/>
                <a:gdLst>
                  <a:gd name="T0" fmla="*/ 0 w 609"/>
                  <a:gd name="T1" fmla="*/ 314 h 315"/>
                  <a:gd name="T2" fmla="*/ 0 w 609"/>
                  <a:gd name="T3" fmla="*/ 293 h 315"/>
                  <a:gd name="T4" fmla="*/ 17 w 609"/>
                  <a:gd name="T5" fmla="*/ 283 h 315"/>
                  <a:gd name="T6" fmla="*/ 25 w 609"/>
                  <a:gd name="T7" fmla="*/ 262 h 315"/>
                  <a:gd name="T8" fmla="*/ 42 w 609"/>
                  <a:gd name="T9" fmla="*/ 262 h 315"/>
                  <a:gd name="T10" fmla="*/ 75 w 609"/>
                  <a:gd name="T11" fmla="*/ 220 h 315"/>
                  <a:gd name="T12" fmla="*/ 108 w 609"/>
                  <a:gd name="T13" fmla="*/ 199 h 315"/>
                  <a:gd name="T14" fmla="*/ 117 w 609"/>
                  <a:gd name="T15" fmla="*/ 178 h 315"/>
                  <a:gd name="T16" fmla="*/ 117 w 609"/>
                  <a:gd name="T17" fmla="*/ 157 h 315"/>
                  <a:gd name="T18" fmla="*/ 117 w 609"/>
                  <a:gd name="T19" fmla="*/ 136 h 315"/>
                  <a:gd name="T20" fmla="*/ 117 w 609"/>
                  <a:gd name="T21" fmla="*/ 115 h 315"/>
                  <a:gd name="T22" fmla="*/ 133 w 609"/>
                  <a:gd name="T23" fmla="*/ 105 h 315"/>
                  <a:gd name="T24" fmla="*/ 142 w 609"/>
                  <a:gd name="T25" fmla="*/ 84 h 315"/>
                  <a:gd name="T26" fmla="*/ 158 w 609"/>
                  <a:gd name="T27" fmla="*/ 73 h 315"/>
                  <a:gd name="T28" fmla="*/ 167 w 609"/>
                  <a:gd name="T29" fmla="*/ 52 h 315"/>
                  <a:gd name="T30" fmla="*/ 183 w 609"/>
                  <a:gd name="T31" fmla="*/ 42 h 315"/>
                  <a:gd name="T32" fmla="*/ 208 w 609"/>
                  <a:gd name="T33" fmla="*/ 21 h 315"/>
                  <a:gd name="T34" fmla="*/ 242 w 609"/>
                  <a:gd name="T35" fmla="*/ 10 h 315"/>
                  <a:gd name="T36" fmla="*/ 258 w 609"/>
                  <a:gd name="T37" fmla="*/ 0 h 315"/>
                  <a:gd name="T38" fmla="*/ 275 w 609"/>
                  <a:gd name="T39" fmla="*/ 0 h 315"/>
                  <a:gd name="T40" fmla="*/ 292 w 609"/>
                  <a:gd name="T41" fmla="*/ 10 h 315"/>
                  <a:gd name="T42" fmla="*/ 327 w 609"/>
                  <a:gd name="T43" fmla="*/ 21 h 315"/>
                  <a:gd name="T44" fmla="*/ 335 w 609"/>
                  <a:gd name="T45" fmla="*/ 42 h 315"/>
                  <a:gd name="T46" fmla="*/ 352 w 609"/>
                  <a:gd name="T47" fmla="*/ 63 h 315"/>
                  <a:gd name="T48" fmla="*/ 352 w 609"/>
                  <a:gd name="T49" fmla="*/ 84 h 315"/>
                  <a:gd name="T50" fmla="*/ 360 w 609"/>
                  <a:gd name="T51" fmla="*/ 105 h 315"/>
                  <a:gd name="T52" fmla="*/ 369 w 609"/>
                  <a:gd name="T53" fmla="*/ 126 h 315"/>
                  <a:gd name="T54" fmla="*/ 377 w 609"/>
                  <a:gd name="T55" fmla="*/ 147 h 315"/>
                  <a:gd name="T56" fmla="*/ 377 w 609"/>
                  <a:gd name="T57" fmla="*/ 167 h 315"/>
                  <a:gd name="T58" fmla="*/ 394 w 609"/>
                  <a:gd name="T59" fmla="*/ 167 h 315"/>
                  <a:gd name="T60" fmla="*/ 410 w 609"/>
                  <a:gd name="T61" fmla="*/ 167 h 315"/>
                  <a:gd name="T62" fmla="*/ 427 w 609"/>
                  <a:gd name="T63" fmla="*/ 167 h 315"/>
                  <a:gd name="T64" fmla="*/ 444 w 609"/>
                  <a:gd name="T65" fmla="*/ 167 h 315"/>
                  <a:gd name="T66" fmla="*/ 460 w 609"/>
                  <a:gd name="T67" fmla="*/ 178 h 315"/>
                  <a:gd name="T68" fmla="*/ 477 w 609"/>
                  <a:gd name="T69" fmla="*/ 199 h 315"/>
                  <a:gd name="T70" fmla="*/ 477 w 609"/>
                  <a:gd name="T71" fmla="*/ 220 h 315"/>
                  <a:gd name="T72" fmla="*/ 494 w 609"/>
                  <a:gd name="T73" fmla="*/ 220 h 315"/>
                  <a:gd name="T74" fmla="*/ 510 w 609"/>
                  <a:gd name="T75" fmla="*/ 220 h 315"/>
                  <a:gd name="T76" fmla="*/ 527 w 609"/>
                  <a:gd name="T77" fmla="*/ 230 h 315"/>
                  <a:gd name="T78" fmla="*/ 535 w 609"/>
                  <a:gd name="T79" fmla="*/ 251 h 315"/>
                  <a:gd name="T80" fmla="*/ 552 w 609"/>
                  <a:gd name="T81" fmla="*/ 262 h 315"/>
                  <a:gd name="T82" fmla="*/ 569 w 609"/>
                  <a:gd name="T83" fmla="*/ 283 h 315"/>
                  <a:gd name="T84" fmla="*/ 585 w 609"/>
                  <a:gd name="T85" fmla="*/ 283 h 315"/>
                  <a:gd name="T86" fmla="*/ 602 w 609"/>
                  <a:gd name="T87" fmla="*/ 293 h 315"/>
                  <a:gd name="T88" fmla="*/ 619 w 609"/>
                  <a:gd name="T89" fmla="*/ 304 h 315"/>
                  <a:gd name="T90" fmla="*/ 619 w 609"/>
                  <a:gd name="T91" fmla="*/ 304 h 315"/>
                  <a:gd name="T92" fmla="*/ 619 w 609"/>
                  <a:gd name="T93" fmla="*/ 304 h 315"/>
                  <a:gd name="T94" fmla="*/ 627 w 609"/>
                  <a:gd name="T95" fmla="*/ 304 h 315"/>
                  <a:gd name="T96" fmla="*/ 610 w 609"/>
                  <a:gd name="T97" fmla="*/ 304 h 315"/>
                  <a:gd name="T98" fmla="*/ 0 w 609"/>
                  <a:gd name="T99" fmla="*/ 314 h 31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609"/>
                  <a:gd name="T151" fmla="*/ 0 h 315"/>
                  <a:gd name="T152" fmla="*/ 609 w 609"/>
                  <a:gd name="T153" fmla="*/ 315 h 31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609" h="315">
                    <a:moveTo>
                      <a:pt x="0" y="314"/>
                    </a:moveTo>
                    <a:lnTo>
                      <a:pt x="0" y="293"/>
                    </a:lnTo>
                    <a:lnTo>
                      <a:pt x="17" y="283"/>
                    </a:lnTo>
                    <a:lnTo>
                      <a:pt x="25" y="262"/>
                    </a:lnTo>
                    <a:lnTo>
                      <a:pt x="42" y="262"/>
                    </a:lnTo>
                    <a:lnTo>
                      <a:pt x="75" y="220"/>
                    </a:lnTo>
                    <a:lnTo>
                      <a:pt x="108" y="199"/>
                    </a:lnTo>
                    <a:lnTo>
                      <a:pt x="117" y="178"/>
                    </a:lnTo>
                    <a:lnTo>
                      <a:pt x="117" y="157"/>
                    </a:lnTo>
                    <a:lnTo>
                      <a:pt x="117" y="136"/>
                    </a:lnTo>
                    <a:lnTo>
                      <a:pt x="117" y="115"/>
                    </a:lnTo>
                    <a:lnTo>
                      <a:pt x="133" y="105"/>
                    </a:lnTo>
                    <a:lnTo>
                      <a:pt x="142" y="84"/>
                    </a:lnTo>
                    <a:lnTo>
                      <a:pt x="158" y="73"/>
                    </a:lnTo>
                    <a:lnTo>
                      <a:pt x="167" y="52"/>
                    </a:lnTo>
                    <a:lnTo>
                      <a:pt x="183" y="42"/>
                    </a:lnTo>
                    <a:lnTo>
                      <a:pt x="208" y="21"/>
                    </a:lnTo>
                    <a:lnTo>
                      <a:pt x="242" y="10"/>
                    </a:lnTo>
                    <a:lnTo>
                      <a:pt x="258" y="0"/>
                    </a:lnTo>
                    <a:lnTo>
                      <a:pt x="275" y="0"/>
                    </a:lnTo>
                    <a:lnTo>
                      <a:pt x="292" y="10"/>
                    </a:lnTo>
                    <a:lnTo>
                      <a:pt x="308" y="21"/>
                    </a:lnTo>
                    <a:lnTo>
                      <a:pt x="316" y="42"/>
                    </a:lnTo>
                    <a:lnTo>
                      <a:pt x="333" y="63"/>
                    </a:lnTo>
                    <a:lnTo>
                      <a:pt x="333" y="84"/>
                    </a:lnTo>
                    <a:lnTo>
                      <a:pt x="341" y="105"/>
                    </a:lnTo>
                    <a:lnTo>
                      <a:pt x="350" y="126"/>
                    </a:lnTo>
                    <a:lnTo>
                      <a:pt x="358" y="147"/>
                    </a:lnTo>
                    <a:lnTo>
                      <a:pt x="358" y="167"/>
                    </a:lnTo>
                    <a:lnTo>
                      <a:pt x="375" y="167"/>
                    </a:lnTo>
                    <a:lnTo>
                      <a:pt x="391" y="167"/>
                    </a:lnTo>
                    <a:lnTo>
                      <a:pt x="408" y="167"/>
                    </a:lnTo>
                    <a:lnTo>
                      <a:pt x="425" y="167"/>
                    </a:lnTo>
                    <a:lnTo>
                      <a:pt x="441" y="178"/>
                    </a:lnTo>
                    <a:lnTo>
                      <a:pt x="458" y="199"/>
                    </a:lnTo>
                    <a:lnTo>
                      <a:pt x="458" y="220"/>
                    </a:lnTo>
                    <a:lnTo>
                      <a:pt x="475" y="220"/>
                    </a:lnTo>
                    <a:lnTo>
                      <a:pt x="491" y="220"/>
                    </a:lnTo>
                    <a:lnTo>
                      <a:pt x="508" y="230"/>
                    </a:lnTo>
                    <a:lnTo>
                      <a:pt x="516" y="251"/>
                    </a:lnTo>
                    <a:lnTo>
                      <a:pt x="533" y="262"/>
                    </a:lnTo>
                    <a:lnTo>
                      <a:pt x="550" y="283"/>
                    </a:lnTo>
                    <a:lnTo>
                      <a:pt x="566" y="283"/>
                    </a:lnTo>
                    <a:lnTo>
                      <a:pt x="583" y="293"/>
                    </a:lnTo>
                    <a:lnTo>
                      <a:pt x="600" y="304"/>
                    </a:lnTo>
                    <a:lnTo>
                      <a:pt x="608" y="304"/>
                    </a:lnTo>
                    <a:lnTo>
                      <a:pt x="591" y="304"/>
                    </a:lnTo>
                    <a:lnTo>
                      <a:pt x="0" y="314"/>
                    </a:lnTo>
                  </a:path>
                </a:pathLst>
              </a:custGeom>
              <a:pattFill prst="dkUpDiag">
                <a:fgClr>
                  <a:schemeClr val="accent1"/>
                </a:fgClr>
                <a:bgClr>
                  <a:schemeClr val="hlink"/>
                </a:bgClr>
              </a:pattFill>
              <a:ln w="12700" cap="rnd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82" name="Line 116" descr="Dark upward diagonal"/>
              <p:cNvSpPr>
                <a:spLocks noChangeShapeType="1"/>
              </p:cNvSpPr>
              <p:nvPr/>
            </p:nvSpPr>
            <p:spPr bwMode="auto">
              <a:xfrm>
                <a:off x="3211" y="3472"/>
                <a:ext cx="734" cy="0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83" name="Line 117" descr="Dark upward diagonal"/>
              <p:cNvSpPr>
                <a:spLocks noChangeShapeType="1"/>
              </p:cNvSpPr>
              <p:nvPr/>
            </p:nvSpPr>
            <p:spPr bwMode="auto">
              <a:xfrm flipV="1">
                <a:off x="3203" y="3009"/>
                <a:ext cx="0" cy="476"/>
              </a:xfrm>
              <a:prstGeom prst="line">
                <a:avLst/>
              </a:prstGeom>
              <a:noFill/>
              <a:ln w="25400">
                <a:solidFill>
                  <a:schemeClr val="bg2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41077" name="Rectangle 118"/>
            <p:cNvSpPr>
              <a:spLocks noChangeArrowheads="1"/>
            </p:cNvSpPr>
            <p:nvPr/>
          </p:nvSpPr>
          <p:spPr bwMode="auto">
            <a:xfrm>
              <a:off x="1841" y="2334"/>
              <a:ext cx="876" cy="2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solidFill>
                    <a:schemeClr val="bg2"/>
                  </a:solidFill>
                </a:rPr>
                <a:t>Projection</a:t>
              </a:r>
            </a:p>
          </p:txBody>
        </p:sp>
        <p:sp>
          <p:nvSpPr>
            <p:cNvPr id="41078" name="Line 119"/>
            <p:cNvSpPr>
              <a:spLocks noChangeShapeType="1"/>
            </p:cNvSpPr>
            <p:nvPr/>
          </p:nvSpPr>
          <p:spPr bwMode="auto">
            <a:xfrm>
              <a:off x="562" y="2499"/>
              <a:ext cx="0" cy="83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 type="triangle" w="med" len="med"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79" name="Text Box 120"/>
            <p:cNvSpPr txBox="1">
              <a:spLocks noChangeArrowheads="1"/>
            </p:cNvSpPr>
            <p:nvPr/>
          </p:nvSpPr>
          <p:spPr bwMode="auto">
            <a:xfrm>
              <a:off x="510" y="2863"/>
              <a:ext cx="278" cy="36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chemeClr val="bg2"/>
                  </a:solidFill>
                  <a:latin typeface="Symbol" pitchFamily="32" charset="2"/>
                </a:rPr>
                <a:t>f</a:t>
              </a:r>
            </a:p>
          </p:txBody>
        </p:sp>
        <p:sp>
          <p:nvSpPr>
            <p:cNvPr id="41080" name="Rectangle 121"/>
            <p:cNvSpPr>
              <a:spLocks noChangeArrowheads="1"/>
            </p:cNvSpPr>
            <p:nvPr/>
          </p:nvSpPr>
          <p:spPr bwMode="auto">
            <a:xfrm>
              <a:off x="1822" y="3106"/>
              <a:ext cx="232" cy="3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6675" tIns="26988" rIns="66675" bIns="26988" anchor="ctr">
              <a:prstTxWarp prst="textNoShape">
                <a:avLst/>
              </a:prstTxWarp>
              <a:spAutoFit/>
            </a:bodyPr>
            <a:lstStyle/>
            <a:p>
              <a:pPr defTabSz="960438">
                <a:lnSpc>
                  <a:spcPct val="85000"/>
                </a:lnSpc>
              </a:pPr>
              <a:r>
                <a:rPr lang="en-US">
                  <a:solidFill>
                    <a:schemeClr val="bg2"/>
                  </a:solidFill>
                </a:rPr>
                <a:t>s</a:t>
              </a:r>
            </a:p>
          </p:txBody>
        </p:sp>
      </p:grpSp>
      <p:grpSp>
        <p:nvGrpSpPr>
          <p:cNvPr id="10" name="Group 148"/>
          <p:cNvGrpSpPr>
            <a:grpSpLocks/>
          </p:cNvGrpSpPr>
          <p:nvPr/>
        </p:nvGrpSpPr>
        <p:grpSpPr bwMode="auto">
          <a:xfrm>
            <a:off x="2832590" y="3773488"/>
            <a:ext cx="3235910" cy="2722562"/>
            <a:chOff x="2007" y="2377"/>
            <a:chExt cx="2294" cy="1715"/>
          </a:xfrm>
        </p:grpSpPr>
        <p:sp>
          <p:nvSpPr>
            <p:cNvPr id="41055" name="Line 122"/>
            <p:cNvSpPr>
              <a:spLocks noChangeShapeType="1"/>
            </p:cNvSpPr>
            <p:nvPr/>
          </p:nvSpPr>
          <p:spPr bwMode="auto">
            <a:xfrm flipV="1">
              <a:off x="2677" y="2858"/>
              <a:ext cx="0" cy="444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56" name="Rectangle 123"/>
            <p:cNvSpPr>
              <a:spLocks noChangeArrowheads="1"/>
            </p:cNvSpPr>
            <p:nvPr/>
          </p:nvSpPr>
          <p:spPr bwMode="auto">
            <a:xfrm>
              <a:off x="2405" y="3840"/>
              <a:ext cx="1896" cy="2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PET data (</a:t>
              </a:r>
              <a:r>
                <a:rPr lang="en-US" sz="2000" dirty="0" err="1">
                  <a:solidFill>
                    <a:schemeClr val="tx2"/>
                  </a:solidFill>
                </a:rPr>
                <a:t>sinograms</a:t>
              </a:r>
              <a:r>
                <a:rPr lang="en-US" sz="2000" dirty="0">
                  <a:solidFill>
                    <a:schemeClr val="tx2"/>
                  </a:solidFill>
                </a:rPr>
                <a:t>)</a:t>
              </a:r>
            </a:p>
          </p:txBody>
        </p:sp>
        <p:graphicFrame>
          <p:nvGraphicFramePr>
            <p:cNvPr id="40962" name="Object 2"/>
            <p:cNvGraphicFramePr>
              <a:graphicFrameLocks noChangeAspect="1"/>
            </p:cNvGraphicFramePr>
            <p:nvPr/>
          </p:nvGraphicFramePr>
          <p:xfrm>
            <a:off x="2755" y="2461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1461" name="Image" r:id="rId7" imgW="2359157" imgH="2633477" progId="">
                    <p:embed/>
                  </p:oleObj>
                </mc:Choice>
                <mc:Fallback>
                  <p:oleObj name="Image" r:id="rId7" imgW="2359157" imgH="2633477" progId="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55" y="2461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3" name="Object 3"/>
            <p:cNvGraphicFramePr>
              <a:graphicFrameLocks noChangeAspect="1"/>
            </p:cNvGraphicFramePr>
            <p:nvPr/>
          </p:nvGraphicFramePr>
          <p:xfrm>
            <a:off x="2854" y="2557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1462" name="Image" r:id="rId9" imgW="2359157" imgH="2633477" progId="">
                    <p:embed/>
                  </p:oleObj>
                </mc:Choice>
                <mc:Fallback>
                  <p:oleObj name="Image" r:id="rId9" imgW="2359157" imgH="2633477" progId="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4" y="2557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4" name="Object 4"/>
            <p:cNvGraphicFramePr>
              <a:graphicFrameLocks noChangeAspect="1"/>
            </p:cNvGraphicFramePr>
            <p:nvPr/>
          </p:nvGraphicFramePr>
          <p:xfrm>
            <a:off x="2953" y="2653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1463" name="Image" r:id="rId10" imgW="2359157" imgH="2633477" progId="">
                    <p:embed/>
                  </p:oleObj>
                </mc:Choice>
                <mc:Fallback>
                  <p:oleObj name="Image" r:id="rId10" imgW="2359157" imgH="2633477" progId="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3" y="2653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5" name="Object 5"/>
            <p:cNvGraphicFramePr>
              <a:graphicFrameLocks noChangeAspect="1"/>
            </p:cNvGraphicFramePr>
            <p:nvPr/>
          </p:nvGraphicFramePr>
          <p:xfrm>
            <a:off x="3043" y="2749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1464" name="Image" r:id="rId11" imgW="2359157" imgH="2633477" progId="">
                    <p:embed/>
                  </p:oleObj>
                </mc:Choice>
                <mc:Fallback>
                  <p:oleObj name="Image" r:id="rId11" imgW="2359157" imgH="2633477" progId="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43" y="2749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6" name="Object 6"/>
            <p:cNvGraphicFramePr>
              <a:graphicFrameLocks noChangeAspect="1"/>
            </p:cNvGraphicFramePr>
            <p:nvPr/>
          </p:nvGraphicFramePr>
          <p:xfrm>
            <a:off x="3142" y="2845"/>
            <a:ext cx="749" cy="8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1465" name="Image" r:id="rId12" imgW="2359157" imgH="2633477" progId="">
                    <p:embed/>
                  </p:oleObj>
                </mc:Choice>
                <mc:Fallback>
                  <p:oleObj name="Image" r:id="rId12" imgW="2359157" imgH="2633477" progId="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42" y="2845"/>
                          <a:ext cx="749" cy="836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57" name="Line 129"/>
            <p:cNvSpPr>
              <a:spLocks noChangeShapeType="1"/>
            </p:cNvSpPr>
            <p:nvPr/>
          </p:nvSpPr>
          <p:spPr bwMode="auto">
            <a:xfrm>
              <a:off x="3148" y="3092"/>
              <a:ext cx="74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58" name="Line 130"/>
            <p:cNvSpPr>
              <a:spLocks noChangeShapeType="1"/>
            </p:cNvSpPr>
            <p:nvPr/>
          </p:nvSpPr>
          <p:spPr bwMode="auto">
            <a:xfrm>
              <a:off x="3135" y="3752"/>
              <a:ext cx="504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59" name="Text Box 131"/>
            <p:cNvSpPr txBox="1">
              <a:spLocks noChangeArrowheads="1"/>
            </p:cNvSpPr>
            <p:nvPr/>
          </p:nvSpPr>
          <p:spPr bwMode="auto">
            <a:xfrm>
              <a:off x="3585" y="3618"/>
              <a:ext cx="258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2"/>
                  </a:solidFill>
                </a:rPr>
                <a:t>s</a:t>
              </a:r>
            </a:p>
          </p:txBody>
        </p:sp>
        <p:sp>
          <p:nvSpPr>
            <p:cNvPr id="41060" name="Line 132"/>
            <p:cNvSpPr>
              <a:spLocks noChangeShapeType="1"/>
            </p:cNvSpPr>
            <p:nvPr/>
          </p:nvSpPr>
          <p:spPr bwMode="auto">
            <a:xfrm flipH="1" flipV="1">
              <a:off x="3607" y="2438"/>
              <a:ext cx="356" cy="354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61" name="Text Box 133"/>
            <p:cNvSpPr txBox="1">
              <a:spLocks noChangeArrowheads="1"/>
            </p:cNvSpPr>
            <p:nvPr/>
          </p:nvSpPr>
          <p:spPr bwMode="auto">
            <a:xfrm>
              <a:off x="3689" y="2377"/>
              <a:ext cx="268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2"/>
                  </a:solidFill>
                  <a:latin typeface="Comic Sans MS" pitchFamily="32" charset="0"/>
                </a:rPr>
                <a:t>z</a:t>
              </a:r>
            </a:p>
          </p:txBody>
        </p:sp>
        <p:sp>
          <p:nvSpPr>
            <p:cNvPr id="41062" name="Text Box 134"/>
            <p:cNvSpPr txBox="1">
              <a:spLocks noChangeArrowheads="1"/>
            </p:cNvSpPr>
            <p:nvPr/>
          </p:nvSpPr>
          <p:spPr bwMode="auto">
            <a:xfrm>
              <a:off x="2542" y="2557"/>
              <a:ext cx="267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chemeClr val="bg2"/>
                  </a:solidFill>
                  <a:latin typeface="Symbol" pitchFamily="32" charset="2"/>
                </a:rPr>
                <a:t>f</a:t>
              </a:r>
            </a:p>
          </p:txBody>
        </p:sp>
        <p:sp>
          <p:nvSpPr>
            <p:cNvPr id="41063" name="Line 135"/>
            <p:cNvSpPr>
              <a:spLocks noChangeShapeType="1"/>
            </p:cNvSpPr>
            <p:nvPr/>
          </p:nvSpPr>
          <p:spPr bwMode="auto">
            <a:xfrm flipV="1">
              <a:off x="3965" y="3178"/>
              <a:ext cx="0" cy="444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64" name="Text Box 136"/>
            <p:cNvSpPr txBox="1">
              <a:spLocks noChangeArrowheads="1"/>
            </p:cNvSpPr>
            <p:nvPr/>
          </p:nvSpPr>
          <p:spPr bwMode="auto">
            <a:xfrm>
              <a:off x="3830" y="2877"/>
              <a:ext cx="267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chemeClr val="bg2"/>
                  </a:solidFill>
                  <a:latin typeface="Symbol" pitchFamily="32" charset="2"/>
                </a:rPr>
                <a:t>f</a:t>
              </a:r>
            </a:p>
          </p:txBody>
        </p:sp>
        <p:sp>
          <p:nvSpPr>
            <p:cNvPr id="41065" name="Line 137"/>
            <p:cNvSpPr>
              <a:spLocks noChangeShapeType="1"/>
            </p:cNvSpPr>
            <p:nvPr/>
          </p:nvSpPr>
          <p:spPr bwMode="auto">
            <a:xfrm>
              <a:off x="2007" y="3085"/>
              <a:ext cx="1092" cy="16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41018" name="Rectangle 4"/>
          <p:cNvSpPr>
            <a:spLocks noChangeAspect="1" noChangeArrowheads="1"/>
          </p:cNvSpPr>
          <p:nvPr/>
        </p:nvSpPr>
        <p:spPr bwMode="auto">
          <a:xfrm>
            <a:off x="7810822" y="1885950"/>
            <a:ext cx="978233" cy="5018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90000"/>
              </a:lnSpc>
            </a:pPr>
            <a:r>
              <a:rPr lang="en-US" sz="1600" b="1" baseline="30000">
                <a:solidFill>
                  <a:schemeClr val="bg2"/>
                </a:solidFill>
              </a:rPr>
              <a:t>18</a:t>
            </a:r>
            <a:r>
              <a:rPr lang="en-US" sz="1600" b="1">
                <a:solidFill>
                  <a:schemeClr val="bg2"/>
                </a:solidFill>
              </a:rPr>
              <a:t>FDG</a:t>
            </a:r>
          </a:p>
          <a:p>
            <a:pPr algn="ctr" defTabSz="960438">
              <a:lnSpc>
                <a:spcPct val="90000"/>
              </a:lnSpc>
            </a:pPr>
            <a:r>
              <a:rPr lang="en-US" sz="1600" b="1">
                <a:solidFill>
                  <a:schemeClr val="bg2"/>
                </a:solidFill>
              </a:rPr>
              <a:t>injection</a:t>
            </a:r>
          </a:p>
        </p:txBody>
      </p:sp>
      <p:sp>
        <p:nvSpPr>
          <p:cNvPr id="3083292" name="Line 28"/>
          <p:cNvSpPr>
            <a:spLocks noChangeShapeType="1"/>
          </p:cNvSpPr>
          <p:nvPr/>
        </p:nvSpPr>
        <p:spPr bwMode="auto">
          <a:xfrm>
            <a:off x="6879981" y="1566864"/>
            <a:ext cx="0" cy="14446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83293" name="Line 29"/>
          <p:cNvSpPr>
            <a:spLocks noChangeShapeType="1"/>
          </p:cNvSpPr>
          <p:nvPr/>
        </p:nvSpPr>
        <p:spPr bwMode="auto">
          <a:xfrm>
            <a:off x="6352443" y="2144713"/>
            <a:ext cx="1025769" cy="22066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83294" name="Line 30"/>
          <p:cNvSpPr>
            <a:spLocks noChangeShapeType="1"/>
          </p:cNvSpPr>
          <p:nvPr/>
        </p:nvSpPr>
        <p:spPr bwMode="auto">
          <a:xfrm>
            <a:off x="6390543" y="1665289"/>
            <a:ext cx="1000857" cy="11017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11" name="Group 149"/>
          <p:cNvGrpSpPr>
            <a:grpSpLocks/>
          </p:cNvGrpSpPr>
          <p:nvPr/>
        </p:nvGrpSpPr>
        <p:grpSpPr bwMode="auto">
          <a:xfrm>
            <a:off x="5676449" y="3622676"/>
            <a:ext cx="3230823" cy="2873375"/>
            <a:chOff x="4023" y="2282"/>
            <a:chExt cx="2289" cy="1810"/>
          </a:xfrm>
        </p:grpSpPr>
        <p:sp>
          <p:nvSpPr>
            <p:cNvPr id="41047" name="Rectangle 139"/>
            <p:cNvSpPr>
              <a:spLocks noChangeArrowheads="1"/>
            </p:cNvSpPr>
            <p:nvPr/>
          </p:nvSpPr>
          <p:spPr bwMode="auto">
            <a:xfrm>
              <a:off x="5195" y="3840"/>
              <a:ext cx="1117" cy="2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</a:rPr>
                <a:t>PET images</a:t>
              </a:r>
            </a:p>
          </p:txBody>
        </p:sp>
        <p:sp>
          <p:nvSpPr>
            <p:cNvPr id="41048" name="AutoShape 140"/>
            <p:cNvSpPr>
              <a:spLocks noChangeArrowheads="1"/>
            </p:cNvSpPr>
            <p:nvPr/>
          </p:nvSpPr>
          <p:spPr bwMode="auto">
            <a:xfrm>
              <a:off x="4249" y="2772"/>
              <a:ext cx="683" cy="312"/>
            </a:xfrm>
            <a:prstGeom prst="rightArrow">
              <a:avLst>
                <a:gd name="adj1" fmla="val 50000"/>
                <a:gd name="adj2" fmla="val 54728"/>
              </a:avLst>
            </a:prstGeom>
            <a:solidFill>
              <a:srgbClr val="C0C0C0"/>
            </a:solidFill>
            <a:ln w="12700">
              <a:noFill/>
              <a:miter lim="800000"/>
              <a:headEnd/>
              <a:tailEnd/>
            </a:ln>
            <a:effectLst>
              <a:prstShdw prst="shdw17" dist="17961" dir="2700000">
                <a:srgbClr val="737373">
                  <a:alpha val="74997"/>
                </a:srgbClr>
              </a:prst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49" name="Line 141"/>
            <p:cNvSpPr>
              <a:spLocks noChangeShapeType="1"/>
            </p:cNvSpPr>
            <p:nvPr/>
          </p:nvSpPr>
          <p:spPr bwMode="auto">
            <a:xfrm>
              <a:off x="5302" y="2513"/>
              <a:ext cx="0" cy="654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50" name="Text Box 142"/>
            <p:cNvSpPr txBox="1">
              <a:spLocks noChangeArrowheads="1"/>
            </p:cNvSpPr>
            <p:nvPr/>
          </p:nvSpPr>
          <p:spPr bwMode="auto">
            <a:xfrm>
              <a:off x="5170" y="3130"/>
              <a:ext cx="268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2"/>
                  </a:solidFill>
                  <a:latin typeface="Comic Sans MS" pitchFamily="32" charset="0"/>
                </a:rPr>
                <a:t>z</a:t>
              </a:r>
            </a:p>
          </p:txBody>
        </p:sp>
        <p:sp>
          <p:nvSpPr>
            <p:cNvPr id="41051" name="Line 143"/>
            <p:cNvSpPr>
              <a:spLocks noChangeShapeType="1"/>
            </p:cNvSpPr>
            <p:nvPr/>
          </p:nvSpPr>
          <p:spPr bwMode="auto">
            <a:xfrm>
              <a:off x="5392" y="2414"/>
              <a:ext cx="492" cy="0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52" name="Text Box 144"/>
            <p:cNvSpPr txBox="1">
              <a:spLocks noChangeArrowheads="1"/>
            </p:cNvSpPr>
            <p:nvPr/>
          </p:nvSpPr>
          <p:spPr bwMode="auto">
            <a:xfrm>
              <a:off x="5816" y="2282"/>
              <a:ext cx="281" cy="3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2"/>
                  </a:solidFill>
                  <a:latin typeface="Comic Sans MS" pitchFamily="32" charset="0"/>
                </a:rPr>
                <a:t>x</a:t>
              </a:r>
            </a:p>
          </p:txBody>
        </p:sp>
        <p:pic>
          <p:nvPicPr>
            <p:cNvPr id="41053" name="Picture 145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419" y="2528"/>
              <a:ext cx="714" cy="124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41054" name="Rectangle 146"/>
            <p:cNvSpPr>
              <a:spLocks noChangeArrowheads="1"/>
            </p:cNvSpPr>
            <p:nvPr/>
          </p:nvSpPr>
          <p:spPr bwMode="auto">
            <a:xfrm>
              <a:off x="4023" y="3117"/>
              <a:ext cx="1197" cy="2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solidFill>
                    <a:schemeClr val="tx2"/>
                  </a:solidFill>
                </a:rPr>
                <a:t>Reconstruction</a:t>
              </a:r>
            </a:p>
          </p:txBody>
        </p:sp>
      </p:grpSp>
      <p:grpSp>
        <p:nvGrpSpPr>
          <p:cNvPr id="12" name="Group 157"/>
          <p:cNvGrpSpPr>
            <a:grpSpLocks/>
          </p:cNvGrpSpPr>
          <p:nvPr/>
        </p:nvGrpSpPr>
        <p:grpSpPr bwMode="auto">
          <a:xfrm>
            <a:off x="1447800" y="1371601"/>
            <a:ext cx="3204797" cy="2035175"/>
            <a:chOff x="1013" y="851"/>
            <a:chExt cx="2271" cy="1282"/>
          </a:xfrm>
        </p:grpSpPr>
        <p:grpSp>
          <p:nvGrpSpPr>
            <p:cNvPr id="13" name="Group 156"/>
            <p:cNvGrpSpPr>
              <a:grpSpLocks/>
            </p:cNvGrpSpPr>
            <p:nvPr/>
          </p:nvGrpSpPr>
          <p:grpSpPr bwMode="auto">
            <a:xfrm>
              <a:off x="1013" y="851"/>
              <a:ext cx="2271" cy="1282"/>
              <a:chOff x="1013" y="851"/>
              <a:chExt cx="2271" cy="1282"/>
            </a:xfrm>
          </p:grpSpPr>
          <p:sp>
            <p:nvSpPr>
              <p:cNvPr id="41041" name="Line 17"/>
              <p:cNvSpPr>
                <a:spLocks noChangeShapeType="1"/>
              </p:cNvSpPr>
              <p:nvPr/>
            </p:nvSpPr>
            <p:spPr bwMode="auto">
              <a:xfrm>
                <a:off x="1013" y="851"/>
                <a:ext cx="0" cy="111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prstDash val="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42" name="Line 18"/>
              <p:cNvSpPr>
                <a:spLocks noChangeShapeType="1"/>
              </p:cNvSpPr>
              <p:nvPr/>
            </p:nvSpPr>
            <p:spPr bwMode="auto">
              <a:xfrm rot="5400000">
                <a:off x="2595" y="1272"/>
                <a:ext cx="0" cy="1378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prstDash val="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43" name="Line 19"/>
              <p:cNvSpPr>
                <a:spLocks noChangeShapeType="1"/>
              </p:cNvSpPr>
              <p:nvPr/>
            </p:nvSpPr>
            <p:spPr bwMode="auto">
              <a:xfrm>
                <a:off x="3284" y="1865"/>
                <a:ext cx="0" cy="78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prstDash val="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44" name="Line 20"/>
              <p:cNvSpPr>
                <a:spLocks noChangeShapeType="1"/>
              </p:cNvSpPr>
              <p:nvPr/>
            </p:nvSpPr>
            <p:spPr bwMode="auto">
              <a:xfrm rot="5400000">
                <a:off x="1304" y="1674"/>
                <a:ext cx="6" cy="583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prstDash val="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45" name="AutoShape 21"/>
              <p:cNvSpPr>
                <a:spLocks noChangeArrowheads="1"/>
              </p:cNvSpPr>
              <p:nvPr/>
            </p:nvSpPr>
            <p:spPr bwMode="auto">
              <a:xfrm>
                <a:off x="1635" y="1862"/>
                <a:ext cx="238" cy="19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66FFCC"/>
                  </a:gs>
                  <a:gs pos="100000">
                    <a:srgbClr val="54D2A8"/>
                  </a:gs>
                </a:gsLst>
                <a:path path="shape">
                  <a:fillToRect l="50000" t="50000" r="50000" b="50000"/>
                </a:path>
              </a:gradFill>
              <a:ln w="1270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046" name="Rectangle 74"/>
              <p:cNvSpPr>
                <a:spLocks noChangeArrowheads="1"/>
              </p:cNvSpPr>
              <p:nvPr/>
            </p:nvSpPr>
            <p:spPr bwMode="auto">
              <a:xfrm>
                <a:off x="1585" y="1839"/>
                <a:ext cx="375" cy="29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5000"/>
                  </a:lnSpc>
                </a:pPr>
                <a:r>
                  <a:rPr lang="en-US" b="1">
                    <a:solidFill>
                      <a:schemeClr val="bg2"/>
                    </a:solidFill>
                    <a:latin typeface="Symbol" pitchFamily="32" charset="2"/>
                  </a:rPr>
                  <a:t>2t</a:t>
                </a:r>
              </a:p>
            </p:txBody>
          </p:sp>
        </p:grpSp>
        <p:sp>
          <p:nvSpPr>
            <p:cNvPr id="41040" name="Rectangle 22"/>
            <p:cNvSpPr>
              <a:spLocks noChangeArrowheads="1"/>
            </p:cNvSpPr>
            <p:nvPr/>
          </p:nvSpPr>
          <p:spPr bwMode="auto">
            <a:xfrm>
              <a:off x="2006" y="1695"/>
              <a:ext cx="1075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prstTxWarp prst="textNoShape">
                <a:avLst/>
              </a:prstTxWarp>
              <a:spAutoFit/>
            </a:bodyPr>
            <a:lstStyle/>
            <a:p>
              <a:r>
                <a:rPr lang="en-US" sz="1600" b="1">
                  <a:solidFill>
                    <a:schemeClr val="bg2"/>
                  </a:solidFill>
                </a:rPr>
                <a:t>Coincidences</a:t>
              </a:r>
            </a:p>
          </p:txBody>
        </p:sp>
      </p:grpSp>
      <p:grpSp>
        <p:nvGrpSpPr>
          <p:cNvPr id="14" name="Group 165"/>
          <p:cNvGrpSpPr>
            <a:grpSpLocks/>
          </p:cNvGrpSpPr>
          <p:nvPr/>
        </p:nvGrpSpPr>
        <p:grpSpPr bwMode="auto">
          <a:xfrm>
            <a:off x="2220059" y="696914"/>
            <a:ext cx="3121269" cy="1654175"/>
            <a:chOff x="1573" y="439"/>
            <a:chExt cx="2212" cy="1042"/>
          </a:xfrm>
        </p:grpSpPr>
        <p:sp useBgFill="1">
          <p:nvSpPr>
            <p:cNvPr id="41035" name="Rectangle 161"/>
            <p:cNvSpPr>
              <a:spLocks noChangeArrowheads="1"/>
            </p:cNvSpPr>
            <p:nvPr/>
          </p:nvSpPr>
          <p:spPr bwMode="auto">
            <a:xfrm>
              <a:off x="2642" y="704"/>
              <a:ext cx="1143" cy="677"/>
            </a:xfrm>
            <a:prstGeom prst="rect">
              <a:avLst/>
            </a:prstGeom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 useBgFill="1">
          <p:nvSpPr>
            <p:cNvPr id="41036" name="Rectangle 162"/>
            <p:cNvSpPr>
              <a:spLocks noChangeArrowheads="1"/>
            </p:cNvSpPr>
            <p:nvPr/>
          </p:nvSpPr>
          <p:spPr bwMode="auto">
            <a:xfrm>
              <a:off x="1664" y="439"/>
              <a:ext cx="1070" cy="393"/>
            </a:xfrm>
            <a:prstGeom prst="rect">
              <a:avLst/>
            </a:prstGeom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 useBgFill="1">
          <p:nvSpPr>
            <p:cNvPr id="41037" name="Rectangle 163"/>
            <p:cNvSpPr>
              <a:spLocks noChangeArrowheads="1"/>
            </p:cNvSpPr>
            <p:nvPr/>
          </p:nvSpPr>
          <p:spPr bwMode="auto">
            <a:xfrm>
              <a:off x="1573" y="786"/>
              <a:ext cx="118" cy="119"/>
            </a:xfrm>
            <a:prstGeom prst="rect">
              <a:avLst/>
            </a:prstGeom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 useBgFill="1">
          <p:nvSpPr>
            <p:cNvPr id="41038" name="Rectangle 164"/>
            <p:cNvSpPr>
              <a:spLocks noChangeArrowheads="1"/>
            </p:cNvSpPr>
            <p:nvPr/>
          </p:nvSpPr>
          <p:spPr bwMode="auto">
            <a:xfrm>
              <a:off x="2734" y="1353"/>
              <a:ext cx="119" cy="128"/>
            </a:xfrm>
            <a:prstGeom prst="rect">
              <a:avLst/>
            </a:prstGeom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15" name="Group 168"/>
          <p:cNvGrpSpPr>
            <a:grpSpLocks/>
          </p:cNvGrpSpPr>
          <p:nvPr/>
        </p:nvGrpSpPr>
        <p:grpSpPr bwMode="auto">
          <a:xfrm>
            <a:off x="807427" y="1439863"/>
            <a:ext cx="294285" cy="311150"/>
            <a:chOff x="529" y="907"/>
            <a:chExt cx="210" cy="196"/>
          </a:xfrm>
        </p:grpSpPr>
        <p:sp>
          <p:nvSpPr>
            <p:cNvPr id="3083430" name="Oval 166"/>
            <p:cNvSpPr>
              <a:spLocks noChangeAspect="1" noChangeArrowheads="1"/>
            </p:cNvSpPr>
            <p:nvPr/>
          </p:nvSpPr>
          <p:spPr bwMode="auto">
            <a:xfrm>
              <a:off x="529" y="907"/>
              <a:ext cx="206" cy="196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  <a:ea typeface="ＭＳ Ｐゴシック" pitchFamily="64" charset="-128"/>
                <a:cs typeface="+mn-cs"/>
              </a:endParaRPr>
            </a:p>
          </p:txBody>
        </p:sp>
        <p:sp>
          <p:nvSpPr>
            <p:cNvPr id="41034" name="Rectangle 167"/>
            <p:cNvSpPr>
              <a:spLocks noChangeAspect="1" noChangeArrowheads="1"/>
            </p:cNvSpPr>
            <p:nvPr/>
          </p:nvSpPr>
          <p:spPr bwMode="auto">
            <a:xfrm>
              <a:off x="553" y="917"/>
              <a:ext cx="186" cy="1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6675" tIns="26988" rIns="66675" bIns="26988">
              <a:prstTxWarp prst="textNoShape">
                <a:avLst/>
              </a:prstTxWarp>
              <a:spAutoFit/>
            </a:bodyPr>
            <a:lstStyle/>
            <a:p>
              <a:pPr algn="ctr" defTabSz="960438">
                <a:lnSpc>
                  <a:spcPct val="85000"/>
                </a:lnSpc>
              </a:pPr>
              <a:r>
                <a:rPr lang="en-US" sz="1600" b="1">
                  <a:solidFill>
                    <a:schemeClr val="bg2"/>
                  </a:solidFill>
                </a:rPr>
                <a:t>n</a:t>
              </a:r>
            </a:p>
          </p:txBody>
        </p:sp>
      </p:grpSp>
      <p:grpSp>
        <p:nvGrpSpPr>
          <p:cNvPr id="16" name="Group 153"/>
          <p:cNvGrpSpPr>
            <a:grpSpLocks/>
          </p:cNvGrpSpPr>
          <p:nvPr/>
        </p:nvGrpSpPr>
        <p:grpSpPr bwMode="auto">
          <a:xfrm>
            <a:off x="1157654" y="1706564"/>
            <a:ext cx="1894743" cy="371475"/>
            <a:chOff x="820" y="1075"/>
            <a:chExt cx="1215" cy="234"/>
          </a:xfrm>
        </p:grpSpPr>
        <p:sp>
          <p:nvSpPr>
            <p:cNvPr id="41029" name="Line 8"/>
            <p:cNvSpPr>
              <a:spLocks noChangeAspect="1" noChangeShapeType="1"/>
            </p:cNvSpPr>
            <p:nvPr/>
          </p:nvSpPr>
          <p:spPr bwMode="auto">
            <a:xfrm>
              <a:off x="1537" y="1177"/>
              <a:ext cx="338" cy="13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30" name="Line 9"/>
            <p:cNvSpPr>
              <a:spLocks noChangeAspect="1" noChangeShapeType="1"/>
            </p:cNvSpPr>
            <p:nvPr/>
          </p:nvSpPr>
          <p:spPr bwMode="auto">
            <a:xfrm flipH="1">
              <a:off x="1438" y="1167"/>
              <a:ext cx="97" cy="12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31" name="Line 10"/>
            <p:cNvSpPr>
              <a:spLocks noChangeAspect="1" noChangeShapeType="1"/>
            </p:cNvSpPr>
            <p:nvPr/>
          </p:nvSpPr>
          <p:spPr bwMode="auto">
            <a:xfrm rot="10800000" flipH="1">
              <a:off x="1884" y="1237"/>
              <a:ext cx="151" cy="5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032" name="Line 26"/>
            <p:cNvSpPr>
              <a:spLocks noChangeAspect="1" noChangeShapeType="1"/>
            </p:cNvSpPr>
            <p:nvPr/>
          </p:nvSpPr>
          <p:spPr bwMode="auto">
            <a:xfrm>
              <a:off x="820" y="1075"/>
              <a:ext cx="641" cy="20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083433" name="Rectangle 169"/>
          <p:cNvSpPr>
            <a:spLocks noChangeAspect="1" noChangeArrowheads="1"/>
          </p:cNvSpPr>
          <p:nvPr/>
        </p:nvSpPr>
        <p:spPr bwMode="auto">
          <a:xfrm>
            <a:off x="0" y="3276600"/>
            <a:ext cx="2286000" cy="336632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/>
            <a:tailEnd/>
          </a:ln>
        </p:spPr>
        <p:txBody>
          <a:bodyPr lIns="66675" tIns="26988" rIns="66675" bIns="26988">
            <a:prstTxWarp prst="textNoShape">
              <a:avLst/>
            </a:prstTxWarp>
            <a:spAutoFit/>
          </a:bodyPr>
          <a:lstStyle/>
          <a:p>
            <a:pPr defTabSz="960438">
              <a:lnSpc>
                <a:spcPct val="90000"/>
              </a:lnSpc>
            </a:pPr>
            <a:r>
              <a:rPr lang="en-US" sz="2000" b="1" dirty="0">
                <a:solidFill>
                  <a:srgbClr val="0000BF"/>
                </a:solidFill>
              </a:rPr>
              <a:t>(6p; 5n)➔(5p; 6n) </a:t>
            </a:r>
          </a:p>
        </p:txBody>
      </p:sp>
      <p:sp>
        <p:nvSpPr>
          <p:cNvPr id="138" name="Rectangle 2"/>
          <p:cNvSpPr txBox="1">
            <a:spLocks noChangeArrowheads="1"/>
          </p:cNvSpPr>
          <p:nvPr/>
        </p:nvSpPr>
        <p:spPr bwMode="auto">
          <a:xfrm>
            <a:off x="914400" y="76201"/>
            <a:ext cx="710418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64" charset="-128"/>
                <a:cs typeface="+mn-cs"/>
              </a:rPr>
              <a:t>PET Principles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8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879E-6 -0.00416 C 0.0091 0.00023 0.01882 0.0037 0.02823 0.00647 C 0.03456 0.01526 0.04443 0.01919 0.0523 0.02335 C 0.05461 0.02451 0.05693 0.02636 0.05924 0.02751 C 0.06202 0.02913 0.06773 0.03167 0.06773 0.03191 C 0.07297 0.03954 0.07853 0.0363 0.0847 0.04231 C 0.08979 0.0474 0.0958 0.05225 0.10167 0.05503 C 0.10444 0.05433 0.10768 0.05503 0.11015 0.05295 C 0.11139 0.05179 0.11092 0.04855 0.11154 0.04647 C 0.11401 0.03907 0.1137 0.04046 0.11848 0.03815 C 0.13406 0.03954 0.14039 0.04115 0.15381 0.04439 C 0.16045 0.0548 0.16538 0.05849 0.17495 0.06127 C 0.18066 0.06034 0.18713 0.06312 0.19053 0.05503 C 0.1913 0.05318 0.19084 0.0504 0.19192 0.04878 C 0.19454 0.04485 0.20842 0.04254 0.21305 0.04023 C 0.21598 0.03352 0.21753 0.03167 0.22293 0.03167 " pathEditMode="relative" rAng="0" ptsTypes="fffffffffffffffA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00" y="34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35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30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083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083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1000"/>
                                        <p:tgtEl>
                                          <p:spTgt spid="3083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1000"/>
                                        <p:tgtEl>
                                          <p:spTgt spid="3083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1000"/>
                                        <p:tgtEl>
                                          <p:spTgt spid="3083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287" grpId="0" animBg="1"/>
      <p:bldP spid="3083288" grpId="0" animBg="1"/>
      <p:bldP spid="3083292" grpId="0" animBg="1"/>
      <p:bldP spid="3083293" grpId="0" animBg="1"/>
      <p:bldP spid="3083294" grpId="0" animBg="1"/>
      <p:bldP spid="308343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err="1" smtClean="0">
                <a:ea typeface="ＭＳ Ｐゴシック" pitchFamily="64" charset="-128"/>
              </a:rPr>
              <a:t>Scintillators</a:t>
            </a:r>
            <a:r>
              <a:rPr lang="en-US" dirty="0" smtClean="0">
                <a:ea typeface="ＭＳ Ｐゴシック" pitchFamily="64" charset="-128"/>
              </a:rPr>
              <a:t> for PET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-50888412" y="914400"/>
            <a:ext cx="60032412" cy="5181600"/>
            <a:chOff x="-32056" y="0"/>
            <a:chExt cx="37816" cy="3591"/>
          </a:xfrm>
        </p:grpSpPr>
        <p:sp>
          <p:nvSpPr>
            <p:cNvPr id="81931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3591"/>
            </a:xfrm>
            <a:prstGeom prst="rect">
              <a:avLst/>
            </a:prstGeom>
            <a:solidFill>
              <a:srgbClr val="05031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l"/>
              <a:endParaRPr lang="fr-FR" sz="1800">
                <a:solidFill>
                  <a:srgbClr val="FFFFFF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endParaRPr>
            </a:p>
          </p:txBody>
        </p:sp>
        <p:pic>
          <p:nvPicPr>
            <p:cNvPr id="81932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8" y="0"/>
              <a:ext cx="4743" cy="3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-32056" y="845"/>
              <a:ext cx="37816" cy="2640"/>
              <a:chOff x="-32056" y="845"/>
              <a:chExt cx="37816" cy="2640"/>
            </a:xfrm>
          </p:grpSpPr>
          <p:sp>
            <p:nvSpPr>
              <p:cNvPr id="81935" name="Rectangle 7"/>
              <p:cNvSpPr>
                <a:spLocks noChangeArrowheads="1"/>
              </p:cNvSpPr>
              <p:nvPr/>
            </p:nvSpPr>
            <p:spPr bwMode="auto">
              <a:xfrm>
                <a:off x="44" y="1468"/>
                <a:ext cx="1509" cy="19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66554" tIns="26622" rIns="66554" bIns="26622">
                <a:prstTxWarp prst="textNoShape">
                  <a:avLst/>
                </a:prstTxWarp>
                <a:spAutoFit/>
              </a:bodyPr>
              <a:lstStyle/>
              <a:p>
                <a:pPr algn="l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Density (g/cm</a:t>
                </a:r>
                <a:r>
                  <a:rPr lang="en-US" sz="1800" baseline="300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3</a:t>
                </a: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)</a:t>
                </a:r>
              </a:p>
              <a:p>
                <a:pPr algn="l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l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Atomic number</a:t>
                </a:r>
              </a:p>
              <a:p>
                <a:pPr algn="l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l" defTabSz="958850">
                  <a:lnSpc>
                    <a:spcPct val="70000"/>
                  </a:lnSpc>
                </a:pPr>
                <a:r>
                  <a:rPr lang="en-US" sz="1800" dirty="0" err="1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Photofraction</a:t>
                </a: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l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l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Decay time (ns)</a:t>
                </a:r>
              </a:p>
              <a:p>
                <a:pPr algn="l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l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Light output (</a:t>
                </a:r>
                <a:r>
                  <a:rPr lang="en-US" sz="1800" dirty="0" err="1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h</a:t>
                </a:r>
                <a:r>
                  <a:rPr lang="en-US" sz="1800" dirty="0" err="1">
                    <a:solidFill>
                      <a:srgbClr val="8CF4EA"/>
                    </a:solidFill>
                    <a:latin typeface="Symbol" pitchFamily="-106" charset="2"/>
                    <a:ea typeface="ＭＳ Ｐゴシック" pitchFamily="-106" charset="-128"/>
                    <a:cs typeface="ＭＳ Ｐゴシック" pitchFamily="-106" charset="-128"/>
                  </a:rPr>
                  <a:t></a:t>
                </a:r>
                <a:r>
                  <a:rPr lang="en-US" sz="1800" dirty="0" err="1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/MeV</a:t>
                </a: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) </a:t>
                </a:r>
              </a:p>
              <a:p>
                <a:pPr algn="l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l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Peak emission (nm)</a:t>
                </a:r>
              </a:p>
              <a:p>
                <a:pPr algn="l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l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Refraction index</a:t>
                </a:r>
              </a:p>
            </p:txBody>
          </p:sp>
          <p:sp>
            <p:nvSpPr>
              <p:cNvPr id="81936" name="Rectangle 8"/>
              <p:cNvSpPr>
                <a:spLocks noChangeArrowheads="1"/>
              </p:cNvSpPr>
              <p:nvPr/>
            </p:nvSpPr>
            <p:spPr bwMode="auto">
              <a:xfrm>
                <a:off x="1950" y="1470"/>
                <a:ext cx="519" cy="19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66554" tIns="26622" rIns="66554" bIns="26622">
                <a:prstTxWarp prst="textNoShape">
                  <a:avLst/>
                </a:prstTxWarp>
                <a:spAutoFit/>
              </a:bodyPr>
              <a:lstStyle/>
              <a:p>
                <a:pPr algn="r" defTabSz="958850">
                  <a:lnSpc>
                    <a:spcPct val="70000"/>
                  </a:lnSpc>
                </a:pPr>
                <a:r>
                  <a:rPr lang="en-US" sz="180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7.13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75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0.35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300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8200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480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2.15</a:t>
                </a:r>
              </a:p>
            </p:txBody>
          </p:sp>
          <p:sp>
            <p:nvSpPr>
              <p:cNvPr id="81937" name="Rectangle 9"/>
              <p:cNvSpPr>
                <a:spLocks noChangeArrowheads="1"/>
              </p:cNvSpPr>
              <p:nvPr/>
            </p:nvSpPr>
            <p:spPr bwMode="auto">
              <a:xfrm>
                <a:off x="2924" y="1470"/>
                <a:ext cx="782" cy="19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66554" tIns="26622" rIns="66554" bIns="26622">
                <a:prstTxWarp prst="textNoShape">
                  <a:avLst/>
                </a:prstTxWarp>
                <a:spAutoFit/>
              </a:bodyPr>
              <a:lstStyle/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7.40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66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</a:t>
                </a:r>
                <a:r>
                  <a:rPr lang="en-US" sz="1800" dirty="0" smtClean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0.32</a:t>
                </a: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  </a:t>
                </a:r>
                <a:r>
                  <a:rPr lang="en-US" sz="1800" dirty="0">
                    <a:solidFill>
                      <a:srgbClr val="FF00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35-45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 smtClean="0">
                    <a:solidFill>
                      <a:srgbClr val="FF00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27000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 smtClean="0">
                  <a:solidFill>
                    <a:srgbClr val="FF0000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420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1.82</a:t>
                </a:r>
              </a:p>
            </p:txBody>
          </p:sp>
          <p:sp>
            <p:nvSpPr>
              <p:cNvPr id="81938" name="Rectangle 10"/>
              <p:cNvSpPr>
                <a:spLocks noChangeArrowheads="1"/>
              </p:cNvSpPr>
              <p:nvPr/>
            </p:nvSpPr>
            <p:spPr bwMode="auto">
              <a:xfrm>
                <a:off x="1595" y="969"/>
                <a:ext cx="4165" cy="20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66554" tIns="26622" rIns="66554" bIns="26622">
                <a:prstTxWarp prst="textNoShape">
                  <a:avLst/>
                </a:prstTxWarp>
                <a:spAutoFit/>
              </a:bodyPr>
              <a:lstStyle/>
              <a:p>
                <a:pPr algn="l" defTabSz="958850">
                  <a:lnSpc>
                    <a:spcPct val="85000"/>
                  </a:lnSpc>
                </a:pPr>
                <a:r>
                  <a:rPr lang="en-US" sz="1800" dirty="0" err="1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NaI</a:t>
                </a: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BGO    </a:t>
                </a:r>
                <a:r>
                  <a:rPr lang="en-US" sz="1800" dirty="0" err="1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GSO:Ce</a:t>
                </a: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</a:t>
                </a:r>
                <a:r>
                  <a:rPr lang="en-US" sz="1800" dirty="0" err="1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LSO:Ce</a:t>
                </a: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</a:t>
                </a:r>
                <a:r>
                  <a:rPr lang="en-US" sz="1800" dirty="0" err="1">
                    <a:solidFill>
                      <a:srgbClr val="FFFF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LuAP:Ce</a:t>
                </a:r>
                <a:r>
                  <a:rPr lang="en-US" sz="1800" dirty="0">
                    <a:solidFill>
                      <a:srgbClr val="FF66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</a:t>
                </a:r>
                <a:r>
                  <a:rPr lang="en-US" sz="1800" dirty="0">
                    <a:solidFill>
                      <a:srgbClr val="FFCC66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LaBr</a:t>
                </a:r>
                <a:r>
                  <a:rPr lang="en-US" sz="1800" baseline="-25000" dirty="0">
                    <a:solidFill>
                      <a:srgbClr val="FFCC66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3</a:t>
                </a:r>
                <a:r>
                  <a:rPr lang="en-US" sz="1800" dirty="0">
                    <a:solidFill>
                      <a:srgbClr val="FFCC66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:Ce </a:t>
                </a:r>
                <a:r>
                  <a:rPr lang="en-US" sz="1800" dirty="0" err="1">
                    <a:solidFill>
                      <a:srgbClr val="FF66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LuAG:Ce</a:t>
                </a:r>
                <a:endParaRPr lang="en-US" sz="1800" dirty="0">
                  <a:solidFill>
                    <a:srgbClr val="FF6600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</p:txBody>
          </p:sp>
          <p:sp>
            <p:nvSpPr>
              <p:cNvPr id="81939" name="Rectangle 11"/>
              <p:cNvSpPr>
                <a:spLocks noChangeArrowheads="1"/>
              </p:cNvSpPr>
              <p:nvPr/>
            </p:nvSpPr>
            <p:spPr bwMode="auto">
              <a:xfrm>
                <a:off x="1418" y="1470"/>
                <a:ext cx="523" cy="19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66554" tIns="26622" rIns="66554" bIns="26622">
                <a:prstTxWarp prst="textNoShape">
                  <a:avLst/>
                </a:prstTxWarp>
                <a:spAutoFit/>
              </a:bodyPr>
              <a:lstStyle/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3.67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51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0.17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</a:t>
                </a:r>
                <a:r>
                  <a:rPr lang="en-US" sz="1800" dirty="0" smtClean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230</a:t>
                </a: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43000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415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1.85</a:t>
                </a:r>
              </a:p>
            </p:txBody>
          </p:sp>
          <p:sp>
            <p:nvSpPr>
              <p:cNvPr id="81940" name="Rectangle 12"/>
              <p:cNvSpPr>
                <a:spLocks noChangeArrowheads="1"/>
              </p:cNvSpPr>
              <p:nvPr/>
            </p:nvSpPr>
            <p:spPr bwMode="auto">
              <a:xfrm>
                <a:off x="2215" y="1468"/>
                <a:ext cx="875" cy="19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66554" tIns="26622" rIns="66554" bIns="26622">
                <a:prstTxWarp prst="textNoShape">
                  <a:avLst/>
                </a:prstTxWarp>
                <a:spAutoFit/>
              </a:bodyPr>
              <a:lstStyle/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6.71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59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0.25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  30-60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 smtClean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12500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 smtClean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430    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1.85</a:t>
                </a:r>
              </a:p>
            </p:txBody>
          </p:sp>
          <p:sp>
            <p:nvSpPr>
              <p:cNvPr id="81941" name="Line 13"/>
              <p:cNvSpPr>
                <a:spLocks noChangeShapeType="1"/>
              </p:cNvSpPr>
              <p:nvPr/>
            </p:nvSpPr>
            <p:spPr bwMode="auto">
              <a:xfrm flipV="1">
                <a:off x="337" y="845"/>
                <a:ext cx="5157" cy="15"/>
              </a:xfrm>
              <a:prstGeom prst="line">
                <a:avLst/>
              </a:prstGeom>
              <a:noFill/>
              <a:ln w="254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fr-FR" sz="1800" smtClean="0">
                  <a:solidFill>
                    <a:srgbClr val="FFFFFF"/>
                  </a:solidFill>
                  <a:latin typeface="Arial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</p:txBody>
          </p:sp>
          <p:sp>
            <p:nvSpPr>
              <p:cNvPr id="81942" name="Line 14"/>
              <p:cNvSpPr>
                <a:spLocks noChangeShapeType="1"/>
              </p:cNvSpPr>
              <p:nvPr/>
            </p:nvSpPr>
            <p:spPr bwMode="auto">
              <a:xfrm>
                <a:off x="341" y="1304"/>
                <a:ext cx="5153" cy="16"/>
              </a:xfrm>
              <a:prstGeom prst="line">
                <a:avLst/>
              </a:prstGeom>
              <a:noFill/>
              <a:ln w="57150" cmpd="thinThick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fr-FR" sz="1800" smtClean="0">
                  <a:solidFill>
                    <a:srgbClr val="FFFFFF"/>
                  </a:solidFill>
                  <a:latin typeface="Arial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</p:txBody>
          </p:sp>
          <p:sp>
            <p:nvSpPr>
              <p:cNvPr id="81943" name="Line 15"/>
              <p:cNvSpPr>
                <a:spLocks noChangeShapeType="1"/>
              </p:cNvSpPr>
              <p:nvPr/>
            </p:nvSpPr>
            <p:spPr bwMode="auto">
              <a:xfrm>
                <a:off x="299" y="3464"/>
                <a:ext cx="5195" cy="21"/>
              </a:xfrm>
              <a:prstGeom prst="line">
                <a:avLst/>
              </a:prstGeom>
              <a:noFill/>
              <a:ln w="3810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l"/>
                <a:endParaRPr lang="fr-FR" sz="1800" smtClean="0">
                  <a:solidFill>
                    <a:srgbClr val="FFFFFF"/>
                  </a:solidFill>
                  <a:latin typeface="Arial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</p:txBody>
          </p:sp>
          <p:sp>
            <p:nvSpPr>
              <p:cNvPr id="81944" name="Rectangle 16"/>
              <p:cNvSpPr>
                <a:spLocks noChangeArrowheads="1"/>
              </p:cNvSpPr>
              <p:nvPr/>
            </p:nvSpPr>
            <p:spPr bwMode="auto">
              <a:xfrm>
                <a:off x="3618" y="1470"/>
                <a:ext cx="566" cy="19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66554" tIns="26622" rIns="66554" bIns="26622">
                <a:prstTxWarp prst="textNoShape">
                  <a:avLst/>
                </a:prstTxWarp>
                <a:spAutoFit/>
              </a:bodyPr>
              <a:lstStyle/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</a:t>
                </a:r>
                <a:r>
                  <a:rPr lang="en-US" sz="1800" dirty="0">
                    <a:solidFill>
                      <a:srgbClr val="FF00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8.34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EFF1B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EFF1B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65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EFF1B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EFF1B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0.30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  </a:t>
                </a:r>
                <a:r>
                  <a:rPr lang="en-US" sz="1800" dirty="0">
                    <a:solidFill>
                      <a:srgbClr val="FF00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17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 smtClean="0">
                    <a:solidFill>
                      <a:srgbClr val="FFFF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11400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 smtClean="0">
                  <a:solidFill>
                    <a:srgbClr val="FFFF00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FF00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FF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365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FF00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FF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1.97</a:t>
                </a:r>
              </a:p>
            </p:txBody>
          </p:sp>
          <p:sp>
            <p:nvSpPr>
              <p:cNvPr id="81945" name="Rectangle 16"/>
              <p:cNvSpPr>
                <a:spLocks noChangeArrowheads="1"/>
              </p:cNvSpPr>
              <p:nvPr/>
            </p:nvSpPr>
            <p:spPr bwMode="auto">
              <a:xfrm>
                <a:off x="-32056" y="1479"/>
                <a:ext cx="37727" cy="19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66554" tIns="26622" rIns="66554" bIns="26622">
                <a:prstTxWarp prst="textNoShape">
                  <a:avLst/>
                </a:prstTxWarp>
                <a:spAutoFit/>
              </a:bodyPr>
              <a:lstStyle/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AE0D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  6.73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AE0D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AE0D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63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AE0D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AE0D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0.30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AE0D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AE0D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  60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00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&gt;</a:t>
                </a:r>
                <a:r>
                  <a:rPr lang="en-US" sz="1800" dirty="0" smtClean="0">
                    <a:solidFill>
                      <a:srgbClr val="FF00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25000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 smtClean="0">
                  <a:solidFill>
                    <a:srgbClr val="FF0000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8CF4EA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</a:t>
                </a:r>
                <a:r>
                  <a:rPr lang="en-US" sz="1800" dirty="0">
                    <a:solidFill>
                      <a:srgbClr val="FF00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535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AE0D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1.84</a:t>
                </a:r>
              </a:p>
            </p:txBody>
          </p:sp>
          <p:sp>
            <p:nvSpPr>
              <p:cNvPr id="81946" name="Rectangle 16"/>
              <p:cNvSpPr>
                <a:spLocks noChangeArrowheads="1"/>
              </p:cNvSpPr>
              <p:nvPr/>
            </p:nvSpPr>
            <p:spPr bwMode="auto">
              <a:xfrm>
                <a:off x="4431" y="1479"/>
                <a:ext cx="566" cy="192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66554" tIns="26622" rIns="66554" bIns="26622">
                <a:prstTxWarp prst="textNoShape">
                  <a:avLst/>
                </a:prstTxWarp>
                <a:spAutoFit/>
              </a:bodyPr>
              <a:lstStyle/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CC66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5.29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CC66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CC66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47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CC66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CC66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0.13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CC66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00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18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CC66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 smtClean="0">
                    <a:solidFill>
                      <a:srgbClr val="FF0000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70000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 smtClean="0">
                  <a:solidFill>
                    <a:srgbClr val="FF0000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CC66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CC66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     356</a:t>
                </a:r>
              </a:p>
              <a:p>
                <a:pPr algn="r" defTabSz="958850">
                  <a:lnSpc>
                    <a:spcPct val="70000"/>
                  </a:lnSpc>
                </a:pPr>
                <a:endParaRPr lang="en-US" sz="1800" dirty="0">
                  <a:solidFill>
                    <a:srgbClr val="FFCC66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endParaRPr>
              </a:p>
              <a:p>
                <a:pPr algn="r" defTabSz="958850">
                  <a:lnSpc>
                    <a:spcPct val="70000"/>
                  </a:lnSpc>
                </a:pPr>
                <a:r>
                  <a:rPr lang="en-US" sz="1800" dirty="0">
                    <a:solidFill>
                      <a:srgbClr val="FFCC66"/>
                    </a:solidFill>
                    <a:latin typeface="Comic Sans MS" pitchFamily="-106" charset="0"/>
                    <a:ea typeface="ＭＳ Ｐゴシック" pitchFamily="-106" charset="-128"/>
                    <a:cs typeface="ＭＳ Ｐゴシック" pitchFamily="-106" charset="-128"/>
                  </a:rPr>
                  <a:t>1.88</a:t>
                </a:r>
              </a:p>
            </p:txBody>
          </p:sp>
        </p:grpSp>
        <p:sp>
          <p:nvSpPr>
            <p:cNvPr id="81934" name="Rectangle 17"/>
            <p:cNvSpPr>
              <a:spLocks noChangeArrowheads="1"/>
            </p:cNvSpPr>
            <p:nvPr/>
          </p:nvSpPr>
          <p:spPr bwMode="auto">
            <a:xfrm>
              <a:off x="388" y="244"/>
              <a:ext cx="2156" cy="29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square" lIns="66554" tIns="26622" rIns="66554" bIns="26622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 b="1" dirty="0" err="1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rPr>
                <a:t>Scintillators</a:t>
              </a:r>
              <a:r>
                <a:rPr lang="en-US" sz="2400" b="1" dirty="0">
                  <a:solidFill>
                    <a:srgbClr val="8CF4EA"/>
                  </a:solidFill>
                  <a:latin typeface="Comic Sans MS" pitchFamily="-106" charset="0"/>
                  <a:ea typeface="ＭＳ Ｐゴシック" pitchFamily="-106" charset="-128"/>
                  <a:cs typeface="ＭＳ Ｐゴシック" pitchFamily="-106" charset="-128"/>
                </a:rPr>
                <a:t> for PET</a:t>
              </a:r>
            </a:p>
          </p:txBody>
        </p:sp>
      </p:grpSp>
      <p:sp>
        <p:nvSpPr>
          <p:cNvPr id="81924" name="Text Box 18"/>
          <p:cNvSpPr txBox="1">
            <a:spLocks noChangeArrowheads="1"/>
          </p:cNvSpPr>
          <p:nvPr/>
        </p:nvSpPr>
        <p:spPr bwMode="auto">
          <a:xfrm>
            <a:off x="2461847" y="1839914"/>
            <a:ext cx="7552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rgbClr val="EAEC0B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1962</a:t>
            </a:r>
            <a:endParaRPr lang="en-US" sz="2400">
              <a:solidFill>
                <a:srgbClr val="FFFFFF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81925" name="Text Box 19"/>
          <p:cNvSpPr txBox="1">
            <a:spLocks noChangeArrowheads="1"/>
          </p:cNvSpPr>
          <p:nvPr/>
        </p:nvSpPr>
        <p:spPr bwMode="auto">
          <a:xfrm>
            <a:off x="3235570" y="1828800"/>
            <a:ext cx="7552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rgbClr val="EAEC0B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1977</a:t>
            </a:r>
            <a:endParaRPr lang="en-US" sz="2400">
              <a:solidFill>
                <a:srgbClr val="FFFFFF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81926" name="Text Box 20"/>
          <p:cNvSpPr txBox="1">
            <a:spLocks noChangeArrowheads="1"/>
          </p:cNvSpPr>
          <p:nvPr/>
        </p:nvSpPr>
        <p:spPr bwMode="auto">
          <a:xfrm>
            <a:off x="4290648" y="1828800"/>
            <a:ext cx="7552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rgbClr val="EAEC0B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1995</a:t>
            </a:r>
            <a:endParaRPr lang="en-US" sz="2400">
              <a:solidFill>
                <a:srgbClr val="FFFFFF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81927" name="Text Box 21"/>
          <p:cNvSpPr txBox="1">
            <a:spLocks noChangeArrowheads="1"/>
          </p:cNvSpPr>
          <p:nvPr/>
        </p:nvSpPr>
        <p:spPr bwMode="auto">
          <a:xfrm>
            <a:off x="5275385" y="1828800"/>
            <a:ext cx="7552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rgbClr val="EAEC0B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1999</a:t>
            </a:r>
            <a:endParaRPr lang="en-US" sz="2400">
              <a:solidFill>
                <a:srgbClr val="FFFFFF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81928" name="Text Box 22"/>
          <p:cNvSpPr txBox="1">
            <a:spLocks noChangeArrowheads="1"/>
          </p:cNvSpPr>
          <p:nvPr/>
        </p:nvSpPr>
        <p:spPr bwMode="auto">
          <a:xfrm>
            <a:off x="6189785" y="1828800"/>
            <a:ext cx="7552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rgbClr val="EAEC0B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2001</a:t>
            </a:r>
            <a:endParaRPr lang="en-US" sz="2400">
              <a:solidFill>
                <a:srgbClr val="FFFFFF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81929" name="Text Box 22"/>
          <p:cNvSpPr txBox="1">
            <a:spLocks noChangeArrowheads="1"/>
          </p:cNvSpPr>
          <p:nvPr/>
        </p:nvSpPr>
        <p:spPr bwMode="auto">
          <a:xfrm>
            <a:off x="8241324" y="1828800"/>
            <a:ext cx="7552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rgbClr val="EAEC0B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2007</a:t>
            </a:r>
            <a:endParaRPr lang="en-US" sz="2400">
              <a:solidFill>
                <a:srgbClr val="FFFFFF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81930" name="Text Box 22"/>
          <p:cNvSpPr txBox="1">
            <a:spLocks noChangeArrowheads="1"/>
          </p:cNvSpPr>
          <p:nvPr/>
        </p:nvSpPr>
        <p:spPr bwMode="auto">
          <a:xfrm>
            <a:off x="7186248" y="1828800"/>
            <a:ext cx="7552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>
                <a:solidFill>
                  <a:srgbClr val="EAEC0B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2003</a:t>
            </a:r>
            <a:endParaRPr lang="en-US" sz="2400">
              <a:solidFill>
                <a:srgbClr val="FFFFFF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114800" y="1295400"/>
            <a:ext cx="4419600" cy="4419600"/>
            <a:chOff x="4114800" y="1295400"/>
            <a:chExt cx="4419600" cy="4419600"/>
          </a:xfrm>
        </p:grpSpPr>
        <p:grpSp>
          <p:nvGrpSpPr>
            <p:cNvPr id="6" name="Group 5"/>
            <p:cNvGrpSpPr/>
            <p:nvPr/>
          </p:nvGrpSpPr>
          <p:grpSpPr>
            <a:xfrm>
              <a:off x="4114800" y="1295400"/>
              <a:ext cx="4419600" cy="4419600"/>
              <a:chOff x="4114800" y="1295400"/>
              <a:chExt cx="4419600" cy="4419600"/>
            </a:xfrm>
          </p:grpSpPr>
          <p:sp>
            <p:nvSpPr>
              <p:cNvPr id="371715" name="Oval 3"/>
              <p:cNvSpPr>
                <a:spLocks noChangeArrowheads="1"/>
              </p:cNvSpPr>
              <p:nvPr/>
            </p:nvSpPr>
            <p:spPr bwMode="auto">
              <a:xfrm>
                <a:off x="4114800" y="1295400"/>
                <a:ext cx="4419600" cy="4419600"/>
              </a:xfrm>
              <a:prstGeom prst="ellipse">
                <a:avLst/>
              </a:prstGeom>
              <a:solidFill>
                <a:srgbClr val="99CCFF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716" name="Oval 4"/>
              <p:cNvSpPr>
                <a:spLocks noChangeArrowheads="1"/>
              </p:cNvSpPr>
              <p:nvPr/>
            </p:nvSpPr>
            <p:spPr bwMode="auto">
              <a:xfrm>
                <a:off x="4648200" y="1828800"/>
                <a:ext cx="3352800" cy="3352800"/>
              </a:xfrm>
              <a:prstGeom prst="ellipse">
                <a:avLst/>
              </a:prstGeom>
              <a:solidFill>
                <a:schemeClr val="hlink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GB" sz="2400">
                  <a:latin typeface="Times" pitchFamily="-106" charset="0"/>
                </a:endParaRPr>
              </a:p>
            </p:txBody>
          </p:sp>
          <p:sp>
            <p:nvSpPr>
              <p:cNvPr id="371717" name="Oval 5"/>
              <p:cNvSpPr>
                <a:spLocks noChangeArrowheads="1"/>
              </p:cNvSpPr>
              <p:nvPr/>
            </p:nvSpPr>
            <p:spPr bwMode="auto">
              <a:xfrm>
                <a:off x="5181600" y="2362200"/>
                <a:ext cx="2286000" cy="2286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718" name="Oval 6"/>
              <p:cNvSpPr>
                <a:spLocks noChangeArrowheads="1"/>
              </p:cNvSpPr>
              <p:nvPr/>
            </p:nvSpPr>
            <p:spPr bwMode="auto">
              <a:xfrm>
                <a:off x="5257800" y="3124200"/>
                <a:ext cx="2057400" cy="762000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719" name="Oval 7"/>
              <p:cNvSpPr>
                <a:spLocks noChangeArrowheads="1"/>
              </p:cNvSpPr>
              <p:nvPr/>
            </p:nvSpPr>
            <p:spPr bwMode="auto">
              <a:xfrm>
                <a:off x="5867400" y="2895600"/>
                <a:ext cx="838200" cy="914400"/>
              </a:xfrm>
              <a:prstGeom prst="ellipse">
                <a:avLst/>
              </a:prstGeom>
              <a:solidFill>
                <a:srgbClr val="FF9933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720" name="Line 8"/>
              <p:cNvSpPr>
                <a:spLocks noChangeShapeType="1"/>
              </p:cNvSpPr>
              <p:nvPr/>
            </p:nvSpPr>
            <p:spPr bwMode="auto">
              <a:xfrm>
                <a:off x="5486400" y="3886200"/>
                <a:ext cx="1600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1721" name="AutoShape 9"/>
              <p:cNvSpPr>
                <a:spLocks noChangeArrowheads="1"/>
              </p:cNvSpPr>
              <p:nvPr/>
            </p:nvSpPr>
            <p:spPr bwMode="auto">
              <a:xfrm>
                <a:off x="5943600" y="3810000"/>
                <a:ext cx="685800" cy="76200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sp>
          <p:nvSpPr>
            <p:cNvPr id="371725" name="Rectangle 13"/>
            <p:cNvSpPr>
              <a:spLocks noChangeArrowheads="1"/>
            </p:cNvSpPr>
            <p:nvPr/>
          </p:nvSpPr>
          <p:spPr bwMode="auto">
            <a:xfrm rot="20491318">
              <a:off x="6858000" y="5105400"/>
              <a:ext cx="152400" cy="533400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726" name="Rectangle 14"/>
            <p:cNvSpPr>
              <a:spLocks noChangeArrowheads="1"/>
            </p:cNvSpPr>
            <p:nvPr/>
          </p:nvSpPr>
          <p:spPr bwMode="auto">
            <a:xfrm rot="1952458">
              <a:off x="7162800" y="1524000"/>
              <a:ext cx="152400" cy="533400"/>
            </a:xfrm>
            <a:prstGeom prst="rect">
              <a:avLst/>
            </a:prstGeom>
            <a:solidFill>
              <a:srgbClr val="99CCFF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939880" y="1484784"/>
            <a:ext cx="440432" cy="4176464"/>
            <a:chOff x="6939880" y="1484784"/>
            <a:chExt cx="440432" cy="4176464"/>
          </a:xfrm>
        </p:grpSpPr>
        <p:sp>
          <p:nvSpPr>
            <p:cNvPr id="371731" name="AutoShape 19"/>
            <p:cNvSpPr>
              <a:spLocks noChangeArrowheads="1"/>
            </p:cNvSpPr>
            <p:nvPr/>
          </p:nvSpPr>
          <p:spPr bwMode="auto">
            <a:xfrm>
              <a:off x="6939880" y="5508848"/>
              <a:ext cx="152400" cy="152400"/>
            </a:xfrm>
            <a:prstGeom prst="star4">
              <a:avLst>
                <a:gd name="adj" fmla="val 12500"/>
              </a:avLst>
            </a:prstGeom>
            <a:solidFill>
              <a:srgbClr val="CC0000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1732" name="AutoShape 20"/>
            <p:cNvSpPr>
              <a:spLocks noChangeArrowheads="1"/>
            </p:cNvSpPr>
            <p:nvPr/>
          </p:nvSpPr>
          <p:spPr bwMode="auto">
            <a:xfrm>
              <a:off x="7227912" y="1484784"/>
              <a:ext cx="152400" cy="152400"/>
            </a:xfrm>
            <a:prstGeom prst="star4">
              <a:avLst>
                <a:gd name="adj" fmla="val 12500"/>
              </a:avLst>
            </a:prstGeom>
            <a:solidFill>
              <a:srgbClr val="CC0000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71739" name="Rectangle 27"/>
          <p:cNvSpPr>
            <a:spLocks noChangeArrowheads="1"/>
          </p:cNvSpPr>
          <p:nvPr/>
        </p:nvSpPr>
        <p:spPr bwMode="auto">
          <a:xfrm>
            <a:off x="6705600" y="4330700"/>
            <a:ext cx="1438275" cy="336550"/>
          </a:xfrm>
          <a:prstGeom prst="rect">
            <a:avLst/>
          </a:prstGeom>
          <a:solidFill>
            <a:srgbClr val="FFCCCC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solidFill>
                  <a:srgbClr val="CC0000"/>
                </a:solidFill>
                <a:latin typeface="Arial" pitchFamily="-106" charset="0"/>
              </a:rPr>
              <a:t>incorrect LOR</a:t>
            </a:r>
          </a:p>
        </p:txBody>
      </p:sp>
      <p:sp>
        <p:nvSpPr>
          <p:cNvPr id="371723" name="Text Box 11"/>
          <p:cNvSpPr txBox="1">
            <a:spLocks noChangeArrowheads="1"/>
          </p:cNvSpPr>
          <p:nvPr/>
        </p:nvSpPr>
        <p:spPr bwMode="auto">
          <a:xfrm>
            <a:off x="5054600" y="558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pitchFamily="-106" charset="0"/>
              </a:rPr>
              <a:t>	</a:t>
            </a:r>
            <a:r>
              <a:rPr lang="en-US" sz="2400">
                <a:latin typeface="Times" pitchFamily="-106" charset="0"/>
              </a:rPr>
              <a:t> </a:t>
            </a:r>
          </a:p>
        </p:txBody>
      </p:sp>
      <p:sp>
        <p:nvSpPr>
          <p:cNvPr id="371738" name="Rectangle 26"/>
          <p:cNvSpPr>
            <a:spLocks noChangeArrowheads="1"/>
          </p:cNvSpPr>
          <p:nvPr/>
        </p:nvSpPr>
        <p:spPr bwMode="auto">
          <a:xfrm>
            <a:off x="708025" y="1601788"/>
            <a:ext cx="184150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endParaRPr lang="en-GB" sz="2800">
              <a:solidFill>
                <a:schemeClr val="accent2"/>
              </a:solidFill>
              <a:latin typeface="Arial" pitchFamily="-106" charset="0"/>
            </a:endParaRPr>
          </a:p>
        </p:txBody>
      </p:sp>
      <p:sp>
        <p:nvSpPr>
          <p:cNvPr id="371727" name="Line 15"/>
          <p:cNvSpPr>
            <a:spLocks noChangeShapeType="1"/>
          </p:cNvSpPr>
          <p:nvPr/>
        </p:nvSpPr>
        <p:spPr bwMode="auto">
          <a:xfrm flipH="1">
            <a:off x="7010400" y="1600200"/>
            <a:ext cx="304800" cy="39624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1729" name="AutoShape 17"/>
          <p:cNvSpPr>
            <a:spLocks noChangeArrowheads="1"/>
          </p:cNvSpPr>
          <p:nvPr/>
        </p:nvSpPr>
        <p:spPr bwMode="auto">
          <a:xfrm>
            <a:off x="7086600" y="3352800"/>
            <a:ext cx="228600" cy="228600"/>
          </a:xfrm>
          <a:prstGeom prst="irregularSeal2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1730" name="Oval 18"/>
          <p:cNvSpPr>
            <a:spLocks noChangeArrowheads="1"/>
          </p:cNvSpPr>
          <p:nvPr/>
        </p:nvSpPr>
        <p:spPr bwMode="auto">
          <a:xfrm>
            <a:off x="6897592" y="3352800"/>
            <a:ext cx="152400" cy="1524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1733" name="Line 21"/>
          <p:cNvSpPr>
            <a:spLocks noChangeShapeType="1"/>
          </p:cNvSpPr>
          <p:nvPr/>
        </p:nvSpPr>
        <p:spPr bwMode="auto">
          <a:xfrm flipH="1">
            <a:off x="6858000" y="2006600"/>
            <a:ext cx="228600" cy="3088398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1734" name="Oval 22"/>
          <p:cNvSpPr>
            <a:spLocks noChangeArrowheads="1"/>
          </p:cNvSpPr>
          <p:nvPr/>
        </p:nvSpPr>
        <p:spPr bwMode="auto">
          <a:xfrm>
            <a:off x="6858000" y="3276600"/>
            <a:ext cx="457200" cy="304800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GB" sz="2400">
              <a:latin typeface="Times" pitchFamily="-106" charset="0"/>
            </a:endParaRPr>
          </a:p>
        </p:txBody>
      </p:sp>
      <p:sp>
        <p:nvSpPr>
          <p:cNvPr id="371741" name="Text Box 29"/>
          <p:cNvSpPr txBox="1">
            <a:spLocks noChangeArrowheads="1"/>
          </p:cNvSpPr>
          <p:nvPr/>
        </p:nvSpPr>
        <p:spPr bwMode="auto">
          <a:xfrm>
            <a:off x="304800" y="4419600"/>
            <a:ext cx="3911600" cy="1311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Depth-of-interaction </a:t>
            </a:r>
          </a:p>
          <a:p>
            <a:r>
              <a:rPr lang="en-GB" sz="2000" dirty="0">
                <a:solidFill>
                  <a:schemeClr val="tx2"/>
                </a:solidFill>
              </a:rPr>
              <a:t>(DOI) information is</a:t>
            </a:r>
          </a:p>
          <a:p>
            <a:r>
              <a:rPr lang="en-GB" sz="2000" dirty="0">
                <a:solidFill>
                  <a:schemeClr val="tx2"/>
                </a:solidFill>
              </a:rPr>
              <a:t>needed to maintain good </a:t>
            </a:r>
            <a:br>
              <a:rPr lang="en-GB" sz="2000" dirty="0">
                <a:solidFill>
                  <a:schemeClr val="tx2"/>
                </a:solidFill>
              </a:rPr>
            </a:br>
            <a:r>
              <a:rPr lang="en-GB" sz="2000" dirty="0">
                <a:solidFill>
                  <a:schemeClr val="tx2"/>
                </a:solidFill>
              </a:rPr>
              <a:t>resolution at off-centre positions</a:t>
            </a:r>
          </a:p>
        </p:txBody>
      </p:sp>
      <p:sp>
        <p:nvSpPr>
          <p:cNvPr id="371742" name="Text Box 30"/>
          <p:cNvSpPr txBox="1">
            <a:spLocks noChangeArrowheads="1"/>
          </p:cNvSpPr>
          <p:nvPr/>
        </p:nvSpPr>
        <p:spPr bwMode="auto">
          <a:xfrm>
            <a:off x="790575" y="1698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GB" sz="2800">
              <a:solidFill>
                <a:schemeClr val="accent2"/>
              </a:solidFill>
              <a:latin typeface="Arial" pitchFamily="-106" charset="0"/>
            </a:endParaRPr>
          </a:p>
        </p:txBody>
      </p:sp>
      <p:sp>
        <p:nvSpPr>
          <p:cNvPr id="371744" name="Rectangle 32"/>
          <p:cNvSpPr>
            <a:spLocks noChangeArrowheads="1"/>
          </p:cNvSpPr>
          <p:nvPr/>
        </p:nvSpPr>
        <p:spPr bwMode="auto">
          <a:xfrm>
            <a:off x="228600" y="1143000"/>
            <a:ext cx="3585993" cy="15318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r>
              <a:rPr lang="en-US" sz="2800" b="1" dirty="0"/>
              <a:t>Spatial Resolution  - </a:t>
            </a:r>
          </a:p>
          <a:p>
            <a:r>
              <a:rPr lang="en-US" sz="2800" b="1" dirty="0"/>
              <a:t>Depth-of-interaction</a:t>
            </a:r>
            <a:r>
              <a:rPr lang="en-US" sz="2800" b="1" dirty="0" smtClean="0"/>
              <a:t> </a:t>
            </a:r>
            <a:endParaRPr lang="en-US" sz="3600" b="1" dirty="0" smtClean="0"/>
          </a:p>
          <a:p>
            <a:r>
              <a:rPr lang="en-US" sz="4000" b="1" dirty="0"/>
              <a:t>DOI</a:t>
            </a:r>
          </a:p>
        </p:txBody>
      </p:sp>
      <p:sp>
        <p:nvSpPr>
          <p:cNvPr id="371746" name="Rectangle 34"/>
          <p:cNvSpPr>
            <a:spLocks noChangeArrowheads="1"/>
          </p:cNvSpPr>
          <p:nvPr/>
        </p:nvSpPr>
        <p:spPr bwMode="auto">
          <a:xfrm>
            <a:off x="736600" y="79374"/>
            <a:ext cx="7772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prstTxWarp prst="textNoShape">
              <a:avLst/>
            </a:prstTxWarp>
          </a:bodyPr>
          <a:lstStyle/>
          <a:p>
            <a:pPr algn="ctr" eaLnBrk="1" hangingPunct="1"/>
            <a:r>
              <a:rPr lang="nl-NL" sz="3600" dirty="0" smtClean="0">
                <a:solidFill>
                  <a:schemeClr val="tx2"/>
                </a:solidFill>
              </a:rPr>
              <a:t>Parallax </a:t>
            </a:r>
            <a:r>
              <a:rPr lang="nl-NL" sz="3600" dirty="0" err="1" smtClean="0">
                <a:solidFill>
                  <a:schemeClr val="tx2"/>
                </a:solidFill>
              </a:rPr>
              <a:t>error</a:t>
            </a:r>
            <a:r>
              <a:rPr lang="nl-NL" sz="3600" dirty="0" smtClean="0">
                <a:solidFill>
                  <a:schemeClr val="tx2"/>
                </a:solidFill>
              </a:rPr>
              <a:t> in PET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5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37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1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1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1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1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71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39" grpId="0" animBg="1"/>
      <p:bldP spid="371727" grpId="0" animBg="1"/>
      <p:bldP spid="371729" grpId="0" animBg="1"/>
      <p:bldP spid="371729" grpId="1" animBg="1"/>
      <p:bldP spid="371730" grpId="0" animBg="1"/>
      <p:bldP spid="371733" grpId="0" animBg="1"/>
      <p:bldP spid="371734" grpId="0" animBg="1"/>
      <p:bldP spid="3717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062" y="142528"/>
            <a:ext cx="7472354" cy="838200"/>
          </a:xfrm>
        </p:spPr>
        <p:txBody>
          <a:bodyPr/>
          <a:lstStyle/>
          <a:p>
            <a:pPr algn="ctr">
              <a:defRPr/>
            </a:pP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appelications</a:t>
            </a:r>
            <a:r>
              <a:rPr lang="fr-FR" dirty="0" smtClean="0"/>
              <a:t>  </a:t>
            </a:r>
            <a:r>
              <a:rPr lang="fr-FR" dirty="0" smtClean="0"/>
              <a:t>of </a:t>
            </a:r>
            <a:r>
              <a:rPr lang="fr-FR" dirty="0" err="1" smtClean="0"/>
              <a:t>scintillators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8275" b="4892"/>
          <a:stretch/>
        </p:blipFill>
        <p:spPr>
          <a:xfrm>
            <a:off x="0" y="1124744"/>
            <a:ext cx="9144000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1839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r 30"/>
          <p:cNvGrpSpPr/>
          <p:nvPr/>
        </p:nvGrpSpPr>
        <p:grpSpPr>
          <a:xfrm>
            <a:off x="381000" y="1476375"/>
            <a:ext cx="4800600" cy="4238625"/>
            <a:chOff x="381000" y="1476375"/>
            <a:chExt cx="4800600" cy="4238625"/>
          </a:xfrm>
          <a:solidFill>
            <a:schemeClr val="accent2">
              <a:lumMod val="20000"/>
              <a:lumOff val="80000"/>
            </a:schemeClr>
          </a:solidFill>
        </p:grpSpPr>
        <p:pic>
          <p:nvPicPr>
            <p:cNvPr id="352260" name="Picture 4" descr="LuAP_LSO"/>
            <p:cNvPicPr>
              <a:picLocks noChangeAspect="1" noChangeArrowheads="1"/>
            </p:cNvPicPr>
            <p:nvPr/>
          </p:nvPicPr>
          <p:blipFill>
            <a:blip r:embed="rId2"/>
            <a:srcRect l="8333" r="4167"/>
            <a:stretch>
              <a:fillRect/>
            </a:stretch>
          </p:blipFill>
          <p:spPr bwMode="auto">
            <a:xfrm>
              <a:off x="381000" y="1476375"/>
              <a:ext cx="4800600" cy="4238625"/>
            </a:xfrm>
            <a:prstGeom prst="rect">
              <a:avLst/>
            </a:prstGeom>
            <a:grpFill/>
            <a:ln w="9525">
              <a:solidFill>
                <a:srgbClr val="66CCFF"/>
              </a:solidFill>
              <a:miter lim="800000"/>
              <a:headEnd/>
              <a:tailEnd/>
            </a:ln>
          </p:spPr>
        </p:pic>
        <p:sp>
          <p:nvSpPr>
            <p:cNvPr id="352261" name="Text Box 5"/>
            <p:cNvSpPr txBox="1">
              <a:spLocks noChangeArrowheads="1"/>
            </p:cNvSpPr>
            <p:nvPr/>
          </p:nvSpPr>
          <p:spPr bwMode="auto">
            <a:xfrm>
              <a:off x="3286125" y="3092450"/>
              <a:ext cx="1285875" cy="336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nl-NL" sz="1600" b="1">
                  <a:solidFill>
                    <a:srgbClr val="0033CC"/>
                  </a:solidFill>
                </a:rPr>
                <a:t>Lu</a:t>
              </a:r>
              <a:r>
                <a:rPr lang="nl-NL" sz="1600" b="1" baseline="-25000">
                  <a:solidFill>
                    <a:srgbClr val="0033CC"/>
                  </a:solidFill>
                </a:rPr>
                <a:t>2</a:t>
              </a:r>
              <a:r>
                <a:rPr lang="nl-NL" sz="1600" b="1">
                  <a:solidFill>
                    <a:srgbClr val="0033CC"/>
                  </a:solidFill>
                </a:rPr>
                <a:t>SiO</a:t>
              </a:r>
              <a:r>
                <a:rPr lang="nl-NL" sz="1600" b="1" baseline="-25000">
                  <a:solidFill>
                    <a:srgbClr val="0033CC"/>
                  </a:solidFill>
                </a:rPr>
                <a:t>5</a:t>
              </a:r>
              <a:r>
                <a:rPr lang="nl-NL" sz="1600" b="1">
                  <a:solidFill>
                    <a:srgbClr val="0033CC"/>
                  </a:solidFill>
                </a:rPr>
                <a:t>:Ce</a:t>
              </a:r>
              <a:endParaRPr lang="en-US" sz="1600" b="1">
                <a:solidFill>
                  <a:srgbClr val="0033CC"/>
                </a:solidFill>
              </a:endParaRPr>
            </a:p>
          </p:txBody>
        </p:sp>
        <p:sp>
          <p:nvSpPr>
            <p:cNvPr id="352262" name="Text Box 6"/>
            <p:cNvSpPr txBox="1">
              <a:spLocks noChangeArrowheads="1"/>
            </p:cNvSpPr>
            <p:nvPr/>
          </p:nvSpPr>
          <p:spPr bwMode="auto">
            <a:xfrm>
              <a:off x="3286125" y="2063750"/>
              <a:ext cx="1208088" cy="336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nl-NL" sz="1600" b="1" dirty="0">
                  <a:solidFill>
                    <a:srgbClr val="9900CC"/>
                  </a:solidFill>
                </a:rPr>
                <a:t>LuAlO</a:t>
              </a:r>
              <a:r>
                <a:rPr lang="nl-NL" sz="1600" b="1" baseline="-25000" dirty="0">
                  <a:solidFill>
                    <a:srgbClr val="9900CC"/>
                  </a:solidFill>
                </a:rPr>
                <a:t>3</a:t>
              </a:r>
              <a:r>
                <a:rPr lang="nl-NL" sz="1600" b="1" dirty="0">
                  <a:solidFill>
                    <a:srgbClr val="9900CC"/>
                  </a:solidFill>
                </a:rPr>
                <a:t>:Ce</a:t>
              </a:r>
              <a:endParaRPr lang="en-US" sz="1600" b="1" dirty="0">
                <a:solidFill>
                  <a:srgbClr val="9900CC"/>
                </a:solidFill>
              </a:endParaRPr>
            </a:p>
          </p:txBody>
        </p:sp>
      </p:grpSp>
      <p:sp>
        <p:nvSpPr>
          <p:cNvPr id="352271" name="Text Box 15"/>
          <p:cNvSpPr txBox="1">
            <a:spLocks noChangeArrowheads="1"/>
          </p:cNvSpPr>
          <p:nvPr/>
        </p:nvSpPr>
        <p:spPr bwMode="auto">
          <a:xfrm>
            <a:off x="7561263" y="2938463"/>
            <a:ext cx="1208087" cy="3365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l-NL" sz="1600" b="1">
                <a:solidFill>
                  <a:srgbClr val="6600CC"/>
                </a:solidFill>
              </a:rPr>
              <a:t>LuAlO</a:t>
            </a:r>
            <a:r>
              <a:rPr lang="nl-NL" sz="1600" b="1" baseline="-25000">
                <a:solidFill>
                  <a:srgbClr val="6600CC"/>
                </a:solidFill>
              </a:rPr>
              <a:t>3</a:t>
            </a:r>
            <a:r>
              <a:rPr lang="nl-NL" sz="1600" b="1">
                <a:solidFill>
                  <a:srgbClr val="6600CC"/>
                </a:solidFill>
              </a:rPr>
              <a:t>:Ce</a:t>
            </a:r>
            <a:endParaRPr lang="en-US" sz="1600" b="1">
              <a:solidFill>
                <a:srgbClr val="6600CC"/>
              </a:solidFill>
            </a:endParaRPr>
          </a:p>
        </p:txBody>
      </p:sp>
      <p:sp>
        <p:nvSpPr>
          <p:cNvPr id="352272" name="Text Box 16"/>
          <p:cNvSpPr txBox="1">
            <a:spLocks noChangeArrowheads="1"/>
          </p:cNvSpPr>
          <p:nvPr/>
        </p:nvSpPr>
        <p:spPr bwMode="auto">
          <a:xfrm>
            <a:off x="7521575" y="2062163"/>
            <a:ext cx="1285875" cy="3365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l-NL" sz="1600" b="1">
                <a:solidFill>
                  <a:srgbClr val="0000FF"/>
                </a:solidFill>
              </a:rPr>
              <a:t>Lu</a:t>
            </a:r>
            <a:r>
              <a:rPr lang="nl-NL" sz="1600" b="1" baseline="-25000">
                <a:solidFill>
                  <a:srgbClr val="0000FF"/>
                </a:solidFill>
              </a:rPr>
              <a:t>2</a:t>
            </a:r>
            <a:r>
              <a:rPr lang="nl-NL" sz="1600" b="1">
                <a:solidFill>
                  <a:srgbClr val="0000FF"/>
                </a:solidFill>
              </a:rPr>
              <a:t>SiO</a:t>
            </a:r>
            <a:r>
              <a:rPr lang="nl-NL" sz="1600" b="1" baseline="-25000">
                <a:solidFill>
                  <a:srgbClr val="0000FF"/>
                </a:solidFill>
              </a:rPr>
              <a:t>5</a:t>
            </a:r>
            <a:r>
              <a:rPr lang="nl-NL" sz="1600" b="1">
                <a:solidFill>
                  <a:srgbClr val="0000FF"/>
                </a:solidFill>
              </a:rPr>
              <a:t>:Ce</a:t>
            </a:r>
            <a:endParaRPr lang="en-US" sz="1600" b="1">
              <a:solidFill>
                <a:srgbClr val="0000FF"/>
              </a:solidFill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6330950" y="1555750"/>
            <a:ext cx="1943100" cy="2584450"/>
            <a:chOff x="4244" y="1112"/>
            <a:chExt cx="1224" cy="1628"/>
          </a:xfrm>
        </p:grpSpPr>
        <p:sp>
          <p:nvSpPr>
            <p:cNvPr id="352270" name="AutoShape 14"/>
            <p:cNvSpPr>
              <a:spLocks noChangeArrowheads="1"/>
            </p:cNvSpPr>
            <p:nvPr/>
          </p:nvSpPr>
          <p:spPr bwMode="auto">
            <a:xfrm>
              <a:off x="4244" y="2372"/>
              <a:ext cx="1220" cy="368"/>
            </a:xfrm>
            <a:prstGeom prst="cube">
              <a:avLst>
                <a:gd name="adj" fmla="val 84782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81" name="AutoShape 25"/>
            <p:cNvSpPr>
              <a:spLocks noChangeArrowheads="1"/>
            </p:cNvSpPr>
            <p:nvPr/>
          </p:nvSpPr>
          <p:spPr bwMode="auto">
            <a:xfrm>
              <a:off x="4476" y="2576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83" name="AutoShape 27"/>
            <p:cNvSpPr>
              <a:spLocks noChangeArrowheads="1"/>
            </p:cNvSpPr>
            <p:nvPr/>
          </p:nvSpPr>
          <p:spPr bwMode="auto">
            <a:xfrm>
              <a:off x="4248" y="2576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84" name="AutoShape 28"/>
            <p:cNvSpPr>
              <a:spLocks noChangeArrowheads="1"/>
            </p:cNvSpPr>
            <p:nvPr/>
          </p:nvSpPr>
          <p:spPr bwMode="auto">
            <a:xfrm>
              <a:off x="4360" y="2468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85" name="AutoShape 29"/>
            <p:cNvSpPr>
              <a:spLocks noChangeArrowheads="1"/>
            </p:cNvSpPr>
            <p:nvPr/>
          </p:nvSpPr>
          <p:spPr bwMode="auto">
            <a:xfrm>
              <a:off x="4584" y="2468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86" name="AutoShape 30"/>
            <p:cNvSpPr>
              <a:spLocks noChangeArrowheads="1"/>
            </p:cNvSpPr>
            <p:nvPr/>
          </p:nvSpPr>
          <p:spPr bwMode="auto">
            <a:xfrm>
              <a:off x="4808" y="2468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87" name="AutoShape 31"/>
            <p:cNvSpPr>
              <a:spLocks noChangeArrowheads="1"/>
            </p:cNvSpPr>
            <p:nvPr/>
          </p:nvSpPr>
          <p:spPr bwMode="auto">
            <a:xfrm>
              <a:off x="5036" y="2468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88" name="AutoShape 32"/>
            <p:cNvSpPr>
              <a:spLocks noChangeArrowheads="1"/>
            </p:cNvSpPr>
            <p:nvPr/>
          </p:nvSpPr>
          <p:spPr bwMode="auto">
            <a:xfrm>
              <a:off x="4928" y="2576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89" name="AutoShape 33"/>
            <p:cNvSpPr>
              <a:spLocks noChangeArrowheads="1"/>
            </p:cNvSpPr>
            <p:nvPr/>
          </p:nvSpPr>
          <p:spPr bwMode="auto">
            <a:xfrm>
              <a:off x="4700" y="2576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90" name="AutoShape 34"/>
            <p:cNvSpPr>
              <a:spLocks noChangeArrowheads="1"/>
            </p:cNvSpPr>
            <p:nvPr/>
          </p:nvSpPr>
          <p:spPr bwMode="auto">
            <a:xfrm>
              <a:off x="4688" y="2364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91" name="AutoShape 35"/>
            <p:cNvSpPr>
              <a:spLocks noChangeArrowheads="1"/>
            </p:cNvSpPr>
            <p:nvPr/>
          </p:nvSpPr>
          <p:spPr bwMode="auto">
            <a:xfrm>
              <a:off x="4460" y="2364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92" name="AutoShape 36"/>
            <p:cNvSpPr>
              <a:spLocks noChangeArrowheads="1"/>
            </p:cNvSpPr>
            <p:nvPr/>
          </p:nvSpPr>
          <p:spPr bwMode="auto">
            <a:xfrm>
              <a:off x="5140" y="2364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93" name="AutoShape 37"/>
            <p:cNvSpPr>
              <a:spLocks noChangeArrowheads="1"/>
            </p:cNvSpPr>
            <p:nvPr/>
          </p:nvSpPr>
          <p:spPr bwMode="auto">
            <a:xfrm>
              <a:off x="4912" y="2364"/>
              <a:ext cx="328" cy="104"/>
            </a:xfrm>
            <a:prstGeom prst="parallelogram">
              <a:avLst>
                <a:gd name="adj" fmla="val 10191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69" name="AutoShape 13"/>
            <p:cNvSpPr>
              <a:spLocks noChangeArrowheads="1"/>
            </p:cNvSpPr>
            <p:nvPr/>
          </p:nvSpPr>
          <p:spPr bwMode="auto">
            <a:xfrm>
              <a:off x="4588" y="1788"/>
              <a:ext cx="324" cy="784"/>
            </a:xfrm>
            <a:prstGeom prst="cube">
              <a:avLst>
                <a:gd name="adj" fmla="val 33000"/>
              </a:avLst>
            </a:prstGeom>
            <a:solidFill>
              <a:srgbClr val="66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2294" name="AutoShape 38"/>
            <p:cNvSpPr>
              <a:spLocks noChangeArrowheads="1"/>
            </p:cNvSpPr>
            <p:nvPr/>
          </p:nvSpPr>
          <p:spPr bwMode="auto">
            <a:xfrm>
              <a:off x="4584" y="1112"/>
              <a:ext cx="324" cy="784"/>
            </a:xfrm>
            <a:prstGeom prst="cube">
              <a:avLst>
                <a:gd name="adj" fmla="val 33000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352296" name="Text Box 40"/>
          <p:cNvSpPr txBox="1">
            <a:spLocks noChangeArrowheads="1"/>
          </p:cNvSpPr>
          <p:nvPr/>
        </p:nvSpPr>
        <p:spPr bwMode="auto">
          <a:xfrm>
            <a:off x="6467475" y="4151313"/>
            <a:ext cx="19288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l-NL" sz="1600" b="1">
                <a:solidFill>
                  <a:srgbClr val="66CCFF"/>
                </a:solidFill>
              </a:rPr>
              <a:t>APD array</a:t>
            </a:r>
          </a:p>
          <a:p>
            <a:r>
              <a:rPr lang="nl-NL" sz="1600" b="1">
                <a:solidFill>
                  <a:srgbClr val="66CCFF"/>
                </a:solidFill>
              </a:rPr>
              <a:t>or</a:t>
            </a:r>
          </a:p>
          <a:p>
            <a:r>
              <a:rPr lang="nl-NL" sz="1600" b="1">
                <a:solidFill>
                  <a:srgbClr val="66CCFF"/>
                </a:solidFill>
              </a:rPr>
              <a:t>multi-anode PMT</a:t>
            </a:r>
            <a:endParaRPr lang="en-US" sz="1600" b="1">
              <a:solidFill>
                <a:srgbClr val="66CCFF"/>
              </a:solidFill>
            </a:endParaRPr>
          </a:p>
        </p:txBody>
      </p:sp>
      <p:sp>
        <p:nvSpPr>
          <p:cNvPr id="352300" name="Text Box 44"/>
          <p:cNvSpPr txBox="1">
            <a:spLocks noChangeArrowheads="1"/>
          </p:cNvSpPr>
          <p:nvPr/>
        </p:nvSpPr>
        <p:spPr bwMode="auto">
          <a:xfrm>
            <a:off x="6550025" y="882650"/>
            <a:ext cx="1674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>
                <a:solidFill>
                  <a:srgbClr val="66CCFF"/>
                </a:solidFill>
              </a:rPr>
              <a:t>columns</a:t>
            </a:r>
          </a:p>
        </p:txBody>
      </p:sp>
      <p:sp>
        <p:nvSpPr>
          <p:cNvPr id="352301" name="Rectangle 45"/>
          <p:cNvSpPr>
            <a:spLocks noChangeArrowheads="1"/>
          </p:cNvSpPr>
          <p:nvPr/>
        </p:nvSpPr>
        <p:spPr bwMode="auto">
          <a:xfrm>
            <a:off x="736600" y="79374"/>
            <a:ext cx="77724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prstTxWarp prst="textNoShape">
              <a:avLst/>
            </a:prstTxWarp>
          </a:bodyPr>
          <a:lstStyle/>
          <a:p>
            <a:pPr algn="ctr" eaLnBrk="1" hangingPunct="1"/>
            <a:r>
              <a:rPr lang="nl-NL" sz="4000" dirty="0" err="1" smtClean="0">
                <a:solidFill>
                  <a:schemeClr val="tx2"/>
                </a:solidFill>
              </a:rPr>
              <a:t>Phoswich</a:t>
            </a:r>
            <a:r>
              <a:rPr lang="nl-NL" sz="4000" dirty="0" smtClean="0">
                <a:solidFill>
                  <a:schemeClr val="tx2"/>
                </a:solidFill>
              </a:rPr>
              <a:t> </a:t>
            </a:r>
            <a:r>
              <a:rPr lang="nl-NL" sz="4000" dirty="0" err="1" smtClean="0">
                <a:solidFill>
                  <a:schemeClr val="tx2"/>
                </a:solidFill>
              </a:rPr>
              <a:t>configuration</a:t>
            </a:r>
            <a:r>
              <a:rPr lang="nl-NL" sz="4000" dirty="0" smtClean="0">
                <a:solidFill>
                  <a:schemeClr val="tx2"/>
                </a:solidFill>
              </a:rPr>
              <a:t> </a:t>
            </a:r>
            <a:r>
              <a:rPr lang="nl-NL" sz="4000" dirty="0">
                <a:solidFill>
                  <a:schemeClr val="tx2"/>
                </a:solidFill>
              </a:rPr>
              <a:t>in PET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352302" name="Text Box 46"/>
          <p:cNvSpPr txBox="1">
            <a:spLocks noChangeArrowheads="1"/>
          </p:cNvSpPr>
          <p:nvPr/>
        </p:nvSpPr>
        <p:spPr bwMode="auto">
          <a:xfrm>
            <a:off x="6091001" y="5138738"/>
            <a:ext cx="290401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Different </a:t>
            </a:r>
            <a:r>
              <a:rPr lang="en-US" sz="2400" b="1" dirty="0" smtClean="0">
                <a:solidFill>
                  <a:srgbClr val="FFFF00"/>
                </a:solidFill>
              </a:rPr>
              <a:t>response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time and/or</a:t>
            </a:r>
          </a:p>
          <a:p>
            <a:r>
              <a:rPr lang="en-US" sz="2400" b="1" dirty="0" smtClean="0">
                <a:solidFill>
                  <a:srgbClr val="FFFF00"/>
                </a:solidFill>
              </a:rPr>
              <a:t>wavelength</a:t>
            </a:r>
            <a:endParaRPr lang="en-GB" sz="2400" b="1" dirty="0">
              <a:solidFill>
                <a:srgbClr val="FFFF00"/>
              </a:solidFill>
            </a:endParaRPr>
          </a:p>
        </p:txBody>
      </p:sp>
      <p:sp>
        <p:nvSpPr>
          <p:cNvPr id="352303" name="Rectangle 47"/>
          <p:cNvSpPr>
            <a:spLocks noChangeArrowheads="1"/>
          </p:cNvSpPr>
          <p:nvPr/>
        </p:nvSpPr>
        <p:spPr bwMode="auto">
          <a:xfrm>
            <a:off x="5334000" y="2514600"/>
            <a:ext cx="1103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nl-NL" sz="3600" b="1" dirty="0">
                <a:solidFill>
                  <a:srgbClr val="FFFF00"/>
                </a:solidFill>
              </a:rPr>
              <a:t>DOI</a:t>
            </a:r>
            <a:endParaRPr lang="en-GB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AXPET concept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1" y="3581399"/>
            <a:ext cx="2971800" cy="282553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794" y="762000"/>
            <a:ext cx="3006806" cy="25146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" y="1295400"/>
            <a:ext cx="5897269" cy="44958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02469" y="5867400"/>
            <a:ext cx="4983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2.5 to 4mm FWHM position </a:t>
            </a:r>
            <a:r>
              <a:rPr lang="fr-FR" sz="1400" dirty="0" err="1" smtClean="0"/>
              <a:t>resolution</a:t>
            </a:r>
            <a:r>
              <a:rPr lang="fr-FR" sz="1400" dirty="0" smtClean="0"/>
              <a:t> for 10cm long </a:t>
            </a:r>
            <a:r>
              <a:rPr lang="fr-FR" sz="1400" dirty="0" err="1" smtClean="0"/>
              <a:t>crystals</a:t>
            </a:r>
            <a:endParaRPr lang="fr-FR" sz="1400" dirty="0" smtClean="0"/>
          </a:p>
          <a:p>
            <a:r>
              <a:rPr lang="fr-FR" sz="1400" dirty="0" err="1" smtClean="0"/>
              <a:t>Depending</a:t>
            </a:r>
            <a:r>
              <a:rPr lang="fr-FR" sz="1400" dirty="0" smtClean="0"/>
              <a:t> on surface state and </a:t>
            </a:r>
            <a:r>
              <a:rPr lang="fr-FR" sz="1400" dirty="0" err="1" smtClean="0"/>
              <a:t>wrapping</a:t>
            </a:r>
            <a:r>
              <a:rPr lang="fr-FR" sz="1400" dirty="0" smtClean="0"/>
              <a:t> conditions </a:t>
            </a:r>
            <a:endParaRPr lang="fr-FR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450" name="Rectangle 16"/>
          <p:cNvSpPr>
            <a:spLocks noChangeAspect="1" noChangeArrowheads="1"/>
          </p:cNvSpPr>
          <p:nvPr/>
        </p:nvSpPr>
        <p:spPr bwMode="auto">
          <a:xfrm>
            <a:off x="2878016" y="2346326"/>
            <a:ext cx="190500" cy="485775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104451" name="Rectangle 17"/>
          <p:cNvSpPr>
            <a:spLocks noChangeAspect="1" noChangeArrowheads="1"/>
          </p:cNvSpPr>
          <p:nvPr/>
        </p:nvSpPr>
        <p:spPr bwMode="auto">
          <a:xfrm>
            <a:off x="2435470" y="2289176"/>
            <a:ext cx="366346" cy="295275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52" name="Rectangle 18"/>
          <p:cNvSpPr>
            <a:spLocks noChangeArrowheads="1"/>
          </p:cNvSpPr>
          <p:nvPr/>
        </p:nvSpPr>
        <p:spPr bwMode="auto">
          <a:xfrm>
            <a:off x="121683" y="839789"/>
            <a:ext cx="1172196" cy="4033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150000"/>
              </a:lnSpc>
            </a:pPr>
            <a:r>
              <a:rPr lang="en-US" sz="1600" b="1">
                <a:solidFill>
                  <a:schemeClr val="tx2"/>
                </a:solidFill>
              </a:rPr>
              <a:t>Detector B</a:t>
            </a:r>
          </a:p>
        </p:txBody>
      </p:sp>
      <p:sp>
        <p:nvSpPr>
          <p:cNvPr id="104453" name="Rectangle 19"/>
          <p:cNvSpPr>
            <a:spLocks noChangeArrowheads="1"/>
          </p:cNvSpPr>
          <p:nvPr/>
        </p:nvSpPr>
        <p:spPr bwMode="auto">
          <a:xfrm>
            <a:off x="3963138" y="4051300"/>
            <a:ext cx="1160574" cy="280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90000"/>
              </a:lnSpc>
            </a:pPr>
            <a:r>
              <a:rPr lang="en-US" sz="1600" b="1">
                <a:solidFill>
                  <a:schemeClr val="tx2"/>
                </a:solidFill>
              </a:rPr>
              <a:t>Detector A</a:t>
            </a:r>
          </a:p>
        </p:txBody>
      </p:sp>
      <p:sp>
        <p:nvSpPr>
          <p:cNvPr id="104454" name="Oval 20"/>
          <p:cNvSpPr>
            <a:spLocks noChangeAspect="1" noChangeArrowheads="1"/>
          </p:cNvSpPr>
          <p:nvPr/>
        </p:nvSpPr>
        <p:spPr bwMode="auto">
          <a:xfrm>
            <a:off x="2763716" y="2728913"/>
            <a:ext cx="291612" cy="311150"/>
          </a:xfrm>
          <a:prstGeom prst="ellipse">
            <a:avLst/>
          </a:prstGeom>
          <a:gradFill rotWithShape="1">
            <a:gsLst>
              <a:gs pos="0">
                <a:srgbClr val="EAEAEA"/>
              </a:gs>
              <a:gs pos="100000">
                <a:srgbClr val="B9B9B9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55" name="Rectangle 21"/>
          <p:cNvSpPr>
            <a:spLocks noChangeAspect="1" noChangeArrowheads="1"/>
          </p:cNvSpPr>
          <p:nvPr/>
        </p:nvSpPr>
        <p:spPr bwMode="auto">
          <a:xfrm>
            <a:off x="2790205" y="2744789"/>
            <a:ext cx="294318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e</a:t>
            </a:r>
            <a:r>
              <a:rPr lang="en-US" sz="1600" b="1" baseline="30000">
                <a:solidFill>
                  <a:schemeClr val="bg2"/>
                </a:solidFill>
              </a:rPr>
              <a:t>-</a:t>
            </a:r>
          </a:p>
        </p:txBody>
      </p:sp>
      <p:sp>
        <p:nvSpPr>
          <p:cNvPr id="104456" name="Oval 22"/>
          <p:cNvSpPr>
            <a:spLocks noChangeAspect="1" noChangeArrowheads="1"/>
          </p:cNvSpPr>
          <p:nvPr/>
        </p:nvSpPr>
        <p:spPr bwMode="auto">
          <a:xfrm>
            <a:off x="2595197" y="2601913"/>
            <a:ext cx="288680" cy="311150"/>
          </a:xfrm>
          <a:prstGeom prst="ellipse">
            <a:avLst/>
          </a:prstGeom>
          <a:gradFill rotWithShape="1">
            <a:gsLst>
              <a:gs pos="0">
                <a:srgbClr val="C0C0C0"/>
              </a:gs>
              <a:gs pos="100000">
                <a:srgbClr val="5B5B5B"/>
              </a:gs>
            </a:gsLst>
            <a:path path="shape">
              <a:fillToRect l="50000" t="50000" r="50000" b="50000"/>
            </a:path>
          </a:gradFill>
          <a:ln w="12700">
            <a:noFill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57" name="Rectangle 23"/>
          <p:cNvSpPr>
            <a:spLocks noChangeAspect="1" noChangeArrowheads="1"/>
          </p:cNvSpPr>
          <p:nvPr/>
        </p:nvSpPr>
        <p:spPr bwMode="auto">
          <a:xfrm>
            <a:off x="2605986" y="2630489"/>
            <a:ext cx="328649" cy="2699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sz="1600" b="1">
                <a:solidFill>
                  <a:schemeClr val="bg2"/>
                </a:solidFill>
              </a:rPr>
              <a:t>e</a:t>
            </a:r>
            <a:r>
              <a:rPr lang="en-US" sz="1600" b="1" baseline="30000">
                <a:solidFill>
                  <a:schemeClr val="bg2"/>
                </a:solidFill>
              </a:rPr>
              <a:t>+</a:t>
            </a:r>
          </a:p>
        </p:txBody>
      </p:sp>
      <p:sp>
        <p:nvSpPr>
          <p:cNvPr id="104458" name="Rectangle 24"/>
          <p:cNvSpPr>
            <a:spLocks noChangeAspect="1" noChangeArrowheads="1"/>
          </p:cNvSpPr>
          <p:nvPr/>
        </p:nvSpPr>
        <p:spPr bwMode="auto">
          <a:xfrm rot="1560000" flipV="1">
            <a:off x="578827" y="1517650"/>
            <a:ext cx="293077" cy="261938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3D3D3D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59" name="Rectangle 25"/>
          <p:cNvSpPr>
            <a:spLocks noChangeAspect="1" noChangeArrowheads="1"/>
          </p:cNvSpPr>
          <p:nvPr/>
        </p:nvSpPr>
        <p:spPr bwMode="auto">
          <a:xfrm rot="1620000" flipV="1">
            <a:off x="317989" y="1511301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0" name="Rectangle 26"/>
          <p:cNvSpPr>
            <a:spLocks noChangeAspect="1" noChangeArrowheads="1"/>
          </p:cNvSpPr>
          <p:nvPr/>
        </p:nvSpPr>
        <p:spPr bwMode="auto">
          <a:xfrm rot="1620000" flipV="1">
            <a:off x="381000" y="1379539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1" name="Rectangle 27"/>
          <p:cNvSpPr>
            <a:spLocks noChangeAspect="1" noChangeArrowheads="1"/>
          </p:cNvSpPr>
          <p:nvPr/>
        </p:nvSpPr>
        <p:spPr bwMode="auto">
          <a:xfrm rot="1560000" flipH="1">
            <a:off x="4302370" y="3517900"/>
            <a:ext cx="291612" cy="261938"/>
          </a:xfrm>
          <a:prstGeom prst="rect">
            <a:avLst/>
          </a:prstGeom>
          <a:gradFill rotWithShape="1">
            <a:gsLst>
              <a:gs pos="0">
                <a:srgbClr val="595959"/>
              </a:gs>
              <a:gs pos="100000">
                <a:srgbClr val="C0C0C0"/>
              </a:gs>
            </a:gsLst>
            <a:lin ang="2700000" scaled="1"/>
          </a:gra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2" name="Rectangle 28"/>
          <p:cNvSpPr>
            <a:spLocks noChangeAspect="1" noChangeArrowheads="1"/>
          </p:cNvSpPr>
          <p:nvPr/>
        </p:nvSpPr>
        <p:spPr bwMode="auto">
          <a:xfrm rot="1620000" flipH="1">
            <a:off x="4626220" y="3681414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3" name="Rectangle 29"/>
          <p:cNvSpPr>
            <a:spLocks noChangeAspect="1" noChangeArrowheads="1"/>
          </p:cNvSpPr>
          <p:nvPr/>
        </p:nvSpPr>
        <p:spPr bwMode="auto">
          <a:xfrm rot="1620000" flipH="1">
            <a:off x="4561743" y="3813176"/>
            <a:ext cx="228600" cy="104775"/>
          </a:xfrm>
          <a:prstGeom prst="rect">
            <a:avLst/>
          </a:prstGeom>
          <a:solidFill>
            <a:srgbClr val="C0C0C0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4" name="Line 30"/>
          <p:cNvSpPr>
            <a:spLocks noChangeShapeType="1"/>
          </p:cNvSpPr>
          <p:nvPr/>
        </p:nvSpPr>
        <p:spPr bwMode="auto">
          <a:xfrm>
            <a:off x="883627" y="1757364"/>
            <a:ext cx="1692519" cy="915987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5" name="Line 31"/>
          <p:cNvSpPr>
            <a:spLocks noChangeShapeType="1"/>
          </p:cNvSpPr>
          <p:nvPr/>
        </p:nvSpPr>
        <p:spPr bwMode="auto">
          <a:xfrm flipH="1" flipV="1">
            <a:off x="3118339" y="2976563"/>
            <a:ext cx="1112227" cy="59690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 useBgFill="1">
        <p:nvSpPr>
          <p:cNvPr id="104466" name="Rectangle 32"/>
          <p:cNvSpPr>
            <a:spLocks noChangeArrowheads="1"/>
          </p:cNvSpPr>
          <p:nvPr/>
        </p:nvSpPr>
        <p:spPr bwMode="auto">
          <a:xfrm>
            <a:off x="2494085" y="1995489"/>
            <a:ext cx="553915" cy="420687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7" name="Oval 33"/>
          <p:cNvSpPr>
            <a:spLocks noChangeArrowheads="1"/>
          </p:cNvSpPr>
          <p:nvPr/>
        </p:nvSpPr>
        <p:spPr bwMode="auto">
          <a:xfrm>
            <a:off x="987670" y="1836738"/>
            <a:ext cx="3109546" cy="156845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68" name="Rectangle 34"/>
          <p:cNvSpPr>
            <a:spLocks noChangeArrowheads="1"/>
          </p:cNvSpPr>
          <p:nvPr/>
        </p:nvSpPr>
        <p:spPr bwMode="auto">
          <a:xfrm>
            <a:off x="1142388" y="2605088"/>
            <a:ext cx="1331795" cy="431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6675" tIns="26988" rIns="66675" bIns="26988">
            <a:prstTxWarp prst="textNoShape">
              <a:avLst/>
            </a:prstTxWarp>
            <a:spAutoFit/>
          </a:bodyPr>
          <a:lstStyle/>
          <a:p>
            <a:pPr algn="ctr" defTabSz="960438">
              <a:lnSpc>
                <a:spcPct val="85000"/>
              </a:lnSpc>
            </a:pPr>
            <a:r>
              <a:rPr lang="en-US" b="1">
                <a:solidFill>
                  <a:schemeClr val="tx2"/>
                </a:solidFill>
              </a:rPr>
              <a:t>Patient</a:t>
            </a:r>
          </a:p>
        </p:txBody>
      </p:sp>
      <p:sp>
        <p:nvSpPr>
          <p:cNvPr id="104469" name="Oval 36"/>
          <p:cNvSpPr>
            <a:spLocks noChangeArrowheads="1"/>
          </p:cNvSpPr>
          <p:nvPr/>
        </p:nvSpPr>
        <p:spPr bwMode="auto">
          <a:xfrm>
            <a:off x="997928" y="4646613"/>
            <a:ext cx="3108080" cy="1568450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70" name="Line 37"/>
          <p:cNvSpPr>
            <a:spLocks noChangeShapeType="1"/>
          </p:cNvSpPr>
          <p:nvPr/>
        </p:nvSpPr>
        <p:spPr bwMode="auto">
          <a:xfrm>
            <a:off x="823546" y="4521201"/>
            <a:ext cx="3319097" cy="1801813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861098" name="Line 42"/>
          <p:cNvSpPr>
            <a:spLocks noChangeShapeType="1"/>
          </p:cNvSpPr>
          <p:nvPr/>
        </p:nvSpPr>
        <p:spPr bwMode="auto">
          <a:xfrm>
            <a:off x="2788627" y="2989264"/>
            <a:ext cx="0" cy="2613025"/>
          </a:xfrm>
          <a:prstGeom prst="line">
            <a:avLst/>
          </a:prstGeom>
          <a:noFill/>
          <a:ln w="38100">
            <a:solidFill>
              <a:schemeClr val="bg1"/>
            </a:solidFill>
            <a:prstDash val="sysDot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861106" name="Line 50"/>
          <p:cNvSpPr>
            <a:spLocks noChangeShapeType="1"/>
          </p:cNvSpPr>
          <p:nvPr/>
        </p:nvSpPr>
        <p:spPr bwMode="auto">
          <a:xfrm>
            <a:off x="4179277" y="5181601"/>
            <a:ext cx="1652954" cy="392113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73" name="Text Box 52"/>
          <p:cNvSpPr txBox="1">
            <a:spLocks noChangeArrowheads="1"/>
          </p:cNvSpPr>
          <p:nvPr/>
        </p:nvSpPr>
        <p:spPr bwMode="auto">
          <a:xfrm>
            <a:off x="3828107" y="2989263"/>
            <a:ext cx="377026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t</a:t>
            </a:r>
            <a:r>
              <a:rPr lang="en-US" sz="2000" baseline="-25000">
                <a:solidFill>
                  <a:srgbClr val="FF0000"/>
                </a:solidFill>
              </a:rPr>
              <a:t>A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04474" name="Text Box 53"/>
          <p:cNvSpPr txBox="1">
            <a:spLocks noChangeArrowheads="1"/>
          </p:cNvSpPr>
          <p:nvPr/>
        </p:nvSpPr>
        <p:spPr bwMode="auto">
          <a:xfrm>
            <a:off x="822468" y="1778000"/>
            <a:ext cx="369971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t</a:t>
            </a:r>
            <a:r>
              <a:rPr lang="en-US" sz="2000" baseline="-25000">
                <a:solidFill>
                  <a:srgbClr val="FF0000"/>
                </a:solidFill>
              </a:rPr>
              <a:t>B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04475" name="Text Box 54"/>
          <p:cNvSpPr txBox="1">
            <a:spLocks noChangeArrowheads="1"/>
          </p:cNvSpPr>
          <p:nvPr/>
        </p:nvSpPr>
        <p:spPr bwMode="auto">
          <a:xfrm>
            <a:off x="1412663" y="769938"/>
            <a:ext cx="3617972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Symbol" pitchFamily="-112" charset="2"/>
              </a:rPr>
              <a:t>D</a:t>
            </a:r>
            <a:r>
              <a:rPr lang="en-US" sz="2000">
                <a:solidFill>
                  <a:schemeClr val="accent2"/>
                </a:solidFill>
              </a:rPr>
              <a:t>t</a:t>
            </a:r>
            <a:r>
              <a:rPr lang="en-US" sz="2000" i="1">
                <a:solidFill>
                  <a:schemeClr val="accent2"/>
                </a:solidFill>
              </a:rPr>
              <a:t> = </a:t>
            </a:r>
            <a:r>
              <a:rPr lang="en-US" sz="2000">
                <a:solidFill>
                  <a:schemeClr val="accent2"/>
                </a:solidFill>
              </a:rPr>
              <a:t>t</a:t>
            </a:r>
            <a:r>
              <a:rPr lang="en-US" sz="2000" baseline="-25000">
                <a:solidFill>
                  <a:schemeClr val="accent2"/>
                </a:solidFill>
              </a:rPr>
              <a:t>A</a:t>
            </a:r>
            <a:r>
              <a:rPr lang="en-US" sz="2000">
                <a:solidFill>
                  <a:schemeClr val="accent2"/>
                </a:solidFill>
              </a:rPr>
              <a:t> – t</a:t>
            </a:r>
            <a:r>
              <a:rPr lang="en-US" sz="2000" baseline="-25000">
                <a:solidFill>
                  <a:schemeClr val="accent2"/>
                </a:solidFill>
              </a:rPr>
              <a:t>B</a:t>
            </a:r>
            <a:r>
              <a:rPr lang="en-US" sz="2000" i="1">
                <a:solidFill>
                  <a:schemeClr val="accent2"/>
                </a:solidFill>
              </a:rPr>
              <a:t> = </a:t>
            </a:r>
            <a:r>
              <a:rPr lang="en-US" sz="2000">
                <a:solidFill>
                  <a:schemeClr val="accent2"/>
                </a:solidFill>
              </a:rPr>
              <a:t>[(d+d</a:t>
            </a:r>
            <a:r>
              <a:rPr lang="en-US" sz="2000" baseline="-25000">
                <a:solidFill>
                  <a:schemeClr val="accent2"/>
                </a:solidFill>
              </a:rPr>
              <a:t>1</a:t>
            </a:r>
            <a:r>
              <a:rPr lang="en-US" sz="2000">
                <a:solidFill>
                  <a:schemeClr val="accent2"/>
                </a:solidFill>
              </a:rPr>
              <a:t>) – (d-d</a:t>
            </a:r>
            <a:r>
              <a:rPr lang="en-US" sz="2000" baseline="-25000">
                <a:solidFill>
                  <a:schemeClr val="accent2"/>
                </a:solidFill>
              </a:rPr>
              <a:t>1</a:t>
            </a:r>
            <a:r>
              <a:rPr lang="en-US" sz="2000">
                <a:solidFill>
                  <a:schemeClr val="accent2"/>
                </a:solidFill>
              </a:rPr>
              <a:t>)]/c</a:t>
            </a:r>
          </a:p>
        </p:txBody>
      </p:sp>
      <p:sp>
        <p:nvSpPr>
          <p:cNvPr id="104476" name="Text Box 55"/>
          <p:cNvSpPr txBox="1">
            <a:spLocks noChangeArrowheads="1"/>
          </p:cNvSpPr>
          <p:nvPr/>
        </p:nvSpPr>
        <p:spPr bwMode="auto">
          <a:xfrm>
            <a:off x="1505286" y="1173163"/>
            <a:ext cx="1356277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accent2"/>
                </a:solidFill>
              </a:rPr>
              <a:t>d</a:t>
            </a:r>
            <a:r>
              <a:rPr lang="en-US" sz="2000" baseline="-25000">
                <a:solidFill>
                  <a:schemeClr val="accent2"/>
                </a:solidFill>
              </a:rPr>
              <a:t>1</a:t>
            </a:r>
            <a:r>
              <a:rPr lang="en-US" sz="2000">
                <a:solidFill>
                  <a:schemeClr val="accent2"/>
                </a:solidFill>
              </a:rPr>
              <a:t> = c </a:t>
            </a:r>
            <a:r>
              <a:rPr lang="en-US" sz="2000">
                <a:solidFill>
                  <a:schemeClr val="accent2"/>
                </a:solidFill>
                <a:latin typeface="Symbol" pitchFamily="-112" charset="2"/>
              </a:rPr>
              <a:t>D</a:t>
            </a:r>
            <a:r>
              <a:rPr lang="en-US" sz="2000">
                <a:solidFill>
                  <a:schemeClr val="accent2"/>
                </a:solidFill>
              </a:rPr>
              <a:t>t/2</a:t>
            </a:r>
          </a:p>
        </p:txBody>
      </p:sp>
      <p:sp>
        <p:nvSpPr>
          <p:cNvPr id="104477" name="Text Box 57"/>
          <p:cNvSpPr txBox="1">
            <a:spLocks noChangeArrowheads="1"/>
          </p:cNvSpPr>
          <p:nvPr/>
        </p:nvSpPr>
        <p:spPr bwMode="auto">
          <a:xfrm>
            <a:off x="1812732" y="1828800"/>
            <a:ext cx="341334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solidFill>
                  <a:schemeClr val="tx2"/>
                </a:solidFill>
              </a:rPr>
              <a:t>d</a:t>
            </a:r>
          </a:p>
        </p:txBody>
      </p:sp>
      <p:sp>
        <p:nvSpPr>
          <p:cNvPr id="104478" name="Line 58"/>
          <p:cNvSpPr>
            <a:spLocks noChangeShapeType="1"/>
          </p:cNvSpPr>
          <p:nvPr/>
        </p:nvSpPr>
        <p:spPr bwMode="auto">
          <a:xfrm>
            <a:off x="962758" y="1643064"/>
            <a:ext cx="1504950" cy="8143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79" name="Line 59"/>
          <p:cNvSpPr>
            <a:spLocks noChangeShapeType="1"/>
          </p:cNvSpPr>
          <p:nvPr/>
        </p:nvSpPr>
        <p:spPr bwMode="auto">
          <a:xfrm>
            <a:off x="2521927" y="2354263"/>
            <a:ext cx="444011" cy="23971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480" name="Text Box 60"/>
          <p:cNvSpPr txBox="1">
            <a:spLocks noChangeArrowheads="1"/>
          </p:cNvSpPr>
          <p:nvPr/>
        </p:nvSpPr>
        <p:spPr bwMode="auto">
          <a:xfrm>
            <a:off x="2641484" y="2070100"/>
            <a:ext cx="436429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>
                <a:solidFill>
                  <a:schemeClr val="tx2"/>
                </a:solidFill>
              </a:rPr>
              <a:t>d</a:t>
            </a:r>
            <a:r>
              <a:rPr lang="en-US" sz="2000" baseline="-2500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104481" name="Oval 61"/>
          <p:cNvSpPr>
            <a:spLocks noChangeArrowheads="1"/>
          </p:cNvSpPr>
          <p:nvPr/>
        </p:nvSpPr>
        <p:spPr bwMode="auto">
          <a:xfrm>
            <a:off x="2404697" y="2540000"/>
            <a:ext cx="79131" cy="88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2" name="Group 126"/>
          <p:cNvGrpSpPr>
            <a:grpSpLocks/>
          </p:cNvGrpSpPr>
          <p:nvPr/>
        </p:nvGrpSpPr>
        <p:grpSpPr bwMode="auto">
          <a:xfrm>
            <a:off x="2269881" y="3910013"/>
            <a:ext cx="1000857" cy="1871662"/>
            <a:chOff x="1531" y="3963"/>
            <a:chExt cx="709" cy="1179"/>
          </a:xfrm>
        </p:grpSpPr>
        <p:sp>
          <p:nvSpPr>
            <p:cNvPr id="104526" name="Rectangle 116"/>
            <p:cNvSpPr>
              <a:spLocks noChangeArrowheads="1"/>
            </p:cNvSpPr>
            <p:nvPr/>
          </p:nvSpPr>
          <p:spPr bwMode="auto">
            <a:xfrm>
              <a:off x="1531" y="4786"/>
              <a:ext cx="61" cy="6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7" name="Rectangle 112"/>
            <p:cNvSpPr>
              <a:spLocks noChangeArrowheads="1"/>
            </p:cNvSpPr>
            <p:nvPr/>
          </p:nvSpPr>
          <p:spPr bwMode="auto">
            <a:xfrm>
              <a:off x="1609" y="4683"/>
              <a:ext cx="55" cy="19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8" name="Rectangle 108"/>
            <p:cNvSpPr>
              <a:spLocks noChangeArrowheads="1"/>
            </p:cNvSpPr>
            <p:nvPr/>
          </p:nvSpPr>
          <p:spPr bwMode="auto">
            <a:xfrm>
              <a:off x="1687" y="4515"/>
              <a:ext cx="61" cy="40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9" name="Rectangle 111"/>
            <p:cNvSpPr>
              <a:spLocks noChangeArrowheads="1"/>
            </p:cNvSpPr>
            <p:nvPr/>
          </p:nvSpPr>
          <p:spPr bwMode="auto">
            <a:xfrm>
              <a:off x="1771" y="4332"/>
              <a:ext cx="61" cy="621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0" name="Rectangle 110"/>
            <p:cNvSpPr>
              <a:spLocks noChangeArrowheads="1"/>
            </p:cNvSpPr>
            <p:nvPr/>
          </p:nvSpPr>
          <p:spPr bwMode="auto">
            <a:xfrm>
              <a:off x="1855" y="3963"/>
              <a:ext cx="67" cy="1026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1" name="Rectangle 119"/>
            <p:cNvSpPr>
              <a:spLocks noChangeArrowheads="1"/>
            </p:cNvSpPr>
            <p:nvPr/>
          </p:nvSpPr>
          <p:spPr bwMode="auto">
            <a:xfrm>
              <a:off x="1945" y="4410"/>
              <a:ext cx="61" cy="621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2" name="Rectangle 120"/>
            <p:cNvSpPr>
              <a:spLocks noChangeArrowheads="1"/>
            </p:cNvSpPr>
            <p:nvPr/>
          </p:nvSpPr>
          <p:spPr bwMode="auto">
            <a:xfrm>
              <a:off x="2029" y="4653"/>
              <a:ext cx="61" cy="40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3" name="Rectangle 122"/>
            <p:cNvSpPr>
              <a:spLocks noChangeArrowheads="1"/>
            </p:cNvSpPr>
            <p:nvPr/>
          </p:nvSpPr>
          <p:spPr bwMode="auto">
            <a:xfrm>
              <a:off x="2107" y="4905"/>
              <a:ext cx="55" cy="19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34" name="Rectangle 125"/>
            <p:cNvSpPr>
              <a:spLocks noChangeArrowheads="1"/>
            </p:cNvSpPr>
            <p:nvPr/>
          </p:nvSpPr>
          <p:spPr bwMode="auto">
            <a:xfrm>
              <a:off x="2179" y="5074"/>
              <a:ext cx="61" cy="68"/>
            </a:xfrm>
            <a:prstGeom prst="rect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</p:grpSp>
      <p:sp>
        <p:nvSpPr>
          <p:cNvPr id="2861104" name="Line 48"/>
          <p:cNvSpPr>
            <a:spLocks noChangeShapeType="1"/>
          </p:cNvSpPr>
          <p:nvPr/>
        </p:nvSpPr>
        <p:spPr bwMode="auto">
          <a:xfrm>
            <a:off x="2458916" y="4995863"/>
            <a:ext cx="618392" cy="3476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" name="Group 85"/>
          <p:cNvGrpSpPr>
            <a:grpSpLocks/>
          </p:cNvGrpSpPr>
          <p:nvPr/>
        </p:nvGrpSpPr>
        <p:grpSpPr bwMode="auto">
          <a:xfrm>
            <a:off x="1510812" y="4224339"/>
            <a:ext cx="2133600" cy="1781175"/>
            <a:chOff x="1755" y="4701"/>
            <a:chExt cx="1512" cy="1122"/>
          </a:xfrm>
        </p:grpSpPr>
        <p:sp>
          <p:nvSpPr>
            <p:cNvPr id="104505" name="Rectangle 62"/>
            <p:cNvSpPr>
              <a:spLocks noChangeArrowheads="1"/>
            </p:cNvSpPr>
            <p:nvPr/>
          </p:nvSpPr>
          <p:spPr bwMode="auto">
            <a:xfrm>
              <a:off x="1755" y="470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06" name="Rectangle 63"/>
            <p:cNvSpPr>
              <a:spLocks noChangeArrowheads="1"/>
            </p:cNvSpPr>
            <p:nvPr/>
          </p:nvSpPr>
          <p:spPr bwMode="auto">
            <a:xfrm>
              <a:off x="1824" y="473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07" name="Rectangle 64"/>
            <p:cNvSpPr>
              <a:spLocks noChangeArrowheads="1"/>
            </p:cNvSpPr>
            <p:nvPr/>
          </p:nvSpPr>
          <p:spPr bwMode="auto">
            <a:xfrm>
              <a:off x="1897" y="477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08" name="Rectangle 65"/>
            <p:cNvSpPr>
              <a:spLocks noChangeArrowheads="1"/>
            </p:cNvSpPr>
            <p:nvPr/>
          </p:nvSpPr>
          <p:spPr bwMode="auto">
            <a:xfrm>
              <a:off x="1974" y="480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09" name="Rectangle 66"/>
            <p:cNvSpPr>
              <a:spLocks noChangeArrowheads="1"/>
            </p:cNvSpPr>
            <p:nvPr/>
          </p:nvSpPr>
          <p:spPr bwMode="auto">
            <a:xfrm>
              <a:off x="2052" y="484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0" name="Rectangle 67"/>
            <p:cNvSpPr>
              <a:spLocks noChangeArrowheads="1"/>
            </p:cNvSpPr>
            <p:nvPr/>
          </p:nvSpPr>
          <p:spPr bwMode="auto">
            <a:xfrm>
              <a:off x="2127" y="4888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1" name="Rectangle 68"/>
            <p:cNvSpPr>
              <a:spLocks noChangeArrowheads="1"/>
            </p:cNvSpPr>
            <p:nvPr/>
          </p:nvSpPr>
          <p:spPr bwMode="auto">
            <a:xfrm>
              <a:off x="2204" y="491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2" name="Rectangle 69"/>
            <p:cNvSpPr>
              <a:spLocks noChangeArrowheads="1"/>
            </p:cNvSpPr>
            <p:nvPr/>
          </p:nvSpPr>
          <p:spPr bwMode="auto">
            <a:xfrm>
              <a:off x="2276" y="495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3" name="Rectangle 70"/>
            <p:cNvSpPr>
              <a:spLocks noChangeArrowheads="1"/>
            </p:cNvSpPr>
            <p:nvPr/>
          </p:nvSpPr>
          <p:spPr bwMode="auto">
            <a:xfrm>
              <a:off x="2348" y="4989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4" name="Rectangle 71"/>
            <p:cNvSpPr>
              <a:spLocks noChangeArrowheads="1"/>
            </p:cNvSpPr>
            <p:nvPr/>
          </p:nvSpPr>
          <p:spPr bwMode="auto">
            <a:xfrm>
              <a:off x="2420" y="502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5" name="Rectangle 72"/>
            <p:cNvSpPr>
              <a:spLocks noChangeArrowheads="1"/>
            </p:cNvSpPr>
            <p:nvPr/>
          </p:nvSpPr>
          <p:spPr bwMode="auto">
            <a:xfrm>
              <a:off x="2492" y="506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6" name="Rectangle 73"/>
            <p:cNvSpPr>
              <a:spLocks noChangeArrowheads="1"/>
            </p:cNvSpPr>
            <p:nvPr/>
          </p:nvSpPr>
          <p:spPr bwMode="auto">
            <a:xfrm>
              <a:off x="2564" y="509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7" name="Rectangle 74"/>
            <p:cNvSpPr>
              <a:spLocks noChangeArrowheads="1"/>
            </p:cNvSpPr>
            <p:nvPr/>
          </p:nvSpPr>
          <p:spPr bwMode="auto">
            <a:xfrm>
              <a:off x="2636" y="512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8" name="Rectangle 75"/>
            <p:cNvSpPr>
              <a:spLocks noChangeArrowheads="1"/>
            </p:cNvSpPr>
            <p:nvPr/>
          </p:nvSpPr>
          <p:spPr bwMode="auto">
            <a:xfrm>
              <a:off x="2708" y="516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19" name="Rectangle 76"/>
            <p:cNvSpPr>
              <a:spLocks noChangeArrowheads="1"/>
            </p:cNvSpPr>
            <p:nvPr/>
          </p:nvSpPr>
          <p:spPr bwMode="auto">
            <a:xfrm>
              <a:off x="2780" y="5199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0" name="Rectangle 77"/>
            <p:cNvSpPr>
              <a:spLocks noChangeArrowheads="1"/>
            </p:cNvSpPr>
            <p:nvPr/>
          </p:nvSpPr>
          <p:spPr bwMode="auto">
            <a:xfrm>
              <a:off x="2852" y="5229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1" name="Rectangle 78"/>
            <p:cNvSpPr>
              <a:spLocks noChangeArrowheads="1"/>
            </p:cNvSpPr>
            <p:nvPr/>
          </p:nvSpPr>
          <p:spPr bwMode="auto">
            <a:xfrm>
              <a:off x="2924" y="5265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2" name="Rectangle 79"/>
            <p:cNvSpPr>
              <a:spLocks noChangeArrowheads="1"/>
            </p:cNvSpPr>
            <p:nvPr/>
          </p:nvSpPr>
          <p:spPr bwMode="auto">
            <a:xfrm>
              <a:off x="2996" y="5301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3" name="Rectangle 80"/>
            <p:cNvSpPr>
              <a:spLocks noChangeArrowheads="1"/>
            </p:cNvSpPr>
            <p:nvPr/>
          </p:nvSpPr>
          <p:spPr bwMode="auto">
            <a:xfrm>
              <a:off x="3068" y="5337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4" name="Rectangle 81"/>
            <p:cNvSpPr>
              <a:spLocks noChangeArrowheads="1"/>
            </p:cNvSpPr>
            <p:nvPr/>
          </p:nvSpPr>
          <p:spPr bwMode="auto">
            <a:xfrm>
              <a:off x="3140" y="537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  <p:sp>
          <p:nvSpPr>
            <p:cNvPr id="104525" name="Rectangle 82"/>
            <p:cNvSpPr>
              <a:spLocks noChangeArrowheads="1"/>
            </p:cNvSpPr>
            <p:nvPr/>
          </p:nvSpPr>
          <p:spPr bwMode="auto">
            <a:xfrm>
              <a:off x="3212" y="5403"/>
              <a:ext cx="55" cy="420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125400" prstMaterial="legacyMatte">
              <a:bevelT w="13500" h="13500" prst="angle"/>
              <a:bevelB w="13500" h="13500" prst="angle"/>
              <a:extrusionClr>
                <a:srgbClr val="99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fr-FR"/>
            </a:p>
          </p:txBody>
        </p:sp>
      </p:grpSp>
      <p:sp>
        <p:nvSpPr>
          <p:cNvPr id="104485" name="Oval 127"/>
          <p:cNvSpPr>
            <a:spLocks noChangeArrowheads="1"/>
          </p:cNvSpPr>
          <p:nvPr/>
        </p:nvSpPr>
        <p:spPr bwMode="auto">
          <a:xfrm>
            <a:off x="2400300" y="5364163"/>
            <a:ext cx="79131" cy="8890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861184" name="Picture 128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 t="5003"/>
          <a:stretch>
            <a:fillRect/>
          </a:stretch>
        </p:blipFill>
        <p:spPr bwMode="auto">
          <a:xfrm>
            <a:off x="5183066" y="846138"/>
            <a:ext cx="378508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1186" name="Picture 130"/>
          <p:cNvPicPr>
            <a:picLocks noChangeArrowheads="1"/>
          </p:cNvPicPr>
          <p:nvPr>
            <p:custDataLst>
              <p:tags r:id="rId2"/>
            </p:custDataLst>
          </p:nvPr>
        </p:nvPicPr>
        <p:blipFill>
          <a:blip r:embed="rId6"/>
          <a:srcRect l="1537" r="1537" b="1451"/>
          <a:stretch>
            <a:fillRect/>
          </a:stretch>
        </p:blipFill>
        <p:spPr bwMode="auto">
          <a:xfrm>
            <a:off x="5181600" y="882650"/>
            <a:ext cx="38100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Titre 1"/>
          <p:cNvSpPr txBox="1">
            <a:spLocks/>
          </p:cNvSpPr>
          <p:nvPr/>
        </p:nvSpPr>
        <p:spPr bwMode="auto">
          <a:xfrm>
            <a:off x="762000" y="-76200"/>
            <a:ext cx="7620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fr-FR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pitchFamily="64" charset="-128"/>
                <a:cs typeface="+mn-cs"/>
              </a:rPr>
              <a:t>Time of Flight PET</a:t>
            </a:r>
          </a:p>
        </p:txBody>
      </p:sp>
      <p:sp>
        <p:nvSpPr>
          <p:cNvPr id="87" name="Oval 51"/>
          <p:cNvSpPr>
            <a:spLocks noChangeArrowheads="1"/>
          </p:cNvSpPr>
          <p:nvPr/>
        </p:nvSpPr>
        <p:spPr bwMode="auto">
          <a:xfrm>
            <a:off x="5818214" y="4724400"/>
            <a:ext cx="2335186" cy="36353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89" name="Grouper 88"/>
          <p:cNvGrpSpPr/>
          <p:nvPr/>
        </p:nvGrpSpPr>
        <p:grpSpPr>
          <a:xfrm>
            <a:off x="5181600" y="3638550"/>
            <a:ext cx="3482320" cy="2857500"/>
            <a:chOff x="5351589" y="3638550"/>
            <a:chExt cx="3482320" cy="2857500"/>
          </a:xfrm>
        </p:grpSpPr>
        <p:sp>
          <p:nvSpPr>
            <p:cNvPr id="104493" name="Rectangle 4"/>
            <p:cNvSpPr>
              <a:spLocks noChangeArrowheads="1"/>
            </p:cNvSpPr>
            <p:nvPr/>
          </p:nvSpPr>
          <p:spPr bwMode="auto">
            <a:xfrm>
              <a:off x="5715624" y="4259263"/>
              <a:ext cx="1008857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600" b="1" dirty="0" err="1">
                  <a:solidFill>
                    <a:schemeClr val="accent2"/>
                  </a:solidFill>
                  <a:latin typeface="Symbol" pitchFamily="-112" charset="2"/>
                  <a:ea typeface="Times New Roman" pitchFamily="-112" charset="0"/>
                  <a:cs typeface="Times New Roman" pitchFamily="-112" charset="0"/>
                </a:rPr>
                <a:t>d</a:t>
              </a:r>
              <a:r>
                <a:rPr lang="en-US" sz="1600" b="1" dirty="0" err="1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t</a:t>
              </a:r>
              <a:r>
                <a:rPr lang="en-US" sz="16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 (</a:t>
              </a:r>
              <a:r>
                <a:rPr lang="en-US" sz="1600" b="1" dirty="0" err="1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ps</a:t>
              </a:r>
              <a:r>
                <a:rPr lang="en-US" sz="16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)</a:t>
              </a:r>
            </a:p>
          </p:txBody>
        </p:sp>
        <p:sp>
          <p:nvSpPr>
            <p:cNvPr id="104494" name="Rectangle 6"/>
            <p:cNvSpPr>
              <a:spLocks noChangeArrowheads="1"/>
            </p:cNvSpPr>
            <p:nvPr/>
          </p:nvSpPr>
          <p:spPr bwMode="auto">
            <a:xfrm>
              <a:off x="5942793" y="4659313"/>
              <a:ext cx="687151" cy="145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100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>
                  <a:solidFill>
                    <a:srgbClr val="009900"/>
                  </a:solidFill>
                  <a:ea typeface="Arial" pitchFamily="-112" charset="0"/>
                  <a:cs typeface="Arial" pitchFamily="-112" charset="0"/>
                </a:rPr>
                <a:t>300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500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</p:txBody>
        </p:sp>
        <p:sp>
          <p:nvSpPr>
            <p:cNvPr id="104495" name="Rectangle 8"/>
            <p:cNvSpPr>
              <a:spLocks noChangeArrowheads="1"/>
            </p:cNvSpPr>
            <p:nvPr/>
          </p:nvSpPr>
          <p:spPr bwMode="auto">
            <a:xfrm>
              <a:off x="6706138" y="4259263"/>
              <a:ext cx="994747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600" b="1">
                  <a:solidFill>
                    <a:schemeClr val="accent2"/>
                  </a:solidFill>
                  <a:latin typeface="Symbol" pitchFamily="-112" charset="2"/>
                  <a:ea typeface="Times New Roman" pitchFamily="-112" charset="0"/>
                  <a:cs typeface="Times New Roman" pitchFamily="-112" charset="0"/>
                </a:rPr>
                <a:t>d</a:t>
              </a:r>
              <a:r>
                <a:rPr lang="en-US" sz="1600" b="1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x (cm)</a:t>
              </a:r>
            </a:p>
          </p:txBody>
        </p:sp>
        <p:sp>
          <p:nvSpPr>
            <p:cNvPr id="104496" name="Rectangle 9"/>
            <p:cNvSpPr>
              <a:spLocks noChangeArrowheads="1"/>
            </p:cNvSpPr>
            <p:nvPr/>
          </p:nvSpPr>
          <p:spPr bwMode="auto">
            <a:xfrm>
              <a:off x="7627514" y="4271963"/>
              <a:ext cx="829661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600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SNR</a:t>
              </a:r>
              <a:r>
                <a:rPr lang="en-US" b="1" dirty="0">
                  <a:solidFill>
                    <a:schemeClr val="accent2"/>
                  </a:solidFill>
                  <a:ea typeface="Times New Roman" pitchFamily="-112" charset="0"/>
                  <a:cs typeface="Times New Roman" pitchFamily="-112" charset="0"/>
                </a:rPr>
                <a:t>*</a:t>
              </a:r>
            </a:p>
          </p:txBody>
        </p:sp>
        <p:sp>
          <p:nvSpPr>
            <p:cNvPr id="104497" name="Rectangle 10"/>
            <p:cNvSpPr>
              <a:spLocks noChangeArrowheads="1"/>
            </p:cNvSpPr>
            <p:nvPr/>
          </p:nvSpPr>
          <p:spPr bwMode="auto">
            <a:xfrm>
              <a:off x="6783742" y="4659313"/>
              <a:ext cx="603903" cy="145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0.15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1.5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>
                  <a:solidFill>
                    <a:srgbClr val="009900"/>
                  </a:solidFill>
                  <a:ea typeface="Arial" pitchFamily="-112" charset="0"/>
                  <a:cs typeface="Arial" pitchFamily="-112" charset="0"/>
                </a:rPr>
                <a:t>4.5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7.5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</p:txBody>
        </p:sp>
        <p:sp>
          <p:nvSpPr>
            <p:cNvPr id="104498" name="Rectangle 11"/>
            <p:cNvSpPr>
              <a:spLocks noChangeArrowheads="1"/>
            </p:cNvSpPr>
            <p:nvPr/>
          </p:nvSpPr>
          <p:spPr bwMode="auto">
            <a:xfrm>
              <a:off x="7551320" y="4659313"/>
              <a:ext cx="603903" cy="145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16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5.2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>
                  <a:solidFill>
                    <a:srgbClr val="009900"/>
                  </a:solidFill>
                  <a:ea typeface="Arial" pitchFamily="-112" charset="0"/>
                  <a:cs typeface="Arial" pitchFamily="-112" charset="0"/>
                </a:rPr>
                <a:t>3.0</a:t>
              </a:r>
            </a:p>
            <a:p>
              <a:pPr algn="r" eaLnBrk="1" hangingPunct="1">
                <a:lnSpc>
                  <a:spcPct val="140000"/>
                </a:lnSpc>
              </a:pPr>
              <a:r>
                <a:rPr lang="en-US" sz="1600" b="1" dirty="0" smtClean="0">
                  <a:solidFill>
                    <a:schemeClr val="accent2"/>
                  </a:solidFill>
                  <a:ea typeface="Arial" pitchFamily="-112" charset="0"/>
                  <a:cs typeface="Arial" pitchFamily="-112" charset="0"/>
                </a:rPr>
                <a:t>2.3</a:t>
              </a:r>
              <a:endParaRPr lang="en-US" sz="1600" b="1" dirty="0">
                <a:solidFill>
                  <a:schemeClr val="accent2"/>
                </a:solidFill>
                <a:ea typeface="Arial" pitchFamily="-112" charset="0"/>
                <a:cs typeface="Arial" pitchFamily="-112" charset="0"/>
              </a:endParaRPr>
            </a:p>
          </p:txBody>
        </p:sp>
        <p:sp>
          <p:nvSpPr>
            <p:cNvPr id="104499" name="Line 12"/>
            <p:cNvSpPr>
              <a:spLocks noChangeShapeType="1"/>
            </p:cNvSpPr>
            <p:nvPr/>
          </p:nvSpPr>
          <p:spPr bwMode="auto">
            <a:xfrm>
              <a:off x="5963958" y="4673600"/>
              <a:ext cx="2244883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00" name="Line 13"/>
            <p:cNvSpPr>
              <a:spLocks noChangeShapeType="1"/>
            </p:cNvSpPr>
            <p:nvPr/>
          </p:nvSpPr>
          <p:spPr bwMode="auto">
            <a:xfrm>
              <a:off x="5963958" y="4203700"/>
              <a:ext cx="2244883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01" name="Line 14"/>
            <p:cNvSpPr>
              <a:spLocks noChangeShapeType="1"/>
            </p:cNvSpPr>
            <p:nvPr/>
          </p:nvSpPr>
          <p:spPr bwMode="auto">
            <a:xfrm>
              <a:off x="5963958" y="6096000"/>
              <a:ext cx="2244883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02" name="Text Box 15"/>
            <p:cNvSpPr txBox="1">
              <a:spLocks noChangeArrowheads="1"/>
            </p:cNvSpPr>
            <p:nvPr/>
          </p:nvSpPr>
          <p:spPr bwMode="auto">
            <a:xfrm>
              <a:off x="5351589" y="6096000"/>
              <a:ext cx="3259384" cy="4000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b="1" i="1" dirty="0">
                  <a:solidFill>
                    <a:srgbClr val="6600FF"/>
                  </a:solidFill>
                </a:rPr>
                <a:t> </a:t>
              </a:r>
              <a:r>
                <a:rPr lang="en-US" sz="1600" b="1" i="1" dirty="0">
                  <a:solidFill>
                    <a:schemeClr val="tx2"/>
                  </a:solidFill>
                </a:rPr>
                <a:t>* </a:t>
              </a:r>
              <a:r>
                <a:rPr lang="en-US" sz="1600" b="1" i="1" dirty="0" smtClean="0">
                  <a:solidFill>
                    <a:schemeClr val="tx2"/>
                  </a:solidFill>
                </a:rPr>
                <a:t>SNR gain for 40 cm phantom</a:t>
              </a:r>
              <a:endParaRPr lang="en-US" sz="1600" b="1" i="1" dirty="0">
                <a:solidFill>
                  <a:schemeClr val="tx2"/>
                </a:solidFill>
              </a:endParaRPr>
            </a:p>
          </p:txBody>
        </p:sp>
        <p:sp>
          <p:nvSpPr>
            <p:cNvPr id="104503" name="Oval 51"/>
            <p:cNvSpPr>
              <a:spLocks noChangeArrowheads="1"/>
            </p:cNvSpPr>
            <p:nvPr/>
          </p:nvSpPr>
          <p:spPr bwMode="auto">
            <a:xfrm>
              <a:off x="5972424" y="5780088"/>
              <a:ext cx="2335186" cy="363538"/>
            </a:xfrm>
            <a:prstGeom prst="ellipse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04" name="Text Box 56"/>
            <p:cNvSpPr txBox="1">
              <a:spLocks noChangeArrowheads="1"/>
            </p:cNvSpPr>
            <p:nvPr/>
          </p:nvSpPr>
          <p:spPr bwMode="auto">
            <a:xfrm>
              <a:off x="5487044" y="3638550"/>
              <a:ext cx="3346865" cy="3698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800" b="1" dirty="0">
                  <a:solidFill>
                    <a:schemeClr val="accent2"/>
                  </a:solidFill>
                  <a:latin typeface="Arial"/>
                  <a:cs typeface="Arial"/>
                </a:rPr>
                <a:t>SNR</a:t>
              </a:r>
              <a:r>
                <a:rPr lang="en-US" sz="1800" b="1" baseline="-25000" dirty="0">
                  <a:solidFill>
                    <a:schemeClr val="accent2"/>
                  </a:solidFill>
                  <a:latin typeface="Arial"/>
                  <a:cs typeface="Arial"/>
                </a:rPr>
                <a:t>TOF</a:t>
              </a:r>
              <a:r>
                <a:rPr lang="en-US" sz="1800" b="1" dirty="0">
                  <a:solidFill>
                    <a:schemeClr val="accent2"/>
                  </a:solidFill>
                  <a:latin typeface="Arial"/>
                  <a:cs typeface="Arial"/>
                </a:rPr>
                <a:t> = </a:t>
              </a:r>
              <a:r>
                <a:rPr lang="en-US" sz="1800" b="1" dirty="0">
                  <a:solidFill>
                    <a:schemeClr val="accent2"/>
                  </a:solidFill>
                  <a:latin typeface="Arial"/>
                  <a:ea typeface="Arial" pitchFamily="-112" charset="0"/>
                  <a:cs typeface="Arial"/>
                </a:rPr>
                <a:t>√(2D/cDt) · </a:t>
              </a:r>
              <a:r>
                <a:rPr lang="en-US" sz="1800" b="1" dirty="0" err="1">
                  <a:solidFill>
                    <a:schemeClr val="accent2"/>
                  </a:solidFill>
                  <a:latin typeface="Arial"/>
                  <a:ea typeface="Arial" pitchFamily="-112" charset="0"/>
                  <a:cs typeface="Arial"/>
                </a:rPr>
                <a:t>SNR</a:t>
              </a:r>
              <a:r>
                <a:rPr lang="en-US" sz="1800" b="1" baseline="-25000" dirty="0" err="1">
                  <a:solidFill>
                    <a:schemeClr val="accent2"/>
                  </a:solidFill>
                  <a:latin typeface="Arial"/>
                  <a:ea typeface="Arial" pitchFamily="-112" charset="0"/>
                  <a:cs typeface="Arial"/>
                </a:rPr>
                <a:t>conv</a:t>
              </a:r>
              <a:endParaRPr lang="en-US" sz="1800" b="1" baseline="-25000" dirty="0">
                <a:solidFill>
                  <a:schemeClr val="accent2"/>
                </a:solidFill>
                <a:latin typeface="Arial"/>
                <a:ea typeface="Arial" pitchFamily="-112" charset="0"/>
                <a:cs typeface="Arial"/>
              </a:endParaRPr>
            </a:p>
          </p:txBody>
        </p:sp>
        <p:cxnSp>
          <p:nvCxnSpPr>
            <p:cNvPr id="104492" name="Connecteur droit 88"/>
            <p:cNvCxnSpPr>
              <a:cxnSpLocks noChangeShapeType="1"/>
            </p:cNvCxnSpPr>
            <p:nvPr/>
          </p:nvCxnSpPr>
          <p:spPr bwMode="auto">
            <a:xfrm>
              <a:off x="7007807" y="3718255"/>
              <a:ext cx="914249" cy="1588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</p:spPr>
        </p:cxn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724" y="863600"/>
            <a:ext cx="3797876" cy="2698751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 rot="19905003">
            <a:off x="1843143" y="2659560"/>
            <a:ext cx="5457742" cy="193899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10ps TOF resolution</a:t>
            </a:r>
          </a:p>
          <a:p>
            <a:pPr algn="ctr">
              <a:defRPr/>
            </a:pP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Symbol" charset="2"/>
                <a:ea typeface="ＭＳ Ｐゴシック" pitchFamily="-103" charset="-128"/>
                <a:cs typeface="Symbol" charset="2"/>
              </a:rPr>
              <a:t>d</a:t>
            </a: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x = 1.5mm</a:t>
            </a:r>
          </a:p>
          <a:p>
            <a:pPr algn="ctr">
              <a:defRPr/>
            </a:pP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SNR</a:t>
            </a:r>
            <a:r>
              <a:rPr lang="fr-CH" sz="4000" b="1" spc="50" baseline="-25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TOF</a:t>
            </a: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/SNR</a:t>
            </a:r>
            <a:r>
              <a:rPr lang="fr-CH" sz="4000" b="1" spc="50" baseline="-250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CONV</a:t>
            </a: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= </a:t>
            </a:r>
            <a:r>
              <a:rPr lang="fr-CH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-103" charset="0"/>
                <a:ea typeface="ＭＳ Ｐゴシック" pitchFamily="-103" charset="-128"/>
                <a:cs typeface="ＭＳ Ｐゴシック" pitchFamily="-103" charset="-128"/>
              </a:rPr>
              <a:t>16!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2170" y="5757209"/>
            <a:ext cx="1904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State-of-the-art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170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6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6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86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1098" grpId="0" animBg="1"/>
      <p:bldP spid="2861106" grpId="0" animBg="1"/>
      <p:bldP spid="2861104" grpId="0" animBg="1"/>
      <p:bldP spid="87" grpId="0" animBg="1"/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914400"/>
            <a:ext cx="7093527" cy="54864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44062" y="76200"/>
            <a:ext cx="7461738" cy="48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32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Scintillators</a:t>
            </a:r>
            <a:r>
              <a:rPr lang="en-US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for Geophysical Exploration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44062" y="76200"/>
            <a:ext cx="7461738" cy="48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Oil Well Logging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6" name="Grouper 5"/>
          <p:cNvGrpSpPr/>
          <p:nvPr/>
        </p:nvGrpSpPr>
        <p:grpSpPr>
          <a:xfrm>
            <a:off x="304800" y="888377"/>
            <a:ext cx="7239000" cy="5531473"/>
            <a:chOff x="990600" y="888377"/>
            <a:chExt cx="7239000" cy="5531473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/>
            <a:srcRect l="1031" r="1031"/>
            <a:stretch>
              <a:fillRect/>
            </a:stretch>
          </p:blipFill>
          <p:spPr>
            <a:xfrm>
              <a:off x="990600" y="888377"/>
              <a:ext cx="7239000" cy="5531473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79163" y="914400"/>
              <a:ext cx="3750437" cy="5505450"/>
            </a:xfrm>
            <a:prstGeom prst="rect">
              <a:avLst/>
            </a:prstGeom>
          </p:spPr>
        </p:pic>
      </p:grpSp>
      <p:grpSp>
        <p:nvGrpSpPr>
          <p:cNvPr id="19" name="Grouper 18"/>
          <p:cNvGrpSpPr/>
          <p:nvPr/>
        </p:nvGrpSpPr>
        <p:grpSpPr>
          <a:xfrm>
            <a:off x="5652168" y="1643496"/>
            <a:ext cx="2915983" cy="3385704"/>
            <a:chOff x="5652168" y="1643496"/>
            <a:chExt cx="2915983" cy="3385704"/>
          </a:xfrm>
        </p:grpSpPr>
        <p:grpSp>
          <p:nvGrpSpPr>
            <p:cNvPr id="14" name="Grouper 13"/>
            <p:cNvGrpSpPr/>
            <p:nvPr/>
          </p:nvGrpSpPr>
          <p:grpSpPr>
            <a:xfrm>
              <a:off x="6553200" y="1643496"/>
              <a:ext cx="2014951" cy="2928504"/>
              <a:chOff x="6629400" y="2176896"/>
              <a:chExt cx="2014951" cy="2928504"/>
            </a:xfrm>
          </p:grpSpPr>
          <p:pic>
            <p:nvPicPr>
              <p:cNvPr id="7" name="Imag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67600" y="2176896"/>
                <a:ext cx="1176751" cy="2928504"/>
              </a:xfrm>
              <a:prstGeom prst="rect">
                <a:avLst/>
              </a:prstGeom>
            </p:spPr>
          </p:pic>
          <p:sp>
            <p:nvSpPr>
              <p:cNvPr id="8" name="ZoneTexte 7"/>
              <p:cNvSpPr txBox="1"/>
              <p:nvPr/>
            </p:nvSpPr>
            <p:spPr>
              <a:xfrm>
                <a:off x="6629400" y="4495800"/>
                <a:ext cx="13818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Neutron/Gamma</a:t>
                </a:r>
              </a:p>
              <a:p>
                <a:r>
                  <a:rPr lang="fr-FR" sz="1200" b="1" dirty="0" err="1" smtClean="0">
                    <a:solidFill>
                      <a:schemeClr val="accent3">
                        <a:lumMod val="50000"/>
                      </a:schemeClr>
                    </a:solidFill>
                  </a:rPr>
                  <a:t>generator</a:t>
                </a:r>
                <a:endParaRPr lang="fr-FR" sz="12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6895237" y="3914001"/>
                <a:ext cx="8771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err="1" smtClean="0">
                    <a:solidFill>
                      <a:schemeClr val="accent3">
                        <a:lumMod val="50000"/>
                      </a:schemeClr>
                    </a:solidFill>
                  </a:rPr>
                  <a:t>Shielding</a:t>
                </a:r>
                <a:endParaRPr lang="fr-FR" sz="12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6934200" y="3332202"/>
                <a:ext cx="11767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err="1" smtClean="0">
                    <a:solidFill>
                      <a:schemeClr val="accent3">
                        <a:lumMod val="50000"/>
                      </a:schemeClr>
                    </a:solidFill>
                  </a:rPr>
                  <a:t>Near</a:t>
                </a:r>
                <a:r>
                  <a:rPr lang="fr-FR" sz="1200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 detector</a:t>
                </a:r>
                <a:endParaRPr lang="fr-FR" sz="12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6973163" y="2750403"/>
                <a:ext cx="10740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Far detector</a:t>
                </a:r>
                <a:endParaRPr lang="fr-FR" sz="1200" b="1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16" name="Connecteur droit 15"/>
            <p:cNvCxnSpPr/>
            <p:nvPr/>
          </p:nvCxnSpPr>
          <p:spPr bwMode="auto">
            <a:xfrm flipV="1">
              <a:off x="5715000" y="4572000"/>
              <a:ext cx="2819400" cy="4572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Connecteur droit 16"/>
            <p:cNvCxnSpPr/>
            <p:nvPr/>
          </p:nvCxnSpPr>
          <p:spPr bwMode="auto">
            <a:xfrm rot="5400000" flipH="1" flipV="1">
              <a:off x="5150184" y="2178384"/>
              <a:ext cx="2743200" cy="17392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864" y="914400"/>
            <a:ext cx="8180936" cy="55689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450" y="838200"/>
            <a:ext cx="8293100" cy="5638800"/>
          </a:xfrm>
          <a:prstGeom prst="rect">
            <a:avLst/>
          </a:prstGeom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44062" y="76200"/>
            <a:ext cx="7461738" cy="48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ts val="2940"/>
              </a:lnSpc>
            </a:pPr>
            <a:r>
              <a:rPr lang="en-US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Nuclear Tools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rcRect t="19277"/>
          <a:stretch>
            <a:fillRect/>
          </a:stretch>
        </p:blipFill>
        <p:spPr>
          <a:xfrm>
            <a:off x="0" y="857434"/>
            <a:ext cx="9143999" cy="5619566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844550" y="0"/>
            <a:ext cx="7537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Desirable</a:t>
            </a: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Scintillator</a:t>
            </a: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Properties</a:t>
            </a:r>
            <a:endParaRPr kumimoji="0" lang="fr-FR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2108200"/>
            <a:ext cx="2057400" cy="25400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934200" y="4648200"/>
            <a:ext cx="17876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2"/>
              </a:buClr>
              <a:buSzPct val="150000"/>
              <a:buFont typeface="Arial"/>
              <a:buChar char="•"/>
            </a:pPr>
            <a:r>
              <a:rPr lang="fr-FR" dirty="0" smtClean="0"/>
              <a:t> </a:t>
            </a:r>
            <a:r>
              <a:rPr lang="fr-FR" sz="3200" i="1" dirty="0" err="1" smtClean="0">
                <a:solidFill>
                  <a:schemeClr val="accent2"/>
                </a:solidFill>
              </a:rPr>
              <a:t>LuAP</a:t>
            </a:r>
            <a:r>
              <a:rPr lang="fr-FR" sz="3200" i="1" dirty="0" smtClean="0">
                <a:solidFill>
                  <a:schemeClr val="accent2"/>
                </a:solidFill>
              </a:rPr>
              <a:t> ?</a:t>
            </a:r>
            <a:endParaRPr lang="fr-FR" sz="3200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rcRect l="3488" t="18604" r="10174" b="8140"/>
          <a:stretch>
            <a:fillRect/>
          </a:stretch>
        </p:blipFill>
        <p:spPr>
          <a:xfrm>
            <a:off x="304799" y="955964"/>
            <a:ext cx="8556171" cy="5444836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844550" y="0"/>
            <a:ext cx="7537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Homeland </a:t>
            </a:r>
            <a:r>
              <a:rPr kumimoji="0" lang="fr-FR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security</a:t>
            </a:r>
            <a:endParaRPr kumimoji="0" lang="fr-FR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rcRect t="14035"/>
          <a:stretch>
            <a:fillRect/>
          </a:stretch>
        </p:blipFill>
        <p:spPr>
          <a:xfrm>
            <a:off x="228600" y="838200"/>
            <a:ext cx="8686800" cy="5600700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844550" y="0"/>
            <a:ext cx="7537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Passive instrumentation</a:t>
            </a:r>
            <a:endParaRPr kumimoji="0" lang="fr-FR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rcRect t="10714"/>
          <a:stretch>
            <a:fillRect/>
          </a:stretch>
        </p:blipFill>
        <p:spPr>
          <a:xfrm>
            <a:off x="304800" y="813026"/>
            <a:ext cx="8458200" cy="5663973"/>
          </a:xfrm>
          <a:prstGeom prst="rect">
            <a:avLst/>
          </a:prstGeom>
        </p:spPr>
      </p:pic>
      <p:sp>
        <p:nvSpPr>
          <p:cNvPr id="3" name="Titre 1"/>
          <p:cNvSpPr txBox="1">
            <a:spLocks/>
          </p:cNvSpPr>
          <p:nvPr/>
        </p:nvSpPr>
        <p:spPr bwMode="auto">
          <a:xfrm>
            <a:off x="844550" y="0"/>
            <a:ext cx="7537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Active Instrumentation</a:t>
            </a:r>
            <a:endParaRPr kumimoji="0" lang="fr-FR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 to Creation </a:t>
            </a:r>
          </a:p>
        </p:txBody>
      </p:sp>
      <p:pic>
        <p:nvPicPr>
          <p:cNvPr id="1411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4061" y="685800"/>
            <a:ext cx="7444154" cy="577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er 11"/>
          <p:cNvGrpSpPr/>
          <p:nvPr/>
        </p:nvGrpSpPr>
        <p:grpSpPr>
          <a:xfrm>
            <a:off x="2286000" y="2286000"/>
            <a:ext cx="4572000" cy="1143000"/>
            <a:chOff x="2286000" y="2286000"/>
            <a:chExt cx="4572000" cy="1143000"/>
          </a:xfrm>
        </p:grpSpPr>
        <p:sp>
          <p:nvSpPr>
            <p:cNvPr id="4" name="ZoneTexte 3"/>
            <p:cNvSpPr txBox="1"/>
            <p:nvPr/>
          </p:nvSpPr>
          <p:spPr>
            <a:xfrm>
              <a:off x="2590800" y="2286000"/>
              <a:ext cx="39365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accent2"/>
                  </a:solidFill>
                </a:rPr>
                <a:t>Possible use of </a:t>
              </a:r>
              <a:r>
                <a:rPr lang="fr-FR" dirty="0" err="1" smtClean="0">
                  <a:solidFill>
                    <a:schemeClr val="accent2"/>
                  </a:solidFill>
                </a:rPr>
                <a:t>crystals</a:t>
              </a:r>
              <a:endParaRPr lang="fr-FR" dirty="0">
                <a:solidFill>
                  <a:schemeClr val="accent2"/>
                </a:solidFill>
              </a:endParaRPr>
            </a:p>
          </p:txBody>
        </p:sp>
        <p:cxnSp>
          <p:nvCxnSpPr>
            <p:cNvPr id="6" name="Connecteur droit avec flèche 5"/>
            <p:cNvCxnSpPr/>
            <p:nvPr/>
          </p:nvCxnSpPr>
          <p:spPr bwMode="auto">
            <a:xfrm rot="10800000" flipV="1">
              <a:off x="2286000" y="2819400"/>
              <a:ext cx="1600200" cy="5334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7" name="Connecteur droit avec flèche 6"/>
            <p:cNvCxnSpPr/>
            <p:nvPr/>
          </p:nvCxnSpPr>
          <p:spPr bwMode="auto">
            <a:xfrm>
              <a:off x="5105400" y="2819400"/>
              <a:ext cx="1752600" cy="6096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02" name="Picture 2" descr="C:\Mijn documenten\illegalscint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810" y="1173630"/>
            <a:ext cx="8928721" cy="5133632"/>
          </a:xfrm>
          <a:prstGeom prst="rect">
            <a:avLst/>
          </a:prstGeom>
          <a:noFill/>
        </p:spPr>
      </p:pic>
      <p:sp>
        <p:nvSpPr>
          <p:cNvPr id="256003" name="Text Box 3"/>
          <p:cNvSpPr txBox="1">
            <a:spLocks noChangeArrowheads="1"/>
          </p:cNvSpPr>
          <p:nvPr/>
        </p:nvSpPr>
        <p:spPr bwMode="auto">
          <a:xfrm>
            <a:off x="4600575" y="1447800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GB" sz="2400">
              <a:solidFill>
                <a:srgbClr val="CC0000"/>
              </a:solidFill>
            </a:endParaRPr>
          </a:p>
        </p:txBody>
      </p:sp>
      <p:sp>
        <p:nvSpPr>
          <p:cNvPr id="256004" name="Text Box 4"/>
          <p:cNvSpPr txBox="1">
            <a:spLocks noChangeArrowheads="1"/>
          </p:cNvSpPr>
          <p:nvPr/>
        </p:nvSpPr>
        <p:spPr bwMode="auto">
          <a:xfrm>
            <a:off x="414338" y="2057400"/>
            <a:ext cx="282575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b="1">
                <a:solidFill>
                  <a:srgbClr val="0000FF"/>
                </a:solidFill>
              </a:rPr>
              <a:t> </a:t>
            </a:r>
            <a:endParaRPr lang="en-GB" sz="2400">
              <a:solidFill>
                <a:srgbClr val="CC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844550" y="0"/>
            <a:ext cx="75374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Border control</a:t>
            </a:r>
            <a:endParaRPr kumimoji="0" lang="fr-FR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8600" y="838200"/>
            <a:ext cx="8915400" cy="5029200"/>
          </a:xfrm>
        </p:spPr>
        <p:txBody>
          <a:bodyPr/>
          <a:lstStyle/>
          <a:p>
            <a:r>
              <a:rPr lang="fr-FR" sz="2800" dirty="0" err="1" smtClean="0"/>
              <a:t>Scintillators</a:t>
            </a:r>
            <a:r>
              <a:rPr lang="fr-FR" sz="2800" dirty="0" smtClean="0"/>
              <a:t> are </a:t>
            </a:r>
            <a:r>
              <a:rPr lang="fr-FR" sz="2800" dirty="0" err="1" smtClean="0"/>
              <a:t>widely</a:t>
            </a:r>
            <a:r>
              <a:rPr lang="fr-FR" sz="2800" dirty="0" smtClean="0"/>
              <a:t> </a:t>
            </a:r>
            <a:r>
              <a:rPr lang="fr-FR" sz="2800" dirty="0" err="1" smtClean="0"/>
              <a:t>used</a:t>
            </a:r>
            <a:r>
              <a:rPr lang="fr-FR" sz="2800" dirty="0" smtClean="0"/>
              <a:t> in a large </a:t>
            </a:r>
            <a:r>
              <a:rPr lang="fr-FR" sz="2800" dirty="0" err="1" smtClean="0"/>
              <a:t>number</a:t>
            </a:r>
            <a:r>
              <a:rPr lang="fr-FR" sz="2800" dirty="0" smtClean="0"/>
              <a:t> of </a:t>
            </a:r>
            <a:r>
              <a:rPr lang="fr-FR" sz="2800" dirty="0" err="1" smtClean="0"/>
              <a:t>scientific</a:t>
            </a:r>
            <a:r>
              <a:rPr lang="fr-FR" sz="2800" dirty="0" smtClean="0"/>
              <a:t> and </a:t>
            </a:r>
            <a:r>
              <a:rPr lang="fr-FR" sz="2800" dirty="0" err="1" smtClean="0"/>
              <a:t>industrial</a:t>
            </a:r>
            <a:r>
              <a:rPr lang="fr-FR" sz="2800" dirty="0" smtClean="0"/>
              <a:t> </a:t>
            </a:r>
            <a:r>
              <a:rPr lang="fr-FR" sz="2800" dirty="0" err="1" smtClean="0"/>
              <a:t>domains</a:t>
            </a:r>
            <a:endParaRPr lang="fr-FR" sz="2800" dirty="0" smtClean="0"/>
          </a:p>
          <a:p>
            <a:pPr lvl="5"/>
            <a:endParaRPr lang="fr-FR" sz="1600" dirty="0" smtClean="0"/>
          </a:p>
          <a:p>
            <a:r>
              <a:rPr lang="fr-FR" sz="2800" dirty="0" smtClean="0"/>
              <a:t>The </a:t>
            </a:r>
            <a:r>
              <a:rPr lang="fr-FR" sz="2800" dirty="0" err="1" smtClean="0"/>
              <a:t>ideal</a:t>
            </a:r>
            <a:r>
              <a:rPr lang="fr-FR" sz="2800" dirty="0" smtClean="0"/>
              <a:t> </a:t>
            </a:r>
            <a:r>
              <a:rPr lang="fr-FR" sz="2800" dirty="0" err="1" smtClean="0"/>
              <a:t>scintillator</a:t>
            </a:r>
            <a:r>
              <a:rPr lang="fr-FR" sz="2800" dirty="0" smtClean="0"/>
              <a:t> </a:t>
            </a:r>
            <a:r>
              <a:rPr lang="fr-FR" sz="2800" dirty="0" err="1" smtClean="0"/>
              <a:t>does</a:t>
            </a:r>
            <a:r>
              <a:rPr lang="fr-FR" sz="2800" dirty="0" smtClean="0"/>
              <a:t> not </a:t>
            </a:r>
            <a:r>
              <a:rPr lang="fr-FR" sz="2800" dirty="0" err="1" smtClean="0"/>
              <a:t>exist</a:t>
            </a:r>
            <a:r>
              <a:rPr lang="fr-FR" sz="2800" dirty="0" smtClean="0"/>
              <a:t> and </a:t>
            </a:r>
            <a:r>
              <a:rPr lang="fr-FR" sz="2800" dirty="0" err="1" smtClean="0"/>
              <a:t>research</a:t>
            </a:r>
            <a:r>
              <a:rPr lang="fr-FR" sz="2800" dirty="0" smtClean="0"/>
              <a:t> </a:t>
            </a:r>
            <a:r>
              <a:rPr lang="fr-FR" sz="2800" dirty="0" err="1" smtClean="0"/>
              <a:t>should</a:t>
            </a:r>
            <a:r>
              <a:rPr lang="fr-FR" sz="2800" dirty="0" smtClean="0"/>
              <a:t> continue on new </a:t>
            </a:r>
            <a:r>
              <a:rPr lang="fr-FR" sz="2800" dirty="0" err="1" smtClean="0"/>
              <a:t>materials</a:t>
            </a:r>
            <a:r>
              <a:rPr lang="fr-FR" sz="2800" dirty="0" smtClean="0"/>
              <a:t> and new production technologies (</a:t>
            </a:r>
            <a:r>
              <a:rPr lang="fr-FR" sz="2800" dirty="0" err="1" smtClean="0"/>
              <a:t>micro-pulling</a:t>
            </a:r>
            <a:r>
              <a:rPr lang="fr-FR" sz="2800" dirty="0" smtClean="0"/>
              <a:t> down)</a:t>
            </a:r>
          </a:p>
          <a:p>
            <a:pPr lvl="5"/>
            <a:endParaRPr lang="fr-FR" sz="1600" dirty="0" smtClean="0"/>
          </a:p>
          <a:p>
            <a:r>
              <a:rPr lang="fr-FR" sz="2800" dirty="0" err="1" smtClean="0"/>
              <a:t>Structuring</a:t>
            </a:r>
            <a:r>
              <a:rPr lang="fr-FR" sz="2800" dirty="0" smtClean="0"/>
              <a:t> </a:t>
            </a:r>
            <a:r>
              <a:rPr lang="fr-FR" sz="2800" dirty="0" err="1" smtClean="0"/>
              <a:t>at</a:t>
            </a:r>
            <a:r>
              <a:rPr lang="fr-FR" sz="2800" dirty="0" smtClean="0"/>
              <a:t> the </a:t>
            </a:r>
            <a:r>
              <a:rPr lang="fr-FR" sz="2800" dirty="0" err="1" smtClean="0"/>
              <a:t>nanoscale</a:t>
            </a:r>
            <a:r>
              <a:rPr lang="fr-FR" sz="2800" dirty="0" smtClean="0"/>
              <a:t> </a:t>
            </a:r>
            <a:r>
              <a:rPr lang="fr-FR" sz="2800" dirty="0" err="1" smtClean="0"/>
              <a:t>gives</a:t>
            </a:r>
            <a:r>
              <a:rPr lang="fr-FR" sz="2800" dirty="0" smtClean="0"/>
              <a:t> </a:t>
            </a:r>
            <a:r>
              <a:rPr lang="fr-FR" sz="2800" dirty="0" err="1" smtClean="0"/>
              <a:t>access</a:t>
            </a:r>
            <a:r>
              <a:rPr lang="fr-FR" sz="2800" dirty="0" smtClean="0"/>
              <a:t> to quantum </a:t>
            </a:r>
            <a:r>
              <a:rPr lang="fr-FR" sz="2800" dirty="0" err="1" smtClean="0"/>
              <a:t>confinment</a:t>
            </a:r>
            <a:r>
              <a:rPr lang="fr-FR" sz="2800" dirty="0" smtClean="0"/>
              <a:t> </a:t>
            </a:r>
            <a:r>
              <a:rPr lang="fr-FR" sz="2800" dirty="0" err="1" smtClean="0"/>
              <a:t>phenomena</a:t>
            </a:r>
            <a:r>
              <a:rPr lang="fr-FR" sz="2800" dirty="0" smtClean="0"/>
              <a:t> and </a:t>
            </a:r>
            <a:r>
              <a:rPr lang="fr-FR" sz="2800" dirty="0" err="1" smtClean="0"/>
              <a:t>increases</a:t>
            </a:r>
            <a:r>
              <a:rPr lang="fr-FR" sz="2800" dirty="0" smtClean="0"/>
              <a:t> the range of </a:t>
            </a:r>
            <a:r>
              <a:rPr lang="fr-FR" sz="2800" dirty="0" err="1" smtClean="0"/>
              <a:t>optical</a:t>
            </a:r>
            <a:r>
              <a:rPr lang="fr-FR" sz="2800" dirty="0" smtClean="0"/>
              <a:t> </a:t>
            </a:r>
            <a:r>
              <a:rPr lang="fr-FR" sz="2800" dirty="0" err="1" smtClean="0"/>
              <a:t>electric</a:t>
            </a:r>
            <a:r>
              <a:rPr lang="fr-FR" sz="2800" dirty="0" smtClean="0"/>
              <a:t> and </a:t>
            </a:r>
            <a:r>
              <a:rPr lang="fr-FR" sz="2800" dirty="0" err="1" smtClean="0"/>
              <a:t>magnetic</a:t>
            </a:r>
            <a:r>
              <a:rPr lang="fr-FR" sz="2800" dirty="0" smtClean="0"/>
              <a:t> </a:t>
            </a:r>
            <a:r>
              <a:rPr lang="fr-FR" sz="2800" dirty="0" err="1" smtClean="0"/>
              <a:t>properties</a:t>
            </a:r>
            <a:r>
              <a:rPr lang="fr-FR" sz="2800" dirty="0" smtClean="0"/>
              <a:t> </a:t>
            </a:r>
            <a:r>
              <a:rPr lang="fr-FR" sz="2800" dirty="0" err="1" smtClean="0"/>
              <a:t>that</a:t>
            </a:r>
            <a:r>
              <a:rPr lang="fr-FR" sz="2800" dirty="0" smtClean="0"/>
              <a:t> </a:t>
            </a:r>
            <a:r>
              <a:rPr lang="fr-FR" sz="2800" dirty="0" err="1" smtClean="0"/>
              <a:t>can</a:t>
            </a:r>
            <a:r>
              <a:rPr lang="fr-FR" sz="2800" dirty="0" smtClean="0"/>
              <a:t> </a:t>
            </a:r>
            <a:r>
              <a:rPr lang="fr-FR" sz="2800" dirty="0" err="1" smtClean="0"/>
              <a:t>be</a:t>
            </a:r>
            <a:r>
              <a:rPr lang="fr-FR" sz="2800" dirty="0" smtClean="0"/>
              <a:t> </a:t>
            </a:r>
            <a:r>
              <a:rPr lang="fr-FR" sz="2800" dirty="0" err="1" smtClean="0"/>
              <a:t>engineered</a:t>
            </a:r>
            <a:endParaRPr lang="fr-FR" sz="2800" dirty="0" smtClean="0"/>
          </a:p>
          <a:p>
            <a:pPr lvl="5"/>
            <a:endParaRPr lang="fr-FR" sz="1600" dirty="0" smtClean="0"/>
          </a:p>
          <a:p>
            <a:r>
              <a:rPr lang="fr-FR" sz="2800" dirty="0" err="1" smtClean="0"/>
              <a:t>Metamaterials</a:t>
            </a:r>
            <a:r>
              <a:rPr lang="fr-FR" sz="2800" dirty="0" smtClean="0"/>
              <a:t> </a:t>
            </a:r>
            <a:r>
              <a:rPr lang="fr-FR" sz="2800" dirty="0" err="1" smtClean="0"/>
              <a:t>based</a:t>
            </a:r>
            <a:r>
              <a:rPr lang="fr-FR" sz="2800" dirty="0" smtClean="0"/>
              <a:t> on quantum dots, </a:t>
            </a:r>
            <a:r>
              <a:rPr lang="fr-FR" sz="2800" dirty="0" err="1" smtClean="0"/>
              <a:t>photonic</a:t>
            </a:r>
            <a:r>
              <a:rPr lang="fr-FR" sz="2800" dirty="0" smtClean="0"/>
              <a:t> </a:t>
            </a:r>
            <a:r>
              <a:rPr lang="fr-FR" sz="2800" dirty="0" err="1" smtClean="0"/>
              <a:t>crystals</a:t>
            </a:r>
            <a:r>
              <a:rPr lang="fr-FR" sz="2800" dirty="0" smtClean="0"/>
              <a:t> and </a:t>
            </a:r>
            <a:r>
              <a:rPr lang="fr-FR" sz="2800" dirty="0" err="1" smtClean="0"/>
              <a:t>photonic</a:t>
            </a:r>
            <a:r>
              <a:rPr lang="fr-FR" sz="2800" dirty="0" smtClean="0"/>
              <a:t> </a:t>
            </a:r>
            <a:r>
              <a:rPr lang="fr-FR" sz="2800" dirty="0" err="1" smtClean="0"/>
              <a:t>crystal</a:t>
            </a:r>
            <a:r>
              <a:rPr lang="fr-FR" sz="2800" dirty="0" smtClean="0"/>
              <a:t> </a:t>
            </a:r>
            <a:r>
              <a:rPr lang="fr-FR" sz="2800" dirty="0" err="1" smtClean="0"/>
              <a:t>fibers</a:t>
            </a:r>
            <a:r>
              <a:rPr lang="fr-FR" sz="2800" dirty="0" smtClean="0"/>
              <a:t> </a:t>
            </a:r>
            <a:r>
              <a:rPr lang="fr-FR" sz="2800" dirty="0" err="1" smtClean="0"/>
              <a:t>can</a:t>
            </a:r>
            <a:r>
              <a:rPr lang="fr-FR" sz="2800" dirty="0" smtClean="0"/>
              <a:t> open the </a:t>
            </a:r>
            <a:r>
              <a:rPr lang="fr-FR" sz="2800" dirty="0" err="1" smtClean="0"/>
              <a:t>way</a:t>
            </a:r>
            <a:r>
              <a:rPr lang="fr-FR" sz="2800" dirty="0" smtClean="0"/>
              <a:t> to new </a:t>
            </a:r>
            <a:r>
              <a:rPr lang="fr-FR" sz="2800" dirty="0" err="1" smtClean="0"/>
              <a:t>detection</a:t>
            </a:r>
            <a:r>
              <a:rPr lang="fr-FR" sz="2800" dirty="0" smtClean="0"/>
              <a:t> </a:t>
            </a:r>
            <a:r>
              <a:rPr lang="fr-FR" sz="2800" dirty="0" err="1" smtClean="0"/>
              <a:t>paradigms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 err="1" smtClean="0"/>
              <a:t>huge</a:t>
            </a:r>
            <a:r>
              <a:rPr lang="fr-FR" sz="2800" dirty="0" smtClean="0"/>
              <a:t> design </a:t>
            </a:r>
            <a:r>
              <a:rPr lang="fr-FR" sz="2800" dirty="0" err="1" smtClean="0"/>
              <a:t>flexibility</a:t>
            </a:r>
            <a:endParaRPr lang="fr-FR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820471" cy="5029200"/>
          </a:xfrm>
        </p:spPr>
        <p:txBody>
          <a:bodyPr/>
          <a:lstStyle/>
          <a:p>
            <a:r>
              <a:rPr lang="en-US" sz="2800" dirty="0"/>
              <a:t>A number of good scintillators have </a:t>
            </a:r>
            <a:r>
              <a:rPr lang="en-US" sz="2800" dirty="0" smtClean="0"/>
              <a:t>been discovered </a:t>
            </a:r>
            <a:r>
              <a:rPr lang="en-US" sz="2800" dirty="0"/>
              <a:t>that have proved difficult </a:t>
            </a:r>
            <a:r>
              <a:rPr lang="en-US" sz="2800" dirty="0" smtClean="0"/>
              <a:t>to manufacture </a:t>
            </a:r>
            <a:r>
              <a:rPr lang="en-US" sz="2800" dirty="0"/>
              <a:t>– e.g. </a:t>
            </a:r>
            <a:r>
              <a:rPr lang="en-US" sz="2800" dirty="0" smtClean="0"/>
              <a:t>LuPO4:Ce</a:t>
            </a:r>
          </a:p>
          <a:p>
            <a:pPr lvl="3"/>
            <a:endParaRPr lang="en-US" sz="1600" dirty="0" smtClean="0"/>
          </a:p>
          <a:p>
            <a:r>
              <a:rPr lang="en-US" sz="2800" dirty="0"/>
              <a:t>An alternative approach is to start with materials </a:t>
            </a:r>
            <a:r>
              <a:rPr lang="en-US" sz="2800" dirty="0" smtClean="0"/>
              <a:t>of known </a:t>
            </a:r>
            <a:r>
              <a:rPr lang="en-US" sz="2800" dirty="0"/>
              <a:t>manufacturability, and improve </a:t>
            </a:r>
            <a:r>
              <a:rPr lang="en-US" sz="2800" dirty="0" smtClean="0"/>
              <a:t>the scintillation </a:t>
            </a:r>
            <a:r>
              <a:rPr lang="en-US" sz="2800" dirty="0"/>
              <a:t>properties – e.g. PWO, YAG, </a:t>
            </a:r>
            <a:r>
              <a:rPr lang="en-US" sz="2800" dirty="0" smtClean="0"/>
              <a:t>GGG</a:t>
            </a:r>
          </a:p>
          <a:p>
            <a:pPr lvl="3"/>
            <a:endParaRPr lang="en-US" sz="1600" dirty="0"/>
          </a:p>
          <a:p>
            <a:r>
              <a:rPr lang="en-US" sz="2800" i="1" dirty="0">
                <a:solidFill>
                  <a:schemeClr val="tx1"/>
                </a:solidFill>
              </a:rPr>
              <a:t>“One of the continuing scandals in the </a:t>
            </a:r>
            <a:r>
              <a:rPr lang="en-US" sz="2800" i="1" dirty="0" smtClean="0">
                <a:solidFill>
                  <a:schemeClr val="tx1"/>
                </a:solidFill>
              </a:rPr>
              <a:t>physical sciences </a:t>
            </a:r>
            <a:r>
              <a:rPr lang="en-US" sz="2800" i="1" dirty="0">
                <a:solidFill>
                  <a:schemeClr val="tx1"/>
                </a:solidFill>
              </a:rPr>
              <a:t>is that it remains in general impossible </a:t>
            </a:r>
            <a:r>
              <a:rPr lang="en-US" sz="2800" i="1" dirty="0" smtClean="0">
                <a:solidFill>
                  <a:schemeClr val="tx1"/>
                </a:solidFill>
              </a:rPr>
              <a:t>to predict </a:t>
            </a:r>
            <a:r>
              <a:rPr lang="en-US" sz="2800" i="1" dirty="0">
                <a:solidFill>
                  <a:schemeClr val="tx1"/>
                </a:solidFill>
              </a:rPr>
              <a:t>the structure of even the </a:t>
            </a:r>
            <a:r>
              <a:rPr lang="en-US" sz="2800" i="1" dirty="0" smtClean="0">
                <a:solidFill>
                  <a:schemeClr val="tx1"/>
                </a:solidFill>
              </a:rPr>
              <a:t>simplest crystalline </a:t>
            </a:r>
            <a:r>
              <a:rPr lang="en-US" sz="2800" i="1" dirty="0">
                <a:solidFill>
                  <a:schemeClr val="tx1"/>
                </a:solidFill>
              </a:rPr>
              <a:t>solids from a knowledge of </a:t>
            </a:r>
            <a:r>
              <a:rPr lang="en-US" sz="2800" i="1" dirty="0" smtClean="0">
                <a:solidFill>
                  <a:schemeClr val="tx1"/>
                </a:solidFill>
              </a:rPr>
              <a:t>their chemical composition</a:t>
            </a:r>
            <a:r>
              <a:rPr lang="en-US" sz="2800" i="1" dirty="0">
                <a:solidFill>
                  <a:schemeClr val="tx1"/>
                </a:solidFill>
              </a:rPr>
              <a:t>.” </a:t>
            </a:r>
            <a:r>
              <a:rPr lang="en-US" sz="2800" i="1" dirty="0" smtClean="0">
                <a:solidFill>
                  <a:schemeClr val="tx1"/>
                </a:solidFill>
              </a:rPr>
              <a:t>		John Maddox, editor of Nature </a:t>
            </a:r>
            <a:r>
              <a:rPr lang="en-US" sz="2800" i="1" dirty="0">
                <a:solidFill>
                  <a:schemeClr val="tx1"/>
                </a:solidFill>
              </a:rPr>
              <a:t>(1988)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20601291">
            <a:off x="1308523" y="4572304"/>
            <a:ext cx="6609503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CH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 </a:t>
            </a:r>
            <a:r>
              <a:rPr lang="fr-CH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true</a:t>
            </a:r>
            <a:r>
              <a:rPr lang="fr-CH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fr-CH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anymore</a:t>
            </a:r>
            <a:r>
              <a:rPr lang="fr-CH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!!!</a:t>
            </a:r>
            <a:endParaRPr lang="fr-CH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4378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PWO: The Problem to be solved</a:t>
            </a:r>
          </a:p>
        </p:txBody>
      </p:sp>
      <p:grpSp>
        <p:nvGrpSpPr>
          <p:cNvPr id="15" name="Group 7"/>
          <p:cNvGrpSpPr>
            <a:grpSpLocks/>
          </p:cNvGrpSpPr>
          <p:nvPr/>
        </p:nvGrpSpPr>
        <p:grpSpPr bwMode="auto">
          <a:xfrm>
            <a:off x="304800" y="838200"/>
            <a:ext cx="8686800" cy="3124200"/>
            <a:chOff x="336" y="673"/>
            <a:chExt cx="5472" cy="1823"/>
          </a:xfrm>
        </p:grpSpPr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36" y="720"/>
              <a:ext cx="5472" cy="1776"/>
            </a:xfrm>
            <a:prstGeom prst="rect">
              <a:avLst/>
            </a:prstGeom>
            <a:solidFill>
              <a:srgbClr val="F9FAC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384" y="673"/>
              <a:ext cx="4320" cy="18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Historical background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Lead </a:t>
              </a:r>
              <a:r>
                <a:rPr lang="en-US" sz="2000" dirty="0" err="1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Tungstate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 (PbWO</a:t>
              </a:r>
              <a:r>
                <a:rPr lang="en-US" sz="2000" baseline="-25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4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) first time introduced as material for HEP in 92 at CRYSTAL 2000 Chamonix conference  by </a:t>
              </a:r>
              <a:r>
                <a:rPr lang="en-US" sz="2000" dirty="0" err="1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Nagornaya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 (</a:t>
              </a:r>
              <a:r>
                <a:rPr lang="en-US" sz="2000" dirty="0" err="1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Kharkhov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) and </a:t>
              </a:r>
              <a:r>
                <a:rPr lang="en-US" sz="2000" dirty="0" err="1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Katchanov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 (IHEP)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Crystal Clear collaboration at CERN initiated  a worldwide R&amp;D effort since 92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First growth technology developed by INP Minsk and </a:t>
              </a:r>
              <a:r>
                <a:rPr lang="en-US" sz="2000" dirty="0" err="1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Kharkhov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 and transferred to </a:t>
              </a:r>
              <a:r>
                <a:rPr lang="en-US" sz="2000" dirty="0" err="1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Bogoroditsk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 at the end of 92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PbWO</a:t>
              </a:r>
              <a:r>
                <a:rPr lang="en-US" sz="2000" baseline="-25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4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 chosen as ECAL baseline by CMS in Oct 94</a:t>
              </a:r>
            </a:p>
            <a:p>
              <a:pPr marL="1600200" lvl="3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-110" charset="2"/>
                <a:buChar char=""/>
              </a:pPr>
              <a:endParaRPr lang="en-US" sz="1600" dirty="0">
                <a:solidFill>
                  <a:schemeClr val="tx2"/>
                </a:solidFill>
                <a:ea typeface="ＭＳ Ｐゴシック" pitchFamily="-110" charset="-128"/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 pitchFamily="-110" charset="2"/>
                <a:buChar char=""/>
              </a:pPr>
              <a:endParaRPr lang="en-US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8"/>
          <p:cNvGrpSpPr>
            <a:grpSpLocks/>
          </p:cNvGrpSpPr>
          <p:nvPr/>
        </p:nvGrpSpPr>
        <p:grpSpPr bwMode="auto">
          <a:xfrm>
            <a:off x="304800" y="4040188"/>
            <a:ext cx="8686800" cy="2894012"/>
            <a:chOff x="336" y="2641"/>
            <a:chExt cx="5472" cy="1823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336" y="2656"/>
              <a:ext cx="5472" cy="1488"/>
            </a:xfrm>
            <a:prstGeom prst="rect">
              <a:avLst/>
            </a:prstGeom>
            <a:solidFill>
              <a:srgbClr val="F9FAC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384" y="2641"/>
              <a:ext cx="4320" cy="18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Challenging problem: How to 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technically develop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Install production infrastructure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Mass produce</a:t>
              </a: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 </a:t>
              </a:r>
              <a:r>
                <a:rPr lang="en-US" sz="2000" dirty="0" smtClean="0">
                  <a:solidFill>
                    <a:srgbClr val="FF0000"/>
                  </a:solidFill>
                  <a:latin typeface="+mn-lt"/>
                  <a:ea typeface="ＭＳ Ｐゴシック" pitchFamily="-110" charset="-128"/>
                </a:rPr>
                <a:t>76’</a:t>
              </a:r>
              <a:r>
                <a:rPr lang="en-US" sz="2000" dirty="0">
                  <a:solidFill>
                    <a:srgbClr val="FF0000"/>
                  </a:solidFill>
                  <a:latin typeface="+mn-lt"/>
                  <a:ea typeface="ＭＳ Ｐゴシック" pitchFamily="-110" charset="-128"/>
                </a:rPr>
                <a:t>000 crystals (11 m</a:t>
              </a:r>
              <a:r>
                <a:rPr lang="en-US" sz="2000" baseline="30000" dirty="0">
                  <a:solidFill>
                    <a:srgbClr val="FF0000"/>
                  </a:solidFill>
                  <a:latin typeface="+mn-lt"/>
                  <a:ea typeface="ＭＳ Ｐゴシック" pitchFamily="-110" charset="-128"/>
                </a:rPr>
                <a:t>3</a:t>
              </a:r>
              <a:r>
                <a:rPr lang="en-US" sz="2000" dirty="0">
                  <a:solidFill>
                    <a:srgbClr val="FF0000"/>
                  </a:solidFill>
                  <a:latin typeface="+mn-lt"/>
                  <a:ea typeface="ＭＳ Ｐゴシック" pitchFamily="-110" charset="-128"/>
                </a:rPr>
                <a:t>, 90 tons)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None/>
              </a:pPr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in about 10 years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None/>
              </a:pPr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at an affordable price for European tax payers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>
                    <a:lumMod val="50000"/>
                  </a:schemeClr>
                </a:buClr>
                <a:buSzPct val="75000"/>
                <a:buFont typeface="Monotype Sorts" pitchFamily="-110" charset="2"/>
                <a:buChar char=""/>
              </a:pP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844550" y="76200"/>
            <a:ext cx="7537450" cy="838200"/>
          </a:xfrm>
        </p:spPr>
        <p:txBody>
          <a:bodyPr/>
          <a:lstStyle/>
          <a:p>
            <a:r>
              <a:rPr lang="en-US" dirty="0"/>
              <a:t>PWO: The solution to the problem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03610" y="1068388"/>
            <a:ext cx="8059390" cy="3275012"/>
            <a:chOff x="480" y="673"/>
            <a:chExt cx="5136" cy="2063"/>
          </a:xfrm>
        </p:grpSpPr>
        <p:sp>
          <p:nvSpPr>
            <p:cNvPr id="70660" name="Rectangle 4"/>
            <p:cNvSpPr>
              <a:spLocks noChangeArrowheads="1"/>
            </p:cNvSpPr>
            <p:nvPr/>
          </p:nvSpPr>
          <p:spPr bwMode="auto">
            <a:xfrm>
              <a:off x="480" y="720"/>
              <a:ext cx="5136" cy="2016"/>
            </a:xfrm>
            <a:prstGeom prst="rect">
              <a:avLst/>
            </a:prstGeom>
            <a:solidFill>
              <a:srgbClr val="F9FAC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59" name="Rectangle 3"/>
            <p:cNvSpPr>
              <a:spLocks noChangeArrowheads="1"/>
            </p:cNvSpPr>
            <p:nvPr/>
          </p:nvSpPr>
          <p:spPr bwMode="auto">
            <a:xfrm>
              <a:off x="528" y="673"/>
              <a:ext cx="5034" cy="20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Take advantage of the large effort made in the field</a:t>
              </a:r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 of </a:t>
              </a:r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crystallography  during the cold war in former Soviet Union, which resulted in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Availability of many highly skilled people </a:t>
              </a:r>
            </a:p>
            <a:p>
              <a:pPr marL="1143000" lvl="2" indent="-22860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»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Academic experts in all the fields related to crystallography</a:t>
              </a:r>
            </a:p>
            <a:p>
              <a:pPr marL="1143000" lvl="2" indent="-22860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»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Excellent technologists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Impressive crystal growth infrastructure installed in several plants, to produce large quantities of crystals for military applications</a:t>
              </a:r>
            </a:p>
            <a:p>
              <a:pPr marL="1600200" lvl="3" indent="-228600">
                <a:spcBef>
                  <a:spcPct val="20000"/>
                </a:spcBef>
                <a:buClr>
                  <a:schemeClr val="bg1"/>
                </a:buClr>
                <a:buSzPct val="65000"/>
                <a:buFont typeface="Monotype Sorts" pitchFamily="-110" charset="2"/>
                <a:buChar char=""/>
              </a:pPr>
              <a:endParaRPr lang="en-US" sz="2000" dirty="0">
                <a:solidFill>
                  <a:schemeClr val="tx2"/>
                </a:solidFill>
                <a:latin typeface="+mn-lt"/>
                <a:ea typeface="ＭＳ Ｐゴシック" pitchFamily="-110" charset="-128"/>
              </a:endParaRPr>
            </a:p>
            <a:p>
              <a:pPr marL="742950" lvl="1" indent="-285750">
                <a:spcBef>
                  <a:spcPct val="20000"/>
                </a:spcBef>
                <a:buClr>
                  <a:schemeClr val="tx1"/>
                </a:buClr>
                <a:buSzPct val="100000"/>
                <a:buFontTx/>
                <a:buChar char="–"/>
              </a:pPr>
              <a:endParaRPr lang="en-US" sz="2000" dirty="0">
                <a:solidFill>
                  <a:schemeClr val="tx2"/>
                </a:solidFill>
                <a:ea typeface="ＭＳ Ｐゴシック" pitchFamily="-110" charset="-128"/>
              </a:endParaRP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703610" y="4419600"/>
            <a:ext cx="8059390" cy="3198812"/>
            <a:chOff x="480" y="2833"/>
            <a:chExt cx="5136" cy="2015"/>
          </a:xfrm>
        </p:grpSpPr>
        <p:sp>
          <p:nvSpPr>
            <p:cNvPr id="70661" name="Rectangle 5"/>
            <p:cNvSpPr>
              <a:spLocks noChangeArrowheads="1"/>
            </p:cNvSpPr>
            <p:nvPr/>
          </p:nvSpPr>
          <p:spPr bwMode="auto">
            <a:xfrm>
              <a:off x="480" y="2880"/>
              <a:ext cx="5136" cy="1200"/>
            </a:xfrm>
            <a:prstGeom prst="rect">
              <a:avLst/>
            </a:prstGeom>
            <a:solidFill>
              <a:srgbClr val="F9FAC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662" name="Rectangle 6"/>
            <p:cNvSpPr>
              <a:spLocks noChangeArrowheads="1"/>
            </p:cNvSpPr>
            <p:nvPr/>
          </p:nvSpPr>
          <p:spPr bwMode="auto">
            <a:xfrm>
              <a:off x="528" y="2833"/>
              <a:ext cx="4320" cy="20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4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Once this situation has been understood and correctly evaluated, we have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Selected the </a:t>
              </a:r>
              <a:r>
                <a:rPr lang="en-US" sz="2000" dirty="0" err="1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Bogoroditsk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 Techno-Chemical Plant after an audit of several companies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Started a fruitful collaboration with ISTC</a:t>
              </a:r>
            </a:p>
            <a:p>
              <a:pPr marL="742950" lvl="1" indent="-28575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–"/>
              </a:pPr>
              <a:endParaRPr lang="en-US" sz="2000" dirty="0">
                <a:solidFill>
                  <a:schemeClr val="bg1">
                    <a:lumMod val="50000"/>
                  </a:schemeClr>
                </a:solidFill>
                <a:ea typeface="ＭＳ Ｐゴシック" pitchFamily="-110" charset="-128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844550" y="76200"/>
            <a:ext cx="7537450" cy="838200"/>
          </a:xfrm>
        </p:spPr>
        <p:txBody>
          <a:bodyPr/>
          <a:lstStyle/>
          <a:p>
            <a:r>
              <a:rPr lang="en-US" dirty="0"/>
              <a:t>PWO: The 4 phases of the project (1 &amp; 2)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87630" y="3733800"/>
            <a:ext cx="8818580" cy="2895600"/>
            <a:chOff x="128" y="2448"/>
            <a:chExt cx="6016" cy="1824"/>
          </a:xfrm>
        </p:grpSpPr>
        <p:sp>
          <p:nvSpPr>
            <p:cNvPr id="71688" name="Rectangle 8"/>
            <p:cNvSpPr>
              <a:spLocks noChangeArrowheads="1"/>
            </p:cNvSpPr>
            <p:nvPr/>
          </p:nvSpPr>
          <p:spPr bwMode="auto">
            <a:xfrm>
              <a:off x="144" y="2448"/>
              <a:ext cx="6000" cy="1680"/>
            </a:xfrm>
            <a:prstGeom prst="rect">
              <a:avLst/>
            </a:prstGeom>
            <a:solidFill>
              <a:srgbClr val="F9FAC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684" name="Rectangle 4"/>
            <p:cNvSpPr>
              <a:spLocks noChangeArrowheads="1"/>
            </p:cNvSpPr>
            <p:nvPr/>
          </p:nvSpPr>
          <p:spPr bwMode="auto">
            <a:xfrm>
              <a:off x="128" y="2545"/>
              <a:ext cx="4192" cy="172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Technology development phase- CERN-</a:t>
              </a: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ISTC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Project #354b from July 99 to July 2000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1.3M$ CERN + 1.3M$ ISTC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Implement a production technology to mass produce PbWO</a:t>
              </a:r>
              <a:r>
                <a:rPr lang="en-US" sz="2000" baseline="-25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4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 crystals with a consistent 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None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	quality at an affordable price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6000 preproduction crystals</a:t>
              </a:r>
            </a:p>
          </p:txBody>
        </p:sp>
        <p:pic>
          <p:nvPicPr>
            <p:cNvPr id="71685" name="Picture 5" descr="09-09-98-35.jpg                                                01023055EPCMA Data Disk                C4F91200: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80" y="2533"/>
              <a:ext cx="2062" cy="1547"/>
            </a:xfrm>
            <a:prstGeom prst="rect">
              <a:avLst/>
            </a:prstGeom>
            <a:noFill/>
          </p:spPr>
        </p:pic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11083" y="1066800"/>
            <a:ext cx="8795127" cy="2438400"/>
            <a:chOff x="144" y="672"/>
            <a:chExt cx="6000" cy="1536"/>
          </a:xfrm>
        </p:grpSpPr>
        <p:sp>
          <p:nvSpPr>
            <p:cNvPr id="71687" name="Rectangle 7"/>
            <p:cNvSpPr>
              <a:spLocks noChangeArrowheads="1"/>
            </p:cNvSpPr>
            <p:nvPr/>
          </p:nvSpPr>
          <p:spPr bwMode="auto">
            <a:xfrm>
              <a:off x="144" y="672"/>
              <a:ext cx="6000" cy="1536"/>
            </a:xfrm>
            <a:prstGeom prst="rect">
              <a:avLst/>
            </a:prstGeom>
            <a:solidFill>
              <a:srgbClr val="F9FAC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683" name="Rectangle 3"/>
            <p:cNvSpPr>
              <a:spLocks noChangeArrowheads="1"/>
            </p:cNvSpPr>
            <p:nvPr/>
          </p:nvSpPr>
          <p:spPr bwMode="auto">
            <a:xfrm>
              <a:off x="144" y="768"/>
              <a:ext cx="4368" cy="13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R&amp;D phase- CERN-ISTC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Project #354 from July 96 to July 98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350K$ CERN + 350K$ ISTC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Demonstrate that PbWO</a:t>
              </a:r>
              <a:r>
                <a:rPr lang="en-US" sz="2000" baseline="-25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4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 crystals could 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None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	reach the level of performance imposed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None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 	by the very challenging requirements of </a:t>
              </a: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ou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r</a:t>
              </a: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 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experiment</a:t>
              </a:r>
            </a:p>
          </p:txBody>
        </p:sp>
        <p:pic>
          <p:nvPicPr>
            <p:cNvPr id="71686" name="Picture 6" descr="24-09-98-6.jpg                                                 01023058EPCMA Data Disk                C4F91200:"/>
            <p:cNvPicPr>
              <a:picLocks noChangeAspect="1" noChangeArrowheads="1"/>
            </p:cNvPicPr>
            <p:nvPr/>
          </p:nvPicPr>
          <p:blipFill>
            <a:blip r:embed="rId3"/>
            <a:srcRect l="9708" t="12373" r="6793" b="3479"/>
            <a:stretch>
              <a:fillRect/>
            </a:stretch>
          </p:blipFill>
          <p:spPr bwMode="auto">
            <a:xfrm>
              <a:off x="4080" y="672"/>
              <a:ext cx="2064" cy="136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844550" y="76200"/>
            <a:ext cx="7537450" cy="838200"/>
          </a:xfrm>
        </p:spPr>
        <p:txBody>
          <a:bodyPr/>
          <a:lstStyle/>
          <a:p>
            <a:r>
              <a:rPr lang="en-US" dirty="0"/>
              <a:t>PWO: The 4 phases of the project (3 &amp; 4)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8634" y="914400"/>
            <a:ext cx="8947576" cy="2819400"/>
            <a:chOff x="40" y="624"/>
            <a:chExt cx="6104" cy="1776"/>
          </a:xfrm>
        </p:grpSpPr>
        <p:sp>
          <p:nvSpPr>
            <p:cNvPr id="72711" name="Rectangle 7"/>
            <p:cNvSpPr>
              <a:spLocks noChangeArrowheads="1"/>
            </p:cNvSpPr>
            <p:nvPr/>
          </p:nvSpPr>
          <p:spPr bwMode="auto">
            <a:xfrm>
              <a:off x="40" y="672"/>
              <a:ext cx="6096" cy="1728"/>
            </a:xfrm>
            <a:prstGeom prst="rect">
              <a:avLst/>
            </a:prstGeom>
            <a:solidFill>
              <a:srgbClr val="F9FAC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707" name="Rectangle 3"/>
            <p:cNvSpPr>
              <a:spLocks noChangeArrowheads="1"/>
            </p:cNvSpPr>
            <p:nvPr/>
          </p:nvSpPr>
          <p:spPr bwMode="auto">
            <a:xfrm>
              <a:off x="48" y="624"/>
              <a:ext cx="4320" cy="17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Implementation of a modern industrial culture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CERN-ISTC Partnership #1718: 8.7M$ CERN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30’000 barrel crystals from Aug. 2000 to end 2004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On the basis of a sizable fraction of CMS needs</a:t>
              </a:r>
            </a:p>
            <a:p>
              <a:pPr marL="1143000" lvl="2" indent="-22860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»"/>
              </a:pP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organize a modern managerial structure</a:t>
              </a:r>
            </a:p>
            <a:p>
              <a:pPr marL="1143000" lvl="2" indent="-22860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»"/>
              </a:pP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implement a Quality Assurance policy</a:t>
              </a:r>
            </a:p>
            <a:p>
              <a:pPr marL="1143000" lvl="2" indent="-22860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»"/>
              </a:pP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install modern communication tools</a:t>
              </a:r>
            </a:p>
            <a:p>
              <a:pPr marL="1143000" lvl="2" indent="-228600" algn="l">
                <a:spcBef>
                  <a:spcPct val="20000"/>
                </a:spcBef>
                <a:buClr>
                  <a:schemeClr val="bg1"/>
                </a:buClr>
                <a:buSzPct val="100000"/>
                <a:buFontTx/>
                <a:buChar char="»"/>
              </a:pPr>
              <a:r>
                <a:rPr lang="en-US" sz="18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ＭＳ Ｐゴシック" pitchFamily="-110" charset="-128"/>
                </a:rPr>
                <a:t>develop a Marketing strategy</a:t>
              </a:r>
            </a:p>
          </p:txBody>
        </p:sp>
        <p:pic>
          <p:nvPicPr>
            <p:cNvPr id="72709" name="Picture 5" descr="52899-13new.jpg                                                00000763systeme                        AD325BA5: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84" y="720"/>
              <a:ext cx="2160" cy="1620"/>
            </a:xfrm>
            <a:prstGeom prst="rect">
              <a:avLst/>
            </a:prstGeom>
            <a:noFill/>
          </p:spPr>
        </p:pic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70361" y="3810000"/>
            <a:ext cx="8935849" cy="2971800"/>
            <a:chOff x="48" y="2496"/>
            <a:chExt cx="6096" cy="1872"/>
          </a:xfrm>
        </p:grpSpPr>
        <p:sp>
          <p:nvSpPr>
            <p:cNvPr id="72712" name="Rectangle 8"/>
            <p:cNvSpPr>
              <a:spLocks noChangeArrowheads="1"/>
            </p:cNvSpPr>
            <p:nvPr/>
          </p:nvSpPr>
          <p:spPr bwMode="auto">
            <a:xfrm>
              <a:off x="48" y="2496"/>
              <a:ext cx="6096" cy="1680"/>
            </a:xfrm>
            <a:prstGeom prst="rect">
              <a:avLst/>
            </a:prstGeom>
            <a:solidFill>
              <a:srgbClr val="F9FAC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708" name="Rectangle 4"/>
            <p:cNvSpPr>
              <a:spLocks noChangeArrowheads="1"/>
            </p:cNvSpPr>
            <p:nvPr/>
          </p:nvSpPr>
          <p:spPr bwMode="auto">
            <a:xfrm>
              <a:off x="48" y="2592"/>
              <a:ext cx="4464" cy="17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7" tIns="44450" rIns="90487" bIns="44450">
              <a:prstTxWarp prst="textNoShape">
                <a:avLst/>
              </a:prstTxWarp>
            </a:bodyPr>
            <a:lstStyle/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Towards commercial contracts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Implementation of a new technology for large ingots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Allows </a:t>
              </a:r>
              <a:r>
                <a:rPr lang="en-US" sz="2000" dirty="0" err="1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endcap</a:t>
              </a: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 crystals (larger) to be grown</a:t>
              </a: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Allows higher productivity for barrel and </a:t>
              </a:r>
              <a:r>
                <a:rPr lang="en-US" sz="2000" dirty="0" err="1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endcaps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CERN-ETHZ contract for 26’000 barrel crystals</a:t>
              </a: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 and </a:t>
              </a: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</a:rPr>
                <a:t>16’000 </a:t>
              </a:r>
              <a:r>
                <a:rPr lang="en-US" sz="2000" dirty="0" err="1" smtClean="0">
                  <a:solidFill>
                    <a:schemeClr val="bg1">
                      <a:lumMod val="50000"/>
                    </a:schemeClr>
                  </a:solidFill>
                </a:rPr>
                <a:t>endcap</a:t>
              </a: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</a:rPr>
                <a:t> crystals</a:t>
              </a:r>
              <a:endParaRPr lang="en-US" sz="2000" dirty="0" smtClean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  <a:p>
              <a:pPr marL="342900" indent="-342900" algn="l">
                <a:spcBef>
                  <a:spcPct val="20000"/>
                </a:spcBef>
                <a:buClr>
                  <a:schemeClr val="bg1"/>
                </a:buClr>
                <a:buSzPct val="75000"/>
                <a:buFont typeface="Monotype Sorts" pitchFamily="-110" charset="2"/>
                <a:buChar char=""/>
              </a:pPr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Last crystal delivered in February 2008</a:t>
              </a:r>
              <a:endParaRPr lang="en-US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  <p:pic>
          <p:nvPicPr>
            <p:cNvPr id="72710" name="Picture 6" descr="&#10; P2210003.jpg                                                  00000178CMS                            B62C874D:"/>
            <p:cNvPicPr>
              <a:picLocks noChangeAspect="1" noChangeArrowheads="1"/>
            </p:cNvPicPr>
            <p:nvPr/>
          </p:nvPicPr>
          <p:blipFill>
            <a:blip r:embed="rId3"/>
            <a:srcRect l="19792" r="17708"/>
            <a:stretch>
              <a:fillRect/>
            </a:stretch>
          </p:blipFill>
          <p:spPr bwMode="auto">
            <a:xfrm>
              <a:off x="4424" y="2496"/>
              <a:ext cx="1480" cy="168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/>
          <p:cNvSpPr>
            <a:spLocks noGrp="1" noChangeArrowheads="1"/>
          </p:cNvSpPr>
          <p:nvPr/>
        </p:nvSpPr>
        <p:spPr bwMode="auto">
          <a:xfrm>
            <a:off x="762000" y="152400"/>
            <a:ext cx="76200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6038" rIns="0" bIns="46038">
            <a:prstTxWarp prst="textNoShape">
              <a:avLst/>
            </a:prstTxWarp>
          </a:bodyPr>
          <a:lstStyle/>
          <a:p>
            <a:r>
              <a:rPr lang="en-US" sz="4000" dirty="0">
                <a:solidFill>
                  <a:schemeClr val="tx2"/>
                </a:solidFill>
              </a:rPr>
              <a:t>Monolithic scintillation detectors</a:t>
            </a:r>
          </a:p>
        </p:txBody>
      </p:sp>
      <p:sp>
        <p:nvSpPr>
          <p:cNvPr id="384003" name="Text Box 3"/>
          <p:cNvSpPr txBox="1">
            <a:spLocks noChangeArrowheads="1"/>
          </p:cNvSpPr>
          <p:nvPr/>
        </p:nvSpPr>
        <p:spPr bwMode="auto">
          <a:xfrm>
            <a:off x="520700" y="5561012"/>
            <a:ext cx="83185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  <a:latin typeface="Arial" pitchFamily="-106" charset="0"/>
              </a:rPr>
              <a:t>GEANT4 Monte Carlo simulation of an LSO block read out by two APD arrays. </a:t>
            </a:r>
          </a:p>
          <a:p>
            <a:r>
              <a:rPr lang="en-US" sz="1800" dirty="0">
                <a:solidFill>
                  <a:schemeClr val="tx2"/>
                </a:solidFill>
                <a:latin typeface="Arial" pitchFamily="-106" charset="0"/>
              </a:rPr>
              <a:t>A small fraction of the optical photons produced by the absorption of a 511 </a:t>
            </a:r>
            <a:r>
              <a:rPr lang="en-US" sz="1800" dirty="0" err="1">
                <a:solidFill>
                  <a:schemeClr val="tx2"/>
                </a:solidFill>
                <a:latin typeface="Arial" pitchFamily="-106" charset="0"/>
              </a:rPr>
              <a:t>keV</a:t>
            </a:r>
            <a:r>
              <a:rPr lang="en-US" sz="1800" dirty="0">
                <a:solidFill>
                  <a:schemeClr val="tx2"/>
                </a:solidFill>
                <a:latin typeface="Arial" pitchFamily="-106" charset="0"/>
              </a:rPr>
              <a:t> annihilation photon is shown.</a:t>
            </a:r>
          </a:p>
        </p:txBody>
      </p:sp>
      <p:pic>
        <p:nvPicPr>
          <p:cNvPr id="384004" name="Picture 4" descr="blok2apd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 l="20247" t="20859"/>
          <a:stretch>
            <a:fillRect/>
          </a:stretch>
        </p:blipFill>
        <p:spPr bwMode="auto">
          <a:xfrm>
            <a:off x="2132013" y="1041400"/>
            <a:ext cx="502920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4005" name="Text Box 5"/>
          <p:cNvSpPr txBox="1">
            <a:spLocks noChangeArrowheads="1"/>
          </p:cNvSpPr>
          <p:nvPr/>
        </p:nvSpPr>
        <p:spPr bwMode="auto">
          <a:xfrm>
            <a:off x="407703" y="1354138"/>
            <a:ext cx="1508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Arial" pitchFamily="-106" charset="0"/>
              </a:rPr>
              <a:t>APD arrays</a:t>
            </a:r>
          </a:p>
        </p:txBody>
      </p:sp>
      <p:sp>
        <p:nvSpPr>
          <p:cNvPr id="384006" name="Line 6"/>
          <p:cNvSpPr>
            <a:spLocks noChangeShapeType="1"/>
          </p:cNvSpPr>
          <p:nvPr/>
        </p:nvSpPr>
        <p:spPr bwMode="auto">
          <a:xfrm>
            <a:off x="1863725" y="1589088"/>
            <a:ext cx="674688" cy="2889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4007" name="Line 7"/>
          <p:cNvSpPr>
            <a:spLocks noChangeShapeType="1"/>
          </p:cNvSpPr>
          <p:nvPr/>
        </p:nvSpPr>
        <p:spPr bwMode="auto">
          <a:xfrm>
            <a:off x="1862138" y="1689100"/>
            <a:ext cx="2278062" cy="1068388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4008" name="Text Box 8"/>
          <p:cNvSpPr txBox="1">
            <a:spLocks noChangeArrowheads="1"/>
          </p:cNvSpPr>
          <p:nvPr/>
        </p:nvSpPr>
        <p:spPr bwMode="auto">
          <a:xfrm>
            <a:off x="550863" y="2913063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Arial" pitchFamily="-106" charset="0"/>
              </a:rPr>
              <a:t>LSO</a:t>
            </a:r>
          </a:p>
        </p:txBody>
      </p:sp>
      <p:sp>
        <p:nvSpPr>
          <p:cNvPr id="384009" name="Line 9"/>
          <p:cNvSpPr>
            <a:spLocks noChangeShapeType="1"/>
          </p:cNvSpPr>
          <p:nvPr/>
        </p:nvSpPr>
        <p:spPr bwMode="auto">
          <a:xfrm flipV="1">
            <a:off x="1273175" y="2894013"/>
            <a:ext cx="1749425" cy="177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4010" name="Text Box 10"/>
          <p:cNvSpPr txBox="1">
            <a:spLocks noChangeArrowheads="1"/>
          </p:cNvSpPr>
          <p:nvPr/>
        </p:nvSpPr>
        <p:spPr bwMode="auto">
          <a:xfrm>
            <a:off x="6068196" y="2947988"/>
            <a:ext cx="112082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Arial" pitchFamily="-106" charset="0"/>
              </a:rPr>
              <a:t>511 </a:t>
            </a:r>
            <a:r>
              <a:rPr lang="en-US" sz="2000" dirty="0" err="1">
                <a:solidFill>
                  <a:schemeClr val="tx2"/>
                </a:solidFill>
                <a:latin typeface="Arial" pitchFamily="-106" charset="0"/>
              </a:rPr>
              <a:t>keV</a:t>
            </a:r>
            <a:r>
              <a:rPr lang="en-US" sz="2000" dirty="0">
                <a:solidFill>
                  <a:schemeClr val="tx2"/>
                </a:solidFill>
                <a:latin typeface="Arial" pitchFamily="-106" charset="0"/>
              </a:rPr>
              <a:t> </a:t>
            </a:r>
            <a:br>
              <a:rPr lang="en-US" sz="2000" dirty="0">
                <a:solidFill>
                  <a:schemeClr val="tx2"/>
                </a:solidFill>
                <a:latin typeface="Arial" pitchFamily="-106" charset="0"/>
              </a:rPr>
            </a:br>
            <a:r>
              <a:rPr lang="en-US" sz="2000" dirty="0">
                <a:solidFill>
                  <a:schemeClr val="tx2"/>
                </a:solidFill>
                <a:latin typeface="Arial" pitchFamily="-106" charset="0"/>
              </a:rPr>
              <a:t>gamma </a:t>
            </a:r>
            <a:br>
              <a:rPr lang="en-US" sz="2000" dirty="0">
                <a:solidFill>
                  <a:schemeClr val="tx2"/>
                </a:solidFill>
                <a:latin typeface="Arial" pitchFamily="-106" charset="0"/>
              </a:rPr>
            </a:br>
            <a:r>
              <a:rPr lang="en-US" sz="2000" dirty="0">
                <a:solidFill>
                  <a:schemeClr val="tx2"/>
                </a:solidFill>
                <a:latin typeface="Arial" pitchFamily="-106" charset="0"/>
              </a:rPr>
              <a:t>photon</a:t>
            </a:r>
          </a:p>
        </p:txBody>
      </p:sp>
      <p:sp>
        <p:nvSpPr>
          <p:cNvPr id="384012" name="Line 12"/>
          <p:cNvSpPr>
            <a:spLocks noChangeShapeType="1"/>
          </p:cNvSpPr>
          <p:nvPr/>
        </p:nvSpPr>
        <p:spPr bwMode="auto">
          <a:xfrm>
            <a:off x="3949700" y="2374900"/>
            <a:ext cx="3086100" cy="22987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84019" name="Text Box 19"/>
          <p:cNvSpPr txBox="1">
            <a:spLocks noChangeArrowheads="1"/>
          </p:cNvSpPr>
          <p:nvPr/>
        </p:nvSpPr>
        <p:spPr bwMode="auto">
          <a:xfrm>
            <a:off x="2895600" y="4876800"/>
            <a:ext cx="36895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DOI by light </a:t>
            </a:r>
            <a:r>
              <a:rPr lang="en-US" sz="2400" b="1" dirty="0">
                <a:solidFill>
                  <a:srgbClr val="FFFF00"/>
                </a:solidFill>
              </a:rPr>
              <a:t>distribution</a:t>
            </a:r>
            <a:endParaRPr lang="en-GB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/>
          </p:cNvPicPr>
          <p:nvPr/>
        </p:nvPicPr>
        <p:blipFill>
          <a:blip r:embed="rId2"/>
          <a:srcRect b="16435"/>
          <a:stretch>
            <a:fillRect/>
          </a:stretch>
        </p:blipFill>
        <p:spPr bwMode="auto">
          <a:xfrm>
            <a:off x="1371600" y="990600"/>
            <a:ext cx="5943600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Box 4"/>
          <p:cNvSpPr txBox="1">
            <a:spLocks noChangeArrowheads="1"/>
          </p:cNvSpPr>
          <p:nvPr/>
        </p:nvSpPr>
        <p:spPr bwMode="auto">
          <a:xfrm>
            <a:off x="76200" y="1828800"/>
            <a:ext cx="8289681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/>
            <a:endParaRPr lang="en-US" sz="2000">
              <a:latin typeface="Times New Roman" pitchFamily="32" charset="0"/>
              <a:ea typeface="Times New Roman" pitchFamily="32" charset="0"/>
              <a:cs typeface="Times New Roman" pitchFamily="32" charset="0"/>
            </a:endParaRPr>
          </a:p>
          <a:p>
            <a:pPr marL="342900" indent="-342900">
              <a:buFont typeface="Wingdings" pitchFamily="32" charset="2"/>
              <a:buChar char="u"/>
            </a:pPr>
            <a:r>
              <a:rPr lang="en-US" sz="2000">
                <a:solidFill>
                  <a:schemeClr val="tx2"/>
                </a:solidFill>
                <a:latin typeface="Times New Roman" pitchFamily="32" charset="0"/>
                <a:ea typeface="Times New Roman" pitchFamily="32" charset="0"/>
                <a:cs typeface="Times New Roman" pitchFamily="32" charset="0"/>
              </a:rPr>
              <a:t>4 rings (ø=40 cm, H= 4x18.6 mm) with 52 detector </a:t>
            </a:r>
            <a:br>
              <a:rPr lang="en-US" sz="2000">
                <a:solidFill>
                  <a:schemeClr val="tx2"/>
                </a:solidFill>
                <a:latin typeface="Times New Roman" pitchFamily="32" charset="0"/>
                <a:ea typeface="Times New Roman" pitchFamily="32" charset="0"/>
                <a:cs typeface="Times New Roman" pitchFamily="32" charset="0"/>
              </a:rPr>
            </a:br>
            <a:r>
              <a:rPr lang="en-US" sz="2000">
                <a:solidFill>
                  <a:schemeClr val="tx2"/>
                </a:solidFill>
                <a:latin typeface="Times New Roman" pitchFamily="32" charset="0"/>
                <a:ea typeface="Times New Roman" pitchFamily="32" charset="0"/>
                <a:cs typeface="Times New Roman" pitchFamily="32" charset="0"/>
              </a:rPr>
              <a:t>modules each</a:t>
            </a:r>
          </a:p>
          <a:p>
            <a:pPr marL="342900" indent="-342900">
              <a:buFont typeface="Wingdings" pitchFamily="32" charset="2"/>
              <a:buChar char="u"/>
            </a:pPr>
            <a:endParaRPr lang="en-US" sz="2000">
              <a:solidFill>
                <a:schemeClr val="tx2"/>
              </a:solidFill>
              <a:latin typeface="Times New Roman" pitchFamily="32" charset="0"/>
              <a:ea typeface="Times New Roman" pitchFamily="32" charset="0"/>
              <a:cs typeface="Times New Roman" pitchFamily="32" charset="0"/>
            </a:endParaRPr>
          </a:p>
          <a:p>
            <a:pPr marL="342900" indent="-342900">
              <a:buFont typeface="Wingdings" pitchFamily="32" charset="2"/>
              <a:buChar char="u"/>
            </a:pPr>
            <a:r>
              <a:rPr lang="en-US" sz="2000">
                <a:solidFill>
                  <a:schemeClr val="tx2"/>
                </a:solidFill>
                <a:latin typeface="Times New Roman" pitchFamily="32" charset="0"/>
                <a:ea typeface="Times New Roman" pitchFamily="32" charset="0"/>
                <a:cs typeface="Times New Roman" pitchFamily="32" charset="0"/>
              </a:rPr>
              <a:t>Dual layer of trapezoidal LSO blocks and two APDs per block</a:t>
            </a:r>
          </a:p>
          <a:p>
            <a:pPr marL="342900" indent="-342900">
              <a:buFont typeface="Wingdings" pitchFamily="32" charset="2"/>
              <a:buChar char="u"/>
            </a:pPr>
            <a:endParaRPr lang="en-US" sz="2000">
              <a:solidFill>
                <a:schemeClr val="tx2"/>
              </a:solidFill>
              <a:latin typeface="Times New Roman" pitchFamily="32" charset="0"/>
              <a:ea typeface="Times New Roman" pitchFamily="32" charset="0"/>
              <a:cs typeface="Times New Roman" pitchFamily="32" charset="0"/>
            </a:endParaRPr>
          </a:p>
          <a:p>
            <a:pPr marL="342900" indent="-342900">
              <a:buFont typeface="Wingdings" pitchFamily="32" charset="2"/>
              <a:buChar char="u"/>
            </a:pPr>
            <a:r>
              <a:rPr lang="en-US" sz="2000">
                <a:solidFill>
                  <a:schemeClr val="tx2"/>
                </a:solidFill>
                <a:latin typeface="Times New Roman" pitchFamily="32" charset="0"/>
                <a:ea typeface="Times New Roman" pitchFamily="32" charset="0"/>
                <a:cs typeface="Times New Roman" pitchFamily="32" charset="0"/>
              </a:rPr>
              <a:t>Dedicated ASIC summing preamplifier (64 inputs, 16 summed outputs, 1 total energy sum, &lt; 1000 e</a:t>
            </a:r>
            <a:r>
              <a:rPr lang="en-US" sz="2000" baseline="30000">
                <a:solidFill>
                  <a:schemeClr val="tx2"/>
                </a:solidFill>
                <a:latin typeface="Times New Roman" pitchFamily="32" charset="0"/>
                <a:ea typeface="Times New Roman" pitchFamily="32" charset="0"/>
                <a:cs typeface="Times New Roman" pitchFamily="32" charset="0"/>
              </a:rPr>
              <a:t>- </a:t>
            </a:r>
            <a:r>
              <a:rPr lang="en-US" sz="2000">
                <a:solidFill>
                  <a:schemeClr val="tx2"/>
                </a:solidFill>
                <a:latin typeface="Times New Roman" pitchFamily="32" charset="0"/>
                <a:ea typeface="Times New Roman" pitchFamily="32" charset="0"/>
                <a:cs typeface="Times New Roman" pitchFamily="32" charset="0"/>
              </a:rPr>
              <a:t>rms noise per sum channel)</a:t>
            </a:r>
          </a:p>
          <a:p>
            <a:pPr marL="342900" indent="-342900">
              <a:buFont typeface="Wingdings" pitchFamily="32" charset="2"/>
              <a:buChar char="u"/>
            </a:pPr>
            <a:endParaRPr lang="en-US" sz="2000">
              <a:solidFill>
                <a:schemeClr val="tx2"/>
              </a:solidFill>
              <a:latin typeface="Times New Roman" pitchFamily="32" charset="0"/>
              <a:ea typeface="Times New Roman" pitchFamily="32" charset="0"/>
              <a:cs typeface="Times New Roman" pitchFamily="32" charset="0"/>
            </a:endParaRPr>
          </a:p>
          <a:p>
            <a:pPr marL="342900" indent="-342900">
              <a:buFont typeface="Wingdings" pitchFamily="32" charset="2"/>
              <a:buChar char="u"/>
            </a:pPr>
            <a:r>
              <a:rPr lang="en-US" sz="2000">
                <a:solidFill>
                  <a:schemeClr val="tx2"/>
                </a:solidFill>
                <a:latin typeface="Times New Roman" pitchFamily="32" charset="0"/>
                <a:ea typeface="Times New Roman" pitchFamily="32" charset="0"/>
                <a:cs typeface="Times New Roman" pitchFamily="32" charset="0"/>
              </a:rPr>
              <a:t>Complete MRI compatibility is not the main goal but it gives us some first experience in designing MR compatible PET technology for future version.  </a:t>
            </a:r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844062" y="0"/>
            <a:ext cx="6623538" cy="838200"/>
          </a:xfrm>
        </p:spPr>
        <p:txBody>
          <a:bodyPr/>
          <a:lstStyle/>
          <a:p>
            <a:pPr algn="ctr">
              <a:defRPr/>
            </a:pPr>
            <a:r>
              <a:rPr lang="nl-NL">
                <a:ea typeface="ＭＳ Ｐゴシック" pitchFamily="-106" charset="-128"/>
                <a:cs typeface="ＭＳ Ｐゴシック" pitchFamily="-106" charset="-128"/>
              </a:rPr>
              <a:t>BrainPET insert detectors</a:t>
            </a:r>
            <a:endParaRPr lang="fr-FR"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49157" name="Rectangle 26"/>
          <p:cNvSpPr>
            <a:spLocks noChangeArrowheads="1"/>
          </p:cNvSpPr>
          <p:nvPr/>
        </p:nvSpPr>
        <p:spPr bwMode="auto">
          <a:xfrm>
            <a:off x="3813528" y="6019800"/>
            <a:ext cx="49444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800" b="1" i="1" dirty="0" err="1"/>
              <a:t>Current</a:t>
            </a:r>
            <a:r>
              <a:rPr lang="de-DE" sz="1800" b="1" i="1" dirty="0"/>
              <a:t> CCC </a:t>
            </a:r>
            <a:r>
              <a:rPr lang="de-DE" sz="1800" b="1" i="1" dirty="0" err="1"/>
              <a:t>project</a:t>
            </a:r>
            <a:r>
              <a:rPr lang="de-DE" sz="1800" b="1" i="1" dirty="0"/>
              <a:t> (Jülich, </a:t>
            </a:r>
            <a:r>
              <a:rPr lang="de-DE" sz="1800" b="1" i="1" dirty="0" err="1"/>
              <a:t>Ciemat</a:t>
            </a:r>
            <a:r>
              <a:rPr lang="de-DE" sz="1800" b="1" i="1" dirty="0"/>
              <a:t>, VUB</a:t>
            </a:r>
            <a:r>
              <a:rPr lang="de-DE" b="1" i="1" dirty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  <p:bldP spid="4915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0500"/>
            <a:ext cx="7772400" cy="530225"/>
          </a:xfrm>
          <a:noFill/>
          <a:ln/>
        </p:spPr>
        <p:txBody>
          <a:bodyPr/>
          <a:lstStyle/>
          <a:p>
            <a:r>
              <a:rPr lang="en-US" sz="2000" b="1">
                <a:solidFill>
                  <a:schemeClr val="bg2"/>
                </a:solidFill>
                <a:latin typeface="Arial" pitchFamily="-106" charset="0"/>
              </a:rPr>
              <a:t>From EGRET to GLAST</a:t>
            </a:r>
            <a:endParaRPr lang="ru-RU" sz="2000" b="1">
              <a:solidFill>
                <a:schemeClr val="bg2"/>
              </a:solidFill>
              <a:latin typeface="Arial" pitchFamily="-106" charset="0"/>
            </a:endParaRPr>
          </a:p>
        </p:txBody>
      </p:sp>
      <p:pic>
        <p:nvPicPr>
          <p:cNvPr id="407556" name="Picture 4" descr="4-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72050" y="1146175"/>
            <a:ext cx="3630613" cy="2214563"/>
          </a:xfrm>
          <a:noFill/>
          <a:ln/>
        </p:spPr>
      </p:pic>
      <p:sp>
        <p:nvSpPr>
          <p:cNvPr id="407557" name="Rectangle 5"/>
          <p:cNvSpPr>
            <a:spLocks noChangeArrowheads="1"/>
          </p:cNvSpPr>
          <p:nvPr/>
        </p:nvSpPr>
        <p:spPr bwMode="auto">
          <a:xfrm>
            <a:off x="555625" y="4799013"/>
            <a:ext cx="36274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0F14BD"/>
                </a:solidFill>
              </a:rPr>
              <a:t>Telescope resolution is a core </a:t>
            </a:r>
            <a:br>
              <a:rPr lang="en-US" sz="2000" dirty="0">
                <a:solidFill>
                  <a:srgbClr val="0F14BD"/>
                </a:solidFill>
              </a:rPr>
            </a:br>
            <a:r>
              <a:rPr lang="en-US" sz="2000" dirty="0">
                <a:solidFill>
                  <a:srgbClr val="0F14BD"/>
                </a:solidFill>
              </a:rPr>
              <a:t>to identify the sources</a:t>
            </a:r>
            <a:r>
              <a:rPr lang="en-US" sz="1400" b="1" dirty="0"/>
              <a:t> </a:t>
            </a:r>
            <a:r>
              <a:rPr lang="en-US" sz="2400" dirty="0"/>
              <a:t> </a:t>
            </a:r>
            <a:endParaRPr lang="ru-RU" sz="2400" dirty="0"/>
          </a:p>
        </p:txBody>
      </p:sp>
      <p:sp>
        <p:nvSpPr>
          <p:cNvPr id="407558" name="AutoShape 6"/>
          <p:cNvSpPr>
            <a:spLocks noChangeArrowheads="1"/>
          </p:cNvSpPr>
          <p:nvPr/>
        </p:nvSpPr>
        <p:spPr bwMode="auto">
          <a:xfrm>
            <a:off x="4152900" y="2254250"/>
            <a:ext cx="714375" cy="11906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ru-RU" sz="2400">
              <a:solidFill>
                <a:schemeClr val="accent2"/>
              </a:solidFill>
            </a:endParaRPr>
          </a:p>
        </p:txBody>
      </p:sp>
      <p:pic>
        <p:nvPicPr>
          <p:cNvPr id="407559" name="Picture 7" descr="8-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 t="10378"/>
          <a:stretch>
            <a:fillRect/>
          </a:stretch>
        </p:blipFill>
        <p:spPr>
          <a:xfrm>
            <a:off x="4152900" y="3957638"/>
            <a:ext cx="4305300" cy="2397125"/>
          </a:xfrm>
          <a:noFill/>
          <a:ln/>
        </p:spPr>
      </p:pic>
      <p:sp>
        <p:nvSpPr>
          <p:cNvPr id="407560" name="Rectangle 8"/>
          <p:cNvSpPr>
            <a:spLocks noChangeArrowheads="1"/>
          </p:cNvSpPr>
          <p:nvPr/>
        </p:nvSpPr>
        <p:spPr bwMode="auto">
          <a:xfrm>
            <a:off x="4152900" y="3475038"/>
            <a:ext cx="2216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olidFill>
                  <a:srgbClr val="0F14BD"/>
                </a:solidFill>
                <a:latin typeface="Arial Narrow" pitchFamily="-106" charset="0"/>
              </a:rPr>
              <a:t>ERGET (Phases 1-5)</a:t>
            </a:r>
            <a:r>
              <a:rPr lang="en-US"/>
              <a:t> </a:t>
            </a:r>
            <a:r>
              <a:rPr lang="en-US" sz="2400"/>
              <a:t> </a:t>
            </a:r>
            <a:endParaRPr lang="ru-RU" sz="2400"/>
          </a:p>
        </p:txBody>
      </p:sp>
      <p:sp>
        <p:nvSpPr>
          <p:cNvPr id="407561" name="Rectangle 9"/>
          <p:cNvSpPr>
            <a:spLocks noChangeArrowheads="1"/>
          </p:cNvSpPr>
          <p:nvPr/>
        </p:nvSpPr>
        <p:spPr bwMode="auto">
          <a:xfrm>
            <a:off x="6629400" y="3475038"/>
            <a:ext cx="166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>
                <a:solidFill>
                  <a:srgbClr val="0F14BD"/>
                </a:solidFill>
                <a:latin typeface="Arial Narrow" pitchFamily="-106" charset="0"/>
              </a:rPr>
              <a:t>GLAST Sky Survey</a:t>
            </a:r>
            <a:r>
              <a:rPr lang="en-US"/>
              <a:t> </a:t>
            </a:r>
            <a:r>
              <a:rPr lang="en-US" sz="2400"/>
              <a:t> </a:t>
            </a:r>
            <a:endParaRPr lang="ru-RU" sz="2400"/>
          </a:p>
        </p:txBody>
      </p:sp>
      <p:pic>
        <p:nvPicPr>
          <p:cNvPr id="407563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824" b="4935"/>
          <a:stretch>
            <a:fillRect/>
          </a:stretch>
        </p:blipFill>
        <p:spPr>
          <a:xfrm>
            <a:off x="285750" y="1146175"/>
            <a:ext cx="4286250" cy="292417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of scintillator properties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0728"/>
            <a:ext cx="9144000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630250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914400" y="293688"/>
            <a:ext cx="6885842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ClearPET</a:t>
            </a:r>
            <a:r>
              <a:rPr kumimoji="0" lang="en-US" sz="3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®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small animal PET </a:t>
            </a:r>
            <a:b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chemeClr val="bg2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Crystal Clear Collaboration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chemeClr val="bg2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40677" y="1052513"/>
            <a:ext cx="8856794" cy="5249862"/>
            <a:chOff x="96" y="663"/>
            <a:chExt cx="6043" cy="3307"/>
          </a:xfrm>
        </p:grpSpPr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96" y="663"/>
              <a:ext cx="6043" cy="3307"/>
              <a:chOff x="96" y="663"/>
              <a:chExt cx="6043" cy="3307"/>
            </a:xfrm>
          </p:grpSpPr>
          <p:grpSp>
            <p:nvGrpSpPr>
              <p:cNvPr id="9" name="Group 5"/>
              <p:cNvGrpSpPr>
                <a:grpSpLocks/>
              </p:cNvGrpSpPr>
              <p:nvPr/>
            </p:nvGrpSpPr>
            <p:grpSpPr bwMode="auto">
              <a:xfrm>
                <a:off x="96" y="672"/>
                <a:ext cx="5520" cy="3298"/>
                <a:chOff x="96" y="672"/>
                <a:chExt cx="5520" cy="3298"/>
              </a:xfrm>
            </p:grpSpPr>
            <p:sp>
              <p:nvSpPr>
                <p:cNvPr id="14" name="Rectangle 6"/>
                <p:cNvSpPr>
                  <a:spLocks noChangeArrowheads="1"/>
                </p:cNvSpPr>
                <p:nvPr/>
              </p:nvSpPr>
              <p:spPr bwMode="auto">
                <a:xfrm>
                  <a:off x="2448" y="768"/>
                  <a:ext cx="3168" cy="3202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/>
                  <a:endParaRPr lang="en-GB" sz="2000">
                    <a:latin typeface="Times New Roman" pitchFamily="-110" charset="0"/>
                  </a:endParaRPr>
                </a:p>
              </p:txBody>
            </p:sp>
            <p:pic>
              <p:nvPicPr>
                <p:cNvPr id="15" name="Picture 7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96" y="672"/>
                  <a:ext cx="2356" cy="31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" name="Picture 8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2448" y="1063"/>
                  <a:ext cx="3168" cy="11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0" name="Line 9"/>
              <p:cNvSpPr>
                <a:spLocks noChangeShapeType="1"/>
              </p:cNvSpPr>
              <p:nvPr/>
            </p:nvSpPr>
            <p:spPr bwMode="auto">
              <a:xfrm flipH="1">
                <a:off x="5712" y="1191"/>
                <a:ext cx="0" cy="8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1" name="Text Box 10"/>
              <p:cNvSpPr txBox="1">
                <a:spLocks noChangeArrowheads="1"/>
              </p:cNvSpPr>
              <p:nvPr/>
            </p:nvSpPr>
            <p:spPr bwMode="auto">
              <a:xfrm>
                <a:off x="5712" y="1488"/>
                <a:ext cx="427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latin typeface="Times New Roman" pitchFamily="-110" charset="0"/>
                  </a:rPr>
                  <a:t>8cm</a:t>
                </a:r>
              </a:p>
            </p:txBody>
          </p:sp>
          <p:sp>
            <p:nvSpPr>
              <p:cNvPr id="12" name="Line 11"/>
              <p:cNvSpPr>
                <a:spLocks noChangeShapeType="1"/>
              </p:cNvSpPr>
              <p:nvPr/>
            </p:nvSpPr>
            <p:spPr bwMode="auto">
              <a:xfrm>
                <a:off x="3408" y="903"/>
                <a:ext cx="21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3" name="Text Box 12"/>
              <p:cNvSpPr txBox="1">
                <a:spLocks noChangeArrowheads="1"/>
              </p:cNvSpPr>
              <p:nvPr/>
            </p:nvSpPr>
            <p:spPr bwMode="auto">
              <a:xfrm>
                <a:off x="4320" y="663"/>
                <a:ext cx="515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000">
                    <a:latin typeface="Times New Roman" pitchFamily="-110" charset="0"/>
                  </a:rPr>
                  <a:t>20cm</a:t>
                </a:r>
              </a:p>
            </p:txBody>
          </p:sp>
        </p:grpSp>
        <p:pic>
          <p:nvPicPr>
            <p:cNvPr id="8" name="Picture 1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48" y="2352"/>
              <a:ext cx="3158" cy="1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Rectangle 21"/>
          <p:cNvSpPr>
            <a:spLocks noChangeArrowheads="1"/>
          </p:cNvSpPr>
          <p:nvPr/>
        </p:nvSpPr>
        <p:spPr bwMode="auto">
          <a:xfrm>
            <a:off x="0" y="4648200"/>
            <a:ext cx="5486400" cy="1574277"/>
          </a:xfrm>
          <a:prstGeom prst="rect">
            <a:avLst/>
          </a:prstGeom>
          <a:solidFill>
            <a:srgbClr val="030B4D">
              <a:alpha val="79999"/>
            </a:srgbClr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eaLnBrk="1" hangingPunct="1">
              <a:lnSpc>
                <a:spcPct val="145000"/>
              </a:lnSpc>
            </a:pPr>
            <a:r>
              <a:rPr lang="en-US" sz="1800" b="1" dirty="0" err="1" smtClean="0">
                <a:solidFill>
                  <a:schemeClr val="tx2"/>
                </a:solidFill>
              </a:rPr>
              <a:t>phoswich</a:t>
            </a:r>
            <a:r>
              <a:rPr lang="en-US" sz="1800" b="1" dirty="0" smtClean="0">
                <a:solidFill>
                  <a:schemeClr val="tx2"/>
                </a:solidFill>
              </a:rPr>
              <a:t> </a:t>
            </a:r>
            <a:r>
              <a:rPr lang="en-US" sz="1800" b="1" dirty="0">
                <a:solidFill>
                  <a:schemeClr val="tx2"/>
                </a:solidFill>
              </a:rPr>
              <a:t>with 2 crystals LYSO and </a:t>
            </a:r>
            <a:r>
              <a:rPr lang="en-US" sz="1800" b="1" dirty="0" err="1">
                <a:solidFill>
                  <a:schemeClr val="tx2"/>
                </a:solidFill>
              </a:rPr>
              <a:t>LuYAP</a:t>
            </a:r>
            <a:r>
              <a:rPr lang="en-US" sz="1800" b="1" dirty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145000"/>
              </a:lnSpc>
            </a:pPr>
            <a:r>
              <a:rPr lang="en-US" sz="1800" b="1" dirty="0">
                <a:solidFill>
                  <a:schemeClr val="tx2"/>
                </a:solidFill>
              </a:rPr>
              <a:t>each crystal is 2 </a:t>
            </a:r>
            <a:r>
              <a:rPr lang="en-US" sz="1800" b="1" dirty="0" err="1">
                <a:solidFill>
                  <a:schemeClr val="tx2"/>
                </a:solidFill>
              </a:rPr>
              <a:t>x</a:t>
            </a:r>
            <a:r>
              <a:rPr lang="en-US" sz="1800" b="1" dirty="0">
                <a:solidFill>
                  <a:schemeClr val="tx2"/>
                </a:solidFill>
              </a:rPr>
              <a:t> 2 </a:t>
            </a:r>
            <a:r>
              <a:rPr lang="en-US" sz="1800" b="1" dirty="0" err="1">
                <a:solidFill>
                  <a:schemeClr val="tx2"/>
                </a:solidFill>
              </a:rPr>
              <a:t>x</a:t>
            </a:r>
            <a:r>
              <a:rPr lang="en-US" sz="1800" b="1" dirty="0">
                <a:solidFill>
                  <a:schemeClr val="tx2"/>
                </a:solidFill>
              </a:rPr>
              <a:t> </a:t>
            </a:r>
            <a:r>
              <a:rPr lang="en-US" sz="1800" b="1" dirty="0" smtClean="0">
                <a:solidFill>
                  <a:schemeClr val="tx2"/>
                </a:solidFill>
              </a:rPr>
              <a:t>10mm</a:t>
            </a:r>
          </a:p>
          <a:p>
            <a:pPr eaLnBrk="1" hangingPunct="1">
              <a:lnSpc>
                <a:spcPct val="145000"/>
              </a:lnSpc>
            </a:pPr>
            <a:r>
              <a:rPr lang="en-US" sz="1800" b="1" dirty="0" smtClean="0">
                <a:solidFill>
                  <a:schemeClr val="tx2"/>
                </a:solidFill>
              </a:rPr>
              <a:t>80 PM with 64 </a:t>
            </a:r>
            <a:r>
              <a:rPr lang="en-US" sz="1800" b="1" dirty="0" err="1" smtClean="0">
                <a:solidFill>
                  <a:schemeClr val="tx2"/>
                </a:solidFill>
              </a:rPr>
              <a:t>photocathodes</a:t>
            </a:r>
            <a:r>
              <a:rPr lang="en-US" sz="1800" b="1" dirty="0" smtClean="0">
                <a:solidFill>
                  <a:schemeClr val="tx2"/>
                </a:solidFill>
              </a:rPr>
              <a:t> each</a:t>
            </a:r>
          </a:p>
          <a:p>
            <a:r>
              <a:rPr lang="en-US" sz="1800" b="1" dirty="0">
                <a:solidFill>
                  <a:schemeClr val="tx2"/>
                </a:solidFill>
              </a:rPr>
              <a:t>Spatial resolution 1.5 mm at centre</a:t>
            </a:r>
          </a:p>
        </p:txBody>
      </p:sp>
      <p:pic>
        <p:nvPicPr>
          <p:cNvPr id="25" name="Image 24" descr="RatBrai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066800"/>
            <a:ext cx="9144000" cy="517991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>
          <a:xfrm>
            <a:off x="914400" y="152400"/>
            <a:ext cx="6752492" cy="838200"/>
          </a:xfrm>
        </p:spPr>
        <p:txBody>
          <a:bodyPr/>
          <a:lstStyle/>
          <a:p>
            <a:r>
              <a:rPr lang="fr-FR" dirty="0" smtClean="0"/>
              <a:t>Most </a:t>
            </a:r>
            <a:r>
              <a:rPr lang="fr-FR" dirty="0" err="1" smtClean="0"/>
              <a:t>frequently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crystal</a:t>
            </a:r>
            <a:r>
              <a:rPr lang="fr-FR" dirty="0" smtClean="0"/>
              <a:t> </a:t>
            </a:r>
            <a:r>
              <a:rPr lang="fr-FR" dirty="0" err="1" smtClean="0"/>
              <a:t>growth</a:t>
            </a:r>
            <a:r>
              <a:rPr lang="fr-FR" dirty="0" smtClean="0"/>
              <a:t> technologies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rcRect l="50000" t="13794" b="17241"/>
          <a:stretch>
            <a:fillRect/>
          </a:stretch>
        </p:blipFill>
        <p:spPr>
          <a:xfrm>
            <a:off x="4648200" y="1447800"/>
            <a:ext cx="4419600" cy="4572000"/>
          </a:xfrm>
          <a:prstGeom prst="rect">
            <a:avLst/>
          </a:prstGeom>
        </p:spPr>
      </p:pic>
      <p:grpSp>
        <p:nvGrpSpPr>
          <p:cNvPr id="11" name="Grouper 10"/>
          <p:cNvGrpSpPr/>
          <p:nvPr/>
        </p:nvGrpSpPr>
        <p:grpSpPr>
          <a:xfrm>
            <a:off x="76200" y="1447800"/>
            <a:ext cx="4419600" cy="4572000"/>
            <a:chOff x="76200" y="1447800"/>
            <a:chExt cx="4419600" cy="4572000"/>
          </a:xfrm>
        </p:grpSpPr>
        <p:grpSp>
          <p:nvGrpSpPr>
            <p:cNvPr id="7" name="Grouper 6"/>
            <p:cNvGrpSpPr/>
            <p:nvPr/>
          </p:nvGrpSpPr>
          <p:grpSpPr>
            <a:xfrm>
              <a:off x="76200" y="1447800"/>
              <a:ext cx="4419600" cy="4572000"/>
              <a:chOff x="76200" y="1447800"/>
              <a:chExt cx="4419600" cy="4572000"/>
            </a:xfrm>
          </p:grpSpPr>
          <p:pic>
            <p:nvPicPr>
              <p:cNvPr id="4" name="Image 3"/>
              <p:cNvPicPr>
                <a:picLocks noChangeAspect="1"/>
              </p:cNvPicPr>
              <p:nvPr/>
            </p:nvPicPr>
            <p:blipFill>
              <a:blip r:embed="rId2"/>
              <a:srcRect t="13794" r="50000" b="17241"/>
              <a:stretch>
                <a:fillRect/>
              </a:stretch>
            </p:blipFill>
            <p:spPr>
              <a:xfrm>
                <a:off x="76200" y="1447800"/>
                <a:ext cx="4419600" cy="457200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 bwMode="auto">
              <a:xfrm>
                <a:off x="2755180" y="5310036"/>
                <a:ext cx="381000" cy="1524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100000">
                    <a:schemeClr val="accent6">
                      <a:lumMod val="75000"/>
                    </a:schemeClr>
                  </a:gs>
                  <a:gs pos="47000">
                    <a:schemeClr val="accent2"/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 bwMode="auto">
            <a:xfrm>
              <a:off x="911225" y="5416550"/>
              <a:ext cx="79376" cy="177800"/>
            </a:xfrm>
            <a:prstGeom prst="rect">
              <a:avLst/>
            </a:prstGeom>
            <a:solidFill>
              <a:srgbClr val="426EB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cxnSp>
          <p:nvCxnSpPr>
            <p:cNvPr id="10" name="Connecteur droit avec flèche 9"/>
            <p:cNvCxnSpPr/>
            <p:nvPr/>
          </p:nvCxnSpPr>
          <p:spPr bwMode="auto">
            <a:xfrm>
              <a:off x="990600" y="5562600"/>
              <a:ext cx="12192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principles</a:t>
            </a:r>
            <a:r>
              <a:rPr lang="fr-FR" dirty="0" smtClean="0"/>
              <a:t> to practice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rcRect t="13913"/>
          <a:stretch>
            <a:fillRect/>
          </a:stretch>
        </p:blipFill>
        <p:spPr>
          <a:xfrm>
            <a:off x="228600" y="819150"/>
            <a:ext cx="8763000" cy="56578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N0JcMxRL0.53.jsrmcRH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jhDkBQKNEqLQ6Hw3Zq7uA"/>
</p:tagLst>
</file>

<file path=ppt/theme/theme1.xml><?xml version="1.0" encoding="utf-8"?>
<a:theme xmlns:a="http://schemas.openxmlformats.org/drawingml/2006/main" name="CERN-Crystal Clear">
  <a:themeElements>
    <a:clrScheme name="Cerimed-CERN-bleu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Cerimed-CERN-bleu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Cerimed-CERN-bleu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imed-CERN-bleu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imed-CERN-bleu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imed-CERN-bleu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imed-CERN-bleu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82069</TotalTime>
  <Words>2503</Words>
  <Application>Microsoft Macintosh PowerPoint</Application>
  <PresentationFormat>On-screen Show (4:3)</PresentationFormat>
  <Paragraphs>654</Paragraphs>
  <Slides>70</Slides>
  <Notes>19</Notes>
  <HiddenSlides>13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70</vt:i4>
      </vt:variant>
    </vt:vector>
  </HeadingPairs>
  <TitlesOfParts>
    <vt:vector size="88" baseType="lpstr">
      <vt:lpstr>Apple Chancery</vt:lpstr>
      <vt:lpstr>Arial Narrow</vt:lpstr>
      <vt:lpstr>Batang</vt:lpstr>
      <vt:lpstr>Comic Sans MS</vt:lpstr>
      <vt:lpstr>Monotype Sorts</vt:lpstr>
      <vt:lpstr>MS PGothic</vt:lpstr>
      <vt:lpstr>ＭＳ Ｐゴシック</vt:lpstr>
      <vt:lpstr>Symbol</vt:lpstr>
      <vt:lpstr>Tahoma</vt:lpstr>
      <vt:lpstr>Times</vt:lpstr>
      <vt:lpstr>Times New Roman</vt:lpstr>
      <vt:lpstr>Wingdings</vt:lpstr>
      <vt:lpstr>Arial</vt:lpstr>
      <vt:lpstr>CERN-Crystal Clear</vt:lpstr>
      <vt:lpstr>Équation</vt:lpstr>
      <vt:lpstr>Equation</vt:lpstr>
      <vt:lpstr>CorelDRAW</vt:lpstr>
      <vt:lpstr>Image</vt:lpstr>
      <vt:lpstr>Scintillators - Applications</vt:lpstr>
      <vt:lpstr>Outlook</vt:lpstr>
      <vt:lpstr>What drives sthe devlopment of new  scintillators</vt:lpstr>
      <vt:lpstr>HEP and PET use the largest volume of scintillators</vt:lpstr>
      <vt:lpstr>Various appelications  of scintillators</vt:lpstr>
      <vt:lpstr>Back to Creation </vt:lpstr>
      <vt:lpstr>Limits of scintillator properties</vt:lpstr>
      <vt:lpstr>Most frequently used crystal growth technologies</vt:lpstr>
      <vt:lpstr>From principles to practice</vt:lpstr>
      <vt:lpstr>Continuous crystal growth</vt:lpstr>
      <vt:lpstr>Continuous crystal growth</vt:lpstr>
      <vt:lpstr>Continuous crystal growth</vt:lpstr>
      <vt:lpstr>Continuous crystal growth</vt:lpstr>
      <vt:lpstr>Preparation of large size plates for SPECT cameras</vt:lpstr>
      <vt:lpstr>NaI cylindrical detectors</vt:lpstr>
      <vt:lpstr>Micro-pulling-down  crystal fiber growth</vt:lpstr>
      <vt:lpstr>Ceramics</vt:lpstr>
      <vt:lpstr>Crystal Calorimetry: a Powerful Tool for Particles Spectroscopy </vt:lpstr>
      <vt:lpstr>CERN in Geneva area</vt:lpstr>
      <vt:lpstr>The Large Hadron Collider LHC</vt:lpstr>
      <vt:lpstr>Compact Muon Solenoid</vt:lpstr>
      <vt:lpstr>Some popular crystals in HEP</vt:lpstr>
      <vt:lpstr>ECAL layout</vt:lpstr>
      <vt:lpstr>Production facilities in Bogoroditsk</vt:lpstr>
      <vt:lpstr>Some important steps in  radiation hardness progress</vt:lpstr>
      <vt:lpstr>Some important steps in  radiation hardness progress</vt:lpstr>
      <vt:lpstr>PWO growth of large ingots</vt:lpstr>
      <vt:lpstr>Square end cut 85mm</vt:lpstr>
      <vt:lpstr>CMS Barrel</vt:lpstr>
      <vt:lpstr>CMS Endcaps</vt:lpstr>
      <vt:lpstr>First results</vt:lpstr>
      <vt:lpstr>And finally!!</vt:lpstr>
      <vt:lpstr>A different detector concept for precise jet calorimetry</vt:lpstr>
      <vt:lpstr>PowerPoint Presentation</vt:lpstr>
      <vt:lpstr>PowerPoint Presentation</vt:lpstr>
      <vt:lpstr>PowerPoint Presentation</vt:lpstr>
      <vt:lpstr>Why cryogenic scintillator? CREST detector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Scintillators in nuclear medicine</vt:lpstr>
      <vt:lpstr>SPECT principle Spatial resolution</vt:lpstr>
      <vt:lpstr>SPECT requires large size crystals</vt:lpstr>
      <vt:lpstr>PowerPoint Presentation</vt:lpstr>
      <vt:lpstr>Scintillators for PET</vt:lpstr>
      <vt:lpstr>PowerPoint Presentation</vt:lpstr>
      <vt:lpstr>PowerPoint Presentation</vt:lpstr>
      <vt:lpstr>The AXPET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 1</vt:lpstr>
      <vt:lpstr>Conclusion 2</vt:lpstr>
      <vt:lpstr>PWO: The Problem to be solved</vt:lpstr>
      <vt:lpstr>PWO: The solution to the problem</vt:lpstr>
      <vt:lpstr>PWO: The 4 phases of the project (1 &amp; 2)</vt:lpstr>
      <vt:lpstr>PWO: The 4 phases of the project (3 &amp; 4)</vt:lpstr>
      <vt:lpstr>PowerPoint Presentation</vt:lpstr>
      <vt:lpstr>BrainPET insert detectors</vt:lpstr>
      <vt:lpstr>From EGRET to GLAST</vt:lpstr>
      <vt:lpstr>PowerPoint Presentation</vt:lpstr>
    </vt:vector>
  </TitlesOfParts>
  <Company>CERN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R&amp;D proposal for calorimetry at CLIC</dc:title>
  <dc:creator>paul Lecoq</dc:creator>
  <cp:lastModifiedBy>Paul LECOQ</cp:lastModifiedBy>
  <cp:revision>671</cp:revision>
  <cp:lastPrinted>2007-11-13T18:07:50Z</cp:lastPrinted>
  <dcterms:created xsi:type="dcterms:W3CDTF">2013-11-27T18:27:53Z</dcterms:created>
  <dcterms:modified xsi:type="dcterms:W3CDTF">2017-12-04T17:43:52Z</dcterms:modified>
</cp:coreProperties>
</file>