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venir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rgbClr val="375A7D"/>
          </a:solidFill>
        </a:fill>
      </a:tcStyle>
    </a:wholeTbl>
    <a:band2H>
      <a:tcTxStyle/>
      <a:tcStyle>
        <a:tcBdr/>
        <a:fill>
          <a:solidFill>
            <a:srgbClr val="3B7499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rgbClr val="53D5FD"/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53D5FD"/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53D5FD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381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A0A0A">
              <a:alpha val="92000"/>
            </a:srgbClr>
          </a:solidFill>
        </a:fill>
      </a:tcStyle>
    </a:band2H>
    <a:firstCol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635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381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Medium"/>
          <a:ea typeface="Avenir Medium"/>
          <a:cs typeface="Avenir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635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EDFF">
              <a:alpha val="24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2">
              <a:satOff val="-5186"/>
              <a:lumOff val="-12389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919C">
                  <a:alpha val="79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919C">
                  <a:alpha val="79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>
              <a:satOff val="-5186"/>
              <a:lumOff val="-2840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D6D6D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080">
              <a:alpha val="32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41B00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D2600">
              <a:alpha val="8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4F4F"/>
              </a:solidFill>
              <a:prstDash val="solid"/>
              <a:miter lim="400000"/>
            </a:ln>
          </a:top>
          <a:bottom>
            <a:ln w="12700" cap="flat">
              <a:solidFill>
                <a:srgbClr val="4F4F4F"/>
              </a:solidFill>
              <a:prstDash val="solid"/>
              <a:miter lim="400000"/>
            </a:ln>
          </a:bottom>
          <a:insideH>
            <a:ln w="12700" cap="flat">
              <a:solidFill>
                <a:srgbClr val="4F4F4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4F4F"/>
              </a:solidFill>
              <a:prstDash val="solid"/>
              <a:miter lim="400000"/>
            </a:ln>
          </a:top>
          <a:bottom>
            <a:ln w="12700" cap="flat">
              <a:solidFill>
                <a:srgbClr val="4F4F4F"/>
              </a:solidFill>
              <a:prstDash val="solid"/>
              <a:miter lim="400000"/>
            </a:ln>
          </a:bottom>
          <a:insideH>
            <a:ln w="12700" cap="flat">
              <a:solidFill>
                <a:srgbClr val="4F4F4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797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chemeClr val="accent2">
            <a:satOff val="44164"/>
            <a:lumOff val="14231"/>
          </a:schemeClr>
        </a:fontRef>
        <a:schemeClr val="accent2">
          <a:satOff val="44164"/>
          <a:lumOff val="1423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79797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83" d="100"/>
          <a:sy n="83" d="100"/>
        </p:scale>
        <p:origin x="148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60400" y="4292600"/>
            <a:ext cx="11684000" cy="2222500"/>
          </a:xfrm>
          <a:prstGeom prst="rect">
            <a:avLst/>
          </a:prstGeom>
        </p:spPr>
        <p:txBody>
          <a:bodyPr/>
          <a:lstStyle>
            <a:lvl1pPr>
              <a:defRPr sz="6200" spc="992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660400" y="3416300"/>
            <a:ext cx="11684000" cy="889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Image"/>
          <p:cNvSpPr>
            <a:spLocks noGrp="1"/>
          </p:cNvSpPr>
          <p:nvPr>
            <p:ph type="pic" sz="half" idx="13"/>
          </p:nvPr>
        </p:nvSpPr>
        <p:spPr>
          <a:xfrm>
            <a:off x="6502400" y="4879052"/>
            <a:ext cx="6502400" cy="48768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4" name="Image"/>
          <p:cNvSpPr>
            <a:spLocks noGrp="1"/>
          </p:cNvSpPr>
          <p:nvPr>
            <p:ph type="pic" sz="half" idx="14"/>
          </p:nvPr>
        </p:nvSpPr>
        <p:spPr>
          <a:xfrm>
            <a:off x="6502400" y="0"/>
            <a:ext cx="6502400" cy="4876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5" name="Image"/>
          <p:cNvSpPr>
            <a:spLocks noGrp="1"/>
          </p:cNvSpPr>
          <p:nvPr>
            <p:ph type="pic" idx="15"/>
          </p:nvPr>
        </p:nvSpPr>
        <p:spPr>
          <a:xfrm>
            <a:off x="0" y="0"/>
            <a:ext cx="6502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20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270000" y="4248150"/>
            <a:ext cx="10464800" cy="723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0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270000" y="2959100"/>
            <a:ext cx="10464800" cy="5207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13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270000" y="1346200"/>
            <a:ext cx="10464800" cy="723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14" name="Image"/>
          <p:cNvSpPr>
            <a:spLocks noGrp="1"/>
          </p:cNvSpPr>
          <p:nvPr>
            <p:ph type="pic" idx="15"/>
          </p:nvPr>
        </p:nvSpPr>
        <p:spPr>
          <a:xfrm>
            <a:off x="-19050" y="3613150"/>
            <a:ext cx="13004800" cy="613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>
            <a:spLocks noGrp="1"/>
          </p:cNvSpPr>
          <p:nvPr>
            <p:ph type="title"/>
          </p:nvPr>
        </p:nvSpPr>
        <p:spPr>
          <a:xfrm>
            <a:off x="660400" y="1003300"/>
            <a:ext cx="11684000" cy="1460500"/>
          </a:xfrm>
          <a:prstGeom prst="rect">
            <a:avLst/>
          </a:prstGeom>
        </p:spPr>
        <p:txBody>
          <a:bodyPr/>
          <a:lstStyle>
            <a:lvl1pPr>
              <a:defRPr sz="6200" spc="992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660400" y="508000"/>
            <a:ext cx="116840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0" y="2717800"/>
            <a:ext cx="13004800" cy="7035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>
            <a:spLocks noGrp="1"/>
          </p:cNvSpPr>
          <p:nvPr>
            <p:ph type="title"/>
          </p:nvPr>
        </p:nvSpPr>
        <p:spPr>
          <a:xfrm>
            <a:off x="660400" y="1003300"/>
            <a:ext cx="11684000" cy="1460500"/>
          </a:xfrm>
          <a:prstGeom prst="rect">
            <a:avLst/>
          </a:prstGeom>
        </p:spPr>
        <p:txBody>
          <a:bodyPr/>
          <a:lstStyle>
            <a:lvl1pPr>
              <a:defRPr sz="6200" spc="992"/>
            </a:lvl1pPr>
          </a:lstStyle>
          <a:p>
            <a:r>
              <a:t>Title Text</a:t>
            </a:r>
          </a:p>
        </p:txBody>
      </p:sp>
      <p:sp>
        <p:nvSpPr>
          <p:cNvPr id="3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660400" y="508000"/>
            <a:ext cx="116840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ClrTx/>
              <a:buSzTx/>
              <a:buNone/>
              <a:defRPr sz="2400" cap="all" spc="384"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>
            <a:spLocks noGrp="1"/>
          </p:cNvSpPr>
          <p:nvPr>
            <p:ph type="title"/>
          </p:nvPr>
        </p:nvSpPr>
        <p:spPr>
          <a:xfrm>
            <a:off x="660400" y="3759200"/>
            <a:ext cx="11684000" cy="2222500"/>
          </a:xfrm>
          <a:prstGeom prst="rect">
            <a:avLst/>
          </a:prstGeom>
        </p:spPr>
        <p:txBody>
          <a:bodyPr anchor="ctr"/>
          <a:lstStyle>
            <a:lvl1pPr>
              <a:defRPr sz="6200" spc="992"/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Image"/>
          <p:cNvSpPr>
            <a:spLocks noGrp="1"/>
          </p:cNvSpPr>
          <p:nvPr>
            <p:ph type="pic" idx="13"/>
          </p:nvPr>
        </p:nvSpPr>
        <p:spPr>
          <a:xfrm>
            <a:off x="6496050" y="6350"/>
            <a:ext cx="6502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9" name="Title Text"/>
          <p:cNvSpPr>
            <a:spLocks noGrp="1"/>
          </p:cNvSpPr>
          <p:nvPr>
            <p:ph type="title"/>
          </p:nvPr>
        </p:nvSpPr>
        <p:spPr>
          <a:xfrm>
            <a:off x="546100" y="4305300"/>
            <a:ext cx="5410200" cy="2984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" name="Body Level One…"/>
          <p:cNvSpPr>
            <a:spLocks noGrp="1"/>
          </p:cNvSpPr>
          <p:nvPr>
            <p:ph type="body" sz="quarter" idx="1"/>
          </p:nvPr>
        </p:nvSpPr>
        <p:spPr>
          <a:xfrm>
            <a:off x="546100" y="3429000"/>
            <a:ext cx="5410200" cy="889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ClrTx/>
              <a:buSzTx/>
              <a:buNone/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Image"/>
          <p:cNvSpPr>
            <a:spLocks noGrp="1"/>
          </p:cNvSpPr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6" name="Title Text"/>
          <p:cNvSpPr>
            <a:spLocks noGrp="1"/>
          </p:cNvSpPr>
          <p:nvPr>
            <p:ph type="title"/>
          </p:nvPr>
        </p:nvSpPr>
        <p:spPr>
          <a:xfrm>
            <a:off x="660400" y="609600"/>
            <a:ext cx="5080000" cy="1854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sz="half" idx="1"/>
          </p:nvPr>
        </p:nvSpPr>
        <p:spPr>
          <a:xfrm>
            <a:off x="660400" y="2819400"/>
            <a:ext cx="5080000" cy="6057900"/>
          </a:xfrm>
          <a:prstGeom prst="rect">
            <a:avLst/>
          </a:prstGeom>
        </p:spPr>
        <p:txBody>
          <a:bodyPr/>
          <a:lstStyle>
            <a:lvl1pPr marL="393700" indent="-393700">
              <a:spcBef>
                <a:spcPts val="3200"/>
              </a:spcBef>
              <a:defRPr sz="3000"/>
            </a:lvl1pPr>
            <a:lvl2pPr marL="787400" indent="-393700">
              <a:spcBef>
                <a:spcPts val="3200"/>
              </a:spcBef>
              <a:defRPr sz="3000"/>
            </a:lvl2pPr>
            <a:lvl3pPr marL="1181100" indent="-393700">
              <a:spcBef>
                <a:spcPts val="3200"/>
              </a:spcBef>
              <a:defRPr sz="3000"/>
            </a:lvl3pPr>
            <a:lvl4pPr marL="1574800" indent="-393700">
              <a:spcBef>
                <a:spcPts val="3200"/>
              </a:spcBef>
              <a:defRPr sz="3000"/>
            </a:lvl4pPr>
            <a:lvl5pPr marL="1968500" indent="-393700">
              <a:spcBef>
                <a:spcPts val="32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Body Level One…"/>
          <p:cNvSpPr>
            <a:spLocks noGrp="1"/>
          </p:cNvSpPr>
          <p:nvPr>
            <p:ph type="body" idx="1"/>
          </p:nvPr>
        </p:nvSpPr>
        <p:spPr>
          <a:xfrm>
            <a:off x="660400" y="1511300"/>
            <a:ext cx="11684000" cy="6718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660400" y="609600"/>
            <a:ext cx="11684000" cy="142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/>
          </p:cNvSpPr>
          <p:nvPr>
            <p:ph type="body" idx="1"/>
          </p:nvPr>
        </p:nvSpPr>
        <p:spPr>
          <a:xfrm>
            <a:off x="660400" y="2019300"/>
            <a:ext cx="11684000" cy="671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2"/>
          </p:nvPr>
        </p:nvSpPr>
        <p:spPr>
          <a:xfrm>
            <a:off x="6311897" y="9258299"/>
            <a:ext cx="352045" cy="4191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all" spc="72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9pPr>
    </p:titleStyle>
    <p:bodyStyle>
      <a:lvl1pPr marL="4699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1pPr>
      <a:lvl2pPr marL="9398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2pPr>
      <a:lvl3pPr marL="14097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3pPr>
      <a:lvl4pPr marL="18796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4pPr>
      <a:lvl5pPr marL="23495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5pPr>
      <a:lvl6pPr marL="28194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6pPr>
      <a:lvl7pPr marL="32893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7pPr>
      <a:lvl8pPr marL="37592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8pPr>
      <a:lvl9pPr marL="4229100" marR="0" indent="-469900" algn="l" defTabSz="584200" latinLnBrk="0">
        <a:lnSpc>
          <a:spcPct val="100000"/>
        </a:lnSpc>
        <a:spcBef>
          <a:spcPts val="42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LHCb-CMS-LHCb-event-display-hires.jpg" descr="LHCb-CMS-LHCb-event-display-hires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-80274" y="2420420"/>
            <a:ext cx="12958766" cy="5980194"/>
          </a:xfrm>
          <a:prstGeom prst="rect">
            <a:avLst/>
          </a:prstGeom>
        </p:spPr>
      </p:pic>
      <p:sp>
        <p:nvSpPr>
          <p:cNvPr id="140" name="Data Analysis at lhc"/>
          <p:cNvSpPr>
            <a:spLocks noGrp="1"/>
          </p:cNvSpPr>
          <p:nvPr>
            <p:ph type="title"/>
          </p:nvPr>
        </p:nvSpPr>
        <p:spPr>
          <a:xfrm>
            <a:off x="614820" y="1009650"/>
            <a:ext cx="11424953" cy="1460500"/>
          </a:xfrm>
          <a:prstGeom prst="rect">
            <a:avLst/>
          </a:prstGeom>
        </p:spPr>
        <p:txBody>
          <a:bodyPr/>
          <a:lstStyle/>
          <a:p>
            <a:r>
              <a:t>Data Analysis at lhc</a:t>
            </a:r>
          </a:p>
        </p:txBody>
      </p:sp>
      <p:sp>
        <p:nvSpPr>
          <p:cNvPr id="141" name="HSSIp 2017. Final presentation"/>
          <p:cNvSpPr>
            <a:spLocks noGrp="1"/>
          </p:cNvSpPr>
          <p:nvPr>
            <p:ph type="body" sz="quarter" idx="1"/>
          </p:nvPr>
        </p:nvSpPr>
        <p:spPr>
          <a:xfrm>
            <a:off x="694266" y="508000"/>
            <a:ext cx="6240397" cy="508000"/>
          </a:xfrm>
          <a:prstGeom prst="rect">
            <a:avLst/>
          </a:prstGeom>
        </p:spPr>
        <p:txBody>
          <a:bodyPr/>
          <a:lstStyle>
            <a:lvl1pPr defTabSz="566674">
              <a:defRPr sz="2328" spc="372"/>
            </a:lvl1pPr>
          </a:lstStyle>
          <a:p>
            <a:r>
              <a:t>HSSIp 2017. Final presentation</a:t>
            </a:r>
          </a:p>
        </p:txBody>
      </p:sp>
      <p:sp>
        <p:nvSpPr>
          <p:cNvPr id="142" name="Marcell Dorian kovacs…"/>
          <p:cNvSpPr/>
          <p:nvPr/>
        </p:nvSpPr>
        <p:spPr>
          <a:xfrm>
            <a:off x="692574" y="8104937"/>
            <a:ext cx="5358475" cy="97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 defTabSz="408940">
              <a:defRPr sz="1679" cap="all" spc="268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2520" spc="403"/>
              <a:t>Marcell Dorian kovacs</a:t>
            </a:r>
          </a:p>
          <a:p>
            <a:pPr algn="l" defTabSz="408940">
              <a:defRPr sz="2520" cap="all" spc="403">
                <a:latin typeface="Avenir Book"/>
                <a:ea typeface="Avenir Book"/>
                <a:cs typeface="Avenir Book"/>
                <a:sym typeface="Avenir Book"/>
              </a:defRPr>
            </a:pPr>
            <a:r>
              <a:t>Vendel Peter Kupas</a:t>
            </a:r>
          </a:p>
        </p:txBody>
      </p:sp>
      <p:sp>
        <p:nvSpPr>
          <p:cNvPr id="143" name="Project Leaders:…"/>
          <p:cNvSpPr/>
          <p:nvPr/>
        </p:nvSpPr>
        <p:spPr>
          <a:xfrm>
            <a:off x="8289029" y="8104937"/>
            <a:ext cx="4399475" cy="97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280415">
              <a:defRPr sz="1727" cap="all" spc="276"/>
            </a:pPr>
            <a:r>
              <a:t>Project Leaders:</a:t>
            </a:r>
          </a:p>
          <a:p>
            <a:pPr defTabSz="280415">
              <a:defRPr sz="1727" cap="all" spc="276"/>
            </a:pPr>
            <a:r>
              <a:t>Attila krasznahorkay</a:t>
            </a:r>
          </a:p>
          <a:p>
            <a:pPr defTabSz="280415">
              <a:defRPr sz="1727" cap="all" spc="276"/>
            </a:pPr>
            <a:r>
              <a:t>Zoltan Mathe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3" animBg="1" advAuto="0"/>
      <p:bldP spid="140" grpId="2" animBg="1" advAuto="0"/>
      <p:bldP spid="141" grpId="1" animBg="1" advAuto="0"/>
      <p:bldP spid="142" grpId="4" animBg="1" advAuto="0"/>
      <p:bldP spid="143" grpId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dijet_fig1.png" descr="dijet_fig1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7229"/>
          <a:stretch>
            <a:fillRect/>
          </a:stretch>
        </p:blipFill>
        <p:spPr>
          <a:xfrm>
            <a:off x="-299191" y="-1512"/>
            <a:ext cx="13178860" cy="6536043"/>
          </a:xfrm>
          <a:prstGeom prst="rect">
            <a:avLst/>
          </a:prstGeom>
        </p:spPr>
      </p:pic>
      <p:sp>
        <p:nvSpPr>
          <p:cNvPr id="197" name="Title"/>
          <p:cNvSpPr>
            <a:spLocks noGrp="1"/>
          </p:cNvSpPr>
          <p:nvPr>
            <p:ph type="title"/>
          </p:nvPr>
        </p:nvSpPr>
        <p:spPr>
          <a:xfrm>
            <a:off x="1837821" y="6972624"/>
            <a:ext cx="8905006" cy="632446"/>
          </a:xfrm>
          <a:prstGeom prst="rect">
            <a:avLst/>
          </a:prstGeom>
        </p:spPr>
        <p:txBody>
          <a:bodyPr/>
          <a:lstStyle>
            <a:lvl1pPr defTabSz="508254">
              <a:defRPr sz="3132" spc="501"/>
            </a:lvl1pPr>
          </a:lstStyle>
          <a:p>
            <a:r>
              <a:t> </a:t>
            </a:r>
          </a:p>
        </p:txBody>
      </p:sp>
      <p:sp>
        <p:nvSpPr>
          <p:cNvPr id="198" name="02. 06. 2017.…"/>
          <p:cNvSpPr/>
          <p:nvPr/>
        </p:nvSpPr>
        <p:spPr>
          <a:xfrm>
            <a:off x="5039521" y="8043219"/>
            <a:ext cx="2501606" cy="1126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414781">
              <a:defRPr sz="2556" cap="all" spc="408"/>
            </a:pPr>
            <a:r>
              <a:t>02. 06. 2017.</a:t>
            </a:r>
          </a:p>
          <a:p>
            <a:pPr defTabSz="414781">
              <a:defRPr sz="2556" cap="all" spc="408"/>
            </a:pPr>
            <a:r>
              <a:t>CERN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Data flow in cern"/>
          <p:cNvSpPr>
            <a:spLocks noGrp="1"/>
          </p:cNvSpPr>
          <p:nvPr>
            <p:ph type="title"/>
          </p:nvPr>
        </p:nvSpPr>
        <p:spPr>
          <a:xfrm>
            <a:off x="2892728" y="504069"/>
            <a:ext cx="7327511" cy="870856"/>
          </a:xfrm>
          <a:prstGeom prst="rect">
            <a:avLst/>
          </a:prstGeom>
        </p:spPr>
        <p:txBody>
          <a:bodyPr/>
          <a:lstStyle/>
          <a:p>
            <a:r>
              <a:t>Data flow in cern</a:t>
            </a:r>
          </a:p>
        </p:txBody>
      </p:sp>
      <p:sp>
        <p:nvSpPr>
          <p:cNvPr id="146" name="Line"/>
          <p:cNvSpPr/>
          <p:nvPr/>
        </p:nvSpPr>
        <p:spPr>
          <a:xfrm>
            <a:off x="3543029" y="4935713"/>
            <a:ext cx="1343747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47" name="Reco Data"/>
          <p:cNvSpPr/>
          <p:nvPr/>
        </p:nvSpPr>
        <p:spPr>
          <a:xfrm>
            <a:off x="5308968" y="4526771"/>
            <a:ext cx="2467373" cy="820056"/>
          </a:xfrm>
          <a:prstGeom prst="rect">
            <a:avLst/>
          </a:prstGeom>
          <a:solidFill>
            <a:srgbClr val="000000"/>
          </a:solidFill>
          <a:ln w="508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 cap="all" spc="384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Reco Data</a:t>
            </a:r>
          </a:p>
        </p:txBody>
      </p:sp>
      <p:sp>
        <p:nvSpPr>
          <p:cNvPr id="148" name="Reconstruction"/>
          <p:cNvSpPr/>
          <p:nvPr/>
        </p:nvSpPr>
        <p:spPr>
          <a:xfrm>
            <a:off x="2955817" y="5528617"/>
            <a:ext cx="251817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Reconstruction</a:t>
            </a:r>
          </a:p>
        </p:txBody>
      </p:sp>
      <p:sp>
        <p:nvSpPr>
          <p:cNvPr id="149" name="Line"/>
          <p:cNvSpPr/>
          <p:nvPr/>
        </p:nvSpPr>
        <p:spPr>
          <a:xfrm>
            <a:off x="8198533" y="4935713"/>
            <a:ext cx="1343748" cy="1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50" name="Analysis"/>
          <p:cNvSpPr/>
          <p:nvPr/>
        </p:nvSpPr>
        <p:spPr>
          <a:xfrm>
            <a:off x="8248900" y="5528617"/>
            <a:ext cx="124301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Analysis</a:t>
            </a:r>
          </a:p>
        </p:txBody>
      </p:sp>
      <p:sp>
        <p:nvSpPr>
          <p:cNvPr id="151" name="Bookkeeping"/>
          <p:cNvSpPr/>
          <p:nvPr/>
        </p:nvSpPr>
        <p:spPr>
          <a:xfrm>
            <a:off x="5044766" y="7312954"/>
            <a:ext cx="2915268" cy="585122"/>
          </a:xfrm>
          <a:prstGeom prst="rect">
            <a:avLst/>
          </a:prstGeom>
          <a:solidFill>
            <a:srgbClr val="000000"/>
          </a:solidFill>
          <a:ln w="508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 cap="all" spc="384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Bookkeeping</a:t>
            </a:r>
          </a:p>
        </p:txBody>
      </p:sp>
      <p:sp>
        <p:nvSpPr>
          <p:cNvPr id="152" name="Grid"/>
          <p:cNvSpPr/>
          <p:nvPr/>
        </p:nvSpPr>
        <p:spPr>
          <a:xfrm>
            <a:off x="5268714" y="1857755"/>
            <a:ext cx="2467372" cy="585122"/>
          </a:xfrm>
          <a:prstGeom prst="rect">
            <a:avLst/>
          </a:prstGeom>
          <a:solidFill>
            <a:srgbClr val="000000"/>
          </a:solidFill>
          <a:ln w="508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 cap="all" spc="384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Grid</a:t>
            </a:r>
          </a:p>
        </p:txBody>
      </p:sp>
      <p:sp>
        <p:nvSpPr>
          <p:cNvPr id="153" name="Raw data"/>
          <p:cNvSpPr/>
          <p:nvPr/>
        </p:nvSpPr>
        <p:spPr>
          <a:xfrm>
            <a:off x="693719" y="4525686"/>
            <a:ext cx="2467372" cy="820056"/>
          </a:xfrm>
          <a:prstGeom prst="rect">
            <a:avLst/>
          </a:prstGeom>
          <a:solidFill>
            <a:srgbClr val="000000"/>
          </a:solidFill>
          <a:ln w="508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 cap="all" spc="384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Raw data</a:t>
            </a:r>
          </a:p>
        </p:txBody>
      </p:sp>
      <p:sp>
        <p:nvSpPr>
          <p:cNvPr id="154" name="Line"/>
          <p:cNvSpPr/>
          <p:nvPr/>
        </p:nvSpPr>
        <p:spPr>
          <a:xfrm flipH="1">
            <a:off x="1927405" y="2895620"/>
            <a:ext cx="1" cy="1112301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55" name="Trigger"/>
          <p:cNvSpPr/>
          <p:nvPr/>
        </p:nvSpPr>
        <p:spPr>
          <a:xfrm>
            <a:off x="2336976" y="3185070"/>
            <a:ext cx="1119506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Trigger</a:t>
            </a:r>
          </a:p>
        </p:txBody>
      </p:sp>
      <p:pic>
        <p:nvPicPr>
          <p:cNvPr id="156" name="logo-300dpi.jpg" descr="logo-300dpi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2570" y="1714888"/>
            <a:ext cx="1274501" cy="8708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ATLAS-Logo-Ref-RGB-H_0.jpg" descr="ATLAS-Logo-Ref-RGB-H_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4895" y="1717419"/>
            <a:ext cx="1654967" cy="870856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Line"/>
          <p:cNvSpPr/>
          <p:nvPr/>
        </p:nvSpPr>
        <p:spPr>
          <a:xfrm>
            <a:off x="6502400" y="2895620"/>
            <a:ext cx="1" cy="1112301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59" name="Results"/>
          <p:cNvSpPr/>
          <p:nvPr/>
        </p:nvSpPr>
        <p:spPr>
          <a:xfrm>
            <a:off x="9964473" y="4466772"/>
            <a:ext cx="2467373" cy="820056"/>
          </a:xfrm>
          <a:prstGeom prst="rect">
            <a:avLst/>
          </a:prstGeom>
          <a:solidFill>
            <a:srgbClr val="000000"/>
          </a:solidFill>
          <a:ln w="508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 cap="all" spc="384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Results</a:t>
            </a:r>
          </a:p>
        </p:txBody>
      </p:sp>
      <p:sp>
        <p:nvSpPr>
          <p:cNvPr id="160" name="Line"/>
          <p:cNvSpPr/>
          <p:nvPr/>
        </p:nvSpPr>
        <p:spPr>
          <a:xfrm flipV="1">
            <a:off x="6502400" y="5685194"/>
            <a:ext cx="1" cy="1112301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 cap="all" spc="384">
                <a:solidFill>
                  <a:schemeClr val="accent2">
                    <a:satOff val="44164"/>
                    <a:lumOff val="14231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1" animBg="1" advAuto="0"/>
      <p:bldP spid="146" grpId="7" animBg="1" advAuto="0"/>
      <p:bldP spid="147" grpId="9" animBg="1" advAuto="0"/>
      <p:bldP spid="148" grpId="8" animBg="1" advAuto="0"/>
      <p:bldP spid="149" grpId="14" animBg="1" advAuto="0"/>
      <p:bldP spid="150" grpId="15" animBg="1" advAuto="0"/>
      <p:bldP spid="151" grpId="11" animBg="1" advAuto="0"/>
      <p:bldP spid="152" grpId="12" animBg="1" advAuto="0"/>
      <p:bldP spid="153" grpId="6" animBg="1" advAuto="0"/>
      <p:bldP spid="154" grpId="4" animBg="1" advAuto="0"/>
      <p:bldP spid="155" grpId="5" animBg="1" advAuto="0"/>
      <p:bldP spid="156" grpId="2" animBg="1" advAuto="0"/>
      <p:bldP spid="157" grpId="3" animBg="1" advAuto="0"/>
      <p:bldP spid="158" grpId="13" animBg="1" advAuto="0"/>
      <p:bldP spid="159" grpId="16" animBg="1" advAuto="0"/>
      <p:bldP spid="160" grpId="1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16847912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G_6521.JPG" descr="IMG_652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4548" y="5676962"/>
            <a:ext cx="6076652" cy="2907393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tripping at lhcb"/>
          <p:cNvSpPr>
            <a:spLocks noGrp="1"/>
          </p:cNvSpPr>
          <p:nvPr>
            <p:ph type="title"/>
          </p:nvPr>
        </p:nvSpPr>
        <p:spPr>
          <a:xfrm>
            <a:off x="3034119" y="506387"/>
            <a:ext cx="6936562" cy="883770"/>
          </a:xfrm>
          <a:prstGeom prst="rect">
            <a:avLst/>
          </a:prstGeom>
        </p:spPr>
        <p:txBody>
          <a:bodyPr/>
          <a:lstStyle/>
          <a:p>
            <a:r>
              <a:t>Stripping at lhcb</a:t>
            </a:r>
          </a:p>
        </p:txBody>
      </p:sp>
      <p:sp>
        <p:nvSpPr>
          <p:cNvPr id="164" name="Tools we used :…"/>
          <p:cNvSpPr>
            <a:spLocks noGrp="1"/>
          </p:cNvSpPr>
          <p:nvPr>
            <p:ph type="body" sz="half" idx="1"/>
          </p:nvPr>
        </p:nvSpPr>
        <p:spPr>
          <a:xfrm>
            <a:off x="660400" y="1686020"/>
            <a:ext cx="5080000" cy="7190246"/>
          </a:xfrm>
          <a:prstGeom prst="rect">
            <a:avLst/>
          </a:prstGeom>
        </p:spPr>
        <p:txBody>
          <a:bodyPr/>
          <a:lstStyle/>
          <a:p>
            <a:pPr marL="0" indent="0" defTabSz="531622">
              <a:spcBef>
                <a:spcPts val="2900"/>
              </a:spcBef>
              <a:buSzTx/>
              <a:buNone/>
              <a:defRPr sz="273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Tools we used :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LHCb Dirac—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Accessing the data files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Bender —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The selection application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Ganga —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Grid program which runs the job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ROOT —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CERN analysis framework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Data  files for a B+ Meson decay</a:t>
            </a:r>
          </a:p>
        </p:txBody>
      </p:sp>
      <p:pic>
        <p:nvPicPr>
          <p:cNvPr id="165" name="IMG_6283 copy.jpg" descr="IMG_6283 copy.jpg"/>
          <p:cNvPicPr>
            <a:picLocks noChangeAspect="1"/>
          </p:cNvPicPr>
          <p:nvPr/>
        </p:nvPicPr>
        <p:blipFill>
          <a:blip r:embed="rId3">
            <a:extLst/>
          </a:blip>
          <a:srcRect l="31271" t="4292" b="25200"/>
          <a:stretch>
            <a:fillRect/>
          </a:stretch>
        </p:blipFill>
        <p:spPr>
          <a:xfrm>
            <a:off x="6243803" y="1728395"/>
            <a:ext cx="6078147" cy="39426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19851 0.162136" pathEditMode="relative">
                                      <p:cBhvr>
                                        <p:cTn id="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65"/>
                                        </p:tgtEl>
                                      </p:cBhvr>
                                      <p:by x="205983" y="20598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7595156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D0 decay experiment"/>
          <p:cNvSpPr>
            <a:spLocks noGrp="1"/>
          </p:cNvSpPr>
          <p:nvPr>
            <p:ph type="title"/>
          </p:nvPr>
        </p:nvSpPr>
        <p:spPr>
          <a:xfrm>
            <a:off x="2423429" y="513020"/>
            <a:ext cx="8157942" cy="893462"/>
          </a:xfrm>
          <a:prstGeom prst="rect">
            <a:avLst/>
          </a:prstGeom>
        </p:spPr>
        <p:txBody>
          <a:bodyPr/>
          <a:lstStyle/>
          <a:p>
            <a:r>
              <a:t>D0 decay experiment</a:t>
            </a:r>
          </a:p>
        </p:txBody>
      </p:sp>
      <p:sp>
        <p:nvSpPr>
          <p:cNvPr id="168" name="The D0  meson consists of a charm and an anti-up quark…"/>
          <p:cNvSpPr>
            <a:spLocks noGrp="1"/>
          </p:cNvSpPr>
          <p:nvPr>
            <p:ph type="body" sz="half" idx="1"/>
          </p:nvPr>
        </p:nvSpPr>
        <p:spPr>
          <a:xfrm>
            <a:off x="1204180" y="5774162"/>
            <a:ext cx="10797854" cy="3406936"/>
          </a:xfrm>
          <a:prstGeom prst="rect">
            <a:avLst/>
          </a:prstGeom>
        </p:spPr>
        <p:txBody>
          <a:bodyPr/>
          <a:lstStyle/>
          <a:p>
            <a:pPr marL="0" indent="0" defTabSz="455675">
              <a:spcBef>
                <a:spcPts val="2400"/>
              </a:spcBef>
              <a:buSzTx/>
              <a:buNone/>
              <a:defRPr sz="2340"/>
            </a:pPr>
            <a:r>
              <a:t>The D0  meson consists of a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charm</a:t>
            </a:r>
            <a:r>
              <a:t> and an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anti-up </a:t>
            </a:r>
            <a:r>
              <a:t>quark</a:t>
            </a:r>
          </a:p>
          <a:p>
            <a:pPr marL="0" indent="0" defTabSz="455675">
              <a:spcBef>
                <a:spcPts val="2400"/>
              </a:spcBef>
              <a:buSzTx/>
              <a:buNone/>
              <a:defRPr sz="2340"/>
            </a:pPr>
            <a:r>
              <a:t>It can decay into a K- kaon and a π+ pion</a:t>
            </a:r>
          </a:p>
          <a:p>
            <a:pPr marL="0" indent="0" defTabSz="455675">
              <a:spcBef>
                <a:spcPts val="2400"/>
              </a:spcBef>
              <a:buSzTx/>
              <a:buNone/>
              <a:defRPr sz="2340"/>
            </a:pPr>
            <a:r>
              <a:t>We measured this decay’s properties in order to determine the lifetime of D0</a:t>
            </a:r>
          </a:p>
          <a:p>
            <a:pPr marL="0" indent="0" defTabSz="455675">
              <a:spcBef>
                <a:spcPts val="2400"/>
              </a:spcBef>
              <a:buSzTx/>
              <a:buNone/>
              <a:defRPr sz="2340"/>
            </a:pPr>
            <a:r>
              <a:t>For this, we used LHCb’s Masterclass program and its Virtual Machine</a:t>
            </a:r>
          </a:p>
        </p:txBody>
      </p:sp>
      <p:pic>
        <p:nvPicPr>
          <p:cNvPr id="169" name="Plots_TreeCF.png" descr="Plots_TreeC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01950" y="1945671"/>
            <a:ext cx="7200900" cy="3289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wipe dir="r"/>
      </p:transition>
    </mc:Choice>
    <mc:Fallback xmlns="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13637437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DecayTime.pdf" descr="DecayTim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1995" y="3057809"/>
            <a:ext cx="3653828" cy="2163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MesonHistograms.pdf" descr="MesonHistogram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9056" y="1432791"/>
            <a:ext cx="12166688" cy="6888018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Parameter plots of decay"/>
          <p:cNvSpPr/>
          <p:nvPr/>
        </p:nvSpPr>
        <p:spPr>
          <a:xfrm>
            <a:off x="3631184" y="8631406"/>
            <a:ext cx="574243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Parameter plots of decay</a:t>
            </a:r>
          </a:p>
        </p:txBody>
      </p:sp>
      <p:sp>
        <p:nvSpPr>
          <p:cNvPr id="174" name="D0 decay experiment"/>
          <p:cNvSpPr>
            <a:spLocks noGrp="1"/>
          </p:cNvSpPr>
          <p:nvPr>
            <p:ph type="title"/>
          </p:nvPr>
        </p:nvSpPr>
        <p:spPr>
          <a:xfrm>
            <a:off x="2423429" y="362809"/>
            <a:ext cx="8157942" cy="893461"/>
          </a:xfrm>
          <a:prstGeom prst="rect">
            <a:avLst/>
          </a:prstGeom>
        </p:spPr>
        <p:txBody>
          <a:bodyPr/>
          <a:lstStyle/>
          <a:p>
            <a:r>
              <a:t>D0 decay experiment</a:t>
            </a:r>
          </a:p>
        </p:txBody>
      </p:sp>
      <p:pic>
        <p:nvPicPr>
          <p:cNvPr id="175" name="DecayTime.pdf" descr="DecayTim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526" y="4939429"/>
            <a:ext cx="5631033" cy="3334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52541" y="152541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40400 -0.177346" pathEditMode="relative">
                                      <p:cBhvr>
                                        <p:cTn id="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47500" y="1475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1" animBg="1" advAuto="0"/>
      <p:bldP spid="175" grpId="3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bout the decay"/>
          <p:cNvSpPr/>
          <p:nvPr/>
        </p:nvSpPr>
        <p:spPr>
          <a:xfrm>
            <a:off x="1327679" y="1935435"/>
            <a:ext cx="4338108" cy="99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spcBef>
                <a:spcPts val="3200"/>
              </a:spcBef>
              <a:buClr>
                <a:srgbClr val="646464"/>
              </a:buClr>
              <a:defRPr sz="3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About the decay</a:t>
            </a:r>
          </a:p>
        </p:txBody>
      </p:sp>
      <p:sp>
        <p:nvSpPr>
          <p:cNvPr id="178" name="The Z0 boson is a fundamental particle mediating the weak force…"/>
          <p:cNvSpPr/>
          <p:nvPr/>
        </p:nvSpPr>
        <p:spPr>
          <a:xfrm>
            <a:off x="1031346" y="2927502"/>
            <a:ext cx="4338108" cy="58543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 defTabSz="525779">
              <a:spcBef>
                <a:spcPts val="2800"/>
              </a:spcBef>
              <a:buClr>
                <a:srgbClr val="646464"/>
              </a:buClr>
              <a:defRPr sz="2700"/>
            </a:pPr>
            <a:r>
              <a:t>The Z</a:t>
            </a:r>
            <a:r>
              <a:rPr baseline="31999"/>
              <a:t>0</a:t>
            </a:r>
            <a:r>
              <a:t> boson is a fundamental particle mediating the weak force</a:t>
            </a:r>
          </a:p>
          <a:p>
            <a:pPr algn="l" defTabSz="525779">
              <a:spcBef>
                <a:spcPts val="2800"/>
              </a:spcBef>
              <a:buClr>
                <a:srgbClr val="646464"/>
              </a:buClr>
              <a:defRPr sz="2700"/>
            </a:pPr>
            <a:r>
              <a:t>It decays into a lepton-antilepton (muon or electron) pair with different charge</a:t>
            </a:r>
          </a:p>
          <a:p>
            <a:pPr algn="l" defTabSz="525779">
              <a:spcBef>
                <a:spcPts val="2800"/>
              </a:spcBef>
              <a:buClr>
                <a:srgbClr val="646464"/>
              </a:buClr>
              <a:defRPr sz="2700"/>
            </a:pPr>
            <a:r>
              <a:t>The aim was to measure the mass of the Z boson from these products</a:t>
            </a:r>
          </a:p>
        </p:txBody>
      </p:sp>
      <p:pic>
        <p:nvPicPr>
          <p:cNvPr id="179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01046" y="3306791"/>
            <a:ext cx="6287481" cy="5095818"/>
          </a:xfrm>
          <a:prstGeom prst="rect">
            <a:avLst/>
          </a:prstGeom>
          <a:ln w="12700">
            <a:miter lim="400000"/>
          </a:ln>
          <a:effectLst>
            <a:outerShdw blurRad="101600" dist="508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80" name="Z boson analysis at atlas"/>
          <p:cNvSpPr>
            <a:spLocks noGrp="1"/>
          </p:cNvSpPr>
          <p:nvPr>
            <p:ph type="title"/>
          </p:nvPr>
        </p:nvSpPr>
        <p:spPr>
          <a:xfrm>
            <a:off x="1870649" y="513020"/>
            <a:ext cx="9263502" cy="964270"/>
          </a:xfrm>
          <a:prstGeom prst="rect">
            <a:avLst/>
          </a:prstGeom>
        </p:spPr>
        <p:txBody>
          <a:bodyPr/>
          <a:lstStyle>
            <a:lvl1pPr algn="ctr">
              <a:defRPr sz="4000" spc="639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Z boson analysis at atlas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26254 -0.100260" pathEditMode="relative">
                                      <p:cBhvr>
                                        <p:cTn id="6" dur="1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44616" y="14461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2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ZMassUncalibElec.pdf" descr="ZMassUncalibEle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727" y="1824265"/>
            <a:ext cx="4965346" cy="3643005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he measurement process"/>
          <p:cNvSpPr>
            <a:spLocks noGrp="1"/>
          </p:cNvSpPr>
          <p:nvPr>
            <p:ph type="title"/>
          </p:nvPr>
        </p:nvSpPr>
        <p:spPr>
          <a:xfrm>
            <a:off x="1495971" y="626423"/>
            <a:ext cx="10012858" cy="875595"/>
          </a:xfrm>
          <a:prstGeom prst="rect">
            <a:avLst/>
          </a:prstGeom>
        </p:spPr>
        <p:txBody>
          <a:bodyPr/>
          <a:lstStyle>
            <a:lvl1pPr defTabSz="566674">
              <a:defRPr sz="4365" spc="698"/>
            </a:lvl1pPr>
          </a:lstStyle>
          <a:p>
            <a:r>
              <a:t>The measurement process</a:t>
            </a:r>
          </a:p>
        </p:txBody>
      </p:sp>
      <p:sp>
        <p:nvSpPr>
          <p:cNvPr id="184" name="Our project consisted of a simple analysis and a calibrated one (using ATLAS’s recommended selection criteria) on the events…"/>
          <p:cNvSpPr>
            <a:spLocks noGrp="1"/>
          </p:cNvSpPr>
          <p:nvPr>
            <p:ph type="body" sz="half" idx="1"/>
          </p:nvPr>
        </p:nvSpPr>
        <p:spPr>
          <a:xfrm>
            <a:off x="6263219" y="1687568"/>
            <a:ext cx="5841278" cy="7190245"/>
          </a:xfrm>
          <a:prstGeom prst="rect">
            <a:avLst/>
          </a:prstGeom>
        </p:spPr>
        <p:txBody>
          <a:bodyPr/>
          <a:lstStyle/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Our project consisted of a simple analysis and a calibrated one (using ATLAS’s recommended selection criteria) on the events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We ran both programs on both data and on Monte Carlo simulations for comparison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We measured other properties as well, such as the location of particles and transverse momenta </a:t>
            </a:r>
          </a:p>
          <a:p>
            <a:pPr marL="0" indent="0" defTabSz="531622">
              <a:spcBef>
                <a:spcPts val="2900"/>
              </a:spcBef>
              <a:buSzTx/>
              <a:buNone/>
              <a:defRPr sz="2730"/>
            </a:pPr>
            <a:r>
              <a:t>After the selection the results were plotted and analysed using ROOT</a:t>
            </a:r>
          </a:p>
        </p:txBody>
      </p:sp>
      <p:pic>
        <p:nvPicPr>
          <p:cNvPr id="185" name="ZMassCalibElec.pdf" descr="ZMassCalibEle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0978" y="5470622"/>
            <a:ext cx="4978844" cy="36529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53906 -0.147881" pathEditMode="relative">
                                      <p:cBhvr>
                                        <p:cTn id="6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96416" y="19641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3906 -0.147881 L 0.253906 -0.189279" pathEditMode="relative">
                                      <p:cBhvr>
                                        <p:cTn id="13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16585128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sults"/>
          <p:cNvSpPr>
            <a:spLocks noGrp="1"/>
          </p:cNvSpPr>
          <p:nvPr>
            <p:ph type="title"/>
          </p:nvPr>
        </p:nvSpPr>
        <p:spPr>
          <a:xfrm>
            <a:off x="5031746" y="906077"/>
            <a:ext cx="2941308" cy="829446"/>
          </a:xfrm>
          <a:prstGeom prst="rect">
            <a:avLst/>
          </a:prstGeom>
        </p:spPr>
        <p:txBody>
          <a:bodyPr/>
          <a:lstStyle>
            <a:lvl1pPr defTabSz="549148">
              <a:defRPr sz="4230" spc="676"/>
            </a:lvl1pPr>
          </a:lstStyle>
          <a:p>
            <a:r>
              <a:t>Results</a:t>
            </a:r>
          </a:p>
        </p:txBody>
      </p:sp>
      <p:pic>
        <p:nvPicPr>
          <p:cNvPr id="188" name="ZMassElecPlot.pdf" descr="ZMassElecPlo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1073" y="1862122"/>
            <a:ext cx="11282654" cy="6029356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ext"/>
          <p:cNvSpPr/>
          <p:nvPr/>
        </p:nvSpPr>
        <p:spPr>
          <a:xfrm>
            <a:off x="6438899" y="8131348"/>
            <a:ext cx="127001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190" name="M = 91.223  ± 0.620 GeV/c2"/>
          <p:cNvSpPr/>
          <p:nvPr/>
        </p:nvSpPr>
        <p:spPr>
          <a:xfrm>
            <a:off x="3238330" y="8480598"/>
            <a:ext cx="6528140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 = 91.223  ± 0.620 GeV/c</a:t>
            </a:r>
            <a:r>
              <a:rPr baseline="31999"/>
              <a:t>2</a:t>
            </a:r>
            <a:r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hueOff val="738460"/>
                <a:satOff val="-18692"/>
                <a:lumOff val="-15001"/>
                <a:alpha val="60000"/>
              </a:schemeClr>
            </a:gs>
          </a:gsLst>
          <a:lin ang="1656465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sults"/>
          <p:cNvSpPr>
            <a:spLocks noGrp="1"/>
          </p:cNvSpPr>
          <p:nvPr>
            <p:ph type="title"/>
          </p:nvPr>
        </p:nvSpPr>
        <p:spPr>
          <a:xfrm>
            <a:off x="5066076" y="906077"/>
            <a:ext cx="2872649" cy="829446"/>
          </a:xfrm>
          <a:prstGeom prst="rect">
            <a:avLst/>
          </a:prstGeom>
        </p:spPr>
        <p:txBody>
          <a:bodyPr/>
          <a:lstStyle>
            <a:lvl1pPr defTabSz="549148">
              <a:defRPr sz="4230" spc="676"/>
            </a:lvl1pPr>
          </a:lstStyle>
          <a:p>
            <a:r>
              <a:t>Results</a:t>
            </a:r>
          </a:p>
        </p:txBody>
      </p:sp>
      <p:pic>
        <p:nvPicPr>
          <p:cNvPr id="193" name="ZMassMuonPlot.pdf" descr="ZMassMuonPlo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3600" y="1863473"/>
            <a:ext cx="11277600" cy="6026654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M = 90.6187 ± 0.3093 GeV/c2"/>
          <p:cNvSpPr/>
          <p:nvPr/>
        </p:nvSpPr>
        <p:spPr>
          <a:xfrm>
            <a:off x="3040210" y="8480598"/>
            <a:ext cx="6924380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 = 90.6187 ± 0.3093 GeV/c</a:t>
            </a:r>
            <a:r>
              <a:rPr baseline="31999"/>
              <a:t>2</a:t>
            </a:r>
            <a:r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w_Template1">
  <a:themeElements>
    <a:clrScheme name="New_Template1">
      <a:dk1>
        <a:srgbClr val="000000"/>
      </a:dk1>
      <a:lt1>
        <a:srgbClr val="FFFFFF"/>
      </a:lt1>
      <a:dk2>
        <a:srgbClr val="4F4F4F"/>
      </a:dk2>
      <a:lt2>
        <a:srgbClr val="BFBFBF"/>
      </a:lt2>
      <a:accent1>
        <a:srgbClr val="1B6BBC"/>
      </a:accent1>
      <a:accent2>
        <a:srgbClr val="42AAC9"/>
      </a:accent2>
      <a:accent3>
        <a:srgbClr val="518C15"/>
      </a:accent3>
      <a:accent4>
        <a:srgbClr val="DE9000"/>
      </a:accent4>
      <a:accent5>
        <a:srgbClr val="DB2800"/>
      </a:accent5>
      <a:accent6>
        <a:srgbClr val="B130C2"/>
      </a:accent6>
      <a:hlink>
        <a:srgbClr val="0000FF"/>
      </a:hlink>
      <a:folHlink>
        <a:srgbClr val="FF00FF"/>
      </a:folHlink>
    </a:clrScheme>
    <a:fontScheme name="New_Template1">
      <a:majorFont>
        <a:latin typeface="Avenir Light"/>
        <a:ea typeface="Avenir Light"/>
        <a:cs typeface="Avenir Light"/>
      </a:majorFont>
      <a:minorFont>
        <a:latin typeface="Avenir Light"/>
        <a:ea typeface="Avenir Light"/>
        <a:cs typeface="Avenir Light"/>
      </a:minorFont>
    </a:fontScheme>
    <a:fmtScheme name="New_Templat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450000"/>
            <a:satOff val="-18071"/>
            <a:lumOff val="-1460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all" spc="384" normalizeH="0" baseline="0">
            <a:ln>
              <a:noFill/>
            </a:ln>
            <a:solidFill>
              <a:srgbClr val="FFFFFF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1">
  <a:themeElements>
    <a:clrScheme name="New_Template1">
      <a:dk1>
        <a:srgbClr val="000000"/>
      </a:dk1>
      <a:lt1>
        <a:srgbClr val="FFFFFF"/>
      </a:lt1>
      <a:dk2>
        <a:srgbClr val="4F4F4F"/>
      </a:dk2>
      <a:lt2>
        <a:srgbClr val="BFBFBF"/>
      </a:lt2>
      <a:accent1>
        <a:srgbClr val="1B6BBC"/>
      </a:accent1>
      <a:accent2>
        <a:srgbClr val="42AAC9"/>
      </a:accent2>
      <a:accent3>
        <a:srgbClr val="518C15"/>
      </a:accent3>
      <a:accent4>
        <a:srgbClr val="DE9000"/>
      </a:accent4>
      <a:accent5>
        <a:srgbClr val="DB2800"/>
      </a:accent5>
      <a:accent6>
        <a:srgbClr val="B130C2"/>
      </a:accent6>
      <a:hlink>
        <a:srgbClr val="0000FF"/>
      </a:hlink>
      <a:folHlink>
        <a:srgbClr val="FF00FF"/>
      </a:folHlink>
    </a:clrScheme>
    <a:fontScheme name="New_Template1">
      <a:majorFont>
        <a:latin typeface="Avenir Light"/>
        <a:ea typeface="Avenir Light"/>
        <a:cs typeface="Avenir Light"/>
      </a:majorFont>
      <a:minorFont>
        <a:latin typeface="Avenir Light"/>
        <a:ea typeface="Avenir Light"/>
        <a:cs typeface="Avenir Light"/>
      </a:minorFont>
    </a:fontScheme>
    <a:fmtScheme name="New_Templat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450000"/>
            <a:satOff val="-18071"/>
            <a:lumOff val="-1460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all" spc="384" normalizeH="0" baseline="0">
            <a:ln>
              <a:noFill/>
            </a:ln>
            <a:solidFill>
              <a:srgbClr val="FFFFFF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Macintosh PowerPoint</Application>
  <PresentationFormat>Custom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Avenir Book</vt:lpstr>
      <vt:lpstr>Avenir Book Oblique</vt:lpstr>
      <vt:lpstr>Avenir Heavy</vt:lpstr>
      <vt:lpstr>Avenir Light</vt:lpstr>
      <vt:lpstr>Avenir Medium</vt:lpstr>
      <vt:lpstr>Helvetica Neue</vt:lpstr>
      <vt:lpstr>New_Template1</vt:lpstr>
      <vt:lpstr>Data Analysis at lhc</vt:lpstr>
      <vt:lpstr>Data flow in cern</vt:lpstr>
      <vt:lpstr>Stripping at lhcb</vt:lpstr>
      <vt:lpstr>D0 decay experiment</vt:lpstr>
      <vt:lpstr>D0 decay experiment</vt:lpstr>
      <vt:lpstr>Z boson analysis at atlas</vt:lpstr>
      <vt:lpstr>The measurement process</vt:lpstr>
      <vt:lpstr>Results</vt:lpstr>
      <vt:lpstr>Results</vt:lpstr>
      <vt:lpstr> 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at lhc</dc:title>
  <cp:lastModifiedBy>Microsoft Office User</cp:lastModifiedBy>
  <cp:revision>1</cp:revision>
  <dcterms:modified xsi:type="dcterms:W3CDTF">2017-06-01T21:01:20Z</dcterms:modified>
</cp:coreProperties>
</file>