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10"/>
  </p:notesMasterIdLst>
  <p:sldIdLst>
    <p:sldId id="256" r:id="rId2"/>
    <p:sldId id="260" r:id="rId3"/>
    <p:sldId id="257" r:id="rId4"/>
    <p:sldId id="261" r:id="rId5"/>
    <p:sldId id="258" r:id="rId6"/>
    <p:sldId id="262" r:id="rId7"/>
    <p:sldId id="263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1575" autoAdjust="0"/>
  </p:normalViewPr>
  <p:slideViewPr>
    <p:cSldViewPr snapToGrid="0">
      <p:cViewPr varScale="1">
        <p:scale>
          <a:sx n="115" d="100"/>
          <a:sy n="115" d="100"/>
        </p:scale>
        <p:origin x="51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/C:\Users\bosvart\Desktop\Presentation\tablazat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'CRU #4'!$B$1:$B$24</c:f>
              <c:numCache>
                <c:formatCode>General</c:formatCode>
                <c:ptCount val="24"/>
                <c:pt idx="1">
                  <c:v>75.0</c:v>
                </c:pt>
                <c:pt idx="2">
                  <c:v>173.0</c:v>
                </c:pt>
                <c:pt idx="4">
                  <c:v>195.0</c:v>
                </c:pt>
                <c:pt idx="5">
                  <c:v>248.0</c:v>
                </c:pt>
                <c:pt idx="6">
                  <c:v>272.0</c:v>
                </c:pt>
                <c:pt idx="7">
                  <c:v>100.0</c:v>
                </c:pt>
                <c:pt idx="8">
                  <c:v>101.0</c:v>
                </c:pt>
                <c:pt idx="9">
                  <c:v>116.0</c:v>
                </c:pt>
                <c:pt idx="10">
                  <c:v>395.0</c:v>
                </c:pt>
                <c:pt idx="11">
                  <c:v>137.0</c:v>
                </c:pt>
                <c:pt idx="12">
                  <c:v>161.0</c:v>
                </c:pt>
                <c:pt idx="13">
                  <c:v>211.0</c:v>
                </c:pt>
                <c:pt idx="14">
                  <c:v>196.0</c:v>
                </c:pt>
                <c:pt idx="15">
                  <c:v>222.0</c:v>
                </c:pt>
                <c:pt idx="16">
                  <c:v>180.0</c:v>
                </c:pt>
                <c:pt idx="17">
                  <c:v>286.0</c:v>
                </c:pt>
                <c:pt idx="18">
                  <c:v>226.0</c:v>
                </c:pt>
                <c:pt idx="19">
                  <c:v>300.0</c:v>
                </c:pt>
                <c:pt idx="20">
                  <c:v>184.0</c:v>
                </c:pt>
                <c:pt idx="21">
                  <c:v>367.0</c:v>
                </c:pt>
                <c:pt idx="22">
                  <c:v>290.0</c:v>
                </c:pt>
                <c:pt idx="23">
                  <c:v>446.0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448447040"/>
        <c:axId val="-448444720"/>
      </c:barChart>
      <c:catAx>
        <c:axId val="-44844704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48444720"/>
        <c:crosses val="autoZero"/>
        <c:auto val="1"/>
        <c:lblAlgn val="ctr"/>
        <c:lblOffset val="100"/>
        <c:noMultiLvlLbl val="0"/>
      </c:catAx>
      <c:valAx>
        <c:axId val="-4484447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448447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859431-AA90-4948-8576-7A5DDDF23AB5}" type="datetimeFigureOut">
              <a:rPr lang="en-US" smtClean="0"/>
              <a:t>6/2/17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3C9AFC-0409-4520-BE16-994240B2F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007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Circuit</a:t>
            </a:r>
          </a:p>
          <a:p>
            <a:r>
              <a:rPr lang="en-US" dirty="0" smtClean="0"/>
              <a:t>Experiment</a:t>
            </a:r>
          </a:p>
          <a:p>
            <a:r>
              <a:rPr lang="en-US" dirty="0" smtClean="0"/>
              <a:t>Optic</a:t>
            </a:r>
            <a:r>
              <a:rPr lang="en-US" baseline="0" dirty="0" smtClean="0"/>
              <a:t> cable</a:t>
            </a:r>
          </a:p>
          <a:p>
            <a:r>
              <a:rPr lang="en-US" baseline="0" dirty="0" smtClean="0"/>
              <a:t>Oscilloscope</a:t>
            </a:r>
          </a:p>
          <a:p>
            <a:r>
              <a:rPr lang="en-US" baseline="0" dirty="0" smtClean="0"/>
              <a:t>Signal generator</a:t>
            </a:r>
          </a:p>
          <a:p>
            <a:r>
              <a:rPr lang="en-US" baseline="0" dirty="0" smtClean="0"/>
              <a:t>(</a:t>
            </a:r>
            <a:r>
              <a:rPr lang="en-US" baseline="0" dirty="0" err="1" smtClean="0"/>
              <a:t>Breakoutboard</a:t>
            </a:r>
            <a:r>
              <a:rPr lang="en-US" baseline="0" dirty="0" smtClean="0"/>
              <a:t>)</a:t>
            </a:r>
          </a:p>
          <a:p>
            <a:r>
              <a:rPr lang="en-US" baseline="0" dirty="0" smtClean="0"/>
              <a:t>Pin header</a:t>
            </a:r>
          </a:p>
          <a:p>
            <a:r>
              <a:rPr lang="en-US" baseline="0" dirty="0" err="1" smtClean="0"/>
              <a:t>Wawe</a:t>
            </a:r>
            <a:r>
              <a:rPr lang="en-US" baseline="0" dirty="0" smtClean="0"/>
              <a:t> form, trace – </a:t>
            </a:r>
            <a:r>
              <a:rPr lang="en-US" baseline="0" dirty="0" err="1" smtClean="0"/>
              <a:t>fuggv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gorbe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3C9AFC-0409-4520-BE16-994240B2FC6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251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Nominal – </a:t>
            </a:r>
            <a:r>
              <a:rPr lang="en-US" dirty="0" err="1" smtClean="0"/>
              <a:t>nevleges</a:t>
            </a:r>
            <a:r>
              <a:rPr lang="en-US" dirty="0" smtClean="0"/>
              <a:t> </a:t>
            </a:r>
            <a:r>
              <a:rPr lang="en-US" dirty="0" err="1" smtClean="0"/>
              <a:t>ertek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3C9AFC-0409-4520-BE16-994240B2FC6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074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4C8CCA6-6B55-4860-A1CE-73A8163FFB90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5720600-3318-4458-AA5A-FE410E334FB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4303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CCA6-6B55-4860-A1CE-73A8163FFB90}" type="datetimeFigureOut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20600-3318-4458-AA5A-FE410E334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80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CCA6-6B55-4860-A1CE-73A8163FFB90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20600-3318-4458-AA5A-FE410E334FB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6540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CCA6-6B55-4860-A1CE-73A8163FFB90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20600-3318-4458-AA5A-FE410E334FB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1328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CCA6-6B55-4860-A1CE-73A8163FFB90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20600-3318-4458-AA5A-FE410E334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31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CCA6-6B55-4860-A1CE-73A8163FFB90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20600-3318-4458-AA5A-FE410E334FB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6275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CCA6-6B55-4860-A1CE-73A8163FFB90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20600-3318-4458-AA5A-FE410E334FB4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5359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CCA6-6B55-4860-A1CE-73A8163FFB90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20600-3318-4458-AA5A-FE410E334FB4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00752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CCA6-6B55-4860-A1CE-73A8163FFB90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20600-3318-4458-AA5A-FE410E334FB4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9453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CCA6-6B55-4860-A1CE-73A8163FFB90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20600-3318-4458-AA5A-FE410E334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46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CCA6-6B55-4860-A1CE-73A8163FFB90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20600-3318-4458-AA5A-FE410E334FB4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0649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CCA6-6B55-4860-A1CE-73A8163FFB90}" type="datetimeFigureOut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20600-3318-4458-AA5A-FE410E334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39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CCA6-6B55-4860-A1CE-73A8163FFB90}" type="datetimeFigureOut">
              <a:rPr lang="en-US" smtClean="0"/>
              <a:t>6/2/17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20600-3318-4458-AA5A-FE410E334FB4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5742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CCA6-6B55-4860-A1CE-73A8163FFB90}" type="datetimeFigureOut">
              <a:rPr lang="en-US" smtClean="0"/>
              <a:t>6/2/17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20600-3318-4458-AA5A-FE410E334FB4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576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CCA6-6B55-4860-A1CE-73A8163FFB90}" type="datetimeFigureOut">
              <a:rPr lang="en-US" smtClean="0"/>
              <a:t>6/2/17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20600-3318-4458-AA5A-FE410E334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634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CCA6-6B55-4860-A1CE-73A8163FFB90}" type="datetimeFigureOut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20600-3318-4458-AA5A-FE410E334FB4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9569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8CCA6-6B55-4860-A1CE-73A8163FFB90}" type="datetimeFigureOut">
              <a:rPr lang="en-US" smtClean="0"/>
              <a:t>6/2/17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20600-3318-4458-AA5A-FE410E334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60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4C8CCA6-6B55-4860-A1CE-73A8163FFB90}" type="datetimeFigureOut">
              <a:rPr lang="en-US" smtClean="0"/>
              <a:t>6/2/17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5720600-3318-4458-AA5A-FE410E334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792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4906" y="918205"/>
            <a:ext cx="7548283" cy="2387600"/>
          </a:xfrm>
        </p:spPr>
        <p:txBody>
          <a:bodyPr/>
          <a:lstStyle/>
          <a:p>
            <a:r>
              <a:rPr lang="en-US" sz="4800" dirty="0"/>
              <a:t>GBT Link Skew Measurement on the ALICE CRU Card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34378" y="6327985"/>
            <a:ext cx="4557622" cy="461003"/>
          </a:xfrm>
        </p:spPr>
        <p:txBody>
          <a:bodyPr/>
          <a:lstStyle/>
          <a:p>
            <a:r>
              <a:rPr lang="en-US" dirty="0" smtClean="0"/>
              <a:t>Made by Moni </a:t>
            </a:r>
            <a:r>
              <a:rPr lang="en-US" dirty="0" err="1" smtClean="0"/>
              <a:t>Vajay</a:t>
            </a:r>
            <a:r>
              <a:rPr lang="en-US" dirty="0" smtClean="0"/>
              <a:t> and Bence Osvart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296" y="3557450"/>
            <a:ext cx="2599454" cy="17524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3695" y="6450434"/>
            <a:ext cx="32899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Image </a:t>
            </a:r>
            <a:r>
              <a:rPr lang="en-US" sz="1600" dirty="0" err="1" smtClean="0"/>
              <a:t>source:theday.co.uk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5331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Cern</a:t>
            </a:r>
            <a:r>
              <a:rPr lang="en-US" dirty="0" smtClean="0"/>
              <a:t>, ALICE Experiment Upgrade</a:t>
            </a:r>
          </a:p>
          <a:p>
            <a:r>
              <a:rPr lang="en-US" dirty="0" smtClean="0"/>
              <a:t>CRU cards - Bix</a:t>
            </a:r>
            <a:endParaRPr lang="en-US" dirty="0"/>
          </a:p>
          <a:p>
            <a:r>
              <a:rPr lang="en-US" dirty="0" smtClean="0"/>
              <a:t>Optic cables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552" y="3572759"/>
            <a:ext cx="6611046" cy="231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35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9559" y="952843"/>
            <a:ext cx="8870205" cy="1303867"/>
          </a:xfrm>
        </p:spPr>
        <p:txBody>
          <a:bodyPr/>
          <a:lstStyle/>
          <a:p>
            <a:pPr algn="l"/>
            <a:r>
              <a:rPr lang="en-US" dirty="0" smtClean="0"/>
              <a:t>Measurement #1 - Setup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95402" y="5167280"/>
            <a:ext cx="8682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</a:t>
            </a:r>
            <a:r>
              <a:rPr lang="en-US" dirty="0" smtClean="0"/>
              <a:t>e built the experiment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 set the scope controls and moved the waveform to the right position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 measured the time difference between the two waveforms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4" t="25116" r="6987" b="33895"/>
          <a:stretch/>
        </p:blipFill>
        <p:spPr>
          <a:xfrm>
            <a:off x="4493746" y="3723588"/>
            <a:ext cx="2172863" cy="9179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963" y="3338258"/>
            <a:ext cx="1831943" cy="1373957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1289559" y="3846137"/>
            <a:ext cx="49569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295402" y="2811115"/>
            <a:ext cx="0" cy="103502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295402" y="2811115"/>
            <a:ext cx="258844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883843" y="2811115"/>
            <a:ext cx="0" cy="111043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883843" y="3921551"/>
            <a:ext cx="60990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666609" y="4295675"/>
            <a:ext cx="3504913" cy="1237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10171522" y="4016220"/>
            <a:ext cx="9427" cy="29891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666609" y="4459299"/>
            <a:ext cx="1657259" cy="321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10624008" y="4016742"/>
            <a:ext cx="9427" cy="48054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8324797" y="4491399"/>
            <a:ext cx="0" cy="67662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8323868" y="5167280"/>
            <a:ext cx="165409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9977964" y="4485850"/>
            <a:ext cx="0" cy="68143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 flipV="1">
            <a:off x="9977964" y="4480301"/>
            <a:ext cx="655473" cy="1109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7242607" y="4028664"/>
            <a:ext cx="1679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Tektronix TDS744A</a:t>
            </a:r>
            <a:endParaRPr lang="en-US" sz="1400" i="1" dirty="0"/>
          </a:p>
        </p:txBody>
      </p:sp>
      <p:sp>
        <p:nvSpPr>
          <p:cNvPr id="63" name="TextBox 62"/>
          <p:cNvSpPr txBox="1"/>
          <p:nvPr/>
        </p:nvSpPr>
        <p:spPr>
          <a:xfrm>
            <a:off x="1930533" y="4659065"/>
            <a:ext cx="11034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DSO QUAD</a:t>
            </a:r>
            <a:endParaRPr lang="en-US" sz="14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3" t="21718" r="5533" b="29072"/>
          <a:stretch/>
        </p:blipFill>
        <p:spPr>
          <a:xfrm>
            <a:off x="7286867" y="2637682"/>
            <a:ext cx="3385099" cy="1384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7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9897" y="284012"/>
            <a:ext cx="9601196" cy="1303867"/>
          </a:xfrm>
        </p:spPr>
        <p:txBody>
          <a:bodyPr/>
          <a:lstStyle/>
          <a:p>
            <a:pPr algn="l"/>
            <a:r>
              <a:rPr lang="en-US" dirty="0" smtClean="0"/>
              <a:t>Measurement #1 - </a:t>
            </a:r>
            <a:r>
              <a:rPr lang="en-US" dirty="0"/>
              <a:t>Results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3889746"/>
              </p:ext>
            </p:extLst>
          </p:nvPr>
        </p:nvGraphicFramePr>
        <p:xfrm>
          <a:off x="1268506" y="1329551"/>
          <a:ext cx="9601199" cy="111252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896035"/>
                <a:gridCol w="1766047"/>
                <a:gridCol w="1497106"/>
                <a:gridCol w="1497106"/>
                <a:gridCol w="1443318"/>
                <a:gridCol w="150158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∆</a:t>
                      </a:r>
                      <a:r>
                        <a:rPr lang="en-US" baseline="-25000" dirty="0" smtClean="0"/>
                        <a:t>meas.</a:t>
                      </a:r>
                      <a:r>
                        <a:rPr lang="en-US" dirty="0" smtClean="0"/>
                        <a:t> (ns)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</a:t>
                      </a:r>
                      <a:r>
                        <a:rPr lang="en-US" baseline="-25000" dirty="0" err="1" smtClean="0"/>
                        <a:t>meas</a:t>
                      </a:r>
                      <a:r>
                        <a:rPr lang="en-US" baseline="-25000" dirty="0" smtClean="0"/>
                        <a:t>.</a:t>
                      </a:r>
                      <a:r>
                        <a:rPr lang="en-US" dirty="0" smtClean="0"/>
                        <a:t> (ns)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</a:t>
                      </a:r>
                      <a:r>
                        <a:rPr lang="en-US" baseline="-25000" dirty="0" err="1" smtClean="0"/>
                        <a:t>meas</a:t>
                      </a:r>
                      <a:r>
                        <a:rPr lang="en-US" baseline="-25000" dirty="0" smtClean="0"/>
                        <a:t>.</a:t>
                      </a:r>
                      <a:r>
                        <a:rPr lang="en-US" dirty="0" smtClean="0"/>
                        <a:t> (kHz)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∆</a:t>
                      </a:r>
                      <a:r>
                        <a:rPr lang="en-US" baseline="-25000" dirty="0" smtClean="0"/>
                        <a:t>nom.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(ns)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</a:t>
                      </a:r>
                      <a:r>
                        <a:rPr lang="en-US" baseline="-25000" dirty="0" err="1" smtClean="0"/>
                        <a:t>nom</a:t>
                      </a:r>
                      <a:r>
                        <a:rPr lang="en-US" baseline="-25000" dirty="0" smtClean="0"/>
                        <a:t>.</a:t>
                      </a:r>
                      <a:r>
                        <a:rPr lang="en-US" dirty="0" smtClean="0"/>
                        <a:t> (ns)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</a:t>
                      </a:r>
                      <a:r>
                        <a:rPr lang="en-US" baseline="-25000" dirty="0" err="1" smtClean="0"/>
                        <a:t>nom</a:t>
                      </a:r>
                      <a:r>
                        <a:rPr lang="en-US" baseline="-25000" dirty="0" smtClean="0"/>
                        <a:t>.</a:t>
                      </a:r>
                      <a:r>
                        <a:rPr lang="en-US" dirty="0" smtClean="0"/>
                        <a:t> (kHz)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(16+16-2)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2.7; 2,78</a:t>
                      </a:r>
                      <a:r>
                        <a:rPr lang="en-US" baseline="0" dirty="0" smtClean="0"/>
                        <a:t>; 2,96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(5-2)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59" y="3550024"/>
            <a:ext cx="3488243" cy="261618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102" y="3550023"/>
            <a:ext cx="3488241" cy="26161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4343" y="3550023"/>
            <a:ext cx="3510135" cy="2632601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2403381" y="2404363"/>
            <a:ext cx="7833607" cy="126127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990165" y="2423217"/>
            <a:ext cx="5369859" cy="130610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515035" y="2423217"/>
            <a:ext cx="2330824" cy="126127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607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456" y="924020"/>
            <a:ext cx="9601196" cy="1303867"/>
          </a:xfrm>
        </p:spPr>
        <p:txBody>
          <a:bodyPr/>
          <a:lstStyle/>
          <a:p>
            <a:pPr algn="l"/>
            <a:r>
              <a:rPr lang="en-US" dirty="0" smtClean="0"/>
              <a:t>Measurement #2 – Setup and Results</a:t>
            </a:r>
            <a:endParaRPr lang="en-US" dirty="0"/>
          </a:p>
        </p:txBody>
      </p:sp>
      <p:pic>
        <p:nvPicPr>
          <p:cNvPr id="53" name="Content Placeholder 5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184166" y="2751449"/>
            <a:ext cx="2040846" cy="1530636"/>
          </a:xfrm>
        </p:spPr>
      </p:pic>
      <p:sp>
        <p:nvSpPr>
          <p:cNvPr id="6" name="Rectangle 5"/>
          <p:cNvSpPr/>
          <p:nvPr/>
        </p:nvSpPr>
        <p:spPr>
          <a:xfrm>
            <a:off x="3535052" y="3887101"/>
            <a:ext cx="75417" cy="89264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612347" y="3894909"/>
            <a:ext cx="1922705" cy="17253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6" idx="3"/>
          </p:cNvCxnSpPr>
          <p:nvPr/>
        </p:nvCxnSpPr>
        <p:spPr>
          <a:xfrm>
            <a:off x="3610469" y="3931733"/>
            <a:ext cx="914401" cy="860007"/>
          </a:xfrm>
          <a:prstGeom prst="line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606000" y="2979155"/>
            <a:ext cx="914401" cy="946498"/>
          </a:xfrm>
          <a:prstGeom prst="line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18" name="Straight Connector 17"/>
          <p:cNvCxnSpPr>
            <a:stCxn id="6" idx="3"/>
          </p:cNvCxnSpPr>
          <p:nvPr/>
        </p:nvCxnSpPr>
        <p:spPr>
          <a:xfrm flipV="1">
            <a:off x="3610469" y="3516767"/>
            <a:ext cx="914401" cy="414966"/>
          </a:xfrm>
          <a:prstGeom prst="line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20" name="Straight Connector 19"/>
          <p:cNvCxnSpPr>
            <a:stCxn id="6" idx="3"/>
          </p:cNvCxnSpPr>
          <p:nvPr/>
        </p:nvCxnSpPr>
        <p:spPr>
          <a:xfrm>
            <a:off x="3610469" y="3931733"/>
            <a:ext cx="914401" cy="402807"/>
          </a:xfrm>
          <a:prstGeom prst="line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sp>
        <p:nvSpPr>
          <p:cNvPr id="29" name="Rectangle 28"/>
          <p:cNvSpPr/>
          <p:nvPr/>
        </p:nvSpPr>
        <p:spPr>
          <a:xfrm>
            <a:off x="5806329" y="4798894"/>
            <a:ext cx="1201918" cy="5091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ysClr val="windowText" lastClr="000000"/>
                </a:solidFill>
              </a:rPr>
              <a:t>SFP to SMA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806329" y="4958446"/>
            <a:ext cx="150829" cy="2291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stCxn id="30" idx="1"/>
          </p:cNvCxnSpPr>
          <p:nvPr/>
        </p:nvCxnSpPr>
        <p:spPr>
          <a:xfrm flipH="1" flipV="1">
            <a:off x="4524870" y="4334540"/>
            <a:ext cx="1281459" cy="738490"/>
          </a:xfrm>
          <a:prstGeom prst="line">
            <a:avLst/>
          </a:prstGeom>
          <a:ln w="19050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7338185" y="2597069"/>
            <a:ext cx="1239038" cy="4937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HDMI to SMA</a:t>
            </a:r>
            <a:endParaRPr lang="en-US" sz="1200" dirty="0"/>
          </a:p>
        </p:txBody>
      </p:sp>
      <p:sp>
        <p:nvSpPr>
          <p:cNvPr id="52" name="Rectangle 51"/>
          <p:cNvSpPr/>
          <p:nvPr/>
        </p:nvSpPr>
        <p:spPr>
          <a:xfrm>
            <a:off x="7338185" y="2802020"/>
            <a:ext cx="109588" cy="1215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/>
          <p:cNvCxnSpPr/>
          <p:nvPr/>
        </p:nvCxnSpPr>
        <p:spPr>
          <a:xfrm flipH="1">
            <a:off x="4524870" y="3458484"/>
            <a:ext cx="1084078" cy="58282"/>
          </a:xfrm>
          <a:prstGeom prst="line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6678309" y="2843960"/>
            <a:ext cx="659876" cy="1885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7602717" y="3242821"/>
            <a:ext cx="2988297" cy="14703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SCOPE </a:t>
            </a:r>
            <a:endParaRPr lang="en-US" dirty="0"/>
          </a:p>
        </p:txBody>
      </p:sp>
      <p:cxnSp>
        <p:nvCxnSpPr>
          <p:cNvPr id="63" name="Straight Connector 62"/>
          <p:cNvCxnSpPr>
            <a:endCxn id="29" idx="3"/>
          </p:cNvCxnSpPr>
          <p:nvPr/>
        </p:nvCxnSpPr>
        <p:spPr>
          <a:xfrm flipH="1" flipV="1">
            <a:off x="7008247" y="5053487"/>
            <a:ext cx="2682508" cy="195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H="1" flipV="1">
            <a:off x="9690755" y="4537190"/>
            <a:ext cx="1" cy="5358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41" idx="3"/>
          </p:cNvCxnSpPr>
          <p:nvPr/>
        </p:nvCxnSpPr>
        <p:spPr>
          <a:xfrm>
            <a:off x="8577223" y="2843960"/>
            <a:ext cx="2348443" cy="3904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10925666" y="2862813"/>
            <a:ext cx="0" cy="25293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9096865" y="5401560"/>
            <a:ext cx="1828801" cy="94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H="1" flipV="1">
            <a:off x="9096285" y="4534463"/>
            <a:ext cx="580" cy="87652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Oval 82"/>
          <p:cNvSpPr/>
          <p:nvPr/>
        </p:nvSpPr>
        <p:spPr>
          <a:xfrm>
            <a:off x="2258461" y="3712447"/>
            <a:ext cx="328543" cy="19023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2460441" y="3724250"/>
            <a:ext cx="301567" cy="190230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 rot="18918947">
            <a:off x="3709416" y="3546757"/>
            <a:ext cx="271733" cy="126275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 rot="18918947">
            <a:off x="3803230" y="3453627"/>
            <a:ext cx="271733" cy="126275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/>
          <p:cNvSpPr/>
          <p:nvPr/>
        </p:nvSpPr>
        <p:spPr>
          <a:xfrm rot="20049488" flipV="1">
            <a:off x="4056698" y="3567381"/>
            <a:ext cx="268294" cy="91150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 rot="20049488" flipV="1">
            <a:off x="4190244" y="3512390"/>
            <a:ext cx="268294" cy="91150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 rot="18918947" flipV="1">
            <a:off x="4049639" y="4257498"/>
            <a:ext cx="96686" cy="164578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/>
          <p:nvPr/>
        </p:nvSpPr>
        <p:spPr>
          <a:xfrm rot="18918947" flipV="1">
            <a:off x="4096492" y="4305642"/>
            <a:ext cx="96686" cy="164578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4" name="Table 9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4359103"/>
              </p:ext>
            </p:extLst>
          </p:nvPr>
        </p:nvGraphicFramePr>
        <p:xfrm>
          <a:off x="796425" y="4660612"/>
          <a:ext cx="2389698" cy="14630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94849"/>
                <a:gridCol w="1194849"/>
              </a:tblGrid>
              <a:tr h="219490">
                <a:tc>
                  <a:txBody>
                    <a:bodyPr/>
                    <a:lstStyle/>
                    <a:p>
                      <a:r>
                        <a:rPr lang="en-US" dirty="0" smtClean="0"/>
                        <a:t>No.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∆ (ns)</a:t>
                      </a:r>
                      <a:endParaRPr lang="en-US" dirty="0"/>
                    </a:p>
                  </a:txBody>
                  <a:tcPr/>
                </a:tc>
              </a:tr>
              <a:tr h="312703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116.50</a:t>
                      </a:r>
                      <a:endParaRPr lang="en-US" dirty="0"/>
                    </a:p>
                  </a:txBody>
                  <a:tcPr/>
                </a:tc>
              </a:tr>
              <a:tr h="312703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116.51</a:t>
                      </a:r>
                      <a:endParaRPr lang="en-US" dirty="0"/>
                    </a:p>
                  </a:txBody>
                  <a:tcPr/>
                </a:tc>
              </a:tr>
              <a:tr h="312703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116.57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5" name="Rectangle 94"/>
          <p:cNvSpPr/>
          <p:nvPr/>
        </p:nvSpPr>
        <p:spPr>
          <a:xfrm>
            <a:off x="8430858" y="5850965"/>
            <a:ext cx="15656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/>
              <a:t>Tektronix TDS744A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4191354" y="280202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98" name="TextBox 97"/>
          <p:cNvSpPr txBox="1"/>
          <p:nvPr/>
        </p:nvSpPr>
        <p:spPr>
          <a:xfrm>
            <a:off x="4454057" y="3169919"/>
            <a:ext cx="4571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4571635" y="3983946"/>
            <a:ext cx="45719" cy="369332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00" name="TextBox 99"/>
          <p:cNvSpPr txBox="1"/>
          <p:nvPr/>
        </p:nvSpPr>
        <p:spPr>
          <a:xfrm>
            <a:off x="4160932" y="4599813"/>
            <a:ext cx="45719" cy="369332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01" name="TextBox 100"/>
          <p:cNvSpPr txBox="1"/>
          <p:nvPr/>
        </p:nvSpPr>
        <p:spPr>
          <a:xfrm>
            <a:off x="5391881" y="2124577"/>
            <a:ext cx="2565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VLDB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67728" y="3764177"/>
            <a:ext cx="630876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A10Gx</a:t>
            </a:r>
            <a:endParaRPr lang="en-US" sz="1200" dirty="0"/>
          </a:p>
        </p:txBody>
      </p:sp>
      <p:sp>
        <p:nvSpPr>
          <p:cNvPr id="42" name="Oval 41"/>
          <p:cNvSpPr/>
          <p:nvPr/>
        </p:nvSpPr>
        <p:spPr>
          <a:xfrm rot="17454125" flipV="1">
            <a:off x="4076372" y="3996234"/>
            <a:ext cx="97068" cy="192189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 rot="17454125" flipV="1">
            <a:off x="4160076" y="4044449"/>
            <a:ext cx="97068" cy="192189"/>
          </a:xfrm>
          <a:prstGeom prst="ellipse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32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418" y="982132"/>
            <a:ext cx="9601196" cy="1303867"/>
          </a:xfrm>
        </p:spPr>
        <p:txBody>
          <a:bodyPr/>
          <a:lstStyle/>
          <a:p>
            <a:pPr algn="l"/>
            <a:r>
              <a:rPr lang="en-US" dirty="0" smtClean="0"/>
              <a:t>CRU Measurement #3 –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4083" y="2723035"/>
            <a:ext cx="4232636" cy="3152833"/>
          </a:xfrm>
        </p:spPr>
        <p:txBody>
          <a:bodyPr/>
          <a:lstStyle/>
          <a:p>
            <a:r>
              <a:rPr lang="en-US" dirty="0" smtClean="0"/>
              <a:t>CRU =&gt; optic cables (24) =&gt; </a:t>
            </a:r>
            <a:r>
              <a:rPr lang="en-US" dirty="0" err="1" smtClean="0"/>
              <a:t>B.o.b</a:t>
            </a:r>
            <a:r>
              <a:rPr lang="en-US" dirty="0" smtClean="0"/>
              <a:t> =&gt; Oscilloscope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35" t="29335" r="22757" b="46283"/>
          <a:stretch/>
        </p:blipFill>
        <p:spPr>
          <a:xfrm>
            <a:off x="5316719" y="2534167"/>
            <a:ext cx="5960882" cy="3584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24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4584" y="972705"/>
            <a:ext cx="9601196" cy="1303867"/>
          </a:xfrm>
        </p:spPr>
        <p:txBody>
          <a:bodyPr/>
          <a:lstStyle/>
          <a:p>
            <a:pPr algn="l"/>
            <a:r>
              <a:rPr lang="en-US" dirty="0" smtClean="0"/>
              <a:t>CRU Measurement #3 - Results</a:t>
            </a:r>
            <a:endParaRPr lang="en-US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2714158"/>
              </p:ext>
            </p:extLst>
          </p:nvPr>
        </p:nvGraphicFramePr>
        <p:xfrm>
          <a:off x="4726835" y="2537552"/>
          <a:ext cx="6509916" cy="3652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2388923"/>
              </p:ext>
            </p:extLst>
          </p:nvPr>
        </p:nvGraphicFramePr>
        <p:xfrm>
          <a:off x="834582" y="2537548"/>
          <a:ext cx="1569252" cy="36529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4626"/>
                <a:gridCol w="784626"/>
              </a:tblGrid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 smtClean="0">
                          <a:effectLst/>
                        </a:rPr>
                        <a:t>75 </a:t>
                      </a:r>
                      <a:r>
                        <a:rPr lang="en-US" sz="800" u="none" strike="noStrike" dirty="0" err="1" smtClean="0">
                          <a:effectLst/>
                        </a:rPr>
                        <a:t>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 smtClean="0">
                          <a:effectLst/>
                        </a:rPr>
                        <a:t>173 </a:t>
                      </a:r>
                      <a:r>
                        <a:rPr lang="en-US" sz="800" u="none" strike="noStrike" dirty="0" err="1" smtClean="0">
                          <a:effectLst/>
                        </a:rPr>
                        <a:t>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 smtClean="0">
                          <a:effectLst/>
                        </a:rPr>
                        <a:t>195 </a:t>
                      </a:r>
                      <a:r>
                        <a:rPr lang="en-US" sz="800" u="none" strike="noStrike" dirty="0" err="1" smtClean="0">
                          <a:effectLst/>
                        </a:rPr>
                        <a:t>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 smtClean="0">
                          <a:effectLst/>
                        </a:rPr>
                        <a:t>248 </a:t>
                      </a:r>
                      <a:r>
                        <a:rPr lang="en-US" sz="800" u="none" strike="noStrike" dirty="0" err="1" smtClean="0">
                          <a:effectLst/>
                        </a:rPr>
                        <a:t>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 smtClean="0">
                          <a:effectLst/>
                        </a:rPr>
                        <a:t>272</a:t>
                      </a:r>
                      <a:r>
                        <a:rPr lang="en-US" sz="8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800" u="none" strike="noStrike" baseline="0" dirty="0" err="1" smtClean="0">
                          <a:effectLst/>
                        </a:rPr>
                        <a:t>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 smtClean="0">
                          <a:effectLst/>
                        </a:rPr>
                        <a:t>100 </a:t>
                      </a:r>
                      <a:r>
                        <a:rPr lang="en-US" sz="800" u="none" strike="noStrike" dirty="0" err="1" smtClean="0">
                          <a:effectLst/>
                        </a:rPr>
                        <a:t>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 smtClean="0">
                          <a:effectLst/>
                        </a:rPr>
                        <a:t>101 </a:t>
                      </a:r>
                      <a:r>
                        <a:rPr lang="en-US" sz="800" u="none" strike="noStrike" dirty="0" err="1" smtClean="0">
                          <a:effectLst/>
                        </a:rPr>
                        <a:t>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 smtClean="0">
                          <a:effectLst/>
                        </a:rPr>
                        <a:t>116 </a:t>
                      </a:r>
                      <a:r>
                        <a:rPr lang="en-US" sz="800" u="none" strike="noStrike" dirty="0" err="1" smtClean="0">
                          <a:effectLst/>
                        </a:rPr>
                        <a:t>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 smtClean="0">
                          <a:effectLst/>
                        </a:rPr>
                        <a:t>395 </a:t>
                      </a:r>
                      <a:r>
                        <a:rPr lang="en-US" sz="800" u="none" strike="noStrike" dirty="0" err="1" smtClean="0">
                          <a:effectLst/>
                        </a:rPr>
                        <a:t>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 smtClean="0">
                          <a:effectLst/>
                        </a:rPr>
                        <a:t>137 </a:t>
                      </a:r>
                      <a:r>
                        <a:rPr lang="en-US" sz="800" u="none" strike="noStrike" dirty="0" err="1" smtClean="0">
                          <a:effectLst/>
                        </a:rPr>
                        <a:t>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 smtClean="0">
                          <a:effectLst/>
                        </a:rPr>
                        <a:t>161 </a:t>
                      </a:r>
                      <a:r>
                        <a:rPr lang="en-US" sz="800" u="none" strike="noStrike" dirty="0" err="1" smtClean="0">
                          <a:effectLst/>
                        </a:rPr>
                        <a:t>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 smtClean="0">
                          <a:effectLst/>
                        </a:rPr>
                        <a:t>211 </a:t>
                      </a:r>
                      <a:r>
                        <a:rPr lang="en-US" sz="800" u="none" strike="noStrike" dirty="0" err="1" smtClean="0">
                          <a:effectLst/>
                        </a:rPr>
                        <a:t>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 smtClean="0">
                          <a:effectLst/>
                        </a:rPr>
                        <a:t>196 </a:t>
                      </a:r>
                      <a:r>
                        <a:rPr lang="en-US" sz="800" u="none" strike="noStrike" dirty="0" err="1" smtClean="0">
                          <a:effectLst/>
                        </a:rPr>
                        <a:t>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 smtClean="0">
                          <a:effectLst/>
                        </a:rPr>
                        <a:t>222 </a:t>
                      </a:r>
                      <a:r>
                        <a:rPr lang="en-US" sz="800" u="none" strike="noStrike" dirty="0" err="1" smtClean="0">
                          <a:effectLst/>
                        </a:rPr>
                        <a:t>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 smtClean="0">
                          <a:effectLst/>
                        </a:rPr>
                        <a:t>180 </a:t>
                      </a:r>
                      <a:r>
                        <a:rPr lang="en-US" sz="800" u="none" strike="noStrike" dirty="0" err="1" smtClean="0">
                          <a:effectLst/>
                        </a:rPr>
                        <a:t>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 smtClean="0">
                          <a:effectLst/>
                        </a:rPr>
                        <a:t>286 </a:t>
                      </a:r>
                      <a:r>
                        <a:rPr lang="en-US" sz="800" u="none" strike="noStrike" dirty="0" err="1" smtClean="0">
                          <a:effectLst/>
                        </a:rPr>
                        <a:t>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 smtClean="0">
                          <a:effectLst/>
                        </a:rPr>
                        <a:t>226 </a:t>
                      </a:r>
                      <a:r>
                        <a:rPr lang="en-US" sz="800" u="none" strike="noStrike" dirty="0" err="1" smtClean="0">
                          <a:effectLst/>
                        </a:rPr>
                        <a:t>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 smtClean="0">
                          <a:effectLst/>
                        </a:rPr>
                        <a:t>300 </a:t>
                      </a:r>
                      <a:r>
                        <a:rPr lang="en-US" sz="800" u="none" strike="noStrike" dirty="0" err="1" smtClean="0">
                          <a:effectLst/>
                        </a:rPr>
                        <a:t>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 smtClean="0">
                          <a:effectLst/>
                        </a:rPr>
                        <a:t>184 </a:t>
                      </a:r>
                      <a:r>
                        <a:rPr lang="en-US" sz="800" u="none" strike="noStrike" dirty="0" err="1" smtClean="0">
                          <a:effectLst/>
                        </a:rPr>
                        <a:t>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 smtClean="0">
                          <a:effectLst/>
                        </a:rPr>
                        <a:t>367 </a:t>
                      </a:r>
                      <a:r>
                        <a:rPr lang="en-US" sz="800" u="none" strike="noStrike" dirty="0" err="1" smtClean="0">
                          <a:effectLst/>
                        </a:rPr>
                        <a:t>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 smtClean="0">
                          <a:effectLst/>
                        </a:rPr>
                        <a:t>290 </a:t>
                      </a:r>
                      <a:r>
                        <a:rPr lang="en-US" sz="800" u="none" strike="noStrike" dirty="0" err="1" smtClean="0">
                          <a:effectLst/>
                        </a:rPr>
                        <a:t>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  <a:tr h="152207"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>
                          <a:effectLst/>
                        </a:rPr>
                        <a:t>24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 dirty="0" smtClean="0">
                          <a:effectLst/>
                        </a:rPr>
                        <a:t>446 </a:t>
                      </a:r>
                      <a:r>
                        <a:rPr lang="en-US" sz="800" u="none" strike="noStrike" dirty="0" err="1" smtClean="0">
                          <a:effectLst/>
                        </a:rPr>
                        <a:t>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60" marR="5760" marT="5760" marB="0" anchor="b"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8330" y="628384"/>
            <a:ext cx="2328421" cy="174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44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129" y="1195461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Thanks for the attention!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669" y="2521024"/>
            <a:ext cx="4848520" cy="363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11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1759</TotalTime>
  <Words>283</Words>
  <Application>Microsoft Macintosh PowerPoint</Application>
  <PresentationFormat>Widescreen</PresentationFormat>
  <Paragraphs>113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Garamond</vt:lpstr>
      <vt:lpstr>Organic</vt:lpstr>
      <vt:lpstr>GBT Link Skew Measurement on the ALICE CRU Card</vt:lpstr>
      <vt:lpstr>Introduction</vt:lpstr>
      <vt:lpstr>Measurement #1 - Setup</vt:lpstr>
      <vt:lpstr>Measurement #1 - Results</vt:lpstr>
      <vt:lpstr>Measurement #2 – Setup and Results</vt:lpstr>
      <vt:lpstr>CRU Measurement #3 – Setup</vt:lpstr>
      <vt:lpstr>CRU Measurement #3 - Results</vt:lpstr>
      <vt:lpstr>Thanks for the attention!</vt:lpstr>
    </vt:vector>
  </TitlesOfParts>
  <Company>CERN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 </dc:title>
  <dc:creator>Bence Attila Osvart</dc:creator>
  <cp:lastModifiedBy>Microsoft Office User</cp:lastModifiedBy>
  <cp:revision>55</cp:revision>
  <dcterms:created xsi:type="dcterms:W3CDTF">2017-05-26T08:25:46Z</dcterms:created>
  <dcterms:modified xsi:type="dcterms:W3CDTF">2017-06-02T06:25:39Z</dcterms:modified>
</cp:coreProperties>
</file>