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321" r:id="rId3"/>
    <p:sldId id="322" r:id="rId4"/>
    <p:sldId id="323" r:id="rId5"/>
    <p:sldId id="290" r:id="rId6"/>
    <p:sldId id="324" r:id="rId7"/>
    <p:sldId id="326" r:id="rId8"/>
    <p:sldId id="331" r:id="rId9"/>
    <p:sldId id="330" r:id="rId10"/>
    <p:sldId id="325" r:id="rId11"/>
    <p:sldId id="328" r:id="rId12"/>
    <p:sldId id="332" r:id="rId13"/>
    <p:sldId id="327" r:id="rId14"/>
    <p:sldId id="329" r:id="rId15"/>
    <p:sldId id="33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D2C2AA-44E3-428C-BCC7-DB5E6F2A9299}">
          <p14:sldIdLst>
            <p14:sldId id="257"/>
            <p14:sldId id="321"/>
            <p14:sldId id="322"/>
            <p14:sldId id="323"/>
            <p14:sldId id="290"/>
            <p14:sldId id="324"/>
            <p14:sldId id="326"/>
            <p14:sldId id="331"/>
            <p14:sldId id="330"/>
            <p14:sldId id="325"/>
            <p14:sldId id="328"/>
            <p14:sldId id="332"/>
            <p14:sldId id="327"/>
          </p14:sldIdLst>
        </p14:section>
        <p14:section name="Untitled Section" id="{09693C72-86D7-4725-92B4-1FA05F0135A3}">
          <p14:sldIdLst>
            <p14:sldId id="329"/>
            <p14:sldId id="33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C506"/>
    <a:srgbClr val="C4FF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92" autoAdjust="0"/>
  </p:normalViewPr>
  <p:slideViewPr>
    <p:cSldViewPr snapToGrid="0" snapToObjects="1">
      <p:cViewPr varScale="1">
        <p:scale>
          <a:sx n="88" d="100"/>
          <a:sy n="88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A6BBFC-3BDF-D146-B226-74053365A0A0}" type="datetimeFigureOut">
              <a:rPr lang="en-US" smtClean="0"/>
              <a:t>12.04.17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859C87-6A4A-2B41-8FAF-BD33A12577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66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59C87-6A4A-2B41-8FAF-BD33A125770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92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59C87-6A4A-2B41-8FAF-BD33A125770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68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59C87-6A4A-2B41-8FAF-BD33A125770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68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59C87-6A4A-2B41-8FAF-BD33A125770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68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59C87-6A4A-2B41-8FAF-BD33A125770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92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272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12.04.17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6749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12.04.17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786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12.04.17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517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245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9791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4330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358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12.04.17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570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fr-CH" dirty="0" smtClean="0">
                <a:solidFill>
                  <a:srgbClr val="0055A0"/>
                </a:solidFill>
                <a:latin typeface="Arial"/>
              </a:rPr>
              <a:t>Click to edit Master title style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87345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LHC 8:30 meeting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8530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12.04.17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6294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12.04.17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2081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LHC 8:30 meeting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4681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saconferencebureau.com/2017-events/mulcopim2017/home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82229"/>
            <a:ext cx="8350306" cy="940443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MULCOPIM conference: impressions and highlights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353485"/>
            <a:ext cx="8582678" cy="126988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tx2"/>
                </a:solidFill>
                <a:latin typeface="Arial"/>
                <a:cs typeface="Arial"/>
              </a:rPr>
              <a:t>P. </a:t>
            </a:r>
            <a:r>
              <a:rPr lang="en-US" b="1" dirty="0" err="1" smtClean="0">
                <a:solidFill>
                  <a:schemeClr val="tx2"/>
                </a:solidFill>
                <a:latin typeface="Arial"/>
                <a:cs typeface="Arial"/>
              </a:rPr>
              <a:t>Dijkstal</a:t>
            </a:r>
            <a:r>
              <a:rPr lang="en-US" b="1" dirty="0">
                <a:solidFill>
                  <a:schemeClr val="tx2"/>
                </a:solidFill>
                <a:cs typeface="Arial"/>
              </a:rPr>
              <a:t>, G. Rumolo</a:t>
            </a:r>
            <a:endParaRPr lang="en-US" b="1" dirty="0" smtClean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endParaRPr lang="en-US" b="1" dirty="0">
              <a:solidFill>
                <a:schemeClr val="tx2"/>
              </a:solidFill>
              <a:latin typeface="Arial"/>
              <a:cs typeface="Arial"/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tx2"/>
                </a:solidFill>
                <a:latin typeface="Arial"/>
                <a:cs typeface="Arial"/>
              </a:rPr>
              <a:t>E-cloud meeting, 10.04.2017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chemeClr val="tx2"/>
                </a:solidFill>
                <a:cs typeface="Arial"/>
              </a:rPr>
              <a:t>https</a:t>
            </a:r>
            <a:r>
              <a:rPr lang="en-US" b="1" dirty="0">
                <a:solidFill>
                  <a:schemeClr val="tx2"/>
                </a:solidFill>
                <a:cs typeface="Arial"/>
              </a:rPr>
              <a:t>://indico.cern.ch/event/630626/</a:t>
            </a:r>
            <a:endParaRPr lang="en-US" b="1" dirty="0" smtClean="0">
              <a:solidFill>
                <a:schemeClr val="tx2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095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237765"/>
          </a:xfrm>
        </p:spPr>
        <p:txBody>
          <a:bodyPr>
            <a:normAutofit/>
          </a:bodyPr>
          <a:lstStyle/>
          <a:p>
            <a:r>
              <a:rPr lang="en-US" dirty="0" smtClean="0"/>
              <a:t>Fitting the best modeling analytical description to experimental data (E. </a:t>
            </a:r>
            <a:r>
              <a:rPr lang="en-US" dirty="0" err="1" smtClean="0"/>
              <a:t>Bronchalo</a:t>
            </a:r>
            <a:r>
              <a:rPr lang="en-US" dirty="0" smtClean="0"/>
              <a:t>, University of Elche)</a:t>
            </a:r>
          </a:p>
          <a:p>
            <a:pPr lvl="1"/>
            <a:r>
              <a:rPr lang="en-US" dirty="0" smtClean="0"/>
              <a:t>SEY curve: universal law with n=1.35</a:t>
            </a:r>
          </a:p>
          <a:p>
            <a:pPr lvl="1"/>
            <a:r>
              <a:rPr lang="en-US" dirty="0" smtClean="0"/>
              <a:t>Energy distribution of </a:t>
            </a:r>
            <a:r>
              <a:rPr lang="en-US" dirty="0" err="1" smtClean="0"/>
              <a:t>secondaries</a:t>
            </a:r>
            <a:r>
              <a:rPr lang="en-US" dirty="0" smtClean="0"/>
              <a:t> (which does not depend on the incident energy): </a:t>
            </a:r>
            <a:r>
              <a:rPr lang="en-US" dirty="0" err="1" smtClean="0"/>
              <a:t>Scholtz</a:t>
            </a:r>
            <a:endParaRPr lang="en-US" dirty="0" smtClean="0"/>
          </a:p>
          <a:p>
            <a:pPr lvl="1"/>
            <a:r>
              <a:rPr lang="en-US" dirty="0" smtClean="0"/>
              <a:t>Angular dependence of SEY for different incident energies (</a:t>
            </a:r>
            <a:r>
              <a:rPr lang="en-US" dirty="0" err="1" smtClean="0"/>
              <a:t>Pt</a:t>
            </a:r>
            <a:r>
              <a:rPr lang="en-US" dirty="0" smtClean="0"/>
              <a:t> surface, for Cu in future?) </a:t>
            </a:r>
            <a:r>
              <a:rPr lang="en-US" dirty="0" smtClean="0">
                <a:sym typeface="Wingdings"/>
              </a:rPr>
              <a:t> Philipp will receive the slides/papers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80" y="3910768"/>
            <a:ext cx="3822199" cy="1065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493" y="3481702"/>
            <a:ext cx="3495019" cy="248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814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237765"/>
          </a:xfrm>
        </p:spPr>
        <p:txBody>
          <a:bodyPr>
            <a:normAutofit/>
          </a:bodyPr>
          <a:lstStyle/>
          <a:p>
            <a:r>
              <a:rPr lang="en-US" dirty="0" smtClean="0"/>
              <a:t>Fitting the best modeling analytical description to experimental data (E. </a:t>
            </a:r>
            <a:r>
              <a:rPr lang="en-US" dirty="0" err="1" smtClean="0"/>
              <a:t>Bronchalo</a:t>
            </a:r>
            <a:r>
              <a:rPr lang="en-US" dirty="0" smtClean="0"/>
              <a:t>, University of Elche)</a:t>
            </a:r>
          </a:p>
          <a:p>
            <a:pPr lvl="1"/>
            <a:r>
              <a:rPr lang="en-US" dirty="0" smtClean="0"/>
              <a:t>SEY curve: universal law with n=1.35</a:t>
            </a:r>
          </a:p>
          <a:p>
            <a:pPr lvl="1"/>
            <a:r>
              <a:rPr lang="en-US" dirty="0" smtClean="0"/>
              <a:t>Energy distribution of </a:t>
            </a:r>
            <a:r>
              <a:rPr lang="en-US" dirty="0" err="1" smtClean="0"/>
              <a:t>secondaries</a:t>
            </a:r>
            <a:r>
              <a:rPr lang="en-US" dirty="0" smtClean="0"/>
              <a:t> (which does not depend on the incident energy): </a:t>
            </a:r>
            <a:r>
              <a:rPr lang="en-US" dirty="0" err="1" smtClean="0"/>
              <a:t>Scholtz</a:t>
            </a:r>
            <a:endParaRPr lang="en-US" dirty="0" smtClean="0"/>
          </a:p>
          <a:p>
            <a:pPr lvl="1"/>
            <a:r>
              <a:rPr lang="en-US" dirty="0" smtClean="0"/>
              <a:t>Angular dependence of SEY for different incident energies (Pt surface, for Cu in future?) </a:t>
            </a:r>
            <a:r>
              <a:rPr lang="en-US" dirty="0" smtClean="0">
                <a:sym typeface="Wingdings"/>
              </a:rPr>
              <a:t> Philipp has received slides/papers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53" y="4035474"/>
            <a:ext cx="3957826" cy="11673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5850" y="3385336"/>
            <a:ext cx="3445270" cy="254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88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237765"/>
          </a:xfrm>
        </p:spPr>
        <p:txBody>
          <a:bodyPr>
            <a:normAutofit/>
          </a:bodyPr>
          <a:lstStyle/>
          <a:p>
            <a:r>
              <a:rPr lang="en-US" dirty="0" smtClean="0"/>
              <a:t>Angular dependence of SEY up to 55 degrees (for Pt only </a:t>
            </a:r>
            <a:r>
              <a:rPr lang="en-US" dirty="0" smtClean="0">
                <a:sym typeface="Wingdings" panose="05000000000000000000" pitchFamily="2" charset="2"/>
              </a:rPr>
              <a:t>)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 err="1" smtClean="0"/>
              <a:t>PyECLOUD</a:t>
            </a:r>
            <a:r>
              <a:rPr lang="en-US" dirty="0" smtClean="0"/>
              <a:t>: Exponential with q=0.5 independent of energy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95" y="1990447"/>
            <a:ext cx="5189034" cy="8698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536" y="3091958"/>
            <a:ext cx="5829132" cy="281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201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237765"/>
          </a:xfrm>
        </p:spPr>
        <p:txBody>
          <a:bodyPr>
            <a:normAutofit/>
          </a:bodyPr>
          <a:lstStyle/>
          <a:p>
            <a:r>
              <a:rPr lang="en-US" dirty="0" smtClean="0"/>
              <a:t>Measurements of SEY with different amounts of condensed gas on cryogenic Cu surface (M. </a:t>
            </a:r>
            <a:r>
              <a:rPr lang="en-US" dirty="0" err="1" smtClean="0"/>
              <a:t>Angelucci</a:t>
            </a:r>
            <a:r>
              <a:rPr lang="en-US" dirty="0" smtClean="0"/>
              <a:t>, LNFL) </a:t>
            </a:r>
          </a:p>
          <a:p>
            <a:pPr lvl="1"/>
            <a:r>
              <a:rPr lang="en-US" dirty="0" smtClean="0"/>
              <a:t>Measurements were done at 10 K</a:t>
            </a:r>
          </a:p>
          <a:p>
            <a:pPr lvl="1"/>
            <a:r>
              <a:rPr lang="en-US" dirty="0" smtClean="0">
                <a:sym typeface="Wingdings"/>
              </a:rPr>
              <a:t>Different values of monolayers (L) of condensed </a:t>
            </a:r>
            <a:r>
              <a:rPr lang="en-US" dirty="0" err="1" smtClean="0">
                <a:sym typeface="Wingdings"/>
              </a:rPr>
              <a:t>Ar</a:t>
            </a:r>
            <a:r>
              <a:rPr lang="en-US" dirty="0" smtClean="0">
                <a:sym typeface="Wingdings"/>
              </a:rPr>
              <a:t> or CO</a:t>
            </a:r>
          </a:p>
          <a:p>
            <a:pPr lvl="1"/>
            <a:r>
              <a:rPr lang="en-US" dirty="0" smtClean="0">
                <a:sym typeface="Wingdings"/>
              </a:rPr>
              <a:t>Interesting observation that SEY goes rapidly below 1.2 when </a:t>
            </a:r>
            <a:r>
              <a:rPr lang="en-US" dirty="0" err="1" smtClean="0">
                <a:sym typeface="Wingdings"/>
              </a:rPr>
              <a:t>physisorbing</a:t>
            </a:r>
            <a:r>
              <a:rPr lang="en-US" dirty="0" smtClean="0">
                <a:sym typeface="Wingdings"/>
              </a:rPr>
              <a:t> CO (amount ≥ 1 ML is enough!)  Shall we condense CO on the beam screen surfaces of LHC? 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464" y="3102064"/>
            <a:ext cx="5812763" cy="301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22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finally 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237765"/>
          </a:xfrm>
        </p:spPr>
        <p:txBody>
          <a:bodyPr>
            <a:normAutofit/>
          </a:bodyPr>
          <a:lstStyle/>
          <a:p>
            <a:r>
              <a:rPr lang="en-US" dirty="0" smtClean="0"/>
              <a:t>Very interesting experience, next </a:t>
            </a:r>
            <a:r>
              <a:rPr lang="en-US" b="1" dirty="0" smtClean="0"/>
              <a:t>MULCOPIM</a:t>
            </a:r>
            <a:r>
              <a:rPr lang="en-US" dirty="0" smtClean="0"/>
              <a:t> in three years in </a:t>
            </a:r>
            <a:r>
              <a:rPr lang="en-US" dirty="0" smtClean="0"/>
              <a:t>Valencia</a:t>
            </a:r>
          </a:p>
          <a:p>
            <a:r>
              <a:rPr lang="en-US" dirty="0" smtClean="0"/>
              <a:t>Many many thanks  to Frank Zimmermann and </a:t>
            </a:r>
            <a:r>
              <a:rPr lang="en-US" dirty="0" err="1" smtClean="0"/>
              <a:t>Eucard</a:t>
            </a:r>
            <a:r>
              <a:rPr lang="en-US" dirty="0" smtClean="0"/>
              <a:t> for inviting us to participate in this conference and for supporting </a:t>
            </a:r>
            <a:r>
              <a:rPr lang="en-US" smtClean="0"/>
              <a:t>our participation!</a:t>
            </a:r>
            <a:endParaRPr lang="en-US" dirty="0" smtClean="0"/>
          </a:p>
          <a:p>
            <a:r>
              <a:rPr lang="en-US" dirty="0" smtClean="0"/>
              <a:t>Meanwhile, </a:t>
            </a:r>
            <a:r>
              <a:rPr lang="en-US" b="1" dirty="0" smtClean="0"/>
              <a:t>ECLOUD’18</a:t>
            </a:r>
            <a:r>
              <a:rPr lang="en-US" dirty="0" smtClean="0"/>
              <a:t> at Elba island, tentatively 3-6 June, 2018, possibly in the ARIES framework</a:t>
            </a:r>
          </a:p>
          <a:p>
            <a:pPr lvl="1"/>
            <a:r>
              <a:rPr lang="en-US" dirty="0" err="1"/>
              <a:t>O</a:t>
            </a:r>
            <a:r>
              <a:rPr lang="en-US" dirty="0" err="1" smtClean="0"/>
              <a:t>rganised</a:t>
            </a:r>
            <a:r>
              <a:rPr lang="en-US" dirty="0" smtClean="0"/>
              <a:t> by R. </a:t>
            </a:r>
            <a:r>
              <a:rPr lang="en-US" dirty="0" err="1" smtClean="0"/>
              <a:t>Cimino</a:t>
            </a:r>
            <a:r>
              <a:rPr lang="en-US" dirty="0" smtClean="0"/>
              <a:t>, myself, F. Zimmermann, G. </a:t>
            </a:r>
            <a:r>
              <a:rPr lang="en-US" dirty="0" err="1" smtClean="0"/>
              <a:t>Franchetti</a:t>
            </a:r>
            <a:endParaRPr lang="en-US" dirty="0" smtClean="0"/>
          </a:p>
          <a:p>
            <a:pPr lvl="1"/>
            <a:r>
              <a:rPr lang="en-US" dirty="0" smtClean="0"/>
              <a:t>We could ask Benito </a:t>
            </a:r>
            <a:r>
              <a:rPr lang="en-US" dirty="0" err="1" smtClean="0"/>
              <a:t>Gimeno</a:t>
            </a:r>
            <a:r>
              <a:rPr lang="en-US" dirty="0" smtClean="0"/>
              <a:t> (VSC, University of Valencia) to be in the International Advisory Committee and propose speakers on the SEY modeling and measurements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9079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People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950" y="914400"/>
            <a:ext cx="4248924" cy="507841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45950" y="2044390"/>
            <a:ext cx="2140918" cy="8400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53956" y="840794"/>
            <a:ext cx="2140918" cy="913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86868" y="1958898"/>
            <a:ext cx="2140918" cy="8400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13038" y="4144536"/>
            <a:ext cx="2140918" cy="84005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13038" y="5156471"/>
            <a:ext cx="2140918" cy="9099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94302" y="4144535"/>
            <a:ext cx="2140918" cy="84005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63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MULCOPIM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3982262"/>
            <a:ext cx="8226854" cy="225620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3"/>
              </a:rPr>
              <a:t>MULCOPIM conference</a:t>
            </a:r>
            <a:r>
              <a:rPr lang="en-US" dirty="0" smtClean="0"/>
              <a:t> organized by the European Space Agency (ESA), took place 5-7 April in </a:t>
            </a:r>
            <a:r>
              <a:rPr lang="en-US" dirty="0" err="1" smtClean="0"/>
              <a:t>Noordwijk</a:t>
            </a:r>
            <a:r>
              <a:rPr lang="en-US" dirty="0" smtClean="0"/>
              <a:t> (NE)</a:t>
            </a:r>
          </a:p>
          <a:p>
            <a:r>
              <a:rPr lang="en-US" dirty="0" smtClean="0"/>
              <a:t>It is devoted to </a:t>
            </a:r>
            <a:r>
              <a:rPr lang="en-US" dirty="0" err="1" smtClean="0"/>
              <a:t>MULtipacting</a:t>
            </a:r>
            <a:r>
              <a:rPr lang="en-US" dirty="0" smtClean="0"/>
              <a:t>, </a:t>
            </a:r>
            <a:r>
              <a:rPr lang="en-US" dirty="0" err="1" smtClean="0"/>
              <a:t>COrona</a:t>
            </a:r>
            <a:r>
              <a:rPr lang="en-US" dirty="0" smtClean="0"/>
              <a:t>, Passive Inter Modulation (PIM)</a:t>
            </a:r>
          </a:p>
          <a:p>
            <a:pPr lvl="1"/>
            <a:r>
              <a:rPr lang="en-US" dirty="0" smtClean="0"/>
              <a:t>Strong synergy with electron cloud activities in the </a:t>
            </a:r>
            <a:r>
              <a:rPr lang="en-US" dirty="0" err="1" smtClean="0"/>
              <a:t>multipacting</a:t>
            </a:r>
            <a:r>
              <a:rPr lang="en-US" dirty="0" smtClean="0"/>
              <a:t> part</a:t>
            </a:r>
          </a:p>
          <a:p>
            <a:pPr lvl="1"/>
            <a:r>
              <a:rPr lang="en-US" dirty="0" smtClean="0"/>
              <a:t>However, for satellite application, the concern lies mainly in avoiding occurrence of </a:t>
            </a:r>
            <a:r>
              <a:rPr lang="en-US" dirty="0" err="1" smtClean="0"/>
              <a:t>multipacting</a:t>
            </a:r>
            <a:r>
              <a:rPr lang="en-US" dirty="0" smtClean="0"/>
              <a:t> in high power RF cavities (no beam)</a:t>
            </a:r>
          </a:p>
          <a:p>
            <a:pPr lvl="1"/>
            <a:r>
              <a:rPr lang="en-US" dirty="0" smtClean="0"/>
              <a:t>5 sessions were entirely devoted to SEY modeling and measurements, many contributors mainly from Spanish institutes, ONERA (France), </a:t>
            </a:r>
            <a:r>
              <a:rPr lang="en-US" dirty="0" err="1" smtClean="0"/>
              <a:t>Frascati</a:t>
            </a:r>
            <a:r>
              <a:rPr lang="en-US" dirty="0" smtClean="0"/>
              <a:t>, China</a:t>
            </a:r>
            <a:endParaRPr lang="en-US" dirty="0"/>
          </a:p>
        </p:txBody>
      </p:sp>
      <p:pic>
        <p:nvPicPr>
          <p:cNvPr id="3" name="Picture 2" descr="Screen Shot 2017-04-10 at 07.23.4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50" y="857408"/>
            <a:ext cx="3539251" cy="3026222"/>
          </a:xfrm>
          <a:prstGeom prst="rect">
            <a:avLst/>
          </a:prstGeom>
        </p:spPr>
      </p:pic>
      <p:pic>
        <p:nvPicPr>
          <p:cNvPr id="7" name="Picture 6" descr="Screen Shot 2017-04-10 at 07.25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851" y="2141803"/>
            <a:ext cx="5234859" cy="70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6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MULCOPIM: SEY sessions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4" name="Picture 3" descr="Screen Shot 2017-04-10 at 07.27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7" y="762000"/>
            <a:ext cx="2756798" cy="2801991"/>
          </a:xfrm>
          <a:prstGeom prst="rect">
            <a:avLst/>
          </a:prstGeom>
        </p:spPr>
      </p:pic>
      <p:pic>
        <p:nvPicPr>
          <p:cNvPr id="10" name="Picture 9" descr="Screen Shot 2017-04-10 at 07.27.5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746" y="762000"/>
            <a:ext cx="2898990" cy="5163078"/>
          </a:xfrm>
          <a:prstGeom prst="rect">
            <a:avLst/>
          </a:prstGeom>
        </p:spPr>
      </p:pic>
      <p:pic>
        <p:nvPicPr>
          <p:cNvPr id="11" name="Picture 10" descr="Screen Shot 2017-04-10 at 07.29.0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472" y="762000"/>
            <a:ext cx="2766615" cy="3538962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115107" y="1467152"/>
            <a:ext cx="2756798" cy="56713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5107" y="2995944"/>
            <a:ext cx="2756798" cy="56804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014746" y="1491808"/>
            <a:ext cx="2898989" cy="65343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0600" y="3821986"/>
            <a:ext cx="22331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Surface modeling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Coating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SEY Measurement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Techniques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SEY Measurements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7217" y="2174355"/>
            <a:ext cx="2756798" cy="722958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014745" y="2174355"/>
            <a:ext cx="2898989" cy="722958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014746" y="4596291"/>
            <a:ext cx="2898987" cy="1328786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6081471" y="3563991"/>
            <a:ext cx="2766615" cy="736970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3014745" y="2995944"/>
            <a:ext cx="2898988" cy="1501716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6081471" y="1467151"/>
            <a:ext cx="2766614" cy="628777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081471" y="2137186"/>
            <a:ext cx="2766616" cy="1356863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47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MULCOPIM: SEY sessions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3" name="Picture 2" descr="Screen Shot 2017-04-10 at 07.31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41" y="675697"/>
            <a:ext cx="2481829" cy="5499157"/>
          </a:xfrm>
          <a:prstGeom prst="rect">
            <a:avLst/>
          </a:prstGeom>
        </p:spPr>
      </p:pic>
      <p:pic>
        <p:nvPicPr>
          <p:cNvPr id="6" name="Picture 5" descr="Screen Shot 2017-04-10 at 07.32.3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033" y="1601585"/>
            <a:ext cx="3114250" cy="30353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49719" y="4672687"/>
            <a:ext cx="3341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Surface modeling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Coating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SEY Measurement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Techniques</a:t>
            </a:r>
          </a:p>
          <a:p>
            <a:r>
              <a:rPr lang="en-US" dirty="0" smtClean="0">
                <a:solidFill>
                  <a:srgbClr val="660066"/>
                </a:solidFill>
              </a:rPr>
              <a:t>SEY Measurements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73541" y="1330347"/>
            <a:ext cx="2481829" cy="542475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73541" y="1923322"/>
            <a:ext cx="2481829" cy="579463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3541" y="2552101"/>
            <a:ext cx="2481829" cy="57946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3541" y="3279511"/>
            <a:ext cx="2469499" cy="924674"/>
          </a:xfrm>
          <a:prstGeom prst="rect">
            <a:avLst/>
          </a:prstGeom>
          <a:noFill/>
          <a:ln w="38100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73541" y="4253501"/>
            <a:ext cx="2469499" cy="419186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73541" y="4758991"/>
            <a:ext cx="2481829" cy="60412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273541" y="5486399"/>
            <a:ext cx="2481829" cy="609601"/>
          </a:xfrm>
          <a:prstGeom prst="rect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3740033" y="2391824"/>
            <a:ext cx="3098800" cy="1380847"/>
          </a:xfrm>
          <a:prstGeom prst="rect">
            <a:avLst/>
          </a:prstGeom>
          <a:noFill/>
          <a:ln w="38100" cmpd="sng"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n>
                <a:solidFill>
                  <a:srgbClr val="7030A0"/>
                </a:solidFill>
              </a:ln>
            </a:endParaRPr>
          </a:p>
          <a:p>
            <a:pPr algn="ctr"/>
            <a:endParaRPr lang="en-US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740033" y="3834315"/>
            <a:ext cx="3098800" cy="80257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834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general impressions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2377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Lots of ongoing work on SEY physics and modeling</a:t>
            </a:r>
          </a:p>
          <a:p>
            <a:pPr lvl="1"/>
            <a:r>
              <a:rPr lang="en-US" dirty="0" smtClean="0"/>
              <a:t>Physics of secondary electron emission process for both conductors and dielectrics (and mixed structures used for coating)</a:t>
            </a:r>
          </a:p>
          <a:p>
            <a:pPr lvl="1"/>
            <a:r>
              <a:rPr lang="en-US" dirty="0" smtClean="0"/>
              <a:t>Detailed modeling of roughness at different scales</a:t>
            </a:r>
          </a:p>
          <a:p>
            <a:pPr lvl="1"/>
            <a:r>
              <a:rPr lang="en-US" dirty="0" smtClean="0"/>
              <a:t>Fitting with existing models, dependence on incidence angle</a:t>
            </a:r>
          </a:p>
          <a:p>
            <a:r>
              <a:rPr lang="en-US" dirty="0" smtClean="0">
                <a:sym typeface="Wingdings"/>
              </a:rPr>
              <a:t>No mention (interest) in surface conditioning or scrubbing</a:t>
            </a:r>
          </a:p>
          <a:p>
            <a:pPr lvl="1"/>
            <a:r>
              <a:rPr lang="en-US" dirty="0" smtClean="0">
                <a:sym typeface="Wingdings"/>
              </a:rPr>
              <a:t>Main goal is to reduce SEY in order NOT to have </a:t>
            </a:r>
            <a:r>
              <a:rPr lang="en-US" dirty="0" err="1" smtClean="0">
                <a:sym typeface="Wingdings"/>
              </a:rPr>
              <a:t>multipacting</a:t>
            </a:r>
            <a:r>
              <a:rPr lang="en-US" dirty="0" smtClean="0">
                <a:sym typeface="Wingdings"/>
              </a:rPr>
              <a:t> </a:t>
            </a:r>
            <a:r>
              <a:rPr lang="mr-IN" dirty="0" smtClean="0">
                <a:sym typeface="Wingdings"/>
              </a:rPr>
              <a:t>–</a:t>
            </a:r>
            <a:r>
              <a:rPr lang="en-US" dirty="0" smtClean="0">
                <a:sym typeface="Wingdings"/>
              </a:rPr>
              <a:t> which would prevent the RF device from working!</a:t>
            </a:r>
          </a:p>
          <a:p>
            <a:pPr lvl="2"/>
            <a:r>
              <a:rPr lang="en-US" dirty="0" smtClean="0">
                <a:sym typeface="Wingdings"/>
              </a:rPr>
              <a:t>In accelerators, we can ‘afford’ living with e-cloud, at least for some time (if beam is stable enough, heat load is within limits and scrubbing works)</a:t>
            </a:r>
          </a:p>
          <a:p>
            <a:pPr lvl="1"/>
            <a:r>
              <a:rPr lang="en-US" dirty="0" smtClean="0">
                <a:sym typeface="Wingdings"/>
              </a:rPr>
              <a:t>Conditioning is an ‘issue’ to be avoided in lab measurements</a:t>
            </a:r>
          </a:p>
          <a:p>
            <a:pPr lvl="1"/>
            <a:r>
              <a:rPr lang="en-US" dirty="0" smtClean="0">
                <a:sym typeface="Wingdings"/>
              </a:rPr>
              <a:t>Aging (change of surface properties in time without e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 bombardment) is relevant for space applications</a:t>
            </a:r>
          </a:p>
          <a:p>
            <a:r>
              <a:rPr lang="en-US" dirty="0" smtClean="0">
                <a:sym typeface="Wingdings"/>
              </a:rPr>
              <a:t>Usual SEY parameters like </a:t>
            </a:r>
            <a:r>
              <a:rPr lang="en-US" dirty="0" err="1" smtClean="0">
                <a:sym typeface="Wingdings"/>
              </a:rPr>
              <a:t>E</a:t>
            </a:r>
            <a:r>
              <a:rPr lang="en-US" baseline="-25000" dirty="0" err="1" smtClean="0">
                <a:sym typeface="Wingdings"/>
              </a:rPr>
              <a:t>max</a:t>
            </a:r>
            <a:r>
              <a:rPr lang="en-US" dirty="0" smtClean="0">
                <a:sym typeface="Wingdings"/>
              </a:rPr>
              <a:t> and </a:t>
            </a:r>
            <a:r>
              <a:rPr lang="en-US" dirty="0" err="1" smtClean="0">
                <a:sym typeface="Wingdings"/>
              </a:rPr>
              <a:t>SEY</a:t>
            </a:r>
            <a:r>
              <a:rPr lang="en-US" baseline="-25000" dirty="0" err="1" smtClean="0">
                <a:sym typeface="Wingdings"/>
              </a:rPr>
              <a:t>max</a:t>
            </a:r>
            <a:r>
              <a:rPr lang="en-US" dirty="0" smtClean="0">
                <a:sym typeface="Wingdings"/>
              </a:rPr>
              <a:t> are important, however lots of emphasis on E</a:t>
            </a:r>
            <a:r>
              <a:rPr lang="en-US" baseline="-25000" dirty="0" smtClean="0">
                <a:sym typeface="Wingdings"/>
              </a:rPr>
              <a:t>1</a:t>
            </a:r>
            <a:r>
              <a:rPr lang="en-US" dirty="0" smtClean="0">
                <a:sym typeface="Wingdings"/>
              </a:rPr>
              <a:t> (‘first crossover point’, it is the lower energy at which SEY=1) and little interest in the </a:t>
            </a:r>
            <a:r>
              <a:rPr lang="en-US" dirty="0" err="1" smtClean="0">
                <a:sym typeface="Wingdings"/>
              </a:rPr>
              <a:t>behaviour</a:t>
            </a:r>
            <a:r>
              <a:rPr lang="en-US" dirty="0" smtClean="0">
                <a:sym typeface="Wingdings"/>
              </a:rPr>
              <a:t> of low energy electrons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2343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237765"/>
          </a:xfrm>
        </p:spPr>
        <p:txBody>
          <a:bodyPr>
            <a:normAutofit/>
          </a:bodyPr>
          <a:lstStyle/>
          <a:p>
            <a:r>
              <a:rPr lang="en-US" dirty="0" smtClean="0"/>
              <a:t>Since interest is mainly in low SEY surfaces, surface geometry is simulated in detail to explain the property of </a:t>
            </a:r>
            <a:r>
              <a:rPr lang="en-US" dirty="0"/>
              <a:t>lowering SEY </a:t>
            </a:r>
            <a:r>
              <a:rPr lang="en-US" dirty="0" smtClean="0"/>
              <a:t>(e.g., D</a:t>
            </a:r>
            <a:r>
              <a:rPr lang="en-US" dirty="0"/>
              <a:t>. Wang, J. Smith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Modeling of laser etched surfaces to assess whether the SEY reduction depends on change of chemical or geometric properties</a:t>
            </a:r>
          </a:p>
          <a:p>
            <a:pPr lvl="1"/>
            <a:r>
              <a:rPr lang="en-US" dirty="0" smtClean="0"/>
              <a:t>Modeling of porous surface</a:t>
            </a:r>
          </a:p>
          <a:p>
            <a:pPr lvl="1"/>
            <a:r>
              <a:rPr lang="en-US" dirty="0" smtClean="0"/>
              <a:t>Machined surfaces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131564"/>
            <a:ext cx="5127032" cy="22935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359" y="3827026"/>
            <a:ext cx="3123319" cy="23251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2670" y="2662952"/>
            <a:ext cx="1432706" cy="116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6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324069"/>
          </a:xfrm>
        </p:spPr>
        <p:txBody>
          <a:bodyPr>
            <a:normAutofit/>
          </a:bodyPr>
          <a:lstStyle/>
          <a:p>
            <a:r>
              <a:rPr lang="en-US" dirty="0" smtClean="0"/>
              <a:t>SEY of dielectric materials (M. </a:t>
            </a:r>
            <a:r>
              <a:rPr lang="en-US" dirty="0" err="1" smtClean="0"/>
              <a:t>Belhaj</a:t>
            </a:r>
            <a:r>
              <a:rPr lang="en-US" dirty="0" smtClean="0"/>
              <a:t>, ONERA)</a:t>
            </a:r>
          </a:p>
          <a:p>
            <a:pPr lvl="1"/>
            <a:r>
              <a:rPr lang="en-US" dirty="0" smtClean="0"/>
              <a:t>Usually assumed to be very high (&gt;&gt;1)</a:t>
            </a:r>
          </a:p>
          <a:p>
            <a:pPr lvl="1"/>
            <a:r>
              <a:rPr lang="en-US" dirty="0" smtClean="0"/>
              <a:t>However, when secondary emission occurs, the dielectric charges up and there are internal and external space charge forces changing the SEY </a:t>
            </a:r>
            <a:r>
              <a:rPr lang="en-US" dirty="0" err="1" smtClean="0"/>
              <a:t>behaviour</a:t>
            </a:r>
            <a:endParaRPr lang="en-US" dirty="0" smtClean="0"/>
          </a:p>
          <a:p>
            <a:pPr lvl="1"/>
            <a:r>
              <a:rPr lang="en-US" dirty="0" smtClean="0"/>
              <a:t>For mono-energetic electron bombardment, SEY tends to become 1 for basically all energies of incident electron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Implications for our cases of ferrites, ceramic tubes, dielectric exposed to the beam?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0955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93" y="867103"/>
            <a:ext cx="3021440" cy="277251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8576" y="1323277"/>
            <a:ext cx="34494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Monte-Carlo simulations of SEY</a:t>
            </a:r>
          </a:p>
          <a:p>
            <a:endParaRPr lang="en-US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Secondary Electron Emission on Space Materials: Evaluation of the Total Secondary Electron Yield from Surface Potential Measurements</a:t>
            </a:r>
            <a:endParaRPr lang="en-US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</a:t>
            </a:r>
            <a:r>
              <a:rPr 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r>
              <a:rPr lang="en-US" sz="1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Belhaj</a:t>
            </a:r>
            <a:r>
              <a:rPr lang="en-US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r>
              <a:rPr 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V. </a:t>
            </a:r>
            <a:r>
              <a:rPr lang="en-US" sz="12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Inguimbert</a:t>
            </a:r>
            <a:r>
              <a:rPr lang="en-US" sz="1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et al., 2012 </a:t>
            </a:r>
          </a:p>
        </p:txBody>
      </p:sp>
    </p:spTree>
    <p:extLst>
      <p:ext uri="{BB962C8B-B14F-4D97-AF65-F5344CB8AC3E}">
        <p14:creationId xmlns:p14="http://schemas.microsoft.com/office/powerpoint/2010/main" val="3009015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Interesting measurements, e.g. dependence of SEY on temperature (R. Mata, M. </a:t>
            </a:r>
            <a:r>
              <a:rPr lang="en-US" dirty="0" err="1"/>
              <a:t>Angelucci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Measurements at Valencia Space Consortium (VSC) between -150 and 150</a:t>
            </a:r>
            <a:r>
              <a:rPr lang="en-US" baseline="30000" dirty="0"/>
              <a:t>o </a:t>
            </a:r>
            <a:r>
              <a:rPr lang="en-US" dirty="0"/>
              <a:t>C (relevant due to the temperature fluctuations of satellites in space) </a:t>
            </a:r>
            <a:r>
              <a:rPr lang="en-US" dirty="0">
                <a:sym typeface="Wingdings"/>
              </a:rPr>
              <a:t> suggest lower SEY curves at lower temperatures, however very preliminary</a:t>
            </a:r>
          </a:p>
          <a:p>
            <a:pPr lvl="1"/>
            <a:r>
              <a:rPr lang="en-US" dirty="0">
                <a:sym typeface="Wingdings"/>
              </a:rPr>
              <a:t>Measurements at LNFL, focusing especially on the SEY curve in the low energy region (towards the work function of the metal)</a:t>
            </a:r>
          </a:p>
          <a:p>
            <a:pPr lvl="2"/>
            <a:r>
              <a:rPr lang="en-US" dirty="0">
                <a:sym typeface="Wingdings"/>
              </a:rPr>
              <a:t>Tends to vanish for cleaned metal surface, independently of temperature</a:t>
            </a:r>
          </a:p>
          <a:p>
            <a:pPr lvl="2"/>
            <a:r>
              <a:rPr lang="en-US" dirty="0">
                <a:sym typeface="Wingdings"/>
              </a:rPr>
              <a:t>Remains high for ‘as received’ samples, confirming that reflection is mainly due to the non-metallic nature of the contaminant layer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253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25584</TotalTime>
  <Words>703</Words>
  <Application>Microsoft Macintosh PowerPoint</Application>
  <PresentationFormat>On-screen Show (4:3)</PresentationFormat>
  <Paragraphs>99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1_CERNCorporate4-3</vt:lpstr>
      <vt:lpstr>MULCOPIM conference: impressions and highlights</vt:lpstr>
      <vt:lpstr>MULCOPIM 2017</vt:lpstr>
      <vt:lpstr>MULCOPIM: SEY sessions</vt:lpstr>
      <vt:lpstr>MULCOPIM: SEY sessions</vt:lpstr>
      <vt:lpstr>Some general impressions</vt:lpstr>
      <vt:lpstr>Some highlights</vt:lpstr>
      <vt:lpstr>Some highlights</vt:lpstr>
      <vt:lpstr>Some highlights</vt:lpstr>
      <vt:lpstr>Some highlights</vt:lpstr>
      <vt:lpstr>Some highlights</vt:lpstr>
      <vt:lpstr>Some highlights</vt:lpstr>
      <vt:lpstr>Some highlights</vt:lpstr>
      <vt:lpstr>Some highlights</vt:lpstr>
      <vt:lpstr>And finally …</vt:lpstr>
      <vt:lpstr>Some People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Injector MDs in 2015</dc:title>
  <dc:creator>Giovanni Rumolo</dc:creator>
  <cp:lastModifiedBy>Giovanni Rumolo</cp:lastModifiedBy>
  <cp:revision>464</cp:revision>
  <dcterms:created xsi:type="dcterms:W3CDTF">2015-12-22T11:14:19Z</dcterms:created>
  <dcterms:modified xsi:type="dcterms:W3CDTF">2017-04-12T07:26:14Z</dcterms:modified>
</cp:coreProperties>
</file>