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p:sldMasterIdLst>
    <p:sldMasterId id="2147483648" r:id="rId1"/>
  </p:sldMasterIdLst>
  <p:notesMasterIdLst>
    <p:notesMasterId r:id="rId30"/>
  </p:notesMasterIdLst>
  <p:handoutMasterIdLst>
    <p:handoutMasterId r:id="rId31"/>
  </p:handoutMasterIdLst>
  <p:sldIdLst>
    <p:sldId id="578" r:id="rId2"/>
    <p:sldId id="664" r:id="rId3"/>
    <p:sldId id="661" r:id="rId4"/>
    <p:sldId id="675" r:id="rId5"/>
    <p:sldId id="682" r:id="rId6"/>
    <p:sldId id="707" r:id="rId7"/>
    <p:sldId id="666" r:id="rId8"/>
    <p:sldId id="671" r:id="rId9"/>
    <p:sldId id="672" r:id="rId10"/>
    <p:sldId id="676" r:id="rId11"/>
    <p:sldId id="703" r:id="rId12"/>
    <p:sldId id="697" r:id="rId13"/>
    <p:sldId id="693" r:id="rId14"/>
    <p:sldId id="659" r:id="rId15"/>
    <p:sldId id="678" r:id="rId16"/>
    <p:sldId id="681" r:id="rId17"/>
    <p:sldId id="701" r:id="rId18"/>
    <p:sldId id="710" r:id="rId19"/>
    <p:sldId id="709" r:id="rId20"/>
    <p:sldId id="702" r:id="rId21"/>
    <p:sldId id="698" r:id="rId22"/>
    <p:sldId id="679" r:id="rId23"/>
    <p:sldId id="688" r:id="rId24"/>
    <p:sldId id="690" r:id="rId25"/>
    <p:sldId id="685" r:id="rId26"/>
    <p:sldId id="687" r:id="rId27"/>
    <p:sldId id="699" r:id="rId28"/>
    <p:sldId id="663" r:id="rId29"/>
  </p:sldIdLst>
  <p:sldSz cx="9906000" cy="6858000" type="A4"/>
  <p:notesSz cx="9942513" cy="6811963"/>
  <p:embeddedFontLst>
    <p:embeddedFont>
      <p:font typeface="Cambria Math" panose="02040503050406030204" pitchFamily="18" charset="0"/>
      <p:regular r:id="rId32"/>
    </p:embeddedFont>
    <p:embeddedFont>
      <p:font typeface="Cambria" panose="02040503050406030204" pitchFamily="18" charset="0"/>
      <p:regular r:id="rId33"/>
      <p:bold r:id="rId34"/>
      <p:italic r:id="rId35"/>
      <p:boldItalic r:id="rId36"/>
    </p:embeddedFont>
    <p:embeddedFont>
      <p:font typeface="Calibri" panose="020F0502020204030204" pitchFamily="34" charset="0"/>
      <p:regular r:id="rId37"/>
      <p:bold r:id="rId38"/>
      <p:italic r:id="rId39"/>
      <p:boldItalic r:id="rId40"/>
    </p:embeddedFont>
    <p:embeddedFont>
      <p:font typeface="Clear Sans Light" panose="020B0303030202020304" pitchFamily="34" charset="0"/>
      <p:regular r:id="rId41"/>
    </p:embeddedFont>
    <p:embeddedFont>
      <p:font typeface="Ubuntu" panose="020B0504030602030204" pitchFamily="34" charset="0"/>
      <p:regular r:id="rId42"/>
      <p:bold r:id="rId43"/>
      <p:italic r:id="rId44"/>
      <p:boldItalic r:id="rId45"/>
    </p:embeddedFont>
  </p:embeddedFontLst>
  <p:defaultTextStyle>
    <a:defPPr>
      <a:defRPr lang="en-US"/>
    </a:defPPr>
    <a:lvl1pPr algn="ctr" rtl="0" eaLnBrk="0" fontAlgn="base" hangingPunct="0">
      <a:spcBef>
        <a:spcPct val="50000"/>
      </a:spcBef>
      <a:spcAft>
        <a:spcPct val="0"/>
      </a:spcAft>
      <a:defRPr sz="800"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sz="8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8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8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800" kern="1200">
        <a:solidFill>
          <a:schemeClr val="tx1"/>
        </a:solidFill>
        <a:latin typeface="Times New Roman" pitchFamily="18" charset="0"/>
        <a:ea typeface="+mn-ea"/>
        <a:cs typeface="+mn-cs"/>
      </a:defRPr>
    </a:lvl5pPr>
    <a:lvl6pPr marL="2286000" algn="l" defTabSz="914400" rtl="0" eaLnBrk="1" latinLnBrk="0" hangingPunct="1">
      <a:defRPr sz="800" kern="1200">
        <a:solidFill>
          <a:schemeClr val="tx1"/>
        </a:solidFill>
        <a:latin typeface="Times New Roman" pitchFamily="18" charset="0"/>
        <a:ea typeface="+mn-ea"/>
        <a:cs typeface="+mn-cs"/>
      </a:defRPr>
    </a:lvl6pPr>
    <a:lvl7pPr marL="2743200" algn="l" defTabSz="914400" rtl="0" eaLnBrk="1" latinLnBrk="0" hangingPunct="1">
      <a:defRPr sz="800" kern="1200">
        <a:solidFill>
          <a:schemeClr val="tx1"/>
        </a:solidFill>
        <a:latin typeface="Times New Roman" pitchFamily="18" charset="0"/>
        <a:ea typeface="+mn-ea"/>
        <a:cs typeface="+mn-cs"/>
      </a:defRPr>
    </a:lvl7pPr>
    <a:lvl8pPr marL="3200400" algn="l" defTabSz="914400" rtl="0" eaLnBrk="1" latinLnBrk="0" hangingPunct="1">
      <a:defRPr sz="800" kern="1200">
        <a:solidFill>
          <a:schemeClr val="tx1"/>
        </a:solidFill>
        <a:latin typeface="Times New Roman" pitchFamily="18" charset="0"/>
        <a:ea typeface="+mn-ea"/>
        <a:cs typeface="+mn-cs"/>
      </a:defRPr>
    </a:lvl8pPr>
    <a:lvl9pPr marL="3657600" algn="l" defTabSz="914400" rtl="0" eaLnBrk="1" latinLnBrk="0" hangingPunct="1">
      <a:defRPr sz="8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3408">
          <p15:clr>
            <a:srgbClr val="A4A3A4"/>
          </p15:clr>
        </p15:guide>
        <p15:guide id="2" pos="1493">
          <p15:clr>
            <a:srgbClr val="A4A3A4"/>
          </p15:clr>
        </p15:guide>
      </p15:sldGuideLst>
    </p:ext>
    <p:ext uri="{2D200454-40CA-4A62-9FC3-DE9A4176ACB9}">
      <p15:notesGuideLst xmlns:p15="http://schemas.microsoft.com/office/powerpoint/2012/main">
        <p15:guide id="1" orient="horz" pos="2146" userDrawn="1">
          <p15:clr>
            <a:srgbClr val="A4A3A4"/>
          </p15:clr>
        </p15:guide>
        <p15:guide id="2" pos="313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6600"/>
    <a:srgbClr val="72FF72"/>
    <a:srgbClr val="BDBDBD"/>
    <a:srgbClr val="008000"/>
    <a:srgbClr val="FFFF00"/>
    <a:srgbClr val="B8FFB8"/>
    <a:srgbClr val="FFFF66"/>
    <a:srgbClr val="000000"/>
    <a:srgbClr val="BCFF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4" autoAdjust="0"/>
    <p:restoredTop sz="95022" autoAdjust="0"/>
  </p:normalViewPr>
  <p:slideViewPr>
    <p:cSldViewPr snapToObjects="1">
      <p:cViewPr>
        <p:scale>
          <a:sx n="90" d="100"/>
          <a:sy n="90" d="100"/>
        </p:scale>
        <p:origin x="476" y="-376"/>
      </p:cViewPr>
      <p:guideLst>
        <p:guide orient="horz" pos="3408"/>
        <p:guide pos="149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111" d="100"/>
          <a:sy n="111" d="100"/>
        </p:scale>
        <p:origin x="-696" y="-72"/>
      </p:cViewPr>
      <p:guideLst>
        <p:guide orient="horz" pos="2146"/>
        <p:guide pos="313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4"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1" y="0"/>
            <a:ext cx="4316971" cy="31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58" tIns="46483" rIns="92958" bIns="46483" numCol="1" anchor="t" anchorCtr="0" compatLnSpc="1">
            <a:prstTxWarp prst="textNoShape">
              <a:avLst/>
            </a:prstTxWarp>
          </a:bodyPr>
          <a:lstStyle>
            <a:lvl1pPr algn="l" defTabSz="929797">
              <a:defRPr sz="1300" b="1"/>
            </a:lvl1pPr>
          </a:lstStyle>
          <a:p>
            <a:pPr>
              <a:defRPr/>
            </a:pPr>
            <a:endParaRPr lang="fr-FR"/>
          </a:p>
        </p:txBody>
      </p:sp>
      <p:sp>
        <p:nvSpPr>
          <p:cNvPr id="104451" name="Rectangle 3"/>
          <p:cNvSpPr>
            <a:spLocks noGrp="1" noChangeArrowheads="1"/>
          </p:cNvSpPr>
          <p:nvPr>
            <p:ph type="dt" sz="quarter" idx="1"/>
          </p:nvPr>
        </p:nvSpPr>
        <p:spPr bwMode="auto">
          <a:xfrm>
            <a:off x="5625543" y="0"/>
            <a:ext cx="4316971" cy="31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58" tIns="46483" rIns="92958" bIns="46483" numCol="1" anchor="t" anchorCtr="0" compatLnSpc="1">
            <a:prstTxWarp prst="textNoShape">
              <a:avLst/>
            </a:prstTxWarp>
          </a:bodyPr>
          <a:lstStyle>
            <a:lvl1pPr algn="r" defTabSz="929797">
              <a:defRPr sz="1300" b="1"/>
            </a:lvl1pPr>
          </a:lstStyle>
          <a:p>
            <a:pPr>
              <a:defRPr/>
            </a:pPr>
            <a:endParaRPr lang="fr-FR"/>
          </a:p>
        </p:txBody>
      </p:sp>
      <p:sp>
        <p:nvSpPr>
          <p:cNvPr id="104452" name="Rectangle 4"/>
          <p:cNvSpPr>
            <a:spLocks noGrp="1" noChangeArrowheads="1"/>
          </p:cNvSpPr>
          <p:nvPr>
            <p:ph type="ftr" sz="quarter" idx="2"/>
          </p:nvPr>
        </p:nvSpPr>
        <p:spPr bwMode="auto">
          <a:xfrm>
            <a:off x="1" y="6483783"/>
            <a:ext cx="4316971" cy="31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58" tIns="46483" rIns="92958" bIns="46483" numCol="1" anchor="b" anchorCtr="0" compatLnSpc="1">
            <a:prstTxWarp prst="textNoShape">
              <a:avLst/>
            </a:prstTxWarp>
          </a:bodyPr>
          <a:lstStyle>
            <a:lvl1pPr algn="l" defTabSz="929797">
              <a:defRPr sz="1300" b="1"/>
            </a:lvl1pPr>
          </a:lstStyle>
          <a:p>
            <a:pPr>
              <a:defRPr/>
            </a:pPr>
            <a:endParaRPr lang="fr-FR"/>
          </a:p>
        </p:txBody>
      </p:sp>
      <p:sp>
        <p:nvSpPr>
          <p:cNvPr id="104453" name="Rectangle 5"/>
          <p:cNvSpPr>
            <a:spLocks noGrp="1" noChangeArrowheads="1"/>
          </p:cNvSpPr>
          <p:nvPr>
            <p:ph type="sldNum" sz="quarter" idx="3"/>
          </p:nvPr>
        </p:nvSpPr>
        <p:spPr bwMode="auto">
          <a:xfrm>
            <a:off x="5625543" y="6483783"/>
            <a:ext cx="4316971" cy="31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58" tIns="46483" rIns="92958" bIns="46483" numCol="1" anchor="b" anchorCtr="0" compatLnSpc="1">
            <a:prstTxWarp prst="textNoShape">
              <a:avLst/>
            </a:prstTxWarp>
          </a:bodyPr>
          <a:lstStyle>
            <a:lvl1pPr algn="r" defTabSz="929797">
              <a:defRPr sz="1300" b="1"/>
            </a:lvl1pPr>
          </a:lstStyle>
          <a:p>
            <a:pPr>
              <a:defRPr/>
            </a:pPr>
            <a:fld id="{CE317AE9-4E24-4B4D-B21F-DEFEDE18939C}" type="slidenum">
              <a:rPr lang="en-US"/>
              <a:pPr>
                <a:defRPr/>
              </a:pPr>
              <a:t>‹#›</a:t>
            </a:fld>
            <a:endParaRPr lang="en-US"/>
          </a:p>
        </p:txBody>
      </p:sp>
    </p:spTree>
    <p:extLst>
      <p:ext uri="{BB962C8B-B14F-4D97-AF65-F5344CB8AC3E}">
        <p14:creationId xmlns:p14="http://schemas.microsoft.com/office/powerpoint/2010/main" val="3074689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591260"/>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25788" y="509588"/>
            <a:ext cx="3690937" cy="25558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996224" y="3235980"/>
            <a:ext cx="7953353" cy="306597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23" tIns="45961" rIns="91923" bIns="45961"/>
          <a:lstStyle/>
          <a:p>
            <a:r>
              <a:rPr lang="en-US" sz="1200" kern="1200" dirty="0">
                <a:solidFill>
                  <a:schemeClr val="tx1"/>
                </a:solidFill>
                <a:effectLst/>
                <a:latin typeface="Times New Roman" pitchFamily="18" charset="0"/>
                <a:ea typeface="+mn-ea"/>
                <a:cs typeface="+mn-cs"/>
              </a:rPr>
              <a:t>We foresee brief introductions to measurement techniques and motivating examples from CERN and PSI magnets. After that there should be plenty of time to discuss field descriptions and numerical techniques and explore possibilities for R&amp;D projects on the subject.</a:t>
            </a:r>
          </a:p>
        </p:txBody>
      </p:sp>
    </p:spTree>
    <p:extLst>
      <p:ext uri="{BB962C8B-B14F-4D97-AF65-F5344CB8AC3E}">
        <p14:creationId xmlns:p14="http://schemas.microsoft.com/office/powerpoint/2010/main" val="4083203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4182864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869771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99253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pPr lvl="1" algn="just"/>
            <a:r>
              <a:rPr lang="en-US" sz="1800" b="0" baseline="0" dirty="0">
                <a:solidFill>
                  <a:srgbClr val="000000"/>
                </a:solidFill>
                <a:latin typeface="Ubuntu" panose="020B0504030602030204" pitchFamily="34" charset="0"/>
                <a:cs typeface="Calibri" pitchFamily="34" charset="0"/>
                <a:sym typeface="Symbol" panose="05050102010706020507" pitchFamily="18" charset="2"/>
              </a:rPr>
              <a:t>toy train: </a:t>
            </a:r>
            <a:r>
              <a:rPr lang="en-US" sz="1800" dirty="0">
                <a:solidFill>
                  <a:prstClr val="black"/>
                </a:solidFill>
              </a:rPr>
              <a:t> ER-15 </a:t>
            </a:r>
            <a:r>
              <a:rPr lang="en-US" sz="1800" dirty="0" err="1">
                <a:solidFill>
                  <a:prstClr val="black"/>
                </a:solidFill>
              </a:rPr>
              <a:t>Nanomotion</a:t>
            </a:r>
            <a:r>
              <a:rPr lang="en-US" sz="1800" dirty="0">
                <a:solidFill>
                  <a:prstClr val="black"/>
                </a:solidFill>
              </a:rPr>
              <a:t> , tolerance (&lt;</a:t>
            </a:r>
            <a:r>
              <a:rPr lang="en-US" sz="1800" b="1" dirty="0"/>
              <a:t>10</a:t>
            </a:r>
            <a:r>
              <a:rPr lang="en-US" sz="1800" b="1" baseline="30000" dirty="0"/>
              <a:t>-4</a:t>
            </a:r>
            <a:r>
              <a:rPr lang="en-US" sz="1800" dirty="0"/>
              <a:t>) </a:t>
            </a:r>
            <a:r>
              <a:rPr lang="en-US" sz="1800" dirty="0">
                <a:solidFill>
                  <a:prstClr val="black"/>
                </a:solidFill>
              </a:rPr>
              <a:t>distance of </a:t>
            </a:r>
            <a:r>
              <a:rPr lang="en-US" sz="1800" dirty="0">
                <a:solidFill>
                  <a:srgbClr val="FF0000"/>
                </a:solidFill>
              </a:rPr>
              <a:t>5 cm </a:t>
            </a:r>
            <a:r>
              <a:rPr lang="en-US" sz="1800" dirty="0">
                <a:solidFill>
                  <a:prstClr val="black"/>
                </a:solidFill>
              </a:rPr>
              <a:t>Electrical interference &lt; </a:t>
            </a:r>
            <a:r>
              <a:rPr lang="en-US" sz="1800" dirty="0">
                <a:solidFill>
                  <a:srgbClr val="FF0000"/>
                </a:solidFill>
              </a:rPr>
              <a:t>300 µV </a:t>
            </a:r>
            <a:r>
              <a:rPr lang="en-US" sz="1800" dirty="0">
                <a:solidFill>
                  <a:prstClr val="black"/>
                </a:solidFill>
              </a:rPr>
              <a:t>close to coil transducer (</a:t>
            </a:r>
            <a:r>
              <a:rPr lang="en-US" sz="1800" dirty="0">
                <a:solidFill>
                  <a:srgbClr val="FF0000"/>
                </a:solidFill>
              </a:rPr>
              <a:t>7 cm </a:t>
            </a:r>
            <a:r>
              <a:rPr lang="en-US" sz="1800" dirty="0">
                <a:solidFill>
                  <a:prstClr val="black"/>
                </a:solidFill>
              </a:rPr>
              <a:t>and </a:t>
            </a:r>
            <a:r>
              <a:rPr lang="en-US" sz="1800" dirty="0">
                <a:solidFill>
                  <a:srgbClr val="FF0000"/>
                </a:solidFill>
              </a:rPr>
              <a:t>3 cm</a:t>
            </a:r>
            <a:r>
              <a:rPr lang="en-US" sz="1800" dirty="0">
                <a:solidFill>
                  <a:prstClr val="black"/>
                </a:solidFill>
              </a:rPr>
              <a:t>, </a:t>
            </a:r>
            <a:r>
              <a:rPr lang="en-US" sz="2000" dirty="0">
                <a:solidFill>
                  <a:prstClr val="black"/>
                </a:solidFill>
              </a:rPr>
              <a:t>respectively, </a:t>
            </a:r>
            <a:r>
              <a:rPr lang="en-US" sz="1600" dirty="0">
                <a:solidFill>
                  <a:prstClr val="black"/>
                </a:solidFill>
              </a:rPr>
              <a:t>Speed </a:t>
            </a:r>
            <a:r>
              <a:rPr lang="en-US" sz="1600" b="1" dirty="0"/>
              <a:t>RMS</a:t>
            </a:r>
            <a:r>
              <a:rPr lang="en-US" sz="1600" dirty="0"/>
              <a:t> of about </a:t>
            </a:r>
            <a:r>
              <a:rPr lang="en-US" sz="1600" b="1" dirty="0">
                <a:solidFill>
                  <a:srgbClr val="FF0000"/>
                </a:solidFill>
                <a:latin typeface="Calibri"/>
              </a:rPr>
              <a:t>± 1 %</a:t>
            </a:r>
            <a:r>
              <a:rPr lang="en-US" sz="1600" b="1" dirty="0">
                <a:latin typeface="Calibri"/>
              </a:rPr>
              <a:t> </a:t>
            </a:r>
            <a:r>
              <a:rPr lang="en-US" sz="1600" dirty="0">
                <a:latin typeface="Calibri"/>
              </a:rPr>
              <a:t>and </a:t>
            </a:r>
            <a:r>
              <a:rPr lang="en-US" sz="1600" b="1" dirty="0">
                <a:latin typeface="Calibri"/>
              </a:rPr>
              <a:t>P-to-P  </a:t>
            </a:r>
            <a:r>
              <a:rPr lang="en-US" sz="1600" dirty="0">
                <a:latin typeface="Calibri"/>
              </a:rPr>
              <a:t>&lt;</a:t>
            </a:r>
            <a:r>
              <a:rPr lang="en-US" sz="1600" b="1" dirty="0">
                <a:latin typeface="Calibri"/>
              </a:rPr>
              <a:t> </a:t>
            </a:r>
            <a:r>
              <a:rPr lang="en-US" sz="1600" b="1" dirty="0">
                <a:solidFill>
                  <a:srgbClr val="FF0000"/>
                </a:solidFill>
                <a:latin typeface="Calibri"/>
              </a:rPr>
              <a:t>± 8 %</a:t>
            </a:r>
          </a:p>
          <a:p>
            <a:pPr lvl="1" algn="just"/>
            <a:r>
              <a:rPr lang="en-US" sz="1600" dirty="0"/>
              <a:t>Rotation performance doesn’t depend on magnetic field</a:t>
            </a:r>
            <a:endParaRPr lang="en-US" sz="1800" dirty="0">
              <a:solidFill>
                <a:prstClr val="black"/>
              </a:solidFill>
            </a:endParaRPr>
          </a:p>
          <a:p>
            <a:endParaRPr lang="en-GB" dirty="0"/>
          </a:p>
        </p:txBody>
      </p:sp>
    </p:spTree>
    <p:extLst>
      <p:ext uri="{BB962C8B-B14F-4D97-AF65-F5344CB8AC3E}">
        <p14:creationId xmlns:p14="http://schemas.microsoft.com/office/powerpoint/2010/main" val="2466316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695749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r>
              <a:rPr lang="en-GB" dirty="0"/>
              <a:t>But in the corner the beam does not go !</a:t>
            </a:r>
          </a:p>
        </p:txBody>
      </p:sp>
    </p:spTree>
    <p:extLst>
      <p:ext uri="{BB962C8B-B14F-4D97-AF65-F5344CB8AC3E}">
        <p14:creationId xmlns:p14="http://schemas.microsoft.com/office/powerpoint/2010/main" val="2608082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564211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776855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957380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2608104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22134236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37363228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2598051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65876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939259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26267504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202166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40449400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3176295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3051957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2410476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r>
              <a:rPr lang="en-GB" sz="1200" dirty="0">
                <a:latin typeface="Calibri" pitchFamily="34" charset="0"/>
                <a:ea typeface="Calibri" pitchFamily="34" charset="0"/>
                <a:cs typeface="Calibri" pitchFamily="34" charset="0"/>
              </a:rPr>
              <a:t>Angle given by encoder, high precision.</a:t>
            </a:r>
          </a:p>
          <a:p>
            <a:r>
              <a:rPr lang="en-GB" sz="1200" dirty="0">
                <a:latin typeface="Calibri" pitchFamily="34" charset="0"/>
              </a:rPr>
              <a:t>Challenge find a common framework for the various field description.</a:t>
            </a:r>
            <a:endParaRPr lang="en-GB" dirty="0"/>
          </a:p>
        </p:txBody>
      </p:sp>
    </p:spTree>
    <p:extLst>
      <p:ext uri="{BB962C8B-B14F-4D97-AF65-F5344CB8AC3E}">
        <p14:creationId xmlns:p14="http://schemas.microsoft.com/office/powerpoint/2010/main" val="1452419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r>
              <a:rPr lang="en-GB" dirty="0"/>
              <a:t>All raw data are voltages</a:t>
            </a:r>
          </a:p>
          <a:p>
            <a:r>
              <a:rPr lang="en-GB" dirty="0"/>
              <a:t>Schematic table with typical values for illustration: accuracy depends a lot on the time and effort devoted to calibration</a:t>
            </a:r>
          </a:p>
        </p:txBody>
      </p:sp>
    </p:spTree>
    <p:extLst>
      <p:ext uri="{BB962C8B-B14F-4D97-AF65-F5344CB8AC3E}">
        <p14:creationId xmlns:p14="http://schemas.microsoft.com/office/powerpoint/2010/main" val="1238592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24463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409403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325032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3194050" y="531813"/>
            <a:ext cx="3846513" cy="2662237"/>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1025492" y="3372477"/>
            <a:ext cx="8187014" cy="31953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109" tIns="47554" rIns="95109" bIns="47554"/>
          <a:lstStyle/>
          <a:p>
            <a:endParaRPr lang="en-GB" dirty="0"/>
          </a:p>
        </p:txBody>
      </p:sp>
    </p:spTree>
    <p:extLst>
      <p:ext uri="{BB962C8B-B14F-4D97-AF65-F5344CB8AC3E}">
        <p14:creationId xmlns:p14="http://schemas.microsoft.com/office/powerpoint/2010/main" val="1242354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0208298"/>
      </p:ext>
    </p:extLst>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marco.buzio@cern.ch"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33"/>
          <p:cNvSpPr>
            <a:spLocks noChangeArrowheads="1"/>
          </p:cNvSpPr>
          <p:nvPr userDrawn="1"/>
        </p:nvSpPr>
        <p:spPr bwMode="auto">
          <a:xfrm>
            <a:off x="0" y="6435725"/>
            <a:ext cx="9896475" cy="420688"/>
          </a:xfrm>
          <a:prstGeom prst="rect">
            <a:avLst/>
          </a:prstGeom>
          <a:solidFill>
            <a:srgbClr val="FFFFFF"/>
          </a:solidFill>
          <a:ln>
            <a:noFill/>
          </a:ln>
          <a:effectLst/>
          <a:extLs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nchor="ctr"/>
          <a:lstStyle/>
          <a:p>
            <a:endParaRPr lang="en-GB"/>
          </a:p>
        </p:txBody>
      </p:sp>
      <p:sp>
        <p:nvSpPr>
          <p:cNvPr id="1094" name="Text Box 70"/>
          <p:cNvSpPr txBox="1">
            <a:spLocks noChangeArrowheads="1"/>
          </p:cNvSpPr>
          <p:nvPr userDrawn="1"/>
        </p:nvSpPr>
        <p:spPr bwMode="auto">
          <a:xfrm>
            <a:off x="2653973" y="6453336"/>
            <a:ext cx="4232811" cy="400110"/>
          </a:xfrm>
          <a:prstGeom prst="rect">
            <a:avLst/>
          </a:prstGeom>
          <a:noFill/>
          <a:ln w="12700">
            <a:noFill/>
            <a:miter lim="800000"/>
            <a:headEnd type="none" w="sm" len="sm"/>
            <a:tailEnd type="none" w="sm" len="sm"/>
          </a:ln>
          <a:effectLst/>
        </p:spPr>
        <p:txBody>
          <a:bodyPr wrap="square">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spcBef>
                <a:spcPct val="0"/>
              </a:spcBef>
              <a:defRPr/>
            </a:pPr>
            <a:r>
              <a:rPr lang="en-US" sz="1000" i="1" dirty="0">
                <a:solidFill>
                  <a:schemeClr val="bg2"/>
                </a:solidFill>
                <a:latin typeface="Calibri" pitchFamily="34" charset="0"/>
              </a:rPr>
              <a:t>“Representation of magnetic test data at CERN”</a:t>
            </a:r>
            <a:br>
              <a:rPr lang="en-US" sz="1000" i="1" dirty="0">
                <a:solidFill>
                  <a:schemeClr val="bg2"/>
                </a:solidFill>
                <a:latin typeface="Calibri" pitchFamily="34" charset="0"/>
              </a:rPr>
            </a:br>
            <a:r>
              <a:rPr lang="en-US" sz="1000" i="0" dirty="0">
                <a:solidFill>
                  <a:schemeClr val="bg2"/>
                </a:solidFill>
                <a:latin typeface="Calibri" pitchFamily="34" charset="0"/>
              </a:rPr>
              <a:t>Workshop on field description for accelerator magnets</a:t>
            </a:r>
            <a:r>
              <a:rPr lang="en-US" sz="1000" i="1" dirty="0">
                <a:solidFill>
                  <a:schemeClr val="bg2"/>
                </a:solidFill>
                <a:latin typeface="Calibri" pitchFamily="34" charset="0"/>
              </a:rPr>
              <a:t> , </a:t>
            </a:r>
            <a:r>
              <a:rPr lang="en-US" sz="1000" i="0" dirty="0">
                <a:solidFill>
                  <a:schemeClr val="bg2"/>
                </a:solidFill>
                <a:latin typeface="Calibri" pitchFamily="34" charset="0"/>
              </a:rPr>
              <a:t>ETH Zurich</a:t>
            </a:r>
            <a:r>
              <a:rPr lang="en-US" sz="1000" i="1" dirty="0">
                <a:solidFill>
                  <a:schemeClr val="bg2"/>
                </a:solidFill>
                <a:latin typeface="Calibri" pitchFamily="34" charset="0"/>
              </a:rPr>
              <a:t>, </a:t>
            </a:r>
            <a:r>
              <a:rPr lang="en-US" sz="1000" dirty="0">
                <a:solidFill>
                  <a:schemeClr val="bg2"/>
                </a:solidFill>
                <a:latin typeface="Calibri" pitchFamily="34" charset="0"/>
              </a:rPr>
              <a:t>5/4/2017</a:t>
            </a:r>
          </a:p>
        </p:txBody>
      </p:sp>
      <p:sp>
        <p:nvSpPr>
          <p:cNvPr id="1107" name="Text Box 83"/>
          <p:cNvSpPr txBox="1">
            <a:spLocks noChangeArrowheads="1"/>
          </p:cNvSpPr>
          <p:nvPr userDrawn="1"/>
        </p:nvSpPr>
        <p:spPr bwMode="auto">
          <a:xfrm>
            <a:off x="6928016" y="6652419"/>
            <a:ext cx="936625" cy="152400"/>
          </a:xfrm>
          <a:prstGeom prst="rect">
            <a:avLst/>
          </a:prstGeom>
          <a:noFill/>
          <a:ln w="3175" algn="ctr">
            <a:noFill/>
            <a:miter lim="800000"/>
            <a:headEnd/>
            <a:tailEnd type="none" w="sm" len="sm"/>
          </a:ln>
          <a:effectLst/>
        </p:spPr>
        <p:txBody>
          <a:bodyPr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defRPr/>
            </a:pPr>
            <a:r>
              <a:rPr lang="en-US" sz="1000" dirty="0">
                <a:solidFill>
                  <a:schemeClr val="bg2"/>
                </a:solidFill>
                <a:latin typeface="Calibri" pitchFamily="34" charset="0"/>
              </a:rPr>
              <a:t>Page </a:t>
            </a:r>
            <a:fld id="{E4E11811-60B4-4D54-81FE-8392DFB0BCA3}" type="slidenum">
              <a:rPr lang="en-US" sz="1000" smtClean="0">
                <a:solidFill>
                  <a:schemeClr val="bg2"/>
                </a:solidFill>
                <a:latin typeface="Calibri" pitchFamily="34" charset="0"/>
              </a:rPr>
              <a:pPr>
                <a:defRPr/>
              </a:pPr>
              <a:t>‹#›</a:t>
            </a:fld>
            <a:r>
              <a:rPr lang="en-US" sz="1000" dirty="0" smtClean="0">
                <a:solidFill>
                  <a:schemeClr val="bg2"/>
                </a:solidFill>
                <a:latin typeface="Calibri" pitchFamily="34" charset="0"/>
              </a:rPr>
              <a:t>/28</a:t>
            </a:r>
            <a:endParaRPr lang="en-US" sz="1000" dirty="0">
              <a:solidFill>
                <a:schemeClr val="bg2"/>
              </a:solidFill>
              <a:latin typeface="Calibri" pitchFamily="34" charset="0"/>
            </a:endParaRPr>
          </a:p>
        </p:txBody>
      </p:sp>
      <p:sp>
        <p:nvSpPr>
          <p:cNvPr id="1029" name="Line 37"/>
          <p:cNvSpPr>
            <a:spLocks noChangeShapeType="1"/>
          </p:cNvSpPr>
          <p:nvPr userDrawn="1"/>
        </p:nvSpPr>
        <p:spPr bwMode="auto">
          <a:xfrm>
            <a:off x="0" y="6416675"/>
            <a:ext cx="990600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pic>
        <p:nvPicPr>
          <p:cNvPr id="1030" name="Picture 38"/>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013" y="-1319213"/>
            <a:ext cx="1587" cy="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1031" name="Picture 39"/>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638" y="6453188"/>
            <a:ext cx="4000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12" name="Picture 1" descr="te_h_6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2439" y="6480175"/>
            <a:ext cx="2160302"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8171755" y="6446014"/>
            <a:ext cx="1724720" cy="38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userDrawn="1"/>
        </p:nvSpPr>
        <p:spPr>
          <a:xfrm>
            <a:off x="6662135" y="6432162"/>
            <a:ext cx="1468388" cy="246221"/>
          </a:xfrm>
          <a:prstGeom prst="rect">
            <a:avLst/>
          </a:prstGeom>
        </p:spPr>
        <p:txBody>
          <a:bodyPr wrap="square">
            <a:spAutoFit/>
          </a:bodyPr>
          <a:lstStyle/>
          <a:p>
            <a:r>
              <a:rPr kumimoji="0" lang="en-US" sz="1000" b="0" i="0" u="none" strike="noStrike" kern="1200" cap="none" spc="0" normalizeH="0" baseline="0" noProof="0" dirty="0">
                <a:ln>
                  <a:noFill/>
                </a:ln>
                <a:solidFill>
                  <a:srgbClr val="919191"/>
                </a:solidFill>
                <a:effectLst/>
                <a:uLnTx/>
                <a:uFillTx/>
                <a:latin typeface="Calibri" pitchFamily="34" charset="0"/>
                <a:ea typeface="+mn-ea"/>
                <a:cs typeface="+mn-cs"/>
                <a:hlinkClick r:id="rId7"/>
              </a:rPr>
              <a:t>marco.buzio@cern.ch</a:t>
            </a:r>
            <a:endParaRPr lang="en-GB" dirty="0"/>
          </a:p>
        </p:txBody>
      </p:sp>
    </p:spTree>
  </p:cSld>
  <p:clrMap bg1="lt1" tx1="dk1" bg2="lt2" tx2="dk2" accent1="accent1" accent2="accent2" accent3="accent3" accent4="accent4" accent5="accent5" accent6="accent6" hlink="hlink" folHlink="folHlink"/>
  <p:sldLayoutIdLst>
    <p:sldLayoutId id="2147483699" r:id="rId1"/>
  </p:sldLayoutIdLst>
  <p:transition/>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2800"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0.png"/><Relationship Id="rId10" Type="http://schemas.openxmlformats.org/officeDocument/2006/relationships/image" Target="../media/image24.png"/><Relationship Id="rId4" Type="http://schemas.openxmlformats.org/officeDocument/2006/relationships/image" Target="../media/image19.png"/><Relationship Id="rId9"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25.png"/><Relationship Id="rId7"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2.emf"/><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40.png"/><Relationship Id="rId7" Type="http://schemas.openxmlformats.org/officeDocument/2006/relationships/image" Target="../media/image98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70.png"/><Relationship Id="rId5" Type="http://schemas.openxmlformats.org/officeDocument/2006/relationships/image" Target="../media/image960.png"/><Relationship Id="rId4" Type="http://schemas.openxmlformats.org/officeDocument/2006/relationships/image" Target="../media/image950.png"/><Relationship Id="rId9"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2.emf"/><Relationship Id="rId3" Type="http://schemas.openxmlformats.org/officeDocument/2006/relationships/notesSlide" Target="../notesSlides/notesSlide16.xml"/><Relationship Id="rId7" Type="http://schemas.openxmlformats.org/officeDocument/2006/relationships/image" Target="../media/image36.wmf"/><Relationship Id="rId12" Type="http://schemas.openxmlformats.org/officeDocument/2006/relationships/image" Target="../media/image37.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3.bin"/><Relationship Id="rId5" Type="http://schemas.openxmlformats.org/officeDocument/2006/relationships/image" Target="../media/image35.wmf"/><Relationship Id="rId10" Type="http://schemas.openxmlformats.org/officeDocument/2006/relationships/image" Target="../media/image41.png"/><Relationship Id="rId4" Type="http://schemas.openxmlformats.org/officeDocument/2006/relationships/oleObject" Target="../embeddings/oleObject1.bin"/><Relationship Id="rId9" Type="http://schemas.openxmlformats.org/officeDocument/2006/relationships/image" Target="../media/image39.emf"/></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cid:image013.png@01D0A6D5.BED5EC80"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emf"/><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9.emf"/><Relationship Id="rId7"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emf"/><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5.emf"/></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2.emf"/><Relationship Id="rId4" Type="http://schemas.openxmlformats.org/officeDocument/2006/relationships/image" Target="../media/image61.emf"/></Relationships>
</file>

<file path=ppt/slides/_rels/slide2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65.jpeg"/><Relationship Id="rId4" Type="http://schemas.openxmlformats.org/officeDocument/2006/relationships/image" Target="../media/image64.png"/></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12" Type="http://schemas.openxmlformats.org/officeDocument/2006/relationships/image" Target="../media/image13.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2.jpeg"/><Relationship Id="rId5" Type="http://schemas.microsoft.com/office/2007/relationships/hdphoto" Target="../media/hdphoto1.wdp"/><Relationship Id="rId10" Type="http://schemas.openxmlformats.org/officeDocument/2006/relationships/image" Target="../media/image11.jpeg"/><Relationship Id="rId4" Type="http://schemas.openxmlformats.org/officeDocument/2006/relationships/image" Target="../media/image7.png"/><Relationship Id="rId9"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391.png"/><Relationship Id="rId3" Type="http://schemas.openxmlformats.org/officeDocument/2006/relationships/image" Target="../media/image14.emf"/><Relationship Id="rId7"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61.png"/><Relationship Id="rId5" Type="http://schemas.openxmlformats.org/officeDocument/2006/relationships/image" Target="../media/image380.png"/><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1971" y="764704"/>
            <a:ext cx="9906000" cy="2092881"/>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en-US" sz="5600" b="1" dirty="0">
                <a:ln w="28575">
                  <a:solidFill>
                    <a:schemeClr val="tx1"/>
                  </a:solidFill>
                  <a:prstDash val="solid"/>
                </a:ln>
                <a:solidFill>
                  <a:srgbClr val="549C95"/>
                </a:solidFill>
                <a:latin typeface="Ubuntu" panose="020B0504030602030204" pitchFamily="34" charset="0"/>
              </a:rPr>
              <a:t>Representation of</a:t>
            </a:r>
            <a:br>
              <a:rPr lang="en-US" sz="5600" b="1" dirty="0">
                <a:ln w="28575">
                  <a:solidFill>
                    <a:schemeClr val="tx1"/>
                  </a:solidFill>
                  <a:prstDash val="solid"/>
                </a:ln>
                <a:solidFill>
                  <a:srgbClr val="549C95"/>
                </a:solidFill>
                <a:latin typeface="Ubuntu" panose="020B0504030602030204" pitchFamily="34" charset="0"/>
              </a:rPr>
            </a:br>
            <a:r>
              <a:rPr lang="en-US" sz="5600" b="1" dirty="0">
                <a:ln w="28575">
                  <a:solidFill>
                    <a:schemeClr val="tx1"/>
                  </a:solidFill>
                  <a:prstDash val="solid"/>
                </a:ln>
                <a:solidFill>
                  <a:srgbClr val="549C95"/>
                </a:solidFill>
                <a:latin typeface="Ubuntu" panose="020B0504030602030204" pitchFamily="34" charset="0"/>
              </a:rPr>
              <a:t>magnetic test data at CERN</a:t>
            </a:r>
            <a:r>
              <a:rPr lang="en-US" sz="6400" dirty="0">
                <a:ln w="28575">
                  <a:solidFill>
                    <a:schemeClr val="tx1"/>
                  </a:solidFill>
                </a:ln>
                <a:latin typeface="Ubuntu" panose="020B0504030602030204" pitchFamily="34" charset="0"/>
                <a:cs typeface="Clear Sans Light" panose="020B0303030202020304" pitchFamily="34" charset="0"/>
              </a:rPr>
              <a:t/>
            </a:r>
            <a:br>
              <a:rPr lang="en-US" sz="6400" dirty="0">
                <a:ln w="28575">
                  <a:solidFill>
                    <a:schemeClr val="tx1"/>
                  </a:solidFill>
                </a:ln>
                <a:latin typeface="Ubuntu" panose="020B0504030602030204" pitchFamily="34" charset="0"/>
                <a:cs typeface="Clear Sans Light" panose="020B0303030202020304" pitchFamily="34" charset="0"/>
              </a:rPr>
            </a:br>
            <a:r>
              <a:rPr lang="en-US" sz="1600" dirty="0">
                <a:ln w="28575">
                  <a:solidFill>
                    <a:schemeClr val="tx1"/>
                  </a:solidFill>
                </a:ln>
                <a:latin typeface="Ubuntu" panose="020B0504030602030204" pitchFamily="34" charset="0"/>
                <a:cs typeface="Clear Sans Light" panose="020B0303030202020304" pitchFamily="34" charset="0"/>
              </a:rPr>
              <a:t/>
            </a:r>
            <a:br>
              <a:rPr lang="en-US" sz="1600" dirty="0">
                <a:ln w="28575">
                  <a:solidFill>
                    <a:schemeClr val="tx1"/>
                  </a:solidFill>
                </a:ln>
                <a:latin typeface="Ubuntu" panose="020B0504030602030204" pitchFamily="34" charset="0"/>
                <a:cs typeface="Clear Sans Light" panose="020B0303030202020304" pitchFamily="34" charset="0"/>
              </a:rPr>
            </a:br>
            <a:endParaRPr lang="en-US" sz="1600" dirty="0">
              <a:ln w="28575">
                <a:solidFill>
                  <a:schemeClr val="tx1"/>
                </a:solidFill>
              </a:ln>
              <a:latin typeface="Ubuntu" panose="020B0504030602030204" pitchFamily="34" charset="0"/>
              <a:cs typeface="Clear Sans Light" panose="020B0303030202020304" pitchFamily="34" charset="0"/>
            </a:endParaRPr>
          </a:p>
          <a:p>
            <a:pPr>
              <a:lnSpc>
                <a:spcPct val="85000"/>
              </a:lnSpc>
              <a:spcBef>
                <a:spcPts val="0"/>
              </a:spcBef>
            </a:pPr>
            <a:r>
              <a:rPr lang="en-US" sz="1600" dirty="0">
                <a:ln w="28575">
                  <a:noFill/>
                </a:ln>
                <a:latin typeface="Ubuntu" panose="020B0504030602030204" pitchFamily="34" charset="0"/>
                <a:cs typeface="Clear Sans Light" panose="020B0303030202020304" pitchFamily="34" charset="0"/>
              </a:rPr>
              <a:t>Marco Buzio (CERN)</a:t>
            </a:r>
          </a:p>
        </p:txBody>
      </p:sp>
      <p:sp>
        <p:nvSpPr>
          <p:cNvPr id="5" name="Rectangle 4"/>
          <p:cNvSpPr/>
          <p:nvPr/>
        </p:nvSpPr>
        <p:spPr>
          <a:xfrm>
            <a:off x="3260812" y="4113076"/>
            <a:ext cx="3528392" cy="1723549"/>
          </a:xfrm>
          <a:prstGeom prst="rect">
            <a:avLst/>
          </a:prstGeom>
        </p:spPr>
        <p:txBody>
          <a:bodyPr wrap="square">
            <a:spAutoFit/>
          </a:bodyPr>
          <a:lstStyle/>
          <a:p>
            <a:pPr marL="342900" indent="-342900" algn="l">
              <a:spcBef>
                <a:spcPts val="600"/>
              </a:spcBef>
              <a:buFont typeface="+mj-lt"/>
              <a:buAutoNum type="arabicPeriod"/>
            </a:pPr>
            <a:r>
              <a:rPr lang="en-US" sz="3200" b="1" dirty="0">
                <a:ln w="9525">
                  <a:solidFill>
                    <a:schemeClr val="tx1"/>
                  </a:solidFill>
                  <a:prstDash val="solid"/>
                </a:ln>
                <a:solidFill>
                  <a:srgbClr val="92D050"/>
                </a:solidFill>
                <a:latin typeface="Ubuntu" panose="020B0504030602030204" pitchFamily="34" charset="0"/>
              </a:rPr>
              <a:t> Introduction</a:t>
            </a:r>
          </a:p>
          <a:p>
            <a:pPr marL="342900" indent="-342900" algn="l">
              <a:spcBef>
                <a:spcPts val="600"/>
              </a:spcBef>
              <a:buFont typeface="+mj-lt"/>
              <a:buAutoNum type="arabicPeriod"/>
            </a:pPr>
            <a:r>
              <a:rPr lang="en-US" sz="3200" b="1" dirty="0">
                <a:ln w="9525">
                  <a:solidFill>
                    <a:schemeClr val="tx1"/>
                  </a:solidFill>
                  <a:prstDash val="solid"/>
                </a:ln>
                <a:solidFill>
                  <a:srgbClr val="92D050"/>
                </a:solidFill>
                <a:latin typeface="Ubuntu" panose="020B0504030602030204" pitchFamily="34" charset="0"/>
              </a:rPr>
              <a:t> Examples</a:t>
            </a:r>
          </a:p>
          <a:p>
            <a:pPr marL="342900" indent="-342900" algn="l">
              <a:spcBef>
                <a:spcPts val="600"/>
              </a:spcBef>
              <a:buFont typeface="+mj-lt"/>
              <a:buAutoNum type="arabicPeriod"/>
            </a:pPr>
            <a:r>
              <a:rPr lang="en-US" sz="3200" b="1" dirty="0">
                <a:ln w="9525">
                  <a:solidFill>
                    <a:schemeClr val="tx1"/>
                  </a:solidFill>
                  <a:prstDash val="solid"/>
                </a:ln>
                <a:solidFill>
                  <a:srgbClr val="92D050"/>
                </a:solidFill>
                <a:latin typeface="Ubuntu" panose="020B0504030602030204" pitchFamily="34" charset="0"/>
              </a:rPr>
              <a:t> Conclusions</a:t>
            </a:r>
          </a:p>
        </p:txBody>
      </p:sp>
    </p:spTree>
    <p:extLst>
      <p:ext uri="{BB962C8B-B14F-4D97-AF65-F5344CB8AC3E}">
        <p14:creationId xmlns:p14="http://schemas.microsoft.com/office/powerpoint/2010/main" val="23792808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Field sampling around a circle</a:t>
            </a:r>
          </a:p>
        </p:txBody>
      </p:sp>
      <p:sp>
        <p:nvSpPr>
          <p:cNvPr id="3" name="Text Box 6"/>
          <p:cNvSpPr txBox="1">
            <a:spLocks noChangeArrowheads="1"/>
          </p:cNvSpPr>
          <p:nvPr/>
        </p:nvSpPr>
        <p:spPr bwMode="auto">
          <a:xfrm>
            <a:off x="-31427" y="325268"/>
            <a:ext cx="9937427" cy="4924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a:tabLst>
                <a:tab pos="801688" algn="l"/>
              </a:tabLst>
              <a:defRPr sz="800">
                <a:solidFill>
                  <a:schemeClr val="tx1"/>
                </a:solidFill>
                <a:latin typeface="Times New Roman" pitchFamily="18" charset="0"/>
              </a:defRPr>
            </a:lvl1pPr>
            <a:lvl2pPr marL="465138" indent="-285750">
              <a:tabLst>
                <a:tab pos="801688" algn="l"/>
              </a:tabLst>
              <a:defRPr sz="800">
                <a:solidFill>
                  <a:schemeClr val="tx1"/>
                </a:solidFill>
                <a:latin typeface="Times New Roman" pitchFamily="18" charset="0"/>
              </a:defRPr>
            </a:lvl2pPr>
            <a:lvl3pPr marL="1143000" indent="-228600">
              <a:tabLst>
                <a:tab pos="801688" algn="l"/>
              </a:tabLst>
              <a:defRPr sz="800">
                <a:solidFill>
                  <a:schemeClr val="tx1"/>
                </a:solidFill>
                <a:latin typeface="Times New Roman" pitchFamily="18" charset="0"/>
              </a:defRPr>
            </a:lvl3pPr>
            <a:lvl4pPr marL="1600200" indent="-228600">
              <a:tabLst>
                <a:tab pos="801688" algn="l"/>
              </a:tabLst>
              <a:defRPr sz="800">
                <a:solidFill>
                  <a:schemeClr val="tx1"/>
                </a:solidFill>
                <a:latin typeface="Times New Roman" pitchFamily="18" charset="0"/>
              </a:defRPr>
            </a:lvl4pPr>
            <a:lvl5pPr marL="2057400" indent="-228600">
              <a:tabLst>
                <a:tab pos="801688" algn="l"/>
              </a:tabLst>
              <a:defRPr sz="800">
                <a:solidFill>
                  <a:schemeClr val="tx1"/>
                </a:solidFill>
                <a:latin typeface="Times New Roman" pitchFamily="18" charset="0"/>
              </a:defRPr>
            </a:lvl5pPr>
            <a:lvl6pPr marL="2514600" indent="-228600" algn="ctr" eaLnBrk="0" fontAlgn="base" hangingPunct="0">
              <a:spcBef>
                <a:spcPct val="50000"/>
              </a:spcBef>
              <a:spcAft>
                <a:spcPct val="0"/>
              </a:spcAft>
              <a:tabLst>
                <a:tab pos="801688" algn="l"/>
              </a:tabLst>
              <a:defRPr sz="800">
                <a:solidFill>
                  <a:schemeClr val="tx1"/>
                </a:solidFill>
                <a:latin typeface="Times New Roman" pitchFamily="18" charset="0"/>
              </a:defRPr>
            </a:lvl6pPr>
            <a:lvl7pPr marL="2971800" indent="-228600" algn="ctr" eaLnBrk="0" fontAlgn="base" hangingPunct="0">
              <a:spcBef>
                <a:spcPct val="50000"/>
              </a:spcBef>
              <a:spcAft>
                <a:spcPct val="0"/>
              </a:spcAft>
              <a:tabLst>
                <a:tab pos="801688" algn="l"/>
              </a:tabLst>
              <a:defRPr sz="800">
                <a:solidFill>
                  <a:schemeClr val="tx1"/>
                </a:solidFill>
                <a:latin typeface="Times New Roman" pitchFamily="18" charset="0"/>
              </a:defRPr>
            </a:lvl7pPr>
            <a:lvl8pPr marL="3429000" indent="-228600" algn="ctr" eaLnBrk="0" fontAlgn="base" hangingPunct="0">
              <a:spcBef>
                <a:spcPct val="50000"/>
              </a:spcBef>
              <a:spcAft>
                <a:spcPct val="0"/>
              </a:spcAft>
              <a:tabLst>
                <a:tab pos="801688" algn="l"/>
              </a:tabLst>
              <a:defRPr sz="800">
                <a:solidFill>
                  <a:schemeClr val="tx1"/>
                </a:solidFill>
                <a:latin typeface="Times New Roman" pitchFamily="18" charset="0"/>
              </a:defRPr>
            </a:lvl8pPr>
            <a:lvl9pPr marL="3886200" indent="-228600" algn="ctr" eaLnBrk="0" fontAlgn="base" hangingPunct="0">
              <a:spcBef>
                <a:spcPct val="50000"/>
              </a:spcBef>
              <a:spcAft>
                <a:spcPct val="0"/>
              </a:spcAft>
              <a:tabLst>
                <a:tab pos="801688" algn="l"/>
              </a:tabLst>
              <a:defRPr sz="800">
                <a:solidFill>
                  <a:schemeClr val="tx1"/>
                </a:solidFill>
                <a:latin typeface="Times New Roman" pitchFamily="18" charset="0"/>
              </a:defRPr>
            </a:lvl9pPr>
          </a:lstStyle>
          <a:p>
            <a:pPr lvl="1" algn="l">
              <a:spcBef>
                <a:spcPct val="0"/>
              </a:spcBef>
              <a:buFont typeface="Arial" pitchFamily="34" charset="0"/>
              <a:buChar char="•"/>
            </a:pPr>
            <a:r>
              <a:rPr lang="en-US" sz="1600" dirty="0">
                <a:latin typeface="Ubuntu" panose="020B0504030602030204" pitchFamily="34" charset="0"/>
                <a:ea typeface="Calibri" pitchFamily="34" charset="0"/>
                <a:cs typeface="Calibri" pitchFamily="34" charset="0"/>
              </a:rPr>
              <a:t>Radial or tangential field components are (in principle) equivalent</a:t>
            </a:r>
          </a:p>
          <a:p>
            <a:pPr lvl="1" algn="l">
              <a:spcBef>
                <a:spcPct val="0"/>
              </a:spcBef>
              <a:buFont typeface="Arial" pitchFamily="34" charset="0"/>
              <a:buChar char="•"/>
            </a:pPr>
            <a:r>
              <a:rPr lang="fr-FR" sz="1600" dirty="0" err="1">
                <a:latin typeface="Ubuntu" panose="020B0504030602030204" pitchFamily="34" charset="0"/>
                <a:ea typeface="Calibri" pitchFamily="34" charset="0"/>
                <a:cs typeface="Calibri" pitchFamily="34" charset="0"/>
              </a:rPr>
              <a:t>Treatment</a:t>
            </a:r>
            <a:r>
              <a:rPr lang="fr-FR" sz="1600" dirty="0">
                <a:latin typeface="Ubuntu" panose="020B0504030602030204" pitchFamily="34" charset="0"/>
                <a:ea typeface="Calibri" pitchFamily="34" charset="0"/>
                <a:cs typeface="Calibri" pitchFamily="34" charset="0"/>
              </a:rPr>
              <a:t> </a:t>
            </a:r>
            <a:r>
              <a:rPr lang="fr-FR" sz="1600" dirty="0" err="1">
                <a:latin typeface="Ubuntu" panose="020B0504030602030204" pitchFamily="34" charset="0"/>
                <a:ea typeface="Calibri" pitchFamily="34" charset="0"/>
                <a:cs typeface="Calibri" pitchFamily="34" charset="0"/>
              </a:rPr>
              <a:t>valid</a:t>
            </a:r>
            <a:r>
              <a:rPr lang="fr-FR" sz="1600" dirty="0">
                <a:latin typeface="Ubuntu" panose="020B0504030602030204" pitchFamily="34" charset="0"/>
                <a:ea typeface="Calibri" pitchFamily="34" charset="0"/>
                <a:cs typeface="Calibri" pitchFamily="34" charset="0"/>
              </a:rPr>
              <a:t> for Hall probes and (in the </a:t>
            </a:r>
            <a:r>
              <a:rPr lang="fr-FR" sz="1600" dirty="0" err="1">
                <a:latin typeface="Ubuntu" panose="020B0504030602030204" pitchFamily="34" charset="0"/>
                <a:ea typeface="Calibri" pitchFamily="34" charset="0"/>
                <a:cs typeface="Calibri" pitchFamily="34" charset="0"/>
              </a:rPr>
              <a:t>limit</a:t>
            </a:r>
            <a:r>
              <a:rPr lang="fr-FR" sz="1600" dirty="0">
                <a:latin typeface="Ubuntu" panose="020B0504030602030204" pitchFamily="34" charset="0"/>
                <a:ea typeface="Calibri" pitchFamily="34" charset="0"/>
                <a:cs typeface="Calibri" pitchFamily="34" charset="0"/>
              </a:rPr>
              <a:t>) </a:t>
            </a:r>
            <a:r>
              <a:rPr lang="fr-FR" sz="1600" dirty="0" err="1">
                <a:latin typeface="Ubuntu" panose="020B0504030602030204" pitchFamily="34" charset="0"/>
                <a:ea typeface="Calibri" pitchFamily="34" charset="0"/>
                <a:cs typeface="Calibri" pitchFamily="34" charset="0"/>
              </a:rPr>
              <a:t>narrow</a:t>
            </a:r>
            <a:r>
              <a:rPr lang="fr-FR" sz="1600" dirty="0">
                <a:latin typeface="Ubuntu" panose="020B0504030602030204" pitchFamily="34" charset="0"/>
                <a:ea typeface="Calibri" pitchFamily="34" charset="0"/>
                <a:cs typeface="Calibri" pitchFamily="34" charset="0"/>
              </a:rPr>
              <a:t> induction </a:t>
            </a:r>
            <a:r>
              <a:rPr lang="fr-FR" sz="1600" dirty="0" err="1">
                <a:latin typeface="Ubuntu" panose="020B0504030602030204" pitchFamily="34" charset="0"/>
                <a:ea typeface="Calibri" pitchFamily="34" charset="0"/>
                <a:cs typeface="Calibri" pitchFamily="34" charset="0"/>
              </a:rPr>
              <a:t>coils</a:t>
            </a:r>
            <a:r>
              <a:rPr lang="fr-FR" sz="1600" dirty="0">
                <a:latin typeface="Ubuntu" panose="020B0504030602030204" pitchFamily="34" charset="0"/>
                <a:ea typeface="Calibri" pitchFamily="34" charset="0"/>
                <a:cs typeface="Calibri" pitchFamily="34" charset="0"/>
              </a:rPr>
              <a:t> in </a:t>
            </a:r>
            <a:r>
              <a:rPr lang="fr-FR" sz="1600" dirty="0" smtClean="0">
                <a:latin typeface="Ubuntu" panose="020B0504030602030204" pitchFamily="34" charset="0"/>
                <a:ea typeface="Calibri" pitchFamily="34" charset="0"/>
                <a:cs typeface="Calibri" pitchFamily="34" charset="0"/>
              </a:rPr>
              <a:t>stop-and-go </a:t>
            </a:r>
            <a:r>
              <a:rPr lang="fr-FR" sz="1600" dirty="0">
                <a:latin typeface="Ubuntu" panose="020B0504030602030204" pitchFamily="34" charset="0"/>
                <a:ea typeface="Calibri" pitchFamily="34" charset="0"/>
                <a:cs typeface="Calibri" pitchFamily="34" charset="0"/>
              </a:rPr>
              <a:t>mode</a:t>
            </a:r>
            <a:endParaRPr lang="en-US" sz="1600" dirty="0">
              <a:latin typeface="Ubuntu" panose="020B0504030602030204" pitchFamily="34" charset="0"/>
              <a:ea typeface="Calibri" pitchFamily="34" charset="0"/>
              <a:cs typeface="Calibri" pitchFamily="34" charset="0"/>
            </a:endParaRPr>
          </a:p>
        </p:txBody>
      </p:sp>
      <p:sp>
        <p:nvSpPr>
          <p:cNvPr id="4" name="Rectangle 4"/>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mc:AlternateContent xmlns:mc="http://schemas.openxmlformats.org/markup-compatibility/2006" xmlns:a14="http://schemas.microsoft.com/office/drawing/2010/main">
        <mc:Choice Requires="a14">
          <p:sp>
            <p:nvSpPr>
              <p:cNvPr id="19" name="Rectangle 18"/>
              <p:cNvSpPr/>
              <p:nvPr/>
            </p:nvSpPr>
            <p:spPr>
              <a:xfrm>
                <a:off x="4176930" y="2329095"/>
                <a:ext cx="1589153" cy="8784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600" i="1">
                              <a:latin typeface="Cambria Math" panose="02040503050406030204" pitchFamily="18" charset="0"/>
                            </a:rPr>
                          </m:ctrlPr>
                        </m:dPr>
                        <m:e>
                          <m:m>
                            <m:mPr>
                              <m:plcHide m:val="on"/>
                              <m:mcs>
                                <m:mc>
                                  <m:mcPr>
                                    <m:count m:val="1"/>
                                    <m:mcJc m:val="center"/>
                                  </m:mcPr>
                                </m:mc>
                              </m:mcs>
                              <m:ctrlPr>
                                <a:rPr lang="en-US" sz="1600" i="1">
                                  <a:latin typeface="Cambria Math" panose="02040503050406030204" pitchFamily="18" charset="0"/>
                                </a:rPr>
                              </m:ctrlPr>
                            </m:mPr>
                            <m:mr>
                              <m:e>
                                <m:sSub>
                                  <m:sSubPr>
                                    <m:ctrlPr>
                                      <a:rPr lang="en-US" sz="1600" i="1">
                                        <a:latin typeface="Cambria Math" panose="02040503050406030204" pitchFamily="18" charset="0"/>
                                      </a:rPr>
                                    </m:ctrlPr>
                                  </m:sSubPr>
                                  <m:e>
                                    <m:r>
                                      <a:rPr lang="en-US" sz="1600" i="1">
                                        <a:latin typeface="Cambria Math" panose="02040503050406030204" pitchFamily="18" charset="0"/>
                                      </a:rPr>
                                      <m:t>𝐵</m:t>
                                    </m:r>
                                  </m:e>
                                  <m:sub>
                                    <m:r>
                                      <a:rPr lang="en-US" sz="1600" i="1">
                                        <a:latin typeface="Cambria Math" panose="02040503050406030204" pitchFamily="18" charset="0"/>
                                      </a:rPr>
                                      <m:t>𝑡</m:t>
                                    </m:r>
                                  </m:sub>
                                </m:sSub>
                                <m:r>
                                  <a:rPr lang="en-US" sz="1600" i="0">
                                    <a:latin typeface="Cambria Math" panose="02040503050406030204" pitchFamily="18" charset="0"/>
                                  </a:rPr>
                                  <m:t>=</m:t>
                                </m:r>
                                <m:r>
                                  <a:rPr lang="en-US" sz="1600" i="0">
                                    <a:latin typeface="Cambria Math" panose="02040503050406030204" pitchFamily="18" charset="0"/>
                                  </a:rPr>
                                  <m:t>ℜ</m:t>
                                </m:r>
                                <m:d>
                                  <m:dPr>
                                    <m:ctrlPr>
                                      <a:rPr lang="en-US" sz="1600" i="1">
                                        <a:latin typeface="Cambria Math" panose="02040503050406030204" pitchFamily="18" charset="0"/>
                                      </a:rPr>
                                    </m:ctrlPr>
                                  </m:dPr>
                                  <m:e>
                                    <m:r>
                                      <a:rPr lang="en-US" sz="1600" i="1">
                                        <a:latin typeface="Cambria Math" panose="02040503050406030204" pitchFamily="18" charset="0"/>
                                      </a:rPr>
                                      <m:t>𝐵</m:t>
                                    </m:r>
                                    <m:sSup>
                                      <m:sSupPr>
                                        <m:ctrlPr>
                                          <a:rPr lang="en-US" sz="1600" i="1">
                                            <a:latin typeface="Cambria Math" panose="02040503050406030204" pitchFamily="18" charset="0"/>
                                          </a:rPr>
                                        </m:ctrlPr>
                                      </m:sSupPr>
                                      <m:e>
                                        <m:r>
                                          <a:rPr lang="en-US" sz="1600" i="1">
                                            <a:latin typeface="Cambria Math" panose="02040503050406030204" pitchFamily="18" charset="0"/>
                                          </a:rPr>
                                          <m:t>𝑒</m:t>
                                        </m:r>
                                      </m:e>
                                      <m:sup>
                                        <m:r>
                                          <a:rPr lang="en-US" sz="1600" i="1">
                                            <a:latin typeface="Cambria Math" panose="02040503050406030204" pitchFamily="18" charset="0"/>
                                          </a:rPr>
                                          <m:t>𝑖</m:t>
                                        </m:r>
                                        <m:r>
                                          <a:rPr lang="en-US" sz="1600" i="1">
                                            <a:latin typeface="Cambria Math" panose="02040503050406030204" pitchFamily="18" charset="0"/>
                                          </a:rPr>
                                          <m:t>𝜗</m:t>
                                        </m:r>
                                      </m:sup>
                                    </m:sSup>
                                  </m:e>
                                </m:d>
                              </m:e>
                            </m:mr>
                            <m:mr>
                              <m:e>
                                <m:sSub>
                                  <m:sSubPr>
                                    <m:ctrlPr>
                                      <a:rPr lang="en-US" sz="1600" i="1">
                                        <a:latin typeface="Cambria Math" panose="02040503050406030204" pitchFamily="18" charset="0"/>
                                      </a:rPr>
                                    </m:ctrlPr>
                                  </m:sSubPr>
                                  <m:e>
                                    <m:r>
                                      <a:rPr lang="en-US" sz="1600" i="1">
                                        <a:latin typeface="Cambria Math" panose="02040503050406030204" pitchFamily="18" charset="0"/>
                                      </a:rPr>
                                      <m:t>𝐵</m:t>
                                    </m:r>
                                  </m:e>
                                  <m:sub>
                                    <m:r>
                                      <a:rPr lang="en-US" sz="1600" i="1">
                                        <a:latin typeface="Cambria Math" panose="02040503050406030204" pitchFamily="18" charset="0"/>
                                      </a:rPr>
                                      <m:t>𝑟</m:t>
                                    </m:r>
                                  </m:sub>
                                </m:sSub>
                                <m:r>
                                  <a:rPr lang="en-US" sz="1600" i="0">
                                    <a:latin typeface="Cambria Math" panose="02040503050406030204" pitchFamily="18" charset="0"/>
                                  </a:rPr>
                                  <m:t>=</m:t>
                                </m:r>
                                <m:r>
                                  <a:rPr lang="en-US" sz="1600" i="0">
                                    <a:latin typeface="Cambria Math" panose="02040503050406030204" pitchFamily="18" charset="0"/>
                                  </a:rPr>
                                  <m:t>ℑ</m:t>
                                </m:r>
                                <m:d>
                                  <m:dPr>
                                    <m:ctrlPr>
                                      <a:rPr lang="en-US" sz="1600" i="1">
                                        <a:latin typeface="Cambria Math" panose="02040503050406030204" pitchFamily="18" charset="0"/>
                                      </a:rPr>
                                    </m:ctrlPr>
                                  </m:dPr>
                                  <m:e>
                                    <m:r>
                                      <a:rPr lang="en-US" sz="1600" i="1">
                                        <a:latin typeface="Cambria Math" panose="02040503050406030204" pitchFamily="18" charset="0"/>
                                      </a:rPr>
                                      <m:t>𝐵</m:t>
                                    </m:r>
                                    <m:sSup>
                                      <m:sSupPr>
                                        <m:ctrlPr>
                                          <a:rPr lang="en-US" sz="1600" i="1">
                                            <a:latin typeface="Cambria Math" panose="02040503050406030204" pitchFamily="18" charset="0"/>
                                          </a:rPr>
                                        </m:ctrlPr>
                                      </m:sSupPr>
                                      <m:e>
                                        <m:r>
                                          <a:rPr lang="en-US" sz="1600" i="1">
                                            <a:latin typeface="Cambria Math" panose="02040503050406030204" pitchFamily="18" charset="0"/>
                                          </a:rPr>
                                          <m:t>𝑒</m:t>
                                        </m:r>
                                      </m:e>
                                      <m:sup>
                                        <m:r>
                                          <a:rPr lang="en-US" sz="1600" i="1">
                                            <a:latin typeface="Cambria Math" panose="02040503050406030204" pitchFamily="18" charset="0"/>
                                          </a:rPr>
                                          <m:t>𝑖</m:t>
                                        </m:r>
                                        <m:r>
                                          <a:rPr lang="en-US" sz="1600" i="1">
                                            <a:latin typeface="Cambria Math" panose="02040503050406030204" pitchFamily="18" charset="0"/>
                                          </a:rPr>
                                          <m:t>𝜗</m:t>
                                        </m:r>
                                      </m:sup>
                                    </m:sSup>
                                  </m:e>
                                </m:d>
                              </m:e>
                            </m:mr>
                          </m:m>
                        </m:e>
                      </m:d>
                    </m:oMath>
                  </m:oMathPara>
                </a14:m>
                <a:endParaRPr lang="en-US" sz="1600" dirty="0"/>
              </a:p>
            </p:txBody>
          </p:sp>
        </mc:Choice>
        <mc:Fallback xmlns="">
          <p:sp>
            <p:nvSpPr>
              <p:cNvPr id="19" name="Rectangle 18"/>
              <p:cNvSpPr>
                <a:spLocks noRot="1" noChangeAspect="1" noMove="1" noResize="1" noEditPoints="1" noAdjustHandles="1" noChangeArrowheads="1" noChangeShapeType="1" noTextEdit="1"/>
              </p:cNvSpPr>
              <p:nvPr/>
            </p:nvSpPr>
            <p:spPr>
              <a:xfrm>
                <a:off x="4176930" y="2329095"/>
                <a:ext cx="1589153" cy="87844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931798" y="4007968"/>
                <a:ext cx="8362226" cy="7120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𝑦</m:t>
                          </m:r>
                        </m:sub>
                      </m:sSub>
                      <m:r>
                        <a:rPr lang="en-US" sz="1400" i="0">
                          <a:latin typeface="Cambria Math" panose="02040503050406030204" pitchFamily="18" charset="0"/>
                        </a:rPr>
                        <m:t>+</m:t>
                      </m:r>
                      <m:r>
                        <a:rPr lang="en-US" sz="1400" i="1">
                          <a:latin typeface="Cambria Math" panose="02040503050406030204" pitchFamily="18" charset="0"/>
                        </a:rPr>
                        <m:t>𝑖</m:t>
                      </m:r>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𝑥</m:t>
                          </m:r>
                        </m:sub>
                      </m:sSub>
                      <m:r>
                        <a:rPr lang="en-US" sz="1400" i="0">
                          <a:latin typeface="Cambria Math" panose="02040503050406030204" pitchFamily="18" charset="0"/>
                        </a:rPr>
                        <m:t>=</m:t>
                      </m:r>
                      <m:nary>
                        <m:naryPr>
                          <m:chr m:val="∑"/>
                          <m:limLoc m:val="undOvr"/>
                          <m:ctrlPr>
                            <a:rPr lang="en-US" sz="1400" i="1">
                              <a:latin typeface="Cambria Math" panose="02040503050406030204" pitchFamily="18" charset="0"/>
                            </a:rPr>
                          </m:ctrlPr>
                        </m:naryPr>
                        <m:sub>
                          <m:r>
                            <a:rPr lang="en-US" sz="1400" i="1">
                              <a:latin typeface="Cambria Math" panose="02040503050406030204" pitchFamily="18" charset="0"/>
                            </a:rPr>
                            <m:t>𝑛</m:t>
                          </m:r>
                          <m:r>
                            <a:rPr lang="en-US" sz="1400" i="0">
                              <a:latin typeface="Cambria Math" panose="02040503050406030204" pitchFamily="18" charset="0"/>
                            </a:rPr>
                            <m:t>=1</m:t>
                          </m:r>
                        </m:sub>
                        <m:sup>
                          <m:f>
                            <m:fPr>
                              <m:type m:val="lin"/>
                              <m:ctrlPr>
                                <a:rPr lang="en-US" sz="1400" i="1">
                                  <a:latin typeface="Cambria Math" panose="02040503050406030204" pitchFamily="18" charset="0"/>
                                </a:rPr>
                              </m:ctrlPr>
                            </m:fPr>
                            <m:num>
                              <m:r>
                                <a:rPr lang="en-US" sz="1400" i="1">
                                  <a:latin typeface="Cambria Math" panose="02040503050406030204" pitchFamily="18" charset="0"/>
                                </a:rPr>
                                <m:t>𝑁</m:t>
                              </m:r>
                            </m:num>
                            <m:den>
                              <m:r>
                                <a:rPr lang="en-US" sz="1400" i="0">
                                  <a:latin typeface="Cambria Math" panose="02040503050406030204" pitchFamily="18" charset="0"/>
                                </a:rPr>
                                <m:t>2</m:t>
                              </m:r>
                            </m:den>
                          </m:f>
                        </m:sup>
                        <m:e>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𝑛</m:t>
                              </m:r>
                            </m:sub>
                          </m:sSub>
                        </m:e>
                      </m:nary>
                      <m:sSup>
                        <m:sSupPr>
                          <m:ctrlPr>
                            <a:rPr lang="en-US" sz="1400" i="1">
                              <a:latin typeface="Cambria Math" panose="02040503050406030204" pitchFamily="18" charset="0"/>
                            </a:rPr>
                          </m:ctrlPr>
                        </m:sSupPr>
                        <m:e>
                          <m:sSup>
                            <m:sSupPr>
                              <m:ctrlPr>
                                <a:rPr lang="en-US" sz="1400" i="1">
                                  <a:latin typeface="Cambria Math" panose="02040503050406030204" pitchFamily="18" charset="0"/>
                                </a:rPr>
                              </m:ctrlPr>
                            </m:sSupPr>
                            <m:e>
                              <m:d>
                                <m:dPr>
                                  <m:ctrlPr>
                                    <a:rPr lang="en-US" sz="1400" i="1" smtClean="0">
                                      <a:latin typeface="Cambria Math" panose="02040503050406030204" pitchFamily="18" charset="0"/>
                                    </a:rPr>
                                  </m:ctrlPr>
                                </m:dPr>
                                <m:e>
                                  <m:f>
                                    <m:fPr>
                                      <m:ctrlPr>
                                        <a:rPr lang="en-US" sz="1400" i="1" smtClean="0">
                                          <a:latin typeface="Cambria Math" panose="02040503050406030204" pitchFamily="18" charset="0"/>
                                        </a:rPr>
                                      </m:ctrlPr>
                                    </m:fPr>
                                    <m:num>
                                      <m:r>
                                        <a:rPr lang="fr-FR" sz="1400" b="0" i="1" smtClean="0">
                                          <a:latin typeface="Cambria Math" panose="02040503050406030204" pitchFamily="18" charset="0"/>
                                        </a:rPr>
                                        <m:t>𝑟</m:t>
                                      </m:r>
                                    </m:num>
                                    <m:den>
                                      <m:sSub>
                                        <m:sSubPr>
                                          <m:ctrlPr>
                                            <a:rPr lang="en-US" sz="1400" i="1" smtClean="0">
                                              <a:latin typeface="Cambria Math" panose="02040503050406030204" pitchFamily="18" charset="0"/>
                                            </a:rPr>
                                          </m:ctrlPr>
                                        </m:sSubPr>
                                        <m:e>
                                          <m:r>
                                            <a:rPr lang="fr-FR" sz="1400" b="0" i="1" smtClean="0">
                                              <a:latin typeface="Cambria Math" panose="02040503050406030204" pitchFamily="18" charset="0"/>
                                            </a:rPr>
                                            <m:t>𝑟</m:t>
                                          </m:r>
                                        </m:e>
                                        <m:sub>
                                          <m:r>
                                            <a:rPr lang="fr-FR" sz="1400" b="0" i="1" smtClean="0">
                                              <a:latin typeface="Cambria Math" panose="02040503050406030204" pitchFamily="18" charset="0"/>
                                            </a:rPr>
                                            <m:t>𝑅𝐸𝐹</m:t>
                                          </m:r>
                                        </m:sub>
                                      </m:sSub>
                                    </m:den>
                                  </m:f>
                                </m:e>
                              </m:d>
                            </m:e>
                            <m:sup>
                              <m:r>
                                <a:rPr lang="en-US" sz="1400" i="1">
                                  <a:latin typeface="Cambria Math" panose="02040503050406030204" pitchFamily="18" charset="0"/>
                                </a:rPr>
                                <m:t>𝑛</m:t>
                              </m:r>
                              <m:r>
                                <a:rPr lang="en-US" sz="1400" i="0">
                                  <a:latin typeface="Cambria Math" panose="02040503050406030204" pitchFamily="18" charset="0"/>
                                </a:rPr>
                                <m:t>−1</m:t>
                              </m:r>
                            </m:sup>
                          </m:sSup>
                          <m:r>
                            <a:rPr lang="en-US" sz="1400" i="1">
                              <a:latin typeface="Cambria Math" panose="02040503050406030204" pitchFamily="18" charset="0"/>
                            </a:rPr>
                            <m:t>𝑒</m:t>
                          </m:r>
                        </m:e>
                        <m:sup>
                          <m:r>
                            <a:rPr lang="en-US" sz="1400" i="1">
                              <a:latin typeface="Cambria Math" panose="02040503050406030204" pitchFamily="18" charset="0"/>
                            </a:rPr>
                            <m:t>𝑖</m:t>
                          </m:r>
                          <m:r>
                            <a:rPr lang="en-US" sz="1400" i="0">
                              <a:latin typeface="Cambria Math" panose="02040503050406030204" pitchFamily="18" charset="0"/>
                            </a:rPr>
                            <m:t>(</m:t>
                          </m:r>
                          <m:r>
                            <a:rPr lang="en-US" sz="1400" i="1">
                              <a:latin typeface="Cambria Math" panose="02040503050406030204" pitchFamily="18" charset="0"/>
                            </a:rPr>
                            <m:t>𝑛</m:t>
                          </m:r>
                          <m:r>
                            <a:rPr lang="en-US" sz="1400" i="0">
                              <a:latin typeface="Cambria Math" panose="02040503050406030204" pitchFamily="18" charset="0"/>
                            </a:rPr>
                            <m:t>−1)</m:t>
                          </m:r>
                          <m:r>
                            <a:rPr lang="en-US" sz="1400" i="1">
                              <a:latin typeface="Cambria Math" panose="02040503050406030204" pitchFamily="18" charset="0"/>
                            </a:rPr>
                            <m:t>𝜗</m:t>
                          </m:r>
                        </m:sup>
                      </m:sSup>
                      <m:r>
                        <a:rPr lang="en-US" sz="1400" i="0">
                          <a:latin typeface="Cambria Math" panose="02040503050406030204" pitchFamily="18" charset="0"/>
                        </a:rPr>
                        <m:t>        </m:t>
                      </m:r>
                      <m:r>
                        <a:rPr lang="de-CH" sz="1400" b="0" i="0" smtClean="0">
                          <a:latin typeface="Cambria Math" panose="02040503050406030204" pitchFamily="18" charset="0"/>
                        </a:rPr>
                        <m:t>                                              </m:t>
                      </m:r>
                      <m:r>
                        <a:rPr lang="en-US" sz="1400" i="0">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𝑡</m:t>
                          </m:r>
                        </m:sub>
                      </m:sSub>
                      <m:r>
                        <a:rPr lang="en-US" sz="1400" i="0">
                          <a:latin typeface="Cambria Math" panose="02040503050406030204" pitchFamily="18" charset="0"/>
                        </a:rPr>
                        <m:t>+</m:t>
                      </m:r>
                      <m:r>
                        <a:rPr lang="en-US" sz="1400" i="1">
                          <a:latin typeface="Cambria Math" panose="02040503050406030204" pitchFamily="18" charset="0"/>
                        </a:rPr>
                        <m:t>𝑖</m:t>
                      </m:r>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𝑟</m:t>
                          </m:r>
                        </m:sub>
                      </m:sSub>
                      <m:r>
                        <a:rPr lang="en-US" sz="1400" i="0">
                          <a:latin typeface="Cambria Math" panose="02040503050406030204" pitchFamily="18" charset="0"/>
                        </a:rPr>
                        <m:t>=</m:t>
                      </m:r>
                      <m:nary>
                        <m:naryPr>
                          <m:chr m:val="∑"/>
                          <m:limLoc m:val="undOvr"/>
                          <m:ctrlPr>
                            <a:rPr lang="en-US" sz="1400" i="1">
                              <a:latin typeface="Cambria Math" panose="02040503050406030204" pitchFamily="18" charset="0"/>
                            </a:rPr>
                          </m:ctrlPr>
                        </m:naryPr>
                        <m:sub>
                          <m:r>
                            <a:rPr lang="en-US" sz="1400" i="1">
                              <a:latin typeface="Cambria Math" panose="02040503050406030204" pitchFamily="18" charset="0"/>
                            </a:rPr>
                            <m:t>𝑛</m:t>
                          </m:r>
                          <m:r>
                            <a:rPr lang="en-US" sz="1400" i="0">
                              <a:latin typeface="Cambria Math" panose="02040503050406030204" pitchFamily="18" charset="0"/>
                            </a:rPr>
                            <m:t>=1</m:t>
                          </m:r>
                        </m:sub>
                        <m:sup>
                          <m:f>
                            <m:fPr>
                              <m:type m:val="lin"/>
                              <m:ctrlPr>
                                <a:rPr lang="en-US" sz="1400" i="1">
                                  <a:latin typeface="Cambria Math" panose="02040503050406030204" pitchFamily="18" charset="0"/>
                                </a:rPr>
                              </m:ctrlPr>
                            </m:fPr>
                            <m:num>
                              <m:r>
                                <a:rPr lang="en-US" sz="1400" i="1">
                                  <a:latin typeface="Cambria Math" panose="02040503050406030204" pitchFamily="18" charset="0"/>
                                </a:rPr>
                                <m:t>𝑁</m:t>
                              </m:r>
                            </m:num>
                            <m:den>
                              <m:r>
                                <a:rPr lang="en-US" sz="1400" i="0">
                                  <a:latin typeface="Cambria Math" panose="02040503050406030204" pitchFamily="18" charset="0"/>
                                </a:rPr>
                                <m:t>2</m:t>
                              </m:r>
                            </m:den>
                          </m:f>
                        </m:sup>
                        <m:e>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𝑛</m:t>
                              </m:r>
                            </m:sub>
                          </m:sSub>
                        </m:e>
                      </m:nary>
                      <m:sSup>
                        <m:sSupPr>
                          <m:ctrlPr>
                            <a:rPr lang="en-US" sz="1400" i="1">
                              <a:latin typeface="Cambria Math" panose="02040503050406030204" pitchFamily="18" charset="0"/>
                            </a:rPr>
                          </m:ctrlPr>
                        </m:sSupPr>
                        <m:e>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fr-FR" sz="1400" i="1">
                                          <a:latin typeface="Cambria Math" panose="02040503050406030204" pitchFamily="18" charset="0"/>
                                        </a:rPr>
                                        <m:t>𝑟</m:t>
                                      </m:r>
                                    </m:num>
                                    <m:den>
                                      <m:sSub>
                                        <m:sSubPr>
                                          <m:ctrlPr>
                                            <a:rPr lang="en-US" sz="1400" i="1">
                                              <a:latin typeface="Cambria Math" panose="02040503050406030204" pitchFamily="18" charset="0"/>
                                            </a:rPr>
                                          </m:ctrlPr>
                                        </m:sSubPr>
                                        <m:e>
                                          <m:r>
                                            <a:rPr lang="fr-FR" sz="1400" i="1">
                                              <a:latin typeface="Cambria Math" panose="02040503050406030204" pitchFamily="18" charset="0"/>
                                            </a:rPr>
                                            <m:t>𝑟</m:t>
                                          </m:r>
                                        </m:e>
                                        <m:sub>
                                          <m:r>
                                            <a:rPr lang="fr-FR" sz="1400" i="1">
                                              <a:latin typeface="Cambria Math" panose="02040503050406030204" pitchFamily="18" charset="0"/>
                                            </a:rPr>
                                            <m:t>𝑅𝐸𝐹</m:t>
                                          </m:r>
                                        </m:sub>
                                      </m:sSub>
                                    </m:den>
                                  </m:f>
                                </m:e>
                              </m:d>
                            </m:e>
                            <m:sup>
                              <m:r>
                                <a:rPr lang="en-US" sz="1400" i="1">
                                  <a:latin typeface="Cambria Math" panose="02040503050406030204" pitchFamily="18" charset="0"/>
                                </a:rPr>
                                <m:t>𝑛</m:t>
                              </m:r>
                              <m:r>
                                <a:rPr lang="en-US" sz="1400">
                                  <a:latin typeface="Cambria Math" panose="02040503050406030204" pitchFamily="18" charset="0"/>
                                </a:rPr>
                                <m:t>−1</m:t>
                              </m:r>
                            </m:sup>
                          </m:sSup>
                          <m:r>
                            <a:rPr lang="en-US" sz="1400" i="1">
                              <a:latin typeface="Cambria Math" panose="02040503050406030204" pitchFamily="18" charset="0"/>
                            </a:rPr>
                            <m:t>𝑒</m:t>
                          </m:r>
                        </m:e>
                        <m:sup>
                          <m:r>
                            <a:rPr lang="en-US" sz="1400" i="1">
                              <a:latin typeface="Cambria Math" panose="02040503050406030204" pitchFamily="18" charset="0"/>
                            </a:rPr>
                            <m:t>𝑖𝑛</m:t>
                          </m:r>
                          <m:r>
                            <a:rPr lang="en-US" sz="1400" i="1">
                              <a:latin typeface="Cambria Math" panose="02040503050406030204" pitchFamily="18" charset="0"/>
                            </a:rPr>
                            <m:t>𝜗</m:t>
                          </m:r>
                        </m:sup>
                      </m:sSup>
                    </m:oMath>
                  </m:oMathPara>
                </a14:m>
                <a:endParaRPr lang="en-US" sz="1400" dirty="0"/>
              </a:p>
            </p:txBody>
          </p:sp>
        </mc:Choice>
        <mc:Fallback xmlns="">
          <p:sp>
            <p:nvSpPr>
              <p:cNvPr id="20" name="Rectangle 19"/>
              <p:cNvSpPr>
                <a:spLocks noRot="1" noChangeAspect="1" noMove="1" noResize="1" noEditPoints="1" noAdjustHandles="1" noChangeArrowheads="1" noChangeShapeType="1" noTextEdit="1"/>
              </p:cNvSpPr>
              <p:nvPr/>
            </p:nvSpPr>
            <p:spPr>
              <a:xfrm>
                <a:off x="931798" y="4007968"/>
                <a:ext cx="8362226" cy="712054"/>
              </a:xfrm>
              <a:prstGeom prst="rect">
                <a:avLst/>
              </a:prstGeom>
              <a:blipFill>
                <a:blip r:embed="rId4"/>
                <a:stretch>
                  <a:fillRect/>
                </a:stretch>
              </a:blipFill>
            </p:spPr>
            <p:txBody>
              <a:bodyPr/>
              <a:lstStyle/>
              <a:p>
                <a:r>
                  <a:rPr lang="en-US">
                    <a:noFill/>
                  </a:rPr>
                  <a:t> </a:t>
                </a:r>
              </a:p>
            </p:txBody>
          </p:sp>
        </mc:Fallback>
      </mc:AlternateContent>
      <p:sp>
        <p:nvSpPr>
          <p:cNvPr id="22" name="Rectangle 21"/>
          <p:cNvSpPr/>
          <p:nvPr/>
        </p:nvSpPr>
        <p:spPr>
          <a:xfrm>
            <a:off x="4148313" y="1574549"/>
            <a:ext cx="1738361" cy="338554"/>
          </a:xfrm>
          <a:prstGeom prst="rect">
            <a:avLst/>
          </a:prstGeom>
        </p:spPr>
        <p:txBody>
          <a:bodyPr wrap="none">
            <a:spAutoFit/>
          </a:bodyPr>
          <a:lstStyle/>
          <a:p>
            <a:r>
              <a:rPr lang="en-US" altLang="en-US" sz="1600" i="1" dirty="0" err="1">
                <a:latin typeface="Cambria" panose="02040503050406030204" pitchFamily="18" charset="0"/>
                <a:ea typeface="Times New Roman" panose="02020603050405020304" pitchFamily="18" charset="0"/>
                <a:cs typeface="Times New Roman" panose="02020603050405020304" pitchFamily="18" charset="0"/>
              </a:rPr>
              <a:t>B</a:t>
            </a:r>
            <a:r>
              <a:rPr lang="en-US" altLang="en-US" sz="1600" i="1" baseline="-30000" dirty="0" err="1">
                <a:latin typeface="Cambria" panose="02040503050406030204" pitchFamily="18" charset="0"/>
                <a:ea typeface="Times New Roman" panose="02020603050405020304" pitchFamily="18" charset="0"/>
                <a:cs typeface="Times New Roman" panose="02020603050405020304" pitchFamily="18" charset="0"/>
              </a:rPr>
              <a:t>t</a:t>
            </a:r>
            <a:r>
              <a:rPr lang="en-US" altLang="en-US" sz="1600" dirty="0" err="1">
                <a:latin typeface="Cambria" panose="02040503050406030204" pitchFamily="18" charset="0"/>
                <a:ea typeface="Times New Roman" panose="02020603050405020304" pitchFamily="18" charset="0"/>
                <a:cs typeface="Times New Roman" panose="02020603050405020304" pitchFamily="18" charset="0"/>
              </a:rPr>
              <a:t>+</a:t>
            </a:r>
            <a:r>
              <a:rPr lang="en-US" altLang="en-US" sz="1600" i="1" dirty="0" err="1">
                <a:latin typeface="Cambria" panose="02040503050406030204" pitchFamily="18" charset="0"/>
                <a:ea typeface="Times New Roman" panose="02020603050405020304" pitchFamily="18" charset="0"/>
                <a:cs typeface="Times New Roman" panose="02020603050405020304" pitchFamily="18" charset="0"/>
              </a:rPr>
              <a:t>iB</a:t>
            </a:r>
            <a:r>
              <a:rPr lang="en-US" altLang="en-US" sz="1600" i="1" baseline="-30000" dirty="0" err="1">
                <a:latin typeface="Cambria" panose="02040503050406030204" pitchFamily="18" charset="0"/>
                <a:ea typeface="Times New Roman" panose="02020603050405020304" pitchFamily="18" charset="0"/>
                <a:cs typeface="Times New Roman" panose="02020603050405020304" pitchFamily="18" charset="0"/>
              </a:rPr>
              <a:t>r</a:t>
            </a:r>
            <a:r>
              <a:rPr lang="en-US" altLang="en-US" sz="1600" dirty="0">
                <a:latin typeface="Cambria" panose="02040503050406030204" pitchFamily="18" charset="0"/>
                <a:ea typeface="Times New Roman" panose="02020603050405020304" pitchFamily="18" charset="0"/>
                <a:cs typeface="Times New Roman" panose="02020603050405020304" pitchFamily="18" charset="0"/>
              </a:rPr>
              <a:t>=(</a:t>
            </a:r>
            <a:r>
              <a:rPr lang="en-US" altLang="en-US" sz="1600" i="1" dirty="0" err="1">
                <a:latin typeface="Cambria" panose="02040503050406030204" pitchFamily="18" charset="0"/>
                <a:ea typeface="Times New Roman" panose="02020603050405020304" pitchFamily="18" charset="0"/>
                <a:cs typeface="Times New Roman" panose="02020603050405020304" pitchFamily="18" charset="0"/>
              </a:rPr>
              <a:t>B</a:t>
            </a:r>
            <a:r>
              <a:rPr lang="en-US" altLang="en-US" sz="1600" i="1" baseline="-30000" dirty="0" err="1">
                <a:latin typeface="Cambria" panose="02040503050406030204" pitchFamily="18" charset="0"/>
                <a:ea typeface="Times New Roman" panose="02020603050405020304" pitchFamily="18" charset="0"/>
                <a:cs typeface="Times New Roman" panose="02020603050405020304" pitchFamily="18" charset="0"/>
              </a:rPr>
              <a:t>y</a:t>
            </a:r>
            <a:r>
              <a:rPr lang="en-US" altLang="en-US" sz="1600" dirty="0" err="1">
                <a:latin typeface="Cambria" panose="02040503050406030204" pitchFamily="18" charset="0"/>
                <a:ea typeface="Times New Roman" panose="02020603050405020304" pitchFamily="18" charset="0"/>
                <a:cs typeface="Times New Roman" panose="02020603050405020304" pitchFamily="18" charset="0"/>
              </a:rPr>
              <a:t>+</a:t>
            </a:r>
            <a:r>
              <a:rPr lang="en-US" altLang="en-US" sz="1600" i="1" dirty="0" err="1">
                <a:latin typeface="Cambria" panose="02040503050406030204" pitchFamily="18" charset="0"/>
                <a:ea typeface="Times New Roman" panose="02020603050405020304" pitchFamily="18" charset="0"/>
                <a:cs typeface="Times New Roman" panose="02020603050405020304" pitchFamily="18" charset="0"/>
              </a:rPr>
              <a:t>iB</a:t>
            </a:r>
            <a:r>
              <a:rPr lang="en-US" altLang="en-US" sz="1600" i="1" baseline="-30000" dirty="0" err="1">
                <a:latin typeface="Cambria" panose="02040503050406030204" pitchFamily="18" charset="0"/>
                <a:ea typeface="Times New Roman" panose="02020603050405020304" pitchFamily="18" charset="0"/>
                <a:cs typeface="Times New Roman" panose="02020603050405020304" pitchFamily="18" charset="0"/>
              </a:rPr>
              <a:t>x</a:t>
            </a:r>
            <a:r>
              <a:rPr lang="en-US" altLang="en-US" sz="1600" dirty="0">
                <a:latin typeface="Cambria" panose="02040503050406030204" pitchFamily="18" charset="0"/>
                <a:ea typeface="Times New Roman" panose="02020603050405020304" pitchFamily="18" charset="0"/>
                <a:cs typeface="Times New Roman" panose="02020603050405020304" pitchFamily="18" charset="0"/>
              </a:rPr>
              <a:t>)</a:t>
            </a:r>
            <a:r>
              <a:rPr lang="en-US" altLang="en-US" sz="1600" dirty="0" err="1">
                <a:latin typeface="Cambria" panose="02040503050406030204" pitchFamily="18" charset="0"/>
                <a:ea typeface="Times New Roman" panose="02020603050405020304" pitchFamily="18" charset="0"/>
                <a:cs typeface="Times New Roman" panose="02020603050405020304" pitchFamily="18" charset="0"/>
              </a:rPr>
              <a:t>e</a:t>
            </a:r>
            <a:r>
              <a:rPr lang="en-US" altLang="en-US" sz="1600" i="1" baseline="30000" dirty="0" err="1">
                <a:latin typeface="Cambria" panose="02040503050406030204" pitchFamily="18" charset="0"/>
                <a:ea typeface="Times New Roman" panose="02020603050405020304" pitchFamily="18" charset="0"/>
                <a:cs typeface="Times New Roman" panose="02020603050405020304" pitchFamily="18" charset="0"/>
              </a:rPr>
              <a:t>i</a:t>
            </a:r>
            <a:r>
              <a:rPr lang="en-US" altLang="en-US" sz="1600" i="1" baseline="30000" dirty="0">
                <a:latin typeface="Cambria"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a:t></a:t>
            </a:r>
            <a:endParaRPr lang="en-US" sz="1600" i="1" dirty="0"/>
          </a:p>
        </p:txBody>
      </p:sp>
      <p:grpSp>
        <p:nvGrpSpPr>
          <p:cNvPr id="50" name="Group 49"/>
          <p:cNvGrpSpPr/>
          <p:nvPr/>
        </p:nvGrpSpPr>
        <p:grpSpPr>
          <a:xfrm>
            <a:off x="981551" y="1160748"/>
            <a:ext cx="2604789" cy="2520280"/>
            <a:chOff x="1100572" y="1088740"/>
            <a:chExt cx="2604789" cy="2520280"/>
          </a:xfrm>
        </p:grpSpPr>
        <p:sp>
          <p:nvSpPr>
            <p:cNvPr id="23" name="Oval 22"/>
            <p:cNvSpPr/>
            <p:nvPr/>
          </p:nvSpPr>
          <p:spPr bwMode="auto">
            <a:xfrm>
              <a:off x="1280592" y="1340768"/>
              <a:ext cx="1992795" cy="1992795"/>
            </a:xfrm>
            <a:prstGeom prst="ellipse">
              <a:avLst/>
            </a:prstGeom>
            <a:noFill/>
            <a:ln w="317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cxnSp>
          <p:nvCxnSpPr>
            <p:cNvPr id="25" name="Straight Arrow Connector 24"/>
            <p:cNvCxnSpPr>
              <a:cxnSpLocks/>
            </p:cNvCxnSpPr>
            <p:nvPr/>
          </p:nvCxnSpPr>
          <p:spPr bwMode="auto">
            <a:xfrm flipV="1">
              <a:off x="2276989" y="1088740"/>
              <a:ext cx="0" cy="252028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6" name="Straight Arrow Connector 25"/>
            <p:cNvCxnSpPr>
              <a:cxnSpLocks/>
            </p:cNvCxnSpPr>
            <p:nvPr/>
          </p:nvCxnSpPr>
          <p:spPr bwMode="auto">
            <a:xfrm>
              <a:off x="1100572" y="2325966"/>
              <a:ext cx="2412268" cy="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33" name="Straight Arrow Connector 32"/>
            <p:cNvCxnSpPr>
              <a:cxnSpLocks/>
            </p:cNvCxnSpPr>
            <p:nvPr/>
          </p:nvCxnSpPr>
          <p:spPr bwMode="auto">
            <a:xfrm flipV="1">
              <a:off x="3046267" y="1272262"/>
              <a:ext cx="448933" cy="382335"/>
            </a:xfrm>
            <a:prstGeom prst="straightConnector1">
              <a:avLst/>
            </a:prstGeom>
            <a:ln w="28575">
              <a:headEnd type="none" w="med" len="med"/>
              <a:tailEnd type="triangle"/>
            </a:ln>
          </p:spPr>
          <p:style>
            <a:lnRef idx="1">
              <a:schemeClr val="accent6"/>
            </a:lnRef>
            <a:fillRef idx="0">
              <a:schemeClr val="accent6"/>
            </a:fillRef>
            <a:effectRef idx="0">
              <a:schemeClr val="accent6"/>
            </a:effectRef>
            <a:fontRef idx="minor">
              <a:schemeClr val="tx1"/>
            </a:fontRef>
          </p:style>
        </p:cxnSp>
        <p:sp>
          <p:nvSpPr>
            <p:cNvPr id="36" name="Rectangle 35"/>
            <p:cNvSpPr/>
            <p:nvPr/>
          </p:nvSpPr>
          <p:spPr bwMode="auto">
            <a:xfrm rot="2952092">
              <a:off x="2866318" y="1643975"/>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37" name="Rectangle 36"/>
            <p:cNvSpPr/>
            <p:nvPr/>
          </p:nvSpPr>
          <p:spPr bwMode="auto">
            <a:xfrm>
              <a:off x="2134411" y="1307465"/>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38" name="Rectangle 37"/>
            <p:cNvSpPr/>
            <p:nvPr/>
          </p:nvSpPr>
          <p:spPr bwMode="auto">
            <a:xfrm>
              <a:off x="2134411" y="3311639"/>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39" name="Rectangle 38"/>
            <p:cNvSpPr/>
            <p:nvPr/>
          </p:nvSpPr>
          <p:spPr bwMode="auto">
            <a:xfrm rot="5400000">
              <a:off x="1131437" y="2285287"/>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40" name="Rectangle 39"/>
            <p:cNvSpPr/>
            <p:nvPr/>
          </p:nvSpPr>
          <p:spPr bwMode="auto">
            <a:xfrm rot="5400000">
              <a:off x="3110029" y="2277543"/>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41" name="Rectangle 40"/>
            <p:cNvSpPr/>
            <p:nvPr/>
          </p:nvSpPr>
          <p:spPr bwMode="auto">
            <a:xfrm rot="2469228">
              <a:off x="1459155" y="3016999"/>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42" name="Rectangle 41"/>
            <p:cNvSpPr/>
            <p:nvPr/>
          </p:nvSpPr>
          <p:spPr bwMode="auto">
            <a:xfrm rot="18919680">
              <a:off x="2857460" y="2976505"/>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43" name="Rectangle 42"/>
            <p:cNvSpPr/>
            <p:nvPr/>
          </p:nvSpPr>
          <p:spPr bwMode="auto">
            <a:xfrm rot="18919680">
              <a:off x="1459153" y="1604604"/>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cxnSp>
          <p:nvCxnSpPr>
            <p:cNvPr id="46" name="Straight Connector 45"/>
            <p:cNvCxnSpPr>
              <a:endCxn id="36" idx="0"/>
            </p:cNvCxnSpPr>
            <p:nvPr/>
          </p:nvCxnSpPr>
          <p:spPr bwMode="auto">
            <a:xfrm flipV="1">
              <a:off x="2276989" y="1658075"/>
              <a:ext cx="769278" cy="679090"/>
            </a:xfrm>
            <a:prstGeom prst="line">
              <a:avLst/>
            </a:prstGeom>
            <a:solidFill>
              <a:schemeClr val="accent1"/>
            </a:solidFill>
            <a:ln w="3175" cap="flat" cmpd="sng" algn="ctr">
              <a:solidFill>
                <a:schemeClr val="tx1"/>
              </a:solidFill>
              <a:prstDash val="dash"/>
              <a:round/>
              <a:headEnd type="none" w="med" len="med"/>
              <a:tailEnd type="none" w="med" len="med"/>
            </a:ln>
            <a:effectLst/>
          </p:spPr>
        </p:cxnSp>
        <mc:AlternateContent xmlns:mc="http://schemas.openxmlformats.org/markup-compatibility/2006" xmlns:a14="http://schemas.microsoft.com/office/drawing/2010/main">
          <mc:Choice Requires="a14">
            <p:sp>
              <p:nvSpPr>
                <p:cNvPr id="48" name="Rectangle 47"/>
                <p:cNvSpPr/>
                <p:nvPr/>
              </p:nvSpPr>
              <p:spPr>
                <a:xfrm>
                  <a:off x="2417432" y="2060848"/>
                  <a:ext cx="33932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𝜗</m:t>
                        </m:r>
                      </m:oMath>
                    </m:oMathPara>
                  </a14:m>
                  <a:endParaRPr lang="en-US" sz="1400" dirty="0"/>
                </a:p>
              </p:txBody>
            </p:sp>
          </mc:Choice>
          <mc:Fallback xmlns="">
            <p:sp>
              <p:nvSpPr>
                <p:cNvPr id="48" name="Rectangle 47"/>
                <p:cNvSpPr>
                  <a:spLocks noRot="1" noChangeAspect="1" noMove="1" noResize="1" noEditPoints="1" noAdjustHandles="1" noChangeArrowheads="1" noChangeShapeType="1" noTextEdit="1"/>
                </p:cNvSpPr>
                <p:nvPr/>
              </p:nvSpPr>
              <p:spPr>
                <a:xfrm>
                  <a:off x="2417432" y="2060848"/>
                  <a:ext cx="339324" cy="307777"/>
                </a:xfrm>
                <a:prstGeom prst="rect">
                  <a:avLst/>
                </a:prstGeom>
                <a:blipFill>
                  <a:blip r:embed="rId5"/>
                  <a:stretch>
                    <a:fillRect/>
                  </a:stretch>
                </a:blipFill>
              </p:spPr>
              <p:txBody>
                <a:bodyPr/>
                <a:lstStyle/>
                <a:p>
                  <a:r>
                    <a:rPr lang="en-US">
                      <a:noFill/>
                    </a:rPr>
                    <a:t> </a:t>
                  </a:r>
                </a:p>
              </p:txBody>
            </p:sp>
          </mc:Fallback>
        </mc:AlternateContent>
        <p:sp>
          <p:nvSpPr>
            <p:cNvPr id="49" name="Rectangle 48"/>
            <p:cNvSpPr/>
            <p:nvPr/>
          </p:nvSpPr>
          <p:spPr>
            <a:xfrm>
              <a:off x="3320319" y="1337120"/>
              <a:ext cx="385042" cy="369332"/>
            </a:xfrm>
            <a:prstGeom prst="rect">
              <a:avLst/>
            </a:prstGeom>
          </p:spPr>
          <p:txBody>
            <a:bodyPr wrap="none">
              <a:spAutoFit/>
            </a:bodyPr>
            <a:lstStyle/>
            <a:p>
              <a:r>
                <a:rPr lang="en-US" altLang="en-US" sz="1800" i="1" dirty="0">
                  <a:solidFill>
                    <a:schemeClr val="accent6"/>
                  </a:solidFill>
                  <a:latin typeface="Cambria" panose="02040503050406030204" pitchFamily="18" charset="0"/>
                  <a:ea typeface="Times New Roman" panose="02020603050405020304" pitchFamily="18" charset="0"/>
                  <a:cs typeface="Times New Roman" panose="02020603050405020304" pitchFamily="18" charset="0"/>
                </a:rPr>
                <a:t>B</a:t>
              </a:r>
              <a:r>
                <a:rPr lang="en-US" altLang="en-US" sz="1800" i="1" baseline="-30000" dirty="0">
                  <a:solidFill>
                    <a:schemeClr val="accent6"/>
                  </a:solidFill>
                  <a:latin typeface="Cambria" panose="02040503050406030204" pitchFamily="18" charset="0"/>
                  <a:ea typeface="Times New Roman" panose="02020603050405020304" pitchFamily="18" charset="0"/>
                  <a:cs typeface="Times New Roman" panose="02020603050405020304" pitchFamily="18" charset="0"/>
                </a:rPr>
                <a:t>r</a:t>
              </a:r>
              <a:endParaRPr lang="en-US" sz="1800" dirty="0">
                <a:solidFill>
                  <a:schemeClr val="accent6"/>
                </a:solidFill>
              </a:endParaRPr>
            </a:p>
          </p:txBody>
        </p:sp>
      </p:grpSp>
      <p:grpSp>
        <p:nvGrpSpPr>
          <p:cNvPr id="51" name="Group 50"/>
          <p:cNvGrpSpPr/>
          <p:nvPr/>
        </p:nvGrpSpPr>
        <p:grpSpPr>
          <a:xfrm>
            <a:off x="6789695" y="1102145"/>
            <a:ext cx="2412268" cy="2583587"/>
            <a:chOff x="1100572" y="1025433"/>
            <a:chExt cx="2412268" cy="2583587"/>
          </a:xfrm>
        </p:grpSpPr>
        <p:sp>
          <p:nvSpPr>
            <p:cNvPr id="52" name="Oval 51"/>
            <p:cNvSpPr/>
            <p:nvPr/>
          </p:nvSpPr>
          <p:spPr bwMode="auto">
            <a:xfrm>
              <a:off x="1280592" y="1340768"/>
              <a:ext cx="1992795" cy="1992795"/>
            </a:xfrm>
            <a:prstGeom prst="ellipse">
              <a:avLst/>
            </a:prstGeom>
            <a:noFill/>
            <a:ln w="317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cxnSp>
          <p:nvCxnSpPr>
            <p:cNvPr id="53" name="Straight Arrow Connector 52"/>
            <p:cNvCxnSpPr>
              <a:cxnSpLocks/>
            </p:cNvCxnSpPr>
            <p:nvPr/>
          </p:nvCxnSpPr>
          <p:spPr bwMode="auto">
            <a:xfrm flipV="1">
              <a:off x="2276989" y="1088740"/>
              <a:ext cx="0" cy="252028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54" name="Straight Arrow Connector 53"/>
            <p:cNvCxnSpPr>
              <a:cxnSpLocks/>
            </p:cNvCxnSpPr>
            <p:nvPr/>
          </p:nvCxnSpPr>
          <p:spPr bwMode="auto">
            <a:xfrm>
              <a:off x="1100572" y="2325966"/>
              <a:ext cx="2412268" cy="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55" name="Straight Arrow Connector 54"/>
            <p:cNvCxnSpPr>
              <a:cxnSpLocks/>
            </p:cNvCxnSpPr>
            <p:nvPr/>
          </p:nvCxnSpPr>
          <p:spPr bwMode="auto">
            <a:xfrm flipH="1" flipV="1">
              <a:off x="2529568" y="1227636"/>
              <a:ext cx="421287" cy="371836"/>
            </a:xfrm>
            <a:prstGeom prst="straightConnector1">
              <a:avLst/>
            </a:prstGeom>
            <a:ln w="28575">
              <a:headEnd type="none" w="med" len="med"/>
              <a:tailEnd type="triangle"/>
            </a:ln>
          </p:spPr>
          <p:style>
            <a:lnRef idx="1">
              <a:schemeClr val="accent6"/>
            </a:lnRef>
            <a:fillRef idx="0">
              <a:schemeClr val="accent6"/>
            </a:fillRef>
            <a:effectRef idx="0">
              <a:schemeClr val="accent6"/>
            </a:effectRef>
            <a:fontRef idx="minor">
              <a:schemeClr val="tx1"/>
            </a:fontRef>
          </p:style>
        </p:cxnSp>
        <p:sp>
          <p:nvSpPr>
            <p:cNvPr id="56" name="Rectangle 55"/>
            <p:cNvSpPr/>
            <p:nvPr/>
          </p:nvSpPr>
          <p:spPr bwMode="auto">
            <a:xfrm rot="18955528">
              <a:off x="2832327" y="1607031"/>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57" name="Rectangle 56"/>
            <p:cNvSpPr/>
            <p:nvPr/>
          </p:nvSpPr>
          <p:spPr bwMode="auto">
            <a:xfrm rot="16200000">
              <a:off x="2134411" y="1307465"/>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58" name="Rectangle 57"/>
            <p:cNvSpPr/>
            <p:nvPr/>
          </p:nvSpPr>
          <p:spPr bwMode="auto">
            <a:xfrm rot="5400000">
              <a:off x="2134411" y="3311639"/>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59" name="Rectangle 58"/>
            <p:cNvSpPr/>
            <p:nvPr/>
          </p:nvSpPr>
          <p:spPr bwMode="auto">
            <a:xfrm>
              <a:off x="1131437" y="2285287"/>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60" name="Rectangle 59"/>
            <p:cNvSpPr/>
            <p:nvPr/>
          </p:nvSpPr>
          <p:spPr bwMode="auto">
            <a:xfrm>
              <a:off x="3110029" y="2277543"/>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61" name="Rectangle 60"/>
            <p:cNvSpPr/>
            <p:nvPr/>
          </p:nvSpPr>
          <p:spPr bwMode="auto">
            <a:xfrm rot="19105059">
              <a:off x="1459155" y="3050746"/>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62" name="Rectangle 61"/>
            <p:cNvSpPr/>
            <p:nvPr/>
          </p:nvSpPr>
          <p:spPr bwMode="auto">
            <a:xfrm rot="13271335">
              <a:off x="2857460" y="2976505"/>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63" name="Rectangle 62"/>
            <p:cNvSpPr/>
            <p:nvPr/>
          </p:nvSpPr>
          <p:spPr bwMode="auto">
            <a:xfrm rot="13292695">
              <a:off x="1421966" y="1610641"/>
              <a:ext cx="298309" cy="81357"/>
            </a:xfrm>
            <a:prstGeom prst="rect">
              <a:avLst/>
            </a:prstGeom>
            <a:solidFill>
              <a:schemeClr val="bg2">
                <a:lumMod val="75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cxnSp>
          <p:nvCxnSpPr>
            <p:cNvPr id="64" name="Straight Connector 63"/>
            <p:cNvCxnSpPr>
              <a:cxnSpLocks/>
            </p:cNvCxnSpPr>
            <p:nvPr/>
          </p:nvCxnSpPr>
          <p:spPr bwMode="auto">
            <a:xfrm flipV="1">
              <a:off x="2261760" y="1642130"/>
              <a:ext cx="712531" cy="683836"/>
            </a:xfrm>
            <a:prstGeom prst="line">
              <a:avLst/>
            </a:prstGeom>
            <a:solidFill>
              <a:schemeClr val="accent1"/>
            </a:solidFill>
            <a:ln w="3175" cap="flat" cmpd="sng" algn="ctr">
              <a:solidFill>
                <a:schemeClr val="tx1"/>
              </a:solidFill>
              <a:prstDash val="dash"/>
              <a:round/>
              <a:headEnd type="none" w="med" len="med"/>
              <a:tailEnd type="none" w="med" len="med"/>
            </a:ln>
            <a:effectLst/>
          </p:spPr>
        </p:cxnSp>
        <mc:AlternateContent xmlns:mc="http://schemas.openxmlformats.org/markup-compatibility/2006" xmlns:a14="http://schemas.microsoft.com/office/drawing/2010/main">
          <mc:Choice Requires="a14">
            <p:sp>
              <p:nvSpPr>
                <p:cNvPr id="65" name="Rectangle 64"/>
                <p:cNvSpPr/>
                <p:nvPr/>
              </p:nvSpPr>
              <p:spPr>
                <a:xfrm>
                  <a:off x="2417432" y="2060848"/>
                  <a:ext cx="33932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𝜗</m:t>
                        </m:r>
                      </m:oMath>
                    </m:oMathPara>
                  </a14:m>
                  <a:endParaRPr lang="en-US" sz="1400" dirty="0"/>
                </a:p>
              </p:txBody>
            </p:sp>
          </mc:Choice>
          <mc:Fallback xmlns="">
            <p:sp>
              <p:nvSpPr>
                <p:cNvPr id="65" name="Rectangle 64"/>
                <p:cNvSpPr>
                  <a:spLocks noRot="1" noChangeAspect="1" noMove="1" noResize="1" noEditPoints="1" noAdjustHandles="1" noChangeArrowheads="1" noChangeShapeType="1" noTextEdit="1"/>
                </p:cNvSpPr>
                <p:nvPr/>
              </p:nvSpPr>
              <p:spPr>
                <a:xfrm>
                  <a:off x="2417432" y="2060848"/>
                  <a:ext cx="339324" cy="307777"/>
                </a:xfrm>
                <a:prstGeom prst="rect">
                  <a:avLst/>
                </a:prstGeom>
                <a:blipFill>
                  <a:blip r:embed="rId6"/>
                  <a:stretch>
                    <a:fillRect/>
                  </a:stretch>
                </a:blipFill>
              </p:spPr>
              <p:txBody>
                <a:bodyPr/>
                <a:lstStyle/>
                <a:p>
                  <a:r>
                    <a:rPr lang="en-US">
                      <a:noFill/>
                    </a:rPr>
                    <a:t> </a:t>
                  </a:r>
                </a:p>
              </p:txBody>
            </p:sp>
          </mc:Fallback>
        </mc:AlternateContent>
        <p:sp>
          <p:nvSpPr>
            <p:cNvPr id="66" name="Rectangle 65"/>
            <p:cNvSpPr/>
            <p:nvPr/>
          </p:nvSpPr>
          <p:spPr>
            <a:xfrm>
              <a:off x="2629922" y="1025433"/>
              <a:ext cx="385042" cy="369332"/>
            </a:xfrm>
            <a:prstGeom prst="rect">
              <a:avLst/>
            </a:prstGeom>
          </p:spPr>
          <p:txBody>
            <a:bodyPr wrap="none">
              <a:spAutoFit/>
            </a:bodyPr>
            <a:lstStyle/>
            <a:p>
              <a:r>
                <a:rPr lang="en-US" altLang="en-US" sz="1800" i="1" dirty="0" err="1">
                  <a:solidFill>
                    <a:schemeClr val="accent6"/>
                  </a:solidFill>
                  <a:latin typeface="Cambria" panose="02040503050406030204" pitchFamily="18" charset="0"/>
                  <a:ea typeface="Times New Roman" panose="02020603050405020304" pitchFamily="18" charset="0"/>
                  <a:cs typeface="Times New Roman" panose="02020603050405020304" pitchFamily="18" charset="0"/>
                </a:rPr>
                <a:t>B</a:t>
              </a:r>
              <a:r>
                <a:rPr lang="en-US" altLang="en-US" sz="1800" i="1" baseline="-30000" dirty="0" err="1">
                  <a:solidFill>
                    <a:schemeClr val="accent6"/>
                  </a:solidFill>
                  <a:latin typeface="Cambria" panose="02040503050406030204" pitchFamily="18" charset="0"/>
                  <a:ea typeface="Times New Roman" panose="02020603050405020304" pitchFamily="18" charset="0"/>
                  <a:cs typeface="Times New Roman" panose="02020603050405020304" pitchFamily="18" charset="0"/>
                </a:rPr>
                <a:t>t</a:t>
              </a:r>
              <a:endParaRPr lang="en-US" sz="1800" dirty="0">
                <a:solidFill>
                  <a:schemeClr val="accent6"/>
                </a:solidFill>
              </a:endParaRPr>
            </a:p>
          </p:txBody>
        </p:sp>
      </p:grpSp>
      <mc:AlternateContent xmlns:mc="http://schemas.openxmlformats.org/markup-compatibility/2006" xmlns:a14="http://schemas.microsoft.com/office/drawing/2010/main">
        <mc:Choice Requires="a14">
          <p:sp>
            <p:nvSpPr>
              <p:cNvPr id="44" name="Rectangle 43"/>
              <p:cNvSpPr/>
              <p:nvPr/>
            </p:nvSpPr>
            <p:spPr>
              <a:xfrm>
                <a:off x="1226546" y="5411685"/>
                <a:ext cx="2077685" cy="618439"/>
              </a:xfrm>
              <a:prstGeom prst="rect">
                <a:avLst/>
              </a:prstGeom>
              <a:solidFill>
                <a:srgbClr val="FFFF00"/>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fr-FR" sz="1400" b="0" i="1" smtClean="0">
                              <a:latin typeface="Cambria Math" panose="02040503050406030204" pitchFamily="18" charset="0"/>
                            </a:rPr>
                            <m:t>𝐶</m:t>
                          </m:r>
                        </m:e>
                        <m:sub>
                          <m:r>
                            <a:rPr lang="fr-FR" sz="1400" b="0" i="1" smtClean="0">
                              <a:latin typeface="Cambria Math" panose="02040503050406030204" pitchFamily="18" charset="0"/>
                            </a:rPr>
                            <m:t>𝑛</m:t>
                          </m:r>
                        </m:sub>
                      </m:sSub>
                      <m:r>
                        <a:rPr lang="en-US" sz="1400" i="0">
                          <a:latin typeface="Cambria Math" panose="02040503050406030204" pitchFamily="18" charset="0"/>
                        </a:rPr>
                        <m:t>=</m:t>
                      </m:r>
                      <m:r>
                        <a:rPr lang="fr-FR" sz="1400" b="0" i="1" smtClean="0">
                          <a:latin typeface="Cambria Math" panose="02040503050406030204" pitchFamily="18" charset="0"/>
                        </a:rPr>
                        <m:t>2</m:t>
                      </m:r>
                      <m:r>
                        <a:rPr lang="fr-FR" sz="1400" b="0" i="1" smtClean="0">
                          <a:latin typeface="Cambria Math" panose="02040503050406030204" pitchFamily="18" charset="0"/>
                        </a:rPr>
                        <m:t>𝑖</m:t>
                      </m:r>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fr-FR" sz="1400" i="1">
                                      <a:latin typeface="Cambria Math" panose="02040503050406030204" pitchFamily="18" charset="0"/>
                                    </a:rPr>
                                    <m:t>𝑟</m:t>
                                  </m:r>
                                </m:num>
                                <m:den>
                                  <m:sSub>
                                    <m:sSubPr>
                                      <m:ctrlPr>
                                        <a:rPr lang="en-US" sz="1400" i="1">
                                          <a:latin typeface="Cambria Math" panose="02040503050406030204" pitchFamily="18" charset="0"/>
                                        </a:rPr>
                                      </m:ctrlPr>
                                    </m:sSubPr>
                                    <m:e>
                                      <m:r>
                                        <a:rPr lang="fr-FR" sz="1400" i="1">
                                          <a:latin typeface="Cambria Math" panose="02040503050406030204" pitchFamily="18" charset="0"/>
                                        </a:rPr>
                                        <m:t>𝑟</m:t>
                                      </m:r>
                                    </m:e>
                                    <m:sub>
                                      <m:r>
                                        <a:rPr lang="fr-FR" sz="1400" i="1">
                                          <a:latin typeface="Cambria Math" panose="02040503050406030204" pitchFamily="18" charset="0"/>
                                        </a:rPr>
                                        <m:t>𝑅𝐸𝐹</m:t>
                                      </m:r>
                                    </m:sub>
                                  </m:sSub>
                                </m:den>
                              </m:f>
                            </m:e>
                          </m:d>
                        </m:e>
                        <m:sup>
                          <m:r>
                            <a:rPr lang="en-US" sz="1400">
                              <a:latin typeface="Cambria Math" panose="02040503050406030204" pitchFamily="18" charset="0"/>
                            </a:rPr>
                            <m:t>1</m:t>
                          </m:r>
                          <m:r>
                            <a:rPr lang="fr-FR" sz="1400">
                              <a:latin typeface="Cambria Math" panose="02040503050406030204" pitchFamily="18" charset="0"/>
                            </a:rPr>
                            <m:t>−</m:t>
                          </m:r>
                          <m:r>
                            <a:rPr lang="fr-FR" sz="1400" i="1">
                              <a:latin typeface="Cambria Math" panose="02040503050406030204" pitchFamily="18" charset="0"/>
                            </a:rPr>
                            <m:t>𝑛</m:t>
                          </m:r>
                        </m:sup>
                      </m:sSup>
                      <m:sSubSup>
                        <m:sSubSupPr>
                          <m:ctrlPr>
                            <a:rPr lang="fr-FR" sz="1400" i="1" smtClean="0">
                              <a:latin typeface="Cambria Math" panose="02040503050406030204" pitchFamily="18" charset="0"/>
                            </a:rPr>
                          </m:ctrlPr>
                        </m:sSubSupPr>
                        <m:e>
                          <m:r>
                            <m:rPr>
                              <m:sty m:val="p"/>
                            </m:rPr>
                            <a:rPr lang="el-GR" sz="1400" i="1">
                              <a:latin typeface="Cambria Math" panose="02040503050406030204" pitchFamily="18" charset="0"/>
                              <a:ea typeface="Cambria Math" panose="02040503050406030204" pitchFamily="18" charset="0"/>
                            </a:rPr>
                            <m:t>Φ</m:t>
                          </m:r>
                        </m:e>
                        <m:sub>
                          <m:r>
                            <a:rPr lang="fr-FR" sz="1400" b="0" i="1" smtClean="0">
                              <a:latin typeface="Cambria Math" panose="02040503050406030204" pitchFamily="18" charset="0"/>
                            </a:rPr>
                            <m:t>𝑛</m:t>
                          </m:r>
                          <m:r>
                            <a:rPr lang="fr-FR" sz="1400" b="0" i="1" smtClean="0">
                              <a:latin typeface="Cambria Math" panose="02040503050406030204" pitchFamily="18" charset="0"/>
                            </a:rPr>
                            <m:t>−1</m:t>
                          </m:r>
                        </m:sub>
                        <m:sup>
                          <m:r>
                            <a:rPr lang="fr-FR" sz="1400" b="0" i="1" smtClean="0">
                              <a:latin typeface="Cambria Math" panose="02040503050406030204" pitchFamily="18" charset="0"/>
                            </a:rPr>
                            <m:t>∗</m:t>
                          </m:r>
                        </m:sup>
                      </m:sSubSup>
                    </m:oMath>
                  </m:oMathPara>
                </a14:m>
                <a:endParaRPr lang="en-US" sz="1400" dirty="0"/>
              </a:p>
            </p:txBody>
          </p:sp>
        </mc:Choice>
        <mc:Fallback xmlns="">
          <p:sp>
            <p:nvSpPr>
              <p:cNvPr id="44" name="Rectangle 43"/>
              <p:cNvSpPr>
                <a:spLocks noRot="1" noChangeAspect="1" noMove="1" noResize="1" noEditPoints="1" noAdjustHandles="1" noChangeArrowheads="1" noChangeShapeType="1" noTextEdit="1"/>
              </p:cNvSpPr>
              <p:nvPr/>
            </p:nvSpPr>
            <p:spPr>
              <a:xfrm>
                <a:off x="1226546" y="5411685"/>
                <a:ext cx="2077685" cy="618439"/>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6645505" y="5411321"/>
                <a:ext cx="2077685" cy="618439"/>
              </a:xfrm>
              <a:prstGeom prst="rect">
                <a:avLst/>
              </a:prstGeom>
              <a:solidFill>
                <a:srgbClr val="FFFF00"/>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fr-FR" sz="1400" b="0" i="1" smtClean="0">
                              <a:latin typeface="Cambria Math" panose="02040503050406030204" pitchFamily="18" charset="0"/>
                            </a:rPr>
                            <m:t>𝐶</m:t>
                          </m:r>
                        </m:e>
                        <m:sub>
                          <m:r>
                            <a:rPr lang="fr-FR" sz="1400" b="0" i="1" smtClean="0">
                              <a:latin typeface="Cambria Math" panose="02040503050406030204" pitchFamily="18" charset="0"/>
                            </a:rPr>
                            <m:t>𝑛</m:t>
                          </m:r>
                        </m:sub>
                      </m:sSub>
                      <m:r>
                        <a:rPr lang="en-US" sz="1400" i="0">
                          <a:latin typeface="Cambria Math" panose="02040503050406030204" pitchFamily="18" charset="0"/>
                        </a:rPr>
                        <m:t>=</m:t>
                      </m:r>
                      <m:r>
                        <a:rPr lang="fr-FR" sz="1400" b="0" i="1" smtClean="0">
                          <a:latin typeface="Cambria Math" panose="02040503050406030204" pitchFamily="18" charset="0"/>
                        </a:rPr>
                        <m:t>2</m:t>
                      </m:r>
                      <m:r>
                        <a:rPr lang="fr-FR" sz="1400" b="0" i="1" smtClean="0">
                          <a:latin typeface="Cambria Math" panose="02040503050406030204" pitchFamily="18" charset="0"/>
                        </a:rPr>
                        <m:t>𝑖</m:t>
                      </m:r>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fr-FR" sz="1400" i="1">
                                      <a:latin typeface="Cambria Math" panose="02040503050406030204" pitchFamily="18" charset="0"/>
                                    </a:rPr>
                                    <m:t>𝑟</m:t>
                                  </m:r>
                                </m:num>
                                <m:den>
                                  <m:sSub>
                                    <m:sSubPr>
                                      <m:ctrlPr>
                                        <a:rPr lang="en-US" sz="1400" i="1">
                                          <a:latin typeface="Cambria Math" panose="02040503050406030204" pitchFamily="18" charset="0"/>
                                        </a:rPr>
                                      </m:ctrlPr>
                                    </m:sSubPr>
                                    <m:e>
                                      <m:r>
                                        <a:rPr lang="fr-FR" sz="1400" i="1">
                                          <a:latin typeface="Cambria Math" panose="02040503050406030204" pitchFamily="18" charset="0"/>
                                        </a:rPr>
                                        <m:t>𝑟</m:t>
                                      </m:r>
                                    </m:e>
                                    <m:sub>
                                      <m:r>
                                        <a:rPr lang="fr-FR" sz="1400" i="1">
                                          <a:latin typeface="Cambria Math" panose="02040503050406030204" pitchFamily="18" charset="0"/>
                                        </a:rPr>
                                        <m:t>𝑅𝐸𝐹</m:t>
                                      </m:r>
                                    </m:sub>
                                  </m:sSub>
                                </m:den>
                              </m:f>
                            </m:e>
                          </m:d>
                        </m:e>
                        <m:sup>
                          <m:r>
                            <a:rPr lang="en-US" sz="1400">
                              <a:latin typeface="Cambria Math" panose="02040503050406030204" pitchFamily="18" charset="0"/>
                            </a:rPr>
                            <m:t>1</m:t>
                          </m:r>
                          <m:r>
                            <a:rPr lang="fr-FR" sz="1400">
                              <a:latin typeface="Cambria Math" panose="02040503050406030204" pitchFamily="18" charset="0"/>
                            </a:rPr>
                            <m:t>−</m:t>
                          </m:r>
                          <m:r>
                            <a:rPr lang="fr-FR" sz="1400" i="1">
                              <a:latin typeface="Cambria Math" panose="02040503050406030204" pitchFamily="18" charset="0"/>
                            </a:rPr>
                            <m:t>𝑛</m:t>
                          </m:r>
                        </m:sup>
                      </m:sSup>
                      <m:sSubSup>
                        <m:sSubSupPr>
                          <m:ctrlPr>
                            <a:rPr lang="fr-FR" sz="1400" i="1" smtClean="0">
                              <a:latin typeface="Cambria Math" panose="02040503050406030204" pitchFamily="18" charset="0"/>
                            </a:rPr>
                          </m:ctrlPr>
                        </m:sSubSupPr>
                        <m:e>
                          <m:r>
                            <a:rPr lang="el-GR" sz="1400" i="1" smtClean="0">
                              <a:latin typeface="Cambria Math" panose="02040503050406030204" pitchFamily="18" charset="0"/>
                              <a:ea typeface="Cambria Math" panose="02040503050406030204" pitchFamily="18" charset="0"/>
                            </a:rPr>
                            <m:t>𝜓</m:t>
                          </m:r>
                        </m:e>
                        <m:sub>
                          <m:r>
                            <a:rPr lang="fr-FR" sz="1400" b="0" i="1" smtClean="0">
                              <a:latin typeface="Cambria Math" panose="02040503050406030204" pitchFamily="18" charset="0"/>
                            </a:rPr>
                            <m:t>𝑛</m:t>
                          </m:r>
                          <m:r>
                            <a:rPr lang="fr-FR" sz="1400" b="0" i="1" smtClean="0">
                              <a:latin typeface="Cambria Math" panose="02040503050406030204" pitchFamily="18" charset="0"/>
                            </a:rPr>
                            <m:t>−1</m:t>
                          </m:r>
                        </m:sub>
                        <m:sup>
                          <m:r>
                            <a:rPr lang="fr-FR" sz="1400" b="0" i="1" smtClean="0">
                              <a:latin typeface="Cambria Math" panose="02040503050406030204" pitchFamily="18" charset="0"/>
                            </a:rPr>
                            <m:t>∗</m:t>
                          </m:r>
                        </m:sup>
                      </m:sSubSup>
                    </m:oMath>
                  </m:oMathPara>
                </a14:m>
                <a:endParaRPr lang="en-US" sz="1400" dirty="0"/>
              </a:p>
            </p:txBody>
          </p:sp>
        </mc:Choice>
        <mc:Fallback xmlns="">
          <p:sp>
            <p:nvSpPr>
              <p:cNvPr id="45" name="Rectangle 44"/>
              <p:cNvSpPr>
                <a:spLocks noRot="1" noChangeAspect="1" noMove="1" noResize="1" noEditPoints="1" noAdjustHandles="1" noChangeArrowheads="1" noChangeShapeType="1" noTextEdit="1"/>
              </p:cNvSpPr>
              <p:nvPr/>
            </p:nvSpPr>
            <p:spPr>
              <a:xfrm>
                <a:off x="6645505" y="5411321"/>
                <a:ext cx="2077685" cy="61843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1320648" y="4947019"/>
                <a:ext cx="1977849"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400" b="0" i="1" smtClean="0">
                              <a:latin typeface="Cambria Math" panose="02040503050406030204" pitchFamily="18" charset="0"/>
                              <a:ea typeface="Cambria Math" panose="02040503050406030204" pitchFamily="18" charset="0"/>
                            </a:rPr>
                          </m:ctrlPr>
                        </m:dPr>
                        <m:e>
                          <m:sSub>
                            <m:sSubPr>
                              <m:ctrlPr>
                                <a:rPr lang="fr-FR" sz="1400" i="1">
                                  <a:latin typeface="Cambria Math" panose="02040503050406030204" pitchFamily="18" charset="0"/>
                                  <a:ea typeface="Cambria Math" panose="02040503050406030204" pitchFamily="18" charset="0"/>
                                </a:rPr>
                              </m:ctrlPr>
                            </m:sSubPr>
                            <m:e>
                              <m:r>
                                <m:rPr>
                                  <m:sty m:val="p"/>
                                </m:rPr>
                                <a:rPr lang="el-GR" sz="1400" i="1">
                                  <a:latin typeface="Cambria Math" panose="02040503050406030204" pitchFamily="18" charset="0"/>
                                  <a:ea typeface="Cambria Math" panose="02040503050406030204" pitchFamily="18" charset="0"/>
                                </a:rPr>
                                <m:t>Φ</m:t>
                              </m:r>
                            </m:e>
                            <m:sub>
                              <m:r>
                                <a:rPr lang="fr-FR" sz="1400" i="1">
                                  <a:latin typeface="Cambria Math" panose="02040503050406030204" pitchFamily="18" charset="0"/>
                                  <a:ea typeface="Cambria Math" panose="02040503050406030204" pitchFamily="18" charset="0"/>
                                </a:rPr>
                                <m:t>𝑛</m:t>
                              </m:r>
                            </m:sub>
                          </m:sSub>
                        </m:e>
                      </m:d>
                      <m:r>
                        <a:rPr lang="fr-FR" sz="1400" b="0" i="1" smtClean="0">
                          <a:latin typeface="Cambria Math" panose="02040503050406030204" pitchFamily="18" charset="0"/>
                          <a:ea typeface="Cambria Math" panose="02040503050406030204" pitchFamily="18" charset="0"/>
                        </a:rPr>
                        <m:t>=</m:t>
                      </m:r>
                      <m:r>
                        <a:rPr lang="fr-FR" sz="1400" b="0" i="1" smtClean="0">
                          <a:latin typeface="Cambria Math" panose="02040503050406030204" pitchFamily="18" charset="0"/>
                          <a:ea typeface="Cambria Math" panose="02040503050406030204" pitchFamily="18" charset="0"/>
                        </a:rPr>
                        <m:t>𝐹𝐹𝑇</m:t>
                      </m:r>
                      <m:d>
                        <m:dPr>
                          <m:ctrlPr>
                            <a:rPr lang="fr-FR" sz="1400" b="0" i="1" smtClean="0">
                              <a:latin typeface="Cambria Math" panose="02040503050406030204" pitchFamily="18" charset="0"/>
                              <a:ea typeface="Cambria Math" panose="02040503050406030204" pitchFamily="18" charset="0"/>
                            </a:rPr>
                          </m:ctrlPr>
                        </m:dPr>
                        <m:e>
                          <m:d>
                            <m:dPr>
                              <m:begChr m:val="{"/>
                              <m:endChr m:val="}"/>
                              <m:ctrlPr>
                                <a:rPr lang="fr-FR" sz="1400" b="0" i="1" smtClean="0">
                                  <a:latin typeface="Cambria Math" panose="02040503050406030204" pitchFamily="18" charset="0"/>
                                  <a:ea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𝑟</m:t>
                                  </m:r>
                                </m:sub>
                              </m:sSub>
                              <m:d>
                                <m:dPr>
                                  <m:ctrlPr>
                                    <a:rPr lang="en-US" sz="1400" i="1" smtClean="0">
                                      <a:latin typeface="Cambria Math" panose="02040503050406030204" pitchFamily="18" charset="0"/>
                                    </a:rPr>
                                  </m:ctrlPr>
                                </m:dPr>
                                <m:e>
                                  <m:sSub>
                                    <m:sSubPr>
                                      <m:ctrlPr>
                                        <a:rPr lang="en-US" sz="1400" i="1" smtClean="0">
                                          <a:latin typeface="Cambria Math" panose="02040503050406030204" pitchFamily="18" charset="0"/>
                                        </a:rPr>
                                      </m:ctrlPr>
                                    </m:sSubPr>
                                    <m:e>
                                      <m:r>
                                        <a:rPr lang="en-US" sz="1400" i="1">
                                          <a:latin typeface="Cambria Math" panose="02040503050406030204" pitchFamily="18" charset="0"/>
                                        </a:rPr>
                                        <m:t>𝜗</m:t>
                                      </m:r>
                                    </m:e>
                                    <m:sub>
                                      <m:r>
                                        <a:rPr lang="fr-FR" sz="1400" b="0" i="1" smtClean="0">
                                          <a:latin typeface="Cambria Math" panose="02040503050406030204" pitchFamily="18" charset="0"/>
                                        </a:rPr>
                                        <m:t>𝑘</m:t>
                                      </m:r>
                                    </m:sub>
                                  </m:sSub>
                                </m:e>
                              </m:d>
                            </m:e>
                          </m:d>
                        </m:e>
                      </m:d>
                    </m:oMath>
                  </m:oMathPara>
                </a14:m>
                <a:endParaRPr lang="en-US" sz="1400" dirty="0"/>
              </a:p>
            </p:txBody>
          </p:sp>
        </mc:Choice>
        <mc:Fallback xmlns="">
          <p:sp>
            <p:nvSpPr>
              <p:cNvPr id="2" name="Rectangle 1"/>
              <p:cNvSpPr>
                <a:spLocks noRot="1" noChangeAspect="1" noMove="1" noResize="1" noEditPoints="1" noAdjustHandles="1" noChangeArrowheads="1" noChangeShapeType="1" noTextEdit="1"/>
              </p:cNvSpPr>
              <p:nvPr/>
            </p:nvSpPr>
            <p:spPr>
              <a:xfrm>
                <a:off x="1320648" y="4947019"/>
                <a:ext cx="1977849" cy="307777"/>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6648650" y="5017306"/>
                <a:ext cx="1977849"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400" b="0" i="1" smtClean="0">
                              <a:latin typeface="Cambria Math" panose="02040503050406030204" pitchFamily="18" charset="0"/>
                              <a:ea typeface="Cambria Math" panose="02040503050406030204" pitchFamily="18" charset="0"/>
                            </a:rPr>
                          </m:ctrlPr>
                        </m:dPr>
                        <m:e>
                          <m:sSub>
                            <m:sSubPr>
                              <m:ctrlPr>
                                <a:rPr lang="fr-FR" sz="1400" i="1">
                                  <a:latin typeface="Cambria Math" panose="02040503050406030204" pitchFamily="18" charset="0"/>
                                  <a:ea typeface="Cambria Math" panose="02040503050406030204" pitchFamily="18" charset="0"/>
                                </a:rPr>
                              </m:ctrlPr>
                            </m:sSubPr>
                            <m:e>
                              <m:r>
                                <a:rPr lang="el-GR" sz="1400" i="1">
                                  <a:latin typeface="Cambria Math" panose="02040503050406030204" pitchFamily="18" charset="0"/>
                                  <a:ea typeface="Cambria Math" panose="02040503050406030204" pitchFamily="18" charset="0"/>
                                </a:rPr>
                                <m:t>𝜓</m:t>
                              </m:r>
                            </m:e>
                            <m:sub>
                              <m:r>
                                <a:rPr lang="fr-FR" sz="1400" i="1">
                                  <a:latin typeface="Cambria Math" panose="02040503050406030204" pitchFamily="18" charset="0"/>
                                  <a:ea typeface="Cambria Math" panose="02040503050406030204" pitchFamily="18" charset="0"/>
                                </a:rPr>
                                <m:t>𝑛</m:t>
                              </m:r>
                            </m:sub>
                          </m:sSub>
                        </m:e>
                      </m:d>
                      <m:r>
                        <a:rPr lang="fr-FR" sz="1400" b="0" i="1" smtClean="0">
                          <a:latin typeface="Cambria Math" panose="02040503050406030204" pitchFamily="18" charset="0"/>
                          <a:ea typeface="Cambria Math" panose="02040503050406030204" pitchFamily="18" charset="0"/>
                        </a:rPr>
                        <m:t>=</m:t>
                      </m:r>
                      <m:r>
                        <a:rPr lang="fr-FR" sz="1400" b="0" i="1" smtClean="0">
                          <a:latin typeface="Cambria Math" panose="02040503050406030204" pitchFamily="18" charset="0"/>
                          <a:ea typeface="Cambria Math" panose="02040503050406030204" pitchFamily="18" charset="0"/>
                        </a:rPr>
                        <m:t>𝐹𝐹𝑇</m:t>
                      </m:r>
                      <m:d>
                        <m:dPr>
                          <m:ctrlPr>
                            <a:rPr lang="fr-FR" sz="1400" b="0" i="1" smtClean="0">
                              <a:latin typeface="Cambria Math" panose="02040503050406030204" pitchFamily="18" charset="0"/>
                              <a:ea typeface="Cambria Math" panose="02040503050406030204" pitchFamily="18" charset="0"/>
                            </a:rPr>
                          </m:ctrlPr>
                        </m:dPr>
                        <m:e>
                          <m:d>
                            <m:dPr>
                              <m:begChr m:val="{"/>
                              <m:endChr m:val="}"/>
                              <m:ctrlPr>
                                <a:rPr lang="fr-FR" sz="1400" b="0" i="1" smtClean="0">
                                  <a:latin typeface="Cambria Math" panose="02040503050406030204" pitchFamily="18" charset="0"/>
                                  <a:ea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fr-FR" sz="1400" b="0" i="1" smtClean="0">
                                      <a:latin typeface="Cambria Math" panose="02040503050406030204" pitchFamily="18" charset="0"/>
                                    </a:rPr>
                                    <m:t>𝑡</m:t>
                                  </m:r>
                                </m:sub>
                              </m:sSub>
                              <m:d>
                                <m:dPr>
                                  <m:ctrlPr>
                                    <a:rPr lang="en-US" sz="1400" i="1" smtClean="0">
                                      <a:latin typeface="Cambria Math" panose="02040503050406030204" pitchFamily="18" charset="0"/>
                                    </a:rPr>
                                  </m:ctrlPr>
                                </m:dPr>
                                <m:e>
                                  <m:sSub>
                                    <m:sSubPr>
                                      <m:ctrlPr>
                                        <a:rPr lang="en-US" sz="1400" i="1" smtClean="0">
                                          <a:latin typeface="Cambria Math" panose="02040503050406030204" pitchFamily="18" charset="0"/>
                                        </a:rPr>
                                      </m:ctrlPr>
                                    </m:sSubPr>
                                    <m:e>
                                      <m:r>
                                        <a:rPr lang="en-US" sz="1400" i="1">
                                          <a:latin typeface="Cambria Math" panose="02040503050406030204" pitchFamily="18" charset="0"/>
                                        </a:rPr>
                                        <m:t>𝜗</m:t>
                                      </m:r>
                                    </m:e>
                                    <m:sub>
                                      <m:r>
                                        <a:rPr lang="fr-FR" sz="1400" b="0" i="1" smtClean="0">
                                          <a:latin typeface="Cambria Math" panose="02040503050406030204" pitchFamily="18" charset="0"/>
                                        </a:rPr>
                                        <m:t>𝑘</m:t>
                                      </m:r>
                                    </m:sub>
                                  </m:sSub>
                                </m:e>
                              </m:d>
                            </m:e>
                          </m:d>
                        </m:e>
                      </m:d>
                    </m:oMath>
                  </m:oMathPara>
                </a14:m>
                <a:endParaRPr lang="en-US" sz="1400" dirty="0"/>
              </a:p>
            </p:txBody>
          </p:sp>
        </mc:Choice>
        <mc:Fallback xmlns="">
          <p:sp>
            <p:nvSpPr>
              <p:cNvPr id="47" name="Rectangle 46"/>
              <p:cNvSpPr>
                <a:spLocks noRot="1" noChangeAspect="1" noMove="1" noResize="1" noEditPoints="1" noAdjustHandles="1" noChangeArrowheads="1" noChangeShapeType="1" noTextEdit="1"/>
              </p:cNvSpPr>
              <p:nvPr/>
            </p:nvSpPr>
            <p:spPr>
              <a:xfrm>
                <a:off x="6648650" y="5017306"/>
                <a:ext cx="1977849" cy="307777"/>
              </a:xfrm>
              <a:prstGeom prst="rect">
                <a:avLst/>
              </a:prstGeom>
              <a:blipFill>
                <a:blip r:embed="rId10"/>
                <a:stretch>
                  <a:fillRect b="-7843"/>
                </a:stretch>
              </a:blipFill>
            </p:spPr>
            <p:txBody>
              <a:bodyPr/>
              <a:lstStyle/>
              <a:p>
                <a:r>
                  <a:rPr lang="en-US">
                    <a:noFill/>
                  </a:rPr>
                  <a:t> </a:t>
                </a:r>
              </a:p>
            </p:txBody>
          </p:sp>
        </mc:Fallback>
      </mc:AlternateContent>
      <p:sp>
        <p:nvSpPr>
          <p:cNvPr id="67" name="Rectangle 66"/>
          <p:cNvSpPr/>
          <p:nvPr/>
        </p:nvSpPr>
        <p:spPr>
          <a:xfrm>
            <a:off x="2402493" y="1775514"/>
            <a:ext cx="255199" cy="307777"/>
          </a:xfrm>
          <a:prstGeom prst="rect">
            <a:avLst/>
          </a:prstGeom>
        </p:spPr>
        <p:txBody>
          <a:bodyPr wrap="none">
            <a:spAutoFit/>
          </a:bodyPr>
          <a:lstStyle/>
          <a:p>
            <a:r>
              <a:rPr lang="en-US" sz="1400" i="1" dirty="0"/>
              <a:t>r</a:t>
            </a:r>
          </a:p>
        </p:txBody>
      </p:sp>
      <p:sp>
        <p:nvSpPr>
          <p:cNvPr id="68" name="Rectangle 67"/>
          <p:cNvSpPr/>
          <p:nvPr/>
        </p:nvSpPr>
        <p:spPr>
          <a:xfrm>
            <a:off x="8091091" y="1735877"/>
            <a:ext cx="255199" cy="307777"/>
          </a:xfrm>
          <a:prstGeom prst="rect">
            <a:avLst/>
          </a:prstGeom>
        </p:spPr>
        <p:txBody>
          <a:bodyPr wrap="none">
            <a:spAutoFit/>
          </a:bodyPr>
          <a:lstStyle/>
          <a:p>
            <a:r>
              <a:rPr lang="en-US" sz="1400" i="1" dirty="0"/>
              <a:t>r</a:t>
            </a:r>
          </a:p>
        </p:txBody>
      </p:sp>
    </p:spTree>
    <p:extLst>
      <p:ext uri="{BB962C8B-B14F-4D97-AF65-F5344CB8AC3E}">
        <p14:creationId xmlns:p14="http://schemas.microsoft.com/office/powerpoint/2010/main" val="8599877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Harmonic coil method</a:t>
            </a:r>
          </a:p>
        </p:txBody>
      </p:sp>
      <p:sp>
        <p:nvSpPr>
          <p:cNvPr id="3" name="Text Box 6"/>
          <p:cNvSpPr txBox="1">
            <a:spLocks noChangeArrowheads="1"/>
          </p:cNvSpPr>
          <p:nvPr/>
        </p:nvSpPr>
        <p:spPr bwMode="auto">
          <a:xfrm>
            <a:off x="-31426" y="301886"/>
            <a:ext cx="9937427" cy="55399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a:tabLst>
                <a:tab pos="801688" algn="l"/>
              </a:tabLst>
              <a:defRPr sz="800">
                <a:solidFill>
                  <a:schemeClr val="tx1"/>
                </a:solidFill>
                <a:latin typeface="Times New Roman" pitchFamily="18" charset="0"/>
              </a:defRPr>
            </a:lvl1pPr>
            <a:lvl2pPr marL="465138" indent="-285750">
              <a:tabLst>
                <a:tab pos="801688" algn="l"/>
              </a:tabLst>
              <a:defRPr sz="800">
                <a:solidFill>
                  <a:schemeClr val="tx1"/>
                </a:solidFill>
                <a:latin typeface="Times New Roman" pitchFamily="18" charset="0"/>
              </a:defRPr>
            </a:lvl2pPr>
            <a:lvl3pPr marL="1143000" indent="-228600">
              <a:tabLst>
                <a:tab pos="801688" algn="l"/>
              </a:tabLst>
              <a:defRPr sz="800">
                <a:solidFill>
                  <a:schemeClr val="tx1"/>
                </a:solidFill>
                <a:latin typeface="Times New Roman" pitchFamily="18" charset="0"/>
              </a:defRPr>
            </a:lvl3pPr>
            <a:lvl4pPr marL="1600200" indent="-228600">
              <a:tabLst>
                <a:tab pos="801688" algn="l"/>
              </a:tabLst>
              <a:defRPr sz="800">
                <a:solidFill>
                  <a:schemeClr val="tx1"/>
                </a:solidFill>
                <a:latin typeface="Times New Roman" pitchFamily="18" charset="0"/>
              </a:defRPr>
            </a:lvl4pPr>
            <a:lvl5pPr marL="2057400" indent="-228600">
              <a:tabLst>
                <a:tab pos="801688" algn="l"/>
              </a:tabLst>
              <a:defRPr sz="800">
                <a:solidFill>
                  <a:schemeClr val="tx1"/>
                </a:solidFill>
                <a:latin typeface="Times New Roman" pitchFamily="18" charset="0"/>
              </a:defRPr>
            </a:lvl5pPr>
            <a:lvl6pPr marL="2514600" indent="-228600" algn="ctr" eaLnBrk="0" fontAlgn="base" hangingPunct="0">
              <a:spcBef>
                <a:spcPct val="50000"/>
              </a:spcBef>
              <a:spcAft>
                <a:spcPct val="0"/>
              </a:spcAft>
              <a:tabLst>
                <a:tab pos="801688" algn="l"/>
              </a:tabLst>
              <a:defRPr sz="800">
                <a:solidFill>
                  <a:schemeClr val="tx1"/>
                </a:solidFill>
                <a:latin typeface="Times New Roman" pitchFamily="18" charset="0"/>
              </a:defRPr>
            </a:lvl6pPr>
            <a:lvl7pPr marL="2971800" indent="-228600" algn="ctr" eaLnBrk="0" fontAlgn="base" hangingPunct="0">
              <a:spcBef>
                <a:spcPct val="50000"/>
              </a:spcBef>
              <a:spcAft>
                <a:spcPct val="0"/>
              </a:spcAft>
              <a:tabLst>
                <a:tab pos="801688" algn="l"/>
              </a:tabLst>
              <a:defRPr sz="800">
                <a:solidFill>
                  <a:schemeClr val="tx1"/>
                </a:solidFill>
                <a:latin typeface="Times New Roman" pitchFamily="18" charset="0"/>
              </a:defRPr>
            </a:lvl7pPr>
            <a:lvl8pPr marL="3429000" indent="-228600" algn="ctr" eaLnBrk="0" fontAlgn="base" hangingPunct="0">
              <a:spcBef>
                <a:spcPct val="50000"/>
              </a:spcBef>
              <a:spcAft>
                <a:spcPct val="0"/>
              </a:spcAft>
              <a:tabLst>
                <a:tab pos="801688" algn="l"/>
              </a:tabLst>
              <a:defRPr sz="800">
                <a:solidFill>
                  <a:schemeClr val="tx1"/>
                </a:solidFill>
                <a:latin typeface="Times New Roman" pitchFamily="18" charset="0"/>
              </a:defRPr>
            </a:lvl8pPr>
            <a:lvl9pPr marL="3886200" indent="-228600" algn="ctr" eaLnBrk="0" fontAlgn="base" hangingPunct="0">
              <a:spcBef>
                <a:spcPct val="50000"/>
              </a:spcBef>
              <a:spcAft>
                <a:spcPct val="0"/>
              </a:spcAft>
              <a:tabLst>
                <a:tab pos="801688" algn="l"/>
              </a:tabLst>
              <a:defRPr sz="800">
                <a:solidFill>
                  <a:schemeClr val="tx1"/>
                </a:solidFill>
                <a:latin typeface="Times New Roman" pitchFamily="18" charset="0"/>
              </a:defRPr>
            </a:lvl9pPr>
          </a:lstStyle>
          <a:p>
            <a:pPr lvl="1" algn="l">
              <a:spcBef>
                <a:spcPct val="0"/>
              </a:spcBef>
              <a:buFont typeface="Arial" pitchFamily="34" charset="0"/>
              <a:buChar char="•"/>
            </a:pPr>
            <a:r>
              <a:rPr lang="en-US" sz="1800" dirty="0">
                <a:latin typeface="Ubuntu" panose="020B0504030602030204" pitchFamily="34" charset="0"/>
                <a:ea typeface="Calibri" pitchFamily="34" charset="0"/>
                <a:cs typeface="Calibri" pitchFamily="34" charset="0"/>
              </a:rPr>
              <a:t>workhorse of CERN instrumentation park: </a:t>
            </a:r>
            <a:r>
              <a:rPr lang="en-US" sz="1800" b="1" dirty="0">
                <a:solidFill>
                  <a:srgbClr val="00B050"/>
                </a:solidFill>
                <a:latin typeface="Ubuntu" panose="020B0504030602030204" pitchFamily="34" charset="0"/>
                <a:ea typeface="Calibri" pitchFamily="34" charset="0"/>
                <a:cs typeface="Calibri" pitchFamily="34" charset="0"/>
              </a:rPr>
              <a:t>most accurate and cost-effective method for the integral field of beam line </a:t>
            </a:r>
            <a:r>
              <a:rPr lang="en-US" sz="1800" b="1" dirty="0" smtClean="0">
                <a:solidFill>
                  <a:srgbClr val="00B050"/>
                </a:solidFill>
                <a:latin typeface="Ubuntu" panose="020B0504030602030204" pitchFamily="34" charset="0"/>
                <a:ea typeface="Calibri" pitchFamily="34" charset="0"/>
                <a:cs typeface="Calibri" pitchFamily="34" charset="0"/>
              </a:rPr>
              <a:t>magnets</a:t>
            </a:r>
            <a:endParaRPr lang="en-US" sz="1800" b="1" dirty="0">
              <a:solidFill>
                <a:srgbClr val="00B050"/>
              </a:solidFill>
              <a:latin typeface="Ubuntu" panose="020B0504030602030204" pitchFamily="34" charset="0"/>
              <a:ea typeface="Calibri" pitchFamily="34" charset="0"/>
              <a:cs typeface="Calibri" pitchFamily="34" charset="0"/>
            </a:endParaRPr>
          </a:p>
        </p:txBody>
      </p:sp>
      <p:sp>
        <p:nvSpPr>
          <p:cNvPr id="4" name="Rectangle 4"/>
          <p:cNvSpPr>
            <a:spLocks noChangeArrowheads="1"/>
          </p:cNvSpPr>
          <p:nvPr/>
        </p:nvSpPr>
        <p:spPr bwMode="auto">
          <a:xfrm>
            <a:off x="4860634" y="-153888"/>
            <a:ext cx="1847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400" dirty="0"/>
          </a:p>
        </p:txBody>
      </p:sp>
      <p:sp>
        <p:nvSpPr>
          <p:cNvPr id="5" name="Rectangle 4"/>
          <p:cNvSpPr/>
          <p:nvPr/>
        </p:nvSpPr>
        <p:spPr>
          <a:xfrm>
            <a:off x="-153665" y="4286154"/>
            <a:ext cx="2512395" cy="307777"/>
          </a:xfrm>
          <a:prstGeom prst="rect">
            <a:avLst/>
          </a:prstGeom>
        </p:spPr>
        <p:txBody>
          <a:bodyPr wrap="square">
            <a:spAutoFit/>
          </a:bodyPr>
          <a:lstStyle/>
          <a:p>
            <a:pPr indent="180340" algn="l">
              <a:spcAft>
                <a:spcPts val="0"/>
              </a:spcAft>
            </a:pPr>
            <a:r>
              <a:rPr lang="en-GB" sz="1400" dirty="0">
                <a:latin typeface="Ubuntu" panose="020B0504030602030204" pitchFamily="34" charset="0"/>
                <a:ea typeface="Times New Roman" panose="02020603050405020304" pitchFamily="18" charset="0"/>
                <a:cs typeface="Times New Roman" panose="02020603050405020304" pitchFamily="18" charset="0"/>
              </a:rPr>
              <a:t>Complex field potential: </a:t>
            </a:r>
            <a:endParaRPr lang="en-US" sz="1400" dirty="0">
              <a:latin typeface="Ubuntu" panose="020B0504030602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3" name="Rectangle 42"/>
              <p:cNvSpPr/>
              <p:nvPr/>
            </p:nvSpPr>
            <p:spPr>
              <a:xfrm>
                <a:off x="2151816" y="4113076"/>
                <a:ext cx="2123915" cy="700385"/>
              </a:xfrm>
              <a:prstGeom prst="rect">
                <a:avLst/>
              </a:prstGeom>
            </p:spPr>
            <p:txBody>
              <a:bodyPr wrap="none">
                <a:spAutoFit/>
              </a:bodyPr>
              <a:lstStyle/>
              <a:p>
                <a:pPr lvl="0" indent="180340" algn="just">
                  <a:spcAft>
                    <a:spcPts val="0"/>
                  </a:spcAft>
                </a:pPr>
                <a14:m>
                  <m:oMathPara xmlns:m="http://schemas.openxmlformats.org/officeDocument/2006/math">
                    <m:oMathParaPr>
                      <m:jc m:val="centerGroup"/>
                    </m:oMathParaPr>
                    <m:oMath xmlns:m="http://schemas.openxmlformats.org/officeDocument/2006/math">
                      <m:r>
                        <m:rPr>
                          <m:sty m:val="p"/>
                        </m:rPr>
                        <a:rPr lang="en-GB" sz="1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F</m:t>
                      </m:r>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nary>
                        <m:naryPr>
                          <m:limLoc m:val="undOvr"/>
                          <m:subHide m:val="on"/>
                          <m:supHide m:val="on"/>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naryPr>
                        <m:sub/>
                        <m:sup/>
                        <m:e>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𝐵𝑑𝑧</m:t>
                          </m:r>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e>
                      </m:nary>
                      <m:nary>
                        <m:naryPr>
                          <m:chr m:val="∑"/>
                          <m:limLoc m:val="undOv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naryPr>
                        <m:sub>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sub>
                        <m:sup>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up>
                        <m:e>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𝐶</m:t>
                                  </m:r>
                                </m:e>
                                <m:sub>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sub>
                              </m:sSub>
                            </m:num>
                            <m:den>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den>
                          </m:f>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𝑧</m:t>
                                  </m:r>
                                </m:e>
                                <m:sup>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sup>
                              </m:sSup>
                            </m:num>
                            <m:den>
                              <m:sSubSup>
                                <m:sSubSup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𝑟</m:t>
                                  </m:r>
                                </m:e>
                                <m:sub>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𝑟𝑒𝑓</m:t>
                                  </m:r>
                                </m:sub>
                                <m:sup>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𝑛</m:t>
                                  </m:r>
                                  <m:r>
                                    <a:rPr lang="en-GB"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sup>
                              </m:sSubSup>
                            </m:den>
                          </m:f>
                        </m:e>
                      </m:nary>
                    </m:oMath>
                  </m:oMathPara>
                </a14:m>
                <a:endParaRPr lang="en-US" sz="1400" dirty="0">
                  <a:solidFill>
                    <a:srgbClr val="000000"/>
                  </a:solidFill>
                  <a:latin typeface="Cambria" panose="02040503050406030204" pitchFamily="18" charset="0"/>
                  <a:ea typeface="Times New Roman" panose="02020603050405020304" pitchFamily="18" charset="0"/>
                  <a:cs typeface="Times New Roman" panose="02020603050405020304" pitchFamily="18" charset="0"/>
                </a:endParaRPr>
              </a:p>
            </p:txBody>
          </p:sp>
        </mc:Choice>
        <mc:Fallback xmlns="">
          <p:sp>
            <p:nvSpPr>
              <p:cNvPr id="43" name="Rectangle 42"/>
              <p:cNvSpPr>
                <a:spLocks noRot="1" noChangeAspect="1" noMove="1" noResize="1" noEditPoints="1" noAdjustHandles="1" noChangeArrowheads="1" noChangeShapeType="1" noTextEdit="1"/>
              </p:cNvSpPr>
              <p:nvPr/>
            </p:nvSpPr>
            <p:spPr>
              <a:xfrm>
                <a:off x="2151816" y="4113076"/>
                <a:ext cx="2123915" cy="700385"/>
              </a:xfrm>
              <a:prstGeom prst="rect">
                <a:avLst/>
              </a:prstGeom>
              <a:blipFill>
                <a:blip r:embed="rId3"/>
                <a:stretch>
                  <a:fillRect r="-14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2348610" y="5633744"/>
                <a:ext cx="1914307" cy="4956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𝜅</m:t>
                          </m:r>
                        </m:e>
                        <m:sub>
                          <m:r>
                            <a:rPr lang="en-US" sz="1400" i="1">
                              <a:latin typeface="Cambria Math" panose="02040503050406030204" pitchFamily="18" charset="0"/>
                            </a:rPr>
                            <m:t>𝑛</m:t>
                          </m:r>
                        </m:sub>
                      </m:sSub>
                      <m:r>
                        <a:rPr lang="en-US" sz="1400">
                          <a:latin typeface="Cambria Math" panose="02040503050406030204" pitchFamily="18" charset="0"/>
                        </a:rPr>
                        <m:t>=</m:t>
                      </m: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𝑁</m:t>
                              </m:r>
                            </m:e>
                            <m:sub>
                              <m:r>
                                <a:rPr lang="en-US" sz="1400" i="1">
                                  <a:latin typeface="Cambria Math" panose="02040503050406030204" pitchFamily="18" charset="0"/>
                                </a:rPr>
                                <m:t>𝑇</m:t>
                              </m:r>
                            </m:sub>
                          </m:sSub>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𝑐</m:t>
                              </m:r>
                            </m:sub>
                          </m:sSub>
                        </m:num>
                        <m:den>
                          <m:r>
                            <a:rPr lang="en-US" sz="1400" i="1">
                              <a:latin typeface="Cambria Math" panose="02040503050406030204" pitchFamily="18" charset="0"/>
                            </a:rPr>
                            <m:t>𝑛</m:t>
                          </m:r>
                        </m:den>
                      </m:f>
                      <m:d>
                        <m:dPr>
                          <m:ctrlPr>
                            <a:rPr lang="en-US" sz="1400" i="1">
                              <a:latin typeface="Cambria Math" panose="02040503050406030204" pitchFamily="18" charset="0"/>
                            </a:rPr>
                          </m:ctrlPr>
                        </m:dPr>
                        <m:e>
                          <m:sSubSup>
                            <m:sSubSupPr>
                              <m:ctrlPr>
                                <a:rPr lang="en-US" sz="1400" i="1">
                                  <a:latin typeface="Cambria Math" panose="02040503050406030204" pitchFamily="18" charset="0"/>
                                </a:rPr>
                              </m:ctrlPr>
                            </m:sSubSupPr>
                            <m:e>
                              <m:r>
                                <a:rPr lang="en-US" sz="1400" i="1">
                                  <a:latin typeface="Cambria Math" panose="02040503050406030204" pitchFamily="18" charset="0"/>
                                </a:rPr>
                                <m:t>𝑧</m:t>
                              </m:r>
                            </m:e>
                            <m:sub>
                              <m:r>
                                <a:rPr lang="en-US" sz="1400">
                                  <a:latin typeface="Cambria Math" panose="02040503050406030204" pitchFamily="18" charset="0"/>
                                </a:rPr>
                                <m:t>20</m:t>
                              </m:r>
                            </m:sub>
                            <m:sup>
                              <m:r>
                                <a:rPr lang="en-US" sz="1400" i="1">
                                  <a:latin typeface="Cambria Math" panose="02040503050406030204" pitchFamily="18" charset="0"/>
                                </a:rPr>
                                <m:t>𝑛</m:t>
                              </m:r>
                            </m:sup>
                          </m:sSubSup>
                          <m:r>
                            <a:rPr lang="en-US" sz="1400">
                              <a:latin typeface="Cambria Math" panose="02040503050406030204" pitchFamily="18" charset="0"/>
                            </a:rPr>
                            <m:t>−</m:t>
                          </m:r>
                          <m:sSubSup>
                            <m:sSubSupPr>
                              <m:ctrlPr>
                                <a:rPr lang="en-US" sz="1400" i="1">
                                  <a:latin typeface="Cambria Math" panose="02040503050406030204" pitchFamily="18" charset="0"/>
                                </a:rPr>
                              </m:ctrlPr>
                            </m:sSubSupPr>
                            <m:e>
                              <m:r>
                                <a:rPr lang="en-US" sz="1400" i="1">
                                  <a:latin typeface="Cambria Math" panose="02040503050406030204" pitchFamily="18" charset="0"/>
                                </a:rPr>
                                <m:t>𝑧</m:t>
                              </m:r>
                            </m:e>
                            <m:sub>
                              <m:r>
                                <a:rPr lang="en-US" sz="1400">
                                  <a:latin typeface="Cambria Math" panose="02040503050406030204" pitchFamily="18" charset="0"/>
                                </a:rPr>
                                <m:t>10</m:t>
                              </m:r>
                            </m:sub>
                            <m:sup>
                              <m:r>
                                <a:rPr lang="en-US" sz="1400" i="1">
                                  <a:latin typeface="Cambria Math" panose="02040503050406030204" pitchFamily="18" charset="0"/>
                                </a:rPr>
                                <m:t>𝑛</m:t>
                              </m:r>
                            </m:sup>
                          </m:sSubSup>
                        </m:e>
                      </m:d>
                    </m:oMath>
                  </m:oMathPara>
                </a14:m>
                <a:endParaRPr lang="en-US" sz="1400" dirty="0"/>
              </a:p>
            </p:txBody>
          </p:sp>
        </mc:Choice>
        <mc:Fallback xmlns="">
          <p:sp>
            <p:nvSpPr>
              <p:cNvPr id="44" name="Rectangle 43"/>
              <p:cNvSpPr>
                <a:spLocks noRot="1" noChangeAspect="1" noMove="1" noResize="1" noEditPoints="1" noAdjustHandles="1" noChangeArrowheads="1" noChangeShapeType="1" noTextEdit="1"/>
              </p:cNvSpPr>
              <p:nvPr/>
            </p:nvSpPr>
            <p:spPr>
              <a:xfrm>
                <a:off x="2348610" y="5633744"/>
                <a:ext cx="1914307" cy="49564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2252700" y="4745862"/>
                <a:ext cx="7232429" cy="6798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Φ</m:t>
                      </m:r>
                      <m:d>
                        <m:dPr>
                          <m:ctrlPr>
                            <a:rPr lang="en-US" sz="1400" i="1">
                              <a:latin typeface="Cambria Math" panose="02040503050406030204" pitchFamily="18" charset="0"/>
                            </a:rPr>
                          </m:ctrlPr>
                        </m:dPr>
                        <m:e>
                          <m:r>
                            <a:rPr lang="en-US" sz="1400" i="1">
                              <a:latin typeface="Cambria Math" panose="02040503050406030204" pitchFamily="18" charset="0"/>
                            </a:rPr>
                            <m:t>𝜃</m:t>
                          </m:r>
                        </m:e>
                      </m:d>
                      <m:r>
                        <a:rPr lang="en-US" sz="1400" i="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𝑁</m:t>
                          </m:r>
                        </m:e>
                        <m:sub>
                          <m:r>
                            <a:rPr lang="en-US" sz="1400" i="1">
                              <a:latin typeface="Cambria Math" panose="02040503050406030204" pitchFamily="18" charset="0"/>
                            </a:rPr>
                            <m:t>𝑡</m:t>
                          </m:r>
                        </m:sub>
                      </m:sSub>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𝑐</m:t>
                          </m:r>
                        </m:sub>
                      </m:sSub>
                      <m:r>
                        <a:rPr lang="en-US" sz="1400" i="0">
                          <a:latin typeface="Cambria Math" panose="02040503050406030204" pitchFamily="18" charset="0"/>
                        </a:rPr>
                        <m:t>ℝ</m:t>
                      </m:r>
                      <m:d>
                        <m:dPr>
                          <m:ctrlPr>
                            <a:rPr lang="en-US" sz="1400" i="1">
                              <a:latin typeface="Cambria Math" panose="02040503050406030204" pitchFamily="18" charset="0"/>
                            </a:rPr>
                          </m:ctrlPr>
                        </m:dPr>
                        <m:e>
                          <m:r>
                            <a:rPr lang="en-US" sz="1400" i="1">
                              <a:latin typeface="Cambria Math" panose="02040503050406030204" pitchFamily="18" charset="0"/>
                            </a:rPr>
                            <m:t>𝐹</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𝑧</m:t>
                                  </m:r>
                                </m:e>
                                <m:sub>
                                  <m:r>
                                    <a:rPr lang="en-US" sz="1400" i="0">
                                      <a:latin typeface="Cambria Math" panose="02040503050406030204" pitchFamily="18" charset="0"/>
                                    </a:rPr>
                                    <m:t>20</m:t>
                                  </m:r>
                                </m:sub>
                              </m:sSub>
                            </m:e>
                          </m:d>
                          <m:r>
                            <a:rPr lang="en-US" sz="1400" i="0">
                              <a:latin typeface="Cambria Math" panose="02040503050406030204" pitchFamily="18" charset="0"/>
                            </a:rPr>
                            <m:t>−</m:t>
                          </m:r>
                          <m:r>
                            <a:rPr lang="en-US" sz="1400" i="1">
                              <a:latin typeface="Cambria Math" panose="02040503050406030204" pitchFamily="18" charset="0"/>
                            </a:rPr>
                            <m:t>𝐹</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𝑧</m:t>
                                  </m:r>
                                </m:e>
                                <m:sub>
                                  <m:r>
                                    <a:rPr lang="en-US" sz="1400" i="0">
                                      <a:latin typeface="Cambria Math" panose="02040503050406030204" pitchFamily="18" charset="0"/>
                                    </a:rPr>
                                    <m:t>10</m:t>
                                  </m:r>
                                </m:sub>
                              </m:sSub>
                            </m:e>
                          </m:d>
                        </m:e>
                      </m:d>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𝑖𝑛</m:t>
                          </m:r>
                          <m:r>
                            <a:rPr lang="en-US" sz="1400" i="1">
                              <a:latin typeface="Cambria Math" panose="02040503050406030204" pitchFamily="18" charset="0"/>
                            </a:rPr>
                            <m:t>𝜃</m:t>
                          </m:r>
                        </m:sup>
                      </m:sSup>
                      <m:r>
                        <a:rPr lang="en-US" sz="1400" i="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𝑁</m:t>
                          </m:r>
                        </m:e>
                        <m:sub>
                          <m:r>
                            <a:rPr lang="en-US" sz="1400" i="1">
                              <a:latin typeface="Cambria Math" panose="02040503050406030204" pitchFamily="18" charset="0"/>
                            </a:rPr>
                            <m:t>𝑡</m:t>
                          </m:r>
                        </m:sub>
                      </m:sSub>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𝑐</m:t>
                          </m:r>
                        </m:sub>
                      </m:sSub>
                      <m:r>
                        <a:rPr lang="en-US" sz="1400" i="0">
                          <a:latin typeface="Cambria Math" panose="02040503050406030204" pitchFamily="18" charset="0"/>
                        </a:rPr>
                        <m:t>ℝ</m:t>
                      </m:r>
                      <m:d>
                        <m:dPr>
                          <m:ctrlPr>
                            <a:rPr lang="en-US" sz="1400" i="1">
                              <a:latin typeface="Cambria Math" panose="02040503050406030204" pitchFamily="18" charset="0"/>
                            </a:rPr>
                          </m:ctrlPr>
                        </m:dPr>
                        <m:e>
                          <m:nary>
                            <m:naryPr>
                              <m:chr m:val="∑"/>
                              <m:limLoc m:val="undOvr"/>
                              <m:ctrlPr>
                                <a:rPr lang="en-US" sz="1400" i="1">
                                  <a:latin typeface="Cambria Math" panose="02040503050406030204" pitchFamily="18" charset="0"/>
                                </a:rPr>
                              </m:ctrlPr>
                            </m:naryPr>
                            <m:sub>
                              <m:r>
                                <a:rPr lang="en-US" sz="1400" i="1">
                                  <a:latin typeface="Cambria Math" panose="02040503050406030204" pitchFamily="18" charset="0"/>
                                </a:rPr>
                                <m:t>𝑛</m:t>
                              </m:r>
                              <m:r>
                                <a:rPr lang="en-US" sz="1400" i="0">
                                  <a:latin typeface="Cambria Math" panose="02040503050406030204" pitchFamily="18" charset="0"/>
                                </a:rPr>
                                <m:t>=1</m:t>
                              </m:r>
                            </m:sub>
                            <m:sup>
                              <m:r>
                                <a:rPr lang="en-US" sz="1400" i="0">
                                  <a:latin typeface="Cambria Math" panose="02040503050406030204" pitchFamily="18" charset="0"/>
                                </a:rPr>
                                <m:t>∞</m:t>
                              </m:r>
                            </m:sup>
                            <m:e>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𝑛</m:t>
                                      </m:r>
                                    </m:sub>
                                  </m:sSub>
                                </m:num>
                                <m:den>
                                  <m:r>
                                    <a:rPr lang="en-US" sz="1400" i="1">
                                      <a:latin typeface="Cambria Math" panose="02040503050406030204" pitchFamily="18" charset="0"/>
                                    </a:rPr>
                                    <m:t>𝑛</m:t>
                                  </m:r>
                                </m:den>
                              </m:f>
                              <m:f>
                                <m:fPr>
                                  <m:ctrlPr>
                                    <a:rPr lang="en-US" sz="1400" i="1">
                                      <a:latin typeface="Cambria Math" panose="02040503050406030204" pitchFamily="18" charset="0"/>
                                    </a:rPr>
                                  </m:ctrlPr>
                                </m:fPr>
                                <m:num>
                                  <m:sSubSup>
                                    <m:sSubSupPr>
                                      <m:ctrlPr>
                                        <a:rPr lang="en-US" sz="1400" i="1">
                                          <a:latin typeface="Cambria Math" panose="02040503050406030204" pitchFamily="18" charset="0"/>
                                        </a:rPr>
                                      </m:ctrlPr>
                                    </m:sSubSupPr>
                                    <m:e>
                                      <m:r>
                                        <a:rPr lang="en-US" sz="1400" i="1">
                                          <a:latin typeface="Cambria Math" panose="02040503050406030204" pitchFamily="18" charset="0"/>
                                        </a:rPr>
                                        <m:t>𝑧</m:t>
                                      </m:r>
                                    </m:e>
                                    <m:sub>
                                      <m:r>
                                        <a:rPr lang="en-US" sz="1400" i="0">
                                          <a:latin typeface="Cambria Math" panose="02040503050406030204" pitchFamily="18" charset="0"/>
                                        </a:rPr>
                                        <m:t>20</m:t>
                                      </m:r>
                                    </m:sub>
                                    <m:sup>
                                      <m:r>
                                        <a:rPr lang="en-US" sz="1400" i="1">
                                          <a:latin typeface="Cambria Math" panose="02040503050406030204" pitchFamily="18" charset="0"/>
                                        </a:rPr>
                                        <m:t>𝑛</m:t>
                                      </m:r>
                                    </m:sup>
                                  </m:sSubSup>
                                  <m:r>
                                    <a:rPr lang="en-US" sz="1400" i="0">
                                      <a:latin typeface="Cambria Math" panose="02040503050406030204" pitchFamily="18" charset="0"/>
                                    </a:rPr>
                                    <m:t>−</m:t>
                                  </m:r>
                                  <m:sSubSup>
                                    <m:sSubSupPr>
                                      <m:ctrlPr>
                                        <a:rPr lang="en-US" sz="1400" i="1">
                                          <a:latin typeface="Cambria Math" panose="02040503050406030204" pitchFamily="18" charset="0"/>
                                        </a:rPr>
                                      </m:ctrlPr>
                                    </m:sSubSupPr>
                                    <m:e>
                                      <m:r>
                                        <a:rPr lang="en-US" sz="1400" i="1">
                                          <a:latin typeface="Cambria Math" panose="02040503050406030204" pitchFamily="18" charset="0"/>
                                        </a:rPr>
                                        <m:t>𝑧</m:t>
                                      </m:r>
                                    </m:e>
                                    <m:sub>
                                      <m:r>
                                        <a:rPr lang="en-US" sz="1400" i="0">
                                          <a:latin typeface="Cambria Math" panose="02040503050406030204" pitchFamily="18" charset="0"/>
                                        </a:rPr>
                                        <m:t>10</m:t>
                                      </m:r>
                                    </m:sub>
                                    <m:sup>
                                      <m:r>
                                        <a:rPr lang="en-US" sz="1400" i="1">
                                          <a:latin typeface="Cambria Math" panose="02040503050406030204" pitchFamily="18" charset="0"/>
                                        </a:rPr>
                                        <m:t>𝑛</m:t>
                                      </m:r>
                                    </m:sup>
                                  </m:sSubSup>
                                </m:num>
                                <m:den>
                                  <m:sSubSup>
                                    <m:sSubSupPr>
                                      <m:ctrlPr>
                                        <a:rPr lang="en-US" sz="1400" i="1">
                                          <a:latin typeface="Cambria Math" panose="02040503050406030204" pitchFamily="18" charset="0"/>
                                        </a:rPr>
                                      </m:ctrlPr>
                                    </m:sSubSupPr>
                                    <m:e>
                                      <m:r>
                                        <a:rPr lang="en-US" sz="1400" i="1">
                                          <a:latin typeface="Cambria Math" panose="02040503050406030204" pitchFamily="18" charset="0"/>
                                        </a:rPr>
                                        <m:t>𝑟</m:t>
                                      </m:r>
                                    </m:e>
                                    <m:sub>
                                      <m:r>
                                        <a:rPr lang="en-US" sz="1400" i="1">
                                          <a:latin typeface="Cambria Math" panose="02040503050406030204" pitchFamily="18" charset="0"/>
                                        </a:rPr>
                                        <m:t>𝑟𝑒𝑓</m:t>
                                      </m:r>
                                    </m:sub>
                                    <m:sup>
                                      <m:r>
                                        <a:rPr lang="en-US" sz="1400" i="1">
                                          <a:latin typeface="Cambria Math" panose="02040503050406030204" pitchFamily="18" charset="0"/>
                                        </a:rPr>
                                        <m:t>𝑛</m:t>
                                      </m:r>
                                      <m:r>
                                        <a:rPr lang="en-US" sz="1400" i="0">
                                          <a:latin typeface="Cambria Math" panose="02040503050406030204" pitchFamily="18" charset="0"/>
                                        </a:rPr>
                                        <m:t>−1</m:t>
                                      </m:r>
                                    </m:sup>
                                  </m:sSubSup>
                                </m:den>
                              </m:f>
                            </m:e>
                          </m:nary>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𝑖𝑛</m:t>
                              </m:r>
                              <m:r>
                                <a:rPr lang="en-US" sz="1400" i="1">
                                  <a:latin typeface="Cambria Math" panose="02040503050406030204" pitchFamily="18" charset="0"/>
                                </a:rPr>
                                <m:t>𝜃</m:t>
                              </m:r>
                            </m:sup>
                          </m:sSup>
                        </m:e>
                      </m:d>
                      <m:r>
                        <a:rPr lang="en-US" sz="1400" i="0">
                          <a:latin typeface="Cambria Math" panose="02040503050406030204" pitchFamily="18" charset="0"/>
                        </a:rPr>
                        <m:t>=</m:t>
                      </m:r>
                      <m:r>
                        <a:rPr lang="en-US" sz="1400" i="0">
                          <a:latin typeface="Cambria Math" panose="02040503050406030204" pitchFamily="18" charset="0"/>
                        </a:rPr>
                        <m:t>ℝ</m:t>
                      </m:r>
                      <m:d>
                        <m:dPr>
                          <m:ctrlPr>
                            <a:rPr lang="en-US" sz="1400" i="1">
                              <a:latin typeface="Cambria Math" panose="02040503050406030204" pitchFamily="18" charset="0"/>
                            </a:rPr>
                          </m:ctrlPr>
                        </m:dPr>
                        <m:e>
                          <m:nary>
                            <m:naryPr>
                              <m:chr m:val="∑"/>
                              <m:limLoc m:val="undOvr"/>
                              <m:ctrlPr>
                                <a:rPr lang="en-US" sz="1400" i="1">
                                  <a:latin typeface="Cambria Math" panose="02040503050406030204" pitchFamily="18" charset="0"/>
                                </a:rPr>
                              </m:ctrlPr>
                            </m:naryPr>
                            <m:sub>
                              <m:r>
                                <a:rPr lang="en-US" sz="1400" i="1">
                                  <a:latin typeface="Cambria Math" panose="02040503050406030204" pitchFamily="18" charset="0"/>
                                </a:rPr>
                                <m:t>𝑛</m:t>
                              </m:r>
                              <m:r>
                                <a:rPr lang="en-US" sz="1400" i="0">
                                  <a:latin typeface="Cambria Math" panose="02040503050406030204" pitchFamily="18" charset="0"/>
                                </a:rPr>
                                <m:t>=1</m:t>
                              </m:r>
                            </m:sub>
                            <m:sup>
                              <m:r>
                                <a:rPr lang="en-US" sz="1400" i="0">
                                  <a:latin typeface="Cambria Math" panose="02040503050406030204" pitchFamily="18" charset="0"/>
                                </a:rPr>
                                <m:t>∞</m:t>
                              </m:r>
                            </m:sup>
                            <m:e>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𝜅</m:t>
                                      </m:r>
                                    </m:e>
                                    <m:sub>
                                      <m:r>
                                        <a:rPr lang="en-US" sz="1400" i="1">
                                          <a:latin typeface="Cambria Math" panose="02040503050406030204" pitchFamily="18" charset="0"/>
                                        </a:rPr>
                                        <m:t>𝑛</m:t>
                                      </m:r>
                                    </m:sub>
                                  </m:sSub>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𝑛</m:t>
                                      </m:r>
                                    </m:sub>
                                  </m:sSub>
                                </m:num>
                                <m:den>
                                  <m:sSubSup>
                                    <m:sSubSupPr>
                                      <m:ctrlPr>
                                        <a:rPr lang="en-US" sz="1400" i="1">
                                          <a:latin typeface="Cambria Math" panose="02040503050406030204" pitchFamily="18" charset="0"/>
                                        </a:rPr>
                                      </m:ctrlPr>
                                    </m:sSubSupPr>
                                    <m:e>
                                      <m:r>
                                        <a:rPr lang="en-US" sz="1400" i="1">
                                          <a:latin typeface="Cambria Math" panose="02040503050406030204" pitchFamily="18" charset="0"/>
                                        </a:rPr>
                                        <m:t>𝑟</m:t>
                                      </m:r>
                                    </m:e>
                                    <m:sub>
                                      <m:r>
                                        <a:rPr lang="en-US" sz="1400" i="1">
                                          <a:latin typeface="Cambria Math" panose="02040503050406030204" pitchFamily="18" charset="0"/>
                                        </a:rPr>
                                        <m:t>𝑟𝑒𝑓</m:t>
                                      </m:r>
                                    </m:sub>
                                    <m:sup>
                                      <m:r>
                                        <a:rPr lang="en-US" sz="1400" i="1">
                                          <a:latin typeface="Cambria Math" panose="02040503050406030204" pitchFamily="18" charset="0"/>
                                        </a:rPr>
                                        <m:t>𝑛</m:t>
                                      </m:r>
                                      <m:r>
                                        <a:rPr lang="en-US" sz="1400" i="0">
                                          <a:latin typeface="Cambria Math" panose="02040503050406030204" pitchFamily="18" charset="0"/>
                                        </a:rPr>
                                        <m:t>−1</m:t>
                                      </m:r>
                                    </m:sup>
                                  </m:sSubSup>
                                </m:den>
                              </m:f>
                            </m:e>
                          </m:nary>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𝑖𝑛</m:t>
                              </m:r>
                              <m:r>
                                <a:rPr lang="en-US" sz="1400" i="1">
                                  <a:latin typeface="Cambria Math" panose="02040503050406030204" pitchFamily="18" charset="0"/>
                                </a:rPr>
                                <m:t>𝜃</m:t>
                              </m:r>
                            </m:sup>
                          </m:sSup>
                        </m:e>
                      </m:d>
                    </m:oMath>
                  </m:oMathPara>
                </a14:m>
                <a:endParaRPr lang="en-US" sz="1400" dirty="0"/>
              </a:p>
            </p:txBody>
          </p:sp>
        </mc:Choice>
        <mc:Fallback xmlns="">
          <p:sp>
            <p:nvSpPr>
              <p:cNvPr id="45" name="Rectangle 44"/>
              <p:cNvSpPr>
                <a:spLocks noRot="1" noChangeAspect="1" noMove="1" noResize="1" noEditPoints="1" noAdjustHandles="1" noChangeArrowheads="1" noChangeShapeType="1" noTextEdit="1"/>
              </p:cNvSpPr>
              <p:nvPr/>
            </p:nvSpPr>
            <p:spPr>
              <a:xfrm>
                <a:off x="2252700" y="4745862"/>
                <a:ext cx="7232429" cy="67980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Rectangle 45"/>
              <p:cNvSpPr/>
              <p:nvPr/>
            </p:nvSpPr>
            <p:spPr>
              <a:xfrm>
                <a:off x="4736976" y="5552422"/>
                <a:ext cx="4572508" cy="756897"/>
              </a:xfrm>
              <a:prstGeom prst="rect">
                <a:avLst/>
              </a:prstGeom>
              <a:solidFill>
                <a:srgbClr val="FFFF00"/>
              </a:solidFill>
            </p:spPr>
            <p:txBody>
              <a:bodyPr wrap="square">
                <a:noAutofit/>
              </a:bodyPr>
              <a:lstStyle/>
              <a:p>
                <a:pPr/>
                <a14:m>
                  <m:oMathPara xmlns:m="http://schemas.openxmlformats.org/officeDocument/2006/math">
                    <m:oMathParaPr>
                      <m:jc m:val="right"/>
                    </m:oMathParaPr>
                    <m:oMath xmlns:m="http://schemas.openxmlformats.org/officeDocument/2006/math">
                      <m:sSub>
                        <m:sSubPr>
                          <m:ctrlPr>
                            <a:rPr lang="en-US" sz="1600" i="1" smtClean="0">
                              <a:latin typeface="Cambria Math" panose="02040503050406030204" pitchFamily="18" charset="0"/>
                            </a:rPr>
                          </m:ctrlPr>
                        </m:sSubPr>
                        <m:e>
                          <m:r>
                            <a:rPr lang="en-US" sz="1600" i="1">
                              <a:latin typeface="Cambria Math" panose="02040503050406030204" pitchFamily="18" charset="0"/>
                            </a:rPr>
                            <m:t>𝐶</m:t>
                          </m:r>
                        </m:e>
                        <m:sub>
                          <m:r>
                            <a:rPr lang="en-US" sz="1600" i="1">
                              <a:latin typeface="Cambria Math" panose="02040503050406030204" pitchFamily="18" charset="0"/>
                            </a:rPr>
                            <m:t>𝑛</m:t>
                          </m:r>
                        </m:sub>
                      </m:sSub>
                      <m:r>
                        <a:rPr lang="en-US" sz="1600">
                          <a:latin typeface="Cambria Math" panose="02040503050406030204" pitchFamily="18" charset="0"/>
                        </a:rPr>
                        <m:t>=</m:t>
                      </m:r>
                      <m:f>
                        <m:fPr>
                          <m:ctrlPr>
                            <a:rPr lang="en-US" sz="1600" i="1">
                              <a:latin typeface="Cambria Math" panose="02040503050406030204" pitchFamily="18" charset="0"/>
                            </a:rPr>
                          </m:ctrlPr>
                        </m:fPr>
                        <m:num>
                          <m:r>
                            <a:rPr lang="en-US" sz="1600">
                              <a:latin typeface="Cambria Math" panose="02040503050406030204" pitchFamily="18" charset="0"/>
                            </a:rPr>
                            <m:t>2</m:t>
                          </m:r>
                        </m:num>
                        <m:den>
                          <m:r>
                            <a:rPr lang="en-US" sz="1600" i="1">
                              <a:latin typeface="Cambria Math" panose="02040503050406030204" pitchFamily="18" charset="0"/>
                            </a:rPr>
                            <m:t>𝑁</m:t>
                          </m:r>
                        </m:den>
                      </m:f>
                      <m:sSubSup>
                        <m:sSubSupPr>
                          <m:ctrlPr>
                            <a:rPr lang="en-US" sz="1600" i="1">
                              <a:latin typeface="Cambria Math" panose="02040503050406030204" pitchFamily="18" charset="0"/>
                            </a:rPr>
                          </m:ctrlPr>
                        </m:sSubSupPr>
                        <m:e>
                          <m:r>
                            <a:rPr lang="en-US" sz="1600" i="1">
                              <a:latin typeface="Cambria Math" panose="02040503050406030204" pitchFamily="18" charset="0"/>
                            </a:rPr>
                            <m:t>𝑟</m:t>
                          </m:r>
                        </m:e>
                        <m:sub>
                          <m:r>
                            <a:rPr lang="en-US" sz="1600" i="1">
                              <a:latin typeface="Cambria Math" panose="02040503050406030204" pitchFamily="18" charset="0"/>
                            </a:rPr>
                            <m:t>𝑟𝑒𝑓</m:t>
                          </m:r>
                        </m:sub>
                        <m:sup>
                          <m:r>
                            <a:rPr lang="en-US" sz="1600" i="1">
                              <a:latin typeface="Cambria Math" panose="02040503050406030204" pitchFamily="18" charset="0"/>
                            </a:rPr>
                            <m:t>𝑛</m:t>
                          </m:r>
                          <m:r>
                            <a:rPr lang="en-US" sz="1600">
                              <a:latin typeface="Cambria Math" panose="02040503050406030204" pitchFamily="18" charset="0"/>
                            </a:rPr>
                            <m:t>−1</m:t>
                          </m:r>
                        </m:sup>
                      </m:sSubSup>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panose="02040503050406030204" pitchFamily="18" charset="0"/>
                                </a:rPr>
                                <m:t>𝛹</m:t>
                              </m:r>
                            </m:e>
                            <m:sub>
                              <m:r>
                                <a:rPr lang="en-US" sz="1600" i="1">
                                  <a:latin typeface="Cambria Math" panose="02040503050406030204" pitchFamily="18" charset="0"/>
                                </a:rPr>
                                <m:t>𝑛</m:t>
                              </m:r>
                              <m:r>
                                <a:rPr lang="en-US" sz="1600">
                                  <a:latin typeface="Cambria Math" panose="02040503050406030204" pitchFamily="18" charset="0"/>
                                </a:rPr>
                                <m:t>+1</m:t>
                              </m:r>
                            </m:sub>
                          </m:sSub>
                        </m:num>
                        <m:den>
                          <m:sSub>
                            <m:sSubPr>
                              <m:ctrlPr>
                                <a:rPr lang="en-US" sz="1600" i="1">
                                  <a:latin typeface="Cambria Math" panose="02040503050406030204" pitchFamily="18" charset="0"/>
                                </a:rPr>
                              </m:ctrlPr>
                            </m:sSubPr>
                            <m:e>
                              <m:r>
                                <a:rPr lang="en-US" sz="1600">
                                  <a:latin typeface="Cambria Math" panose="02040503050406030204" pitchFamily="18" charset="0"/>
                                </a:rPr>
                                <m:t> </m:t>
                              </m:r>
                              <m:r>
                                <a:rPr lang="en-US" sz="1600" i="1">
                                  <a:latin typeface="Cambria Math" panose="02040503050406030204" pitchFamily="18" charset="0"/>
                                </a:rPr>
                                <m:t>𝜅</m:t>
                              </m:r>
                            </m:e>
                            <m:sub>
                              <m:r>
                                <a:rPr lang="en-US" sz="1600" i="1">
                                  <a:latin typeface="Cambria Math" panose="02040503050406030204" pitchFamily="18" charset="0"/>
                                </a:rPr>
                                <m:t>𝑛</m:t>
                              </m:r>
                            </m:sub>
                          </m:sSub>
                        </m:den>
                      </m:f>
                    </m:oMath>
                  </m:oMathPara>
                </a14:m>
                <a:endParaRPr lang="en-US" sz="1600" dirty="0"/>
              </a:p>
            </p:txBody>
          </p:sp>
        </mc:Choice>
        <mc:Fallback xmlns="">
          <p:sp>
            <p:nvSpPr>
              <p:cNvPr id="46" name="Rectangle 45"/>
              <p:cNvSpPr>
                <a:spLocks noRot="1" noChangeAspect="1" noMove="1" noResize="1" noEditPoints="1" noAdjustHandles="1" noChangeArrowheads="1" noChangeShapeType="1" noTextEdit="1"/>
              </p:cNvSpPr>
              <p:nvPr/>
            </p:nvSpPr>
            <p:spPr>
              <a:xfrm>
                <a:off x="4736976" y="5552422"/>
                <a:ext cx="4572508" cy="756897"/>
              </a:xfrm>
              <a:prstGeom prst="rect">
                <a:avLst/>
              </a:prstGeom>
              <a:blipFill>
                <a:blip r:embed="rId6"/>
                <a:stretch>
                  <a:fillRect/>
                </a:stretch>
              </a:blipFill>
            </p:spPr>
            <p:txBody>
              <a:bodyPr/>
              <a:lstStyle/>
              <a:p>
                <a:r>
                  <a:rPr lang="en-US">
                    <a:noFill/>
                  </a:rPr>
                  <a:t> </a:t>
                </a:r>
              </a:p>
            </p:txBody>
          </p:sp>
        </mc:Fallback>
      </mc:AlternateContent>
      <p:pic>
        <p:nvPicPr>
          <p:cNvPr id="2" name="Picture 1"/>
          <p:cNvPicPr>
            <a:picLocks noChangeAspect="1"/>
          </p:cNvPicPr>
          <p:nvPr/>
        </p:nvPicPr>
        <p:blipFill rotWithShape="1">
          <a:blip r:embed="rId7"/>
          <a:srcRect r="19729"/>
          <a:stretch/>
        </p:blipFill>
        <p:spPr>
          <a:xfrm>
            <a:off x="4854647" y="1180621"/>
            <a:ext cx="4119595" cy="2484463"/>
          </a:xfrm>
          <a:prstGeom prst="rect">
            <a:avLst/>
          </a:prstGeom>
        </p:spPr>
      </p:pic>
      <p:grpSp>
        <p:nvGrpSpPr>
          <p:cNvPr id="42" name="Group 41"/>
          <p:cNvGrpSpPr/>
          <p:nvPr/>
        </p:nvGrpSpPr>
        <p:grpSpPr>
          <a:xfrm>
            <a:off x="848544" y="1180153"/>
            <a:ext cx="3441901" cy="2867246"/>
            <a:chOff x="1082848" y="809888"/>
            <a:chExt cx="3653807" cy="3120640"/>
          </a:xfrm>
        </p:grpSpPr>
        <p:pic>
          <p:nvPicPr>
            <p:cNvPr id="34" name="Picture 6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94754" y="1063282"/>
              <a:ext cx="3441901" cy="25814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cxnSp>
          <p:nvCxnSpPr>
            <p:cNvPr id="8" name="Straight Arrow Connector 7"/>
            <p:cNvCxnSpPr>
              <a:cxnSpLocks/>
            </p:cNvCxnSpPr>
            <p:nvPr/>
          </p:nvCxnSpPr>
          <p:spPr bwMode="auto">
            <a:xfrm flipH="1">
              <a:off x="1208584" y="2853813"/>
              <a:ext cx="1051049" cy="533948"/>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40" name="Straight Arrow Connector 39"/>
            <p:cNvCxnSpPr>
              <a:cxnSpLocks/>
            </p:cNvCxnSpPr>
            <p:nvPr/>
          </p:nvCxnSpPr>
          <p:spPr bwMode="auto">
            <a:xfrm>
              <a:off x="2259633" y="2846977"/>
              <a:ext cx="1613247" cy="894144"/>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47" name="Straight Arrow Connector 46"/>
            <p:cNvCxnSpPr>
              <a:cxnSpLocks/>
            </p:cNvCxnSpPr>
            <p:nvPr/>
          </p:nvCxnSpPr>
          <p:spPr bwMode="auto">
            <a:xfrm flipV="1">
              <a:off x="2259633" y="923832"/>
              <a:ext cx="0" cy="1929981"/>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41" name="Rectangle 40"/>
            <p:cNvSpPr/>
            <p:nvPr/>
          </p:nvSpPr>
          <p:spPr>
            <a:xfrm>
              <a:off x="3516035" y="3591974"/>
              <a:ext cx="288861" cy="338554"/>
            </a:xfrm>
            <a:prstGeom prst="rect">
              <a:avLst/>
            </a:prstGeom>
          </p:spPr>
          <p:txBody>
            <a:bodyPr wrap="none">
              <a:spAutoFit/>
            </a:bodyPr>
            <a:lstStyle/>
            <a:p>
              <a:r>
                <a:rPr lang="en-US" sz="1600" i="1" dirty="0">
                  <a:latin typeface="Ubuntu" panose="020B0504030602030204" pitchFamily="34" charset="0"/>
                  <a:ea typeface="Calibri" pitchFamily="34" charset="0"/>
                  <a:cs typeface="Calibri" pitchFamily="34" charset="0"/>
                </a:rPr>
                <a:t>x</a:t>
              </a:r>
              <a:endParaRPr lang="en-US" sz="1600" i="1" dirty="0"/>
            </a:p>
          </p:txBody>
        </p:sp>
        <p:sp>
          <p:nvSpPr>
            <p:cNvPr id="48" name="Rectangle 47"/>
            <p:cNvSpPr/>
            <p:nvPr/>
          </p:nvSpPr>
          <p:spPr>
            <a:xfrm>
              <a:off x="1927687" y="809888"/>
              <a:ext cx="288861" cy="338554"/>
            </a:xfrm>
            <a:prstGeom prst="rect">
              <a:avLst/>
            </a:prstGeom>
          </p:spPr>
          <p:txBody>
            <a:bodyPr wrap="none">
              <a:spAutoFit/>
            </a:bodyPr>
            <a:lstStyle/>
            <a:p>
              <a:r>
                <a:rPr lang="en-US" sz="1600" i="1" dirty="0">
                  <a:latin typeface="Ubuntu" panose="020B0504030602030204" pitchFamily="34" charset="0"/>
                  <a:ea typeface="Calibri" pitchFamily="34" charset="0"/>
                  <a:cs typeface="Calibri" pitchFamily="34" charset="0"/>
                </a:rPr>
                <a:t>y</a:t>
              </a:r>
              <a:endParaRPr lang="en-US" sz="1600" i="1" dirty="0"/>
            </a:p>
          </p:txBody>
        </p:sp>
        <p:sp>
          <p:nvSpPr>
            <p:cNvPr id="49" name="Rectangle 48"/>
            <p:cNvSpPr/>
            <p:nvPr/>
          </p:nvSpPr>
          <p:spPr>
            <a:xfrm>
              <a:off x="1082848" y="2997861"/>
              <a:ext cx="269626" cy="338554"/>
            </a:xfrm>
            <a:prstGeom prst="rect">
              <a:avLst/>
            </a:prstGeom>
          </p:spPr>
          <p:txBody>
            <a:bodyPr wrap="none">
              <a:spAutoFit/>
            </a:bodyPr>
            <a:lstStyle/>
            <a:p>
              <a:r>
                <a:rPr lang="en-US" sz="1600" i="1" dirty="0">
                  <a:latin typeface="Ubuntu" panose="020B0504030602030204" pitchFamily="34" charset="0"/>
                  <a:ea typeface="Calibri" pitchFamily="34" charset="0"/>
                  <a:cs typeface="Calibri" pitchFamily="34" charset="0"/>
                </a:rPr>
                <a:t>s</a:t>
              </a:r>
              <a:endParaRPr lang="en-US" sz="1600" i="1" dirty="0"/>
            </a:p>
          </p:txBody>
        </p:sp>
      </p:grpSp>
      <p:sp>
        <p:nvSpPr>
          <p:cNvPr id="50" name="Rectangle 49"/>
          <p:cNvSpPr/>
          <p:nvPr/>
        </p:nvSpPr>
        <p:spPr>
          <a:xfrm>
            <a:off x="7437276" y="1151362"/>
            <a:ext cx="1964459" cy="523220"/>
          </a:xfrm>
          <a:prstGeom prst="rect">
            <a:avLst/>
          </a:prstGeom>
        </p:spPr>
        <p:txBody>
          <a:bodyPr wrap="square">
            <a:spAutoFit/>
          </a:bodyPr>
          <a:lstStyle/>
          <a:p>
            <a:pPr>
              <a:spcBef>
                <a:spcPts val="0"/>
              </a:spcBef>
              <a:spcAft>
                <a:spcPts val="0"/>
              </a:spcAft>
            </a:pPr>
            <a:r>
              <a:rPr lang="en-GB" sz="1400" dirty="0">
                <a:latin typeface="Ubuntu" panose="020B0504030602030204" pitchFamily="34" charset="0"/>
                <a:ea typeface="Times New Roman" panose="02020603050405020304" pitchFamily="18" charset="0"/>
                <a:cs typeface="Times New Roman" panose="02020603050405020304" pitchFamily="18" charset="0"/>
              </a:rPr>
              <a:t>windings</a:t>
            </a:r>
            <a:br>
              <a:rPr lang="en-GB" sz="1400" dirty="0">
                <a:latin typeface="Ubuntu" panose="020B0504030602030204" pitchFamily="34" charset="0"/>
                <a:ea typeface="Times New Roman" panose="02020603050405020304" pitchFamily="18" charset="0"/>
                <a:cs typeface="Times New Roman" panose="02020603050405020304" pitchFamily="18" charset="0"/>
              </a:rPr>
            </a:br>
            <a:r>
              <a:rPr lang="en-GB" sz="1400" dirty="0">
                <a:latin typeface="Ubuntu" panose="020B0504030602030204" pitchFamily="34" charset="0"/>
                <a:ea typeface="Times New Roman" panose="02020603050405020304" pitchFamily="18" charset="0"/>
                <a:cs typeface="Times New Roman" panose="02020603050405020304" pitchFamily="18" charset="0"/>
              </a:rPr>
              <a:t>(filament approx</a:t>
            </a:r>
            <a:r>
              <a:rPr lang="en-GB" sz="1200" dirty="0">
                <a:latin typeface="Ubuntu" panose="020B0504030602030204" pitchFamily="34" charset="0"/>
                <a:ea typeface="Times New Roman" panose="02020603050405020304" pitchFamily="18" charset="0"/>
                <a:cs typeface="Times New Roman" panose="02020603050405020304" pitchFamily="18" charset="0"/>
              </a:rPr>
              <a:t>.)</a:t>
            </a:r>
            <a:endParaRPr lang="en-US" sz="1200" dirty="0">
              <a:latin typeface="Ubuntu" panose="020B0504030602030204" pitchFamily="34" charset="0"/>
              <a:ea typeface="Times New Roman" panose="02020603050405020304" pitchFamily="18" charset="0"/>
              <a:cs typeface="Times New Roman" panose="02020603050405020304" pitchFamily="18" charset="0"/>
            </a:endParaRPr>
          </a:p>
        </p:txBody>
      </p:sp>
      <p:sp>
        <p:nvSpPr>
          <p:cNvPr id="51" name="Rectangle 50"/>
          <p:cNvSpPr/>
          <p:nvPr/>
        </p:nvSpPr>
        <p:spPr>
          <a:xfrm>
            <a:off x="-153665" y="4923317"/>
            <a:ext cx="2512395" cy="307777"/>
          </a:xfrm>
          <a:prstGeom prst="rect">
            <a:avLst/>
          </a:prstGeom>
        </p:spPr>
        <p:txBody>
          <a:bodyPr wrap="square">
            <a:spAutoFit/>
          </a:bodyPr>
          <a:lstStyle/>
          <a:p>
            <a:pPr indent="180340" algn="l">
              <a:spcAft>
                <a:spcPts val="0"/>
              </a:spcAft>
            </a:pPr>
            <a:r>
              <a:rPr lang="en-GB" sz="1400" dirty="0">
                <a:latin typeface="Ubuntu" panose="020B0504030602030204" pitchFamily="34" charset="0"/>
                <a:ea typeface="Times New Roman" panose="02020603050405020304" pitchFamily="18" charset="0"/>
                <a:cs typeface="Times New Roman" panose="02020603050405020304" pitchFamily="18" charset="0"/>
              </a:rPr>
              <a:t>Linked flux : </a:t>
            </a:r>
            <a:endParaRPr lang="en-US" sz="1400" dirty="0">
              <a:latin typeface="Ubuntu" panose="020B0504030602030204" pitchFamily="34" charset="0"/>
              <a:ea typeface="Times New Roman" panose="02020603050405020304" pitchFamily="18" charset="0"/>
              <a:cs typeface="Times New Roman" panose="02020603050405020304" pitchFamily="18" charset="0"/>
            </a:endParaRPr>
          </a:p>
        </p:txBody>
      </p:sp>
      <p:cxnSp>
        <p:nvCxnSpPr>
          <p:cNvPr id="53" name="Straight Arrow Connector 52"/>
          <p:cNvCxnSpPr/>
          <p:nvPr/>
        </p:nvCxnSpPr>
        <p:spPr bwMode="auto">
          <a:xfrm flipH="1">
            <a:off x="7149244" y="1628800"/>
            <a:ext cx="504056" cy="180020"/>
          </a:xfrm>
          <a:prstGeom prst="straightConnector1">
            <a:avLst/>
          </a:prstGeom>
          <a:solidFill>
            <a:schemeClr val="accent1"/>
          </a:solidFill>
          <a:ln w="3175" cap="flat" cmpd="sng" algn="ctr">
            <a:solidFill>
              <a:schemeClr val="bg2">
                <a:lumMod val="40000"/>
                <a:lumOff val="60000"/>
              </a:schemeClr>
            </a:solidFill>
            <a:prstDash val="solid"/>
            <a:round/>
            <a:headEnd type="none" w="med" len="med"/>
            <a:tailEnd type="triangle"/>
          </a:ln>
          <a:effectLst/>
        </p:spPr>
      </p:cxnSp>
      <p:cxnSp>
        <p:nvCxnSpPr>
          <p:cNvPr id="54" name="Straight Arrow Connector 53"/>
          <p:cNvCxnSpPr>
            <a:cxnSpLocks/>
          </p:cNvCxnSpPr>
          <p:nvPr/>
        </p:nvCxnSpPr>
        <p:spPr bwMode="auto">
          <a:xfrm>
            <a:off x="8419505" y="1674582"/>
            <a:ext cx="169899" cy="748270"/>
          </a:xfrm>
          <a:prstGeom prst="straightConnector1">
            <a:avLst/>
          </a:prstGeom>
          <a:solidFill>
            <a:schemeClr val="accent1"/>
          </a:solidFill>
          <a:ln w="3175" cap="flat" cmpd="sng" algn="ctr">
            <a:solidFill>
              <a:schemeClr val="bg2">
                <a:lumMod val="40000"/>
                <a:lumOff val="60000"/>
              </a:schemeClr>
            </a:solidFill>
            <a:prstDash val="solid"/>
            <a:round/>
            <a:headEnd type="none" w="med" len="med"/>
            <a:tailEnd type="triangle"/>
          </a:ln>
          <a:effectLst/>
        </p:spPr>
      </p:cxnSp>
      <p:sp>
        <p:nvSpPr>
          <p:cNvPr id="57" name="Rectangle 56"/>
          <p:cNvSpPr/>
          <p:nvPr/>
        </p:nvSpPr>
        <p:spPr>
          <a:xfrm>
            <a:off x="-145618" y="5744503"/>
            <a:ext cx="2512395" cy="307777"/>
          </a:xfrm>
          <a:prstGeom prst="rect">
            <a:avLst/>
          </a:prstGeom>
        </p:spPr>
        <p:txBody>
          <a:bodyPr wrap="square">
            <a:spAutoFit/>
          </a:bodyPr>
          <a:lstStyle/>
          <a:p>
            <a:pPr indent="180340" algn="l">
              <a:spcAft>
                <a:spcPts val="0"/>
              </a:spcAft>
            </a:pPr>
            <a:r>
              <a:rPr lang="en-GB" sz="1400" dirty="0">
                <a:latin typeface="Ubuntu" panose="020B0504030602030204" pitchFamily="34" charset="0"/>
                <a:ea typeface="Times New Roman" panose="02020603050405020304" pitchFamily="18" charset="0"/>
                <a:cs typeface="Times New Roman" panose="02020603050405020304" pitchFamily="18" charset="0"/>
              </a:rPr>
              <a:t>Sensitivity coefficients: </a:t>
            </a:r>
            <a:endParaRPr lang="en-US" sz="1400" dirty="0">
              <a:latin typeface="Ubuntu" panose="020B0504030602030204" pitchFamily="34" charset="0"/>
              <a:ea typeface="Times New Roman" panose="02020603050405020304" pitchFamily="18" charset="0"/>
              <a:cs typeface="Times New Roman" panose="02020603050405020304" pitchFamily="18" charset="0"/>
            </a:endParaRPr>
          </a:p>
        </p:txBody>
      </p:sp>
      <p:sp>
        <p:nvSpPr>
          <p:cNvPr id="58" name="Rectangle 57"/>
          <p:cNvSpPr/>
          <p:nvPr/>
        </p:nvSpPr>
        <p:spPr>
          <a:xfrm>
            <a:off x="4612716" y="5696789"/>
            <a:ext cx="2512395" cy="307777"/>
          </a:xfrm>
          <a:prstGeom prst="rect">
            <a:avLst/>
          </a:prstGeom>
        </p:spPr>
        <p:txBody>
          <a:bodyPr wrap="square">
            <a:spAutoFit/>
          </a:bodyPr>
          <a:lstStyle/>
          <a:p>
            <a:pPr indent="180340" algn="l">
              <a:spcAft>
                <a:spcPts val="0"/>
              </a:spcAft>
            </a:pPr>
            <a:r>
              <a:rPr lang="en-GB" sz="1400" dirty="0">
                <a:latin typeface="Ubuntu" panose="020B0504030602030204" pitchFamily="34" charset="0"/>
                <a:ea typeface="Times New Roman" panose="02020603050405020304" pitchFamily="18" charset="0"/>
                <a:cs typeface="Times New Roman" panose="02020603050405020304" pitchFamily="18" charset="0"/>
              </a:rPr>
              <a:t> </a:t>
            </a:r>
            <a:endParaRPr lang="en-US" sz="1400" dirty="0">
              <a:latin typeface="Ubuntu" panose="020B0504030602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1" name="Rectangle 60"/>
              <p:cNvSpPr/>
              <p:nvPr/>
            </p:nvSpPr>
            <p:spPr>
              <a:xfrm>
                <a:off x="4861005" y="5696789"/>
                <a:ext cx="2388924" cy="307777"/>
              </a:xfrm>
              <a:prstGeom prst="rect">
                <a:avLst/>
              </a:prstGeom>
            </p:spPr>
            <p:txBody>
              <a:bodyPr wrap="none">
                <a:spAutoFit/>
              </a:bodyPr>
              <a:lstStyle/>
              <a:p>
                <a14:m>
                  <m:oMath xmlns:m="http://schemas.openxmlformats.org/officeDocument/2006/math">
                    <m:d>
                      <m:dPr>
                        <m:begChr m:val="{"/>
                        <m:endChr m:val="}"/>
                        <m:ctrlPr>
                          <a:rPr lang="fr-FR" sz="1400" b="0" i="1" smtClean="0">
                            <a:latin typeface="Cambria Math" panose="02040503050406030204" pitchFamily="18" charset="0"/>
                            <a:ea typeface="Cambria Math" panose="02040503050406030204" pitchFamily="18" charset="0"/>
                          </a:rPr>
                        </m:ctrlPr>
                      </m:dPr>
                      <m:e>
                        <m:sSub>
                          <m:sSubPr>
                            <m:ctrlPr>
                              <a:rPr lang="fr-FR"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rPr>
                              <m:t>𝛹</m:t>
                            </m:r>
                          </m:e>
                          <m:sub>
                            <m:r>
                              <a:rPr lang="fr-FR" sz="1400" i="1">
                                <a:latin typeface="Cambria Math" panose="02040503050406030204" pitchFamily="18" charset="0"/>
                                <a:ea typeface="Cambria Math" panose="02040503050406030204" pitchFamily="18" charset="0"/>
                              </a:rPr>
                              <m:t>𝑛</m:t>
                            </m:r>
                          </m:sub>
                        </m:sSub>
                      </m:e>
                    </m:d>
                    <m:r>
                      <a:rPr lang="fr-FR" sz="1400" b="0" i="1" smtClean="0">
                        <a:latin typeface="Cambria Math" panose="02040503050406030204" pitchFamily="18" charset="0"/>
                        <a:ea typeface="Cambria Math" panose="02040503050406030204" pitchFamily="18" charset="0"/>
                      </a:rPr>
                      <m:t>=</m:t>
                    </m:r>
                    <m:r>
                      <a:rPr lang="fr-FR" sz="1400" b="0" i="1" smtClean="0">
                        <a:latin typeface="Cambria Math" panose="02040503050406030204" pitchFamily="18" charset="0"/>
                        <a:ea typeface="Cambria Math" panose="02040503050406030204" pitchFamily="18" charset="0"/>
                      </a:rPr>
                      <m:t>𝐹𝐹𝑇</m:t>
                    </m:r>
                    <m:d>
                      <m:dPr>
                        <m:ctrlPr>
                          <a:rPr lang="fr-FR" sz="1400" b="0" i="1" smtClean="0">
                            <a:latin typeface="Cambria Math" panose="02040503050406030204" pitchFamily="18" charset="0"/>
                            <a:ea typeface="Cambria Math" panose="02040503050406030204" pitchFamily="18" charset="0"/>
                          </a:rPr>
                        </m:ctrlPr>
                      </m:dPr>
                      <m:e>
                        <m:d>
                          <m:dPr>
                            <m:begChr m:val="{"/>
                            <m:endChr m:val="}"/>
                            <m:ctrlPr>
                              <a:rPr lang="fr-FR" sz="1400" b="0" i="1" smtClean="0">
                                <a:latin typeface="Cambria Math" panose="02040503050406030204" pitchFamily="18" charset="0"/>
                                <a:ea typeface="Cambria Math" panose="02040503050406030204" pitchFamily="18" charset="0"/>
                              </a:rPr>
                            </m:ctrlPr>
                          </m:dPr>
                          <m:e>
                            <m:r>
                              <m:rPr>
                                <m:sty m:val="p"/>
                              </m:rPr>
                              <a:rPr lang="en-US" sz="1400">
                                <a:latin typeface="Cambria Math" panose="02040503050406030204" pitchFamily="18" charset="0"/>
                              </a:rPr>
                              <m:t>Φ</m:t>
                            </m:r>
                            <m:d>
                              <m:dPr>
                                <m:ctrlPr>
                                  <a:rPr lang="en-US" sz="1400" i="1" smtClean="0">
                                    <a:latin typeface="Cambria Math" panose="02040503050406030204" pitchFamily="18" charset="0"/>
                                  </a:rPr>
                                </m:ctrlPr>
                              </m:dPr>
                              <m:e>
                                <m:sSub>
                                  <m:sSubPr>
                                    <m:ctrlPr>
                                      <a:rPr lang="en-US" sz="1400" i="1" smtClean="0">
                                        <a:latin typeface="Cambria Math" panose="02040503050406030204" pitchFamily="18" charset="0"/>
                                      </a:rPr>
                                    </m:ctrlPr>
                                  </m:sSubPr>
                                  <m:e>
                                    <m:r>
                                      <a:rPr lang="en-US" sz="1400" i="1">
                                        <a:latin typeface="Cambria Math" panose="02040503050406030204" pitchFamily="18" charset="0"/>
                                      </a:rPr>
                                      <m:t>𝜗</m:t>
                                    </m:r>
                                  </m:e>
                                  <m:sub>
                                    <m:r>
                                      <a:rPr lang="fr-FR" sz="1400" b="0" i="1" smtClean="0">
                                        <a:latin typeface="Cambria Math" panose="02040503050406030204" pitchFamily="18" charset="0"/>
                                      </a:rPr>
                                      <m:t>𝑘</m:t>
                                    </m:r>
                                  </m:sub>
                                </m:sSub>
                              </m:e>
                            </m:d>
                          </m:e>
                        </m:d>
                      </m:e>
                    </m:d>
                    <m:r>
                      <a:rPr lang="de-CH" sz="1400" b="0" i="1" smtClean="0">
                        <a:latin typeface="Cambria Math" panose="02040503050406030204" pitchFamily="18" charset="0"/>
                        <a:ea typeface="Cambria Math" panose="02040503050406030204" pitchFamily="18" charset="0"/>
                      </a:rPr>
                      <m:t>       </m:t>
                    </m:r>
                    <m:r>
                      <a:rPr lang="fr-FR" sz="1400" b="0" i="1" smtClean="0">
                        <a:latin typeface="Cambria Math" panose="02040503050406030204" pitchFamily="18" charset="0"/>
                        <a:ea typeface="Cambria Math" panose="02040503050406030204" pitchFamily="18" charset="0"/>
                      </a:rPr>
                      <m:t>⇒</m:t>
                    </m:r>
                  </m:oMath>
                </a14:m>
                <a:r>
                  <a:rPr lang="en-US" sz="1400" dirty="0"/>
                  <a:t> </a:t>
                </a:r>
              </a:p>
            </p:txBody>
          </p:sp>
        </mc:Choice>
        <mc:Fallback xmlns="">
          <p:sp>
            <p:nvSpPr>
              <p:cNvPr id="61" name="Rectangle 60"/>
              <p:cNvSpPr>
                <a:spLocks noRot="1" noChangeAspect="1" noMove="1" noResize="1" noEditPoints="1" noAdjustHandles="1" noChangeArrowheads="1" noChangeShapeType="1" noTextEdit="1"/>
              </p:cNvSpPr>
              <p:nvPr/>
            </p:nvSpPr>
            <p:spPr>
              <a:xfrm>
                <a:off x="4861005" y="5696789"/>
                <a:ext cx="2388924" cy="307777"/>
              </a:xfrm>
              <a:prstGeom prst="rect">
                <a:avLst/>
              </a:prstGeom>
              <a:blipFill>
                <a:blip r:embed="rId9"/>
                <a:stretch>
                  <a:fillRect/>
                </a:stretch>
              </a:blipFill>
            </p:spPr>
            <p:txBody>
              <a:bodyPr/>
              <a:lstStyle/>
              <a:p>
                <a:r>
                  <a:rPr lang="en-US">
                    <a:noFill/>
                  </a:rPr>
                  <a:t> </a:t>
                </a:r>
              </a:p>
            </p:txBody>
          </p:sp>
        </mc:Fallback>
      </mc:AlternateContent>
      <p:sp>
        <p:nvSpPr>
          <p:cNvPr id="62" name="Rectangle 61"/>
          <p:cNvSpPr/>
          <p:nvPr/>
        </p:nvSpPr>
        <p:spPr>
          <a:xfrm>
            <a:off x="4689277" y="6060880"/>
            <a:ext cx="2512395" cy="246221"/>
          </a:xfrm>
          <a:prstGeom prst="rect">
            <a:avLst/>
          </a:prstGeom>
        </p:spPr>
        <p:txBody>
          <a:bodyPr wrap="square">
            <a:spAutoFit/>
          </a:bodyPr>
          <a:lstStyle/>
          <a:p>
            <a:pPr indent="180340" algn="l">
              <a:spcAft>
                <a:spcPts val="0"/>
              </a:spcAft>
            </a:pPr>
            <a:r>
              <a:rPr lang="en-GB" sz="1000" i="1" dirty="0">
                <a:latin typeface="Cambria" panose="02040503050406030204" pitchFamily="18" charset="0"/>
                <a:ea typeface="Times New Roman" panose="02020603050405020304" pitchFamily="18" charset="0"/>
                <a:cs typeface="Times New Roman" panose="02020603050405020304" pitchFamily="18" charset="0"/>
              </a:rPr>
              <a:t>n</a:t>
            </a:r>
            <a:r>
              <a:rPr lang="en-GB" sz="1000" dirty="0">
                <a:latin typeface="Cambria" panose="02040503050406030204" pitchFamily="18" charset="0"/>
                <a:ea typeface="Times New Roman" panose="02020603050405020304" pitchFamily="18" charset="0"/>
                <a:cs typeface="Times New Roman" panose="02020603050405020304" pitchFamily="18" charset="0"/>
              </a:rPr>
              <a:t>, </a:t>
            </a:r>
            <a:r>
              <a:rPr lang="en-GB" sz="1000" i="1" dirty="0">
                <a:latin typeface="Cambria" panose="02040503050406030204" pitchFamily="18" charset="0"/>
                <a:ea typeface="Times New Roman" panose="02020603050405020304" pitchFamily="18" charset="0"/>
                <a:cs typeface="Times New Roman" panose="02020603050405020304" pitchFamily="18" charset="0"/>
              </a:rPr>
              <a:t>k</a:t>
            </a:r>
            <a:r>
              <a:rPr lang="en-GB" sz="1000" dirty="0">
                <a:latin typeface="Cambria" panose="02040503050406030204" pitchFamily="18" charset="0"/>
                <a:ea typeface="Times New Roman" panose="02020603050405020304" pitchFamily="18" charset="0"/>
                <a:cs typeface="Times New Roman" panose="02020603050405020304" pitchFamily="18" charset="0"/>
              </a:rPr>
              <a:t> = 1… </a:t>
            </a:r>
            <a:r>
              <a:rPr lang="en-GB" sz="1000" i="1" dirty="0">
                <a:latin typeface="Cambria" panose="02040503050406030204" pitchFamily="18" charset="0"/>
                <a:ea typeface="Times New Roman" panose="02020603050405020304" pitchFamily="18" charset="0"/>
                <a:cs typeface="Times New Roman" panose="02020603050405020304" pitchFamily="18" charset="0"/>
              </a:rPr>
              <a:t>N</a:t>
            </a:r>
            <a:endParaRPr lang="en-US" sz="1000" i="1" dirty="0">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784113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4044" y="2240868"/>
            <a:ext cx="9906000" cy="1674305"/>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Flux measurements</a:t>
            </a:r>
          </a:p>
          <a:p>
            <a:pPr>
              <a:lnSpc>
                <a:spcPct val="85000"/>
              </a:lnSpc>
              <a:spcBef>
                <a:spcPts val="0"/>
              </a:spcBef>
            </a:pPr>
            <a:r>
              <a:rPr lang="fr-FR"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i</a:t>
            </a:r>
            <a:r>
              <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n 3D fields</a:t>
            </a:r>
          </a:p>
        </p:txBody>
      </p:sp>
    </p:spTree>
    <p:extLst>
      <p:ext uri="{BB962C8B-B14F-4D97-AF65-F5344CB8AC3E}">
        <p14:creationId xmlns:p14="http://schemas.microsoft.com/office/powerpoint/2010/main" val="158873599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Rotating coils in a 3D field</a:t>
            </a:r>
          </a:p>
        </p:txBody>
      </p:sp>
      <p:pic>
        <p:nvPicPr>
          <p:cNvPr id="3" name="Picture 3"/>
          <p:cNvPicPr>
            <a:picLocks noChangeAspect="1" noChangeArrowheads="1"/>
          </p:cNvPicPr>
          <p:nvPr/>
        </p:nvPicPr>
        <p:blipFill>
          <a:blip r:embed="rId3" cstate="print">
            <a:lum bright="20000" contrast="20000"/>
            <a:extLst>
              <a:ext uri="{28A0092B-C50C-407E-A947-70E740481C1C}">
                <a14:useLocalDpi xmlns:a14="http://schemas.microsoft.com/office/drawing/2010/main" val="0"/>
              </a:ext>
            </a:extLst>
          </a:blip>
          <a:srcRect/>
          <a:stretch>
            <a:fillRect/>
          </a:stretch>
        </p:blipFill>
        <p:spPr bwMode="auto">
          <a:xfrm>
            <a:off x="1352600" y="2841969"/>
            <a:ext cx="4393788" cy="1728192"/>
          </a:xfrm>
          <a:prstGeom prst="rect">
            <a:avLst/>
          </a:prstGeom>
          <a:ln>
            <a:noFill/>
          </a:ln>
          <a:effectLst>
            <a:reflection blurRad="12700" stA="30000" endPos="30000" dist="5000" dir="5400000" sy="-100000" algn="bl" rotWithShape="0"/>
          </a:effectLst>
          <a:scene3d>
            <a:camera prst="perspectiveContrastingLeftFacing">
              <a:rot lat="1189511" lon="18875299" rev="2151755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6456" y="368660"/>
            <a:ext cx="9711193" cy="1754326"/>
          </a:xfrm>
          <a:prstGeom prst="rect">
            <a:avLst/>
          </a:prstGeom>
        </p:spPr>
        <p:txBody>
          <a:bodyPr wrap="square">
            <a:spAutoFit/>
          </a:bodyPr>
          <a:lstStyle/>
          <a:p>
            <a:pPr marL="285750" lvl="0" indent="-285750" algn="l">
              <a:spcBef>
                <a:spcPts val="0"/>
              </a:spcBef>
              <a:buFont typeface="Arial" panose="020B0604020202020204" pitchFamily="34" charset="0"/>
              <a:buChar char="•"/>
              <a:defRPr/>
            </a:pPr>
            <a:r>
              <a:rPr lang="en-US" sz="1800" b="0" baseline="0" dirty="0">
                <a:solidFill>
                  <a:srgbClr val="000000"/>
                </a:solidFill>
                <a:latin typeface="Ubuntu" panose="020B0504030602030204" pitchFamily="34" charset="0"/>
                <a:cs typeface="Calibri" pitchFamily="34" charset="0"/>
                <a:sym typeface="Symbol" panose="05050102010706020507" pitchFamily="18" charset="2"/>
              </a:rPr>
              <a:t>Natural extension of the 2D measurement, prototype hardware tested successfully</a:t>
            </a:r>
          </a:p>
          <a:p>
            <a:pPr marL="285750" lvl="0" indent="-285750" algn="l">
              <a:spcBef>
                <a:spcPts val="0"/>
              </a:spcBef>
              <a:buFont typeface="Arial" panose="020B0604020202020204" pitchFamily="34" charset="0"/>
              <a:buChar char="•"/>
              <a:defRPr/>
            </a:pPr>
            <a:r>
              <a:rPr lang="en-US" sz="1800" dirty="0" smtClean="0">
                <a:solidFill>
                  <a:srgbClr val="000000"/>
                </a:solidFill>
                <a:latin typeface="Ubuntu" panose="020B0504030602030204" pitchFamily="34" charset="0"/>
                <a:cs typeface="Calibri" pitchFamily="34" charset="0"/>
                <a:sym typeface="Symbol" panose="05050102010706020507" pitchFamily="18" charset="2"/>
              </a:rPr>
              <a:t>Negligible error in  small-curvature magnets </a:t>
            </a:r>
            <a:r>
              <a:rPr lang="en-US" sz="1800" dirty="0">
                <a:solidFill>
                  <a:srgbClr val="000000"/>
                </a:solidFill>
                <a:latin typeface="Ubuntu" panose="020B0504030602030204" pitchFamily="34" charset="0"/>
                <a:cs typeface="Calibri" pitchFamily="34" charset="0"/>
                <a:sym typeface="Symbol" panose="05050102010706020507" pitchFamily="18" charset="2"/>
              </a:rPr>
              <a:t>(LHC </a:t>
            </a:r>
            <a:r>
              <a:rPr lang="en-US" sz="1800" dirty="0" err="1">
                <a:solidFill>
                  <a:srgbClr val="000000"/>
                </a:solidFill>
                <a:latin typeface="Ubuntu" panose="020B0504030602030204" pitchFamily="34" charset="0"/>
                <a:cs typeface="Calibri" pitchFamily="34" charset="0"/>
                <a:sym typeface="Symbol" panose="05050102010706020507" pitchFamily="18" charset="2"/>
              </a:rPr>
              <a:t>cryodipoles</a:t>
            </a:r>
            <a:r>
              <a:rPr lang="en-US" sz="1800" dirty="0" smtClean="0">
                <a:solidFill>
                  <a:srgbClr val="000000"/>
                </a:solidFill>
                <a:latin typeface="Ubuntu" panose="020B0504030602030204" pitchFamily="34" charset="0"/>
                <a:cs typeface="Calibri" pitchFamily="34" charset="0"/>
                <a:sym typeface="Symbol" panose="05050102010706020507" pitchFamily="18" charset="2"/>
              </a:rPr>
              <a:t>), </a:t>
            </a:r>
            <a:br>
              <a:rPr lang="en-US" sz="1800" dirty="0" smtClean="0">
                <a:solidFill>
                  <a:srgbClr val="000000"/>
                </a:solidFill>
                <a:latin typeface="Ubuntu" panose="020B0504030602030204" pitchFamily="34" charset="0"/>
                <a:cs typeface="Calibri" pitchFamily="34" charset="0"/>
                <a:sym typeface="Symbol" panose="05050102010706020507" pitchFamily="18" charset="2"/>
              </a:rPr>
            </a:br>
            <a:r>
              <a:rPr lang="en-US" sz="1800" u="sng" dirty="0" smtClean="0">
                <a:solidFill>
                  <a:srgbClr val="000000"/>
                </a:solidFill>
                <a:latin typeface="Ubuntu" panose="020B0504030602030204" pitchFamily="34" charset="0"/>
                <a:cs typeface="Calibri" pitchFamily="34" charset="0"/>
                <a:sym typeface="Symbol" panose="05050102010706020507" pitchFamily="18" charset="2"/>
              </a:rPr>
              <a:t>new mathematics necessary for strongly bent dipoles</a:t>
            </a:r>
            <a:endParaRPr lang="en-US" sz="1800" u="sng" dirty="0">
              <a:solidFill>
                <a:srgbClr val="000000"/>
              </a:solidFill>
              <a:latin typeface="Ubuntu" panose="020B0504030602030204" pitchFamily="34" charset="0"/>
              <a:cs typeface="Calibri" pitchFamily="34" charset="0"/>
              <a:sym typeface="Symbol" panose="05050102010706020507" pitchFamily="18" charset="2"/>
            </a:endParaRPr>
          </a:p>
          <a:p>
            <a:pPr marL="285750" lvl="0" indent="-285750" algn="l">
              <a:spcBef>
                <a:spcPts val="0"/>
              </a:spcBef>
              <a:buFont typeface="Arial" panose="020B0604020202020204" pitchFamily="34" charset="0"/>
              <a:buChar char="•"/>
              <a:defRPr/>
            </a:pPr>
            <a:r>
              <a:rPr lang="en-US" sz="1800" b="0" baseline="0" dirty="0">
                <a:solidFill>
                  <a:srgbClr val="000000"/>
                </a:solidFill>
                <a:latin typeface="Ubuntu" panose="020B0504030602030204" pitchFamily="34" charset="0"/>
                <a:cs typeface="Calibri" pitchFamily="34" charset="0"/>
              </a:rPr>
              <a:t>Output: collection of flux increments (NB: standard FFT </a:t>
            </a:r>
            <a:r>
              <a:rPr lang="en-US" sz="1800" b="0" baseline="0" dirty="0">
                <a:solidFill>
                  <a:srgbClr val="000000"/>
                </a:solidFill>
                <a:latin typeface="Ubuntu" panose="020B0504030602030204" pitchFamily="34" charset="0"/>
                <a:cs typeface="Calibri" pitchFamily="34" charset="0"/>
                <a:sym typeface="Symbol" panose="05050102010706020507" pitchFamily="18" charset="2"/>
              </a:rPr>
              <a:t> pseudo-multipoles </a:t>
            </a:r>
            <a:r>
              <a:rPr lang="en-US" sz="1800" b="1" i="1" baseline="0" dirty="0">
                <a:solidFill>
                  <a:srgbClr val="000000"/>
                </a:solidFill>
                <a:latin typeface="Ubuntu" panose="020B0504030602030204" pitchFamily="34" charset="0"/>
                <a:cs typeface="Calibri" pitchFamily="34" charset="0"/>
                <a:sym typeface="Symbol" panose="05050102010706020507" pitchFamily="18" charset="2"/>
              </a:rPr>
              <a:t>C</a:t>
            </a:r>
            <a:r>
              <a:rPr lang="en-US" sz="1800" b="1" i="1" baseline="-25000" dirty="0">
                <a:solidFill>
                  <a:srgbClr val="000000"/>
                </a:solidFill>
                <a:latin typeface="Ubuntu" panose="020B0504030602030204" pitchFamily="34" charset="0"/>
                <a:cs typeface="Calibri" pitchFamily="34" charset="0"/>
                <a:sym typeface="Symbol" panose="05050102010706020507" pitchFamily="18" charset="2"/>
              </a:rPr>
              <a:t>n</a:t>
            </a:r>
            <a:r>
              <a:rPr lang="en-US" sz="1800" i="1" dirty="0">
                <a:solidFill>
                  <a:srgbClr val="000000"/>
                </a:solidFill>
                <a:latin typeface="Ubuntu" panose="020B0504030602030204" pitchFamily="34" charset="0"/>
                <a:cs typeface="Calibri" pitchFamily="34" charset="0"/>
                <a:sym typeface="Symbol" panose="05050102010706020507" pitchFamily="18" charset="2"/>
              </a:rPr>
              <a:t> </a:t>
            </a:r>
            <a:r>
              <a:rPr lang="en-US" sz="1800" b="0" baseline="0" dirty="0">
                <a:solidFill>
                  <a:srgbClr val="000000"/>
                </a:solidFill>
                <a:latin typeface="Ubuntu" panose="020B0504030602030204" pitchFamily="34" charset="0"/>
                <a:cs typeface="Calibri" pitchFamily="34" charset="0"/>
              </a:rPr>
              <a:t>!)</a:t>
            </a:r>
          </a:p>
          <a:p>
            <a:pPr marL="285750" lvl="0" indent="-285750" algn="l">
              <a:spcBef>
                <a:spcPts val="0"/>
              </a:spcBef>
              <a:buFont typeface="Arial" panose="020B0604020202020204" pitchFamily="34" charset="0"/>
              <a:buChar char="•"/>
              <a:defRPr/>
            </a:pPr>
            <a:r>
              <a:rPr lang="en-US" sz="1800" dirty="0">
                <a:solidFill>
                  <a:srgbClr val="000000"/>
                </a:solidFill>
                <a:latin typeface="Ubuntu" panose="020B0504030602030204" pitchFamily="34" charset="0"/>
                <a:cs typeface="Calibri" pitchFamily="34" charset="0"/>
              </a:rPr>
              <a:t>Open points: best-fitting </a:t>
            </a:r>
            <a:r>
              <a:rPr lang="en-US" sz="1800" dirty="0" err="1">
                <a:solidFill>
                  <a:srgbClr val="000000"/>
                </a:solidFill>
                <a:latin typeface="Ubuntu" panose="020B0504030602030204" pitchFamily="34" charset="0"/>
                <a:cs typeface="Calibri" pitchFamily="34" charset="0"/>
              </a:rPr>
              <a:t>eigensolution</a:t>
            </a:r>
            <a:r>
              <a:rPr lang="en-US" sz="1800" dirty="0">
                <a:solidFill>
                  <a:srgbClr val="000000"/>
                </a:solidFill>
                <a:latin typeface="Ubuntu" panose="020B0504030602030204" pitchFamily="34" charset="0"/>
                <a:cs typeface="Calibri" pitchFamily="34" charset="0"/>
              </a:rPr>
              <a:t>, partial overlapping between rings</a:t>
            </a:r>
            <a:endParaRPr lang="en-US" sz="1800" b="0" baseline="0" dirty="0">
              <a:solidFill>
                <a:srgbClr val="000000"/>
              </a:solidFill>
              <a:latin typeface="Ubuntu" panose="020B0504030602030204" pitchFamily="34" charset="0"/>
              <a:cs typeface="Calibri" pitchFamily="34" charset="0"/>
            </a:endParaRPr>
          </a:p>
          <a:p>
            <a:pPr marL="285750" lvl="0" indent="-285750" algn="l">
              <a:spcBef>
                <a:spcPts val="0"/>
              </a:spcBef>
              <a:buFont typeface="Arial" panose="020B0604020202020204" pitchFamily="34" charset="0"/>
              <a:buChar char="•"/>
              <a:defRPr/>
            </a:pPr>
            <a:endParaRPr lang="en-US" sz="1800" b="0" baseline="0" dirty="0">
              <a:solidFill>
                <a:srgbClr val="000000"/>
              </a:solidFill>
              <a:latin typeface="Ubuntu" panose="020B0504030602030204" pitchFamily="34" charset="0"/>
              <a:cs typeface="Calibri" pitchFamily="34" charset="0"/>
            </a:endParaRPr>
          </a:p>
        </p:txBody>
      </p:sp>
      <p:pic>
        <p:nvPicPr>
          <p:cNvPr id="2" name="Picture 1"/>
          <p:cNvPicPr>
            <a:picLocks noChangeAspect="1"/>
          </p:cNvPicPr>
          <p:nvPr/>
        </p:nvPicPr>
        <p:blipFill rotWithShape="1">
          <a:blip r:embed="rId4"/>
          <a:srcRect l="15590" t="15306" r="44408" b="47684"/>
          <a:stretch/>
        </p:blipFill>
        <p:spPr>
          <a:xfrm>
            <a:off x="6481313" y="3535397"/>
            <a:ext cx="3048556" cy="2115398"/>
          </a:xfrm>
          <a:prstGeom prst="rect">
            <a:avLst/>
          </a:prstGeom>
        </p:spPr>
      </p:pic>
      <p:cxnSp>
        <p:nvCxnSpPr>
          <p:cNvPr id="8" name="Straight Arrow Connector 7"/>
          <p:cNvCxnSpPr>
            <a:cxnSpLocks/>
          </p:cNvCxnSpPr>
          <p:nvPr/>
        </p:nvCxnSpPr>
        <p:spPr bwMode="auto">
          <a:xfrm flipH="1" flipV="1">
            <a:off x="7041233" y="2831530"/>
            <a:ext cx="417343" cy="874535"/>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Rectangle 9"/>
              <p:cNvSpPr/>
              <p:nvPr/>
            </p:nvSpPr>
            <p:spPr>
              <a:xfrm>
                <a:off x="6672967" y="2339647"/>
                <a:ext cx="3104568" cy="6236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CH" sz="1400"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sSub>
                        <m:sSubPr>
                          <m:ctrlPr>
                            <a:rPr lang="el-GR" sz="1400"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l-GR" sz="1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Φ</m:t>
                          </m:r>
                        </m:e>
                        <m:sub>
                          <m:r>
                            <a:rPr lang="de-CH" sz="1400"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𝑘</m:t>
                          </m:r>
                        </m:sub>
                      </m:sSub>
                      <m:r>
                        <a:rPr lang="de-CH" sz="1400" b="0" i="1" smtClean="0">
                          <a:solidFill>
                            <a:srgbClr val="000000"/>
                          </a:solidFill>
                          <a:latin typeface="Cambria Math" panose="02040503050406030204" pitchFamily="18" charset="0"/>
                          <a:cs typeface="Times New Roman" panose="02020603050405020304" pitchFamily="18" charset="0"/>
                        </a:rPr>
                        <m:t>=</m:t>
                      </m:r>
                      <m:nary>
                        <m:naryPr>
                          <m:chr m:val="∬"/>
                          <m:ctrlPr>
                            <a:rPr lang="en-US" sz="1400" i="1">
                              <a:solidFill>
                                <a:srgbClr val="000000"/>
                              </a:solidFill>
                              <a:latin typeface="Cambria Math" panose="02040503050406030204" pitchFamily="18" charset="0"/>
                              <a:cs typeface="Times New Roman" panose="02020603050405020304" pitchFamily="18" charset="0"/>
                            </a:rPr>
                          </m:ctrlPr>
                        </m:naryPr>
                        <m:sub>
                          <m:sSub>
                            <m:sSubPr>
                              <m:ctrlPr>
                                <a:rPr lang="en-US" sz="1400" i="1">
                                  <a:solidFill>
                                    <a:srgbClr val="000000"/>
                                  </a:solidFill>
                                  <a:latin typeface="Cambria Math" panose="02040503050406030204" pitchFamily="18" charset="0"/>
                                  <a:cs typeface="Times New Roman" panose="02020603050405020304" pitchFamily="18" charset="0"/>
                                </a:rPr>
                              </m:ctrlPr>
                            </m:sSubPr>
                            <m:e>
                              <m:r>
                                <a:rPr lang="de-CH" sz="1400" i="1">
                                  <a:solidFill>
                                    <a:srgbClr val="000000"/>
                                  </a:solidFill>
                                  <a:latin typeface="Cambria Math" panose="02040503050406030204" pitchFamily="18" charset="0"/>
                                  <a:cs typeface="Times New Roman" panose="02020603050405020304" pitchFamily="18" charset="0"/>
                                </a:rPr>
                                <m:t>𝐴</m:t>
                              </m:r>
                            </m:e>
                            <m:sub>
                              <m:r>
                                <a:rPr lang="de-CH" sz="1400" i="1">
                                  <a:solidFill>
                                    <a:srgbClr val="000000"/>
                                  </a:solidFill>
                                  <a:latin typeface="Cambria Math" panose="02040503050406030204" pitchFamily="18" charset="0"/>
                                  <a:cs typeface="Times New Roman" panose="02020603050405020304" pitchFamily="18" charset="0"/>
                                </a:rPr>
                                <m:t>𝑘</m:t>
                              </m:r>
                              <m:r>
                                <a:rPr lang="de-CH" sz="1400" b="0" i="1" smtClean="0">
                                  <a:solidFill>
                                    <a:srgbClr val="000000"/>
                                  </a:solidFill>
                                  <a:latin typeface="Cambria Math" panose="02040503050406030204" pitchFamily="18" charset="0"/>
                                  <a:cs typeface="Times New Roman" panose="02020603050405020304" pitchFamily="18" charset="0"/>
                                </a:rPr>
                                <m:t>+1</m:t>
                              </m:r>
                            </m:sub>
                          </m:sSub>
                        </m:sub>
                        <m:sup/>
                        <m:e>
                          <m:r>
                            <a:rPr lang="en-US" sz="14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𝑩</m:t>
                          </m:r>
                          <m:r>
                            <a:rPr lang="en-US" sz="1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r>
                            <a:rPr lang="en-US" sz="14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𝒏</m:t>
                          </m:r>
                          <m:r>
                            <a:rPr lang="de-CH"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de-CH"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𝑑𝐴</m:t>
                          </m:r>
                        </m:e>
                      </m:nary>
                      <m:r>
                        <a:rPr lang="de-CH" sz="1400" b="0" i="1" smtClean="0">
                          <a:solidFill>
                            <a:srgbClr val="000000"/>
                          </a:solidFill>
                          <a:latin typeface="Cambria Math" panose="02040503050406030204" pitchFamily="18" charset="0"/>
                          <a:cs typeface="Times New Roman" panose="02020603050405020304" pitchFamily="18" charset="0"/>
                        </a:rPr>
                        <m:t>−</m:t>
                      </m:r>
                      <m:nary>
                        <m:naryPr>
                          <m:chr m:val="∬"/>
                          <m:ctrlPr>
                            <a:rPr lang="en-US" sz="1400" i="1" smtClean="0">
                              <a:solidFill>
                                <a:srgbClr val="000000"/>
                              </a:solidFill>
                              <a:latin typeface="Cambria Math" panose="02040503050406030204" pitchFamily="18" charset="0"/>
                              <a:cs typeface="Times New Roman" panose="02020603050405020304" pitchFamily="18" charset="0"/>
                            </a:rPr>
                          </m:ctrlPr>
                        </m:naryPr>
                        <m:sub>
                          <m:sSub>
                            <m:sSubPr>
                              <m:ctrlPr>
                                <a:rPr lang="en-US" sz="1400" i="1" smtClean="0">
                                  <a:solidFill>
                                    <a:srgbClr val="000000"/>
                                  </a:solidFill>
                                  <a:latin typeface="Cambria Math" panose="02040503050406030204" pitchFamily="18" charset="0"/>
                                  <a:cs typeface="Times New Roman" panose="02020603050405020304" pitchFamily="18" charset="0"/>
                                </a:rPr>
                              </m:ctrlPr>
                            </m:sSubPr>
                            <m:e>
                              <m:r>
                                <a:rPr lang="de-CH" sz="1400" b="0" i="1" smtClean="0">
                                  <a:solidFill>
                                    <a:srgbClr val="000000"/>
                                  </a:solidFill>
                                  <a:latin typeface="Cambria Math" panose="02040503050406030204" pitchFamily="18" charset="0"/>
                                  <a:cs typeface="Times New Roman" panose="02020603050405020304" pitchFamily="18" charset="0"/>
                                </a:rPr>
                                <m:t>𝐴</m:t>
                              </m:r>
                            </m:e>
                            <m:sub>
                              <m:r>
                                <a:rPr lang="de-CH" sz="1400" b="0" i="1" smtClean="0">
                                  <a:solidFill>
                                    <a:srgbClr val="000000"/>
                                  </a:solidFill>
                                  <a:latin typeface="Cambria Math" panose="02040503050406030204" pitchFamily="18" charset="0"/>
                                  <a:cs typeface="Times New Roman" panose="02020603050405020304" pitchFamily="18" charset="0"/>
                                </a:rPr>
                                <m:t>𝑘</m:t>
                              </m:r>
                            </m:sub>
                          </m:sSub>
                        </m:sub>
                        <m:sup/>
                        <m:e>
                          <m:r>
                            <a:rPr lang="en-US" sz="14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𝑩</m:t>
                          </m:r>
                          <m:r>
                            <a:rPr lang="en-US" sz="1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r>
                            <a:rPr lang="en-US" sz="14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𝒏</m:t>
                          </m:r>
                          <m:r>
                            <a:rPr lang="de-CH" sz="1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de-CH" sz="1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𝑑𝐴</m:t>
                          </m:r>
                        </m:e>
                      </m:nary>
                    </m:oMath>
                  </m:oMathPara>
                </a14:m>
                <a:endParaRPr lang="en-US" sz="1400" dirty="0"/>
              </a:p>
            </p:txBody>
          </p:sp>
        </mc:Choice>
        <mc:Fallback xmlns="">
          <p:sp>
            <p:nvSpPr>
              <p:cNvPr id="10" name="Rectangle 9"/>
              <p:cNvSpPr>
                <a:spLocks noRot="1" noChangeAspect="1" noMove="1" noResize="1" noEditPoints="1" noAdjustHandles="1" noChangeArrowheads="1" noChangeShapeType="1" noTextEdit="1"/>
              </p:cNvSpPr>
              <p:nvPr/>
            </p:nvSpPr>
            <p:spPr>
              <a:xfrm>
                <a:off x="6672967" y="2339647"/>
                <a:ext cx="3104568" cy="623697"/>
              </a:xfrm>
              <a:prstGeom prst="rect">
                <a:avLst/>
              </a:prstGeom>
              <a:blipFill>
                <a:blip r:embed="rId5"/>
                <a:stretch>
                  <a:fillRect/>
                </a:stretch>
              </a:blipFill>
            </p:spPr>
            <p:txBody>
              <a:bodyPr/>
              <a:lstStyle/>
              <a:p>
                <a:r>
                  <a:rPr lang="en-US">
                    <a:noFill/>
                  </a:rPr>
                  <a:t> </a:t>
                </a:r>
              </a:p>
            </p:txBody>
          </p:sp>
        </mc:Fallback>
      </mc:AlternateContent>
      <p:sp>
        <p:nvSpPr>
          <p:cNvPr id="11" name="Freeform: Shape 10"/>
          <p:cNvSpPr/>
          <p:nvPr/>
        </p:nvSpPr>
        <p:spPr bwMode="auto">
          <a:xfrm>
            <a:off x="253042" y="3943093"/>
            <a:ext cx="6303033" cy="2186207"/>
          </a:xfrm>
          <a:custGeom>
            <a:avLst/>
            <a:gdLst>
              <a:gd name="connsiteX0" fmla="*/ 0 w 6349041"/>
              <a:gd name="connsiteY0" fmla="*/ 2760453 h 2760453"/>
              <a:gd name="connsiteX1" fmla="*/ 3180271 w 6349041"/>
              <a:gd name="connsiteY1" fmla="*/ 983412 h 2760453"/>
              <a:gd name="connsiteX2" fmla="*/ 6349041 w 6349041"/>
              <a:gd name="connsiteY2" fmla="*/ 0 h 2760453"/>
              <a:gd name="connsiteX0" fmla="*/ 0 w 6228271"/>
              <a:gd name="connsiteY0" fmla="*/ 3099759 h 3099759"/>
              <a:gd name="connsiteX1" fmla="*/ 3059501 w 6228271"/>
              <a:gd name="connsiteY1" fmla="*/ 983412 h 3099759"/>
              <a:gd name="connsiteX2" fmla="*/ 6228271 w 6228271"/>
              <a:gd name="connsiteY2" fmla="*/ 0 h 3099759"/>
              <a:gd name="connsiteX0" fmla="*/ 0 w 6228271"/>
              <a:gd name="connsiteY0" fmla="*/ 3099759 h 3099759"/>
              <a:gd name="connsiteX1" fmla="*/ 3059501 w 6228271"/>
              <a:gd name="connsiteY1" fmla="*/ 983412 h 3099759"/>
              <a:gd name="connsiteX2" fmla="*/ 6228271 w 6228271"/>
              <a:gd name="connsiteY2" fmla="*/ 0 h 3099759"/>
              <a:gd name="connsiteX0" fmla="*/ 0 w 6176513"/>
              <a:gd name="connsiteY0" fmla="*/ 2478657 h 2478657"/>
              <a:gd name="connsiteX1" fmla="*/ 3059501 w 6176513"/>
              <a:gd name="connsiteY1" fmla="*/ 362310 h 2478657"/>
              <a:gd name="connsiteX2" fmla="*/ 6176513 w 6176513"/>
              <a:gd name="connsiteY2" fmla="*/ 0 h 2478657"/>
              <a:gd name="connsiteX0" fmla="*/ 0 w 6176513"/>
              <a:gd name="connsiteY0" fmla="*/ 2493487 h 2493487"/>
              <a:gd name="connsiteX1" fmla="*/ 3059501 w 6176513"/>
              <a:gd name="connsiteY1" fmla="*/ 377140 h 2493487"/>
              <a:gd name="connsiteX2" fmla="*/ 6176513 w 6176513"/>
              <a:gd name="connsiteY2" fmla="*/ 14830 h 2493487"/>
              <a:gd name="connsiteX0" fmla="*/ 0 w 6176513"/>
              <a:gd name="connsiteY0" fmla="*/ 2479400 h 2479400"/>
              <a:gd name="connsiteX1" fmla="*/ 1725282 w 6176513"/>
              <a:gd name="connsiteY1" fmla="*/ 1369469 h 2479400"/>
              <a:gd name="connsiteX2" fmla="*/ 6176513 w 6176513"/>
              <a:gd name="connsiteY2" fmla="*/ 743 h 2479400"/>
              <a:gd name="connsiteX0" fmla="*/ 0 w 6176513"/>
              <a:gd name="connsiteY0" fmla="*/ 2482667 h 2482667"/>
              <a:gd name="connsiteX1" fmla="*/ 1368723 w 6176513"/>
              <a:gd name="connsiteY1" fmla="*/ 538849 h 2482667"/>
              <a:gd name="connsiteX2" fmla="*/ 6176513 w 6176513"/>
              <a:gd name="connsiteY2" fmla="*/ 4010 h 2482667"/>
              <a:gd name="connsiteX0" fmla="*/ 0 w 6176513"/>
              <a:gd name="connsiteY0" fmla="*/ 2478657 h 2478657"/>
              <a:gd name="connsiteX1" fmla="*/ 6176513 w 6176513"/>
              <a:gd name="connsiteY1" fmla="*/ 0 h 2478657"/>
              <a:gd name="connsiteX0" fmla="*/ 0 w 6176513"/>
              <a:gd name="connsiteY0" fmla="*/ 2478657 h 2478657"/>
              <a:gd name="connsiteX1" fmla="*/ 6176513 w 6176513"/>
              <a:gd name="connsiteY1" fmla="*/ 0 h 2478657"/>
              <a:gd name="connsiteX0" fmla="*/ 0 w 6303033"/>
              <a:gd name="connsiteY0" fmla="*/ 2053087 h 2053087"/>
              <a:gd name="connsiteX1" fmla="*/ 6303033 w 6303033"/>
              <a:gd name="connsiteY1" fmla="*/ 0 h 2053087"/>
              <a:gd name="connsiteX0" fmla="*/ 0 w 6303033"/>
              <a:gd name="connsiteY0" fmla="*/ 2186207 h 2186207"/>
              <a:gd name="connsiteX1" fmla="*/ 6303033 w 6303033"/>
              <a:gd name="connsiteY1" fmla="*/ 133120 h 2186207"/>
            </a:gdLst>
            <a:ahLst/>
            <a:cxnLst>
              <a:cxn ang="0">
                <a:pos x="connsiteX0" y="connsiteY0"/>
              </a:cxn>
              <a:cxn ang="0">
                <a:pos x="connsiteX1" y="connsiteY1"/>
              </a:cxn>
            </a:cxnLst>
            <a:rect l="l" t="t" r="r" b="b"/>
            <a:pathLst>
              <a:path w="6303033" h="2186207">
                <a:moveTo>
                  <a:pt x="0" y="2186207"/>
                </a:moveTo>
                <a:cubicBezTo>
                  <a:pt x="1610264" y="158041"/>
                  <a:pt x="5549659" y="-259861"/>
                  <a:pt x="6303033" y="133120"/>
                </a:cubicBezTo>
              </a:path>
            </a:pathLst>
          </a:custGeom>
          <a:noFill/>
          <a:ln w="53975" cap="flat" cmpd="dbl"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dirty="0">
              <a:ln>
                <a:noFill/>
              </a:ln>
              <a:solidFill>
                <a:schemeClr val="tx1"/>
              </a:solidFill>
              <a:effectLst/>
              <a:latin typeface="Times New Roman" pitchFamily="18" charset="0"/>
            </a:endParaRPr>
          </a:p>
        </p:txBody>
      </p:sp>
      <p:sp>
        <p:nvSpPr>
          <p:cNvPr id="13" name="Rectangle 12"/>
          <p:cNvSpPr/>
          <p:nvPr/>
        </p:nvSpPr>
        <p:spPr>
          <a:xfrm>
            <a:off x="5187355" y="2977033"/>
            <a:ext cx="1002197" cy="276999"/>
          </a:xfrm>
          <a:prstGeom prst="rect">
            <a:avLst/>
          </a:prstGeom>
        </p:spPr>
        <p:txBody>
          <a:bodyPr wrap="none">
            <a:spAutoFit/>
          </a:bodyPr>
          <a:lstStyle/>
          <a:p>
            <a:r>
              <a:rPr lang="en-US" sz="1200" dirty="0">
                <a:solidFill>
                  <a:prstClr val="black"/>
                </a:solidFill>
                <a:latin typeface="Ubuntu" panose="020B0504030602030204" pitchFamily="34" charset="0"/>
              </a:rPr>
              <a:t>piezomotor</a:t>
            </a:r>
            <a:endParaRPr lang="en-US" sz="1200" dirty="0">
              <a:latin typeface="Ubuntu" panose="020B0504030602030204" pitchFamily="34" charset="0"/>
            </a:endParaRPr>
          </a:p>
        </p:txBody>
      </p:sp>
      <p:sp>
        <p:nvSpPr>
          <p:cNvPr id="15" name="Rectangle 14"/>
          <p:cNvSpPr/>
          <p:nvPr/>
        </p:nvSpPr>
        <p:spPr>
          <a:xfrm>
            <a:off x="683944" y="3231044"/>
            <a:ext cx="755335" cy="461665"/>
          </a:xfrm>
          <a:prstGeom prst="rect">
            <a:avLst/>
          </a:prstGeom>
        </p:spPr>
        <p:txBody>
          <a:bodyPr wrap="none">
            <a:spAutoFit/>
          </a:bodyPr>
          <a:lstStyle/>
          <a:p>
            <a:pPr lvl="0"/>
            <a:r>
              <a:rPr lang="en-US" sz="1200" dirty="0">
                <a:solidFill>
                  <a:prstClr val="black"/>
                </a:solidFill>
                <a:latin typeface="Ubuntu" panose="020B0504030602030204" pitchFamily="34" charset="0"/>
              </a:rPr>
              <a:t>rotating</a:t>
            </a:r>
            <a:br>
              <a:rPr lang="en-US" sz="1200" dirty="0">
                <a:solidFill>
                  <a:prstClr val="black"/>
                </a:solidFill>
                <a:latin typeface="Ubuntu" panose="020B0504030602030204" pitchFamily="34" charset="0"/>
              </a:rPr>
            </a:br>
            <a:r>
              <a:rPr lang="en-US" sz="1200" dirty="0">
                <a:solidFill>
                  <a:prstClr val="black"/>
                </a:solidFill>
                <a:latin typeface="Ubuntu" panose="020B0504030602030204" pitchFamily="34" charset="0"/>
              </a:rPr>
              <a:t>coils</a:t>
            </a:r>
            <a:endParaRPr lang="en-US" sz="1200" dirty="0">
              <a:solidFill>
                <a:srgbClr val="000000"/>
              </a:solidFill>
              <a:latin typeface="Ubuntu" panose="020B0504030602030204" pitchFamily="34" charset="0"/>
            </a:endParaRPr>
          </a:p>
        </p:txBody>
      </p:sp>
      <p:sp>
        <p:nvSpPr>
          <p:cNvPr id="17" name="Rectangle 16"/>
          <p:cNvSpPr/>
          <p:nvPr/>
        </p:nvSpPr>
        <p:spPr>
          <a:xfrm>
            <a:off x="4402776" y="4454596"/>
            <a:ext cx="734496" cy="276999"/>
          </a:xfrm>
          <a:prstGeom prst="rect">
            <a:avLst/>
          </a:prstGeom>
        </p:spPr>
        <p:txBody>
          <a:bodyPr wrap="none">
            <a:spAutoFit/>
          </a:bodyPr>
          <a:lstStyle/>
          <a:p>
            <a:pPr lvl="0"/>
            <a:r>
              <a:rPr lang="en-US" sz="1200" dirty="0">
                <a:solidFill>
                  <a:prstClr val="black"/>
                </a:solidFill>
                <a:latin typeface="Ubuntu" panose="020B0504030602030204" pitchFamily="34" charset="0"/>
              </a:rPr>
              <a:t>slip ring</a:t>
            </a:r>
            <a:endParaRPr lang="en-US" sz="1200" dirty="0">
              <a:solidFill>
                <a:srgbClr val="000000"/>
              </a:solidFill>
              <a:latin typeface="Ubuntu" panose="020B0504030602030204" pitchFamily="34" charset="0"/>
            </a:endParaRPr>
          </a:p>
        </p:txBody>
      </p:sp>
      <p:sp>
        <p:nvSpPr>
          <p:cNvPr id="19" name="Rectangle 18"/>
          <p:cNvSpPr/>
          <p:nvPr/>
        </p:nvSpPr>
        <p:spPr>
          <a:xfrm>
            <a:off x="2888896" y="4817495"/>
            <a:ext cx="1321196" cy="276999"/>
          </a:xfrm>
          <a:prstGeom prst="rect">
            <a:avLst/>
          </a:prstGeom>
        </p:spPr>
        <p:txBody>
          <a:bodyPr wrap="none">
            <a:spAutoFit/>
          </a:bodyPr>
          <a:lstStyle/>
          <a:p>
            <a:pPr lvl="0"/>
            <a:r>
              <a:rPr lang="en-US" sz="1200" dirty="0">
                <a:solidFill>
                  <a:prstClr val="black"/>
                </a:solidFill>
                <a:latin typeface="Ubuntu" panose="020B0504030602030204" pitchFamily="34" charset="0"/>
              </a:rPr>
              <a:t>angular encoder</a:t>
            </a:r>
            <a:endParaRPr lang="en-US" sz="1200" dirty="0">
              <a:solidFill>
                <a:srgbClr val="000000"/>
              </a:solidFill>
              <a:latin typeface="Ubuntu" panose="020B0504030602030204" pitchFamily="34" charset="0"/>
            </a:endParaRPr>
          </a:p>
        </p:txBody>
      </p:sp>
      <p:sp>
        <p:nvSpPr>
          <p:cNvPr id="20" name="Rectangle 19"/>
          <p:cNvSpPr/>
          <p:nvPr/>
        </p:nvSpPr>
        <p:spPr>
          <a:xfrm>
            <a:off x="812540" y="5602117"/>
            <a:ext cx="2167581" cy="461665"/>
          </a:xfrm>
          <a:prstGeom prst="rect">
            <a:avLst/>
          </a:prstGeom>
        </p:spPr>
        <p:txBody>
          <a:bodyPr wrap="none">
            <a:spAutoFit/>
          </a:bodyPr>
          <a:lstStyle/>
          <a:p>
            <a:pPr lvl="0"/>
            <a:r>
              <a:rPr lang="en-US" sz="1200" dirty="0">
                <a:solidFill>
                  <a:prstClr val="black"/>
                </a:solidFill>
                <a:latin typeface="Ubuntu" panose="020B0504030602030204" pitchFamily="34" charset="0"/>
              </a:rPr>
              <a:t>rails + longitudinal transport</a:t>
            </a:r>
            <a:br>
              <a:rPr lang="en-US" sz="1200" dirty="0">
                <a:solidFill>
                  <a:prstClr val="black"/>
                </a:solidFill>
                <a:latin typeface="Ubuntu" panose="020B0504030602030204" pitchFamily="34" charset="0"/>
              </a:rPr>
            </a:br>
            <a:r>
              <a:rPr lang="en-US" sz="1200" dirty="0">
                <a:solidFill>
                  <a:prstClr val="black"/>
                </a:solidFill>
                <a:latin typeface="Ubuntu" panose="020B0504030602030204" pitchFamily="34" charset="0"/>
              </a:rPr>
              <a:t>(magnet-specific)</a:t>
            </a:r>
            <a:endParaRPr lang="en-US" sz="1200" dirty="0">
              <a:solidFill>
                <a:srgbClr val="000000"/>
              </a:solidFill>
              <a:latin typeface="Ubuntu" panose="020B0504030602030204" pitchFamily="34" charset="0"/>
            </a:endParaRPr>
          </a:p>
        </p:txBody>
      </p:sp>
      <p:sp>
        <p:nvSpPr>
          <p:cNvPr id="21" name="Rectangle 20"/>
          <p:cNvSpPr/>
          <p:nvPr/>
        </p:nvSpPr>
        <p:spPr>
          <a:xfrm>
            <a:off x="3200597" y="5243247"/>
            <a:ext cx="1752404" cy="276999"/>
          </a:xfrm>
          <a:prstGeom prst="rect">
            <a:avLst/>
          </a:prstGeom>
        </p:spPr>
        <p:txBody>
          <a:bodyPr wrap="none">
            <a:spAutoFit/>
          </a:bodyPr>
          <a:lstStyle/>
          <a:p>
            <a:pPr lvl="0"/>
            <a:r>
              <a:rPr lang="en-US" sz="1200" b="1" dirty="0">
                <a:solidFill>
                  <a:prstClr val="black"/>
                </a:solidFill>
                <a:latin typeface="Ubuntu" panose="020B0504030602030204" pitchFamily="34" charset="0"/>
              </a:rPr>
              <a:t>“toy train” prototype</a:t>
            </a:r>
            <a:endParaRPr lang="en-US" sz="1200" b="1" dirty="0">
              <a:solidFill>
                <a:srgbClr val="000000"/>
              </a:solidFill>
              <a:latin typeface="Ubuntu" panose="020B0504030602030204" pitchFamily="34" charset="0"/>
            </a:endParaRPr>
          </a:p>
        </p:txBody>
      </p:sp>
      <p:cxnSp>
        <p:nvCxnSpPr>
          <p:cNvPr id="23" name="Straight Arrow Connector 22"/>
          <p:cNvCxnSpPr>
            <a:stCxn id="15" idx="3"/>
          </p:cNvCxnSpPr>
          <p:nvPr/>
        </p:nvCxnSpPr>
        <p:spPr bwMode="auto">
          <a:xfrm>
            <a:off x="1439279" y="3461877"/>
            <a:ext cx="957437" cy="136176"/>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4" name="Straight Arrow Connector 23"/>
          <p:cNvCxnSpPr>
            <a:cxnSpLocks/>
            <a:stCxn id="15" idx="3"/>
          </p:cNvCxnSpPr>
          <p:nvPr/>
        </p:nvCxnSpPr>
        <p:spPr bwMode="auto">
          <a:xfrm>
            <a:off x="1439279" y="3461877"/>
            <a:ext cx="957437" cy="738455"/>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7" name="Straight Arrow Connector 26"/>
          <p:cNvCxnSpPr>
            <a:cxnSpLocks/>
            <a:stCxn id="19" idx="0"/>
          </p:cNvCxnSpPr>
          <p:nvPr/>
        </p:nvCxnSpPr>
        <p:spPr bwMode="auto">
          <a:xfrm flipV="1">
            <a:off x="3549494" y="3943093"/>
            <a:ext cx="214646" cy="874402"/>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9" name="Straight Arrow Connector 28"/>
          <p:cNvCxnSpPr>
            <a:cxnSpLocks/>
          </p:cNvCxnSpPr>
          <p:nvPr/>
        </p:nvCxnSpPr>
        <p:spPr bwMode="auto">
          <a:xfrm flipH="1" flipV="1">
            <a:off x="4207304" y="3587070"/>
            <a:ext cx="397506" cy="862014"/>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31" name="Straight Arrow Connector 30"/>
          <p:cNvCxnSpPr>
            <a:cxnSpLocks/>
            <a:stCxn id="13" idx="1"/>
          </p:cNvCxnSpPr>
          <p:nvPr/>
        </p:nvCxnSpPr>
        <p:spPr bwMode="auto">
          <a:xfrm flipH="1">
            <a:off x="4544721" y="3115533"/>
            <a:ext cx="642634" cy="222121"/>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33" name="Straight Arrow Connector 32"/>
          <p:cNvCxnSpPr>
            <a:cxnSpLocks/>
          </p:cNvCxnSpPr>
          <p:nvPr/>
        </p:nvCxnSpPr>
        <p:spPr bwMode="auto">
          <a:xfrm flipH="1" flipV="1">
            <a:off x="1276448" y="5334539"/>
            <a:ext cx="364184" cy="316256"/>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5" name="Rectangle 4"/>
          <p:cNvSpPr/>
          <p:nvPr/>
        </p:nvSpPr>
        <p:spPr>
          <a:xfrm>
            <a:off x="125296" y="6143251"/>
            <a:ext cx="1872629" cy="246221"/>
          </a:xfrm>
          <a:prstGeom prst="rect">
            <a:avLst/>
          </a:prstGeom>
        </p:spPr>
        <p:txBody>
          <a:bodyPr wrap="none">
            <a:spAutoFit/>
          </a:bodyPr>
          <a:lstStyle/>
          <a:p>
            <a:pPr algn="l"/>
            <a:r>
              <a:rPr lang="en-US" sz="1000" dirty="0">
                <a:solidFill>
                  <a:prstClr val="black"/>
                </a:solidFill>
                <a:latin typeface="Ubuntu" panose="020B0504030602030204" pitchFamily="34" charset="0"/>
              </a:rPr>
              <a:t>Courtesy: Ernesto de </a:t>
            </a:r>
            <a:r>
              <a:rPr lang="en-US" sz="1000" dirty="0" err="1">
                <a:solidFill>
                  <a:prstClr val="black"/>
                </a:solidFill>
                <a:latin typeface="Ubuntu" panose="020B0504030602030204" pitchFamily="34" charset="0"/>
              </a:rPr>
              <a:t>Matteis</a:t>
            </a:r>
            <a:endParaRPr lang="en-US" sz="1000" dirty="0"/>
          </a:p>
        </p:txBody>
      </p:sp>
    </p:spTree>
    <p:extLst>
      <p:ext uri="{BB962C8B-B14F-4D97-AF65-F5344CB8AC3E}">
        <p14:creationId xmlns:p14="http://schemas.microsoft.com/office/powerpoint/2010/main" val="124534269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Curved fluxmeter for CNAO dipoles</a:t>
            </a:r>
          </a:p>
        </p:txBody>
      </p:sp>
      <p:pic>
        <p:nvPicPr>
          <p:cNvPr id="3" name="Picture 9" descr="200905040953_8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2452" y="339753"/>
            <a:ext cx="4556956" cy="315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fulxemtre vertical-isole-saf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60" y="296652"/>
            <a:ext cx="4584700" cy="609441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1" y="3538302"/>
            <a:ext cx="4561060" cy="277101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58318" y="368660"/>
            <a:ext cx="1523174" cy="276999"/>
          </a:xfrm>
          <a:prstGeom prst="rect">
            <a:avLst/>
          </a:prstGeom>
        </p:spPr>
        <p:txBody>
          <a:bodyPr wrap="none">
            <a:spAutoFit/>
          </a:bodyPr>
          <a:lstStyle/>
          <a:p>
            <a:pPr lvl="0"/>
            <a:r>
              <a:rPr lang="en-US" sz="1200" b="1" dirty="0" smtClean="0">
                <a:solidFill>
                  <a:srgbClr val="FFFFFF"/>
                </a:solidFill>
                <a:latin typeface="Ubuntu" panose="020B0504030602030204" pitchFamily="34" charset="0"/>
              </a:rPr>
              <a:t>CNAO main dipole</a:t>
            </a:r>
            <a:endParaRPr lang="en-US" sz="1200" b="1" dirty="0">
              <a:solidFill>
                <a:srgbClr val="FFFFFF"/>
              </a:solidFill>
              <a:latin typeface="Ubuntu" panose="020B0504030602030204" pitchFamily="34" charset="0"/>
            </a:endParaRPr>
          </a:p>
        </p:txBody>
      </p:sp>
      <p:sp>
        <p:nvSpPr>
          <p:cNvPr id="10" name="Rectangle 9"/>
          <p:cNvSpPr/>
          <p:nvPr/>
        </p:nvSpPr>
        <p:spPr>
          <a:xfrm>
            <a:off x="344488" y="1686329"/>
            <a:ext cx="1378904" cy="461665"/>
          </a:xfrm>
          <a:prstGeom prst="rect">
            <a:avLst/>
          </a:prstGeom>
        </p:spPr>
        <p:txBody>
          <a:bodyPr wrap="none">
            <a:spAutoFit/>
          </a:bodyPr>
          <a:lstStyle/>
          <a:p>
            <a:pPr lvl="0"/>
            <a:r>
              <a:rPr lang="en-US" sz="1200" dirty="0" smtClean="0">
                <a:solidFill>
                  <a:srgbClr val="FFFFFF"/>
                </a:solidFill>
                <a:latin typeface="Ubuntu" panose="020B0504030602030204" pitchFamily="34" charset="0"/>
              </a:rPr>
              <a:t>13-coil </a:t>
            </a:r>
            <a:r>
              <a:rPr lang="en-US" sz="1200" dirty="0" err="1" smtClean="0">
                <a:solidFill>
                  <a:srgbClr val="FFFFFF"/>
                </a:solidFill>
                <a:latin typeface="Ubuntu" panose="020B0504030602030204" pitchFamily="34" charset="0"/>
              </a:rPr>
              <a:t>fluxmeter</a:t>
            </a:r>
            <a:r>
              <a:rPr lang="en-US" sz="1200" dirty="0" smtClean="0">
                <a:solidFill>
                  <a:srgbClr val="FFFFFF"/>
                </a:solidFill>
                <a:latin typeface="Ubuntu" panose="020B0504030602030204" pitchFamily="34" charset="0"/>
              </a:rPr>
              <a:t/>
            </a:r>
            <a:br>
              <a:rPr lang="en-US" sz="1200" dirty="0" smtClean="0">
                <a:solidFill>
                  <a:srgbClr val="FFFFFF"/>
                </a:solidFill>
                <a:latin typeface="Ubuntu" panose="020B0504030602030204" pitchFamily="34" charset="0"/>
              </a:rPr>
            </a:br>
            <a:r>
              <a:rPr lang="en-US" sz="1200" dirty="0" smtClean="0">
                <a:solidFill>
                  <a:srgbClr val="FFFFFF"/>
                </a:solidFill>
                <a:latin typeface="Ubuntu" panose="020B0504030602030204" pitchFamily="34" charset="0"/>
              </a:rPr>
              <a:t>2.75 m length</a:t>
            </a:r>
            <a:endParaRPr lang="en-US" sz="1200" dirty="0">
              <a:solidFill>
                <a:srgbClr val="FFFFFF"/>
              </a:solidFill>
              <a:latin typeface="Ubuntu" panose="020B0504030602030204" pitchFamily="34" charset="0"/>
            </a:endParaRPr>
          </a:p>
        </p:txBody>
      </p:sp>
    </p:spTree>
    <p:extLst>
      <p:ext uri="{BB962C8B-B14F-4D97-AF65-F5344CB8AC3E}">
        <p14:creationId xmlns:p14="http://schemas.microsoft.com/office/powerpoint/2010/main" val="423135553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2D field uniformity</a:t>
            </a:r>
          </a:p>
        </p:txBody>
      </p:sp>
      <p:sp>
        <p:nvSpPr>
          <p:cNvPr id="3" name="Rectangle 2"/>
          <p:cNvSpPr/>
          <p:nvPr/>
        </p:nvSpPr>
        <p:spPr>
          <a:xfrm>
            <a:off x="-15552" y="260648"/>
            <a:ext cx="9779000" cy="3847207"/>
          </a:xfrm>
          <a:prstGeom prst="rect">
            <a:avLst/>
          </a:prstGeom>
        </p:spPr>
        <p:txBody>
          <a:bodyPr>
            <a:spAutoFit/>
          </a:bodyPr>
          <a:lstStyle/>
          <a:p>
            <a:pPr marL="285750" indent="-285750" algn="l">
              <a:spcBef>
                <a:spcPts val="0"/>
              </a:spcBef>
              <a:buFont typeface="Arial" pitchFamily="34" charset="0"/>
              <a:buChar char="•"/>
              <a:defRPr/>
            </a:pPr>
            <a:r>
              <a:rPr lang="en-GB" sz="1800" dirty="0">
                <a:latin typeface="Calibri" pitchFamily="34" charset="0"/>
                <a:cs typeface="Calibri" pitchFamily="34" charset="0"/>
              </a:rPr>
              <a:t>Field quality is  expressed differently according to the beam model used:</a:t>
            </a: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r>
              <a:rPr lang="en-GB" sz="1800" dirty="0">
                <a:latin typeface="Calibri" pitchFamily="34" charset="0"/>
                <a:cs typeface="Calibri" pitchFamily="34" charset="0"/>
              </a:rPr>
              <a:t>For a dipole (small errors):</a:t>
            </a: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r>
              <a:rPr lang="en-GB" sz="1800" dirty="0">
                <a:latin typeface="Calibri" pitchFamily="34" charset="0"/>
                <a:cs typeface="Calibri" pitchFamily="34" charset="0"/>
              </a:rPr>
              <a:t>For a quad: field uniformity …</a:t>
            </a:r>
          </a:p>
          <a:p>
            <a:pPr marL="285750" indent="-285750" algn="l">
              <a:spcBef>
                <a:spcPts val="0"/>
              </a:spcBef>
              <a:buFont typeface="Arial" pitchFamily="34" charset="0"/>
              <a:buChar char="•"/>
              <a:defRPr/>
            </a:pPr>
            <a:endParaRPr lang="en-GB" sz="1800" dirty="0">
              <a:latin typeface="Calibri" pitchFamily="34" charset="0"/>
              <a:cs typeface="Calibri" pitchFamily="34" charset="0"/>
            </a:endParaRPr>
          </a:p>
          <a:p>
            <a:pPr marL="269875" algn="l">
              <a:spcBef>
                <a:spcPts val="0"/>
              </a:spcBef>
              <a:defRPr/>
            </a:pPr>
            <a:r>
              <a:rPr lang="en-GB" sz="1800" dirty="0">
                <a:latin typeface="Calibri" pitchFamily="34" charset="0"/>
                <a:cs typeface="Calibri" pitchFamily="34" charset="0"/>
              </a:rPr>
              <a:t>… or gradient uniformity</a:t>
            </a:r>
          </a:p>
          <a:p>
            <a:pPr marL="269875" indent="-269875" algn="l">
              <a:spcBef>
                <a:spcPts val="0"/>
              </a:spcBef>
              <a:buFont typeface="Arial" pitchFamily="34" charset="0"/>
              <a:buChar char="•"/>
              <a:defRPr/>
            </a:pPr>
            <a:endParaRPr lang="en-GB" sz="1000" dirty="0">
              <a:latin typeface="Calibri" pitchFamily="34" charset="0"/>
              <a:cs typeface="Calibri" pitchFamily="34" charset="0"/>
            </a:endParaRPr>
          </a:p>
          <a:p>
            <a:pPr marL="269875" indent="-269875" algn="l">
              <a:spcBef>
                <a:spcPts val="0"/>
              </a:spcBef>
              <a:buFont typeface="Arial" pitchFamily="34" charset="0"/>
              <a:buChar char="•"/>
              <a:defRPr/>
            </a:pPr>
            <a:r>
              <a:rPr lang="en-GB" sz="1800" dirty="0">
                <a:latin typeface="Calibri" pitchFamily="34" charset="0"/>
                <a:cs typeface="Calibri" pitchFamily="34" charset="0"/>
              </a:rPr>
              <a:t>In both cases, a field map along the boundary of the GFR is sufficient</a:t>
            </a:r>
          </a:p>
          <a:p>
            <a:pPr marL="269875" indent="-269875" algn="l">
              <a:spcBef>
                <a:spcPts val="0"/>
              </a:spcBef>
              <a:buFont typeface="Arial" pitchFamily="34" charset="0"/>
              <a:buChar char="•"/>
              <a:defRPr/>
            </a:pPr>
            <a:r>
              <a:rPr lang="en-GB" sz="1800" dirty="0">
                <a:latin typeface="Calibri" pitchFamily="34" charset="0"/>
                <a:cs typeface="Calibri" pitchFamily="34" charset="0"/>
              </a:rPr>
              <a:t>Rectangular/elliptical GFR </a:t>
            </a:r>
            <a:r>
              <a:rPr lang="en-GB" sz="1800" dirty="0">
                <a:latin typeface="Calibri" pitchFamily="34" charset="0"/>
                <a:cs typeface="Calibri" pitchFamily="34" charset="0"/>
                <a:sym typeface="Symbol"/>
              </a:rPr>
              <a:t> extrapolation typically needed to get peak values in the corners ! </a:t>
            </a:r>
            <a:endParaRPr lang="en-GB" sz="1800" dirty="0">
              <a:latin typeface="Calibri" pitchFamily="34" charset="0"/>
              <a:cs typeface="Calibri" pitchFamily="34" charset="0"/>
            </a:endParaRPr>
          </a:p>
        </p:txBody>
      </p:sp>
      <p:grpSp>
        <p:nvGrpSpPr>
          <p:cNvPr id="4" name="Group 3"/>
          <p:cNvGrpSpPr/>
          <p:nvPr/>
        </p:nvGrpSpPr>
        <p:grpSpPr>
          <a:xfrm>
            <a:off x="1100572" y="692696"/>
            <a:ext cx="7832428" cy="1096487"/>
            <a:chOff x="1100572" y="940639"/>
            <a:chExt cx="7832428" cy="1096487"/>
          </a:xfrm>
        </p:grpSpPr>
        <mc:AlternateContent xmlns:mc="http://schemas.openxmlformats.org/markup-compatibility/2006" xmlns:a14="http://schemas.microsoft.com/office/drawing/2010/main">
          <mc:Choice Requires="a14">
            <p:sp>
              <p:nvSpPr>
                <p:cNvPr id="5" name="Bevel 1"/>
                <p:cNvSpPr/>
                <p:nvPr/>
              </p:nvSpPr>
              <p:spPr>
                <a:xfrm>
                  <a:off x="1100572" y="944724"/>
                  <a:ext cx="2304256" cy="1092402"/>
                </a:xfrm>
                <a:prstGeom prst="bevel">
                  <a:avLst/>
                </a:prstGeom>
                <a:solidFill>
                  <a:srgbClr val="EDFCFD"/>
                </a:solidFill>
                <a:ln w="28575">
                  <a:solidFill>
                    <a:srgbClr val="0070C0"/>
                  </a:solidFill>
                </a:ln>
              </p:spPr>
              <p:txBody>
                <a:bodyPr wrap="square" rtlCol="0" anchor="ctr">
                  <a:noAutofit/>
                </a:bodyPr>
                <a:lstStyle/>
                <a:p>
                  <a:pPr algn="l"/>
                  <a14:m>
                    <m:oMathPara xmlns:m="http://schemas.openxmlformats.org/officeDocument/2006/math">
                      <m:oMathParaPr>
                        <m:jc m:val="centerGroup"/>
                      </m:oMathParaPr>
                      <m:oMath xmlns:m="http://schemas.openxmlformats.org/officeDocument/2006/math">
                        <m:sSubSup>
                          <m:sSubSupPr>
                            <m:ctrlPr>
                              <a:rPr lang="en-GB" sz="1800" i="1" smtClean="0">
                                <a:latin typeface="Cambria Math" panose="02040503050406030204" pitchFamily="18" charset="0"/>
                              </a:rPr>
                            </m:ctrlPr>
                          </m:sSubSupPr>
                          <m:e>
                            <m:d>
                              <m:dPr>
                                <m:begChr m:val="{"/>
                                <m:endChr m:val="}"/>
                                <m:ctrlPr>
                                  <a:rPr lang="en-GB" sz="1800" i="1">
                                    <a:latin typeface="Cambria Math" panose="02040503050406030204" pitchFamily="18" charset="0"/>
                                  </a:rPr>
                                </m:ctrlPr>
                              </m:dPr>
                              <m:e>
                                <m:sSub>
                                  <m:sSubPr>
                                    <m:ctrlPr>
                                      <a:rPr lang="en-GB" sz="1800" i="1">
                                        <a:latin typeface="Cambria Math" panose="02040503050406030204" pitchFamily="18" charset="0"/>
                                      </a:rPr>
                                    </m:ctrlPr>
                                  </m:sSubPr>
                                  <m:e>
                                    <m:r>
                                      <a:rPr lang="en-GB" sz="1800" b="0" i="1" smtClean="0">
                                        <a:latin typeface="Cambria Math"/>
                                      </a:rPr>
                                      <m:t>𝑏</m:t>
                                    </m:r>
                                  </m:e>
                                  <m:sub>
                                    <m:r>
                                      <a:rPr lang="en-GB" sz="1800" i="1">
                                        <a:latin typeface="Cambria Math"/>
                                      </a:rPr>
                                      <m:t>𝑛</m:t>
                                    </m:r>
                                  </m:sub>
                                </m:sSub>
                                <m:r>
                                  <a:rPr lang="en-GB" sz="1800" i="1">
                                    <a:latin typeface="Cambria Math"/>
                                  </a:rPr>
                                  <m:t>+</m:t>
                                </m:r>
                                <m:r>
                                  <a:rPr lang="en-GB" sz="1800" i="1">
                                    <a:latin typeface="Cambria Math"/>
                                  </a:rPr>
                                  <m:t>𝑖</m:t>
                                </m:r>
                                <m:sSub>
                                  <m:sSubPr>
                                    <m:ctrlPr>
                                      <a:rPr lang="en-GB" sz="1800" i="1">
                                        <a:latin typeface="Cambria Math" panose="02040503050406030204" pitchFamily="18" charset="0"/>
                                      </a:rPr>
                                    </m:ctrlPr>
                                  </m:sSubPr>
                                  <m:e>
                                    <m:r>
                                      <a:rPr lang="en-GB" sz="1800" b="0" i="1" smtClean="0">
                                        <a:latin typeface="Cambria Math"/>
                                      </a:rPr>
                                      <m:t>𝑎</m:t>
                                    </m:r>
                                  </m:e>
                                  <m:sub>
                                    <m:r>
                                      <a:rPr lang="en-GB" sz="1800" i="1">
                                        <a:latin typeface="Cambria Math"/>
                                      </a:rPr>
                                      <m:t>𝑛</m:t>
                                    </m:r>
                                  </m:sub>
                                </m:sSub>
                              </m:e>
                            </m:d>
                          </m:e>
                          <m:sub>
                            <m:r>
                              <a:rPr lang="en-GB" sz="1800" i="1">
                                <a:latin typeface="Cambria Math"/>
                              </a:rPr>
                              <m:t>𝑛</m:t>
                            </m:r>
                            <m:r>
                              <a:rPr lang="en-GB" sz="1800" i="1">
                                <a:latin typeface="Cambria Math"/>
                              </a:rPr>
                              <m:t>=1</m:t>
                            </m:r>
                          </m:sub>
                          <m:sup>
                            <m:sSub>
                              <m:sSubPr>
                                <m:ctrlPr>
                                  <a:rPr lang="en-GB" sz="1800" i="1">
                                    <a:latin typeface="Cambria Math" panose="02040503050406030204" pitchFamily="18" charset="0"/>
                                  </a:rPr>
                                </m:ctrlPr>
                              </m:sSubPr>
                              <m:e>
                                <m:r>
                                  <a:rPr lang="en-GB" sz="1800" i="1">
                                    <a:latin typeface="Cambria Math"/>
                                  </a:rPr>
                                  <m:t>𝑛</m:t>
                                </m:r>
                              </m:e>
                              <m:sub>
                                <m:r>
                                  <a:rPr lang="en-GB" sz="1800" i="1">
                                    <a:latin typeface="Cambria Math"/>
                                  </a:rPr>
                                  <m:t>𝑚𝑎𝑥</m:t>
                                </m:r>
                              </m:sub>
                            </m:sSub>
                          </m:sup>
                        </m:sSubSup>
                      </m:oMath>
                    </m:oMathPara>
                  </a14:m>
                  <a:endParaRPr lang="en-GB" sz="1800" dirty="0">
                    <a:latin typeface="Calibri" pitchFamily="34" charset="0"/>
                  </a:endParaRPr>
                </a:p>
                <a:p>
                  <a:pPr algn="l"/>
                  <a:r>
                    <a:rPr lang="en-GB" sz="1200" dirty="0">
                      <a:latin typeface="Calibri" pitchFamily="34" charset="0"/>
                    </a:rPr>
                    <a:t>harmonic coefficients, </a:t>
                  </a:r>
                  <a:r>
                    <a:rPr lang="en-GB" sz="1200" i="1" dirty="0">
                      <a:latin typeface="Calibri" pitchFamily="34" charset="0"/>
                    </a:rPr>
                    <a:t>r </a:t>
                  </a:r>
                  <a:r>
                    <a:rPr lang="en-GB" sz="1200" dirty="0">
                      <a:latin typeface="Calibri" pitchFamily="34" charset="0"/>
                      <a:sym typeface="Symbol"/>
                    </a:rPr>
                    <a:t> </a:t>
                  </a:r>
                  <a:r>
                    <a:rPr lang="en-GB" sz="1200" i="1" dirty="0" err="1">
                      <a:latin typeface="Calibri" pitchFamily="34" charset="0"/>
                      <a:sym typeface="Symbol"/>
                    </a:rPr>
                    <a:t>r</a:t>
                  </a:r>
                  <a:r>
                    <a:rPr lang="en-GB" sz="1200" baseline="-25000" dirty="0" err="1">
                      <a:latin typeface="Calibri" pitchFamily="34" charset="0"/>
                      <a:sym typeface="Symbol"/>
                    </a:rPr>
                    <a:t>ref</a:t>
                  </a:r>
                  <a:endParaRPr lang="en-GB" sz="1200" baseline="-25000" dirty="0">
                    <a:latin typeface="Calibri" pitchFamily="34" charset="0"/>
                  </a:endParaRPr>
                </a:p>
              </p:txBody>
            </p:sp>
          </mc:Choice>
          <mc:Fallback xmlns="">
            <p:sp>
              <p:nvSpPr>
                <p:cNvPr id="5" name="Bevel 1"/>
                <p:cNvSpPr>
                  <a:spLocks noRot="1" noChangeAspect="1" noMove="1" noResize="1" noEditPoints="1" noAdjustHandles="1" noChangeArrowheads="1" noChangeShapeType="1" noTextEdit="1"/>
                </p:cNvSpPr>
                <p:nvPr/>
              </p:nvSpPr>
              <p:spPr>
                <a:xfrm>
                  <a:off x="1100572" y="944724"/>
                  <a:ext cx="2304256" cy="1092402"/>
                </a:xfrm>
                <a:prstGeom prst="bevel">
                  <a:avLst/>
                </a:prstGeom>
                <a:blipFill>
                  <a:blip r:embed="rId3"/>
                  <a:stretch>
                    <a:fillRect/>
                  </a:stretch>
                </a:blipFill>
                <a:ln w="28575">
                  <a:solidFill>
                    <a:srgbClr val="0070C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Bevel 9"/>
                <p:cNvSpPr/>
                <p:nvPr/>
              </p:nvSpPr>
              <p:spPr>
                <a:xfrm>
                  <a:off x="5016500" y="940639"/>
                  <a:ext cx="3916500" cy="1092402"/>
                </a:xfrm>
                <a:prstGeom prst="bevel">
                  <a:avLst/>
                </a:prstGeom>
                <a:solidFill>
                  <a:srgbClr val="EDFCFD"/>
                </a:solidFill>
                <a:ln w="28575">
                  <a:solidFill>
                    <a:srgbClr val="0070C0"/>
                  </a:solidFill>
                </a:ln>
              </p:spPr>
              <p:txBody>
                <a:bodyPr wrap="square" rtlCol="0" anchor="ctr">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i="1">
                                <a:latin typeface="Cambria Math"/>
                              </a:rPr>
                              <m:t>𝑚𝑎𝑥</m:t>
                            </m:r>
                            <m:sSub>
                              <m:sSubPr>
                                <m:ctrlPr>
                                  <a:rPr lang="en-GB" sz="1400" i="1">
                                    <a:latin typeface="Cambria Math" panose="02040503050406030204" pitchFamily="18" charset="0"/>
                                  </a:rPr>
                                </m:ctrlPr>
                              </m:sSubPr>
                              <m:e>
                                <m:d>
                                  <m:dPr>
                                    <m:begChr m:val="‖"/>
                                    <m:endChr m:val="‖"/>
                                    <m:ctrlPr>
                                      <a:rPr lang="en-GB" sz="1400" i="1">
                                        <a:latin typeface="Cambria Math" panose="02040503050406030204" pitchFamily="18" charset="0"/>
                                      </a:rPr>
                                    </m:ctrlPr>
                                  </m:dPr>
                                  <m:e>
                                    <m:r>
                                      <a:rPr lang="en-GB" sz="1400" b="1" i="1">
                                        <a:latin typeface="Cambria Math"/>
                                      </a:rPr>
                                      <m:t>𝑩</m:t>
                                    </m:r>
                                  </m:e>
                                </m:d>
                              </m:e>
                              <m:sub>
                                <m:r>
                                  <a:rPr lang="en-GB" sz="1400" b="0" i="1" smtClean="0">
                                    <a:latin typeface="Cambria Math"/>
                                    <a:ea typeface="Cambria Math"/>
                                  </a:rPr>
                                  <m:t>𝜕</m:t>
                                </m:r>
                                <m:r>
                                  <a:rPr lang="en-GB" sz="1400" i="1">
                                    <a:latin typeface="Cambria Math"/>
                                  </a:rPr>
                                  <m:t>𝐺𝐹𝑅</m:t>
                                </m:r>
                              </m:sub>
                            </m:sSub>
                          </m:num>
                          <m:den>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0</m:t>
                                </m:r>
                              </m:sub>
                            </m:sSub>
                          </m:den>
                        </m:f>
                        <m:r>
                          <a:rPr lang="en-GB" sz="1400" i="1">
                            <a:latin typeface="Cambria Math"/>
                          </a:rPr>
                          <m:t>−1</m:t>
                        </m:r>
                        <m:r>
                          <a:rPr lang="en-GB" sz="1400" b="0" i="1" smtClean="0">
                            <a:latin typeface="Cambria Math"/>
                          </a:rPr>
                          <m:t>,  </m:t>
                        </m:r>
                        <m:f>
                          <m:fPr>
                            <m:ctrlPr>
                              <a:rPr lang="en-GB" sz="1400" i="1">
                                <a:latin typeface="Cambria Math" panose="02040503050406030204" pitchFamily="18" charset="0"/>
                              </a:rPr>
                            </m:ctrlPr>
                          </m:fPr>
                          <m:num>
                            <m:r>
                              <a:rPr lang="en-GB" sz="1400" i="1">
                                <a:latin typeface="Cambria Math"/>
                              </a:rPr>
                              <m:t>𝑚𝑎𝑥</m:t>
                            </m:r>
                            <m:sSub>
                              <m:sSubPr>
                                <m:ctrlPr>
                                  <a:rPr lang="en-GB" sz="1400" i="1">
                                    <a:latin typeface="Cambria Math" panose="02040503050406030204" pitchFamily="18" charset="0"/>
                                  </a:rPr>
                                </m:ctrlPr>
                              </m:sSubPr>
                              <m:e>
                                <m:d>
                                  <m:dPr>
                                    <m:begChr m:val="‖"/>
                                    <m:endChr m:val="‖"/>
                                    <m:ctrlPr>
                                      <a:rPr lang="en-GB" sz="1400" i="1">
                                        <a:latin typeface="Cambria Math" panose="02040503050406030204" pitchFamily="18" charset="0"/>
                                      </a:rPr>
                                    </m:ctrlPr>
                                  </m:dPr>
                                  <m:e>
                                    <m:r>
                                      <a:rPr lang="en-GB" sz="1400" b="1" i="1">
                                        <a:latin typeface="Cambria Math"/>
                                      </a:rPr>
                                      <m:t>𝑮</m:t>
                                    </m:r>
                                  </m:e>
                                </m:d>
                              </m:e>
                              <m:sub>
                                <m:r>
                                  <a:rPr lang="en-GB" sz="1400" i="1">
                                    <a:latin typeface="Cambria Math"/>
                                    <a:ea typeface="Cambria Math"/>
                                  </a:rPr>
                                  <m:t>𝜕</m:t>
                                </m:r>
                                <m:r>
                                  <a:rPr lang="en-GB" sz="1400" i="1">
                                    <a:latin typeface="Cambria Math"/>
                                  </a:rPr>
                                  <m:t>𝐺𝐹𝑅</m:t>
                                </m:r>
                              </m:sub>
                            </m:sSub>
                          </m:num>
                          <m:den>
                            <m:sSub>
                              <m:sSubPr>
                                <m:ctrlPr>
                                  <a:rPr lang="en-GB" sz="1400" i="1">
                                    <a:latin typeface="Cambria Math" panose="02040503050406030204" pitchFamily="18" charset="0"/>
                                  </a:rPr>
                                </m:ctrlPr>
                              </m:sSubPr>
                              <m:e>
                                <m:r>
                                  <a:rPr lang="en-GB" sz="1400" i="1">
                                    <a:latin typeface="Cambria Math"/>
                                  </a:rPr>
                                  <m:t>𝐺</m:t>
                                </m:r>
                              </m:e>
                              <m:sub>
                                <m:r>
                                  <a:rPr lang="en-GB" sz="1400" i="1">
                                    <a:latin typeface="Cambria Math"/>
                                  </a:rPr>
                                  <m:t>0</m:t>
                                </m:r>
                              </m:sub>
                            </m:sSub>
                          </m:den>
                        </m:f>
                        <m:r>
                          <a:rPr lang="en-GB" sz="1400" i="1">
                            <a:latin typeface="Cambria Math"/>
                          </a:rPr>
                          <m:t>−</m:t>
                        </m:r>
                        <m:r>
                          <a:rPr lang="en-GB" sz="1400" b="0" i="1" smtClean="0">
                            <a:latin typeface="Cambria Math"/>
                          </a:rPr>
                          <m:t>1</m:t>
                        </m:r>
                      </m:oMath>
                    </m:oMathPara>
                  </a14:m>
                  <a:endParaRPr lang="en-GB" sz="1400" dirty="0">
                    <a:latin typeface="Calibri" pitchFamily="34" charset="0"/>
                  </a:endParaRPr>
                </a:p>
                <a:p>
                  <a:r>
                    <a:rPr lang="en-GB" sz="1200" dirty="0">
                      <a:latin typeface="Calibri" pitchFamily="34" charset="0"/>
                    </a:rPr>
                    <a:t>Field or gradient uniformity in the Good Field Region</a:t>
                  </a:r>
                  <a:endParaRPr lang="en-GB" sz="1200" baseline="-25000" dirty="0">
                    <a:latin typeface="Calibri" pitchFamily="34" charset="0"/>
                  </a:endParaRPr>
                </a:p>
              </p:txBody>
            </p:sp>
          </mc:Choice>
          <mc:Fallback xmlns="">
            <p:sp>
              <p:nvSpPr>
                <p:cNvPr id="10" name="Bevel 9"/>
                <p:cNvSpPr>
                  <a:spLocks noRot="1" noChangeAspect="1" noMove="1" noResize="1" noEditPoints="1" noAdjustHandles="1" noChangeArrowheads="1" noChangeShapeType="1" noTextEdit="1"/>
                </p:cNvSpPr>
                <p:nvPr/>
              </p:nvSpPr>
              <p:spPr>
                <a:xfrm>
                  <a:off x="5016500" y="940639"/>
                  <a:ext cx="3916500" cy="1092402"/>
                </a:xfrm>
                <a:prstGeom prst="bevel">
                  <a:avLst/>
                </a:prstGeom>
                <a:blipFill rotWithShape="1">
                  <a:blip r:embed="rId4"/>
                  <a:stretch>
                    <a:fillRect/>
                  </a:stretch>
                </a:blipFill>
                <a:ln w="28575">
                  <a:solidFill>
                    <a:srgbClr val="0070C0"/>
                  </a:solidFill>
                </a:ln>
              </p:spPr>
              <p:txBody>
                <a:bodyPr/>
                <a:lstStyle/>
                <a:p>
                  <a:r>
                    <a:rPr lang="en-GB">
                      <a:noFill/>
                    </a:rPr>
                    <a:t> </a:t>
                  </a:r>
                </a:p>
              </p:txBody>
            </p:sp>
          </mc:Fallback>
        </mc:AlternateContent>
        <p:sp>
          <p:nvSpPr>
            <p:cNvPr id="8" name="Rectangle 7"/>
            <p:cNvSpPr/>
            <p:nvPr/>
          </p:nvSpPr>
          <p:spPr>
            <a:xfrm>
              <a:off x="3871214" y="1163674"/>
              <a:ext cx="639919" cy="646331"/>
            </a:xfrm>
            <a:prstGeom prst="rect">
              <a:avLst/>
            </a:prstGeom>
          </p:spPr>
          <p:txBody>
            <a:bodyPr wrap="none">
              <a:spAutoFit/>
            </a:bodyPr>
            <a:lstStyle/>
            <a:p>
              <a:r>
                <a:rPr lang="en-GB" sz="3600" b="1" dirty="0">
                  <a:solidFill>
                    <a:srgbClr val="0070C0"/>
                  </a:solidFill>
                  <a:latin typeface="Calibri" pitchFamily="34" charset="0"/>
                  <a:sym typeface="Symbol"/>
                </a:rPr>
                <a:t></a:t>
              </a:r>
              <a:endParaRPr lang="en-GB" sz="3600" b="1" dirty="0">
                <a:solidFill>
                  <a:srgbClr val="0070C0"/>
                </a:solidFill>
              </a:endParaRPr>
            </a:p>
          </p:txBody>
        </p:sp>
      </p:grpSp>
      <p:grpSp>
        <p:nvGrpSpPr>
          <p:cNvPr id="9" name="Group 8"/>
          <p:cNvGrpSpPr/>
          <p:nvPr/>
        </p:nvGrpSpPr>
        <p:grpSpPr>
          <a:xfrm>
            <a:off x="3651303" y="1887449"/>
            <a:ext cx="6173705" cy="1577555"/>
            <a:chOff x="3651303" y="1887449"/>
            <a:chExt cx="6173705" cy="1577555"/>
          </a:xfrm>
        </p:grpSpPr>
        <mc:AlternateContent xmlns:mc="http://schemas.openxmlformats.org/markup-compatibility/2006" xmlns:a14="http://schemas.microsoft.com/office/drawing/2010/main">
          <mc:Choice Requires="a14">
            <p:sp>
              <p:nvSpPr>
                <p:cNvPr id="10" name="Rectangle 9"/>
                <p:cNvSpPr/>
                <p:nvPr/>
              </p:nvSpPr>
              <p:spPr>
                <a:xfrm>
                  <a:off x="3651303" y="1887449"/>
                  <a:ext cx="6173705" cy="52758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rPr>
                            </m:ctrlPr>
                          </m:fPr>
                          <m:num>
                            <m:r>
                              <a:rPr lang="en-US" i="1">
                                <a:latin typeface="Cambria Math"/>
                              </a:rPr>
                              <m:t>∆</m:t>
                            </m:r>
                            <m:d>
                              <m:dPr>
                                <m:begChr m:val="‖"/>
                                <m:endChr m:val="‖"/>
                                <m:ctrlPr>
                                  <a:rPr lang="en-GB" i="1">
                                    <a:latin typeface="Cambria Math" panose="02040503050406030204" pitchFamily="18" charset="0"/>
                                  </a:rPr>
                                </m:ctrlPr>
                              </m:dPr>
                              <m:e>
                                <m:r>
                                  <a:rPr lang="en-US" i="1">
                                    <a:latin typeface="Cambria Math"/>
                                  </a:rPr>
                                  <m:t>𝐵</m:t>
                                </m:r>
                              </m:e>
                            </m:d>
                          </m:num>
                          <m:den>
                            <m:sSub>
                              <m:sSubPr>
                                <m:ctrlPr>
                                  <a:rPr lang="en-GB" i="1">
                                    <a:latin typeface="Cambria Math" panose="02040503050406030204" pitchFamily="18" charset="0"/>
                                  </a:rPr>
                                </m:ctrlPr>
                              </m:sSubPr>
                              <m:e>
                                <m:r>
                                  <a:rPr lang="en-US" i="1">
                                    <a:latin typeface="Cambria Math"/>
                                  </a:rPr>
                                  <m:t>𝐵</m:t>
                                </m:r>
                              </m:e>
                              <m:sub>
                                <m:r>
                                  <a:rPr lang="en-GB" i="1">
                                    <a:latin typeface="Cambria Math"/>
                                  </a:rPr>
                                  <m:t>1</m:t>
                                </m:r>
                              </m:sub>
                            </m:sSub>
                          </m:den>
                        </m:f>
                        <m:r>
                          <a:rPr lang="en-GB" i="1">
                            <a:latin typeface="Cambria Math"/>
                          </a:rPr>
                          <m:t>−1≈</m:t>
                        </m:r>
                        <m:f>
                          <m:fPr>
                            <m:ctrlPr>
                              <a:rPr lang="en-GB" i="1">
                                <a:latin typeface="Cambria Math" panose="02040503050406030204" pitchFamily="18" charset="0"/>
                              </a:rPr>
                            </m:ctrlPr>
                          </m:fPr>
                          <m:num>
                            <m:r>
                              <a:rPr lang="en-US" i="1">
                                <a:latin typeface="Cambria Math"/>
                              </a:rPr>
                              <m:t>∆</m:t>
                            </m:r>
                            <m:sSub>
                              <m:sSubPr>
                                <m:ctrlPr>
                                  <a:rPr lang="en-GB" i="1">
                                    <a:latin typeface="Cambria Math" panose="02040503050406030204" pitchFamily="18" charset="0"/>
                                  </a:rPr>
                                </m:ctrlPr>
                              </m:sSubPr>
                              <m:e>
                                <m:r>
                                  <a:rPr lang="en-US" i="1">
                                    <a:latin typeface="Cambria Math"/>
                                  </a:rPr>
                                  <m:t>𝐵</m:t>
                                </m:r>
                              </m:e>
                              <m:sub>
                                <m:r>
                                  <a:rPr lang="en-US" i="1">
                                    <a:latin typeface="Cambria Math"/>
                                  </a:rPr>
                                  <m:t>𝑦</m:t>
                                </m:r>
                              </m:sub>
                            </m:sSub>
                          </m:num>
                          <m:den>
                            <m:sSub>
                              <m:sSubPr>
                                <m:ctrlPr>
                                  <a:rPr lang="en-GB" i="1">
                                    <a:latin typeface="Cambria Math" panose="02040503050406030204" pitchFamily="18" charset="0"/>
                                  </a:rPr>
                                </m:ctrlPr>
                              </m:sSubPr>
                              <m:e>
                                <m:r>
                                  <a:rPr lang="en-US" i="1">
                                    <a:latin typeface="Cambria Math"/>
                                  </a:rPr>
                                  <m:t>𝐵</m:t>
                                </m:r>
                              </m:e>
                              <m:sub>
                                <m:r>
                                  <a:rPr lang="en-GB" i="1">
                                    <a:latin typeface="Cambria Math"/>
                                  </a:rPr>
                                  <m:t>1</m:t>
                                </m:r>
                              </m:sub>
                            </m:sSub>
                          </m:den>
                        </m:f>
                        <m:r>
                          <a:rPr lang="en-GB" i="1">
                            <a:latin typeface="Cambria Math"/>
                          </a:rPr>
                          <m:t>−1=</m:t>
                        </m:r>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=2</m:t>
                            </m:r>
                          </m:sub>
                          <m:sup>
                            <m:r>
                              <a:rPr lang="en-GB" i="1">
                                <a:latin typeface="Cambria Math"/>
                              </a:rPr>
                              <m:t>∞</m:t>
                            </m:r>
                          </m:sup>
                          <m:e>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−1</m:t>
                                </m:r>
                              </m:sup>
                            </m:sSup>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US" i="1">
                                        <a:latin typeface="Cambria Math"/>
                                      </a:rPr>
                                      <m:t>𝑏</m:t>
                                    </m:r>
                                  </m:e>
                                  <m:sub>
                                    <m:r>
                                      <a:rPr lang="en-US" i="1">
                                        <a:latin typeface="Cambria Math"/>
                                      </a:rPr>
                                      <m:t>𝑛</m:t>
                                    </m:r>
                                  </m:sub>
                                </m:sSub>
                                <m:func>
                                  <m:funcPr>
                                    <m:ctrlPr>
                                      <a:rPr lang="en-GB" i="1">
                                        <a:latin typeface="Cambria Math" panose="02040503050406030204" pitchFamily="18" charset="0"/>
                                      </a:rPr>
                                    </m:ctrlPr>
                                  </m:funcPr>
                                  <m:fName>
                                    <m:r>
                                      <m:rPr>
                                        <m:sty m:val="p"/>
                                      </m:rPr>
                                      <a:rPr lang="en-GB">
                                        <a:latin typeface="Cambria Math"/>
                                      </a:rPr>
                                      <m:t>cos</m:t>
                                    </m:r>
                                  </m:fName>
                                  <m:e>
                                    <m:d>
                                      <m:dPr>
                                        <m:ctrlPr>
                                          <a:rPr lang="en-GB" i="1">
                                            <a:latin typeface="Cambria Math" panose="02040503050406030204" pitchFamily="18" charset="0"/>
                                          </a:rPr>
                                        </m:ctrlPr>
                                      </m:dPr>
                                      <m:e>
                                        <m:d>
                                          <m:dPr>
                                            <m:ctrlPr>
                                              <a:rPr lang="en-GB" i="1">
                                                <a:latin typeface="Cambria Math" panose="02040503050406030204" pitchFamily="18" charset="0"/>
                                              </a:rPr>
                                            </m:ctrlPr>
                                          </m:dPr>
                                          <m:e>
                                            <m:r>
                                              <a:rPr lang="en-US" i="1">
                                                <a:latin typeface="Cambria Math"/>
                                              </a:rPr>
                                              <m:t>𝑛</m:t>
                                            </m:r>
                                            <m:r>
                                              <a:rPr lang="en-GB" i="1">
                                                <a:latin typeface="Cambria Math"/>
                                              </a:rPr>
                                              <m:t>−1</m:t>
                                            </m:r>
                                          </m:e>
                                        </m:d>
                                        <m:r>
                                          <a:rPr lang="en-US" i="1">
                                            <a:latin typeface="Cambria Math"/>
                                          </a:rPr>
                                          <m:t>𝜗</m:t>
                                        </m:r>
                                      </m:e>
                                    </m:d>
                                  </m:e>
                                </m:func>
                                <m:r>
                                  <a:rPr lang="en-GB" i="1">
                                    <a:latin typeface="Cambria Math"/>
                                  </a:rPr>
                                  <m:t>−</m:t>
                                </m:r>
                                <m:sSub>
                                  <m:sSubPr>
                                    <m:ctrlPr>
                                      <a:rPr lang="en-GB" i="1">
                                        <a:latin typeface="Cambria Math" panose="02040503050406030204" pitchFamily="18" charset="0"/>
                                      </a:rPr>
                                    </m:ctrlPr>
                                  </m:sSubPr>
                                  <m:e>
                                    <m:r>
                                      <a:rPr lang="it-IT" i="1">
                                        <a:latin typeface="Cambria Math"/>
                                      </a:rPr>
                                      <m:t>𝑎</m:t>
                                    </m:r>
                                  </m:e>
                                  <m:sub>
                                    <m:r>
                                      <a:rPr lang="en-US" i="1">
                                        <a:latin typeface="Cambria Math"/>
                                      </a:rPr>
                                      <m:t>𝑛</m:t>
                                    </m:r>
                                  </m:sub>
                                </m:sSub>
                                <m:func>
                                  <m:funcPr>
                                    <m:ctrlPr>
                                      <a:rPr lang="en-GB" i="1">
                                        <a:latin typeface="Cambria Math" panose="02040503050406030204" pitchFamily="18" charset="0"/>
                                      </a:rPr>
                                    </m:ctrlPr>
                                  </m:funcPr>
                                  <m:fName>
                                    <m:r>
                                      <m:rPr>
                                        <m:sty m:val="p"/>
                                      </m:rPr>
                                      <a:rPr lang="en-GB">
                                        <a:latin typeface="Cambria Math"/>
                                      </a:rPr>
                                      <m:t>sin</m:t>
                                    </m:r>
                                  </m:fName>
                                  <m:e>
                                    <m:d>
                                      <m:dPr>
                                        <m:ctrlPr>
                                          <a:rPr lang="en-GB" i="1">
                                            <a:latin typeface="Cambria Math" panose="02040503050406030204" pitchFamily="18" charset="0"/>
                                          </a:rPr>
                                        </m:ctrlPr>
                                      </m:dPr>
                                      <m:e>
                                        <m:d>
                                          <m:dPr>
                                            <m:ctrlPr>
                                              <a:rPr lang="en-GB" i="1">
                                                <a:latin typeface="Cambria Math" panose="02040503050406030204" pitchFamily="18" charset="0"/>
                                              </a:rPr>
                                            </m:ctrlPr>
                                          </m:dPr>
                                          <m:e>
                                            <m:r>
                                              <a:rPr lang="en-US" i="1">
                                                <a:latin typeface="Cambria Math"/>
                                              </a:rPr>
                                              <m:t>𝑛</m:t>
                                            </m:r>
                                            <m:r>
                                              <a:rPr lang="en-GB" i="1">
                                                <a:latin typeface="Cambria Math"/>
                                              </a:rPr>
                                              <m:t>−1</m:t>
                                            </m:r>
                                          </m:e>
                                        </m:d>
                                        <m:r>
                                          <a:rPr lang="en-US" i="1">
                                            <a:latin typeface="Cambria Math"/>
                                          </a:rPr>
                                          <m:t>𝜗</m:t>
                                        </m:r>
                                      </m:e>
                                    </m:d>
                                  </m:e>
                                </m:func>
                              </m:e>
                            </m:d>
                          </m:e>
                        </m:nary>
                        <m:r>
                          <a:rPr lang="en-US" i="1">
                            <a:latin typeface="Cambria Math"/>
                          </a:rPr>
                          <m:t>≤</m:t>
                        </m:r>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=2</m:t>
                            </m:r>
                          </m:sub>
                          <m:sup>
                            <m:r>
                              <a:rPr lang="en-GB" i="1">
                                <a:latin typeface="Cambria Math"/>
                              </a:rPr>
                              <m:t>∞</m:t>
                            </m:r>
                          </m:sup>
                          <m:e>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−1</m:t>
                                </m:r>
                              </m:sup>
                            </m:sSup>
                            <m:rad>
                              <m:radPr>
                                <m:degHide m:val="on"/>
                                <m:ctrlPr>
                                  <a:rPr lang="en-GB" i="1">
                                    <a:latin typeface="Cambria Math" panose="02040503050406030204" pitchFamily="18" charset="0"/>
                                  </a:rPr>
                                </m:ctrlPr>
                              </m:radPr>
                              <m:deg/>
                              <m:e>
                                <m:sSubSup>
                                  <m:sSubSupPr>
                                    <m:ctrlPr>
                                      <a:rPr lang="en-GB" i="1">
                                        <a:latin typeface="Cambria Math" panose="02040503050406030204" pitchFamily="18" charset="0"/>
                                      </a:rPr>
                                    </m:ctrlPr>
                                  </m:sSubSupPr>
                                  <m:e>
                                    <m:r>
                                      <a:rPr lang="en-US" i="1">
                                        <a:latin typeface="Cambria Math"/>
                                      </a:rPr>
                                      <m:t>𝑎</m:t>
                                    </m:r>
                                  </m:e>
                                  <m:sub>
                                    <m:r>
                                      <a:rPr lang="en-US" i="1">
                                        <a:latin typeface="Cambria Math"/>
                                      </a:rPr>
                                      <m:t>𝑛</m:t>
                                    </m:r>
                                  </m:sub>
                                  <m:sup>
                                    <m:r>
                                      <a:rPr lang="en-US" i="1">
                                        <a:latin typeface="Cambria Math"/>
                                      </a:rPr>
                                      <m:t>2</m:t>
                                    </m:r>
                                  </m:sup>
                                </m:sSubSup>
                                <m:r>
                                  <a:rPr lang="en-US" i="1">
                                    <a:latin typeface="Cambria Math"/>
                                  </a:rPr>
                                  <m:t>+</m:t>
                                </m:r>
                                <m:sSubSup>
                                  <m:sSubSupPr>
                                    <m:ctrlPr>
                                      <a:rPr lang="en-GB" i="1">
                                        <a:latin typeface="Cambria Math" panose="02040503050406030204" pitchFamily="18" charset="0"/>
                                      </a:rPr>
                                    </m:ctrlPr>
                                  </m:sSubSupPr>
                                  <m:e>
                                    <m:r>
                                      <a:rPr lang="en-US" i="1">
                                        <a:latin typeface="Cambria Math"/>
                                      </a:rPr>
                                      <m:t>𝑏</m:t>
                                    </m:r>
                                  </m:e>
                                  <m:sub>
                                    <m:r>
                                      <a:rPr lang="en-US" i="1">
                                        <a:latin typeface="Cambria Math"/>
                                      </a:rPr>
                                      <m:t>𝑛</m:t>
                                    </m:r>
                                  </m:sub>
                                  <m:sup>
                                    <m:r>
                                      <a:rPr lang="en-US" i="1">
                                        <a:latin typeface="Cambria Math"/>
                                      </a:rPr>
                                      <m:t>2</m:t>
                                    </m:r>
                                  </m:sup>
                                </m:sSubSup>
                              </m:e>
                            </m:ra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3651303" y="1887449"/>
                  <a:ext cx="6173705" cy="527580"/>
                </a:xfrm>
                <a:prstGeom prst="rect">
                  <a:avLst/>
                </a:prstGeom>
                <a:blipFill rotWithShape="1">
                  <a:blip r:embed="rId5"/>
                  <a:stretch>
                    <a:fillRect t="-119767" b="-1802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4124908" y="2343021"/>
                  <a:ext cx="4145173" cy="5459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𝐵</m:t>
                                </m:r>
                              </m:num>
                              <m:den>
                                <m:sSub>
                                  <m:sSubPr>
                                    <m:ctrlPr>
                                      <a:rPr lang="en-GB" i="1">
                                        <a:latin typeface="Cambria Math" panose="02040503050406030204" pitchFamily="18" charset="0"/>
                                      </a:rPr>
                                    </m:ctrlPr>
                                  </m:sSubPr>
                                  <m:e>
                                    <m:r>
                                      <a:rPr lang="en-US" i="1">
                                        <a:latin typeface="Cambria Math"/>
                                      </a:rPr>
                                      <m:t>𝐵</m:t>
                                    </m:r>
                                  </m:e>
                                  <m:sub>
                                    <m:r>
                                      <a:rPr lang="en-US" i="1">
                                        <a:latin typeface="Cambria Math"/>
                                      </a:rPr>
                                      <m:t>2</m:t>
                                    </m:r>
                                  </m:sub>
                                </m:sSub>
                                <m:f>
                                  <m:fPr>
                                    <m:ctrlPr>
                                      <a:rPr lang="en-GB" i="1">
                                        <a:latin typeface="Cambria Math" panose="02040503050406030204" pitchFamily="18" charset="0"/>
                                      </a:rPr>
                                    </m:ctrlPr>
                                  </m:fPr>
                                  <m:num>
                                    <m:r>
                                      <a:rPr lang="en-US" i="1">
                                        <a:latin typeface="Cambria Math"/>
                                      </a:rPr>
                                      <m:t>𝑧</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den>
                            </m:f>
                            <m:r>
                              <a:rPr lang="en-US" i="1">
                                <a:latin typeface="Cambria Math"/>
                              </a:rPr>
                              <m:t>−1</m:t>
                            </m:r>
                          </m:e>
                        </m:d>
                        <m:r>
                          <a:rPr lang="en-GB" i="1">
                            <a:latin typeface="Cambria Math"/>
                          </a:rPr>
                          <m:t>=</m:t>
                        </m:r>
                        <m:d>
                          <m:dPr>
                            <m:begChr m:val="‖"/>
                            <m:endChr m:val="‖"/>
                            <m:ctrlPr>
                              <a:rPr lang="en-GB" i="1">
                                <a:latin typeface="Cambria Math" panose="02040503050406030204" pitchFamily="18" charset="0"/>
                              </a:rPr>
                            </m:ctrlPr>
                          </m:dPr>
                          <m:e>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=3</m:t>
                                </m:r>
                              </m:sub>
                              <m:sup>
                                <m:r>
                                  <a:rPr lang="en-GB" i="1">
                                    <a:latin typeface="Cambria Math"/>
                                  </a:rPr>
                                  <m:t>∞</m:t>
                                </m:r>
                              </m:sup>
                              <m:e>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US" i="1">
                                            <a:latin typeface="Cambria Math"/>
                                          </a:rPr>
                                          <m:t>𝑏</m:t>
                                        </m:r>
                                      </m:e>
                                      <m:sub>
                                        <m:r>
                                          <a:rPr lang="en-US" i="1">
                                            <a:latin typeface="Cambria Math"/>
                                          </a:rPr>
                                          <m:t>𝑛</m:t>
                                        </m:r>
                                      </m:sub>
                                    </m:sSub>
                                    <m:r>
                                      <a:rPr lang="en-GB" i="1">
                                        <a:latin typeface="Cambria Math"/>
                                      </a:rPr>
                                      <m:t>+</m:t>
                                    </m:r>
                                    <m:sSub>
                                      <m:sSubPr>
                                        <m:ctrlPr>
                                          <a:rPr lang="en-GB" i="1">
                                            <a:latin typeface="Cambria Math" panose="02040503050406030204" pitchFamily="18" charset="0"/>
                                          </a:rPr>
                                        </m:ctrlPr>
                                      </m:sSubPr>
                                      <m:e>
                                        <m:r>
                                          <a:rPr lang="en-GB" i="1">
                                            <a:latin typeface="Cambria Math"/>
                                          </a:rPr>
                                          <m:t>ⅈ</m:t>
                                        </m:r>
                                        <m:r>
                                          <a:rPr lang="it-IT" i="1">
                                            <a:latin typeface="Cambria Math"/>
                                          </a:rPr>
                                          <m:t>𝑎</m:t>
                                        </m:r>
                                      </m:e>
                                      <m:sub>
                                        <m:r>
                                          <a:rPr lang="en-US" i="1">
                                            <a:latin typeface="Cambria Math"/>
                                          </a:rPr>
                                          <m:t>𝑛</m:t>
                                        </m:r>
                                      </m:sub>
                                    </m:sSub>
                                  </m:e>
                                </m:d>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−2</m:t>
                                    </m:r>
                                  </m:sup>
                                </m:sSup>
                                <m:sSup>
                                  <m:sSupPr>
                                    <m:ctrlPr>
                                      <a:rPr lang="en-GB" i="1">
                                        <a:latin typeface="Cambria Math" panose="02040503050406030204" pitchFamily="18" charset="0"/>
                                      </a:rPr>
                                    </m:ctrlPr>
                                  </m:sSupPr>
                                  <m:e>
                                    <m:r>
                                      <a:rPr lang="en-US" i="1">
                                        <a:latin typeface="Cambria Math"/>
                                      </a:rPr>
                                      <m:t>𝑒</m:t>
                                    </m:r>
                                  </m:e>
                                  <m:sup>
                                    <m:r>
                                      <a:rPr lang="en-US" i="1">
                                        <a:latin typeface="Cambria Math"/>
                                      </a:rPr>
                                      <m:t>𝑖</m:t>
                                    </m:r>
                                    <m:d>
                                      <m:dPr>
                                        <m:ctrlPr>
                                          <a:rPr lang="en-GB" i="1">
                                            <a:latin typeface="Cambria Math" panose="02040503050406030204" pitchFamily="18" charset="0"/>
                                          </a:rPr>
                                        </m:ctrlPr>
                                      </m:dPr>
                                      <m:e>
                                        <m:r>
                                          <a:rPr lang="en-US" i="1">
                                            <a:latin typeface="Cambria Math"/>
                                          </a:rPr>
                                          <m:t>𝑛</m:t>
                                        </m:r>
                                        <m:r>
                                          <a:rPr lang="en-GB" i="1">
                                            <a:latin typeface="Cambria Math"/>
                                          </a:rPr>
                                          <m:t>−1</m:t>
                                        </m:r>
                                      </m:e>
                                    </m:d>
                                    <m:r>
                                      <a:rPr lang="en-US" i="1">
                                        <a:latin typeface="Cambria Math"/>
                                      </a:rPr>
                                      <m:t>𝜗</m:t>
                                    </m:r>
                                  </m:sup>
                                </m:sSup>
                              </m:e>
                            </m:nary>
                          </m:e>
                        </m:d>
                        <m:r>
                          <a:rPr lang="en-US" i="1">
                            <a:latin typeface="Cambria Math"/>
                          </a:rPr>
                          <m:t>≤</m:t>
                        </m:r>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=3</m:t>
                            </m:r>
                          </m:sub>
                          <m:sup>
                            <m:r>
                              <a:rPr lang="en-GB" i="1">
                                <a:latin typeface="Cambria Math"/>
                              </a:rPr>
                              <m:t>∞</m:t>
                            </m:r>
                          </m:sup>
                          <m:e>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−2</m:t>
                                </m:r>
                              </m:sup>
                            </m:sSup>
                            <m:rad>
                              <m:radPr>
                                <m:degHide m:val="on"/>
                                <m:ctrlPr>
                                  <a:rPr lang="en-GB" i="1">
                                    <a:latin typeface="Cambria Math" panose="02040503050406030204" pitchFamily="18" charset="0"/>
                                  </a:rPr>
                                </m:ctrlPr>
                              </m:radPr>
                              <m:deg/>
                              <m:e>
                                <m:sSubSup>
                                  <m:sSubSupPr>
                                    <m:ctrlPr>
                                      <a:rPr lang="en-GB" i="1">
                                        <a:latin typeface="Cambria Math" panose="02040503050406030204" pitchFamily="18" charset="0"/>
                                      </a:rPr>
                                    </m:ctrlPr>
                                  </m:sSubSupPr>
                                  <m:e>
                                    <m:r>
                                      <a:rPr lang="en-US" i="1">
                                        <a:latin typeface="Cambria Math"/>
                                      </a:rPr>
                                      <m:t>𝑎</m:t>
                                    </m:r>
                                  </m:e>
                                  <m:sub>
                                    <m:r>
                                      <a:rPr lang="en-US" i="1">
                                        <a:latin typeface="Cambria Math"/>
                                      </a:rPr>
                                      <m:t>𝑛</m:t>
                                    </m:r>
                                  </m:sub>
                                  <m:sup>
                                    <m:r>
                                      <a:rPr lang="en-US" i="1">
                                        <a:latin typeface="Cambria Math"/>
                                      </a:rPr>
                                      <m:t>2</m:t>
                                    </m:r>
                                  </m:sup>
                                </m:sSubSup>
                                <m:r>
                                  <a:rPr lang="en-US" i="1">
                                    <a:latin typeface="Cambria Math"/>
                                  </a:rPr>
                                  <m:t>+</m:t>
                                </m:r>
                                <m:sSubSup>
                                  <m:sSubSupPr>
                                    <m:ctrlPr>
                                      <a:rPr lang="en-GB" i="1">
                                        <a:latin typeface="Cambria Math" panose="02040503050406030204" pitchFamily="18" charset="0"/>
                                      </a:rPr>
                                    </m:ctrlPr>
                                  </m:sSubSupPr>
                                  <m:e>
                                    <m:r>
                                      <a:rPr lang="en-US" i="1">
                                        <a:latin typeface="Cambria Math"/>
                                      </a:rPr>
                                      <m:t>𝑏</m:t>
                                    </m:r>
                                  </m:e>
                                  <m:sub>
                                    <m:r>
                                      <a:rPr lang="en-US" i="1">
                                        <a:latin typeface="Cambria Math"/>
                                      </a:rPr>
                                      <m:t>𝑛</m:t>
                                    </m:r>
                                  </m:sub>
                                  <m:sup>
                                    <m:r>
                                      <a:rPr lang="en-US" i="1">
                                        <a:latin typeface="Cambria Math"/>
                                      </a:rPr>
                                      <m:t>2</m:t>
                                    </m:r>
                                  </m:sup>
                                </m:sSubSup>
                              </m:e>
                            </m:rad>
                          </m:e>
                        </m:nary>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4124908" y="2343021"/>
                  <a:ext cx="4145173" cy="545919"/>
                </a:xfrm>
                <a:prstGeom prst="rect">
                  <a:avLst/>
                </a:prstGeom>
                <a:blipFill rotWithShape="1">
                  <a:blip r:embed="rId6"/>
                  <a:stretch>
                    <a:fillRect t="-112222" r="-5147" b="-17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4124908" y="2919085"/>
                  <a:ext cx="4143762" cy="5459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𝐺</m:t>
                                </m:r>
                              </m:num>
                              <m:den>
                                <m:sSub>
                                  <m:sSubPr>
                                    <m:ctrlPr>
                                      <a:rPr lang="en-GB" i="1">
                                        <a:latin typeface="Cambria Math" panose="02040503050406030204" pitchFamily="18" charset="0"/>
                                      </a:rPr>
                                    </m:ctrlPr>
                                  </m:sSubPr>
                                  <m:e>
                                    <m:r>
                                      <a:rPr lang="en-US" i="1">
                                        <a:latin typeface="Cambria Math"/>
                                      </a:rPr>
                                      <m:t>𝐺</m:t>
                                    </m:r>
                                  </m:e>
                                  <m:sub>
                                    <m:r>
                                      <a:rPr lang="en-GB" i="1">
                                        <a:latin typeface="Cambria Math"/>
                                      </a:rPr>
                                      <m:t>0</m:t>
                                    </m:r>
                                  </m:sub>
                                </m:sSub>
                              </m:den>
                            </m:f>
                            <m:r>
                              <a:rPr lang="en-GB" i="1">
                                <a:latin typeface="Cambria Math"/>
                              </a:rPr>
                              <m:t>−1</m:t>
                            </m:r>
                          </m:e>
                        </m:d>
                        <m:r>
                          <a:rPr lang="en-GB" i="1">
                            <a:latin typeface="Cambria Math"/>
                          </a:rPr>
                          <m:t>=</m:t>
                        </m:r>
                        <m:d>
                          <m:dPr>
                            <m:begChr m:val="‖"/>
                            <m:endChr m:val="‖"/>
                            <m:ctrlPr>
                              <a:rPr lang="en-GB" i="1">
                                <a:latin typeface="Cambria Math" panose="02040503050406030204" pitchFamily="18" charset="0"/>
                              </a:rPr>
                            </m:ctrlPr>
                          </m:dPr>
                          <m:e>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=3</m:t>
                                </m:r>
                              </m:sub>
                              <m:sup>
                                <m:r>
                                  <a:rPr lang="en-GB" i="1">
                                    <a:latin typeface="Cambria Math"/>
                                  </a:rPr>
                                  <m:t>∞</m:t>
                                </m:r>
                              </m:sup>
                              <m:e>
                                <m:sSup>
                                  <m:sSupPr>
                                    <m:ctrlPr>
                                      <a:rPr lang="en-GB" i="1">
                                        <a:latin typeface="Cambria Math" panose="02040503050406030204" pitchFamily="18" charset="0"/>
                                      </a:rPr>
                                    </m:ctrlPr>
                                  </m:sSupPr>
                                  <m:e>
                                    <m:r>
                                      <a:rPr lang="en-US" i="1">
                                        <a:latin typeface="Cambria Math"/>
                                      </a:rPr>
                                      <m:t>(</m:t>
                                    </m:r>
                                    <m:r>
                                      <a:rPr lang="en-US" i="1">
                                        <a:latin typeface="Cambria Math"/>
                                      </a:rPr>
                                      <m:t>𝑛</m:t>
                                    </m:r>
                                    <m:r>
                                      <a:rPr lang="en-US" i="1">
                                        <a:latin typeface="Cambria Math"/>
                                      </a:rPr>
                                      <m:t>−1)</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−2</m:t>
                                    </m:r>
                                  </m:sup>
                                </m:sSup>
                                <m:sSup>
                                  <m:sSupPr>
                                    <m:ctrlPr>
                                      <a:rPr lang="en-GB" i="1">
                                        <a:latin typeface="Cambria Math" panose="02040503050406030204" pitchFamily="18" charset="0"/>
                                      </a:rPr>
                                    </m:ctrlPr>
                                  </m:sSupPr>
                                  <m:e>
                                    <m:r>
                                      <a:rPr lang="en-US" i="1">
                                        <a:latin typeface="Cambria Math"/>
                                      </a:rPr>
                                      <m:t>𝑒</m:t>
                                    </m:r>
                                  </m:e>
                                  <m:sup>
                                    <m:r>
                                      <a:rPr lang="en-US" i="1">
                                        <a:latin typeface="Cambria Math"/>
                                      </a:rPr>
                                      <m:t>𝑖</m:t>
                                    </m:r>
                                    <m:d>
                                      <m:dPr>
                                        <m:ctrlPr>
                                          <a:rPr lang="en-GB" i="1">
                                            <a:latin typeface="Cambria Math" panose="02040503050406030204" pitchFamily="18" charset="0"/>
                                          </a:rPr>
                                        </m:ctrlPr>
                                      </m:dPr>
                                      <m:e>
                                        <m:r>
                                          <a:rPr lang="en-US" i="1">
                                            <a:latin typeface="Cambria Math"/>
                                          </a:rPr>
                                          <m:t>𝑛</m:t>
                                        </m:r>
                                        <m:r>
                                          <a:rPr lang="en-GB" i="1">
                                            <a:latin typeface="Cambria Math"/>
                                          </a:rPr>
                                          <m:t>−2</m:t>
                                        </m:r>
                                      </m:e>
                                    </m:d>
                                    <m:r>
                                      <a:rPr lang="en-US" i="1">
                                        <a:latin typeface="Cambria Math"/>
                                      </a:rPr>
                                      <m:t>𝜗</m:t>
                                    </m:r>
                                  </m:sup>
                                </m:sSup>
                              </m:e>
                            </m:nary>
                          </m:e>
                        </m:d>
                        <m:r>
                          <a:rPr lang="en-US" i="1">
                            <a:latin typeface="Cambria Math"/>
                          </a:rPr>
                          <m:t>≤</m:t>
                        </m:r>
                        <m:sSup>
                          <m:sSupPr>
                            <m:ctrlPr>
                              <a:rPr lang="en-GB" i="1">
                                <a:latin typeface="Cambria Math" panose="02040503050406030204" pitchFamily="18" charset="0"/>
                              </a:rPr>
                            </m:ctrlPr>
                          </m:sSupPr>
                          <m:e>
                            <m:r>
                              <a:rPr lang="en-GB" i="1">
                                <a:latin typeface="Cambria Math"/>
                              </a:rPr>
                              <m:t>10</m:t>
                            </m:r>
                          </m:e>
                          <m:sup>
                            <m:r>
                              <a:rPr lang="en-GB" i="1">
                                <a:latin typeface="Cambria Math"/>
                              </a:rPr>
                              <m:t>−4</m:t>
                            </m:r>
                          </m:sup>
                        </m:sSup>
                        <m:nary>
                          <m:naryPr>
                            <m:chr m:val="∑"/>
                            <m:limLoc m:val="undOvr"/>
                            <m:grow m:val="on"/>
                            <m:ctrlPr>
                              <a:rPr lang="en-GB" i="1">
                                <a:latin typeface="Cambria Math" panose="02040503050406030204" pitchFamily="18" charset="0"/>
                              </a:rPr>
                            </m:ctrlPr>
                          </m:naryPr>
                          <m:sub>
                            <m:r>
                              <a:rPr lang="en-US" i="1">
                                <a:latin typeface="Cambria Math"/>
                              </a:rPr>
                              <m:t>𝑛</m:t>
                            </m:r>
                            <m:r>
                              <a:rPr lang="en-GB" i="1">
                                <a:latin typeface="Cambria Math"/>
                              </a:rPr>
                              <m:t>=3</m:t>
                            </m:r>
                          </m:sub>
                          <m:sup>
                            <m:r>
                              <a:rPr lang="en-GB" i="1">
                                <a:latin typeface="Cambria Math"/>
                              </a:rPr>
                              <m:t>∞</m:t>
                            </m:r>
                          </m:sup>
                          <m:e>
                            <m:sSup>
                              <m:sSupPr>
                                <m:ctrlPr>
                                  <a:rPr lang="en-GB" i="1">
                                    <a:latin typeface="Cambria Math" panose="02040503050406030204" pitchFamily="18" charset="0"/>
                                  </a:rPr>
                                </m:ctrlPr>
                              </m:sSupPr>
                              <m:e>
                                <m:r>
                                  <a:rPr lang="en-US" i="1">
                                    <a:latin typeface="Cambria Math"/>
                                  </a:rPr>
                                  <m:t>(</m:t>
                                </m:r>
                                <m:r>
                                  <a:rPr lang="en-US" i="1">
                                    <a:latin typeface="Cambria Math"/>
                                  </a:rPr>
                                  <m:t>𝑛</m:t>
                                </m:r>
                                <m:r>
                                  <a:rPr lang="en-US" i="1">
                                    <a:latin typeface="Cambria Math"/>
                                  </a:rPr>
                                  <m:t>−1)</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i="1">
                                            <a:latin typeface="Cambria Math"/>
                                          </a:rPr>
                                          <m:t>𝜌</m:t>
                                        </m:r>
                                      </m:num>
                                      <m:den>
                                        <m:sSub>
                                          <m:sSubPr>
                                            <m:ctrlPr>
                                              <a:rPr lang="en-GB" i="1">
                                                <a:latin typeface="Cambria Math" panose="02040503050406030204" pitchFamily="18" charset="0"/>
                                              </a:rPr>
                                            </m:ctrlPr>
                                          </m:sSubPr>
                                          <m:e>
                                            <m:r>
                                              <a:rPr lang="en-US" i="1">
                                                <a:latin typeface="Cambria Math"/>
                                              </a:rPr>
                                              <m:t>𝑟</m:t>
                                            </m:r>
                                          </m:e>
                                          <m:sub>
                                            <m:r>
                                              <m:rPr>
                                                <m:sty m:val="p"/>
                                              </m:rPr>
                                              <a:rPr lang="en-GB">
                                                <a:latin typeface="Cambria Math"/>
                                              </a:rPr>
                                              <m:t>ref</m:t>
                                            </m:r>
                                          </m:sub>
                                        </m:sSub>
                                      </m:den>
                                    </m:f>
                                  </m:e>
                                </m:d>
                              </m:e>
                              <m:sup>
                                <m:r>
                                  <a:rPr lang="en-US" i="1">
                                    <a:latin typeface="Cambria Math"/>
                                  </a:rPr>
                                  <m:t>𝑛</m:t>
                                </m:r>
                                <m:r>
                                  <a:rPr lang="en-GB" i="1">
                                    <a:latin typeface="Cambria Math"/>
                                  </a:rPr>
                                  <m:t>−2</m:t>
                                </m:r>
                              </m:sup>
                            </m:sSup>
                            <m:rad>
                              <m:radPr>
                                <m:degHide m:val="on"/>
                                <m:ctrlPr>
                                  <a:rPr lang="en-GB" i="1">
                                    <a:latin typeface="Cambria Math" panose="02040503050406030204" pitchFamily="18" charset="0"/>
                                  </a:rPr>
                                </m:ctrlPr>
                              </m:radPr>
                              <m:deg/>
                              <m:e>
                                <m:sSubSup>
                                  <m:sSubSupPr>
                                    <m:ctrlPr>
                                      <a:rPr lang="en-GB" i="1">
                                        <a:latin typeface="Cambria Math" panose="02040503050406030204" pitchFamily="18" charset="0"/>
                                      </a:rPr>
                                    </m:ctrlPr>
                                  </m:sSubSupPr>
                                  <m:e>
                                    <m:r>
                                      <a:rPr lang="en-US" i="1">
                                        <a:latin typeface="Cambria Math"/>
                                      </a:rPr>
                                      <m:t>𝑎</m:t>
                                    </m:r>
                                  </m:e>
                                  <m:sub>
                                    <m:r>
                                      <a:rPr lang="en-US" i="1">
                                        <a:latin typeface="Cambria Math"/>
                                      </a:rPr>
                                      <m:t>𝑛</m:t>
                                    </m:r>
                                  </m:sub>
                                  <m:sup>
                                    <m:r>
                                      <a:rPr lang="en-US" i="1">
                                        <a:latin typeface="Cambria Math"/>
                                      </a:rPr>
                                      <m:t>2</m:t>
                                    </m:r>
                                  </m:sup>
                                </m:sSubSup>
                                <m:r>
                                  <a:rPr lang="en-US" i="1">
                                    <a:latin typeface="Cambria Math"/>
                                  </a:rPr>
                                  <m:t>+</m:t>
                                </m:r>
                                <m:sSubSup>
                                  <m:sSubSupPr>
                                    <m:ctrlPr>
                                      <a:rPr lang="en-GB" i="1">
                                        <a:latin typeface="Cambria Math" panose="02040503050406030204" pitchFamily="18" charset="0"/>
                                      </a:rPr>
                                    </m:ctrlPr>
                                  </m:sSubSupPr>
                                  <m:e>
                                    <m:r>
                                      <a:rPr lang="en-US" i="1">
                                        <a:latin typeface="Cambria Math"/>
                                      </a:rPr>
                                      <m:t>𝑏</m:t>
                                    </m:r>
                                  </m:e>
                                  <m:sub>
                                    <m:r>
                                      <a:rPr lang="en-US" i="1">
                                        <a:latin typeface="Cambria Math"/>
                                      </a:rPr>
                                      <m:t>𝑛</m:t>
                                    </m:r>
                                  </m:sub>
                                  <m:sup>
                                    <m:r>
                                      <a:rPr lang="en-US" i="1">
                                        <a:latin typeface="Cambria Math"/>
                                      </a:rPr>
                                      <m:t>2</m:t>
                                    </m:r>
                                  </m:sup>
                                </m:sSubSup>
                              </m:e>
                            </m:rad>
                          </m:e>
                        </m:nary>
                      </m:oMath>
                    </m:oMathPara>
                  </a14:m>
                  <a:endParaRPr lang="en-GB" dirty="0"/>
                </a:p>
              </p:txBody>
            </p:sp>
          </mc:Choice>
          <mc:Fallback xmlns="">
            <p:sp>
              <p:nvSpPr>
                <p:cNvPr id="15" name="Rectangle 14"/>
                <p:cNvSpPr>
                  <a:spLocks noRot="1" noChangeAspect="1" noMove="1" noResize="1" noEditPoints="1" noAdjustHandles="1" noChangeArrowheads="1" noChangeShapeType="1" noTextEdit="1"/>
                </p:cNvSpPr>
                <p:nvPr/>
              </p:nvSpPr>
              <p:spPr>
                <a:xfrm>
                  <a:off x="4124908" y="2919085"/>
                  <a:ext cx="4143762" cy="545919"/>
                </a:xfrm>
                <a:prstGeom prst="rect">
                  <a:avLst/>
                </a:prstGeom>
                <a:blipFill rotWithShape="1">
                  <a:blip r:embed="rId7"/>
                  <a:stretch>
                    <a:fillRect t="-113483" b="-173034"/>
                  </a:stretch>
                </a:blipFill>
              </p:spPr>
              <p:txBody>
                <a:bodyPr/>
                <a:lstStyle/>
                <a:p>
                  <a:r>
                    <a:rPr lang="en-GB">
                      <a:noFill/>
                    </a:rPr>
                    <a:t> </a:t>
                  </a:r>
                </a:p>
              </p:txBody>
            </p:sp>
          </mc:Fallback>
        </mc:AlternateContent>
      </p:grpSp>
      <p:grpSp>
        <p:nvGrpSpPr>
          <p:cNvPr id="13" name="Group 12"/>
          <p:cNvGrpSpPr/>
          <p:nvPr/>
        </p:nvGrpSpPr>
        <p:grpSpPr>
          <a:xfrm>
            <a:off x="1316596" y="4329100"/>
            <a:ext cx="7064668" cy="1863721"/>
            <a:chOff x="1316596" y="4329100"/>
            <a:chExt cx="7064668" cy="1863721"/>
          </a:xfrm>
        </p:grpSpPr>
        <p:pic>
          <p:nvPicPr>
            <p:cNvPr id="14" name="Picture 2" descr="Photo082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1316596" y="4329101"/>
              <a:ext cx="2942509" cy="1812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descr="MBS-A001 extrapolated homogeneity of the By field component at I=42_4 A measurementF1"/>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716" t="17811" r="9085" b="4858"/>
            <a:stretch/>
          </p:blipFill>
          <p:spPr bwMode="auto">
            <a:xfrm>
              <a:off x="5568235" y="4329100"/>
              <a:ext cx="2813029" cy="186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6248216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Line scan </a:t>
            </a:r>
            <a:r>
              <a:rPr lang="en-US" sz="1800" b="1" dirty="0" err="1"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measurment</a:t>
            </a: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 </a:t>
            </a: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a:t>
            </a: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 </a:t>
            </a: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harmonics</a:t>
            </a:r>
          </a:p>
        </p:txBody>
      </p:sp>
      <p:sp>
        <p:nvSpPr>
          <p:cNvPr id="3" name="Rectangle 2"/>
          <p:cNvSpPr/>
          <p:nvPr/>
        </p:nvSpPr>
        <p:spPr>
          <a:xfrm>
            <a:off x="-15552" y="281551"/>
            <a:ext cx="9937427" cy="3139321"/>
          </a:xfrm>
          <a:prstGeom prst="rect">
            <a:avLst/>
          </a:prstGeom>
        </p:spPr>
        <p:txBody>
          <a:bodyPr wrap="square">
            <a:spAutoFit/>
          </a:bodyPr>
          <a:lstStyle/>
          <a:p>
            <a:pPr marL="285750" indent="-285750" algn="l">
              <a:spcBef>
                <a:spcPts val="0"/>
              </a:spcBef>
              <a:buFont typeface="Arial" pitchFamily="34" charset="0"/>
              <a:buChar char="•"/>
              <a:defRPr/>
            </a:pPr>
            <a:r>
              <a:rPr lang="en-GB" sz="1800" dirty="0">
                <a:latin typeface="Calibri" pitchFamily="34" charset="0"/>
                <a:cs typeface="Calibri" pitchFamily="34" charset="0"/>
              </a:rPr>
              <a:t>Example: </a:t>
            </a:r>
            <a:r>
              <a:rPr lang="en-GB" sz="1800" b="1" dirty="0">
                <a:latin typeface="Calibri" pitchFamily="34" charset="0"/>
                <a:cs typeface="Calibri" pitchFamily="34" charset="0"/>
              </a:rPr>
              <a:t>get </a:t>
            </a:r>
            <a:r>
              <a:rPr lang="en-GB" sz="1800" b="1" i="1" dirty="0" err="1">
                <a:latin typeface="Calibri" pitchFamily="34" charset="0"/>
                <a:cs typeface="Calibri" pitchFamily="34" charset="0"/>
              </a:rPr>
              <a:t>n</a:t>
            </a:r>
            <a:r>
              <a:rPr lang="en-GB" sz="1800" b="1" i="1" baseline="-25000" dirty="0" err="1">
                <a:latin typeface="Calibri" pitchFamily="34" charset="0"/>
                <a:cs typeface="Calibri" pitchFamily="34" charset="0"/>
              </a:rPr>
              <a:t>h</a:t>
            </a:r>
            <a:r>
              <a:rPr lang="en-GB" sz="1800" b="1" dirty="0">
                <a:latin typeface="Calibri" pitchFamily="34" charset="0"/>
                <a:cs typeface="Calibri" pitchFamily="34" charset="0"/>
              </a:rPr>
              <a:t> harmonic coefficients </a:t>
            </a:r>
            <a:r>
              <a:rPr lang="en-GB" sz="1800" b="1" i="1" dirty="0" err="1">
                <a:latin typeface="Calibri" pitchFamily="34" charset="0"/>
                <a:cs typeface="Calibri" pitchFamily="34" charset="0"/>
              </a:rPr>
              <a:t>B</a:t>
            </a:r>
            <a:r>
              <a:rPr lang="en-GB" sz="1800" b="1" i="1" baseline="-25000" dirty="0" err="1">
                <a:latin typeface="Calibri" pitchFamily="34" charset="0"/>
                <a:cs typeface="Calibri" pitchFamily="34" charset="0"/>
              </a:rPr>
              <a:t>n</a:t>
            </a:r>
            <a:r>
              <a:rPr lang="en-GB" sz="1800" b="1" baseline="-25000" dirty="0">
                <a:latin typeface="Calibri" pitchFamily="34" charset="0"/>
                <a:cs typeface="Calibri" pitchFamily="34" charset="0"/>
              </a:rPr>
              <a:t> </a:t>
            </a:r>
            <a:r>
              <a:rPr lang="en-GB" sz="1800" b="1" dirty="0">
                <a:latin typeface="Calibri" pitchFamily="34" charset="0"/>
                <a:cs typeface="Calibri" pitchFamily="34" charset="0"/>
              </a:rPr>
              <a:t>from measurements of B</a:t>
            </a:r>
            <a:r>
              <a:rPr lang="en-GB" sz="1800" b="1" baseline="-25000" dirty="0">
                <a:latin typeface="Calibri" pitchFamily="34" charset="0"/>
                <a:cs typeface="Calibri" pitchFamily="34" charset="0"/>
              </a:rPr>
              <a:t>y</a:t>
            </a:r>
            <a:r>
              <a:rPr lang="en-GB" sz="1800" b="1" dirty="0">
                <a:latin typeface="Calibri" pitchFamily="34" charset="0"/>
                <a:cs typeface="Calibri" pitchFamily="34" charset="0"/>
              </a:rPr>
              <a:t>(x) G(x)=</a:t>
            </a:r>
            <a:r>
              <a:rPr lang="en-GB" sz="1800" b="1" dirty="0">
                <a:latin typeface="Calibri" pitchFamily="34" charset="0"/>
                <a:cs typeface="Calibri" pitchFamily="34" charset="0"/>
                <a:sym typeface="Symbol"/>
              </a:rPr>
              <a:t>B</a:t>
            </a:r>
            <a:r>
              <a:rPr lang="en-GB" sz="1800" b="1" baseline="-25000" dirty="0">
                <a:latin typeface="Calibri" pitchFamily="34" charset="0"/>
                <a:cs typeface="Calibri" pitchFamily="34" charset="0"/>
                <a:sym typeface="Symbol"/>
              </a:rPr>
              <a:t>y</a:t>
            </a:r>
            <a:r>
              <a:rPr lang="en-GB" sz="1800" b="1" dirty="0">
                <a:latin typeface="Calibri" pitchFamily="34" charset="0"/>
                <a:cs typeface="Calibri" pitchFamily="34" charset="0"/>
                <a:sym typeface="Symbol"/>
              </a:rPr>
              <a:t>/x at </a:t>
            </a:r>
            <a:r>
              <a:rPr lang="en-GB" sz="1800" b="1" i="1" dirty="0" err="1">
                <a:latin typeface="Calibri" pitchFamily="34" charset="0"/>
                <a:cs typeface="Calibri" pitchFamily="34" charset="0"/>
                <a:sym typeface="Symbol"/>
              </a:rPr>
              <a:t>n</a:t>
            </a:r>
            <a:r>
              <a:rPr lang="en-GB" sz="1800" b="1" i="1" baseline="-25000" dirty="0" err="1">
                <a:latin typeface="Calibri" pitchFamily="34" charset="0"/>
                <a:cs typeface="Calibri" pitchFamily="34" charset="0"/>
                <a:sym typeface="Symbol"/>
              </a:rPr>
              <a:t>p</a:t>
            </a:r>
            <a:r>
              <a:rPr lang="en-GB" sz="1800" b="1" i="1" baseline="-25000" dirty="0">
                <a:latin typeface="Calibri" pitchFamily="34" charset="0"/>
                <a:cs typeface="Calibri" pitchFamily="34" charset="0"/>
                <a:sym typeface="Symbol"/>
              </a:rPr>
              <a:t> </a:t>
            </a:r>
            <a:r>
              <a:rPr lang="en-GB" sz="1800" b="1" dirty="0">
                <a:latin typeface="Calibri" pitchFamily="34" charset="0"/>
                <a:cs typeface="Calibri" pitchFamily="34" charset="0"/>
                <a:sym typeface="Symbol"/>
              </a:rPr>
              <a:t>points</a:t>
            </a:r>
          </a:p>
          <a:p>
            <a:pPr marL="285750" indent="-285750" algn="l">
              <a:spcBef>
                <a:spcPts val="0"/>
              </a:spcBef>
              <a:buFont typeface="Arial" pitchFamily="34" charset="0"/>
              <a:buChar char="•"/>
              <a:defRPr/>
            </a:pPr>
            <a:endParaRPr lang="en-GB" sz="1800" dirty="0">
              <a:latin typeface="Calibri" pitchFamily="34" charset="0"/>
              <a:cs typeface="Calibri" pitchFamily="34" charset="0"/>
              <a:sym typeface="Symbol"/>
            </a:endParaRPr>
          </a:p>
          <a:p>
            <a:pPr marL="285750" indent="-285750" algn="l">
              <a:spcBef>
                <a:spcPts val="0"/>
              </a:spcBef>
              <a:buFont typeface="Arial" pitchFamily="34" charset="0"/>
              <a:buChar char="•"/>
              <a:defRPr/>
            </a:pPr>
            <a:endParaRPr lang="en-GB" sz="1800" dirty="0">
              <a:latin typeface="Calibri" pitchFamily="34" charset="0"/>
              <a:cs typeface="Calibri" pitchFamily="34" charset="0"/>
              <a:sym typeface="Symbol"/>
            </a:endParaRPr>
          </a:p>
          <a:p>
            <a:pPr marL="285750" indent="-285750" algn="l">
              <a:spcBef>
                <a:spcPts val="0"/>
              </a:spcBef>
              <a:buFont typeface="Arial" pitchFamily="34" charset="0"/>
              <a:buChar char="•"/>
              <a:defRPr/>
            </a:pPr>
            <a:endParaRPr lang="en-GB" sz="1800" dirty="0">
              <a:latin typeface="Calibri" pitchFamily="34" charset="0"/>
              <a:cs typeface="Calibri" pitchFamily="34" charset="0"/>
              <a:sym typeface="Symbol"/>
            </a:endParaRPr>
          </a:p>
          <a:p>
            <a:pPr marL="285750" indent="-285750" algn="l">
              <a:spcBef>
                <a:spcPts val="0"/>
              </a:spcBef>
              <a:buFont typeface="Arial" pitchFamily="34" charset="0"/>
              <a:buChar char="•"/>
              <a:defRPr/>
            </a:pPr>
            <a:r>
              <a:rPr lang="en-GB" sz="1800" dirty="0">
                <a:latin typeface="Calibri" pitchFamily="34" charset="0"/>
                <a:cs typeface="Calibri" pitchFamily="34" charset="0"/>
                <a:sym typeface="Symbol"/>
              </a:rPr>
              <a:t>Intrinsically ill-defined problem: Laplace equation needs a closed boundary</a:t>
            </a:r>
          </a:p>
          <a:p>
            <a:pPr marL="285750" indent="-285750" algn="l">
              <a:spcBef>
                <a:spcPts val="0"/>
              </a:spcBef>
              <a:buFont typeface="Arial" pitchFamily="34" charset="0"/>
              <a:buChar char="•"/>
              <a:defRPr/>
            </a:pPr>
            <a:r>
              <a:rPr lang="en-GB" sz="1800" dirty="0">
                <a:latin typeface="Calibri" pitchFamily="34" charset="0"/>
                <a:cs typeface="Calibri" pitchFamily="34" charset="0"/>
                <a:sym typeface="Symbol"/>
              </a:rPr>
              <a:t>Direct interpolation  </a:t>
            </a:r>
            <a:r>
              <a:rPr lang="en-GB" sz="1800" b="1" dirty="0">
                <a:solidFill>
                  <a:srgbClr val="FF0000"/>
                </a:solidFill>
                <a:latin typeface="Calibri" pitchFamily="34" charset="0"/>
                <a:cs typeface="Calibri" pitchFamily="34" charset="0"/>
                <a:sym typeface="Symbol"/>
              </a:rPr>
              <a:t>ill-conditioned </a:t>
            </a:r>
            <a:r>
              <a:rPr lang="en-GB" sz="1800" dirty="0">
                <a:latin typeface="Calibri" pitchFamily="34" charset="0"/>
                <a:cs typeface="Calibri" pitchFamily="34" charset="0"/>
                <a:sym typeface="Symbol"/>
              </a:rPr>
              <a:t>Vandermonde matrix system</a:t>
            </a:r>
          </a:p>
          <a:p>
            <a:pPr marL="285750" indent="-285750" algn="l">
              <a:spcBef>
                <a:spcPts val="0"/>
              </a:spcBef>
              <a:buFont typeface="Arial" pitchFamily="34" charset="0"/>
              <a:buChar char="•"/>
              <a:defRPr/>
            </a:pPr>
            <a:r>
              <a:rPr lang="en-GB" sz="1800" dirty="0">
                <a:latin typeface="Calibri" pitchFamily="34" charset="0"/>
                <a:cs typeface="Calibri" pitchFamily="34" charset="0"/>
                <a:sym typeface="Symbol"/>
              </a:rPr>
              <a:t>Best fit with variable number of harmonics </a:t>
            </a:r>
            <a:r>
              <a:rPr lang="en-GB" sz="1800" dirty="0" err="1">
                <a:latin typeface="Calibri" pitchFamily="34" charset="0"/>
                <a:cs typeface="Calibri" pitchFamily="34" charset="0"/>
                <a:sym typeface="Symbol"/>
              </a:rPr>
              <a:t>n</a:t>
            </a:r>
            <a:r>
              <a:rPr lang="en-GB" sz="1800" baseline="-25000" dirty="0" err="1">
                <a:latin typeface="Calibri" pitchFamily="34" charset="0"/>
                <a:cs typeface="Calibri" pitchFamily="34" charset="0"/>
                <a:sym typeface="Symbol"/>
              </a:rPr>
              <a:t>h</a:t>
            </a:r>
            <a:r>
              <a:rPr lang="en-GB" sz="1800" dirty="0">
                <a:latin typeface="Calibri" pitchFamily="34" charset="0"/>
                <a:cs typeface="Calibri" pitchFamily="34" charset="0"/>
                <a:sym typeface="Symbol"/>
              </a:rPr>
              <a:t>  well-conditioned Hankel matrix system,</a:t>
            </a:r>
            <a:br>
              <a:rPr lang="en-GB" sz="1800" dirty="0">
                <a:latin typeface="Calibri" pitchFamily="34" charset="0"/>
                <a:cs typeface="Calibri" pitchFamily="34" charset="0"/>
                <a:sym typeface="Symbol"/>
              </a:rPr>
            </a:br>
            <a:r>
              <a:rPr lang="en-GB" sz="1800" i="1" dirty="0">
                <a:latin typeface="Calibri" pitchFamily="34" charset="0"/>
                <a:cs typeface="Calibri" pitchFamily="34" charset="0"/>
                <a:sym typeface="Symbol"/>
              </a:rPr>
              <a:t>but: </a:t>
            </a:r>
            <a:r>
              <a:rPr lang="en-GB" sz="1800" dirty="0">
                <a:latin typeface="Calibri" pitchFamily="34" charset="0"/>
                <a:cs typeface="Calibri" pitchFamily="34" charset="0"/>
                <a:sym typeface="Symbol"/>
              </a:rPr>
              <a:t>slow convergence as </a:t>
            </a:r>
            <a:r>
              <a:rPr lang="en-GB" sz="1800" i="1" dirty="0" err="1">
                <a:latin typeface="Calibri" pitchFamily="34" charset="0"/>
                <a:cs typeface="Calibri" pitchFamily="34" charset="0"/>
                <a:sym typeface="Symbol"/>
              </a:rPr>
              <a:t>n</a:t>
            </a:r>
            <a:r>
              <a:rPr lang="en-GB" sz="1800" i="1" baseline="-25000" dirty="0" err="1">
                <a:latin typeface="Calibri" pitchFamily="34" charset="0"/>
                <a:cs typeface="Calibri" pitchFamily="34" charset="0"/>
                <a:sym typeface="Symbol"/>
              </a:rPr>
              <a:t>h</a:t>
            </a:r>
            <a:r>
              <a:rPr lang="en-GB" sz="1800" dirty="0">
                <a:latin typeface="Calibri" pitchFamily="34" charset="0"/>
                <a:cs typeface="Calibri" pitchFamily="34" charset="0"/>
                <a:sym typeface="Symbol"/>
              </a:rPr>
              <a:t>  </a:t>
            </a:r>
            <a:r>
              <a:rPr lang="en-GB" sz="1800" i="1" dirty="0">
                <a:latin typeface="Calibri" pitchFamily="34" charset="0"/>
                <a:cs typeface="Calibri" pitchFamily="34" charset="0"/>
                <a:sym typeface="Symbol"/>
              </a:rPr>
              <a:t>n</a:t>
            </a:r>
            <a:r>
              <a:rPr lang="en-GB" sz="1800" i="1" baseline="-25000" dirty="0">
                <a:latin typeface="Calibri" pitchFamily="34" charset="0"/>
                <a:cs typeface="Calibri" pitchFamily="34" charset="0"/>
                <a:sym typeface="Symbol"/>
              </a:rPr>
              <a:t>p</a:t>
            </a:r>
            <a:r>
              <a:rPr lang="en-GB" sz="1800" dirty="0">
                <a:latin typeface="Calibri" pitchFamily="34" charset="0"/>
                <a:cs typeface="Calibri" pitchFamily="34" charset="0"/>
                <a:sym typeface="Symbol"/>
              </a:rPr>
              <a:t>, </a:t>
            </a:r>
            <a:r>
              <a:rPr lang="en-GB" sz="1800" b="1" dirty="0">
                <a:solidFill>
                  <a:srgbClr val="FF0000"/>
                </a:solidFill>
                <a:latin typeface="Calibri" pitchFamily="34" charset="0"/>
                <a:cs typeface="Calibri" pitchFamily="34" charset="0"/>
                <a:sym typeface="Symbol"/>
              </a:rPr>
              <a:t>estimated errors up to 20%</a:t>
            </a:r>
          </a:p>
          <a:p>
            <a:pPr marL="285750" indent="-285750" algn="l">
              <a:spcBef>
                <a:spcPts val="0"/>
              </a:spcBef>
              <a:buFont typeface="Arial" pitchFamily="34" charset="0"/>
              <a:buChar char="•"/>
              <a:defRPr/>
            </a:pPr>
            <a:r>
              <a:rPr lang="en-GB" sz="1800" dirty="0">
                <a:latin typeface="Calibri" pitchFamily="34" charset="0"/>
                <a:cs typeface="Calibri" pitchFamily="34" charset="0"/>
                <a:sym typeface="Symbol"/>
              </a:rPr>
              <a:t>Risky procedure, even a perfect interpolation of the</a:t>
            </a:r>
            <a:br>
              <a:rPr lang="en-GB" sz="1800" dirty="0">
                <a:latin typeface="Calibri" pitchFamily="34" charset="0"/>
                <a:cs typeface="Calibri" pitchFamily="34" charset="0"/>
                <a:sym typeface="Symbol"/>
              </a:rPr>
            </a:br>
            <a:r>
              <a:rPr lang="en-GB" sz="1800" dirty="0">
                <a:latin typeface="Calibri" pitchFamily="34" charset="0"/>
                <a:cs typeface="Calibri" pitchFamily="34" charset="0"/>
                <a:sym typeface="Symbol"/>
              </a:rPr>
              <a:t>discrete values measurement does not contain the full information</a:t>
            </a:r>
            <a:br>
              <a:rPr lang="en-GB" sz="1800" dirty="0">
                <a:latin typeface="Calibri" pitchFamily="34" charset="0"/>
                <a:cs typeface="Calibri" pitchFamily="34" charset="0"/>
                <a:sym typeface="Symbol"/>
              </a:rPr>
            </a:br>
            <a:r>
              <a:rPr lang="en-GB" sz="1800" dirty="0">
                <a:latin typeface="Calibri" pitchFamily="34" charset="0"/>
                <a:cs typeface="Calibri" pitchFamily="34" charset="0"/>
                <a:sym typeface="Symbol"/>
              </a:rPr>
              <a:t>about the field</a:t>
            </a:r>
          </a:p>
        </p:txBody>
      </p:sp>
      <p:sp>
        <p:nvSpPr>
          <p:cNvPr id="4" name="Rectangle 4"/>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5" name="Group 4"/>
          <p:cNvGrpSpPr/>
          <p:nvPr/>
        </p:nvGrpSpPr>
        <p:grpSpPr>
          <a:xfrm>
            <a:off x="1892660" y="692696"/>
            <a:ext cx="6053129" cy="658366"/>
            <a:chOff x="1964668" y="656692"/>
            <a:chExt cx="6053129" cy="658366"/>
          </a:xfrm>
        </p:grpSpPr>
        <p:graphicFrame>
          <p:nvGraphicFramePr>
            <p:cNvPr id="7" name="Object 6"/>
            <p:cNvGraphicFramePr>
              <a:graphicFrameLocks noChangeAspect="1"/>
            </p:cNvGraphicFramePr>
            <p:nvPr>
              <p:extLst>
                <p:ext uri="{D42A27DB-BD31-4B8C-83A1-F6EECF244321}">
                  <p14:modId xmlns:p14="http://schemas.microsoft.com/office/powerpoint/2010/main" val="3833930585"/>
                </p:ext>
              </p:extLst>
            </p:nvPr>
          </p:nvGraphicFramePr>
          <p:xfrm>
            <a:off x="1964668" y="656692"/>
            <a:ext cx="2852919" cy="658366"/>
          </p:xfrm>
          <a:graphic>
            <a:graphicData uri="http://schemas.openxmlformats.org/presentationml/2006/ole">
              <mc:AlternateContent xmlns:mc="http://schemas.openxmlformats.org/markup-compatibility/2006">
                <mc:Choice xmlns:v="urn:schemas-microsoft-com:vml" Requires="v">
                  <p:oleObj spid="_x0000_s2611" name="Equation" r:id="rId4" imgW="2362200" imgH="546100" progId="Equation.3">
                    <p:embed/>
                  </p:oleObj>
                </mc:Choice>
                <mc:Fallback>
                  <p:oleObj name="Equation" r:id="rId4" imgW="2362200" imgH="546100" progId="Equation.3">
                    <p:embed/>
                    <p:pic>
                      <p:nvPicPr>
                        <p:cNvPr id="3"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4668" y="656692"/>
                          <a:ext cx="2852919" cy="658366"/>
                        </a:xfrm>
                        <a:prstGeom prst="rect">
                          <a:avLst/>
                        </a:prstGeom>
                        <a:noFill/>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494564154"/>
                </p:ext>
              </p:extLst>
            </p:nvPr>
          </p:nvGraphicFramePr>
          <p:xfrm>
            <a:off x="5339236" y="656692"/>
            <a:ext cx="2678561" cy="648072"/>
          </p:xfrm>
          <a:graphic>
            <a:graphicData uri="http://schemas.openxmlformats.org/presentationml/2006/ole">
              <mc:AlternateContent xmlns:mc="http://schemas.openxmlformats.org/markup-compatibility/2006">
                <mc:Choice xmlns:v="urn:schemas-microsoft-com:vml" Requires="v">
                  <p:oleObj spid="_x0000_s2612" name="Equation" r:id="rId6" imgW="2222280" imgH="545760" progId="Equation.3">
                    <p:embed/>
                  </p:oleObj>
                </mc:Choice>
                <mc:Fallback>
                  <p:oleObj name="Equation" r:id="rId6" imgW="2222280" imgH="545760" progId="Equation.3">
                    <p:embed/>
                    <p:pic>
                      <p:nvPicPr>
                        <p:cNvPr id="9"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9236" y="656692"/>
                          <a:ext cx="2678561" cy="648072"/>
                        </a:xfrm>
                        <a:prstGeom prst="rect">
                          <a:avLst/>
                        </a:prstGeom>
                        <a:noFill/>
                        <a:extLst/>
                      </p:spPr>
                    </p:pic>
                  </p:oleObj>
                </mc:Fallback>
              </mc:AlternateContent>
            </a:graphicData>
          </a:graphic>
        </p:graphicFrame>
      </p:grpSp>
      <p:grpSp>
        <p:nvGrpSpPr>
          <p:cNvPr id="9" name="Group 8"/>
          <p:cNvGrpSpPr/>
          <p:nvPr/>
        </p:nvGrpSpPr>
        <p:grpSpPr>
          <a:xfrm>
            <a:off x="0" y="4091431"/>
            <a:ext cx="3211861" cy="2325901"/>
            <a:chOff x="6285148" y="292034"/>
            <a:chExt cx="3620852" cy="2613933"/>
          </a:xfrm>
        </p:grpSpPr>
        <p:pic>
          <p:nvPicPr>
            <p:cNvPr id="10" name="Picture 712" descr="Description: photo rappor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85148" y="292034"/>
              <a:ext cx="3612970" cy="2613933"/>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bwMode="auto">
            <a:xfrm flipV="1">
              <a:off x="7776058" y="1376772"/>
              <a:ext cx="1461418" cy="181366"/>
            </a:xfrm>
            <a:prstGeom prst="straightConnector1">
              <a:avLst/>
            </a:prstGeom>
            <a:solidFill>
              <a:schemeClr val="accent1"/>
            </a:solidFill>
            <a:ln w="38100" cap="flat" cmpd="sng" algn="ctr">
              <a:solidFill>
                <a:srgbClr val="FFFFFF"/>
              </a:solidFill>
              <a:prstDash val="dash"/>
              <a:round/>
              <a:headEnd type="triangle" w="med" len="med"/>
              <a:tailEnd type="triangle" w="med" len="med"/>
            </a:ln>
            <a:effectLst/>
          </p:spPr>
        </p:cxnSp>
        <p:sp>
          <p:nvSpPr>
            <p:cNvPr id="12" name="Rectangle 11"/>
            <p:cNvSpPr/>
            <p:nvPr/>
          </p:nvSpPr>
          <p:spPr>
            <a:xfrm>
              <a:off x="9088020" y="1060824"/>
              <a:ext cx="817980" cy="307777"/>
            </a:xfrm>
            <a:prstGeom prst="rect">
              <a:avLst/>
            </a:prstGeom>
          </p:spPr>
          <p:txBody>
            <a:bodyPr wrap="none">
              <a:spAutoFit/>
            </a:bodyPr>
            <a:lstStyle/>
            <a:p>
              <a:r>
                <a:rPr lang="en-GB" sz="1400" dirty="0">
                  <a:solidFill>
                    <a:srgbClr val="FFFFFF"/>
                  </a:solidFill>
                  <a:latin typeface="Calibri" pitchFamily="34" charset="0"/>
                  <a:cs typeface="Calibri" pitchFamily="34" charset="0"/>
                </a:rPr>
                <a:t>scan line</a:t>
              </a:r>
              <a:endParaRPr lang="en-GB" sz="1400" dirty="0">
                <a:solidFill>
                  <a:srgbClr val="FFFFFF"/>
                </a:solidFill>
              </a:endParaRPr>
            </a:p>
          </p:txBody>
        </p:sp>
        <p:sp>
          <p:nvSpPr>
            <p:cNvPr id="13" name="Rectangle 12"/>
            <p:cNvSpPr/>
            <p:nvPr/>
          </p:nvSpPr>
          <p:spPr>
            <a:xfrm>
              <a:off x="7904428" y="2509155"/>
              <a:ext cx="1909112" cy="307777"/>
            </a:xfrm>
            <a:prstGeom prst="rect">
              <a:avLst/>
            </a:prstGeom>
          </p:spPr>
          <p:txBody>
            <a:bodyPr wrap="none">
              <a:spAutoFit/>
            </a:bodyPr>
            <a:lstStyle/>
            <a:p>
              <a:r>
                <a:rPr lang="en-GB" sz="1400" dirty="0">
                  <a:solidFill>
                    <a:srgbClr val="FFFFFF"/>
                  </a:solidFill>
                  <a:latin typeface="Calibri" pitchFamily="34" charset="0"/>
                  <a:cs typeface="Calibri" pitchFamily="34" charset="0"/>
                </a:rPr>
                <a:t>gradient-measuring coil</a:t>
              </a:r>
              <a:endParaRPr lang="en-GB" sz="1400" dirty="0">
                <a:solidFill>
                  <a:srgbClr val="FFFFFF"/>
                </a:solidFill>
              </a:endParaRPr>
            </a:p>
          </p:txBody>
        </p:sp>
        <p:cxnSp>
          <p:nvCxnSpPr>
            <p:cNvPr id="14" name="Straight Arrow Connector 13"/>
            <p:cNvCxnSpPr/>
            <p:nvPr/>
          </p:nvCxnSpPr>
          <p:spPr bwMode="auto">
            <a:xfrm flipH="1" flipV="1">
              <a:off x="9237476" y="1556703"/>
              <a:ext cx="259533" cy="1041700"/>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grpSp>
      <p:sp>
        <p:nvSpPr>
          <p:cNvPr id="15" name="Rectangle 3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16" name="Group 15"/>
          <p:cNvGrpSpPr/>
          <p:nvPr/>
        </p:nvGrpSpPr>
        <p:grpSpPr>
          <a:xfrm>
            <a:off x="3293742" y="4005064"/>
            <a:ext cx="3538971" cy="2401235"/>
            <a:chOff x="3158382" y="4005064"/>
            <a:chExt cx="3738834" cy="2401235"/>
          </a:xfrm>
        </p:grpSpPr>
        <p:pic>
          <p:nvPicPr>
            <p:cNvPr id="17"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11861" y="4080762"/>
              <a:ext cx="3620852" cy="2300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0" descr="V=\begin{bmatrix}&#10;1 &amp; \alpha_1 &amp; \alpha_1^2 &amp; \dots &amp; \alpha_1^{n-1}\\&#10;1 &amp; \alpha_2 &amp; \alpha_2^2 &amp; \dots &amp; \alpha_2^{n-1}\\&#10;1 &amp; \alpha_3 &amp; \alpha_3^2 &amp; \dots &amp; \alpha_3^{n-1}\\&#10;\vdots &amp; \vdots &amp; \vdots &amp; \ddots &amp;\vdots \\&#10;1 &amp; \alpha_m &amp; \alpha_m^2 &amp; \dots &amp; \alpha_m^{n-1}&#10;\end{bmatrix}"/>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24643" y="5443881"/>
              <a:ext cx="1314149" cy="685419"/>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3512840" y="4190939"/>
              <a:ext cx="2664296" cy="584775"/>
            </a:xfrm>
            <a:prstGeom prst="rect">
              <a:avLst/>
            </a:prstGeom>
          </p:spPr>
          <p:txBody>
            <a:bodyPr wrap="square">
              <a:spAutoFit/>
            </a:bodyPr>
            <a:lstStyle/>
            <a:p>
              <a:r>
                <a:rPr lang="en-GB" sz="1600" dirty="0">
                  <a:solidFill>
                    <a:srgbClr val="FF0000"/>
                  </a:solidFill>
                  <a:latin typeface="Calibri" pitchFamily="34" charset="0"/>
                  <a:cs typeface="Calibri" pitchFamily="34" charset="0"/>
                  <a:sym typeface="Symbol"/>
                </a:rPr>
                <a:t>0.5% meas. uncertainty </a:t>
              </a:r>
              <a:br>
                <a:rPr lang="en-GB" sz="1600" dirty="0">
                  <a:solidFill>
                    <a:srgbClr val="FF0000"/>
                  </a:solidFill>
                  <a:latin typeface="Calibri" pitchFamily="34" charset="0"/>
                  <a:cs typeface="Calibri" pitchFamily="34" charset="0"/>
                  <a:sym typeface="Symbol"/>
                </a:rPr>
              </a:br>
              <a:r>
                <a:rPr lang="en-GB" sz="1600" dirty="0">
                  <a:solidFill>
                    <a:srgbClr val="FF0000"/>
                  </a:solidFill>
                  <a:latin typeface="Calibri" pitchFamily="34" charset="0"/>
                  <a:cs typeface="Calibri" pitchFamily="34" charset="0"/>
                  <a:sym typeface="Symbol"/>
                </a:rPr>
                <a:t> 10% interpolation errors</a:t>
              </a:r>
              <a:endParaRPr lang="en-GB" sz="1600" dirty="0">
                <a:solidFill>
                  <a:srgbClr val="FF0000"/>
                </a:solidFill>
              </a:endParaRPr>
            </a:p>
          </p:txBody>
        </p:sp>
        <p:sp>
          <p:nvSpPr>
            <p:cNvPr id="20" name="Rectangle 19"/>
            <p:cNvSpPr/>
            <p:nvPr/>
          </p:nvSpPr>
          <p:spPr>
            <a:xfrm>
              <a:off x="6638811" y="6129300"/>
              <a:ext cx="258405" cy="276999"/>
            </a:xfrm>
            <a:prstGeom prst="rect">
              <a:avLst/>
            </a:prstGeom>
          </p:spPr>
          <p:txBody>
            <a:bodyPr wrap="none">
              <a:spAutoFit/>
            </a:bodyPr>
            <a:lstStyle/>
            <a:p>
              <a:r>
                <a:rPr lang="en-GB" sz="1200" dirty="0">
                  <a:latin typeface="Calibri" pitchFamily="34" charset="0"/>
                  <a:cs typeface="Calibri" pitchFamily="34" charset="0"/>
                  <a:sym typeface="Symbol"/>
                </a:rPr>
                <a:t>x</a:t>
              </a:r>
              <a:endParaRPr lang="en-GB" sz="1200" dirty="0"/>
            </a:p>
          </p:txBody>
        </p:sp>
        <p:sp>
          <p:nvSpPr>
            <p:cNvPr id="21" name="Rectangle 20"/>
            <p:cNvSpPr/>
            <p:nvPr/>
          </p:nvSpPr>
          <p:spPr>
            <a:xfrm>
              <a:off x="3158382" y="4005064"/>
              <a:ext cx="282450" cy="276999"/>
            </a:xfrm>
            <a:prstGeom prst="rect">
              <a:avLst/>
            </a:prstGeom>
          </p:spPr>
          <p:txBody>
            <a:bodyPr wrap="none">
              <a:spAutoFit/>
            </a:bodyPr>
            <a:lstStyle/>
            <a:p>
              <a:r>
                <a:rPr lang="en-GB" sz="1200" dirty="0">
                  <a:latin typeface="Calibri" pitchFamily="34" charset="0"/>
                  <a:cs typeface="Calibri" pitchFamily="34" charset="0"/>
                  <a:sym typeface="Symbol"/>
                </a:rPr>
                <a:t>G</a:t>
              </a:r>
              <a:endParaRPr lang="en-GB" sz="1200" dirty="0"/>
            </a:p>
          </p:txBody>
        </p:sp>
        <p:sp>
          <p:nvSpPr>
            <p:cNvPr id="22" name="Rectangle 21"/>
            <p:cNvSpPr/>
            <p:nvPr/>
          </p:nvSpPr>
          <p:spPr>
            <a:xfrm>
              <a:off x="5339237" y="5221482"/>
              <a:ext cx="965329" cy="400110"/>
            </a:xfrm>
            <a:prstGeom prst="rect">
              <a:avLst/>
            </a:prstGeom>
          </p:spPr>
          <p:txBody>
            <a:bodyPr wrap="none">
              <a:spAutoFit/>
            </a:bodyPr>
            <a:lstStyle/>
            <a:p>
              <a:r>
                <a:rPr lang="en-GB" sz="1000" dirty="0">
                  <a:latin typeface="Calibri" pitchFamily="34" charset="0"/>
                  <a:cs typeface="Calibri" pitchFamily="34" charset="0"/>
                  <a:sym typeface="Symbol"/>
                </a:rPr>
                <a:t>spread over </a:t>
              </a:r>
              <a:br>
                <a:rPr lang="en-GB" sz="1000" dirty="0">
                  <a:latin typeface="Calibri" pitchFamily="34" charset="0"/>
                  <a:cs typeface="Calibri" pitchFamily="34" charset="0"/>
                  <a:sym typeface="Symbol"/>
                </a:rPr>
              </a:br>
              <a:r>
                <a:rPr lang="en-GB" sz="1000" dirty="0">
                  <a:latin typeface="Calibri" pitchFamily="34" charset="0"/>
                  <a:cs typeface="Calibri" pitchFamily="34" charset="0"/>
                  <a:sym typeface="Symbol"/>
                </a:rPr>
                <a:t>repeated takes</a:t>
              </a:r>
              <a:endParaRPr lang="en-GB" sz="1000" baseline="-25000" dirty="0"/>
            </a:p>
          </p:txBody>
        </p:sp>
        <p:cxnSp>
          <p:nvCxnSpPr>
            <p:cNvPr id="23" name="Straight Arrow Connector 22"/>
            <p:cNvCxnSpPr/>
            <p:nvPr/>
          </p:nvCxnSpPr>
          <p:spPr bwMode="auto">
            <a:xfrm>
              <a:off x="6177136" y="4653136"/>
              <a:ext cx="0" cy="244943"/>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flipV="1">
              <a:off x="6177136" y="5056265"/>
              <a:ext cx="0" cy="244943"/>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grpSp>
        <p:nvGrpSpPr>
          <p:cNvPr id="25" name="Group 24"/>
          <p:cNvGrpSpPr/>
          <p:nvPr/>
        </p:nvGrpSpPr>
        <p:grpSpPr>
          <a:xfrm>
            <a:off x="6769322" y="2492896"/>
            <a:ext cx="3188234" cy="3869306"/>
            <a:chOff x="6769322" y="2492896"/>
            <a:chExt cx="3188234" cy="3869306"/>
          </a:xfrm>
        </p:grpSpPr>
        <p:grpSp>
          <p:nvGrpSpPr>
            <p:cNvPr id="26" name="Group 25"/>
            <p:cNvGrpSpPr/>
            <p:nvPr/>
          </p:nvGrpSpPr>
          <p:grpSpPr>
            <a:xfrm>
              <a:off x="6769322" y="2492896"/>
              <a:ext cx="3136677" cy="3869306"/>
              <a:chOff x="6769322" y="2492896"/>
              <a:chExt cx="3136677" cy="3869306"/>
            </a:xfrm>
          </p:grpSpPr>
          <p:graphicFrame>
            <p:nvGraphicFramePr>
              <p:cNvPr id="33" name="Object 32"/>
              <p:cNvGraphicFramePr>
                <a:graphicFrameLocks noChangeAspect="1"/>
              </p:cNvGraphicFramePr>
              <p:nvPr>
                <p:extLst>
                  <p:ext uri="{D42A27DB-BD31-4B8C-83A1-F6EECF244321}">
                    <p14:modId xmlns:p14="http://schemas.microsoft.com/office/powerpoint/2010/main" val="4108773997"/>
                  </p:ext>
                </p:extLst>
              </p:nvPr>
            </p:nvGraphicFramePr>
            <p:xfrm>
              <a:off x="6868776" y="2492896"/>
              <a:ext cx="3037223" cy="1482019"/>
            </p:xfrm>
            <a:graphic>
              <a:graphicData uri="http://schemas.openxmlformats.org/presentationml/2006/ole">
                <mc:AlternateContent xmlns:mc="http://schemas.openxmlformats.org/markup-compatibility/2006">
                  <mc:Choice xmlns:v="urn:schemas-microsoft-com:vml" Requires="v">
                    <p:oleObj spid="_x0000_s2613" name="Equation" r:id="rId11" imgW="4800600" imgH="2133600" progId="Equation.3">
                      <p:embed/>
                    </p:oleObj>
                  </mc:Choice>
                  <mc:Fallback>
                    <p:oleObj name="Equation" r:id="rId11" imgW="4800600" imgH="2133600" progId="Equation.3">
                      <p:embed/>
                      <p:pic>
                        <p:nvPicPr>
                          <p:cNvPr id="20"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68776" y="2492896"/>
                            <a:ext cx="3037223" cy="1482019"/>
                          </a:xfrm>
                          <a:prstGeom prst="rect">
                            <a:avLst/>
                          </a:prstGeom>
                          <a:solidFill>
                            <a:srgbClr val="FFFFFF"/>
                          </a:solidFill>
                        </p:spPr>
                      </p:pic>
                    </p:oleObj>
                  </mc:Fallback>
                </mc:AlternateContent>
              </a:graphicData>
            </a:graphic>
          </p:graphicFrame>
          <p:pic>
            <p:nvPicPr>
              <p:cNvPr id="34"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69322" y="4080762"/>
                <a:ext cx="3136677" cy="2281440"/>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Rectangle 26"/>
            <p:cNvSpPr/>
            <p:nvPr/>
          </p:nvSpPr>
          <p:spPr>
            <a:xfrm>
              <a:off x="9638238" y="5373216"/>
              <a:ext cx="319318" cy="276999"/>
            </a:xfrm>
            <a:prstGeom prst="rect">
              <a:avLst/>
            </a:prstGeom>
          </p:spPr>
          <p:txBody>
            <a:bodyPr wrap="none">
              <a:spAutoFit/>
            </a:bodyPr>
            <a:lstStyle/>
            <a:p>
              <a:r>
                <a:rPr lang="en-GB" sz="1200" dirty="0" err="1">
                  <a:latin typeface="Calibri" pitchFamily="34" charset="0"/>
                  <a:cs typeface="Calibri" pitchFamily="34" charset="0"/>
                  <a:sym typeface="Symbol"/>
                </a:rPr>
                <a:t>n</a:t>
              </a:r>
              <a:r>
                <a:rPr lang="en-GB" sz="1200" baseline="-25000" dirty="0" err="1">
                  <a:latin typeface="Calibri" pitchFamily="34" charset="0"/>
                  <a:cs typeface="Calibri" pitchFamily="34" charset="0"/>
                  <a:sym typeface="Symbol"/>
                </a:rPr>
                <a:t>h</a:t>
              </a:r>
              <a:endParaRPr lang="en-GB" sz="1200" baseline="-25000" dirty="0"/>
            </a:p>
          </p:txBody>
        </p:sp>
        <p:sp>
          <p:nvSpPr>
            <p:cNvPr id="28" name="Rectangle 27"/>
            <p:cNvSpPr/>
            <p:nvPr/>
          </p:nvSpPr>
          <p:spPr>
            <a:xfrm>
              <a:off x="6933220" y="4041068"/>
              <a:ext cx="319318" cy="276999"/>
            </a:xfrm>
            <a:prstGeom prst="rect">
              <a:avLst/>
            </a:prstGeom>
          </p:spPr>
          <p:txBody>
            <a:bodyPr wrap="none">
              <a:spAutoFit/>
            </a:bodyPr>
            <a:lstStyle/>
            <a:p>
              <a:r>
                <a:rPr lang="en-GB" sz="1200" dirty="0" err="1">
                  <a:latin typeface="Calibri" pitchFamily="34" charset="0"/>
                  <a:cs typeface="Calibri" pitchFamily="34" charset="0"/>
                  <a:sym typeface="Symbol"/>
                </a:rPr>
                <a:t>b</a:t>
              </a:r>
              <a:r>
                <a:rPr lang="en-GB" sz="1200" baseline="-25000" dirty="0" err="1">
                  <a:latin typeface="Calibri" pitchFamily="34" charset="0"/>
                  <a:cs typeface="Calibri" pitchFamily="34" charset="0"/>
                  <a:sym typeface="Symbol"/>
                </a:rPr>
                <a:t>n</a:t>
              </a:r>
              <a:endParaRPr lang="en-GB" sz="1200" baseline="-25000" dirty="0"/>
            </a:p>
          </p:txBody>
        </p:sp>
        <p:sp>
          <p:nvSpPr>
            <p:cNvPr id="29" name="Rectangle 28"/>
            <p:cNvSpPr/>
            <p:nvPr/>
          </p:nvSpPr>
          <p:spPr>
            <a:xfrm>
              <a:off x="7725308" y="6021288"/>
              <a:ext cx="319318" cy="276999"/>
            </a:xfrm>
            <a:prstGeom prst="rect">
              <a:avLst/>
            </a:prstGeom>
          </p:spPr>
          <p:txBody>
            <a:bodyPr wrap="none">
              <a:spAutoFit/>
            </a:bodyPr>
            <a:lstStyle/>
            <a:p>
              <a:r>
                <a:rPr lang="en-GB" sz="1200" dirty="0">
                  <a:latin typeface="Calibri" pitchFamily="34" charset="0"/>
                  <a:cs typeface="Calibri" pitchFamily="34" charset="0"/>
                  <a:sym typeface="Symbol"/>
                </a:rPr>
                <a:t>b</a:t>
              </a:r>
              <a:r>
                <a:rPr lang="en-GB" sz="1200" baseline="-25000" dirty="0">
                  <a:latin typeface="Calibri" pitchFamily="34" charset="0"/>
                  <a:cs typeface="Calibri" pitchFamily="34" charset="0"/>
                  <a:sym typeface="Symbol"/>
                </a:rPr>
                <a:t>3</a:t>
              </a:r>
              <a:endParaRPr lang="en-GB" sz="1200" baseline="-25000" dirty="0"/>
            </a:p>
          </p:txBody>
        </p:sp>
        <p:sp>
          <p:nvSpPr>
            <p:cNvPr id="30" name="Rectangle 29"/>
            <p:cNvSpPr/>
            <p:nvPr/>
          </p:nvSpPr>
          <p:spPr>
            <a:xfrm>
              <a:off x="8229364" y="5665843"/>
              <a:ext cx="319318" cy="276999"/>
            </a:xfrm>
            <a:prstGeom prst="rect">
              <a:avLst/>
            </a:prstGeom>
          </p:spPr>
          <p:txBody>
            <a:bodyPr wrap="none">
              <a:spAutoFit/>
            </a:bodyPr>
            <a:lstStyle/>
            <a:p>
              <a:r>
                <a:rPr lang="en-GB" sz="1200" dirty="0">
                  <a:latin typeface="Calibri" pitchFamily="34" charset="0"/>
                  <a:cs typeface="Calibri" pitchFamily="34" charset="0"/>
                  <a:sym typeface="Symbol"/>
                </a:rPr>
                <a:t>b</a:t>
              </a:r>
              <a:r>
                <a:rPr lang="en-GB" sz="1200" baseline="-25000" dirty="0">
                  <a:latin typeface="Calibri" pitchFamily="34" charset="0"/>
                  <a:cs typeface="Calibri" pitchFamily="34" charset="0"/>
                  <a:sym typeface="Symbol"/>
                </a:rPr>
                <a:t>4</a:t>
              </a:r>
              <a:endParaRPr lang="en-GB" sz="1200" baseline="-25000" dirty="0"/>
            </a:p>
          </p:txBody>
        </p:sp>
        <p:sp>
          <p:nvSpPr>
            <p:cNvPr id="31" name="Rectangle 30"/>
            <p:cNvSpPr/>
            <p:nvPr/>
          </p:nvSpPr>
          <p:spPr>
            <a:xfrm>
              <a:off x="8769424" y="5373215"/>
              <a:ext cx="319318" cy="276999"/>
            </a:xfrm>
            <a:prstGeom prst="rect">
              <a:avLst/>
            </a:prstGeom>
          </p:spPr>
          <p:txBody>
            <a:bodyPr wrap="none">
              <a:spAutoFit/>
            </a:bodyPr>
            <a:lstStyle/>
            <a:p>
              <a:r>
                <a:rPr lang="en-GB" sz="1200" dirty="0">
                  <a:latin typeface="Calibri" pitchFamily="34" charset="0"/>
                  <a:cs typeface="Calibri" pitchFamily="34" charset="0"/>
                  <a:sym typeface="Symbol"/>
                </a:rPr>
                <a:t>b</a:t>
              </a:r>
              <a:r>
                <a:rPr lang="en-GB" sz="1200" baseline="-25000" dirty="0">
                  <a:latin typeface="Calibri" pitchFamily="34" charset="0"/>
                  <a:cs typeface="Calibri" pitchFamily="34" charset="0"/>
                  <a:sym typeface="Symbol"/>
                </a:rPr>
                <a:t>5</a:t>
              </a:r>
              <a:endParaRPr lang="en-GB" sz="1200" baseline="-25000" dirty="0"/>
            </a:p>
          </p:txBody>
        </p:sp>
        <p:sp>
          <p:nvSpPr>
            <p:cNvPr id="32" name="Rectangle 31"/>
            <p:cNvSpPr/>
            <p:nvPr/>
          </p:nvSpPr>
          <p:spPr>
            <a:xfrm>
              <a:off x="8322680" y="5959732"/>
              <a:ext cx="1346844" cy="400110"/>
            </a:xfrm>
            <a:prstGeom prst="rect">
              <a:avLst/>
            </a:prstGeom>
          </p:spPr>
          <p:txBody>
            <a:bodyPr wrap="none">
              <a:spAutoFit/>
            </a:bodyPr>
            <a:lstStyle/>
            <a:p>
              <a:r>
                <a:rPr lang="en-GB" sz="1000" dirty="0">
                  <a:latin typeface="Calibri" pitchFamily="34" charset="0"/>
                  <a:cs typeface="Calibri" pitchFamily="34" charset="0"/>
                  <a:sym typeface="Symbol"/>
                </a:rPr>
                <a:t>harmonic cancellation</a:t>
              </a:r>
              <a:br>
                <a:rPr lang="en-GB" sz="1000" dirty="0">
                  <a:latin typeface="Calibri" pitchFamily="34" charset="0"/>
                  <a:cs typeface="Calibri" pitchFamily="34" charset="0"/>
                  <a:sym typeface="Symbol"/>
                </a:rPr>
              </a:br>
              <a:r>
                <a:rPr lang="en-GB" sz="1000" dirty="0">
                  <a:latin typeface="Calibri" pitchFamily="34" charset="0"/>
                  <a:cs typeface="Calibri" pitchFamily="34" charset="0"/>
                  <a:sym typeface="Symbol"/>
                </a:rPr>
                <a:t> slow convergence !</a:t>
              </a:r>
              <a:endParaRPr lang="en-GB" sz="1000" baseline="-25000" dirty="0"/>
            </a:p>
          </p:txBody>
        </p:sp>
      </p:grpSp>
    </p:spTree>
    <p:extLst>
      <p:ext uri="{BB962C8B-B14F-4D97-AF65-F5344CB8AC3E}">
        <p14:creationId xmlns:p14="http://schemas.microsoft.com/office/powerpoint/2010/main" val="301745673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PS main unit</a:t>
            </a:r>
          </a:p>
        </p:txBody>
      </p:sp>
      <p:pic>
        <p:nvPicPr>
          <p:cNvPr id="5" name="Picture 4"/>
          <p:cNvPicPr>
            <a:picLocks noChangeAspect="1"/>
          </p:cNvPicPr>
          <p:nvPr/>
        </p:nvPicPr>
        <p:blipFill>
          <a:blip r:embed="rId3"/>
          <a:stretch>
            <a:fillRect/>
          </a:stretch>
        </p:blipFill>
        <p:spPr>
          <a:xfrm>
            <a:off x="28" y="260349"/>
            <a:ext cx="9905972" cy="6144999"/>
          </a:xfrm>
          <a:prstGeom prst="rect">
            <a:avLst/>
          </a:prstGeom>
        </p:spPr>
      </p:pic>
      <p:cxnSp>
        <p:nvCxnSpPr>
          <p:cNvPr id="13" name="Straight Arrow Connector 12"/>
          <p:cNvCxnSpPr>
            <a:cxnSpLocks/>
          </p:cNvCxnSpPr>
          <p:nvPr/>
        </p:nvCxnSpPr>
        <p:spPr bwMode="auto">
          <a:xfrm flipH="1">
            <a:off x="1892660" y="2358172"/>
            <a:ext cx="216022" cy="489397"/>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
        <p:nvSpPr>
          <p:cNvPr id="14" name="Rectangle 13"/>
          <p:cNvSpPr/>
          <p:nvPr/>
        </p:nvSpPr>
        <p:spPr>
          <a:xfrm>
            <a:off x="56456" y="3913489"/>
            <a:ext cx="2457724" cy="369332"/>
          </a:xfrm>
          <a:prstGeom prst="rect">
            <a:avLst/>
          </a:prstGeom>
        </p:spPr>
        <p:txBody>
          <a:bodyPr wrap="none">
            <a:spAutoFit/>
          </a:bodyPr>
          <a:lstStyle/>
          <a:p>
            <a:pPr lvl="0"/>
            <a:r>
              <a:rPr lang="en-US" sz="1800" b="1">
                <a:solidFill>
                  <a:srgbClr val="FFFFFF"/>
                </a:solidFill>
                <a:latin typeface="Ubuntu" panose="020B0504030602030204" pitchFamily="34" charset="0"/>
              </a:rPr>
              <a:t>main excitation coils</a:t>
            </a:r>
          </a:p>
        </p:txBody>
      </p:sp>
      <p:sp>
        <p:nvSpPr>
          <p:cNvPr id="16" name="Rectangle 15"/>
          <p:cNvSpPr/>
          <p:nvPr/>
        </p:nvSpPr>
        <p:spPr>
          <a:xfrm>
            <a:off x="1117786" y="1808820"/>
            <a:ext cx="2071400" cy="646331"/>
          </a:xfrm>
          <a:prstGeom prst="rect">
            <a:avLst/>
          </a:prstGeom>
        </p:spPr>
        <p:txBody>
          <a:bodyPr wrap="none">
            <a:spAutoFit/>
          </a:bodyPr>
          <a:lstStyle/>
          <a:p>
            <a:pPr lvl="0"/>
            <a:r>
              <a:rPr lang="en-US" sz="1800" b="1" dirty="0">
                <a:solidFill>
                  <a:srgbClr val="FFFFFF"/>
                </a:solidFill>
                <a:latin typeface="Ubuntu" panose="020B0504030602030204" pitchFamily="34" charset="0"/>
              </a:rPr>
              <a:t>quadrupole tune </a:t>
            </a:r>
            <a:r>
              <a:rPr lang="en-US" sz="1800" b="1" dirty="0" smtClean="0">
                <a:solidFill>
                  <a:srgbClr val="FFFFFF"/>
                </a:solidFill>
                <a:latin typeface="Ubuntu" panose="020B0504030602030204" pitchFamily="34" charset="0"/>
              </a:rPr>
              <a:t/>
            </a:r>
            <a:br>
              <a:rPr lang="en-US" sz="1800" b="1" dirty="0" smtClean="0">
                <a:solidFill>
                  <a:srgbClr val="FFFFFF"/>
                </a:solidFill>
                <a:latin typeface="Ubuntu" panose="020B0504030602030204" pitchFamily="34" charset="0"/>
              </a:rPr>
            </a:br>
            <a:r>
              <a:rPr lang="en-US" sz="1800" b="1" dirty="0" smtClean="0">
                <a:solidFill>
                  <a:srgbClr val="FFFFFF"/>
                </a:solidFill>
                <a:latin typeface="Ubuntu" panose="020B0504030602030204" pitchFamily="34" charset="0"/>
              </a:rPr>
              <a:t>trim circuit</a:t>
            </a:r>
            <a:endParaRPr lang="en-US" sz="1800" b="1" dirty="0">
              <a:solidFill>
                <a:srgbClr val="FFFFFF"/>
              </a:solidFill>
              <a:latin typeface="Ubuntu" panose="020B0504030602030204" pitchFamily="34" charset="0"/>
            </a:endParaRPr>
          </a:p>
        </p:txBody>
      </p:sp>
      <p:cxnSp>
        <p:nvCxnSpPr>
          <p:cNvPr id="18" name="Straight Arrow Connector 17"/>
          <p:cNvCxnSpPr>
            <a:cxnSpLocks/>
          </p:cNvCxnSpPr>
          <p:nvPr/>
        </p:nvCxnSpPr>
        <p:spPr bwMode="auto">
          <a:xfrm flipH="1" flipV="1">
            <a:off x="3656856" y="5661248"/>
            <a:ext cx="1008112" cy="323165"/>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
        <p:nvSpPr>
          <p:cNvPr id="19" name="Rectangle 18"/>
          <p:cNvSpPr/>
          <p:nvPr/>
        </p:nvSpPr>
        <p:spPr>
          <a:xfrm>
            <a:off x="4301013" y="5589240"/>
            <a:ext cx="1989647" cy="646331"/>
          </a:xfrm>
          <a:prstGeom prst="rect">
            <a:avLst/>
          </a:prstGeom>
        </p:spPr>
        <p:txBody>
          <a:bodyPr wrap="none">
            <a:spAutoFit/>
          </a:bodyPr>
          <a:lstStyle/>
          <a:p>
            <a:pPr lvl="0"/>
            <a:r>
              <a:rPr lang="en-US" sz="1800" b="1" dirty="0">
                <a:solidFill>
                  <a:srgbClr val="FFFFFF"/>
                </a:solidFill>
                <a:latin typeface="Ubuntu" panose="020B0504030602030204" pitchFamily="34" charset="0"/>
              </a:rPr>
              <a:t>10 </a:t>
            </a:r>
            <a:r>
              <a:rPr lang="en-US" sz="1800" b="1" dirty="0">
                <a:solidFill>
                  <a:srgbClr val="FFFFFF"/>
                </a:solidFill>
                <a:latin typeface="Ubuntu" panose="020B0504030602030204" pitchFamily="34" charset="0"/>
                <a:sym typeface="Symbol" panose="05050102010706020507" pitchFamily="18" charset="2"/>
              </a:rPr>
              <a:t> yoke </a:t>
            </a:r>
            <a:r>
              <a:rPr lang="en-US" sz="1800" b="1" dirty="0">
                <a:solidFill>
                  <a:srgbClr val="FFFFFF"/>
                </a:solidFill>
                <a:latin typeface="Ubuntu" panose="020B0504030602030204" pitchFamily="34" charset="0"/>
              </a:rPr>
              <a:t>blocks</a:t>
            </a:r>
            <a:br>
              <a:rPr lang="en-US" sz="1800" b="1" dirty="0">
                <a:solidFill>
                  <a:srgbClr val="FFFFFF"/>
                </a:solidFill>
                <a:latin typeface="Ubuntu" panose="020B0504030602030204" pitchFamily="34" charset="0"/>
              </a:rPr>
            </a:br>
            <a:r>
              <a:rPr lang="en-US" sz="1800" b="1" dirty="0">
                <a:solidFill>
                  <a:srgbClr val="FFFFFF"/>
                </a:solidFill>
                <a:latin typeface="Ubuntu" panose="020B0504030602030204" pitchFamily="34" charset="0"/>
              </a:rPr>
              <a:t>with gaps</a:t>
            </a:r>
          </a:p>
        </p:txBody>
      </p:sp>
    </p:spTree>
    <p:extLst>
      <p:ext uri="{BB962C8B-B14F-4D97-AF65-F5344CB8AC3E}">
        <p14:creationId xmlns:p14="http://schemas.microsoft.com/office/powerpoint/2010/main" val="268315586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PS main unit</a:t>
            </a:r>
          </a:p>
        </p:txBody>
      </p:sp>
      <p:pic>
        <p:nvPicPr>
          <p:cNvPr id="2" name="Picture 1"/>
          <p:cNvPicPr>
            <a:picLocks noChangeAspect="1"/>
          </p:cNvPicPr>
          <p:nvPr/>
        </p:nvPicPr>
        <p:blipFill>
          <a:blip r:embed="rId3"/>
          <a:stretch>
            <a:fillRect/>
          </a:stretch>
        </p:blipFill>
        <p:spPr>
          <a:xfrm>
            <a:off x="12144" y="260350"/>
            <a:ext cx="9893855" cy="6156982"/>
          </a:xfrm>
          <a:prstGeom prst="rect">
            <a:avLst/>
          </a:prstGeom>
        </p:spPr>
      </p:pic>
      <p:cxnSp>
        <p:nvCxnSpPr>
          <p:cNvPr id="7" name="Straight Arrow Connector 6"/>
          <p:cNvCxnSpPr>
            <a:cxnSpLocks/>
          </p:cNvCxnSpPr>
          <p:nvPr/>
        </p:nvCxnSpPr>
        <p:spPr bwMode="auto">
          <a:xfrm flipH="1">
            <a:off x="3476836" y="1840714"/>
            <a:ext cx="282475" cy="1444270"/>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
        <p:nvSpPr>
          <p:cNvPr id="8" name="Rectangle 7"/>
          <p:cNvSpPr/>
          <p:nvPr/>
        </p:nvSpPr>
        <p:spPr>
          <a:xfrm>
            <a:off x="3296816" y="1509264"/>
            <a:ext cx="1619354" cy="369332"/>
          </a:xfrm>
          <a:prstGeom prst="rect">
            <a:avLst/>
          </a:prstGeom>
        </p:spPr>
        <p:txBody>
          <a:bodyPr wrap="none">
            <a:spAutoFit/>
          </a:bodyPr>
          <a:lstStyle/>
          <a:p>
            <a:pPr lvl="0"/>
            <a:r>
              <a:rPr lang="en-US" sz="1800" b="1" dirty="0">
                <a:solidFill>
                  <a:srgbClr val="FFFFFF"/>
                </a:solidFill>
                <a:latin typeface="Ubuntu" panose="020B0504030602030204" pitchFamily="34" charset="0"/>
              </a:rPr>
              <a:t>focusing half</a:t>
            </a:r>
          </a:p>
        </p:txBody>
      </p:sp>
      <p:sp>
        <p:nvSpPr>
          <p:cNvPr id="9" name="Rectangle 8"/>
          <p:cNvSpPr/>
          <p:nvPr/>
        </p:nvSpPr>
        <p:spPr>
          <a:xfrm>
            <a:off x="5788051" y="2456892"/>
            <a:ext cx="1893468" cy="369332"/>
          </a:xfrm>
          <a:prstGeom prst="rect">
            <a:avLst/>
          </a:prstGeom>
        </p:spPr>
        <p:txBody>
          <a:bodyPr wrap="none">
            <a:spAutoFit/>
          </a:bodyPr>
          <a:lstStyle/>
          <a:p>
            <a:pPr lvl="0"/>
            <a:r>
              <a:rPr lang="en-US" sz="1800" b="1" dirty="0">
                <a:solidFill>
                  <a:srgbClr val="FFFFFF"/>
                </a:solidFill>
                <a:latin typeface="Ubuntu" panose="020B0504030602030204" pitchFamily="34" charset="0"/>
              </a:rPr>
              <a:t>defocusing half</a:t>
            </a:r>
          </a:p>
        </p:txBody>
      </p:sp>
      <p:sp>
        <p:nvSpPr>
          <p:cNvPr id="10" name="Rectangle 9"/>
          <p:cNvSpPr/>
          <p:nvPr/>
        </p:nvSpPr>
        <p:spPr>
          <a:xfrm>
            <a:off x="1521198" y="3932421"/>
            <a:ext cx="2238113" cy="784830"/>
          </a:xfrm>
          <a:prstGeom prst="rect">
            <a:avLst/>
          </a:prstGeom>
        </p:spPr>
        <p:txBody>
          <a:bodyPr wrap="none">
            <a:spAutoFit/>
          </a:bodyPr>
          <a:lstStyle/>
          <a:p>
            <a:pPr lvl="0"/>
            <a:r>
              <a:rPr lang="en-US" sz="1800" b="1" dirty="0">
                <a:solidFill>
                  <a:srgbClr val="FFFFFF"/>
                </a:solidFill>
                <a:latin typeface="Ubuntu" panose="020B0504030602030204" pitchFamily="34" charset="0"/>
              </a:rPr>
              <a:t>4 </a:t>
            </a:r>
            <a:r>
              <a:rPr lang="en-US" sz="1800" b="1" dirty="0">
                <a:solidFill>
                  <a:srgbClr val="FFFFFF"/>
                </a:solidFill>
                <a:latin typeface="Ubuntu" panose="020B0504030602030204" pitchFamily="34" charset="0"/>
                <a:sym typeface="Symbol" panose="05050102010706020507" pitchFamily="18" charset="2"/>
              </a:rPr>
              <a:t> B</a:t>
            </a:r>
            <a:r>
              <a:rPr lang="en-US" sz="1800" b="1" baseline="-25000" dirty="0">
                <a:solidFill>
                  <a:srgbClr val="FFFFFF"/>
                </a:solidFill>
                <a:latin typeface="Ubuntu" panose="020B0504030602030204" pitchFamily="34" charset="0"/>
                <a:sym typeface="Symbol" panose="05050102010706020507" pitchFamily="18" charset="2"/>
              </a:rPr>
              <a:t>2</a:t>
            </a:r>
            <a:r>
              <a:rPr lang="en-US" sz="1800" b="1" dirty="0">
                <a:solidFill>
                  <a:srgbClr val="FFFFFF"/>
                </a:solidFill>
                <a:latin typeface="Ubuntu" panose="020B0504030602030204" pitchFamily="34" charset="0"/>
                <a:sym typeface="Symbol" panose="05050102010706020507" pitchFamily="18" charset="2"/>
              </a:rPr>
              <a:t>, B</a:t>
            </a:r>
            <a:r>
              <a:rPr lang="en-US" sz="1800" b="1" baseline="-25000" dirty="0">
                <a:solidFill>
                  <a:srgbClr val="FFFFFF"/>
                </a:solidFill>
                <a:latin typeface="Ubuntu" panose="020B0504030602030204" pitchFamily="34" charset="0"/>
                <a:sym typeface="Symbol" panose="05050102010706020507" pitchFamily="18" charset="2"/>
              </a:rPr>
              <a:t>3</a:t>
            </a:r>
            <a:r>
              <a:rPr lang="en-US" sz="1800" b="1" dirty="0">
                <a:solidFill>
                  <a:srgbClr val="FFFFFF"/>
                </a:solidFill>
                <a:latin typeface="Ubuntu" panose="020B0504030602030204" pitchFamily="34" charset="0"/>
                <a:sym typeface="Symbol" panose="05050102010706020507" pitchFamily="18" charset="2"/>
              </a:rPr>
              <a:t>, B4 </a:t>
            </a:r>
          </a:p>
          <a:p>
            <a:pPr lvl="0"/>
            <a:r>
              <a:rPr lang="de-CH" sz="1800" b="1" dirty="0">
                <a:solidFill>
                  <a:srgbClr val="FFFFFF"/>
                </a:solidFill>
                <a:latin typeface="Ubuntu" panose="020B0504030602030204" pitchFamily="34" charset="0"/>
                <a:sym typeface="Symbol" panose="05050102010706020507" pitchFamily="18" charset="2"/>
              </a:rPr>
              <a:t>p</a:t>
            </a:r>
            <a:r>
              <a:rPr lang="en-US" sz="1800" b="1" dirty="0">
                <a:solidFill>
                  <a:srgbClr val="FFFFFF"/>
                </a:solidFill>
                <a:latin typeface="Ubuntu" panose="020B0504030602030204" pitchFamily="34" charset="0"/>
                <a:sym typeface="Symbol" panose="05050102010706020507" pitchFamily="18" charset="2"/>
              </a:rPr>
              <a:t>ole face windings</a:t>
            </a:r>
            <a:endParaRPr lang="en-US" sz="1800" b="1" dirty="0">
              <a:solidFill>
                <a:srgbClr val="FFFFFF"/>
              </a:solidFill>
              <a:latin typeface="Ubuntu" panose="020B0504030602030204" pitchFamily="34" charset="0"/>
            </a:endParaRPr>
          </a:p>
        </p:txBody>
      </p:sp>
      <p:cxnSp>
        <p:nvCxnSpPr>
          <p:cNvPr id="11" name="Straight Arrow Connector 10"/>
          <p:cNvCxnSpPr>
            <a:cxnSpLocks/>
            <a:stCxn id="9" idx="2"/>
          </p:cNvCxnSpPr>
          <p:nvPr/>
        </p:nvCxnSpPr>
        <p:spPr bwMode="auto">
          <a:xfrm>
            <a:off x="6734785" y="2826224"/>
            <a:ext cx="306447" cy="458760"/>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Tree>
    <p:extLst>
      <p:ext uri="{BB962C8B-B14F-4D97-AF65-F5344CB8AC3E}">
        <p14:creationId xmlns:p14="http://schemas.microsoft.com/office/powerpoint/2010/main" val="185234528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Rotating-coil measurements of PS main unit</a:t>
            </a:r>
          </a:p>
        </p:txBody>
      </p:sp>
      <p:grpSp>
        <p:nvGrpSpPr>
          <p:cNvPr id="58" name="Group 57"/>
          <p:cNvGrpSpPr/>
          <p:nvPr/>
        </p:nvGrpSpPr>
        <p:grpSpPr>
          <a:xfrm>
            <a:off x="164468" y="4584297"/>
            <a:ext cx="2818530" cy="1341570"/>
            <a:chOff x="16304" y="332656"/>
            <a:chExt cx="9889695" cy="2664296"/>
          </a:xfrm>
        </p:grpSpPr>
        <p:pic>
          <p:nvPicPr>
            <p:cNvPr id="59" name="Picture 3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187" t="16261" r="12463"/>
            <a:stretch/>
          </p:blipFill>
          <p:spPr bwMode="auto">
            <a:xfrm>
              <a:off x="16304" y="332656"/>
              <a:ext cx="988969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sp>
          <p:nvSpPr>
            <p:cNvPr id="60" name="Rectangle 59"/>
            <p:cNvSpPr/>
            <p:nvPr/>
          </p:nvSpPr>
          <p:spPr bwMode="auto">
            <a:xfrm>
              <a:off x="4988889" y="1885605"/>
              <a:ext cx="228" cy="314483"/>
            </a:xfrm>
            <a:prstGeom prst="rect">
              <a:avLst/>
            </a:prstGeom>
            <a:solidFill>
              <a:srgbClr val="FFFFFF"/>
            </a:solidFill>
            <a:ln w="3175" cap="flat" cmpd="sng" algn="ctr">
              <a:no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grpSp>
      <p:pic>
        <p:nvPicPr>
          <p:cNvPr id="2" name="Picture 1"/>
          <p:cNvPicPr>
            <a:picLocks noChangeAspect="1"/>
          </p:cNvPicPr>
          <p:nvPr/>
        </p:nvPicPr>
        <p:blipFill>
          <a:blip r:embed="rId4"/>
          <a:stretch>
            <a:fillRect/>
          </a:stretch>
        </p:blipFill>
        <p:spPr>
          <a:xfrm>
            <a:off x="1" y="1975070"/>
            <a:ext cx="3306950" cy="2065998"/>
          </a:xfrm>
          <a:prstGeom prst="rect">
            <a:avLst/>
          </a:prstGeom>
        </p:spPr>
      </p:pic>
      <p:pic>
        <p:nvPicPr>
          <p:cNvPr id="3" name="Picture 2"/>
          <p:cNvPicPr>
            <a:picLocks noChangeAspect="1"/>
          </p:cNvPicPr>
          <p:nvPr/>
        </p:nvPicPr>
        <p:blipFill>
          <a:blip r:embed="rId5"/>
          <a:stretch>
            <a:fillRect/>
          </a:stretch>
        </p:blipFill>
        <p:spPr>
          <a:xfrm>
            <a:off x="3665256" y="1975070"/>
            <a:ext cx="6240744" cy="2065998"/>
          </a:xfrm>
          <a:prstGeom prst="rect">
            <a:avLst/>
          </a:prstGeom>
        </p:spPr>
      </p:pic>
      <p:pic>
        <p:nvPicPr>
          <p:cNvPr id="63" name="Picture 62" descr="cid:image013.png@01D0A6D5.BED5EC80"/>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3665256" y="4041068"/>
            <a:ext cx="6240744" cy="2304255"/>
          </a:xfrm>
          <a:prstGeom prst="rect">
            <a:avLst/>
          </a:prstGeom>
          <a:noFill/>
          <a:ln>
            <a:noFill/>
          </a:ln>
        </p:spPr>
      </p:pic>
      <p:sp>
        <p:nvSpPr>
          <p:cNvPr id="64" name="Rectangle 63"/>
          <p:cNvSpPr/>
          <p:nvPr/>
        </p:nvSpPr>
        <p:spPr>
          <a:xfrm>
            <a:off x="-51556" y="275845"/>
            <a:ext cx="9957556" cy="1569660"/>
          </a:xfrm>
          <a:prstGeom prst="rect">
            <a:avLst/>
          </a:prstGeom>
        </p:spPr>
        <p:txBody>
          <a:bodyPr wrap="square">
            <a:spAutoFit/>
          </a:bodyPr>
          <a:lstStyle/>
          <a:p>
            <a:pPr marL="285750" lvl="0" indent="-285750" algn="l">
              <a:spcBef>
                <a:spcPts val="0"/>
              </a:spcBef>
              <a:buFont typeface="Arial" panose="020B0604020202020204" pitchFamily="34" charset="0"/>
              <a:buChar char="•"/>
              <a:defRPr/>
            </a:pPr>
            <a:r>
              <a:rPr lang="en-US" sz="1600" b="0" baseline="0" dirty="0">
                <a:solidFill>
                  <a:srgbClr val="000000"/>
                </a:solidFill>
                <a:latin typeface="Ubuntu" panose="020B0504030602030204" pitchFamily="34" charset="0"/>
                <a:cs typeface="Calibri" pitchFamily="34" charset="0"/>
                <a:sym typeface="Symbol" panose="05050102010706020507" pitchFamily="18" charset="2"/>
              </a:rPr>
              <a:t>combined-function magnet with 6 coupled excitation circuits and 10 longitudinal blocks + gaps</a:t>
            </a:r>
          </a:p>
          <a:p>
            <a:pPr marL="285750" lvl="0" indent="-285750" algn="l">
              <a:spcBef>
                <a:spcPts val="0"/>
              </a:spcBef>
              <a:buFont typeface="Arial" panose="020B0604020202020204" pitchFamily="34" charset="0"/>
              <a:buChar char="•"/>
              <a:defRPr/>
            </a:pPr>
            <a:r>
              <a:rPr lang="en-US" sz="1600" dirty="0">
                <a:solidFill>
                  <a:srgbClr val="000000"/>
                </a:solidFill>
                <a:latin typeface="Ubuntu" panose="020B0504030602030204" pitchFamily="34" charset="0"/>
                <a:cs typeface="Calibri" pitchFamily="34" charset="0"/>
                <a:sym typeface="Symbol" panose="05050102010706020507" pitchFamily="18" charset="2"/>
              </a:rPr>
              <a:t>magnetic </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knowledge still (!) incomplete today</a:t>
            </a:r>
          </a:p>
          <a:p>
            <a:pPr marL="285750" lvl="0" indent="-285750" algn="l">
              <a:spcBef>
                <a:spcPts val="0"/>
              </a:spcBef>
              <a:buFont typeface="Arial" panose="020B0604020202020204" pitchFamily="34" charset="0"/>
              <a:buChar char="•"/>
              <a:defRPr/>
            </a:pPr>
            <a:r>
              <a:rPr lang="en-US" sz="1600" dirty="0" smtClean="0">
                <a:solidFill>
                  <a:srgbClr val="000000"/>
                </a:solidFill>
                <a:latin typeface="Ubuntu" panose="020B0504030602030204" pitchFamily="34" charset="0"/>
                <a:cs typeface="Calibri" pitchFamily="34" charset="0"/>
                <a:sym typeface="Symbol" panose="05050102010706020507" pitchFamily="18" charset="2"/>
              </a:rPr>
              <a:t>Need both real-time measurements (integral B</a:t>
            </a:r>
            <a:r>
              <a:rPr lang="en-US" sz="1600" baseline="-25000" dirty="0" smtClean="0">
                <a:solidFill>
                  <a:srgbClr val="000000"/>
                </a:solidFill>
                <a:latin typeface="Ubuntu" panose="020B0504030602030204" pitchFamily="34" charset="0"/>
                <a:cs typeface="Calibri" pitchFamily="34" charset="0"/>
                <a:sym typeface="Symbol" panose="05050102010706020507" pitchFamily="18" charset="2"/>
              </a:rPr>
              <a:t>1</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 to B</a:t>
            </a:r>
            <a:r>
              <a:rPr lang="en-US" sz="1600" baseline="-25000" dirty="0" smtClean="0">
                <a:solidFill>
                  <a:srgbClr val="000000"/>
                </a:solidFill>
                <a:latin typeface="Ubuntu" panose="020B0504030602030204" pitchFamily="34" charset="0"/>
                <a:cs typeface="Calibri" pitchFamily="34" charset="0"/>
                <a:sym typeface="Symbol" panose="05050102010706020507" pitchFamily="18" charset="2"/>
              </a:rPr>
              <a:t>4</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 and full field map vs. all combinations of excitation currents and history</a:t>
            </a:r>
            <a:endParaRPr lang="en-US" sz="1600" b="0" baseline="0" dirty="0">
              <a:solidFill>
                <a:srgbClr val="000000"/>
              </a:solidFill>
              <a:latin typeface="Ubuntu" panose="020B0504030602030204" pitchFamily="34" charset="0"/>
              <a:cs typeface="Calibri" pitchFamily="34" charset="0"/>
              <a:sym typeface="Symbol" panose="05050102010706020507" pitchFamily="18" charset="2"/>
            </a:endParaRPr>
          </a:p>
          <a:p>
            <a:pPr marL="285750" lvl="0" indent="-285750" algn="l">
              <a:spcBef>
                <a:spcPts val="0"/>
              </a:spcBef>
              <a:buFont typeface="Arial" panose="020B0604020202020204" pitchFamily="34" charset="0"/>
              <a:buChar char="•"/>
              <a:defRPr/>
            </a:pPr>
            <a:r>
              <a:rPr lang="en-US" sz="1600" b="0" baseline="0" dirty="0" smtClean="0">
                <a:solidFill>
                  <a:srgbClr val="000000"/>
                </a:solidFill>
                <a:latin typeface="Ubuntu" panose="020B0504030602030204" pitchFamily="34" charset="0"/>
                <a:cs typeface="Calibri" pitchFamily="34" charset="0"/>
                <a:sym typeface="Symbol" panose="05050102010706020507" pitchFamily="18" charset="2"/>
              </a:rPr>
              <a:t>Initial rotating </a:t>
            </a:r>
            <a:r>
              <a:rPr lang="en-US" sz="1600" b="0" baseline="0" dirty="0">
                <a:solidFill>
                  <a:srgbClr val="000000"/>
                </a:solidFill>
                <a:latin typeface="Ubuntu" panose="020B0504030602030204" pitchFamily="34" charset="0"/>
                <a:cs typeface="Calibri" pitchFamily="34" charset="0"/>
                <a:sym typeface="Symbol" panose="05050102010706020507" pitchFamily="18" charset="2"/>
              </a:rPr>
              <a:t>coil magnetic measurements at injection (main excitation </a:t>
            </a:r>
            <a:r>
              <a:rPr lang="en-US" sz="1600" b="0" baseline="0" dirty="0" smtClean="0">
                <a:solidFill>
                  <a:srgbClr val="000000"/>
                </a:solidFill>
                <a:latin typeface="Ubuntu" panose="020B0504030602030204" pitchFamily="34" charset="0"/>
                <a:cs typeface="Calibri" pitchFamily="34" charset="0"/>
                <a:sym typeface="Symbol" panose="05050102010706020507" pitchFamily="18" charset="2"/>
              </a:rPr>
              <a:t>circuit only</a:t>
            </a:r>
            <a:r>
              <a:rPr lang="en-US" sz="1600" b="0" baseline="0" dirty="0">
                <a:solidFill>
                  <a:srgbClr val="000000"/>
                </a:solidFill>
                <a:latin typeface="Ubuntu" panose="020B0504030602030204" pitchFamily="34" charset="0"/>
                <a:cs typeface="Calibri" pitchFamily="34" charset="0"/>
                <a:sym typeface="Symbol" panose="05050102010706020507" pitchFamily="18" charset="2"/>
              </a:rPr>
              <a:t>) </a:t>
            </a:r>
            <a:r>
              <a:rPr lang="en-US" sz="1600" b="0" baseline="0" dirty="0" smtClean="0">
                <a:solidFill>
                  <a:srgbClr val="000000"/>
                </a:solidFill>
                <a:latin typeface="Ubuntu" panose="020B0504030602030204" pitchFamily="34" charset="0"/>
                <a:cs typeface="Calibri" pitchFamily="34" charset="0"/>
                <a:sym typeface="Symbol" panose="05050102010706020507" pitchFamily="18" charset="2"/>
              </a:rPr>
              <a:t>agree reasonably well with </a:t>
            </a:r>
            <a:r>
              <a:rPr lang="en-US" sz="1600" b="0" baseline="0" dirty="0">
                <a:solidFill>
                  <a:srgbClr val="000000"/>
                </a:solidFill>
                <a:latin typeface="Ubuntu" panose="020B0504030602030204" pitchFamily="34" charset="0"/>
                <a:cs typeface="Calibri" pitchFamily="34" charset="0"/>
                <a:sym typeface="Symbol" panose="05050102010706020507" pitchFamily="18" charset="2"/>
              </a:rPr>
              <a:t>3D simplified FEM </a:t>
            </a:r>
            <a:r>
              <a:rPr lang="en-US" sz="1600" b="0" baseline="0" dirty="0" smtClean="0">
                <a:solidFill>
                  <a:srgbClr val="000000"/>
                </a:solidFill>
                <a:latin typeface="Ubuntu" panose="020B0504030602030204" pitchFamily="34" charset="0"/>
                <a:cs typeface="Calibri" pitchFamily="34" charset="0"/>
                <a:sym typeface="Symbol" panose="05050102010706020507" pitchFamily="18" charset="2"/>
              </a:rPr>
              <a:t>(symmetry-respecting </a:t>
            </a:r>
            <a:r>
              <a:rPr lang="en-US" sz="1600" b="0" baseline="0" dirty="0" err="1" smtClean="0">
                <a:solidFill>
                  <a:srgbClr val="000000"/>
                </a:solidFill>
                <a:latin typeface="Ubuntu" panose="020B0504030602030204" pitchFamily="34" charset="0"/>
                <a:cs typeface="Calibri" pitchFamily="34" charset="0"/>
                <a:sym typeface="Symbol" panose="05050102010706020507" pitchFamily="18" charset="2"/>
              </a:rPr>
              <a:t>norma</a:t>
            </a:r>
            <a:r>
              <a:rPr lang="en-US" sz="1600" b="0" baseline="0" dirty="0" smtClean="0">
                <a:solidFill>
                  <a:srgbClr val="000000"/>
                </a:solidFill>
                <a:latin typeface="Ubuntu" panose="020B0504030602030204" pitchFamily="34" charset="0"/>
                <a:cs typeface="Calibri" pitchFamily="34" charset="0"/>
                <a:sym typeface="Symbol" panose="05050102010706020507" pitchFamily="18" charset="2"/>
              </a:rPr>
              <a:t> components </a:t>
            </a:r>
            <a:r>
              <a:rPr lang="en-US" sz="1600" b="0" baseline="0" dirty="0">
                <a:solidFill>
                  <a:srgbClr val="000000"/>
                </a:solidFill>
                <a:latin typeface="Ubuntu" panose="020B0504030602030204" pitchFamily="34" charset="0"/>
                <a:cs typeface="Calibri" pitchFamily="34" charset="0"/>
                <a:sym typeface="Symbol" panose="05050102010706020507" pitchFamily="18" charset="2"/>
              </a:rPr>
              <a:t>only)</a:t>
            </a:r>
          </a:p>
        </p:txBody>
      </p:sp>
    </p:spTree>
    <p:extLst>
      <p:ext uri="{BB962C8B-B14F-4D97-AF65-F5344CB8AC3E}">
        <p14:creationId xmlns:p14="http://schemas.microsoft.com/office/powerpoint/2010/main" val="425991741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87381" y="2564904"/>
            <a:ext cx="9906000" cy="837152"/>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fr-FR"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Introduction</a:t>
            </a:r>
            <a:endPar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endParaRPr>
          </a:p>
        </p:txBody>
      </p:sp>
    </p:spTree>
    <p:extLst>
      <p:ext uri="{BB962C8B-B14F-4D97-AF65-F5344CB8AC3E}">
        <p14:creationId xmlns:p14="http://schemas.microsoft.com/office/powerpoint/2010/main" val="413790541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fr-FR"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Box </a:t>
            </a:r>
            <a:r>
              <a:rPr lang="fr-FR" sz="1800" b="1" dirty="0" err="1"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fluxmeter</a:t>
            </a:r>
            <a:r>
              <a:rPr lang="fr-FR"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 </a:t>
            </a:r>
            <a:r>
              <a:rPr lang="fr-FR" sz="1800" b="1" dirty="0" err="1"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project</a:t>
            </a:r>
            <a:endPar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endParaRPr>
          </a:p>
        </p:txBody>
      </p:sp>
      <p:grpSp>
        <p:nvGrpSpPr>
          <p:cNvPr id="11" name="Group 10"/>
          <p:cNvGrpSpPr/>
          <p:nvPr/>
        </p:nvGrpSpPr>
        <p:grpSpPr>
          <a:xfrm>
            <a:off x="278768" y="3644162"/>
            <a:ext cx="9234299" cy="2773170"/>
            <a:chOff x="82318" y="3580380"/>
            <a:chExt cx="9234299" cy="2773170"/>
          </a:xfrm>
        </p:grpSpPr>
        <p:grpSp>
          <p:nvGrpSpPr>
            <p:cNvPr id="12" name="Group 11"/>
            <p:cNvGrpSpPr/>
            <p:nvPr/>
          </p:nvGrpSpPr>
          <p:grpSpPr>
            <a:xfrm>
              <a:off x="608101" y="3969060"/>
              <a:ext cx="8708516" cy="1924892"/>
              <a:chOff x="889000" y="3933056"/>
              <a:chExt cx="8708516" cy="1924892"/>
            </a:xfrm>
          </p:grpSpPr>
          <p:grpSp>
            <p:nvGrpSpPr>
              <p:cNvPr id="28" name="Group 27"/>
              <p:cNvGrpSpPr/>
              <p:nvPr/>
            </p:nvGrpSpPr>
            <p:grpSpPr>
              <a:xfrm>
                <a:off x="889000" y="4138420"/>
                <a:ext cx="2907368" cy="1395036"/>
                <a:chOff x="889000" y="4138420"/>
                <a:chExt cx="2907368" cy="1395036"/>
              </a:xfrm>
            </p:grpSpPr>
            <p:grpSp>
              <p:nvGrpSpPr>
                <p:cNvPr id="52" name="Group 51"/>
                <p:cNvGrpSpPr/>
                <p:nvPr/>
              </p:nvGrpSpPr>
              <p:grpSpPr>
                <a:xfrm>
                  <a:off x="889000" y="4138420"/>
                  <a:ext cx="2907368" cy="1379522"/>
                  <a:chOff x="889000" y="4138420"/>
                  <a:chExt cx="2907368" cy="1379522"/>
                </a:xfrm>
              </p:grpSpPr>
              <p:pic>
                <p:nvPicPr>
                  <p:cNvPr id="54" name="Picture 53"/>
                  <p:cNvPicPr>
                    <a:picLocks noChangeAspect="1"/>
                  </p:cNvPicPr>
                  <p:nvPr/>
                </p:nvPicPr>
                <p:blipFill rotWithShape="1">
                  <a:blip r:embed="rId3">
                    <a:lum bright="70000" contrast="-70000"/>
                  </a:blip>
                  <a:srcRect t="41397" r="55128" b="40491"/>
                  <a:stretch/>
                </p:blipFill>
                <p:spPr>
                  <a:xfrm>
                    <a:off x="988056" y="4138420"/>
                    <a:ext cx="2808312" cy="1379522"/>
                  </a:xfrm>
                  <a:prstGeom prst="rect">
                    <a:avLst/>
                  </a:prstGeom>
                </p:spPr>
              </p:pic>
              <p:sp>
                <p:nvSpPr>
                  <p:cNvPr id="55" name="Freeform 52"/>
                  <p:cNvSpPr/>
                  <p:nvPr/>
                </p:nvSpPr>
                <p:spPr bwMode="auto">
                  <a:xfrm>
                    <a:off x="889000" y="4785360"/>
                    <a:ext cx="1361440" cy="447040"/>
                  </a:xfrm>
                  <a:custGeom>
                    <a:avLst/>
                    <a:gdLst>
                      <a:gd name="connsiteX0" fmla="*/ 335280 w 1386840"/>
                      <a:gd name="connsiteY0" fmla="*/ 320040 h 457200"/>
                      <a:gd name="connsiteX1" fmla="*/ 497840 w 1386840"/>
                      <a:gd name="connsiteY1" fmla="*/ 228600 h 457200"/>
                      <a:gd name="connsiteX2" fmla="*/ 675640 w 1386840"/>
                      <a:gd name="connsiteY2" fmla="*/ 223520 h 457200"/>
                      <a:gd name="connsiteX3" fmla="*/ 1285240 w 1386840"/>
                      <a:gd name="connsiteY3" fmla="*/ 60960 h 457200"/>
                      <a:gd name="connsiteX4" fmla="*/ 1386840 w 1386840"/>
                      <a:gd name="connsiteY4" fmla="*/ 5080 h 457200"/>
                      <a:gd name="connsiteX5" fmla="*/ 1224280 w 1386840"/>
                      <a:gd name="connsiteY5" fmla="*/ 0 h 457200"/>
                      <a:gd name="connsiteX6" fmla="*/ 25400 w 1386840"/>
                      <a:gd name="connsiteY6" fmla="*/ 284480 h 457200"/>
                      <a:gd name="connsiteX7" fmla="*/ 0 w 1386840"/>
                      <a:gd name="connsiteY7" fmla="*/ 457200 h 457200"/>
                      <a:gd name="connsiteX8" fmla="*/ 152400 w 1386840"/>
                      <a:gd name="connsiteY8" fmla="*/ 431800 h 457200"/>
                      <a:gd name="connsiteX0" fmla="*/ 335280 w 1386840"/>
                      <a:gd name="connsiteY0" fmla="*/ 314960 h 452120"/>
                      <a:gd name="connsiteX1" fmla="*/ 497840 w 1386840"/>
                      <a:gd name="connsiteY1" fmla="*/ 223520 h 452120"/>
                      <a:gd name="connsiteX2" fmla="*/ 675640 w 1386840"/>
                      <a:gd name="connsiteY2" fmla="*/ 218440 h 452120"/>
                      <a:gd name="connsiteX3" fmla="*/ 1285240 w 1386840"/>
                      <a:gd name="connsiteY3" fmla="*/ 55880 h 452120"/>
                      <a:gd name="connsiteX4" fmla="*/ 1386840 w 1386840"/>
                      <a:gd name="connsiteY4" fmla="*/ 0 h 452120"/>
                      <a:gd name="connsiteX5" fmla="*/ 1224280 w 1386840"/>
                      <a:gd name="connsiteY5" fmla="*/ 25400 h 452120"/>
                      <a:gd name="connsiteX6" fmla="*/ 25400 w 1386840"/>
                      <a:gd name="connsiteY6" fmla="*/ 279400 h 452120"/>
                      <a:gd name="connsiteX7" fmla="*/ 0 w 1386840"/>
                      <a:gd name="connsiteY7" fmla="*/ 452120 h 452120"/>
                      <a:gd name="connsiteX8" fmla="*/ 152400 w 1386840"/>
                      <a:gd name="connsiteY8" fmla="*/ 426720 h 452120"/>
                      <a:gd name="connsiteX0" fmla="*/ 335280 w 1361440"/>
                      <a:gd name="connsiteY0" fmla="*/ 309880 h 447040"/>
                      <a:gd name="connsiteX1" fmla="*/ 497840 w 1361440"/>
                      <a:gd name="connsiteY1" fmla="*/ 218440 h 447040"/>
                      <a:gd name="connsiteX2" fmla="*/ 675640 w 1361440"/>
                      <a:gd name="connsiteY2" fmla="*/ 213360 h 447040"/>
                      <a:gd name="connsiteX3" fmla="*/ 1285240 w 1361440"/>
                      <a:gd name="connsiteY3" fmla="*/ 50800 h 447040"/>
                      <a:gd name="connsiteX4" fmla="*/ 1361440 w 1361440"/>
                      <a:gd name="connsiteY4" fmla="*/ 0 h 447040"/>
                      <a:gd name="connsiteX5" fmla="*/ 1224280 w 1361440"/>
                      <a:gd name="connsiteY5" fmla="*/ 20320 h 447040"/>
                      <a:gd name="connsiteX6" fmla="*/ 25400 w 1361440"/>
                      <a:gd name="connsiteY6" fmla="*/ 274320 h 447040"/>
                      <a:gd name="connsiteX7" fmla="*/ 0 w 1361440"/>
                      <a:gd name="connsiteY7" fmla="*/ 447040 h 447040"/>
                      <a:gd name="connsiteX8" fmla="*/ 152400 w 1361440"/>
                      <a:gd name="connsiteY8" fmla="*/ 421640 h 4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1440" h="447040">
                        <a:moveTo>
                          <a:pt x="335280" y="309880"/>
                        </a:moveTo>
                        <a:lnTo>
                          <a:pt x="497840" y="218440"/>
                        </a:lnTo>
                        <a:lnTo>
                          <a:pt x="675640" y="213360"/>
                        </a:lnTo>
                        <a:lnTo>
                          <a:pt x="1285240" y="50800"/>
                        </a:lnTo>
                        <a:lnTo>
                          <a:pt x="1361440" y="0"/>
                        </a:lnTo>
                        <a:lnTo>
                          <a:pt x="1224280" y="20320"/>
                        </a:lnTo>
                        <a:lnTo>
                          <a:pt x="25400" y="274320"/>
                        </a:lnTo>
                        <a:lnTo>
                          <a:pt x="0" y="447040"/>
                        </a:lnTo>
                        <a:lnTo>
                          <a:pt x="152400" y="421640"/>
                        </a:lnTo>
                      </a:path>
                    </a:pathLst>
                  </a:custGeom>
                  <a:solidFill>
                    <a:srgbClr val="FFFFFF"/>
                  </a:solidFill>
                  <a:ln w="317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sp>
              <p:nvSpPr>
                <p:cNvPr id="53" name="Rectangle 52"/>
                <p:cNvSpPr/>
                <p:nvPr/>
              </p:nvSpPr>
              <p:spPr bwMode="auto">
                <a:xfrm rot="1375494">
                  <a:off x="2567973" y="5280718"/>
                  <a:ext cx="273254" cy="252738"/>
                </a:xfrm>
                <a:prstGeom prst="rect">
                  <a:avLst/>
                </a:prstGeom>
                <a:solidFill>
                  <a:srgbClr val="FFFFFF"/>
                </a:solidFill>
                <a:ln w="317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grpSp>
            <p:nvGrpSpPr>
              <p:cNvPr id="29" name="Group 28"/>
              <p:cNvGrpSpPr/>
              <p:nvPr/>
            </p:nvGrpSpPr>
            <p:grpSpPr>
              <a:xfrm>
                <a:off x="1224280" y="3933056"/>
                <a:ext cx="8373236" cy="1924892"/>
                <a:chOff x="1224280" y="3933056"/>
                <a:chExt cx="8373236" cy="1924892"/>
              </a:xfrm>
            </p:grpSpPr>
            <p:grpSp>
              <p:nvGrpSpPr>
                <p:cNvPr id="30" name="Group 29"/>
                <p:cNvGrpSpPr/>
                <p:nvPr/>
              </p:nvGrpSpPr>
              <p:grpSpPr>
                <a:xfrm>
                  <a:off x="3980892" y="3933056"/>
                  <a:ext cx="5616624" cy="1924892"/>
                  <a:chOff x="3443689" y="3590072"/>
                  <a:chExt cx="5616624" cy="1924892"/>
                </a:xfrm>
              </p:grpSpPr>
              <p:pic>
                <p:nvPicPr>
                  <p:cNvPr id="37" name="Picture 36"/>
                  <p:cNvPicPr>
                    <a:picLocks noChangeAspect="1"/>
                  </p:cNvPicPr>
                  <p:nvPr/>
                </p:nvPicPr>
                <p:blipFill>
                  <a:blip r:embed="rId4">
                    <a:grayscl/>
                  </a:blip>
                  <a:stretch>
                    <a:fillRect/>
                  </a:stretch>
                </p:blipFill>
                <p:spPr>
                  <a:xfrm>
                    <a:off x="3656856" y="3590072"/>
                    <a:ext cx="5131738" cy="1924892"/>
                  </a:xfrm>
                  <a:prstGeom prst="rect">
                    <a:avLst/>
                  </a:prstGeom>
                </p:spPr>
              </p:pic>
              <p:grpSp>
                <p:nvGrpSpPr>
                  <p:cNvPr id="38" name="Group 37"/>
                  <p:cNvGrpSpPr/>
                  <p:nvPr/>
                </p:nvGrpSpPr>
                <p:grpSpPr>
                  <a:xfrm>
                    <a:off x="3443689" y="4158107"/>
                    <a:ext cx="5616624" cy="394411"/>
                    <a:chOff x="3836876" y="5554869"/>
                    <a:chExt cx="5616624" cy="394411"/>
                  </a:xfrm>
                </p:grpSpPr>
                <p:sp>
                  <p:nvSpPr>
                    <p:cNvPr id="39" name="Rectangle 38"/>
                    <p:cNvSpPr/>
                    <p:nvPr/>
                  </p:nvSpPr>
                  <p:spPr bwMode="auto">
                    <a:xfrm>
                      <a:off x="3836876" y="5554869"/>
                      <a:ext cx="5616624" cy="394411"/>
                    </a:xfrm>
                    <a:prstGeom prst="rect">
                      <a:avLst/>
                    </a:prstGeom>
                    <a:solidFill>
                      <a:srgbClr val="B8FFB8">
                        <a:alpha val="47843"/>
                      </a:srgb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nvGrpSpPr>
                    <p:cNvPr id="40" name="Group 39"/>
                    <p:cNvGrpSpPr/>
                    <p:nvPr/>
                  </p:nvGrpSpPr>
                  <p:grpSpPr>
                    <a:xfrm>
                      <a:off x="4016896" y="5597866"/>
                      <a:ext cx="5254104" cy="63382"/>
                      <a:chOff x="4016896" y="5597866"/>
                      <a:chExt cx="5254104" cy="203494"/>
                    </a:xfrm>
                  </p:grpSpPr>
                  <p:sp>
                    <p:nvSpPr>
                      <p:cNvPr id="49" name="Rounded Rectangle 46"/>
                      <p:cNvSpPr/>
                      <p:nvPr/>
                    </p:nvSpPr>
                    <p:spPr bwMode="auto">
                      <a:xfrm>
                        <a:off x="4088904" y="5661248"/>
                        <a:ext cx="5112568" cy="72008"/>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50" name="Rounded Rectangle 47"/>
                      <p:cNvSpPr/>
                      <p:nvPr/>
                    </p:nvSpPr>
                    <p:spPr bwMode="auto">
                      <a:xfrm>
                        <a:off x="4052900" y="5633870"/>
                        <a:ext cx="5184576" cy="135390"/>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51" name="Rounded Rectangle 48"/>
                      <p:cNvSpPr/>
                      <p:nvPr/>
                    </p:nvSpPr>
                    <p:spPr bwMode="auto">
                      <a:xfrm>
                        <a:off x="4016896" y="5597866"/>
                        <a:ext cx="5254104" cy="203494"/>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grpSp>
                  <p:nvGrpSpPr>
                    <p:cNvPr id="41" name="Group 40"/>
                    <p:cNvGrpSpPr/>
                    <p:nvPr/>
                  </p:nvGrpSpPr>
                  <p:grpSpPr>
                    <a:xfrm>
                      <a:off x="4016896" y="5706626"/>
                      <a:ext cx="5254104" cy="63382"/>
                      <a:chOff x="4016896" y="5597866"/>
                      <a:chExt cx="5254104" cy="203494"/>
                    </a:xfrm>
                  </p:grpSpPr>
                  <p:sp>
                    <p:nvSpPr>
                      <p:cNvPr id="46" name="Rounded Rectangle 43"/>
                      <p:cNvSpPr/>
                      <p:nvPr/>
                    </p:nvSpPr>
                    <p:spPr bwMode="auto">
                      <a:xfrm>
                        <a:off x="4088904" y="5661248"/>
                        <a:ext cx="5112568" cy="72008"/>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47" name="Rounded Rectangle 44"/>
                      <p:cNvSpPr/>
                      <p:nvPr/>
                    </p:nvSpPr>
                    <p:spPr bwMode="auto">
                      <a:xfrm>
                        <a:off x="4052900" y="5633870"/>
                        <a:ext cx="5184576" cy="135390"/>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48" name="Rounded Rectangle 45"/>
                      <p:cNvSpPr/>
                      <p:nvPr/>
                    </p:nvSpPr>
                    <p:spPr bwMode="auto">
                      <a:xfrm>
                        <a:off x="4016896" y="5597866"/>
                        <a:ext cx="5254104" cy="203494"/>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grpSp>
                  <p:nvGrpSpPr>
                    <p:cNvPr id="42" name="Group 41"/>
                    <p:cNvGrpSpPr/>
                    <p:nvPr/>
                  </p:nvGrpSpPr>
                  <p:grpSpPr>
                    <a:xfrm>
                      <a:off x="4014872" y="5818577"/>
                      <a:ext cx="5254104" cy="63382"/>
                      <a:chOff x="4016896" y="5597866"/>
                      <a:chExt cx="5254104" cy="203494"/>
                    </a:xfrm>
                  </p:grpSpPr>
                  <p:sp>
                    <p:nvSpPr>
                      <p:cNvPr id="43" name="Rounded Rectangle 40"/>
                      <p:cNvSpPr/>
                      <p:nvPr/>
                    </p:nvSpPr>
                    <p:spPr bwMode="auto">
                      <a:xfrm>
                        <a:off x="4088904" y="5661248"/>
                        <a:ext cx="5112568" cy="72008"/>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44" name="Rounded Rectangle 41"/>
                      <p:cNvSpPr/>
                      <p:nvPr/>
                    </p:nvSpPr>
                    <p:spPr bwMode="auto">
                      <a:xfrm>
                        <a:off x="4052900" y="5633870"/>
                        <a:ext cx="5184576" cy="135390"/>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45" name="Rounded Rectangle 42"/>
                      <p:cNvSpPr/>
                      <p:nvPr/>
                    </p:nvSpPr>
                    <p:spPr bwMode="auto">
                      <a:xfrm>
                        <a:off x="4016896" y="5597866"/>
                        <a:ext cx="5254104" cy="203494"/>
                      </a:xfrm>
                      <a:prstGeom prst="roundRect">
                        <a:avLst/>
                      </a:prstGeom>
                      <a:no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grpSp>
            </p:grpSp>
            <p:sp>
              <p:nvSpPr>
                <p:cNvPr id="31" name="Freeform 28"/>
                <p:cNvSpPr/>
                <p:nvPr/>
              </p:nvSpPr>
              <p:spPr bwMode="auto">
                <a:xfrm>
                  <a:off x="1224280" y="4607560"/>
                  <a:ext cx="2042160" cy="386080"/>
                </a:xfrm>
                <a:custGeom>
                  <a:avLst/>
                  <a:gdLst>
                    <a:gd name="connsiteX0" fmla="*/ 0 w 2042160"/>
                    <a:gd name="connsiteY0" fmla="*/ 0 h 386080"/>
                    <a:gd name="connsiteX1" fmla="*/ 2042160 w 2042160"/>
                    <a:gd name="connsiteY1" fmla="*/ 0 h 386080"/>
                    <a:gd name="connsiteX2" fmla="*/ 2042160 w 2042160"/>
                    <a:gd name="connsiteY2" fmla="*/ 386080 h 386080"/>
                    <a:gd name="connsiteX3" fmla="*/ 5080 w 2042160"/>
                    <a:gd name="connsiteY3" fmla="*/ 386080 h 386080"/>
                  </a:gdLst>
                  <a:ahLst/>
                  <a:cxnLst>
                    <a:cxn ang="0">
                      <a:pos x="connsiteX0" y="connsiteY0"/>
                    </a:cxn>
                    <a:cxn ang="0">
                      <a:pos x="connsiteX1" y="connsiteY1"/>
                    </a:cxn>
                    <a:cxn ang="0">
                      <a:pos x="connsiteX2" y="connsiteY2"/>
                    </a:cxn>
                    <a:cxn ang="0">
                      <a:pos x="connsiteX3" y="connsiteY3"/>
                    </a:cxn>
                  </a:cxnLst>
                  <a:rect l="l" t="t" r="r" b="b"/>
                  <a:pathLst>
                    <a:path w="2042160" h="386080">
                      <a:moveTo>
                        <a:pt x="0" y="0"/>
                      </a:moveTo>
                      <a:lnTo>
                        <a:pt x="2042160" y="0"/>
                      </a:lnTo>
                      <a:lnTo>
                        <a:pt x="2042160" y="386080"/>
                      </a:lnTo>
                      <a:lnTo>
                        <a:pt x="5080" y="386080"/>
                      </a:lnTo>
                    </a:path>
                  </a:pathLst>
                </a:custGeom>
                <a:noFill/>
                <a:ln w="28575" cap="flat" cmpd="sng" algn="ctr">
                  <a:solidFill>
                    <a:srgbClr val="00B050"/>
                  </a:solid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32" name="Rectangle 31"/>
                <p:cNvSpPr/>
                <p:nvPr/>
              </p:nvSpPr>
              <p:spPr bwMode="auto">
                <a:xfrm>
                  <a:off x="2041864" y="4764799"/>
                  <a:ext cx="360040" cy="63382"/>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33" name="Rectangle 32"/>
                <p:cNvSpPr/>
                <p:nvPr/>
              </p:nvSpPr>
              <p:spPr bwMode="auto">
                <a:xfrm>
                  <a:off x="6501172" y="4619209"/>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34" name="Rectangle 33"/>
                <p:cNvSpPr/>
                <p:nvPr/>
              </p:nvSpPr>
              <p:spPr bwMode="auto">
                <a:xfrm>
                  <a:off x="4814592" y="4630183"/>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35" name="Rectangle 34"/>
                <p:cNvSpPr/>
                <p:nvPr/>
              </p:nvSpPr>
              <p:spPr bwMode="auto">
                <a:xfrm>
                  <a:off x="6923849" y="4624554"/>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36" name="Rectangle 35"/>
                <p:cNvSpPr/>
                <p:nvPr/>
              </p:nvSpPr>
              <p:spPr bwMode="auto">
                <a:xfrm>
                  <a:off x="8610429" y="4634687"/>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grpSp>
        </p:grpSp>
        <p:cxnSp>
          <p:nvCxnSpPr>
            <p:cNvPr id="13" name="Straight Arrow Connector 12"/>
            <p:cNvCxnSpPr/>
            <p:nvPr/>
          </p:nvCxnSpPr>
          <p:spPr bwMode="auto">
            <a:xfrm flipV="1">
              <a:off x="1454777" y="4891437"/>
              <a:ext cx="479663" cy="1050739"/>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flipV="1">
              <a:off x="4275821" y="4876635"/>
              <a:ext cx="314948" cy="1108649"/>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flipH="1" flipV="1">
              <a:off x="6451734" y="4961948"/>
              <a:ext cx="735251" cy="1023336"/>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16" name="Rectangle 15"/>
            <p:cNvSpPr/>
            <p:nvPr/>
          </p:nvSpPr>
          <p:spPr bwMode="auto">
            <a:xfrm>
              <a:off x="6220273" y="4813786"/>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17" name="Rectangle 16"/>
            <p:cNvSpPr/>
            <p:nvPr/>
          </p:nvSpPr>
          <p:spPr bwMode="auto">
            <a:xfrm>
              <a:off x="6220272" y="4490810"/>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18" name="Rectangle 17"/>
            <p:cNvSpPr/>
            <p:nvPr/>
          </p:nvSpPr>
          <p:spPr bwMode="auto">
            <a:xfrm>
              <a:off x="6642949" y="4823537"/>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sp>
          <p:nvSpPr>
            <p:cNvPr id="19" name="Rectangle 18"/>
            <p:cNvSpPr/>
            <p:nvPr/>
          </p:nvSpPr>
          <p:spPr bwMode="auto">
            <a:xfrm>
              <a:off x="6642948" y="4500561"/>
              <a:ext cx="146345" cy="145590"/>
            </a:xfrm>
            <a:prstGeom prst="rect">
              <a:avLst/>
            </a:prstGeom>
            <a:solidFill>
              <a:srgbClr val="C00000"/>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800" b="0" i="0" u="none" strike="noStrike" cap="none" normalizeH="0" baseline="0">
                <a:ln>
                  <a:noFill/>
                </a:ln>
                <a:solidFill>
                  <a:schemeClr val="tx1"/>
                </a:solidFill>
                <a:effectLst/>
                <a:latin typeface="Times New Roman" pitchFamily="18" charset="0"/>
              </a:endParaRPr>
            </a:p>
          </p:txBody>
        </p:sp>
        <p:cxnSp>
          <p:nvCxnSpPr>
            <p:cNvPr id="20" name="Straight Arrow Connector 19"/>
            <p:cNvCxnSpPr/>
            <p:nvPr/>
          </p:nvCxnSpPr>
          <p:spPr bwMode="auto">
            <a:xfrm>
              <a:off x="2367232" y="3995224"/>
              <a:ext cx="80204" cy="607196"/>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1" name="Straight Arrow Connector 20"/>
            <p:cNvCxnSpPr/>
            <p:nvPr/>
          </p:nvCxnSpPr>
          <p:spPr bwMode="auto">
            <a:xfrm>
              <a:off x="2367232" y="4005967"/>
              <a:ext cx="415241" cy="1016198"/>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flipH="1">
              <a:off x="3830508" y="3838357"/>
              <a:ext cx="302637" cy="847818"/>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23" name="Rectangle 22"/>
            <p:cNvSpPr/>
            <p:nvPr/>
          </p:nvSpPr>
          <p:spPr>
            <a:xfrm>
              <a:off x="152195" y="6009778"/>
              <a:ext cx="2605200" cy="338554"/>
            </a:xfrm>
            <a:prstGeom prst="rect">
              <a:avLst/>
            </a:prstGeom>
          </p:spPr>
          <p:txBody>
            <a:bodyPr wrap="none">
              <a:spAutoFit/>
            </a:bodyPr>
            <a:lstStyle/>
            <a:p>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box structure open on one side allows field markers </a:t>
              </a:r>
              <a:b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b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to be installed precisely on the reference axis </a:t>
              </a:r>
              <a:endParaRPr lang="fr-FR" dirty="0"/>
            </a:p>
          </p:txBody>
        </p:sp>
        <p:sp>
          <p:nvSpPr>
            <p:cNvPr id="24" name="Rectangle 23"/>
            <p:cNvSpPr/>
            <p:nvPr/>
          </p:nvSpPr>
          <p:spPr>
            <a:xfrm>
              <a:off x="2879299" y="6014996"/>
              <a:ext cx="3049233" cy="338554"/>
            </a:xfrm>
            <a:prstGeom prst="rect">
              <a:avLst/>
            </a:prstGeom>
          </p:spPr>
          <p:txBody>
            <a:bodyPr wrap="none">
              <a:spAutoFit/>
            </a:bodyPr>
            <a:lstStyle/>
            <a:p>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field markers at multiple longitudinal positions</a:t>
              </a:r>
              <a:b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b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minimize the uncertainty linked to magnetic length fluctuations</a:t>
              </a:r>
              <a:endParaRPr lang="fr-FR" dirty="0"/>
            </a:p>
          </p:txBody>
        </p:sp>
        <p:sp>
          <p:nvSpPr>
            <p:cNvPr id="25" name="Rectangle 24"/>
            <p:cNvSpPr/>
            <p:nvPr/>
          </p:nvSpPr>
          <p:spPr>
            <a:xfrm>
              <a:off x="6275248" y="5985284"/>
              <a:ext cx="2468946" cy="338554"/>
            </a:xfrm>
            <a:prstGeom prst="rect">
              <a:avLst/>
            </a:prstGeom>
          </p:spPr>
          <p:txBody>
            <a:bodyPr wrap="none">
              <a:spAutoFit/>
            </a:bodyPr>
            <a:lstStyle/>
            <a:p>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field markers at multiple radial positions</a:t>
              </a:r>
              <a:b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b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to reference multipolar field components B</a:t>
              </a:r>
              <a:r>
                <a:rPr lang="en-US" baseline="-25000"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2</a:t>
              </a: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 B</a:t>
              </a:r>
              <a:r>
                <a:rPr lang="en-US" baseline="-25000"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3</a:t>
              </a: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 …</a:t>
              </a:r>
              <a:endParaRPr lang="fr-FR" dirty="0"/>
            </a:p>
          </p:txBody>
        </p:sp>
        <p:sp>
          <p:nvSpPr>
            <p:cNvPr id="26" name="Rectangle 25"/>
            <p:cNvSpPr/>
            <p:nvPr/>
          </p:nvSpPr>
          <p:spPr>
            <a:xfrm>
              <a:off x="82318" y="3580380"/>
              <a:ext cx="3603872" cy="338554"/>
            </a:xfrm>
            <a:prstGeom prst="rect">
              <a:avLst/>
            </a:prstGeom>
          </p:spPr>
          <p:txBody>
            <a:bodyPr wrap="none">
              <a:spAutoFit/>
            </a:bodyPr>
            <a:lstStyle/>
            <a:p>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PCB measuring coil arrays at the top and bottom allow</a:t>
              </a:r>
              <a:b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br>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the measurement of normal and skew harmonics referred to the central axis</a:t>
              </a:r>
              <a:endParaRPr lang="fr-FR" dirty="0"/>
            </a:p>
          </p:txBody>
        </p:sp>
        <p:sp>
          <p:nvSpPr>
            <p:cNvPr id="27" name="Rectangle 26"/>
            <p:cNvSpPr/>
            <p:nvPr/>
          </p:nvSpPr>
          <p:spPr>
            <a:xfrm>
              <a:off x="3817829" y="3595114"/>
              <a:ext cx="5187609" cy="400110"/>
            </a:xfrm>
            <a:prstGeom prst="rect">
              <a:avLst/>
            </a:prstGeom>
          </p:spPr>
          <p:txBody>
            <a:bodyPr wrap="square">
              <a:spAutoFit/>
            </a:bodyPr>
            <a:lstStyle/>
            <a:p>
              <a:pPr algn="l"/>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full integral coils allow the precise measurement of all nonlinear and dynamic effects</a:t>
              </a:r>
              <a:endParaRPr lang="fr-FR" dirty="0"/>
            </a:p>
            <a:p>
              <a:pPr algn="l"/>
              <a:r>
                <a:rPr lang="en-US" dirty="0">
                  <a:solidFill>
                    <a:srgbClr val="000000"/>
                  </a:solidFill>
                  <a:latin typeface="Clear Sans Light" panose="020B0303030202020304" pitchFamily="34" charset="0"/>
                  <a:cs typeface="Clear Sans Light" panose="020B0303030202020304" pitchFamily="34" charset="0"/>
                  <a:sym typeface="Symbol" panose="05050102010706020507" pitchFamily="18" charset="2"/>
                </a:rPr>
                <a:t> </a:t>
              </a:r>
              <a:endParaRPr lang="fr-FR" dirty="0"/>
            </a:p>
          </p:txBody>
        </p:sp>
      </p:grpSp>
      <p:sp>
        <p:nvSpPr>
          <p:cNvPr id="2" name="Rectangle 1"/>
          <p:cNvSpPr/>
          <p:nvPr/>
        </p:nvSpPr>
        <p:spPr>
          <a:xfrm>
            <a:off x="85563" y="2754048"/>
            <a:ext cx="9652880" cy="830997"/>
          </a:xfrm>
          <a:prstGeom prst="rect">
            <a:avLst/>
          </a:prstGeom>
        </p:spPr>
        <p:txBody>
          <a:bodyPr wrap="square">
            <a:spAutoFit/>
          </a:bodyPr>
          <a:lstStyle/>
          <a:p>
            <a:pPr marL="285750" lvl="0" indent="-285750" algn="l">
              <a:spcBef>
                <a:spcPts val="0"/>
              </a:spcBef>
              <a:buFont typeface="Arial" panose="020B0604020202020204" pitchFamily="34" charset="0"/>
              <a:buChar char="•"/>
              <a:defRPr/>
            </a:pPr>
            <a:r>
              <a:rPr lang="en-US" sz="1600" dirty="0" smtClean="0">
                <a:solidFill>
                  <a:srgbClr val="000000"/>
                </a:solidFill>
                <a:latin typeface="Ubuntu" panose="020B0504030602030204" pitchFamily="34" charset="0"/>
                <a:cs typeface="Calibri" pitchFamily="34" charset="0"/>
                <a:sym typeface="Symbol" panose="05050102010706020507" pitchFamily="18" charset="2"/>
              </a:rPr>
              <a:t>Well-known (3D or 2D) box </a:t>
            </a:r>
            <a:r>
              <a:rPr lang="en-US" sz="1600" dirty="0">
                <a:solidFill>
                  <a:srgbClr val="000000"/>
                </a:solidFill>
                <a:latin typeface="Ubuntu" panose="020B0504030602030204" pitchFamily="34" charset="0"/>
                <a:cs typeface="Calibri" pitchFamily="34" charset="0"/>
                <a:sym typeface="Symbol" panose="05050102010706020507" pitchFamily="18" charset="2"/>
              </a:rPr>
              <a:t>eigensolutions </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converge too slowly (especially in the corners)</a:t>
            </a:r>
            <a:endParaRPr lang="en-US" sz="1600" dirty="0">
              <a:solidFill>
                <a:srgbClr val="000000"/>
              </a:solidFill>
              <a:latin typeface="Ubuntu" panose="020B0504030602030204" pitchFamily="34" charset="0"/>
              <a:cs typeface="Calibri" pitchFamily="34" charset="0"/>
              <a:sym typeface="Symbol" panose="05050102010706020507" pitchFamily="18" charset="2"/>
            </a:endParaRPr>
          </a:p>
          <a:p>
            <a:pPr marL="285750" lvl="0" indent="-285750" algn="l">
              <a:spcBef>
                <a:spcPts val="0"/>
              </a:spcBef>
              <a:buFont typeface="Arial" panose="020B0604020202020204" pitchFamily="34" charset="0"/>
              <a:buChar char="•"/>
              <a:defRPr/>
            </a:pPr>
            <a:r>
              <a:rPr lang="en-US" sz="1600" dirty="0" smtClean="0">
                <a:solidFill>
                  <a:srgbClr val="000000"/>
                </a:solidFill>
                <a:latin typeface="Ubuntu" panose="020B0504030602030204" pitchFamily="34" charset="0"/>
                <a:cs typeface="Calibri" pitchFamily="34" charset="0"/>
                <a:sym typeface="Symbol" panose="05050102010706020507" pitchFamily="18" charset="2"/>
              </a:rPr>
              <a:t>Is the any alternative domain geometry with more favorable properties ?</a:t>
            </a:r>
          </a:p>
          <a:p>
            <a:pPr marL="285750" lvl="0" indent="-285750" algn="l">
              <a:spcBef>
                <a:spcPts val="0"/>
              </a:spcBef>
              <a:buFont typeface="Arial" panose="020B0604020202020204" pitchFamily="34" charset="0"/>
              <a:buChar char="•"/>
              <a:defRPr/>
            </a:pPr>
            <a:r>
              <a:rPr lang="en-US" sz="1600" dirty="0">
                <a:solidFill>
                  <a:srgbClr val="000000"/>
                </a:solidFill>
                <a:latin typeface="Ubuntu" panose="020B0504030602030204" pitchFamily="34" charset="0"/>
                <a:cs typeface="Calibri" pitchFamily="34" charset="0"/>
                <a:sym typeface="Symbol" panose="05050102010706020507" pitchFamily="18" charset="2"/>
              </a:rPr>
              <a:t>Where is it best to place our coils ? </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What is the impact </a:t>
            </a:r>
            <a:r>
              <a:rPr lang="en-US" sz="1600" dirty="0">
                <a:solidFill>
                  <a:srgbClr val="000000"/>
                </a:solidFill>
                <a:latin typeface="Ubuntu" panose="020B0504030602030204" pitchFamily="34" charset="0"/>
                <a:cs typeface="Calibri" pitchFamily="34" charset="0"/>
                <a:sym typeface="Symbol" panose="05050102010706020507" pitchFamily="18" charset="2"/>
              </a:rPr>
              <a:t>of </a:t>
            </a:r>
            <a:r>
              <a:rPr lang="en-US" sz="1600" dirty="0" smtClean="0">
                <a:solidFill>
                  <a:srgbClr val="000000"/>
                </a:solidFill>
                <a:latin typeface="Ubuntu" panose="020B0504030602030204" pitchFamily="34" charset="0"/>
                <a:cs typeface="Calibri" pitchFamily="34" charset="0"/>
                <a:sym typeface="Symbol" panose="05050102010706020507" pitchFamily="18" charset="2"/>
              </a:rPr>
              <a:t>a partially </a:t>
            </a:r>
            <a:r>
              <a:rPr lang="en-US" sz="1600" dirty="0">
                <a:solidFill>
                  <a:srgbClr val="000000"/>
                </a:solidFill>
                <a:latin typeface="Ubuntu" panose="020B0504030602030204" pitchFamily="34" charset="0"/>
                <a:cs typeface="Calibri" pitchFamily="34" charset="0"/>
                <a:sym typeface="Symbol" panose="05050102010706020507" pitchFamily="18" charset="2"/>
              </a:rPr>
              <a:t>open box ?</a:t>
            </a:r>
          </a:p>
        </p:txBody>
      </p:sp>
      <p:pic>
        <p:nvPicPr>
          <p:cNvPr id="3" name="Picture 2"/>
          <p:cNvPicPr>
            <a:picLocks noChangeAspect="1"/>
          </p:cNvPicPr>
          <p:nvPr/>
        </p:nvPicPr>
        <p:blipFill>
          <a:blip r:embed="rId5"/>
          <a:stretch>
            <a:fillRect/>
          </a:stretch>
        </p:blipFill>
        <p:spPr>
          <a:xfrm>
            <a:off x="3312113" y="715640"/>
            <a:ext cx="3078198" cy="2004388"/>
          </a:xfrm>
          <a:prstGeom prst="rect">
            <a:avLst/>
          </a:prstGeom>
        </p:spPr>
      </p:pic>
      <p:grpSp>
        <p:nvGrpSpPr>
          <p:cNvPr id="58" name="Group 57"/>
          <p:cNvGrpSpPr/>
          <p:nvPr/>
        </p:nvGrpSpPr>
        <p:grpSpPr>
          <a:xfrm>
            <a:off x="204380" y="525495"/>
            <a:ext cx="2576708" cy="1973988"/>
            <a:chOff x="3332820" y="836713"/>
            <a:chExt cx="4326953" cy="3992999"/>
          </a:xfrm>
        </p:grpSpPr>
        <p:pic>
          <p:nvPicPr>
            <p:cNvPr id="59" name="Picture 58"/>
            <p:cNvPicPr>
              <a:picLocks noChangeAspect="1"/>
            </p:cNvPicPr>
            <p:nvPr/>
          </p:nvPicPr>
          <p:blipFill rotWithShape="1">
            <a:blip r:embed="rId6">
              <a:clrChange>
                <a:clrFrom>
                  <a:srgbClr val="FEFEFE"/>
                </a:clrFrom>
                <a:clrTo>
                  <a:srgbClr val="FEFEFE">
                    <a:alpha val="0"/>
                  </a:srgbClr>
                </a:clrTo>
              </a:clrChange>
            </a:blip>
            <a:srcRect b="45558"/>
            <a:stretch/>
          </p:blipFill>
          <p:spPr>
            <a:xfrm>
              <a:off x="3332820" y="836713"/>
              <a:ext cx="4326953" cy="2448272"/>
            </a:xfrm>
            <a:prstGeom prst="rect">
              <a:avLst/>
            </a:prstGeom>
          </p:spPr>
        </p:pic>
        <p:pic>
          <p:nvPicPr>
            <p:cNvPr id="60" name="Picture 59"/>
            <p:cNvPicPr>
              <a:picLocks noChangeAspect="1"/>
            </p:cNvPicPr>
            <p:nvPr/>
          </p:nvPicPr>
          <p:blipFill rotWithShape="1">
            <a:blip r:embed="rId6">
              <a:clrChange>
                <a:clrFrom>
                  <a:srgbClr val="FEFEFE"/>
                </a:clrFrom>
                <a:clrTo>
                  <a:srgbClr val="FEFEFE">
                    <a:alpha val="0"/>
                  </a:srgbClr>
                </a:clrTo>
              </a:clrChange>
            </a:blip>
            <a:srcRect t="65650"/>
            <a:stretch/>
          </p:blipFill>
          <p:spPr>
            <a:xfrm>
              <a:off x="3332820" y="3284985"/>
              <a:ext cx="4326953" cy="1544727"/>
            </a:xfrm>
            <a:prstGeom prst="rect">
              <a:avLst/>
            </a:prstGeom>
          </p:spPr>
        </p:pic>
      </p:grpSp>
      <p:pic>
        <p:nvPicPr>
          <p:cNvPr id="61" name="Picture 60"/>
          <p:cNvPicPr>
            <a:picLocks noChangeAspect="1"/>
          </p:cNvPicPr>
          <p:nvPr/>
        </p:nvPicPr>
        <p:blipFill>
          <a:blip r:embed="rId7"/>
          <a:stretch>
            <a:fillRect/>
          </a:stretch>
        </p:blipFill>
        <p:spPr>
          <a:xfrm>
            <a:off x="6401378" y="482554"/>
            <a:ext cx="3379966" cy="2237474"/>
          </a:xfrm>
          <a:prstGeom prst="rect">
            <a:avLst/>
          </a:prstGeom>
        </p:spPr>
      </p:pic>
      <p:cxnSp>
        <p:nvCxnSpPr>
          <p:cNvPr id="62" name="Straight Arrow Connector 61"/>
          <p:cNvCxnSpPr>
            <a:cxnSpLocks/>
          </p:cNvCxnSpPr>
          <p:nvPr/>
        </p:nvCxnSpPr>
        <p:spPr bwMode="auto">
          <a:xfrm flipV="1">
            <a:off x="2859425" y="1671391"/>
            <a:ext cx="1240546" cy="449526"/>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63" name="Straight Arrow Connector 62"/>
          <p:cNvCxnSpPr>
            <a:cxnSpLocks/>
          </p:cNvCxnSpPr>
          <p:nvPr/>
        </p:nvCxnSpPr>
        <p:spPr bwMode="auto">
          <a:xfrm flipH="1">
            <a:off x="5970347" y="1086704"/>
            <a:ext cx="431031" cy="1155263"/>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815343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92460" y="2672916"/>
            <a:ext cx="9906000" cy="837152"/>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3D field maps</a:t>
            </a:r>
          </a:p>
        </p:txBody>
      </p:sp>
    </p:spTree>
    <p:extLst>
      <p:ext uri="{BB962C8B-B14F-4D97-AF65-F5344CB8AC3E}">
        <p14:creationId xmlns:p14="http://schemas.microsoft.com/office/powerpoint/2010/main" val="211417401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Fringe field map</a:t>
            </a:r>
            <a:endPar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endParaRPr>
          </a:p>
        </p:txBody>
      </p:sp>
      <p:grpSp>
        <p:nvGrpSpPr>
          <p:cNvPr id="3" name="Group 19"/>
          <p:cNvGrpSpPr>
            <a:grpSpLocks/>
          </p:cNvGrpSpPr>
          <p:nvPr/>
        </p:nvGrpSpPr>
        <p:grpSpPr bwMode="auto">
          <a:xfrm>
            <a:off x="0" y="296863"/>
            <a:ext cx="9740900" cy="6140450"/>
            <a:chOff x="0" y="187"/>
            <a:chExt cx="6136" cy="3868"/>
          </a:xfrm>
        </p:grpSpPr>
        <p:pic>
          <p:nvPicPr>
            <p:cNvPr id="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1" y="187"/>
              <a:ext cx="4605" cy="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pic>
          <p:nvPicPr>
            <p:cNvPr id="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l="11528" t="12759" r="9996"/>
            <a:stretch>
              <a:fillRect/>
            </a:stretch>
          </p:blipFill>
          <p:spPr bwMode="auto">
            <a:xfrm>
              <a:off x="0" y="2407"/>
              <a:ext cx="2508" cy="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sp>
          <p:nvSpPr>
            <p:cNvPr id="7" name="Oval 9"/>
            <p:cNvSpPr>
              <a:spLocks noChangeArrowheads="1"/>
            </p:cNvSpPr>
            <p:nvPr/>
          </p:nvSpPr>
          <p:spPr bwMode="auto">
            <a:xfrm rot="1164386">
              <a:off x="2372" y="1891"/>
              <a:ext cx="930" cy="428"/>
            </a:xfrm>
            <a:prstGeom prst="ellipse">
              <a:avLst/>
            </a:prstGeom>
            <a:noFill/>
            <a:ln w="19050" algn="ctr">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sp>
          <p:nvSpPr>
            <p:cNvPr id="8" name="Line 10"/>
            <p:cNvSpPr>
              <a:spLocks noChangeShapeType="1"/>
            </p:cNvSpPr>
            <p:nvPr/>
          </p:nvSpPr>
          <p:spPr bwMode="auto">
            <a:xfrm flipH="1">
              <a:off x="102" y="1919"/>
              <a:ext cx="2316" cy="458"/>
            </a:xfrm>
            <a:prstGeom prst="line">
              <a:avLst/>
            </a:prstGeom>
            <a:noFill/>
            <a:ln w="12700">
              <a:solidFill>
                <a:srgbClr val="FFFFFF"/>
              </a:solidFill>
              <a:prstDash val="dash"/>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9" name="Line 11"/>
            <p:cNvSpPr>
              <a:spLocks noChangeShapeType="1"/>
            </p:cNvSpPr>
            <p:nvPr/>
          </p:nvSpPr>
          <p:spPr bwMode="auto">
            <a:xfrm flipH="1">
              <a:off x="2536" y="2287"/>
              <a:ext cx="739" cy="1705"/>
            </a:xfrm>
            <a:prstGeom prst="line">
              <a:avLst/>
            </a:prstGeom>
            <a:noFill/>
            <a:ln w="19050">
              <a:solidFill>
                <a:srgbClr val="FFFFFF"/>
              </a:solidFill>
              <a:prstDash val="dash"/>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0" name="Rectangle 9"/>
            <p:cNvSpPr>
              <a:spLocks noChangeArrowheads="1"/>
            </p:cNvSpPr>
            <p:nvPr/>
          </p:nvSpPr>
          <p:spPr bwMode="auto">
            <a:xfrm>
              <a:off x="1565" y="2364"/>
              <a:ext cx="716" cy="212"/>
            </a:xfrm>
            <a:prstGeom prst="rect">
              <a:avLst/>
            </a:prstGeom>
            <a:noFill/>
            <a:ln w="12700">
              <a:noFill/>
              <a:miter lim="800000"/>
              <a:headEnd type="none" w="sm" len="sm"/>
              <a:tailEnd type="none" w="sm" len="sm"/>
            </a:ln>
          </p:spPr>
          <p:txBody>
            <a:bodyPr wrap="none">
              <a:spAutoFit/>
            </a:bodyPr>
            <a:lstStyle/>
            <a:p>
              <a:pPr marL="0" marR="0" lvl="0" indent="0" algn="l" defTabSz="914400" eaLnBrk="1" fontAlgn="auto" latinLnBrk="0" hangingPunct="1">
                <a:lnSpc>
                  <a:spcPct val="100000"/>
                </a:lnSpc>
                <a:spcBef>
                  <a:spcPct val="0"/>
                </a:spcBef>
                <a:spcAft>
                  <a:spcPts val="0"/>
                </a:spcAft>
                <a:buClr>
                  <a:srgbClr val="FFFFFF"/>
                </a:buClr>
                <a:buSzTx/>
                <a:buFontTx/>
                <a:buNone/>
                <a:tabLst/>
                <a:defRPr/>
              </a:pPr>
              <a:r>
                <a:rPr kumimoji="0" lang="en-US" sz="1600" b="0" i="0" u="none" strike="noStrike" kern="0" cap="none" spc="0" normalizeH="0" baseline="0" noProof="0">
                  <a:ln>
                    <a:noFill/>
                  </a:ln>
                  <a:solidFill>
                    <a:srgbClr val="FC0128"/>
                  </a:solidFill>
                  <a:effectLst>
                    <a:outerShdw blurRad="38100" dist="38100" dir="2700000" algn="tl">
                      <a:srgbClr val="000000"/>
                    </a:outerShdw>
                  </a:effectLst>
                  <a:uLnTx/>
                  <a:uFillTx/>
                  <a:latin typeface="Calibri" pitchFamily="34" charset="0"/>
                </a:rPr>
                <a:t>1.5 T inside</a:t>
              </a:r>
            </a:p>
          </p:txBody>
        </p:sp>
        <p:sp>
          <p:nvSpPr>
            <p:cNvPr id="11" name="Rectangle 9"/>
            <p:cNvSpPr>
              <a:spLocks noChangeArrowheads="1"/>
            </p:cNvSpPr>
            <p:nvPr/>
          </p:nvSpPr>
          <p:spPr bwMode="auto">
            <a:xfrm>
              <a:off x="1102" y="3780"/>
              <a:ext cx="1408" cy="212"/>
            </a:xfrm>
            <a:prstGeom prst="rect">
              <a:avLst/>
            </a:prstGeom>
            <a:noFill/>
            <a:ln w="12700">
              <a:noFill/>
              <a:miter lim="800000"/>
              <a:headEnd type="none" w="sm" len="sm"/>
              <a:tailEnd type="none" w="sm" len="sm"/>
            </a:ln>
          </p:spPr>
          <p:txBody>
            <a:bodyPr wrap="none">
              <a:spAutoFit/>
            </a:bodyPr>
            <a:lstStyle/>
            <a:p>
              <a:pPr marL="0" marR="0" lvl="0" indent="0" algn="l" defTabSz="914400" eaLnBrk="1" fontAlgn="auto" latinLnBrk="0" hangingPunct="1">
                <a:lnSpc>
                  <a:spcPct val="100000"/>
                </a:lnSpc>
                <a:spcBef>
                  <a:spcPct val="0"/>
                </a:spcBef>
                <a:spcAft>
                  <a:spcPts val="0"/>
                </a:spcAft>
                <a:buClr>
                  <a:srgbClr val="FFFFFF"/>
                </a:buClr>
                <a:buSzTx/>
                <a:buFontTx/>
                <a:buNone/>
                <a:tabLst/>
                <a:defRPr/>
              </a:pPr>
              <a:r>
                <a:rPr kumimoji="0" lang="en-US" sz="1600" b="0" i="0" u="none" strike="noStrike" kern="0" cap="none" spc="0" normalizeH="0" baseline="0" noProof="0">
                  <a:ln>
                    <a:noFill/>
                  </a:ln>
                  <a:solidFill>
                    <a:srgbClr val="FC0128"/>
                  </a:solidFill>
                  <a:effectLst>
                    <a:outerShdw blurRad="38100" dist="38100" dir="2700000" algn="tl">
                      <a:srgbClr val="000000"/>
                    </a:outerShdw>
                  </a:effectLst>
                  <a:uLnTx/>
                  <a:uFillTx/>
                  <a:latin typeface="Calibri" pitchFamily="34" charset="0"/>
                </a:rPr>
                <a:t>5 mT @ 260 mm outside</a:t>
              </a:r>
            </a:p>
          </p:txBody>
        </p:sp>
        <p:sp>
          <p:nvSpPr>
            <p:cNvPr id="12" name="Line 14"/>
            <p:cNvSpPr>
              <a:spLocks noChangeShapeType="1"/>
            </p:cNvSpPr>
            <p:nvPr/>
          </p:nvSpPr>
          <p:spPr bwMode="auto">
            <a:xfrm>
              <a:off x="1751" y="2530"/>
              <a:ext cx="280" cy="88"/>
            </a:xfrm>
            <a:prstGeom prst="line">
              <a:avLst/>
            </a:prstGeom>
            <a:noFill/>
            <a:ln w="3175">
              <a:solidFill>
                <a:srgbClr val="FC0128"/>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3" name="Line 16"/>
            <p:cNvSpPr>
              <a:spLocks noChangeShapeType="1"/>
            </p:cNvSpPr>
            <p:nvPr/>
          </p:nvSpPr>
          <p:spPr bwMode="auto">
            <a:xfrm flipH="1" flipV="1">
              <a:off x="1875" y="2519"/>
              <a:ext cx="17" cy="62"/>
            </a:xfrm>
            <a:prstGeom prst="line">
              <a:avLst/>
            </a:prstGeom>
            <a:noFill/>
            <a:ln w="31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4" name="Line 17"/>
            <p:cNvSpPr>
              <a:spLocks noChangeShapeType="1"/>
            </p:cNvSpPr>
            <p:nvPr/>
          </p:nvSpPr>
          <p:spPr bwMode="auto">
            <a:xfrm flipV="1">
              <a:off x="1374" y="3589"/>
              <a:ext cx="157" cy="227"/>
            </a:xfrm>
            <a:prstGeom prst="line">
              <a:avLst/>
            </a:prstGeom>
            <a:noFill/>
            <a:ln w="3175">
              <a:solidFill>
                <a:srgbClr val="FC0128"/>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5" name="Rectangle 9"/>
            <p:cNvSpPr>
              <a:spLocks noChangeArrowheads="1"/>
            </p:cNvSpPr>
            <p:nvPr/>
          </p:nvSpPr>
          <p:spPr bwMode="auto">
            <a:xfrm>
              <a:off x="4526" y="1289"/>
              <a:ext cx="1318" cy="366"/>
            </a:xfrm>
            <a:prstGeom prst="rect">
              <a:avLst/>
            </a:prstGeom>
            <a:noFill/>
            <a:ln w="12700">
              <a:noFill/>
              <a:miter lim="800000"/>
              <a:headEnd type="none" w="sm" len="sm"/>
              <a:tailEnd type="none" w="sm" len="sm"/>
            </a:ln>
          </p:spPr>
          <p:txBody>
            <a:bodyPr wrap="none">
              <a:spAutoFit/>
            </a:bodyPr>
            <a:lstStyle/>
            <a:p>
              <a:pPr marL="0" marR="0" lvl="0" indent="0" algn="r" defTabSz="914400" eaLnBrk="1" fontAlgn="auto" latinLnBrk="0" hangingPunct="1">
                <a:lnSpc>
                  <a:spcPct val="100000"/>
                </a:lnSpc>
                <a:spcBef>
                  <a:spcPct val="0"/>
                </a:spcBef>
                <a:spcAft>
                  <a:spcPts val="0"/>
                </a:spcAft>
                <a:buClr>
                  <a:srgbClr val="FFFFFF"/>
                </a:buClr>
                <a:buSzTx/>
                <a:buFontTx/>
                <a:buNone/>
                <a:tabLst/>
                <a:defRPr/>
              </a:pPr>
              <a:r>
                <a:rPr kumimoji="0" lang="en-US" sz="1600" b="0" i="0" u="none" strike="noStrike" kern="0" cap="none" spc="0" normalizeH="0" baseline="0" noProof="0">
                  <a:ln>
                    <a:noFill/>
                  </a:ln>
                  <a:solidFill>
                    <a:srgbClr val="FFFFFF"/>
                  </a:solidFill>
                  <a:effectLst>
                    <a:outerShdw blurRad="38100" dist="38100" dir="2700000" algn="tl">
                      <a:srgbClr val="000000"/>
                    </a:outerShdw>
                  </a:effectLst>
                  <a:uLnTx/>
                  <a:uFillTx/>
                  <a:latin typeface="Calibri" pitchFamily="34" charset="0"/>
                </a:rPr>
                <a:t>B &lt; 1 mT </a:t>
              </a:r>
              <a:br>
                <a:rPr kumimoji="0" lang="en-US" sz="1600" b="0" i="0" u="none" strike="noStrike" kern="0" cap="none" spc="0" normalizeH="0" baseline="0" noProof="0">
                  <a:ln>
                    <a:noFill/>
                  </a:ln>
                  <a:solidFill>
                    <a:srgbClr val="FFFFFF"/>
                  </a:solidFill>
                  <a:effectLst>
                    <a:outerShdw blurRad="38100" dist="38100" dir="2700000" algn="tl">
                      <a:srgbClr val="000000"/>
                    </a:outerShdw>
                  </a:effectLst>
                  <a:uLnTx/>
                  <a:uFillTx/>
                  <a:latin typeface="Calibri" pitchFamily="34" charset="0"/>
                </a:rPr>
              </a:br>
              <a:r>
                <a:rPr kumimoji="0" lang="en-US" sz="1600" b="0" i="0" u="none" strike="noStrike" kern="0" cap="none" spc="0" normalizeH="0" baseline="0" noProof="0">
                  <a:ln>
                    <a:noFill/>
                  </a:ln>
                  <a:solidFill>
                    <a:srgbClr val="FFFFFF"/>
                  </a:solidFill>
                  <a:effectLst>
                    <a:outerShdw blurRad="38100" dist="38100" dir="2700000" algn="tl">
                      <a:srgbClr val="000000"/>
                    </a:outerShdw>
                  </a:effectLst>
                  <a:uLnTx/>
                  <a:uFillTx/>
                  <a:latin typeface="Calibri" pitchFamily="34" charset="0"/>
                </a:rPr>
                <a:t>externally to iron yoke</a:t>
              </a:r>
            </a:p>
          </p:txBody>
        </p:sp>
      </p:grpSp>
      <p:sp>
        <p:nvSpPr>
          <p:cNvPr id="16" name="Rectangle 15"/>
          <p:cNvSpPr/>
          <p:nvPr/>
        </p:nvSpPr>
        <p:spPr>
          <a:xfrm>
            <a:off x="66343" y="368660"/>
            <a:ext cx="2364120" cy="2862322"/>
          </a:xfrm>
          <a:prstGeom prst="rect">
            <a:avLst/>
          </a:prstGeom>
        </p:spPr>
        <p:txBody>
          <a:bodyPr wrap="square">
            <a:spAutoFit/>
          </a:bodyPr>
          <a:lstStyle/>
          <a:p>
            <a:pPr lvl="0" algn="l">
              <a:spcBef>
                <a:spcPts val="0"/>
              </a:spcBef>
              <a:defRPr/>
            </a:pPr>
            <a:r>
              <a:rPr lang="en-GB" sz="1800" b="0" baseline="0" dirty="0">
                <a:solidFill>
                  <a:srgbClr val="000000"/>
                </a:solidFill>
                <a:latin typeface="Ubuntu" panose="020B0504030602030204" pitchFamily="34" charset="0"/>
                <a:cs typeface="Calibri" pitchFamily="34" charset="0"/>
                <a:sym typeface="Symbol" panose="05050102010706020507" pitchFamily="18" charset="2"/>
              </a:rPr>
              <a:t>fringe </a:t>
            </a:r>
            <a: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t>fields are routinely </a:t>
            </a:r>
            <a:r>
              <a:rPr lang="en-GB" sz="1800" b="0" baseline="0" dirty="0">
                <a:solidFill>
                  <a:srgbClr val="000000"/>
                </a:solidFill>
                <a:latin typeface="Ubuntu" panose="020B0504030602030204" pitchFamily="34" charset="0"/>
                <a:cs typeface="Calibri" pitchFamily="34" charset="0"/>
                <a:sym typeface="Symbol" panose="05050102010706020507" pitchFamily="18" charset="2"/>
              </a:rPr>
              <a:t>mapped for a number of reasons: </a:t>
            </a:r>
            <a: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t/>
            </a:r>
            <a:b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br>
            <a:endParaRPr lang="en-GB" sz="1800" b="0" baseline="0" dirty="0" smtClean="0">
              <a:solidFill>
                <a:srgbClr val="000000"/>
              </a:solidFill>
              <a:latin typeface="Ubuntu" panose="020B0504030602030204" pitchFamily="34" charset="0"/>
              <a:cs typeface="Calibri" pitchFamily="34" charset="0"/>
              <a:sym typeface="Symbol" panose="05050102010706020507" pitchFamily="18" charset="2"/>
            </a:endParaRPr>
          </a:p>
          <a:p>
            <a:pPr marL="285750" lvl="0" indent="-285750" algn="l">
              <a:spcBef>
                <a:spcPts val="0"/>
              </a:spcBef>
              <a:buFont typeface="Arial" panose="020B0604020202020204" pitchFamily="34" charset="0"/>
              <a:buChar char="•"/>
              <a:tabLst>
                <a:tab pos="1795463" algn="l"/>
              </a:tabLst>
              <a:defRPr/>
            </a:pPr>
            <a: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t>define  length of integral coils</a:t>
            </a:r>
          </a:p>
          <a:p>
            <a:pPr marL="285750" lvl="0" indent="-285750" algn="l">
              <a:spcBef>
                <a:spcPts val="0"/>
              </a:spcBef>
              <a:buFont typeface="Arial" panose="020B0604020202020204" pitchFamily="34" charset="0"/>
              <a:buChar char="•"/>
              <a:tabLst>
                <a:tab pos="1795463" algn="l"/>
              </a:tabLst>
              <a:defRPr/>
            </a:pPr>
            <a:r>
              <a:rPr lang="en-GB" sz="1800" dirty="0" smtClean="0">
                <a:solidFill>
                  <a:srgbClr val="000000"/>
                </a:solidFill>
                <a:latin typeface="Ubuntu" panose="020B0504030602030204" pitchFamily="34" charset="0"/>
                <a:cs typeface="Calibri" pitchFamily="34" charset="0"/>
                <a:sym typeface="Symbol" panose="05050102010706020507" pitchFamily="18" charset="2"/>
              </a:rPr>
              <a:t>feedback to beam optics</a:t>
            </a:r>
            <a: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t> </a:t>
            </a:r>
          </a:p>
          <a:p>
            <a:pPr marL="285750" lvl="0" indent="-285750" algn="l">
              <a:spcBef>
                <a:spcPts val="0"/>
              </a:spcBef>
              <a:buFont typeface="Arial" panose="020B0604020202020204" pitchFamily="34" charset="0"/>
              <a:buChar char="•"/>
              <a:tabLst>
                <a:tab pos="1795463" algn="l"/>
              </a:tabLst>
              <a:defRPr/>
            </a:pPr>
            <a:r>
              <a:rPr lang="en-GB" sz="1800" b="0" baseline="0" dirty="0" smtClean="0">
                <a:solidFill>
                  <a:srgbClr val="000000"/>
                </a:solidFill>
                <a:latin typeface="Ubuntu" panose="020B0504030602030204" pitchFamily="34" charset="0"/>
                <a:cs typeface="Calibri" pitchFamily="34" charset="0"/>
                <a:sym typeface="Symbol" panose="05050102010706020507" pitchFamily="18" charset="2"/>
              </a:rPr>
              <a:t>safety concerns</a:t>
            </a:r>
            <a:endParaRPr lang="en-GB" sz="1800" b="0" baseline="0" dirty="0">
              <a:solidFill>
                <a:srgbClr val="000000"/>
              </a:solidFill>
              <a:latin typeface="Ubuntu" panose="020B0504030602030204" pitchFamily="34" charset="0"/>
              <a:cs typeface="Calibri" pitchFamily="34" charset="0"/>
            </a:endParaRPr>
          </a:p>
        </p:txBody>
      </p:sp>
    </p:spTree>
    <p:extLst>
      <p:ext uri="{BB962C8B-B14F-4D97-AF65-F5344CB8AC3E}">
        <p14:creationId xmlns:p14="http://schemas.microsoft.com/office/powerpoint/2010/main" val="268717231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ELENA main dipole</a:t>
            </a:r>
          </a:p>
        </p:txBody>
      </p:sp>
      <p:pic>
        <p:nvPicPr>
          <p:cNvPr id="2" name="Picture 1"/>
          <p:cNvPicPr>
            <a:picLocks noChangeAspect="1"/>
          </p:cNvPicPr>
          <p:nvPr/>
        </p:nvPicPr>
        <p:blipFill rotWithShape="1">
          <a:blip r:embed="rId3"/>
          <a:srcRect l="5945" r="13055"/>
          <a:stretch/>
        </p:blipFill>
        <p:spPr>
          <a:xfrm>
            <a:off x="5432626" y="356197"/>
            <a:ext cx="4344910" cy="3017302"/>
          </a:xfrm>
          <a:prstGeom prst="rect">
            <a:avLst/>
          </a:prstGeom>
        </p:spPr>
      </p:pic>
      <p:sp>
        <p:nvSpPr>
          <p:cNvPr id="4" name="TextBox 3"/>
          <p:cNvSpPr txBox="1"/>
          <p:nvPr/>
        </p:nvSpPr>
        <p:spPr>
          <a:xfrm>
            <a:off x="-21221" y="332656"/>
            <a:ext cx="5370265" cy="2916183"/>
          </a:xfrm>
          <a:prstGeom prst="rect">
            <a:avLst/>
          </a:prstGeom>
          <a:noFill/>
        </p:spPr>
        <p:txBody>
          <a:bodyPr wrap="square" rtlCol="0">
            <a:spAutoFit/>
          </a:bodyPr>
          <a:lstStyle/>
          <a:p>
            <a:pPr marL="285750" indent="-285750" algn="l">
              <a:spcBef>
                <a:spcPts val="0"/>
              </a:spcBef>
              <a:spcAft>
                <a:spcPts val="300"/>
              </a:spcAft>
              <a:buFont typeface="Arial" pitchFamily="34" charset="0"/>
              <a:buChar char="•"/>
            </a:pPr>
            <a:r>
              <a:rPr lang="en-GB" sz="1600" dirty="0">
                <a:latin typeface="Ubuntu" panose="020B0504030602030204" pitchFamily="34" charset="0"/>
              </a:rPr>
              <a:t>difficult case: strongly bent, low-field 60° dipole</a:t>
            </a:r>
          </a:p>
          <a:p>
            <a:pPr marL="285750" indent="-285750" algn="l">
              <a:spcBef>
                <a:spcPts val="0"/>
              </a:spcBef>
              <a:spcAft>
                <a:spcPts val="300"/>
              </a:spcAft>
              <a:buFont typeface="Arial" pitchFamily="34" charset="0"/>
              <a:buChar char="•"/>
            </a:pPr>
            <a:r>
              <a:rPr lang="en-GB" sz="1600" dirty="0" err="1">
                <a:latin typeface="Ubuntu" panose="020B0504030602030204" pitchFamily="34" charset="0"/>
              </a:rPr>
              <a:t>labor-intensive</a:t>
            </a:r>
            <a:r>
              <a:rPr lang="en-GB" sz="1600" dirty="0">
                <a:latin typeface="Ubuntu" panose="020B0504030602030204" pitchFamily="34" charset="0"/>
              </a:rPr>
              <a:t> combination of four different measurement methods:</a:t>
            </a:r>
            <a:br>
              <a:rPr lang="en-GB" sz="1600" dirty="0">
                <a:latin typeface="Ubuntu" panose="020B0504030602030204" pitchFamily="34" charset="0"/>
              </a:rPr>
            </a:br>
            <a:r>
              <a:rPr lang="en-GB" sz="1600" dirty="0">
                <a:latin typeface="Ubuntu" panose="020B0504030602030204" pitchFamily="34" charset="0"/>
              </a:rPr>
              <a:t>- </a:t>
            </a:r>
            <a:r>
              <a:rPr lang="en-GB" sz="1600" b="1" dirty="0">
                <a:solidFill>
                  <a:srgbClr val="FF0000"/>
                </a:solidFill>
                <a:latin typeface="Ubuntu" panose="020B0504030602030204" pitchFamily="34" charset="0"/>
              </a:rPr>
              <a:t>curved fluxmeter</a:t>
            </a:r>
            <a:r>
              <a:rPr lang="en-GB" sz="1600" b="1" dirty="0">
                <a:latin typeface="Ubuntu" panose="020B0504030602030204" pitchFamily="34" charset="0"/>
              </a:rPr>
              <a:t> </a:t>
            </a:r>
            <a:r>
              <a:rPr lang="en-GB" sz="1600" dirty="0">
                <a:latin typeface="Ubuntu" panose="020B0504030602030204" pitchFamily="34" charset="0"/>
              </a:rPr>
              <a:t>(dynamic and RT measurements)</a:t>
            </a:r>
            <a:br>
              <a:rPr lang="en-GB" sz="1600" dirty="0">
                <a:latin typeface="Ubuntu" panose="020B0504030602030204" pitchFamily="34" charset="0"/>
              </a:rPr>
            </a:br>
            <a:r>
              <a:rPr lang="en-GB" sz="1600" dirty="0">
                <a:latin typeface="Ubuntu" panose="020B0504030602030204" pitchFamily="34" charset="0"/>
              </a:rPr>
              <a:t>- </a:t>
            </a:r>
            <a:r>
              <a:rPr lang="en-GB" sz="1600" b="1" dirty="0">
                <a:solidFill>
                  <a:srgbClr val="00B050"/>
                </a:solidFill>
                <a:latin typeface="Ubuntu" panose="020B0504030602030204" pitchFamily="34" charset="0"/>
              </a:rPr>
              <a:t>Hall probe</a:t>
            </a:r>
            <a:r>
              <a:rPr lang="en-GB" sz="1600" b="1" dirty="0">
                <a:latin typeface="Ubuntu" panose="020B0504030602030204" pitchFamily="34" charset="0"/>
              </a:rPr>
              <a:t> </a:t>
            </a:r>
            <a:r>
              <a:rPr lang="en-GB" sz="1600" dirty="0">
                <a:latin typeface="Ubuntu" panose="020B0504030602030204" pitchFamily="34" charset="0"/>
              </a:rPr>
              <a:t>(fluxmeter calibration)</a:t>
            </a:r>
            <a:br>
              <a:rPr lang="en-GB" sz="1600" dirty="0">
                <a:latin typeface="Ubuntu" panose="020B0504030602030204" pitchFamily="34" charset="0"/>
              </a:rPr>
            </a:br>
            <a:r>
              <a:rPr lang="en-GB" sz="1600" dirty="0">
                <a:latin typeface="Ubuntu" panose="020B0504030602030204" pitchFamily="34" charset="0"/>
              </a:rPr>
              <a:t>- </a:t>
            </a:r>
            <a:r>
              <a:rPr lang="en-GB" sz="1600" b="1" dirty="0">
                <a:solidFill>
                  <a:srgbClr val="00B0F0"/>
                </a:solidFill>
                <a:latin typeface="Ubuntu" panose="020B0504030602030204" pitchFamily="34" charset="0"/>
              </a:rPr>
              <a:t>NMR probe</a:t>
            </a:r>
            <a:r>
              <a:rPr lang="en-GB" sz="1600" dirty="0">
                <a:latin typeface="Ubuntu" panose="020B0504030602030204" pitchFamily="34" charset="0"/>
              </a:rPr>
              <a:t> (calibration of Hall probe)</a:t>
            </a:r>
            <a:br>
              <a:rPr lang="en-GB" sz="1600" dirty="0">
                <a:latin typeface="Ubuntu" panose="020B0504030602030204" pitchFamily="34" charset="0"/>
              </a:rPr>
            </a:br>
            <a:r>
              <a:rPr lang="en-GB" sz="1600" dirty="0">
                <a:latin typeface="Ubuntu" panose="020B0504030602030204" pitchFamily="34" charset="0"/>
              </a:rPr>
              <a:t>- </a:t>
            </a:r>
            <a:r>
              <a:rPr lang="en-GB" sz="1600" b="1" dirty="0">
                <a:solidFill>
                  <a:srgbClr val="7030A0"/>
                </a:solidFill>
                <a:latin typeface="Ubuntu" panose="020B0504030602030204" pitchFamily="34" charset="0"/>
              </a:rPr>
              <a:t>stretched wire</a:t>
            </a:r>
            <a:r>
              <a:rPr lang="en-GB" sz="1600" b="1" dirty="0">
                <a:latin typeface="Ubuntu" panose="020B0504030602030204" pitchFamily="34" charset="0"/>
              </a:rPr>
              <a:t> </a:t>
            </a:r>
            <a:r>
              <a:rPr lang="en-GB" sz="1600" dirty="0">
                <a:latin typeface="Ubuntu" panose="020B0504030602030204" pitchFamily="34" charset="0"/>
              </a:rPr>
              <a:t>(calibration of Hall-probe)</a:t>
            </a:r>
          </a:p>
          <a:p>
            <a:pPr marL="285750" indent="-285750" algn="l">
              <a:spcBef>
                <a:spcPts val="0"/>
              </a:spcBef>
              <a:spcAft>
                <a:spcPts val="300"/>
              </a:spcAft>
              <a:buFont typeface="Arial" pitchFamily="34" charset="0"/>
              <a:buChar char="•"/>
            </a:pPr>
            <a:r>
              <a:rPr lang="en-GB" sz="1600" dirty="0">
                <a:latin typeface="Ubuntu" panose="020B0504030602030204" pitchFamily="34" charset="0"/>
              </a:rPr>
              <a:t>field map on the mid plane </a:t>
            </a:r>
            <a:r>
              <a:rPr lang="en-GB" sz="1600" dirty="0" smtClean="0">
                <a:latin typeface="Ubuntu" panose="020B0504030602030204" pitchFamily="34" charset="0"/>
              </a:rPr>
              <a:t>interpolated along: </a:t>
            </a:r>
            <a:br>
              <a:rPr lang="en-GB" sz="1600" dirty="0" smtClean="0">
                <a:latin typeface="Ubuntu" panose="020B0504030602030204" pitchFamily="34" charset="0"/>
              </a:rPr>
            </a:br>
            <a:r>
              <a:rPr lang="en-GB" sz="1600" dirty="0" smtClean="0">
                <a:latin typeface="Ubuntu" panose="020B0504030602030204" pitchFamily="34" charset="0"/>
              </a:rPr>
              <a:t>- curved </a:t>
            </a:r>
            <a:r>
              <a:rPr lang="en-GB" sz="1600" dirty="0">
                <a:latin typeface="Ubuntu" panose="020B0504030602030204" pitchFamily="34" charset="0"/>
              </a:rPr>
              <a:t>paths (to match fluxmeter) </a:t>
            </a:r>
            <a:r>
              <a:rPr lang="en-GB" sz="1600" dirty="0" smtClean="0">
                <a:latin typeface="Ubuntu" panose="020B0504030602030204" pitchFamily="34" charset="0"/>
              </a:rPr>
              <a:t/>
            </a:r>
            <a:br>
              <a:rPr lang="en-GB" sz="1600" dirty="0" smtClean="0">
                <a:latin typeface="Ubuntu" panose="020B0504030602030204" pitchFamily="34" charset="0"/>
              </a:rPr>
            </a:br>
            <a:r>
              <a:rPr lang="en-GB" sz="1600" dirty="0" smtClean="0">
                <a:latin typeface="Ubuntu" panose="020B0504030602030204" pitchFamily="34" charset="0"/>
              </a:rPr>
              <a:t>- straight </a:t>
            </a:r>
            <a:r>
              <a:rPr lang="en-GB" sz="1600" dirty="0">
                <a:latin typeface="Ubuntu" panose="020B0504030602030204" pitchFamily="34" charset="0"/>
              </a:rPr>
              <a:t>paths (to match stretched wire)</a:t>
            </a:r>
          </a:p>
          <a:p>
            <a:pPr marL="285750" indent="-285750" algn="l">
              <a:spcBef>
                <a:spcPts val="0"/>
              </a:spcBef>
              <a:spcAft>
                <a:spcPts val="300"/>
              </a:spcAft>
              <a:buFont typeface="Arial" pitchFamily="34" charset="0"/>
              <a:buChar char="•"/>
            </a:pPr>
            <a:r>
              <a:rPr lang="en-GB" sz="1600" u="sng" dirty="0" smtClean="0">
                <a:latin typeface="Ubuntu" panose="020B0504030602030204" pitchFamily="34" charset="0"/>
              </a:rPr>
              <a:t>Good candidate for a data fusion project !</a:t>
            </a:r>
            <a:endParaRPr lang="en-GB" sz="1600" u="sng" dirty="0">
              <a:latin typeface="Ubuntu" panose="020B0504030602030204" pitchFamily="34" charset="0"/>
            </a:endParaRPr>
          </a:p>
        </p:txBody>
      </p:sp>
      <p:pic>
        <p:nvPicPr>
          <p:cNvPr id="5" name="Picture 4"/>
          <p:cNvPicPr>
            <a:picLocks noChangeAspect="1"/>
          </p:cNvPicPr>
          <p:nvPr/>
        </p:nvPicPr>
        <p:blipFill rotWithShape="1">
          <a:blip r:embed="rId4"/>
          <a:srcRect t="8847" b="1612"/>
          <a:stretch/>
        </p:blipFill>
        <p:spPr>
          <a:xfrm>
            <a:off x="1570" y="3884891"/>
            <a:ext cx="3780420" cy="2268252"/>
          </a:xfrm>
          <a:prstGeom prst="rect">
            <a:avLst/>
          </a:prstGeom>
        </p:spPr>
      </p:pic>
      <p:pic>
        <p:nvPicPr>
          <p:cNvPr id="3" name="Picture 2"/>
          <p:cNvPicPr>
            <a:picLocks noChangeAspect="1"/>
          </p:cNvPicPr>
          <p:nvPr/>
        </p:nvPicPr>
        <p:blipFill>
          <a:blip r:embed="rId5"/>
          <a:stretch>
            <a:fillRect/>
          </a:stretch>
        </p:blipFill>
        <p:spPr>
          <a:xfrm>
            <a:off x="3620852" y="3753036"/>
            <a:ext cx="3084221" cy="2646328"/>
          </a:xfrm>
          <a:prstGeom prst="rect">
            <a:avLst/>
          </a:prstGeom>
        </p:spPr>
      </p:pic>
      <p:pic>
        <p:nvPicPr>
          <p:cNvPr id="7" name="Picture 6"/>
          <p:cNvPicPr>
            <a:picLocks noChangeAspect="1"/>
          </p:cNvPicPr>
          <p:nvPr/>
        </p:nvPicPr>
        <p:blipFill>
          <a:blip r:embed="rId6"/>
          <a:stretch>
            <a:fillRect/>
          </a:stretch>
        </p:blipFill>
        <p:spPr>
          <a:xfrm>
            <a:off x="6503966" y="3818717"/>
            <a:ext cx="3358528" cy="2514966"/>
          </a:xfrm>
          <a:prstGeom prst="rect">
            <a:avLst/>
          </a:prstGeom>
        </p:spPr>
      </p:pic>
      <p:sp>
        <p:nvSpPr>
          <p:cNvPr id="8" name="Rectangle 7"/>
          <p:cNvSpPr/>
          <p:nvPr/>
        </p:nvSpPr>
        <p:spPr>
          <a:xfrm>
            <a:off x="-21221" y="6153143"/>
            <a:ext cx="2677336" cy="246221"/>
          </a:xfrm>
          <a:prstGeom prst="rect">
            <a:avLst/>
          </a:prstGeom>
        </p:spPr>
        <p:txBody>
          <a:bodyPr wrap="none">
            <a:spAutoFit/>
          </a:bodyPr>
          <a:lstStyle/>
          <a:p>
            <a:pPr algn="l"/>
            <a:r>
              <a:rPr lang="en-GB" sz="1000" dirty="0">
                <a:latin typeface="Ubuntu" panose="020B0504030602030204" pitchFamily="34" charset="0"/>
              </a:rPr>
              <a:t>Measurements courtesy of Lucio </a:t>
            </a:r>
            <a:r>
              <a:rPr lang="en-GB" sz="1000" dirty="0" err="1">
                <a:latin typeface="Ubuntu" panose="020B0504030602030204" pitchFamily="34" charset="0"/>
              </a:rPr>
              <a:t>Fiscarelli</a:t>
            </a:r>
            <a:endParaRPr lang="en-US" sz="1000" dirty="0"/>
          </a:p>
        </p:txBody>
      </p:sp>
      <p:sp>
        <p:nvSpPr>
          <p:cNvPr id="9" name="Rectangle 8"/>
          <p:cNvSpPr/>
          <p:nvPr/>
        </p:nvSpPr>
        <p:spPr>
          <a:xfrm>
            <a:off x="7017694" y="3710995"/>
            <a:ext cx="2331087" cy="246221"/>
          </a:xfrm>
          <a:prstGeom prst="rect">
            <a:avLst/>
          </a:prstGeom>
        </p:spPr>
        <p:txBody>
          <a:bodyPr wrap="none">
            <a:spAutoFit/>
          </a:bodyPr>
          <a:lstStyle/>
          <a:p>
            <a:r>
              <a:rPr lang="en-GB" sz="1000" dirty="0" smtClean="0">
                <a:latin typeface="Ubuntu" panose="020B0504030602030204" pitchFamily="34" charset="0"/>
                <a:sym typeface="Symbol" panose="05050102010706020507" pitchFamily="18" charset="2"/>
              </a:rPr>
              <a:t>Profile interpolated on a curved path</a:t>
            </a:r>
            <a:endParaRPr lang="en-US" sz="1000" dirty="0"/>
          </a:p>
        </p:txBody>
      </p:sp>
      <p:sp>
        <p:nvSpPr>
          <p:cNvPr id="10" name="Rectangle 9"/>
          <p:cNvSpPr/>
          <p:nvPr/>
        </p:nvSpPr>
        <p:spPr>
          <a:xfrm>
            <a:off x="5556060" y="2811415"/>
            <a:ext cx="880369" cy="276999"/>
          </a:xfrm>
          <a:prstGeom prst="rect">
            <a:avLst/>
          </a:prstGeom>
        </p:spPr>
        <p:txBody>
          <a:bodyPr wrap="none">
            <a:spAutoFit/>
          </a:bodyPr>
          <a:lstStyle/>
          <a:p>
            <a:r>
              <a:rPr lang="en-GB" sz="1200" dirty="0" err="1" smtClean="0">
                <a:solidFill>
                  <a:srgbClr val="FFFFFF"/>
                </a:solidFill>
                <a:latin typeface="Ubuntu" panose="020B0504030602030204" pitchFamily="34" charset="0"/>
                <a:sym typeface="Symbol" panose="05050102010706020507" pitchFamily="18" charset="2"/>
              </a:rPr>
              <a:t>fluxmeter</a:t>
            </a:r>
            <a:endParaRPr lang="en-US" sz="1200" dirty="0">
              <a:solidFill>
                <a:srgbClr val="FFFFFF"/>
              </a:solidFill>
            </a:endParaRPr>
          </a:p>
        </p:txBody>
      </p:sp>
      <p:cxnSp>
        <p:nvCxnSpPr>
          <p:cNvPr id="12" name="Straight Arrow Connector 11"/>
          <p:cNvCxnSpPr/>
          <p:nvPr/>
        </p:nvCxnSpPr>
        <p:spPr bwMode="auto">
          <a:xfrm flipV="1">
            <a:off x="5853100" y="2384884"/>
            <a:ext cx="108012" cy="426532"/>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Tree>
    <p:extLst>
      <p:ext uri="{BB962C8B-B14F-4D97-AF65-F5344CB8AC3E}">
        <p14:creationId xmlns:p14="http://schemas.microsoft.com/office/powerpoint/2010/main" val="174446242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ATLAS solenoid map</a:t>
            </a:r>
          </a:p>
        </p:txBody>
      </p:sp>
      <p:pic>
        <p:nvPicPr>
          <p:cNvPr id="3" name="Picture 2"/>
          <p:cNvPicPr>
            <a:picLocks noChangeAspect="1"/>
          </p:cNvPicPr>
          <p:nvPr/>
        </p:nvPicPr>
        <p:blipFill>
          <a:blip r:embed="rId3"/>
          <a:stretch>
            <a:fillRect/>
          </a:stretch>
        </p:blipFill>
        <p:spPr>
          <a:xfrm>
            <a:off x="5421052" y="393923"/>
            <a:ext cx="4403424" cy="3634869"/>
          </a:xfrm>
          <a:prstGeom prst="rect">
            <a:avLst/>
          </a:prstGeom>
        </p:spPr>
      </p:pic>
      <p:sp>
        <p:nvSpPr>
          <p:cNvPr id="5" name="Rectangle 4"/>
          <p:cNvSpPr/>
          <p:nvPr/>
        </p:nvSpPr>
        <p:spPr>
          <a:xfrm>
            <a:off x="8743" y="4220851"/>
            <a:ext cx="9897257" cy="1754326"/>
          </a:xfrm>
          <a:prstGeom prst="rect">
            <a:avLst/>
          </a:prstGeom>
        </p:spPr>
        <p:txBody>
          <a:bodyPr wrap="square">
            <a:spAutoFit/>
          </a:bodyPr>
          <a:lstStyle/>
          <a:p>
            <a:pPr marL="182563" lvl="0" indent="-182563" algn="l">
              <a:spcBef>
                <a:spcPts val="0"/>
              </a:spcBef>
              <a:spcAft>
                <a:spcPts val="0"/>
              </a:spcAft>
              <a:buFont typeface="Arial" pitchFamily="34" charset="0"/>
              <a:buChar char="•"/>
              <a:defRPr/>
            </a:pPr>
            <a:r>
              <a:rPr lang="en-GB" sz="1800" kern="1500" dirty="0">
                <a:solidFill>
                  <a:srgbClr val="000000"/>
                </a:solidFill>
                <a:latin typeface="Calibri" pitchFamily="34" charset="0"/>
                <a:cs typeface="Calibri" pitchFamily="34" charset="0"/>
              </a:rPr>
              <a:t>Field map of ATLAS inner solenoid needed due to </a:t>
            </a:r>
            <a:r>
              <a:rPr lang="en-GB" sz="1800" kern="1500" dirty="0" smtClean="0">
                <a:solidFill>
                  <a:srgbClr val="000000"/>
                </a:solidFill>
                <a:latin typeface="Calibri" pitchFamily="34" charset="0"/>
                <a:cs typeface="Calibri" pitchFamily="34" charset="0"/>
              </a:rPr>
              <a:t>impact of mechanical tolerances</a:t>
            </a:r>
            <a:endParaRPr lang="en-GB" sz="1800" kern="1500" dirty="0">
              <a:solidFill>
                <a:srgbClr val="000000"/>
              </a:solidFill>
              <a:latin typeface="Calibri" pitchFamily="34" charset="0"/>
              <a:cs typeface="Calibri" pitchFamily="34" charset="0"/>
            </a:endParaRPr>
          </a:p>
          <a:p>
            <a:pPr marL="182563" indent="-182563" algn="l">
              <a:spcBef>
                <a:spcPts val="0"/>
              </a:spcBef>
              <a:spcAft>
                <a:spcPts val="0"/>
              </a:spcAft>
              <a:buFont typeface="Arial" pitchFamily="34" charset="0"/>
              <a:buChar char="•"/>
              <a:defRPr/>
            </a:pPr>
            <a:r>
              <a:rPr lang="en-GB" sz="1800" b="1" kern="1500" dirty="0">
                <a:solidFill>
                  <a:srgbClr val="00B0F0"/>
                </a:solidFill>
                <a:latin typeface="Calibri" pitchFamily="34" charset="0"/>
                <a:cs typeface="Calibri" pitchFamily="34" charset="0"/>
              </a:rPr>
              <a:t>CERN/NIKHEF 3D </a:t>
            </a:r>
            <a:r>
              <a:rPr lang="en-GB" sz="1800" b="1" kern="1500" dirty="0" smtClean="0">
                <a:solidFill>
                  <a:srgbClr val="00B0F0"/>
                </a:solidFill>
                <a:latin typeface="Calibri" pitchFamily="34" charset="0"/>
                <a:cs typeface="Calibri" pitchFamily="34" charset="0"/>
              </a:rPr>
              <a:t>Hall </a:t>
            </a:r>
            <a:r>
              <a:rPr lang="en-GB" sz="1800" b="1" kern="1500" dirty="0">
                <a:solidFill>
                  <a:srgbClr val="00B0F0"/>
                </a:solidFill>
                <a:latin typeface="Calibri" pitchFamily="34" charset="0"/>
                <a:cs typeface="Calibri" pitchFamily="34" charset="0"/>
              </a:rPr>
              <a:t>probes</a:t>
            </a:r>
            <a:r>
              <a:rPr lang="en-GB" sz="1800" kern="1500" dirty="0">
                <a:solidFill>
                  <a:srgbClr val="000000"/>
                </a:solidFill>
                <a:latin typeface="Calibri" pitchFamily="34" charset="0"/>
                <a:cs typeface="Calibri" pitchFamily="34" charset="0"/>
              </a:rPr>
              <a:t>: 0.05% accuracy </a:t>
            </a:r>
            <a:r>
              <a:rPr lang="en-GB" sz="1800" kern="1500" dirty="0" smtClean="0">
                <a:solidFill>
                  <a:srgbClr val="000000"/>
                </a:solidFill>
                <a:latin typeface="Calibri" pitchFamily="34" charset="0"/>
                <a:cs typeface="Calibri" pitchFamily="34" charset="0"/>
              </a:rPr>
              <a:t>@ 2T</a:t>
            </a:r>
            <a:r>
              <a:rPr lang="en-GB" sz="1800" kern="1500" dirty="0">
                <a:solidFill>
                  <a:srgbClr val="000000"/>
                </a:solidFill>
                <a:latin typeface="Calibri" pitchFamily="34" charset="0"/>
                <a:cs typeface="Calibri" pitchFamily="34" charset="0"/>
              </a:rPr>
              <a:t>, 2 </a:t>
            </a:r>
            <a:r>
              <a:rPr lang="en-GB" sz="1800" kern="1500" dirty="0" err="1">
                <a:solidFill>
                  <a:srgbClr val="000000"/>
                </a:solidFill>
                <a:latin typeface="Calibri" pitchFamily="34" charset="0"/>
                <a:cs typeface="Calibri" pitchFamily="34" charset="0"/>
              </a:rPr>
              <a:t>mrad</a:t>
            </a:r>
            <a:r>
              <a:rPr lang="en-GB" sz="1800" kern="1500" dirty="0">
                <a:solidFill>
                  <a:srgbClr val="000000"/>
                </a:solidFill>
                <a:latin typeface="Calibri" pitchFamily="34" charset="0"/>
                <a:cs typeface="Calibri" pitchFamily="34" charset="0"/>
              </a:rPr>
              <a:t> angular </a:t>
            </a:r>
            <a:r>
              <a:rPr lang="en-GB" sz="1800" kern="1500" dirty="0" smtClean="0">
                <a:solidFill>
                  <a:srgbClr val="000000"/>
                </a:solidFill>
                <a:latin typeface="Calibri" pitchFamily="34" charset="0"/>
                <a:cs typeface="Calibri" pitchFamily="34" charset="0"/>
              </a:rPr>
              <a:t>uncertainty, </a:t>
            </a:r>
            <a:r>
              <a:rPr lang="en-GB" sz="1800" kern="1500" dirty="0" err="1" smtClean="0">
                <a:solidFill>
                  <a:srgbClr val="000000"/>
                </a:solidFill>
                <a:latin typeface="Calibri" pitchFamily="34" charset="0"/>
                <a:cs typeface="Calibri" pitchFamily="34" charset="0"/>
              </a:rPr>
              <a:t>CANbus</a:t>
            </a:r>
            <a:r>
              <a:rPr lang="en-GB" sz="1800" kern="1500" dirty="0" smtClean="0">
                <a:solidFill>
                  <a:srgbClr val="000000"/>
                </a:solidFill>
                <a:latin typeface="Calibri" pitchFamily="34" charset="0"/>
                <a:cs typeface="Calibri" pitchFamily="34" charset="0"/>
              </a:rPr>
              <a:t> serial output</a:t>
            </a:r>
            <a:endParaRPr lang="en-GB" sz="1800" kern="1500" dirty="0">
              <a:solidFill>
                <a:srgbClr val="000000"/>
              </a:solidFill>
              <a:latin typeface="Calibri" pitchFamily="34" charset="0"/>
              <a:cs typeface="Calibri" pitchFamily="34" charset="0"/>
            </a:endParaRPr>
          </a:p>
          <a:p>
            <a:pPr marL="182563" lvl="0" indent="-182563" algn="l">
              <a:spcBef>
                <a:spcPts val="0"/>
              </a:spcBef>
              <a:spcAft>
                <a:spcPts val="0"/>
              </a:spcAft>
              <a:buFont typeface="Arial" pitchFamily="34" charset="0"/>
              <a:buChar char="•"/>
              <a:defRPr/>
            </a:pPr>
            <a:r>
              <a:rPr lang="en-GB" sz="1800" kern="1500" dirty="0" smtClean="0">
                <a:solidFill>
                  <a:srgbClr val="000000"/>
                </a:solidFill>
                <a:latin typeface="Calibri" pitchFamily="34" charset="0"/>
                <a:cs typeface="Calibri" pitchFamily="34" charset="0"/>
              </a:rPr>
              <a:t>rotating scanner with 2</a:t>
            </a:r>
            <a:r>
              <a:rPr lang="en-GB" sz="1800" kern="1500" dirty="0" smtClean="0">
                <a:solidFill>
                  <a:srgbClr val="000000"/>
                </a:solidFill>
                <a:latin typeface="Calibri" pitchFamily="34" charset="0"/>
                <a:cs typeface="Calibri" pitchFamily="34" charset="0"/>
                <a:sym typeface="Symbol" panose="05050102010706020507" pitchFamily="18" charset="2"/>
              </a:rPr>
              <a:t>15 probes</a:t>
            </a:r>
            <a:r>
              <a:rPr lang="en-GB" sz="1800" kern="1500" dirty="0" smtClean="0">
                <a:solidFill>
                  <a:srgbClr val="000000"/>
                </a:solidFill>
                <a:latin typeface="Calibri" pitchFamily="34" charset="0"/>
                <a:cs typeface="Calibri" pitchFamily="34" charset="0"/>
              </a:rPr>
              <a:t>, </a:t>
            </a:r>
            <a:r>
              <a:rPr lang="en-GB" sz="1800" kern="1500" dirty="0">
                <a:solidFill>
                  <a:srgbClr val="000000"/>
                </a:solidFill>
                <a:latin typeface="Calibri" pitchFamily="34" charset="0"/>
                <a:cs typeface="Calibri" pitchFamily="34" charset="0"/>
              </a:rPr>
              <a:t>20000 total points on a cylindrical grid 50 mm x 76 mm x </a:t>
            </a:r>
            <a:r>
              <a:rPr lang="en-GB" sz="1800" kern="1500" dirty="0" smtClean="0">
                <a:solidFill>
                  <a:srgbClr val="000000"/>
                </a:solidFill>
                <a:latin typeface="Calibri" pitchFamily="34" charset="0"/>
                <a:cs typeface="Calibri" pitchFamily="34" charset="0"/>
              </a:rPr>
              <a:t>22.5°</a:t>
            </a:r>
            <a:endParaRPr lang="en-GB" sz="1800" kern="1500" dirty="0">
              <a:solidFill>
                <a:srgbClr val="000000"/>
              </a:solidFill>
              <a:latin typeface="Calibri" pitchFamily="34" charset="0"/>
              <a:cs typeface="Calibri" pitchFamily="34" charset="0"/>
            </a:endParaRPr>
          </a:p>
          <a:p>
            <a:pPr marL="182563" lvl="0" indent="-182563" algn="l">
              <a:spcBef>
                <a:spcPts val="0"/>
              </a:spcBef>
              <a:spcAft>
                <a:spcPts val="0"/>
              </a:spcAft>
              <a:buFont typeface="Arial" pitchFamily="34" charset="0"/>
              <a:buChar char="•"/>
              <a:defRPr/>
            </a:pPr>
            <a:r>
              <a:rPr lang="en-GB" sz="1800" kern="1500" dirty="0" smtClean="0">
                <a:solidFill>
                  <a:srgbClr val="000000"/>
                </a:solidFill>
                <a:latin typeface="Calibri" pitchFamily="34" charset="0"/>
                <a:cs typeface="Calibri" pitchFamily="34" charset="0"/>
              </a:rPr>
              <a:t>Permanently installed: 1730 </a:t>
            </a:r>
            <a:r>
              <a:rPr lang="en-GB" sz="1800" kern="1500" dirty="0">
                <a:solidFill>
                  <a:srgbClr val="000000"/>
                </a:solidFill>
                <a:latin typeface="Calibri" pitchFamily="34" charset="0"/>
                <a:cs typeface="Calibri" pitchFamily="34" charset="0"/>
              </a:rPr>
              <a:t>Hall </a:t>
            </a:r>
            <a:r>
              <a:rPr lang="en-GB" sz="1800" kern="1500" dirty="0" smtClean="0">
                <a:solidFill>
                  <a:srgbClr val="000000"/>
                </a:solidFill>
                <a:latin typeface="Calibri" pitchFamily="34" charset="0"/>
                <a:cs typeface="Calibri" pitchFamily="34" charset="0"/>
              </a:rPr>
              <a:t>probes in </a:t>
            </a:r>
            <a:r>
              <a:rPr lang="en-GB" sz="1800" kern="1500" dirty="0">
                <a:solidFill>
                  <a:srgbClr val="000000"/>
                </a:solidFill>
                <a:latin typeface="Calibri" pitchFamily="34" charset="0"/>
                <a:cs typeface="Calibri" pitchFamily="34" charset="0"/>
              </a:rPr>
              <a:t>the muon spectrometer + few NMR probes in the </a:t>
            </a:r>
            <a:r>
              <a:rPr lang="en-GB" sz="1800" kern="1500" dirty="0" err="1">
                <a:solidFill>
                  <a:srgbClr val="000000"/>
                </a:solidFill>
                <a:latin typeface="Calibri" pitchFamily="34" charset="0"/>
                <a:cs typeface="Calibri" pitchFamily="34" charset="0"/>
              </a:rPr>
              <a:t>center</a:t>
            </a:r>
            <a:endParaRPr lang="en-GB" sz="1800" kern="1500" dirty="0">
              <a:solidFill>
                <a:srgbClr val="000000"/>
              </a:solidFill>
              <a:latin typeface="Calibri" pitchFamily="34" charset="0"/>
              <a:cs typeface="Calibri" pitchFamily="34" charset="0"/>
            </a:endParaRPr>
          </a:p>
          <a:p>
            <a:pPr marL="182563" lvl="0" indent="-182563" algn="l">
              <a:spcBef>
                <a:spcPts val="0"/>
              </a:spcBef>
              <a:spcAft>
                <a:spcPts val="0"/>
              </a:spcAft>
              <a:buFont typeface="Arial" pitchFamily="34" charset="0"/>
              <a:buChar char="•"/>
              <a:defRPr/>
            </a:pPr>
            <a:r>
              <a:rPr lang="en-GB" sz="1800" kern="1500" dirty="0">
                <a:solidFill>
                  <a:srgbClr val="000000"/>
                </a:solidFill>
                <a:latin typeface="Calibri" pitchFamily="34" charset="0"/>
                <a:cs typeface="Calibri" pitchFamily="34" charset="0"/>
              </a:rPr>
              <a:t>“Implicit” </a:t>
            </a:r>
            <a:r>
              <a:rPr lang="en-GB" sz="1800" kern="1500" dirty="0" smtClean="0">
                <a:solidFill>
                  <a:srgbClr val="000000"/>
                </a:solidFill>
                <a:latin typeface="Calibri" pitchFamily="34" charset="0"/>
                <a:cs typeface="Calibri" pitchFamily="34" charset="0"/>
              </a:rPr>
              <a:t>compliance to Maxwell: least-squares best-fit </a:t>
            </a:r>
            <a:r>
              <a:rPr lang="en-GB" sz="1800" kern="1500" dirty="0">
                <a:solidFill>
                  <a:srgbClr val="000000"/>
                </a:solidFill>
                <a:latin typeface="Calibri" pitchFamily="34" charset="0"/>
                <a:cs typeface="Calibri" pitchFamily="34" charset="0"/>
              </a:rPr>
              <a:t>measurement to </a:t>
            </a:r>
            <a:r>
              <a:rPr lang="en-GB" sz="1800" kern="1500" dirty="0" smtClean="0">
                <a:solidFill>
                  <a:srgbClr val="000000"/>
                </a:solidFill>
                <a:latin typeface="Calibri" pitchFamily="34" charset="0"/>
                <a:cs typeface="Calibri" pitchFamily="34" charset="0"/>
              </a:rPr>
              <a:t>FEM/</a:t>
            </a:r>
            <a:r>
              <a:rPr lang="en-GB" sz="1800" kern="1500" dirty="0" err="1" smtClean="0">
                <a:solidFill>
                  <a:srgbClr val="000000"/>
                </a:solidFill>
                <a:latin typeface="Calibri" pitchFamily="34" charset="0"/>
                <a:cs typeface="Calibri" pitchFamily="34" charset="0"/>
              </a:rPr>
              <a:t>Biot</a:t>
            </a:r>
            <a:r>
              <a:rPr lang="en-GB" sz="1800" kern="1500" dirty="0" smtClean="0">
                <a:solidFill>
                  <a:srgbClr val="000000"/>
                </a:solidFill>
                <a:latin typeface="Calibri" pitchFamily="34" charset="0"/>
                <a:cs typeface="Calibri" pitchFamily="34" charset="0"/>
              </a:rPr>
              <a:t>-Savart model</a:t>
            </a:r>
          </a:p>
          <a:p>
            <a:pPr marL="182563" lvl="0" indent="-182563" algn="l">
              <a:spcBef>
                <a:spcPts val="0"/>
              </a:spcBef>
              <a:spcAft>
                <a:spcPts val="0"/>
              </a:spcAft>
              <a:buFont typeface="Arial" pitchFamily="34" charset="0"/>
              <a:buChar char="•"/>
              <a:defRPr/>
            </a:pPr>
            <a:r>
              <a:rPr lang="en-GB" sz="1800" b="1" kern="1500" dirty="0" smtClean="0">
                <a:solidFill>
                  <a:srgbClr val="FF0000"/>
                </a:solidFill>
                <a:latin typeface="Calibri" pitchFamily="34" charset="0"/>
                <a:cs typeface="Calibri" pitchFamily="34" charset="0"/>
              </a:rPr>
              <a:t>What other strategies are there to enforce consistency on a cloud or volume or surface data points ?</a:t>
            </a:r>
            <a:endParaRPr lang="en-GB" sz="1800" b="1" kern="1500" dirty="0">
              <a:solidFill>
                <a:srgbClr val="FF0000"/>
              </a:solidFill>
              <a:latin typeface="Calibri" pitchFamily="34" charset="0"/>
              <a:cs typeface="Calibri" pitchFamily="34" charset="0"/>
            </a:endParaRPr>
          </a:p>
        </p:txBody>
      </p:sp>
      <p:grpSp>
        <p:nvGrpSpPr>
          <p:cNvPr id="11" name="Group 10"/>
          <p:cNvGrpSpPr/>
          <p:nvPr/>
        </p:nvGrpSpPr>
        <p:grpSpPr>
          <a:xfrm>
            <a:off x="382120" y="568256"/>
            <a:ext cx="4455033" cy="1701587"/>
            <a:chOff x="211118" y="3284984"/>
            <a:chExt cx="4455033" cy="1701587"/>
          </a:xfrm>
        </p:grpSpPr>
        <p:pic>
          <p:nvPicPr>
            <p:cNvPr id="2" name="Picture 1"/>
            <p:cNvPicPr>
              <a:picLocks noChangeAspect="1"/>
            </p:cNvPicPr>
            <p:nvPr/>
          </p:nvPicPr>
          <p:blipFill>
            <a:blip r:embed="rId4"/>
            <a:stretch>
              <a:fillRect/>
            </a:stretch>
          </p:blipFill>
          <p:spPr>
            <a:xfrm>
              <a:off x="283253" y="3284984"/>
              <a:ext cx="4382898" cy="1701587"/>
            </a:xfrm>
            <a:prstGeom prst="rect">
              <a:avLst/>
            </a:prstGeom>
          </p:spPr>
        </p:pic>
        <p:sp>
          <p:nvSpPr>
            <p:cNvPr id="1687" name="Rectangle 1686"/>
            <p:cNvSpPr/>
            <p:nvPr/>
          </p:nvSpPr>
          <p:spPr>
            <a:xfrm>
              <a:off x="211118" y="3410303"/>
              <a:ext cx="1260281" cy="307777"/>
            </a:xfrm>
            <a:prstGeom prst="rect">
              <a:avLst/>
            </a:prstGeom>
          </p:spPr>
          <p:txBody>
            <a:bodyPr wrap="none">
              <a:spAutoFit/>
            </a:bodyPr>
            <a:lstStyle/>
            <a:p>
              <a:r>
                <a:rPr lang="en-GB" sz="1400" b="1" kern="1500" dirty="0">
                  <a:solidFill>
                    <a:srgbClr val="000000"/>
                  </a:solidFill>
                  <a:latin typeface="Calibri" pitchFamily="34" charset="0"/>
                  <a:cs typeface="Calibri" pitchFamily="34" charset="0"/>
                </a:rPr>
                <a:t>2 T,  </a:t>
              </a:r>
              <a:r>
                <a:rPr lang="en-GB" sz="1400" b="1" kern="1500" dirty="0">
                  <a:solidFill>
                    <a:srgbClr val="000000"/>
                  </a:solidFill>
                  <a:latin typeface="Calibri" pitchFamily="34" charset="0"/>
                  <a:cs typeface="Calibri" pitchFamily="34" charset="0"/>
                  <a:sym typeface="Symbol" panose="05050102010706020507" pitchFamily="18" charset="2"/>
                </a:rPr>
                <a:t>2  6 m</a:t>
              </a:r>
              <a:r>
                <a:rPr lang="en-GB" sz="1400" b="1" kern="1500" dirty="0">
                  <a:solidFill>
                    <a:srgbClr val="000000"/>
                  </a:solidFill>
                  <a:latin typeface="Calibri" pitchFamily="34" charset="0"/>
                  <a:cs typeface="Calibri" pitchFamily="34" charset="0"/>
                </a:rPr>
                <a:t> </a:t>
              </a:r>
              <a:endParaRPr lang="en-US" sz="1400" b="1" dirty="0"/>
            </a:p>
          </p:txBody>
        </p:sp>
        <p:sp>
          <p:nvSpPr>
            <p:cNvPr id="1688" name="Rectangle 1687"/>
            <p:cNvSpPr/>
            <p:nvPr/>
          </p:nvSpPr>
          <p:spPr>
            <a:xfrm>
              <a:off x="3997625" y="3858778"/>
              <a:ext cx="540533" cy="307777"/>
            </a:xfrm>
            <a:prstGeom prst="rect">
              <a:avLst/>
            </a:prstGeom>
          </p:spPr>
          <p:txBody>
            <a:bodyPr wrap="none">
              <a:spAutoFit/>
            </a:bodyPr>
            <a:lstStyle/>
            <a:p>
              <a:r>
                <a:rPr lang="en-GB" sz="1400" b="1" kern="1500" dirty="0">
                  <a:solidFill>
                    <a:srgbClr val="000000"/>
                  </a:solidFill>
                  <a:latin typeface="Calibri" pitchFamily="34" charset="0"/>
                  <a:cs typeface="Calibri" pitchFamily="34" charset="0"/>
                </a:rPr>
                <a:t>4.1 T</a:t>
              </a:r>
              <a:endParaRPr lang="en-US" sz="1400" b="1" dirty="0"/>
            </a:p>
          </p:txBody>
        </p:sp>
        <p:sp>
          <p:nvSpPr>
            <p:cNvPr id="1689" name="Rectangle 1688"/>
            <p:cNvSpPr/>
            <p:nvPr/>
          </p:nvSpPr>
          <p:spPr>
            <a:xfrm>
              <a:off x="408857" y="4443654"/>
              <a:ext cx="404278" cy="307777"/>
            </a:xfrm>
            <a:prstGeom prst="rect">
              <a:avLst/>
            </a:prstGeom>
          </p:spPr>
          <p:txBody>
            <a:bodyPr wrap="none">
              <a:spAutoFit/>
            </a:bodyPr>
            <a:lstStyle/>
            <a:p>
              <a:r>
                <a:rPr lang="en-GB" sz="1400" b="1" kern="1500" dirty="0">
                  <a:solidFill>
                    <a:srgbClr val="000000"/>
                  </a:solidFill>
                  <a:latin typeface="Calibri" pitchFamily="34" charset="0"/>
                  <a:cs typeface="Calibri" pitchFamily="34" charset="0"/>
                </a:rPr>
                <a:t>2 T</a:t>
              </a:r>
              <a:endParaRPr lang="en-US" sz="1400" b="1" dirty="0"/>
            </a:p>
          </p:txBody>
        </p:sp>
      </p:grpSp>
      <p:pic>
        <p:nvPicPr>
          <p:cNvPr id="1690" name="Picture 1689"/>
          <p:cNvPicPr>
            <a:picLocks noChangeAspect="1"/>
          </p:cNvPicPr>
          <p:nvPr/>
        </p:nvPicPr>
        <p:blipFill>
          <a:blip r:embed="rId5"/>
          <a:stretch>
            <a:fillRect/>
          </a:stretch>
        </p:blipFill>
        <p:spPr>
          <a:xfrm>
            <a:off x="781998" y="2688729"/>
            <a:ext cx="3531840" cy="1001798"/>
          </a:xfrm>
          <a:prstGeom prst="rect">
            <a:avLst/>
          </a:prstGeom>
        </p:spPr>
      </p:pic>
      <p:sp>
        <p:nvSpPr>
          <p:cNvPr id="1691" name="Rectangle 1690"/>
          <p:cNvSpPr/>
          <p:nvPr/>
        </p:nvSpPr>
        <p:spPr>
          <a:xfrm>
            <a:off x="7225428" y="2968348"/>
            <a:ext cx="1132041" cy="276999"/>
          </a:xfrm>
          <a:prstGeom prst="rect">
            <a:avLst/>
          </a:prstGeom>
        </p:spPr>
        <p:txBody>
          <a:bodyPr wrap="none">
            <a:spAutoFit/>
          </a:bodyPr>
          <a:lstStyle/>
          <a:p>
            <a:r>
              <a:rPr lang="en-GB" sz="1200" dirty="0">
                <a:solidFill>
                  <a:srgbClr val="FFFFFF"/>
                </a:solidFill>
                <a:latin typeface="Ubuntu" panose="020B0504030602030204" pitchFamily="34" charset="0"/>
              </a:rPr>
              <a:t>rotating arms</a:t>
            </a:r>
            <a:endParaRPr lang="en-US" sz="1200" dirty="0">
              <a:solidFill>
                <a:srgbClr val="FFFFFF"/>
              </a:solidFill>
            </a:endParaRPr>
          </a:p>
        </p:txBody>
      </p:sp>
      <p:cxnSp>
        <p:nvCxnSpPr>
          <p:cNvPr id="1692" name="Straight Arrow Connector 1691"/>
          <p:cNvCxnSpPr>
            <a:cxnSpLocks/>
          </p:cNvCxnSpPr>
          <p:nvPr/>
        </p:nvCxnSpPr>
        <p:spPr bwMode="auto">
          <a:xfrm flipV="1">
            <a:off x="7905328" y="4833156"/>
            <a:ext cx="324036" cy="336718"/>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
        <p:nvSpPr>
          <p:cNvPr id="4" name="Rectangle 3"/>
          <p:cNvSpPr/>
          <p:nvPr/>
        </p:nvSpPr>
        <p:spPr>
          <a:xfrm>
            <a:off x="8743" y="6100483"/>
            <a:ext cx="1741182" cy="276999"/>
          </a:xfrm>
          <a:prstGeom prst="rect">
            <a:avLst/>
          </a:prstGeom>
        </p:spPr>
        <p:txBody>
          <a:bodyPr wrap="none">
            <a:spAutoFit/>
          </a:bodyPr>
          <a:lstStyle/>
          <a:p>
            <a:pPr algn="l"/>
            <a:r>
              <a:rPr lang="en-GB" sz="1200" kern="1500" dirty="0">
                <a:solidFill>
                  <a:srgbClr val="000000"/>
                </a:solidFill>
                <a:latin typeface="Calibri" pitchFamily="34" charset="0"/>
                <a:cs typeface="Calibri" pitchFamily="34" charset="0"/>
              </a:rPr>
              <a:t>Credit: F. Bergsma, CERN</a:t>
            </a:r>
            <a:endParaRPr lang="en-US" sz="1200" dirty="0"/>
          </a:p>
        </p:txBody>
      </p:sp>
      <p:cxnSp>
        <p:nvCxnSpPr>
          <p:cNvPr id="15" name="Straight Arrow Connector 14"/>
          <p:cNvCxnSpPr>
            <a:cxnSpLocks/>
          </p:cNvCxnSpPr>
          <p:nvPr/>
        </p:nvCxnSpPr>
        <p:spPr bwMode="auto">
          <a:xfrm flipH="1" flipV="1">
            <a:off x="7287668" y="4653136"/>
            <a:ext cx="493731" cy="516738"/>
          </a:xfrm>
          <a:prstGeom prst="straightConnector1">
            <a:avLst/>
          </a:prstGeom>
          <a:solidFill>
            <a:schemeClr val="accent1"/>
          </a:solidFill>
          <a:ln w="3175" cap="flat" cmpd="sng" algn="ctr">
            <a:solidFill>
              <a:srgbClr val="FFFFFF"/>
            </a:solidFill>
            <a:prstDash val="solid"/>
            <a:round/>
            <a:headEnd type="none" w="med" len="med"/>
            <a:tailEnd type="triangle"/>
          </a:ln>
          <a:effectLst/>
        </p:spPr>
      </p:cxnSp>
    </p:spTree>
    <p:extLst>
      <p:ext uri="{BB962C8B-B14F-4D97-AF65-F5344CB8AC3E}">
        <p14:creationId xmlns:p14="http://schemas.microsoft.com/office/powerpoint/2010/main" val="282261947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ITER TF Coil Mapping (1/2)</a:t>
            </a:r>
          </a:p>
        </p:txBody>
      </p:sp>
      <p:sp>
        <p:nvSpPr>
          <p:cNvPr id="4" name="TextBox 3"/>
          <p:cNvSpPr txBox="1"/>
          <p:nvPr/>
        </p:nvSpPr>
        <p:spPr>
          <a:xfrm>
            <a:off x="-7457" y="332656"/>
            <a:ext cx="6364614" cy="2554545"/>
          </a:xfrm>
          <a:prstGeom prst="rect">
            <a:avLst/>
          </a:prstGeom>
          <a:noFill/>
        </p:spPr>
        <p:txBody>
          <a:bodyPr wrap="square" rtlCol="0">
            <a:spAutoFit/>
          </a:bodyPr>
          <a:lstStyle/>
          <a:p>
            <a:pPr marL="285750" indent="-285750" algn="l">
              <a:spcBef>
                <a:spcPts val="0"/>
              </a:spcBef>
              <a:buFont typeface="Arial" pitchFamily="34" charset="0"/>
              <a:buChar char="•"/>
            </a:pPr>
            <a:r>
              <a:rPr lang="en-GB" sz="1600" dirty="0">
                <a:latin typeface="Ubuntu" panose="020B0504030602030204" pitchFamily="34" charset="0"/>
              </a:rPr>
              <a:t>context: </a:t>
            </a:r>
            <a:r>
              <a:rPr lang="en-GB" sz="1600" b="1" dirty="0">
                <a:latin typeface="Ubuntu" panose="020B0504030602030204" pitchFamily="34" charset="0"/>
              </a:rPr>
              <a:t>warm magnetic measurements of ITER TF coils</a:t>
            </a:r>
          </a:p>
          <a:p>
            <a:pPr marL="285750" indent="-285750" algn="l">
              <a:spcBef>
                <a:spcPts val="0"/>
              </a:spcBef>
              <a:buFont typeface="Arial" pitchFamily="34" charset="0"/>
              <a:buChar char="•"/>
            </a:pPr>
            <a:r>
              <a:rPr lang="en-GB" sz="1600" dirty="0">
                <a:latin typeface="Ubuntu" panose="020B0504030602030204" pitchFamily="34" charset="0"/>
              </a:rPr>
              <a:t>objectives: (1) optimize insertion of the Winding Pack in its casing and (2) compute the field map in the plasma region from the superposition of all 18 coils</a:t>
            </a:r>
          </a:p>
          <a:p>
            <a:pPr marL="285750" indent="-285750" algn="l">
              <a:spcBef>
                <a:spcPts val="0"/>
              </a:spcBef>
              <a:buFont typeface="Arial" pitchFamily="34" charset="0"/>
              <a:buChar char="•"/>
            </a:pPr>
            <a:r>
              <a:rPr lang="en-GB" sz="1600" dirty="0">
                <a:latin typeface="Ubuntu" panose="020B0504030602030204" pitchFamily="34" charset="0"/>
                <a:sym typeface="Symbol"/>
              </a:rPr>
              <a:t>initial approach: reconstruct an </a:t>
            </a:r>
            <a:r>
              <a:rPr lang="en-GB" sz="1600" dirty="0">
                <a:solidFill>
                  <a:srgbClr val="00B0F0"/>
                </a:solidFill>
                <a:latin typeface="Ubuntu" panose="020B0504030602030204" pitchFamily="34" charset="0"/>
                <a:sym typeface="Symbol"/>
              </a:rPr>
              <a:t>equivalent current distribution</a:t>
            </a:r>
            <a:r>
              <a:rPr lang="en-GB" sz="1600" dirty="0">
                <a:latin typeface="Ubuntu" panose="020B0504030602030204" pitchFamily="34" charset="0"/>
                <a:sym typeface="Symbol"/>
              </a:rPr>
              <a:t> that best-fits measurements close to the coil</a:t>
            </a:r>
          </a:p>
          <a:p>
            <a:pPr marL="285750" indent="-285750" algn="l">
              <a:spcBef>
                <a:spcPts val="0"/>
              </a:spcBef>
              <a:buFont typeface="Arial" pitchFamily="34" charset="0"/>
              <a:buChar char="•"/>
            </a:pPr>
            <a:r>
              <a:rPr lang="en-GB" sz="1600" u="sng" dirty="0">
                <a:latin typeface="Ubuntu" panose="020B0504030602030204" pitchFamily="34" charset="0"/>
                <a:sym typeface="Symbol"/>
              </a:rPr>
              <a:t>ill-conditioned inverse problem</a:t>
            </a:r>
            <a:r>
              <a:rPr lang="en-GB" sz="1600" dirty="0">
                <a:latin typeface="Ubuntu" panose="020B0504030602030204" pitchFamily="34" charset="0"/>
                <a:sym typeface="Symbol"/>
              </a:rPr>
              <a:t>, requires constraints (prior knowledge) on the current distribution to regularize </a:t>
            </a:r>
          </a:p>
          <a:p>
            <a:pPr marL="285750" indent="-285750" algn="l">
              <a:spcBef>
                <a:spcPts val="0"/>
              </a:spcBef>
              <a:buFont typeface="Arial" pitchFamily="34" charset="0"/>
              <a:buChar char="•"/>
            </a:pPr>
            <a:r>
              <a:rPr lang="en-GB" sz="1600" dirty="0">
                <a:latin typeface="Ubuntu" panose="020B0504030602030204" pitchFamily="34" charset="0"/>
              </a:rPr>
              <a:t>results from first full-scale tests: </a:t>
            </a:r>
            <a:r>
              <a:rPr lang="en-GB" sz="1600" b="1" dirty="0">
                <a:solidFill>
                  <a:schemeClr val="bg1">
                    <a:lumMod val="75000"/>
                  </a:schemeClr>
                </a:solidFill>
                <a:latin typeface="Ubuntu" panose="020B0504030602030204" pitchFamily="34" charset="0"/>
                <a:sym typeface="Symbol"/>
              </a:rPr>
              <a:t>uncertainty 4~6 mm</a:t>
            </a:r>
            <a:r>
              <a:rPr lang="en-GB" sz="1600" dirty="0">
                <a:latin typeface="Ubuntu" panose="020B0504030602030204" pitchFamily="34" charset="0"/>
                <a:sym typeface="Symbol"/>
              </a:rPr>
              <a:t/>
            </a:r>
            <a:br>
              <a:rPr lang="en-GB" sz="1600" dirty="0">
                <a:latin typeface="Ubuntu" panose="020B0504030602030204" pitchFamily="34" charset="0"/>
                <a:sym typeface="Symbol"/>
              </a:rPr>
            </a:br>
            <a:r>
              <a:rPr lang="en-GB" sz="1600" dirty="0">
                <a:latin typeface="Ubuntu" panose="020B0504030602030204" pitchFamily="34" charset="0"/>
                <a:sym typeface="Symbol"/>
              </a:rPr>
              <a:t>(target 1~2 mm, work still in progress)</a:t>
            </a:r>
          </a:p>
        </p:txBody>
      </p:sp>
      <p:sp>
        <p:nvSpPr>
          <p:cNvPr id="3" name="Rectangle 2"/>
          <p:cNvSpPr/>
          <p:nvPr/>
        </p:nvSpPr>
        <p:spPr>
          <a:xfrm>
            <a:off x="6233593" y="271810"/>
            <a:ext cx="3456384" cy="430887"/>
          </a:xfrm>
          <a:prstGeom prst="rect">
            <a:avLst/>
          </a:prstGeom>
        </p:spPr>
        <p:txBody>
          <a:bodyPr wrap="square">
            <a:spAutoFit/>
          </a:bodyPr>
          <a:lstStyle/>
          <a:p>
            <a:r>
              <a:rPr lang="en-GB" sz="1200" b="1" dirty="0">
                <a:latin typeface="Ubuntu" panose="020B0504030602030204" pitchFamily="34" charset="0"/>
              </a:rPr>
              <a:t>18 </a:t>
            </a:r>
            <a:r>
              <a:rPr lang="en-GB" sz="1200" b="1" dirty="0">
                <a:latin typeface="Ubuntu" panose="020B0504030602030204" pitchFamily="34" charset="0"/>
                <a:sym typeface="Symbol" panose="05050102010706020507" pitchFamily="18" charset="2"/>
              </a:rPr>
              <a:t> </a:t>
            </a:r>
            <a:r>
              <a:rPr lang="en-GB" sz="1200" b="1" dirty="0">
                <a:latin typeface="Ubuntu" panose="020B0504030602030204" pitchFamily="34" charset="0"/>
              </a:rPr>
              <a:t>Nb</a:t>
            </a:r>
            <a:r>
              <a:rPr lang="en-GB" sz="1200" b="1" baseline="-25000" dirty="0">
                <a:latin typeface="Ubuntu" panose="020B0504030602030204" pitchFamily="34" charset="0"/>
              </a:rPr>
              <a:t>3</a:t>
            </a:r>
            <a:r>
              <a:rPr lang="en-GB" sz="1200" b="1" dirty="0">
                <a:latin typeface="Ubuntu" panose="020B0504030602030204" pitchFamily="34" charset="0"/>
              </a:rPr>
              <a:t>Sn Toroidal Field coils</a:t>
            </a:r>
            <a:br>
              <a:rPr lang="en-GB" sz="1200" b="1" dirty="0">
                <a:latin typeface="Ubuntu" panose="020B0504030602030204" pitchFamily="34" charset="0"/>
              </a:rPr>
            </a:br>
            <a:r>
              <a:rPr lang="en-GB" sz="1000" dirty="0">
                <a:latin typeface="Ubuntu" panose="020B0504030602030204" pitchFamily="34" charset="0"/>
              </a:rPr>
              <a:t>(134 turns, 68 kA, 11.8 T @ 4.2K, 7</a:t>
            </a:r>
            <a:r>
              <a:rPr lang="en-GB" sz="1000" dirty="0">
                <a:latin typeface="Ubuntu" panose="020B0504030602030204" pitchFamily="34" charset="0"/>
                <a:sym typeface="Symbol" panose="05050102010706020507" pitchFamily="18" charset="2"/>
              </a:rPr>
              <a:t>12 m, </a:t>
            </a:r>
            <a:r>
              <a:rPr lang="en-GB" sz="1000" dirty="0">
                <a:latin typeface="Ubuntu" panose="020B0504030602030204" pitchFamily="34" charset="0"/>
              </a:rPr>
              <a:t>310 ton)</a:t>
            </a:r>
            <a:endParaRPr lang="en-US" sz="1000" dirty="0"/>
          </a:p>
        </p:txBody>
      </p:sp>
      <p:sp>
        <p:nvSpPr>
          <p:cNvPr id="10" name="Rectangle 9"/>
          <p:cNvSpPr/>
          <p:nvPr/>
        </p:nvSpPr>
        <p:spPr>
          <a:xfrm>
            <a:off x="5989340" y="2899973"/>
            <a:ext cx="3944889" cy="276999"/>
          </a:xfrm>
          <a:prstGeom prst="rect">
            <a:avLst/>
          </a:prstGeom>
        </p:spPr>
        <p:txBody>
          <a:bodyPr wrap="square">
            <a:spAutoFit/>
          </a:bodyPr>
          <a:lstStyle/>
          <a:p>
            <a:r>
              <a:rPr lang="en-GB" sz="1200" dirty="0">
                <a:latin typeface="Ubuntu" panose="020B0504030602030204" pitchFamily="34" charset="0"/>
              </a:rPr>
              <a:t>the field of each coil impacts all the plasma volume</a:t>
            </a:r>
            <a:endParaRPr lang="en-US" sz="1200" dirty="0"/>
          </a:p>
        </p:txBody>
      </p:sp>
      <p:pic>
        <p:nvPicPr>
          <p:cNvPr id="11" name="Picture 10"/>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36822" y="3269085"/>
            <a:ext cx="4193600" cy="2477475"/>
          </a:xfrm>
          <a:prstGeom prst="rect">
            <a:avLst/>
          </a:prstGeom>
        </p:spPr>
      </p:pic>
      <p:pic>
        <p:nvPicPr>
          <p:cNvPr id="12" name="Picture 11"/>
          <p:cNvPicPr>
            <a:picLocks noChangeAspect="1"/>
          </p:cNvPicPr>
          <p:nvPr/>
        </p:nvPicPr>
        <p:blipFill rotWithShape="1">
          <a:blip r:embed="rId4">
            <a:clrChange>
              <a:clrFrom>
                <a:srgbClr val="FFFFFF"/>
              </a:clrFrom>
              <a:clrTo>
                <a:srgbClr val="FFFFFF">
                  <a:alpha val="0"/>
                </a:srgbClr>
              </a:clrTo>
            </a:clrChange>
          </a:blip>
          <a:srcRect l="29684" t="17423" r="23930" b="28123"/>
          <a:stretch/>
        </p:blipFill>
        <p:spPr>
          <a:xfrm>
            <a:off x="380492" y="3047936"/>
            <a:ext cx="4496398" cy="2700300"/>
          </a:xfrm>
          <a:prstGeom prst="rect">
            <a:avLst/>
          </a:prstGeom>
        </p:spPr>
      </p:pic>
      <p:grpSp>
        <p:nvGrpSpPr>
          <p:cNvPr id="8" name="Group 7"/>
          <p:cNvGrpSpPr/>
          <p:nvPr/>
        </p:nvGrpSpPr>
        <p:grpSpPr>
          <a:xfrm>
            <a:off x="6285147" y="620647"/>
            <a:ext cx="3620853" cy="2379211"/>
            <a:chOff x="6285147" y="620647"/>
            <a:chExt cx="3620853" cy="2379211"/>
          </a:xfrm>
        </p:grpSpPr>
        <p:pic>
          <p:nvPicPr>
            <p:cNvPr id="3074" name="Picture 2" descr="Tokamak - contributed by Max-Planck Institut für Plasmaphysik to Wikimedia"/>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285147" y="620647"/>
              <a:ext cx="3620853" cy="237921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6465168" y="836712"/>
              <a:ext cx="648072" cy="324036"/>
            </a:xfrm>
            <a:prstGeom prst="rect">
              <a:avLst/>
            </a:prstGeom>
            <a:solidFill>
              <a:srgbClr val="FFFFFF"/>
            </a:solidFill>
            <a:ln w="317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13" name="Rectangle 12"/>
            <p:cNvSpPr/>
            <p:nvPr/>
          </p:nvSpPr>
          <p:spPr bwMode="auto">
            <a:xfrm>
              <a:off x="6573180" y="944724"/>
              <a:ext cx="252028" cy="324036"/>
            </a:xfrm>
            <a:prstGeom prst="rect">
              <a:avLst/>
            </a:prstGeom>
            <a:solidFill>
              <a:srgbClr val="FFFFFF"/>
            </a:solidFill>
            <a:ln w="317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grpSp>
      <p:sp>
        <p:nvSpPr>
          <p:cNvPr id="15" name="Rectangle 14"/>
          <p:cNvSpPr/>
          <p:nvPr/>
        </p:nvSpPr>
        <p:spPr>
          <a:xfrm>
            <a:off x="380492" y="5877272"/>
            <a:ext cx="4366114" cy="461665"/>
          </a:xfrm>
          <a:prstGeom prst="rect">
            <a:avLst/>
          </a:prstGeom>
        </p:spPr>
        <p:txBody>
          <a:bodyPr wrap="square">
            <a:spAutoFit/>
          </a:bodyPr>
          <a:lstStyle/>
          <a:p>
            <a:r>
              <a:rPr lang="en-GB" sz="1200" dirty="0">
                <a:latin typeface="Ubuntu" panose="020B0504030602030204" pitchFamily="34" charset="0"/>
              </a:rPr>
              <a:t>2400 measurements around the coil at 30 azimuthal stations</a:t>
            </a:r>
            <a:br>
              <a:rPr lang="en-GB" sz="1200" dirty="0">
                <a:latin typeface="Ubuntu" panose="020B0504030602030204" pitchFamily="34" charset="0"/>
              </a:rPr>
            </a:br>
            <a:r>
              <a:rPr lang="en-GB" sz="1200" dirty="0">
                <a:latin typeface="Ubuntu" panose="020B0504030602030204" pitchFamily="34" charset="0"/>
              </a:rPr>
              <a:t>(1.6 mT peak field, 2 </a:t>
            </a:r>
            <a:r>
              <a:rPr lang="en-GB" sz="1200" dirty="0">
                <a:latin typeface="Ubuntu" panose="020B0504030602030204" pitchFamily="34" charset="0"/>
                <a:sym typeface="Symbol" panose="05050102010706020507" pitchFamily="18" charset="2"/>
              </a:rPr>
              <a:t>T uncertainty </a:t>
            </a:r>
            <a:r>
              <a:rPr lang="en-GB" sz="1200" dirty="0">
                <a:latin typeface="Ubuntu" panose="020B0504030602030204" pitchFamily="34" charset="0"/>
              </a:rPr>
              <a:t>)</a:t>
            </a:r>
            <a:endParaRPr lang="en-US" sz="1200" dirty="0"/>
          </a:p>
        </p:txBody>
      </p:sp>
      <p:sp>
        <p:nvSpPr>
          <p:cNvPr id="16" name="Rectangle 15"/>
          <p:cNvSpPr/>
          <p:nvPr/>
        </p:nvSpPr>
        <p:spPr>
          <a:xfrm>
            <a:off x="5550565" y="5822940"/>
            <a:ext cx="4366114" cy="461665"/>
          </a:xfrm>
          <a:prstGeom prst="rect">
            <a:avLst/>
          </a:prstGeom>
        </p:spPr>
        <p:txBody>
          <a:bodyPr wrap="square">
            <a:spAutoFit/>
          </a:bodyPr>
          <a:lstStyle/>
          <a:p>
            <a:r>
              <a:rPr lang="en-GB" sz="1200" dirty="0">
                <a:latin typeface="Ubuntu" panose="020B0504030602030204" pitchFamily="34" charset="0"/>
              </a:rPr>
              <a:t>reconstructed deformed current distribution</a:t>
            </a:r>
            <a:br>
              <a:rPr lang="en-GB" sz="1200" dirty="0">
                <a:latin typeface="Ubuntu" panose="020B0504030602030204" pitchFamily="34" charset="0"/>
              </a:rPr>
            </a:br>
            <a:r>
              <a:rPr lang="en-GB" sz="1200" dirty="0">
                <a:latin typeface="Ubuntu" panose="020B0504030602030204" pitchFamily="34" charset="0"/>
              </a:rPr>
              <a:t>(not to scale)</a:t>
            </a:r>
            <a:endParaRPr lang="en-US" sz="1200" dirty="0"/>
          </a:p>
        </p:txBody>
      </p:sp>
    </p:spTree>
    <p:extLst>
      <p:ext uri="{BB962C8B-B14F-4D97-AF65-F5344CB8AC3E}">
        <p14:creationId xmlns:p14="http://schemas.microsoft.com/office/powerpoint/2010/main" val="395146297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2622"/>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ITER TF Coil Mapping (2/2)</a:t>
            </a:r>
          </a:p>
        </p:txBody>
      </p:sp>
      <p:grpSp>
        <p:nvGrpSpPr>
          <p:cNvPr id="2" name="Group 1"/>
          <p:cNvGrpSpPr/>
          <p:nvPr/>
        </p:nvGrpSpPr>
        <p:grpSpPr>
          <a:xfrm>
            <a:off x="2962913" y="2702735"/>
            <a:ext cx="3647422" cy="2858464"/>
            <a:chOff x="4232920" y="1559416"/>
            <a:chExt cx="3647422" cy="2858464"/>
          </a:xfrm>
        </p:grpSpPr>
        <p:pic>
          <p:nvPicPr>
            <p:cNvPr id="4" name="Picture 3"/>
            <p:cNvPicPr>
              <a:picLocks noChangeAspect="1"/>
            </p:cNvPicPr>
            <p:nvPr/>
          </p:nvPicPr>
          <p:blipFill rotWithShape="1">
            <a:blip r:embed="rId3">
              <a:duotone>
                <a:schemeClr val="bg2">
                  <a:shade val="45000"/>
                  <a:satMod val="135000"/>
                </a:schemeClr>
                <a:prstClr val="white"/>
              </a:duotone>
            </a:blip>
            <a:srcRect l="570"/>
            <a:stretch/>
          </p:blipFill>
          <p:spPr>
            <a:xfrm>
              <a:off x="4232920" y="1969608"/>
              <a:ext cx="3647422" cy="2448272"/>
            </a:xfrm>
            <a:prstGeom prst="rect">
              <a:avLst/>
            </a:prstGeom>
          </p:spPr>
        </p:pic>
        <p:sp>
          <p:nvSpPr>
            <p:cNvPr id="13" name="Flowchart: Delay 10"/>
            <p:cNvSpPr/>
            <p:nvPr/>
          </p:nvSpPr>
          <p:spPr bwMode="auto">
            <a:xfrm rot="13269519">
              <a:off x="4980754" y="1559416"/>
              <a:ext cx="2012733" cy="1842616"/>
            </a:xfrm>
            <a:custGeom>
              <a:avLst/>
              <a:gdLst>
                <a:gd name="connsiteX0" fmla="*/ 0 w 828092"/>
                <a:gd name="connsiteY0" fmla="*/ 0 h 1512168"/>
                <a:gd name="connsiteX1" fmla="*/ 414046 w 828092"/>
                <a:gd name="connsiteY1" fmla="*/ 0 h 1512168"/>
                <a:gd name="connsiteX2" fmla="*/ 828092 w 828092"/>
                <a:gd name="connsiteY2" fmla="*/ 756084 h 1512168"/>
                <a:gd name="connsiteX3" fmla="*/ 414046 w 828092"/>
                <a:gd name="connsiteY3" fmla="*/ 1512168 h 1512168"/>
                <a:gd name="connsiteX4" fmla="*/ 0 w 828092"/>
                <a:gd name="connsiteY4" fmla="*/ 1512168 h 1512168"/>
                <a:gd name="connsiteX5" fmla="*/ 0 w 828092"/>
                <a:gd name="connsiteY5" fmla="*/ 0 h 1512168"/>
                <a:gd name="connsiteX0" fmla="*/ 0 w 829789"/>
                <a:gd name="connsiteY0" fmla="*/ 0 h 1512168"/>
                <a:gd name="connsiteX1" fmla="*/ 277974 w 829789"/>
                <a:gd name="connsiteY1" fmla="*/ 0 h 1512168"/>
                <a:gd name="connsiteX2" fmla="*/ 828092 w 829789"/>
                <a:gd name="connsiteY2" fmla="*/ 756084 h 1512168"/>
                <a:gd name="connsiteX3" fmla="*/ 414046 w 829789"/>
                <a:gd name="connsiteY3" fmla="*/ 1512168 h 1512168"/>
                <a:gd name="connsiteX4" fmla="*/ 0 w 829789"/>
                <a:gd name="connsiteY4" fmla="*/ 1512168 h 1512168"/>
                <a:gd name="connsiteX5" fmla="*/ 0 w 829789"/>
                <a:gd name="connsiteY5" fmla="*/ 0 h 1512168"/>
                <a:gd name="connsiteX0" fmla="*/ 0 w 828109"/>
                <a:gd name="connsiteY0" fmla="*/ 0 h 1517611"/>
                <a:gd name="connsiteX1" fmla="*/ 277974 w 828109"/>
                <a:gd name="connsiteY1" fmla="*/ 0 h 1517611"/>
                <a:gd name="connsiteX2" fmla="*/ 828092 w 828109"/>
                <a:gd name="connsiteY2" fmla="*/ 756084 h 1517611"/>
                <a:gd name="connsiteX3" fmla="*/ 294303 w 828109"/>
                <a:gd name="connsiteY3" fmla="*/ 1517611 h 1517611"/>
                <a:gd name="connsiteX4" fmla="*/ 0 w 828109"/>
                <a:gd name="connsiteY4" fmla="*/ 1512168 h 1517611"/>
                <a:gd name="connsiteX5" fmla="*/ 0 w 828109"/>
                <a:gd name="connsiteY5" fmla="*/ 0 h 1517611"/>
                <a:gd name="connsiteX0" fmla="*/ 35774 w 863883"/>
                <a:gd name="connsiteY0" fmla="*/ 145508 h 1663119"/>
                <a:gd name="connsiteX1" fmla="*/ 313748 w 863883"/>
                <a:gd name="connsiteY1" fmla="*/ 145508 h 1663119"/>
                <a:gd name="connsiteX2" fmla="*/ 863866 w 863883"/>
                <a:gd name="connsiteY2" fmla="*/ 901592 h 1663119"/>
                <a:gd name="connsiteX3" fmla="*/ 330077 w 863883"/>
                <a:gd name="connsiteY3" fmla="*/ 1663119 h 1663119"/>
                <a:gd name="connsiteX4" fmla="*/ 35774 w 863883"/>
                <a:gd name="connsiteY4" fmla="*/ 1657676 h 1663119"/>
                <a:gd name="connsiteX5" fmla="*/ 35774 w 863883"/>
                <a:gd name="connsiteY5" fmla="*/ 145508 h 1663119"/>
                <a:gd name="connsiteX0" fmla="*/ 26696 w 854805"/>
                <a:gd name="connsiteY0" fmla="*/ 96877 h 1614488"/>
                <a:gd name="connsiteX1" fmla="*/ 304670 w 854805"/>
                <a:gd name="connsiteY1" fmla="*/ 96877 h 1614488"/>
                <a:gd name="connsiteX2" fmla="*/ 854788 w 854805"/>
                <a:gd name="connsiteY2" fmla="*/ 852961 h 1614488"/>
                <a:gd name="connsiteX3" fmla="*/ 320999 w 854805"/>
                <a:gd name="connsiteY3" fmla="*/ 1614488 h 1614488"/>
                <a:gd name="connsiteX4" fmla="*/ 26696 w 854805"/>
                <a:gd name="connsiteY4" fmla="*/ 1609045 h 1614488"/>
                <a:gd name="connsiteX5" fmla="*/ 26696 w 854805"/>
                <a:gd name="connsiteY5" fmla="*/ 96877 h 1614488"/>
                <a:gd name="connsiteX0" fmla="*/ 12807 w 868130"/>
                <a:gd name="connsiteY0" fmla="*/ 406522 h 1543133"/>
                <a:gd name="connsiteX1" fmla="*/ 317995 w 868130"/>
                <a:gd name="connsiteY1" fmla="*/ 25522 h 1543133"/>
                <a:gd name="connsiteX2" fmla="*/ 868113 w 868130"/>
                <a:gd name="connsiteY2" fmla="*/ 781606 h 1543133"/>
                <a:gd name="connsiteX3" fmla="*/ 334324 w 868130"/>
                <a:gd name="connsiteY3" fmla="*/ 1543133 h 1543133"/>
                <a:gd name="connsiteX4" fmla="*/ 40021 w 868130"/>
                <a:gd name="connsiteY4" fmla="*/ 1537690 h 1543133"/>
                <a:gd name="connsiteX5" fmla="*/ 12807 w 868130"/>
                <a:gd name="connsiteY5" fmla="*/ 406522 h 1543133"/>
                <a:gd name="connsiteX0" fmla="*/ 12807 w 868130"/>
                <a:gd name="connsiteY0" fmla="*/ 381000 h 1517611"/>
                <a:gd name="connsiteX1" fmla="*/ 317995 w 868130"/>
                <a:gd name="connsiteY1" fmla="*/ 0 h 1517611"/>
                <a:gd name="connsiteX2" fmla="*/ 868113 w 868130"/>
                <a:gd name="connsiteY2" fmla="*/ 756084 h 1517611"/>
                <a:gd name="connsiteX3" fmla="*/ 334324 w 868130"/>
                <a:gd name="connsiteY3" fmla="*/ 1517611 h 1517611"/>
                <a:gd name="connsiteX4" fmla="*/ 40021 w 868130"/>
                <a:gd name="connsiteY4" fmla="*/ 1512168 h 1517611"/>
                <a:gd name="connsiteX5" fmla="*/ 12807 w 868130"/>
                <a:gd name="connsiteY5" fmla="*/ 381000 h 1517611"/>
                <a:gd name="connsiteX0" fmla="*/ 40558 w 895881"/>
                <a:gd name="connsiteY0" fmla="*/ 381000 h 1517611"/>
                <a:gd name="connsiteX1" fmla="*/ 345746 w 895881"/>
                <a:gd name="connsiteY1" fmla="*/ 0 h 1517611"/>
                <a:gd name="connsiteX2" fmla="*/ 895864 w 895881"/>
                <a:gd name="connsiteY2" fmla="*/ 756084 h 1517611"/>
                <a:gd name="connsiteX3" fmla="*/ 362075 w 895881"/>
                <a:gd name="connsiteY3" fmla="*/ 1517611 h 1517611"/>
                <a:gd name="connsiteX4" fmla="*/ 67772 w 895881"/>
                <a:gd name="connsiteY4" fmla="*/ 1512168 h 1517611"/>
                <a:gd name="connsiteX5" fmla="*/ 40558 w 895881"/>
                <a:gd name="connsiteY5" fmla="*/ 381000 h 1517611"/>
                <a:gd name="connsiteX0" fmla="*/ 43649 w 898972"/>
                <a:gd name="connsiteY0" fmla="*/ 381000 h 1517611"/>
                <a:gd name="connsiteX1" fmla="*/ 348837 w 898972"/>
                <a:gd name="connsiteY1" fmla="*/ 0 h 1517611"/>
                <a:gd name="connsiteX2" fmla="*/ 898955 w 898972"/>
                <a:gd name="connsiteY2" fmla="*/ 756084 h 1517611"/>
                <a:gd name="connsiteX3" fmla="*/ 365166 w 898972"/>
                <a:gd name="connsiteY3" fmla="*/ 1517611 h 1517611"/>
                <a:gd name="connsiteX4" fmla="*/ 65421 w 898972"/>
                <a:gd name="connsiteY4" fmla="*/ 1201925 h 1517611"/>
                <a:gd name="connsiteX5" fmla="*/ 43649 w 898972"/>
                <a:gd name="connsiteY5" fmla="*/ 381000 h 1517611"/>
                <a:gd name="connsiteX0" fmla="*/ 16550 w 871873"/>
                <a:gd name="connsiteY0" fmla="*/ 381000 h 1517611"/>
                <a:gd name="connsiteX1" fmla="*/ 321738 w 871873"/>
                <a:gd name="connsiteY1" fmla="*/ 0 h 1517611"/>
                <a:gd name="connsiteX2" fmla="*/ 871856 w 871873"/>
                <a:gd name="connsiteY2" fmla="*/ 756084 h 1517611"/>
                <a:gd name="connsiteX3" fmla="*/ 338067 w 871873"/>
                <a:gd name="connsiteY3" fmla="*/ 1517611 h 1517611"/>
                <a:gd name="connsiteX4" fmla="*/ 38322 w 871873"/>
                <a:gd name="connsiteY4" fmla="*/ 1201925 h 1517611"/>
                <a:gd name="connsiteX5" fmla="*/ 16550 w 871873"/>
                <a:gd name="connsiteY5" fmla="*/ 381000 h 1517611"/>
                <a:gd name="connsiteX0" fmla="*/ 3459 w 858782"/>
                <a:gd name="connsiteY0" fmla="*/ 381000 h 1517611"/>
                <a:gd name="connsiteX1" fmla="*/ 308647 w 858782"/>
                <a:gd name="connsiteY1" fmla="*/ 0 h 1517611"/>
                <a:gd name="connsiteX2" fmla="*/ 858765 w 858782"/>
                <a:gd name="connsiteY2" fmla="*/ 756084 h 1517611"/>
                <a:gd name="connsiteX3" fmla="*/ 324976 w 858782"/>
                <a:gd name="connsiteY3" fmla="*/ 1517611 h 1517611"/>
                <a:gd name="connsiteX4" fmla="*/ 25231 w 858782"/>
                <a:gd name="connsiteY4" fmla="*/ 1201925 h 1517611"/>
                <a:gd name="connsiteX5" fmla="*/ 3459 w 858782"/>
                <a:gd name="connsiteY5" fmla="*/ 381000 h 1517611"/>
                <a:gd name="connsiteX0" fmla="*/ 19319 w 874642"/>
                <a:gd name="connsiteY0" fmla="*/ 381000 h 1517611"/>
                <a:gd name="connsiteX1" fmla="*/ 324507 w 874642"/>
                <a:gd name="connsiteY1" fmla="*/ 0 h 1517611"/>
                <a:gd name="connsiteX2" fmla="*/ 874625 w 874642"/>
                <a:gd name="connsiteY2" fmla="*/ 756084 h 1517611"/>
                <a:gd name="connsiteX3" fmla="*/ 340836 w 874642"/>
                <a:gd name="connsiteY3" fmla="*/ 1517611 h 1517611"/>
                <a:gd name="connsiteX4" fmla="*/ 30205 w 874642"/>
                <a:gd name="connsiteY4" fmla="*/ 1191039 h 1517611"/>
                <a:gd name="connsiteX5" fmla="*/ 19319 w 874642"/>
                <a:gd name="connsiteY5" fmla="*/ 381000 h 1517611"/>
                <a:gd name="connsiteX0" fmla="*/ 1139 w 856462"/>
                <a:gd name="connsiteY0" fmla="*/ 381000 h 1517611"/>
                <a:gd name="connsiteX1" fmla="*/ 306327 w 856462"/>
                <a:gd name="connsiteY1" fmla="*/ 0 h 1517611"/>
                <a:gd name="connsiteX2" fmla="*/ 856445 w 856462"/>
                <a:gd name="connsiteY2" fmla="*/ 756084 h 1517611"/>
                <a:gd name="connsiteX3" fmla="*/ 322656 w 856462"/>
                <a:gd name="connsiteY3" fmla="*/ 1517611 h 1517611"/>
                <a:gd name="connsiteX4" fmla="*/ 12025 w 856462"/>
                <a:gd name="connsiteY4" fmla="*/ 1191039 h 1517611"/>
                <a:gd name="connsiteX5" fmla="*/ 1139 w 856462"/>
                <a:gd name="connsiteY5" fmla="*/ 381000 h 1517611"/>
                <a:gd name="connsiteX0" fmla="*/ 1139 w 856457"/>
                <a:gd name="connsiteY0" fmla="*/ 381000 h 1529623"/>
                <a:gd name="connsiteX1" fmla="*/ 306327 w 856457"/>
                <a:gd name="connsiteY1" fmla="*/ 0 h 1529623"/>
                <a:gd name="connsiteX2" fmla="*/ 856445 w 856457"/>
                <a:gd name="connsiteY2" fmla="*/ 756084 h 1529623"/>
                <a:gd name="connsiteX3" fmla="*/ 322656 w 856457"/>
                <a:gd name="connsiteY3" fmla="*/ 1517611 h 1529623"/>
                <a:gd name="connsiteX4" fmla="*/ 12025 w 856457"/>
                <a:gd name="connsiteY4" fmla="*/ 1191039 h 1529623"/>
                <a:gd name="connsiteX5" fmla="*/ 1139 w 856457"/>
                <a:gd name="connsiteY5" fmla="*/ 381000 h 1529623"/>
                <a:gd name="connsiteX0" fmla="*/ 1139 w 856459"/>
                <a:gd name="connsiteY0" fmla="*/ 381000 h 1517615"/>
                <a:gd name="connsiteX1" fmla="*/ 306327 w 856459"/>
                <a:gd name="connsiteY1" fmla="*/ 0 h 1517615"/>
                <a:gd name="connsiteX2" fmla="*/ 856445 w 856459"/>
                <a:gd name="connsiteY2" fmla="*/ 756084 h 1517615"/>
                <a:gd name="connsiteX3" fmla="*/ 322656 w 856459"/>
                <a:gd name="connsiteY3" fmla="*/ 1517611 h 1517615"/>
                <a:gd name="connsiteX4" fmla="*/ 12025 w 856459"/>
                <a:gd name="connsiteY4" fmla="*/ 1191039 h 1517615"/>
                <a:gd name="connsiteX5" fmla="*/ 1139 w 856459"/>
                <a:gd name="connsiteY5" fmla="*/ 381000 h 1517615"/>
                <a:gd name="connsiteX0" fmla="*/ 1139 w 856460"/>
                <a:gd name="connsiteY0" fmla="*/ 381000 h 1517680"/>
                <a:gd name="connsiteX1" fmla="*/ 306327 w 856460"/>
                <a:gd name="connsiteY1" fmla="*/ 0 h 1517680"/>
                <a:gd name="connsiteX2" fmla="*/ 856445 w 856460"/>
                <a:gd name="connsiteY2" fmla="*/ 756084 h 1517680"/>
                <a:gd name="connsiteX3" fmla="*/ 322656 w 856460"/>
                <a:gd name="connsiteY3" fmla="*/ 1517611 h 1517680"/>
                <a:gd name="connsiteX4" fmla="*/ 12025 w 856460"/>
                <a:gd name="connsiteY4" fmla="*/ 1191039 h 1517680"/>
                <a:gd name="connsiteX5" fmla="*/ 1139 w 856460"/>
                <a:gd name="connsiteY5" fmla="*/ 381000 h 1517680"/>
                <a:gd name="connsiteX0" fmla="*/ 1139 w 856583"/>
                <a:gd name="connsiteY0" fmla="*/ 381000 h 1517680"/>
                <a:gd name="connsiteX1" fmla="*/ 306327 w 856583"/>
                <a:gd name="connsiteY1" fmla="*/ 0 h 1517680"/>
                <a:gd name="connsiteX2" fmla="*/ 856445 w 856583"/>
                <a:gd name="connsiteY2" fmla="*/ 756084 h 1517680"/>
                <a:gd name="connsiteX3" fmla="*/ 322656 w 856583"/>
                <a:gd name="connsiteY3" fmla="*/ 1517611 h 1517680"/>
                <a:gd name="connsiteX4" fmla="*/ 12025 w 856583"/>
                <a:gd name="connsiteY4" fmla="*/ 1191039 h 1517680"/>
                <a:gd name="connsiteX5" fmla="*/ 1139 w 856583"/>
                <a:gd name="connsiteY5" fmla="*/ 381000 h 151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583" h="1517680">
                  <a:moveTo>
                    <a:pt x="1139" y="381000"/>
                  </a:moveTo>
                  <a:cubicBezTo>
                    <a:pt x="6647" y="149837"/>
                    <a:pt x="77656" y="0"/>
                    <a:pt x="306327" y="0"/>
                  </a:cubicBezTo>
                  <a:cubicBezTo>
                    <a:pt x="534998" y="0"/>
                    <a:pt x="848281" y="307207"/>
                    <a:pt x="856445" y="756084"/>
                  </a:cubicBezTo>
                  <a:cubicBezTo>
                    <a:pt x="864609" y="1204961"/>
                    <a:pt x="509657" y="1513982"/>
                    <a:pt x="322656" y="1517611"/>
                  </a:cubicBezTo>
                  <a:cubicBezTo>
                    <a:pt x="135655" y="1521240"/>
                    <a:pt x="12155" y="1383353"/>
                    <a:pt x="12025" y="1191039"/>
                  </a:cubicBezTo>
                  <a:cubicBezTo>
                    <a:pt x="11895" y="998725"/>
                    <a:pt x="-4369" y="612163"/>
                    <a:pt x="1139" y="381000"/>
                  </a:cubicBezTo>
                  <a:close/>
                </a:path>
              </a:pathLst>
            </a:custGeom>
            <a:solidFill>
              <a:schemeClr val="accent6">
                <a:lumMod val="60000"/>
                <a:lumOff val="40000"/>
                <a:alpha val="35000"/>
              </a:schemeClr>
            </a:solidFill>
            <a:ln w="3175" cap="flat" cmpd="sng" algn="ctr">
              <a:solidFill>
                <a:srgbClr val="B8FFB8">
                  <a:alpha val="36000"/>
                </a:srgbClr>
              </a:solidFill>
              <a:prstDash val="dash"/>
              <a:round/>
              <a:headEnd type="none" w="med" len="med"/>
              <a:tailEnd type="none" w="med" len="med"/>
            </a:ln>
            <a:effectLst/>
            <a:scene3d>
              <a:camera prst="orthographicFront">
                <a:rot lat="3340500" lon="17321437" rev="19642609"/>
              </a:camera>
              <a:lightRig rig="sunrise" dir="t"/>
            </a:scene3d>
            <a:sp3d extrusionH="1143000" contourW="12700">
              <a:contourClr>
                <a:schemeClr val="tx1"/>
              </a:contourClr>
            </a:sp3d>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grpSp>
      <p:sp>
        <p:nvSpPr>
          <p:cNvPr id="11" name="TextBox 10"/>
          <p:cNvSpPr txBox="1"/>
          <p:nvPr/>
        </p:nvSpPr>
        <p:spPr>
          <a:xfrm>
            <a:off x="7839" y="414531"/>
            <a:ext cx="9951134" cy="1969770"/>
          </a:xfrm>
          <a:prstGeom prst="rect">
            <a:avLst/>
          </a:prstGeom>
          <a:noFill/>
        </p:spPr>
        <p:txBody>
          <a:bodyPr wrap="square" rtlCol="0">
            <a:spAutoFit/>
          </a:bodyPr>
          <a:lstStyle/>
          <a:p>
            <a:pPr marL="285750" indent="-285750" algn="l">
              <a:spcBef>
                <a:spcPts val="0"/>
              </a:spcBef>
              <a:spcAft>
                <a:spcPts val="300"/>
              </a:spcAft>
              <a:buFont typeface="Arial" pitchFamily="34" charset="0"/>
              <a:buChar char="•"/>
            </a:pPr>
            <a:r>
              <a:rPr lang="en-GB" sz="1600" dirty="0">
                <a:latin typeface="Ubuntu" panose="020B0504030602030204" pitchFamily="34" charset="0"/>
              </a:rPr>
              <a:t>possible alternative: </a:t>
            </a:r>
            <a:r>
              <a:rPr lang="en-GB" sz="1600" dirty="0">
                <a:solidFill>
                  <a:srgbClr val="006600"/>
                </a:solidFill>
                <a:latin typeface="Ubuntu" panose="020B0504030602030204" pitchFamily="34" charset="0"/>
              </a:rPr>
              <a:t>forget current distribution, measure and model the field in the source-free space</a:t>
            </a:r>
          </a:p>
          <a:p>
            <a:pPr marL="285750" indent="-285750" algn="l">
              <a:spcBef>
                <a:spcPts val="0"/>
              </a:spcBef>
              <a:spcAft>
                <a:spcPts val="300"/>
              </a:spcAft>
              <a:buFont typeface="Arial" pitchFamily="34" charset="0"/>
              <a:buChar char="•"/>
            </a:pPr>
            <a:r>
              <a:rPr lang="en-GB" sz="1600" dirty="0">
                <a:latin typeface="Ubuntu" panose="020B0504030602030204" pitchFamily="34" charset="0"/>
              </a:rPr>
              <a:t>measurements in the whole toroidal volume of interest impossible </a:t>
            </a:r>
            <a:r>
              <a:rPr lang="en-GB" sz="1600" dirty="0">
                <a:latin typeface="Ubuntu" panose="020B0504030602030204" pitchFamily="34" charset="0"/>
                <a:sym typeface="Symbol" panose="05050102010706020507" pitchFamily="18" charset="2"/>
              </a:rPr>
              <a:t> </a:t>
            </a:r>
            <a:r>
              <a:rPr lang="en-GB" sz="1600" dirty="0" smtClean="0">
                <a:latin typeface="Ubuntu" panose="020B0504030602030204" pitchFamily="34" charset="0"/>
                <a:sym typeface="Symbol" panose="05050102010706020507" pitchFamily="18" charset="2"/>
              </a:rPr>
              <a:t/>
            </a:r>
            <a:br>
              <a:rPr lang="en-GB" sz="1600" dirty="0" smtClean="0">
                <a:latin typeface="Ubuntu" panose="020B0504030602030204" pitchFamily="34" charset="0"/>
                <a:sym typeface="Symbol" panose="05050102010706020507" pitchFamily="18" charset="2"/>
              </a:rPr>
            </a:br>
            <a:r>
              <a:rPr lang="en-GB" sz="1600" b="1" dirty="0" smtClean="0">
                <a:latin typeface="Ubuntu" panose="020B0504030602030204" pitchFamily="34" charset="0"/>
                <a:sym typeface="Symbol" panose="05050102010706020507" pitchFamily="18" charset="2"/>
              </a:rPr>
              <a:t>measure </a:t>
            </a:r>
            <a:r>
              <a:rPr lang="en-GB" sz="1600" b="1" dirty="0">
                <a:latin typeface="Ubuntu" panose="020B0504030602030204" pitchFamily="34" charset="0"/>
                <a:sym typeface="Symbol" panose="05050102010706020507" pitchFamily="18" charset="2"/>
              </a:rPr>
              <a:t>on the boundaries of an appropriate domain and then fit  an appropriate </a:t>
            </a:r>
            <a:r>
              <a:rPr lang="en-GB" sz="1600" b="1" dirty="0" err="1">
                <a:latin typeface="Ubuntu" panose="020B0504030602030204" pitchFamily="34" charset="0"/>
              </a:rPr>
              <a:t>eigensolution</a:t>
            </a:r>
            <a:endParaRPr lang="en-GB" sz="1600" b="1" dirty="0">
              <a:latin typeface="Ubuntu" panose="020B0504030602030204" pitchFamily="34" charset="0"/>
            </a:endParaRPr>
          </a:p>
          <a:p>
            <a:pPr marL="285750" indent="-285750" algn="l">
              <a:spcBef>
                <a:spcPts val="0"/>
              </a:spcBef>
              <a:spcAft>
                <a:spcPts val="300"/>
              </a:spcAft>
              <a:buFont typeface="Arial" pitchFamily="34" charset="0"/>
              <a:buChar char="•"/>
            </a:pPr>
            <a:r>
              <a:rPr lang="en-GB" sz="1600" dirty="0">
                <a:latin typeface="Ubuntu" panose="020B0504030602030204" pitchFamily="34" charset="0"/>
              </a:rPr>
              <a:t>objectives: don’t leave gaps when superposing 18 coils; </a:t>
            </a:r>
            <a:r>
              <a:rPr lang="en-GB" sz="1600" dirty="0" smtClean="0">
                <a:latin typeface="Ubuntu" panose="020B0504030602030204" pitchFamily="34" charset="0"/>
              </a:rPr>
              <a:t>define practically measurable surfaces</a:t>
            </a:r>
            <a:endParaRPr lang="en-GB" sz="1600" dirty="0">
              <a:latin typeface="Ubuntu" panose="020B0504030602030204" pitchFamily="34" charset="0"/>
            </a:endParaRPr>
          </a:p>
          <a:p>
            <a:pPr marL="285750" indent="-285750" algn="l">
              <a:spcBef>
                <a:spcPts val="0"/>
              </a:spcBef>
              <a:spcAft>
                <a:spcPts val="300"/>
              </a:spcAft>
              <a:buFont typeface="Arial" pitchFamily="34" charset="0"/>
              <a:buChar char="•"/>
            </a:pPr>
            <a:r>
              <a:rPr lang="en-GB" sz="1600" dirty="0">
                <a:latin typeface="Ubuntu" panose="020B0504030602030204" pitchFamily="34" charset="0"/>
              </a:rPr>
              <a:t>many open questions: </a:t>
            </a:r>
            <a:r>
              <a:rPr lang="en-GB" sz="1600" dirty="0">
                <a:solidFill>
                  <a:schemeClr val="accent1">
                    <a:lumMod val="75000"/>
                  </a:schemeClr>
                </a:solidFill>
                <a:latin typeface="Ubuntu" panose="020B0504030602030204" pitchFamily="34" charset="0"/>
              </a:rPr>
              <a:t>best  domain shape</a:t>
            </a:r>
            <a:r>
              <a:rPr lang="en-GB" sz="1600" dirty="0">
                <a:latin typeface="Ubuntu" panose="020B0504030602030204" pitchFamily="34" charset="0"/>
              </a:rPr>
              <a:t>, measurement point </a:t>
            </a:r>
            <a:r>
              <a:rPr lang="en-GB" sz="1600" dirty="0">
                <a:solidFill>
                  <a:srgbClr val="FF0000"/>
                </a:solidFill>
                <a:latin typeface="Ubuntu" panose="020B0504030602030204" pitchFamily="34" charset="0"/>
              </a:rPr>
              <a:t>number and location</a:t>
            </a:r>
            <a:r>
              <a:rPr lang="en-GB" sz="1600" dirty="0">
                <a:latin typeface="Ubuntu" panose="020B0504030602030204" pitchFamily="34" charset="0"/>
              </a:rPr>
              <a:t>, </a:t>
            </a:r>
            <a:r>
              <a:rPr lang="en-GB" sz="1600" dirty="0" smtClean="0">
                <a:latin typeface="Ubuntu" panose="020B0504030602030204" pitchFamily="34" charset="0"/>
              </a:rPr>
              <a:t/>
            </a:r>
            <a:br>
              <a:rPr lang="en-GB" sz="1600" dirty="0" smtClean="0">
                <a:latin typeface="Ubuntu" panose="020B0504030602030204" pitchFamily="34" charset="0"/>
              </a:rPr>
            </a:br>
            <a:r>
              <a:rPr lang="en-GB" sz="1600" dirty="0" smtClean="0">
                <a:latin typeface="Ubuntu" panose="020B0504030602030204" pitchFamily="34" charset="0"/>
              </a:rPr>
              <a:t>error </a:t>
            </a:r>
            <a:r>
              <a:rPr lang="en-GB" sz="1600" dirty="0">
                <a:latin typeface="Ubuntu" panose="020B0504030602030204" pitchFamily="34" charset="0"/>
              </a:rPr>
              <a:t>when fitting eigenmodes to </a:t>
            </a:r>
            <a:r>
              <a:rPr lang="en-GB" sz="1600" dirty="0">
                <a:solidFill>
                  <a:srgbClr val="7030A0"/>
                </a:solidFill>
                <a:latin typeface="Ubuntu" panose="020B0504030602030204" pitchFamily="34" charset="0"/>
              </a:rPr>
              <a:t>irregularly scattered </a:t>
            </a:r>
            <a:r>
              <a:rPr lang="en-GB" sz="1600" dirty="0">
                <a:latin typeface="Ubuntu" panose="020B0504030602030204" pitchFamily="34" charset="0"/>
              </a:rPr>
              <a:t>(but known) data points, …</a:t>
            </a:r>
          </a:p>
          <a:p>
            <a:pPr marL="285750" indent="-285750" algn="l">
              <a:spcBef>
                <a:spcPts val="0"/>
              </a:spcBef>
              <a:spcAft>
                <a:spcPts val="300"/>
              </a:spcAft>
              <a:buFont typeface="Arial" pitchFamily="34" charset="0"/>
              <a:buChar char="•"/>
            </a:pPr>
            <a:r>
              <a:rPr lang="en-GB" sz="1600" dirty="0">
                <a:latin typeface="Ubuntu" panose="020B0504030602030204" pitchFamily="34" charset="0"/>
              </a:rPr>
              <a:t>is this R&amp;D transposable to  HEP experimental magnets ?</a:t>
            </a:r>
          </a:p>
        </p:txBody>
      </p:sp>
      <p:pic>
        <p:nvPicPr>
          <p:cNvPr id="24" name="Picture 23"/>
          <p:cNvPicPr>
            <a:picLocks noChangeAspect="1"/>
          </p:cNvPicPr>
          <p:nvPr/>
        </p:nvPicPr>
        <p:blipFill>
          <a:blip r:embed="rId4"/>
          <a:stretch>
            <a:fillRect/>
          </a:stretch>
        </p:blipFill>
        <p:spPr>
          <a:xfrm rot="289196">
            <a:off x="4441708" y="3292584"/>
            <a:ext cx="796719" cy="516619"/>
          </a:xfrm>
          <a:prstGeom prst="rect">
            <a:avLst/>
          </a:prstGeom>
        </p:spPr>
      </p:pic>
      <p:sp>
        <p:nvSpPr>
          <p:cNvPr id="39" name="Rectangle 38"/>
          <p:cNvSpPr/>
          <p:nvPr/>
        </p:nvSpPr>
        <p:spPr>
          <a:xfrm>
            <a:off x="2837570" y="5730220"/>
            <a:ext cx="4108817" cy="400110"/>
          </a:xfrm>
          <a:prstGeom prst="rect">
            <a:avLst/>
          </a:prstGeom>
        </p:spPr>
        <p:txBody>
          <a:bodyPr wrap="none">
            <a:spAutoFit/>
          </a:bodyPr>
          <a:lstStyle/>
          <a:p>
            <a:r>
              <a:rPr lang="en-GB" sz="1000" dirty="0">
                <a:latin typeface="Ubuntu" panose="020B0504030602030204" pitchFamily="34" charset="0"/>
              </a:rPr>
              <a:t>boundaries should ideally include vertical and horizontal surfaces,</a:t>
            </a:r>
            <a:br>
              <a:rPr lang="en-GB" sz="1000" dirty="0">
                <a:latin typeface="Ubuntu" panose="020B0504030602030204" pitchFamily="34" charset="0"/>
              </a:rPr>
            </a:br>
            <a:r>
              <a:rPr lang="en-GB" sz="1000" dirty="0">
                <a:latin typeface="Ubuntu" panose="020B0504030602030204" pitchFamily="34" charset="0"/>
              </a:rPr>
              <a:t>as close as possible to the coil to maximize the field to be measured</a:t>
            </a:r>
            <a:endParaRPr lang="en-US" sz="1000" baseline="30000" dirty="0"/>
          </a:p>
        </p:txBody>
      </p:sp>
      <p:cxnSp>
        <p:nvCxnSpPr>
          <p:cNvPr id="41" name="Straight Arrow Connector 40"/>
          <p:cNvCxnSpPr>
            <a:cxnSpLocks/>
          </p:cNvCxnSpPr>
          <p:nvPr/>
        </p:nvCxnSpPr>
        <p:spPr bwMode="auto">
          <a:xfrm flipV="1">
            <a:off x="3349001" y="4636662"/>
            <a:ext cx="487178" cy="1024232"/>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cxnSp>
        <p:nvCxnSpPr>
          <p:cNvPr id="44" name="Straight Arrow Connector 43"/>
          <p:cNvCxnSpPr>
            <a:cxnSpLocks/>
          </p:cNvCxnSpPr>
          <p:nvPr/>
        </p:nvCxnSpPr>
        <p:spPr bwMode="auto">
          <a:xfrm flipH="1">
            <a:off x="4944463" y="3043539"/>
            <a:ext cx="324634" cy="415900"/>
          </a:xfrm>
          <a:prstGeom prst="straightConnector1">
            <a:avLst/>
          </a:prstGeom>
          <a:solidFill>
            <a:schemeClr val="accent1"/>
          </a:solidFill>
          <a:ln w="3175" cap="flat" cmpd="sng" algn="ctr">
            <a:solidFill>
              <a:schemeClr val="tx1"/>
            </a:solidFill>
            <a:prstDash val="solid"/>
            <a:round/>
            <a:headEnd type="none" w="med" len="med"/>
            <a:tailEnd type="triangle"/>
          </a:ln>
          <a:effectLst/>
        </p:spPr>
      </p:cxnSp>
      <p:sp>
        <p:nvSpPr>
          <p:cNvPr id="51" name="Rectangle 50"/>
          <p:cNvSpPr/>
          <p:nvPr/>
        </p:nvSpPr>
        <p:spPr>
          <a:xfrm>
            <a:off x="4983406" y="2743018"/>
            <a:ext cx="1487908" cy="246221"/>
          </a:xfrm>
          <a:prstGeom prst="rect">
            <a:avLst/>
          </a:prstGeom>
        </p:spPr>
        <p:txBody>
          <a:bodyPr wrap="none">
            <a:spAutoFit/>
          </a:bodyPr>
          <a:lstStyle/>
          <a:p>
            <a:r>
              <a:rPr lang="en-GB" sz="1000" dirty="0">
                <a:latin typeface="Ubuntu" panose="020B0504030602030204" pitchFamily="34" charset="0"/>
              </a:rPr>
              <a:t>movable AC fluxmeter</a:t>
            </a:r>
            <a:endParaRPr lang="en-US" sz="1000" baseline="30000" dirty="0"/>
          </a:p>
        </p:txBody>
      </p:sp>
      <p:pic>
        <p:nvPicPr>
          <p:cNvPr id="14" name="Picture 13"/>
          <p:cNvPicPr>
            <a:picLocks noChangeAspect="1"/>
          </p:cNvPicPr>
          <p:nvPr/>
        </p:nvPicPr>
        <p:blipFill>
          <a:blip r:embed="rId4"/>
          <a:stretch>
            <a:fillRect/>
          </a:stretch>
        </p:blipFill>
        <p:spPr>
          <a:xfrm rot="5801956">
            <a:off x="5487972" y="3932013"/>
            <a:ext cx="796719" cy="516619"/>
          </a:xfrm>
          <a:prstGeom prst="rect">
            <a:avLst/>
          </a:prstGeom>
        </p:spPr>
      </p:pic>
    </p:spTree>
    <p:extLst>
      <p:ext uri="{BB962C8B-B14F-4D97-AF65-F5344CB8AC3E}">
        <p14:creationId xmlns:p14="http://schemas.microsoft.com/office/powerpoint/2010/main" val="425791477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92460" y="2672916"/>
            <a:ext cx="9906000" cy="837152"/>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Conclusions</a:t>
            </a:r>
          </a:p>
        </p:txBody>
      </p:sp>
    </p:spTree>
    <p:extLst>
      <p:ext uri="{BB962C8B-B14F-4D97-AF65-F5344CB8AC3E}">
        <p14:creationId xmlns:p14="http://schemas.microsoft.com/office/powerpoint/2010/main" val="380365774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What we would like to define</a:t>
            </a:r>
            <a:endPar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endParaRPr>
          </a:p>
        </p:txBody>
      </p:sp>
      <p:sp>
        <p:nvSpPr>
          <p:cNvPr id="5" name="Rectangle 6"/>
          <p:cNvSpPr>
            <a:spLocks noChangeArrowheads="1"/>
          </p:cNvSpPr>
          <p:nvPr/>
        </p:nvSpPr>
        <p:spPr bwMode="auto">
          <a:xfrm>
            <a:off x="56456" y="367332"/>
            <a:ext cx="9849544" cy="5501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marL="285750" indent="-285750" algn="l" defTabSz="798513">
              <a:spcBef>
                <a:spcPts val="0"/>
              </a:spcBef>
              <a:spcAft>
                <a:spcPts val="900"/>
              </a:spcAft>
              <a:buFont typeface="Arial" panose="020B0604020202020204" pitchFamily="34" charset="0"/>
              <a:buChar char="•"/>
              <a:defRPr/>
            </a:pPr>
            <a:r>
              <a:rPr lang="en-US" sz="2000" dirty="0" smtClean="0">
                <a:latin typeface="Ubuntu" panose="020B0504030602030204" pitchFamily="34" charset="0"/>
              </a:rPr>
              <a:t>a </a:t>
            </a:r>
            <a:r>
              <a:rPr lang="en-US" sz="2000" b="1" dirty="0">
                <a:solidFill>
                  <a:srgbClr val="00B050"/>
                </a:solidFill>
                <a:latin typeface="Ubuntu" panose="020B0504030602030204" pitchFamily="34" charset="0"/>
              </a:rPr>
              <a:t>coherent way</a:t>
            </a:r>
            <a:r>
              <a:rPr lang="en-US" sz="2000" b="1" dirty="0">
                <a:latin typeface="Ubuntu" panose="020B0504030602030204" pitchFamily="34" charset="0"/>
              </a:rPr>
              <a:t> </a:t>
            </a:r>
            <a:r>
              <a:rPr lang="en-US" sz="2000" dirty="0">
                <a:latin typeface="Ubuntu" panose="020B0504030602030204" pitchFamily="34" charset="0"/>
              </a:rPr>
              <a:t>to express </a:t>
            </a:r>
            <a:r>
              <a:rPr lang="en-US" sz="2000" dirty="0" smtClean="0">
                <a:latin typeface="Ubuntu" panose="020B0504030602030204" pitchFamily="34" charset="0"/>
              </a:rPr>
              <a:t>various types of averaged field representations:</a:t>
            </a:r>
            <a:r>
              <a:rPr lang="en-US" sz="2000" dirty="0">
                <a:latin typeface="Ubuntu" panose="020B0504030602030204" pitchFamily="34" charset="0"/>
              </a:rPr>
              <a:t/>
            </a:r>
            <a:br>
              <a:rPr lang="en-US" sz="2000" dirty="0">
                <a:latin typeface="Ubuntu" panose="020B0504030602030204" pitchFamily="34" charset="0"/>
              </a:rPr>
            </a:br>
            <a:r>
              <a:rPr lang="en-US" sz="2000" dirty="0">
                <a:latin typeface="Ubuntu" panose="020B0504030602030204" pitchFamily="34" charset="0"/>
              </a:rPr>
              <a:t>– </a:t>
            </a:r>
            <a:r>
              <a:rPr lang="en-US" sz="2000" dirty="0" smtClean="0">
                <a:latin typeface="Ubuntu" panose="020B0504030602030204" pitchFamily="34" charset="0"/>
              </a:rPr>
              <a:t>file and database formats</a:t>
            </a:r>
            <a:r>
              <a:rPr lang="en-US" sz="2000" dirty="0">
                <a:latin typeface="Ubuntu" panose="020B0504030602030204" pitchFamily="34" charset="0"/>
              </a:rPr>
              <a:t/>
            </a:r>
            <a:br>
              <a:rPr lang="en-US" sz="2000" dirty="0">
                <a:latin typeface="Ubuntu" panose="020B0504030602030204" pitchFamily="34" charset="0"/>
              </a:rPr>
            </a:br>
            <a:r>
              <a:rPr lang="en-US" sz="2000" dirty="0">
                <a:latin typeface="Ubuntu" panose="020B0504030602030204" pitchFamily="34" charset="0"/>
              </a:rPr>
              <a:t>– </a:t>
            </a:r>
            <a:r>
              <a:rPr lang="en-US" sz="2000" dirty="0" smtClean="0">
                <a:latin typeface="Ubuntu" panose="020B0504030602030204" pitchFamily="34" charset="0"/>
              </a:rPr>
              <a:t>automated data reduction</a:t>
            </a:r>
            <a:r>
              <a:rPr lang="en-US" sz="2000" dirty="0">
                <a:latin typeface="Ubuntu" panose="020B0504030602030204" pitchFamily="34" charset="0"/>
              </a:rPr>
              <a:t/>
            </a:r>
            <a:br>
              <a:rPr lang="en-US" sz="2000" dirty="0">
                <a:latin typeface="Ubuntu" panose="020B0504030602030204" pitchFamily="34" charset="0"/>
              </a:rPr>
            </a:br>
            <a:r>
              <a:rPr lang="en-US" sz="2000" dirty="0">
                <a:latin typeface="Ubuntu" panose="020B0504030602030204" pitchFamily="34" charset="0"/>
              </a:rPr>
              <a:t>– </a:t>
            </a:r>
            <a:r>
              <a:rPr lang="en-US" sz="2000" dirty="0" smtClean="0">
                <a:latin typeface="Ubuntu" panose="020B0504030602030204" pitchFamily="34" charset="0"/>
              </a:rPr>
              <a:t>post-processing with BEM/FEM</a:t>
            </a:r>
            <a:endParaRPr lang="en-US" sz="2000" b="1" dirty="0" smtClean="0">
              <a:latin typeface="Ubuntu" panose="020B0504030602030204" pitchFamily="34" charset="0"/>
            </a:endParaRPr>
          </a:p>
          <a:p>
            <a:pPr marL="285750" indent="-285750" algn="l" defTabSz="798513">
              <a:spcBef>
                <a:spcPts val="0"/>
              </a:spcBef>
              <a:spcAft>
                <a:spcPts val="900"/>
              </a:spcAft>
              <a:buFont typeface="Arial" panose="020B0604020202020204" pitchFamily="34" charset="0"/>
              <a:buChar char="•"/>
              <a:defRPr/>
            </a:pPr>
            <a:r>
              <a:rPr lang="en-US" sz="2000" b="1" dirty="0" smtClean="0">
                <a:solidFill>
                  <a:schemeClr val="accent1">
                    <a:lumMod val="50000"/>
                  </a:schemeClr>
                </a:solidFill>
                <a:latin typeface="Ubuntu" panose="020B0504030602030204" pitchFamily="34" charset="0"/>
              </a:rPr>
              <a:t>better eigensolutions</a:t>
            </a:r>
            <a:r>
              <a:rPr lang="en-US" sz="2000" b="1" dirty="0" smtClean="0">
                <a:latin typeface="Ubuntu" panose="020B0504030602030204" pitchFamily="34" charset="0"/>
              </a:rPr>
              <a:t> </a:t>
            </a:r>
            <a:r>
              <a:rPr lang="en-US" sz="2000" dirty="0" smtClean="0">
                <a:latin typeface="Ubuntu" panose="020B0504030602030204" pitchFamily="34" charset="0"/>
              </a:rPr>
              <a:t>for different classes of 2D and 3D problems</a:t>
            </a:r>
            <a:endParaRPr lang="en-US" sz="2000" b="1" dirty="0" smtClean="0">
              <a:latin typeface="Ubuntu" panose="020B0504030602030204" pitchFamily="34" charset="0"/>
            </a:endParaRPr>
          </a:p>
          <a:p>
            <a:pPr marL="285750" indent="-285750" algn="l" defTabSz="798513">
              <a:spcBef>
                <a:spcPts val="0"/>
              </a:spcBef>
              <a:spcAft>
                <a:spcPts val="900"/>
              </a:spcAft>
              <a:buFont typeface="Arial" panose="020B0604020202020204" pitchFamily="34" charset="0"/>
              <a:buChar char="•"/>
              <a:defRPr/>
            </a:pPr>
            <a:r>
              <a:rPr lang="en-US" sz="2000" dirty="0" smtClean="0">
                <a:latin typeface="Ubuntu" panose="020B0504030602030204" pitchFamily="34" charset="0"/>
              </a:rPr>
              <a:t>criteria to </a:t>
            </a:r>
            <a:r>
              <a:rPr lang="en-US" sz="2000" b="1" dirty="0" smtClean="0">
                <a:solidFill>
                  <a:srgbClr val="00B0F0"/>
                </a:solidFill>
                <a:latin typeface="Ubuntu" panose="020B0504030602030204" pitchFamily="34" charset="0"/>
              </a:rPr>
              <a:t>design optimally test equipment and procedures</a:t>
            </a:r>
            <a:r>
              <a:rPr lang="en-US" sz="2000" b="1" dirty="0" smtClean="0">
                <a:latin typeface="Ubuntu" panose="020B0504030602030204" pitchFamily="34" charset="0"/>
              </a:rPr>
              <a:t/>
            </a:r>
            <a:br>
              <a:rPr lang="en-US" sz="2000" b="1" dirty="0" smtClean="0">
                <a:latin typeface="Ubuntu" panose="020B0504030602030204" pitchFamily="34" charset="0"/>
              </a:rPr>
            </a:br>
            <a:r>
              <a:rPr lang="en-US" sz="2000" dirty="0">
                <a:latin typeface="Ubuntu" panose="020B0504030602030204" pitchFamily="34" charset="0"/>
              </a:rPr>
              <a:t>–</a:t>
            </a:r>
            <a:r>
              <a:rPr lang="en-US" sz="2000" dirty="0" smtClean="0">
                <a:latin typeface="Ubuntu" panose="020B0504030602030204" pitchFamily="34" charset="0"/>
              </a:rPr>
              <a:t> how do we dimension coils and where do we place them to fit a given series expansion with the best possible conditioning</a:t>
            </a:r>
            <a:br>
              <a:rPr lang="en-US" sz="2000" dirty="0" smtClean="0">
                <a:latin typeface="Ubuntu" panose="020B0504030602030204" pitchFamily="34" charset="0"/>
              </a:rPr>
            </a:br>
            <a:r>
              <a:rPr lang="en-US" sz="2000" dirty="0" smtClean="0">
                <a:latin typeface="Ubuntu" panose="020B0504030602030204" pitchFamily="34" charset="0"/>
              </a:rPr>
              <a:t>– is it always ok to measure at the boundary, or to use regular grids ?</a:t>
            </a:r>
            <a:endParaRPr lang="en-US" sz="2000" b="1" dirty="0">
              <a:latin typeface="Ubuntu" panose="020B0504030602030204" pitchFamily="34" charset="0"/>
            </a:endParaRPr>
          </a:p>
          <a:p>
            <a:pPr marL="285750" indent="-285750" algn="l" defTabSz="798513">
              <a:spcBef>
                <a:spcPts val="0"/>
              </a:spcBef>
              <a:spcAft>
                <a:spcPts val="900"/>
              </a:spcAft>
              <a:buFont typeface="Arial" panose="020B0604020202020204" pitchFamily="34" charset="0"/>
              <a:buChar char="•"/>
              <a:defRPr/>
            </a:pPr>
            <a:r>
              <a:rPr lang="en-US" sz="2000" dirty="0" smtClean="0">
                <a:latin typeface="Ubuntu" panose="020B0504030602030204" pitchFamily="34" charset="0"/>
              </a:rPr>
              <a:t>the </a:t>
            </a:r>
            <a:r>
              <a:rPr lang="en-US" sz="2000" b="1" dirty="0" smtClean="0">
                <a:solidFill>
                  <a:srgbClr val="7030A0"/>
                </a:solidFill>
                <a:latin typeface="Ubuntu" panose="020B0504030602030204" pitchFamily="34" charset="0"/>
              </a:rPr>
              <a:t>best </a:t>
            </a:r>
            <a:r>
              <a:rPr lang="en-US" sz="2000" b="1" dirty="0">
                <a:solidFill>
                  <a:srgbClr val="7030A0"/>
                </a:solidFill>
                <a:latin typeface="Ubuntu" panose="020B0504030602030204" pitchFamily="34" charset="0"/>
              </a:rPr>
              <a:t>way to exploit </a:t>
            </a:r>
            <a:r>
              <a:rPr lang="en-US" sz="2000" b="1" dirty="0" smtClean="0">
                <a:solidFill>
                  <a:srgbClr val="7030A0"/>
                </a:solidFill>
                <a:latin typeface="Ubuntu" panose="020B0504030602030204" pitchFamily="34" charset="0"/>
              </a:rPr>
              <a:t>redundant data</a:t>
            </a:r>
            <a:r>
              <a:rPr lang="en-US" sz="2000" dirty="0">
                <a:latin typeface="Ubuntu" panose="020B0504030602030204" pitchFamily="34" charset="0"/>
              </a:rPr>
              <a:t/>
            </a:r>
            <a:br>
              <a:rPr lang="en-US" sz="2000" dirty="0">
                <a:latin typeface="Ubuntu" panose="020B0504030602030204" pitchFamily="34" charset="0"/>
              </a:rPr>
            </a:br>
            <a:r>
              <a:rPr lang="en-US" sz="2000" dirty="0">
                <a:latin typeface="Ubuntu" panose="020B0504030602030204" pitchFamily="34" charset="0"/>
              </a:rPr>
              <a:t>–</a:t>
            </a:r>
            <a:r>
              <a:rPr lang="en-US" sz="2000" dirty="0" smtClean="0">
                <a:latin typeface="Ubuntu" panose="020B0504030602030204" pitchFamily="34" charset="0"/>
              </a:rPr>
              <a:t> impose </a:t>
            </a:r>
            <a:r>
              <a:rPr lang="en-US" sz="2000" dirty="0">
                <a:latin typeface="Ubuntu" panose="020B0504030602030204" pitchFamily="34" charset="0"/>
              </a:rPr>
              <a:t>consistency </a:t>
            </a:r>
            <a:r>
              <a:rPr lang="en-US" sz="2000" dirty="0" smtClean="0">
                <a:latin typeface="Ubuntu" panose="020B0504030602030204" pitchFamily="34" charset="0"/>
              </a:rPr>
              <a:t>to </a:t>
            </a:r>
            <a:r>
              <a:rPr lang="en-US" sz="2000" dirty="0">
                <a:latin typeface="Ubuntu" panose="020B0504030602030204" pitchFamily="34" charset="0"/>
              </a:rPr>
              <a:t>Maxwell equations </a:t>
            </a:r>
            <a:r>
              <a:rPr lang="en-US" sz="2000" dirty="0" smtClean="0">
                <a:latin typeface="Ubuntu" panose="020B0504030602030204" pitchFamily="34" charset="0"/>
              </a:rPr>
              <a:t>to clouds of </a:t>
            </a:r>
            <a:r>
              <a:rPr lang="en-US" sz="2000" i="1" dirty="0" smtClean="0">
                <a:latin typeface="Ubuntu" panose="020B0504030602030204" pitchFamily="34" charset="0"/>
              </a:rPr>
              <a:t>B</a:t>
            </a:r>
            <a:r>
              <a:rPr lang="en-US" sz="2000" i="1" baseline="-25000" dirty="0" smtClean="0">
                <a:latin typeface="Ubuntu" panose="020B0504030602030204" pitchFamily="34" charset="0"/>
              </a:rPr>
              <a:t>k </a:t>
            </a:r>
            <a:r>
              <a:rPr lang="en-US" sz="2000" i="1" dirty="0" smtClean="0">
                <a:latin typeface="Ubuntu" panose="020B0504030602030204" pitchFamily="34" charset="0"/>
              </a:rPr>
              <a:t> or  </a:t>
            </a:r>
            <a:r>
              <a:rPr lang="en-US" sz="2000" dirty="0" smtClean="0">
                <a:latin typeface="Ubuntu" panose="020B0504030602030204" pitchFamily="34" charset="0"/>
              </a:rPr>
              <a:t>||</a:t>
            </a:r>
            <a:r>
              <a:rPr lang="en-US" sz="2000" b="1" dirty="0">
                <a:latin typeface="Ubuntu" panose="020B0504030602030204" pitchFamily="34" charset="0"/>
              </a:rPr>
              <a:t>B</a:t>
            </a:r>
            <a:r>
              <a:rPr lang="en-US" sz="2000" dirty="0" smtClean="0">
                <a:latin typeface="Ubuntu" panose="020B0504030602030204" pitchFamily="34" charset="0"/>
              </a:rPr>
              <a:t>|| data points</a:t>
            </a:r>
            <a:endParaRPr lang="en-US" sz="2000" dirty="0">
              <a:latin typeface="Ubuntu" panose="020B0504030602030204" pitchFamily="34" charset="0"/>
            </a:endParaRPr>
          </a:p>
          <a:p>
            <a:pPr marL="285750" indent="-285750" algn="l" defTabSz="798513">
              <a:spcBef>
                <a:spcPts val="0"/>
              </a:spcBef>
              <a:spcAft>
                <a:spcPts val="900"/>
              </a:spcAft>
              <a:buFont typeface="Arial" panose="020B0604020202020204" pitchFamily="34" charset="0"/>
              <a:buChar char="•"/>
              <a:defRPr/>
            </a:pPr>
            <a:r>
              <a:rPr lang="en-US" sz="2000" dirty="0" smtClean="0">
                <a:latin typeface="Ubuntu" panose="020B0504030602030204" pitchFamily="34" charset="0"/>
              </a:rPr>
              <a:t>an </a:t>
            </a:r>
            <a:r>
              <a:rPr lang="en-US" sz="2000" b="1" dirty="0" smtClean="0">
                <a:solidFill>
                  <a:srgbClr val="C00000"/>
                </a:solidFill>
                <a:latin typeface="Ubuntu" panose="020B0504030602030204" pitchFamily="34" charset="0"/>
              </a:rPr>
              <a:t>efficiency metric</a:t>
            </a:r>
            <a:r>
              <a:rPr lang="en-US" sz="2000" dirty="0" smtClean="0">
                <a:solidFill>
                  <a:srgbClr val="C00000"/>
                </a:solidFill>
                <a:latin typeface="Ubuntu" panose="020B0504030602030204" pitchFamily="34" charset="0"/>
              </a:rPr>
              <a:t> </a:t>
            </a:r>
            <a:r>
              <a:rPr lang="en-US" sz="2000" dirty="0" smtClean="0">
                <a:latin typeface="Ubuntu" panose="020B0504030602030204" pitchFamily="34" charset="0"/>
              </a:rPr>
              <a:t>to express the tradeoff between cost of redundant data</a:t>
            </a:r>
            <a:br>
              <a:rPr lang="en-US" sz="2000" dirty="0" smtClean="0">
                <a:latin typeface="Ubuntu" panose="020B0504030602030204" pitchFamily="34" charset="0"/>
              </a:rPr>
            </a:br>
            <a:r>
              <a:rPr lang="en-US" sz="2000" dirty="0" smtClean="0">
                <a:latin typeface="Ubuntu" panose="020B0504030602030204" pitchFamily="34" charset="0"/>
              </a:rPr>
              <a:t>and uncertainty of the final result</a:t>
            </a:r>
          </a:p>
          <a:p>
            <a:pPr marL="285750" indent="-285750" algn="l" defTabSz="798513">
              <a:spcBef>
                <a:spcPts val="0"/>
              </a:spcBef>
              <a:spcAft>
                <a:spcPts val="900"/>
              </a:spcAft>
              <a:buFont typeface="Arial" panose="020B0604020202020204" pitchFamily="34" charset="0"/>
              <a:buChar char="•"/>
              <a:defRPr/>
            </a:pPr>
            <a:r>
              <a:rPr lang="en-US" sz="2000" dirty="0" smtClean="0">
                <a:latin typeface="Ubuntu" panose="020B0504030602030204" pitchFamily="34" charset="0"/>
              </a:rPr>
              <a:t>a general </a:t>
            </a:r>
            <a:r>
              <a:rPr lang="en-US" sz="2000" b="1" dirty="0" smtClean="0">
                <a:solidFill>
                  <a:srgbClr val="FF0000"/>
                </a:solidFill>
                <a:latin typeface="Ubuntu" panose="020B0504030602030204" pitchFamily="34" charset="0"/>
              </a:rPr>
              <a:t>representation of the field based on equivalent field sources</a:t>
            </a:r>
            <a:r>
              <a:rPr lang="en-US" sz="2000" dirty="0" smtClean="0">
                <a:latin typeface="Ubuntu" panose="020B0504030602030204" pitchFamily="34" charset="0"/>
              </a:rPr>
              <a:t/>
            </a:r>
            <a:br>
              <a:rPr lang="en-US" sz="2000" dirty="0" smtClean="0">
                <a:latin typeface="Ubuntu" panose="020B0504030602030204" pitchFamily="34" charset="0"/>
              </a:rPr>
            </a:br>
            <a:r>
              <a:rPr lang="en-US" sz="2000" dirty="0">
                <a:latin typeface="Ubuntu" panose="020B0504030602030204" pitchFamily="34" charset="0"/>
              </a:rPr>
              <a:t>–</a:t>
            </a:r>
            <a:r>
              <a:rPr lang="en-US" sz="2000" dirty="0" smtClean="0">
                <a:latin typeface="Ubuntu" panose="020B0504030602030204" pitchFamily="34" charset="0"/>
              </a:rPr>
              <a:t> </a:t>
            </a:r>
            <a:r>
              <a:rPr lang="en-US" sz="2000" dirty="0" err="1" smtClean="0">
                <a:latin typeface="Ubuntu" panose="020B0504030602030204" pitchFamily="34" charset="0"/>
              </a:rPr>
              <a:t>Biot</a:t>
            </a:r>
            <a:r>
              <a:rPr lang="en-US" sz="2000" dirty="0" smtClean="0">
                <a:latin typeface="Ubuntu" panose="020B0504030602030204" pitchFamily="34" charset="0"/>
              </a:rPr>
              <a:t>-Savart appealing simple for iron-free volumes </a:t>
            </a:r>
            <a:br>
              <a:rPr lang="en-US" sz="2000" dirty="0" smtClean="0">
                <a:latin typeface="Ubuntu" panose="020B0504030602030204" pitchFamily="34" charset="0"/>
              </a:rPr>
            </a:br>
            <a:r>
              <a:rPr lang="en-US" sz="2000" dirty="0" smtClean="0">
                <a:latin typeface="Ubuntu" panose="020B0504030602030204" pitchFamily="34" charset="0"/>
              </a:rPr>
              <a:t>– can we use it for beam line magnets ?</a:t>
            </a:r>
            <a:endParaRPr lang="en-US" sz="2000" dirty="0">
              <a:latin typeface="Ubuntu" panose="020B0504030602030204" pitchFamily="34" charset="0"/>
            </a:endParaRPr>
          </a:p>
        </p:txBody>
      </p:sp>
    </p:spTree>
    <p:extLst>
      <p:ext uri="{BB962C8B-B14F-4D97-AF65-F5344CB8AC3E}">
        <p14:creationId xmlns:p14="http://schemas.microsoft.com/office/powerpoint/2010/main" val="172182726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latin typeface="Ubuntu" panose="020B0504030602030204" pitchFamily="34" charset="0"/>
              </a:rPr>
              <a:t>Objectives of magnetic measurements</a:t>
            </a:r>
            <a:endPar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endParaRPr>
          </a:p>
        </p:txBody>
      </p:sp>
      <p:sp>
        <p:nvSpPr>
          <p:cNvPr id="5" name="Rectangle 6"/>
          <p:cNvSpPr>
            <a:spLocks noChangeArrowheads="1"/>
          </p:cNvSpPr>
          <p:nvPr/>
        </p:nvSpPr>
        <p:spPr bwMode="auto">
          <a:xfrm>
            <a:off x="20452" y="323936"/>
            <a:ext cx="9937104"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defTabSz="798513">
              <a:spcBef>
                <a:spcPts val="600"/>
              </a:spcBef>
              <a:defRPr/>
            </a:pPr>
            <a:r>
              <a:rPr lang="en-US" sz="1800" b="1" dirty="0" smtClean="0">
                <a:latin typeface="Ubuntu" panose="020B0504030602030204" pitchFamily="34" charset="0"/>
              </a:rPr>
              <a:t>Different test scenarios during a magnet’s lifetime </a:t>
            </a:r>
            <a:r>
              <a:rPr lang="en-US" sz="1800" b="1" dirty="0">
                <a:latin typeface="Ubuntu" panose="020B0504030602030204" pitchFamily="34" charset="0"/>
                <a:sym typeface="Symbol" panose="05050102010706020507" pitchFamily="18" charset="2"/>
              </a:rPr>
              <a:t> </a:t>
            </a:r>
            <a:r>
              <a:rPr lang="en-US" sz="1800" b="1" dirty="0" smtClean="0">
                <a:latin typeface="Ubuntu" panose="020B0504030602030204" pitchFamily="34" charset="0"/>
                <a:sym typeface="Symbol" panose="05050102010706020507" pitchFamily="18" charset="2"/>
              </a:rPr>
              <a:t/>
            </a:r>
            <a:br>
              <a:rPr lang="en-US" sz="1800" b="1" dirty="0" smtClean="0">
                <a:latin typeface="Ubuntu" panose="020B0504030602030204" pitchFamily="34" charset="0"/>
                <a:sym typeface="Symbol" panose="05050102010706020507" pitchFamily="18" charset="2"/>
              </a:rPr>
            </a:br>
            <a:r>
              <a:rPr lang="en-US" sz="1800" b="1" dirty="0" smtClean="0">
                <a:latin typeface="Ubuntu" panose="020B0504030602030204" pitchFamily="34" charset="0"/>
                <a:sym typeface="Symbol" panose="05050102010706020507" pitchFamily="18" charset="2"/>
              </a:rPr>
              <a:t>latitude for different trade-offs </a:t>
            </a:r>
            <a:r>
              <a:rPr lang="en-US" sz="1800" b="1" dirty="0">
                <a:latin typeface="Ubuntu" panose="020B0504030602030204" pitchFamily="34" charset="0"/>
                <a:sym typeface="Symbol" panose="05050102010706020507" pitchFamily="18" charset="2"/>
              </a:rPr>
              <a:t>between accuracy and resources</a:t>
            </a:r>
            <a:endParaRPr lang="en-US" sz="1800" b="1" dirty="0">
              <a:latin typeface="Ubuntu" panose="020B0504030602030204" pitchFamily="34" charset="0"/>
            </a:endParaRPr>
          </a:p>
          <a:p>
            <a:pPr algn="l" defTabSz="798513">
              <a:spcBef>
                <a:spcPts val="600"/>
              </a:spcBef>
              <a:defRPr/>
            </a:pPr>
            <a:endParaRPr lang="en-US" sz="1800" dirty="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r>
              <a:rPr lang="en-US" sz="1800" b="1" dirty="0">
                <a:latin typeface="Ubuntu" panose="020B0504030602030204" pitchFamily="34" charset="0"/>
              </a:rPr>
              <a:t>design </a:t>
            </a:r>
            <a:r>
              <a:rPr lang="en-US" sz="1800" b="1" dirty="0" smtClean="0">
                <a:latin typeface="Ubuntu" panose="020B0504030602030204" pitchFamily="34" charset="0"/>
              </a:rPr>
              <a:t>time</a:t>
            </a:r>
            <a:r>
              <a:rPr lang="en-US" sz="1800" dirty="0" smtClean="0">
                <a:latin typeface="Ubuntu" panose="020B0504030602030204" pitchFamily="34" charset="0"/>
              </a:rPr>
              <a:t>: fill </a:t>
            </a:r>
            <a:r>
              <a:rPr lang="en-US" sz="1800" dirty="0">
                <a:latin typeface="Ubuntu" panose="020B0504030602030204" pitchFamily="34" charset="0"/>
              </a:rPr>
              <a:t>in information missing in computer models:</a:t>
            </a:r>
            <a:br>
              <a:rPr lang="en-US" sz="1800" dirty="0">
                <a:latin typeface="Ubuntu" panose="020B0504030602030204" pitchFamily="34" charset="0"/>
              </a:rPr>
            </a:br>
            <a:r>
              <a:rPr lang="en-US" sz="1800" dirty="0">
                <a:latin typeface="Ubuntu" panose="020B0504030602030204" pitchFamily="34" charset="0"/>
              </a:rPr>
              <a:t>- material properties, </a:t>
            </a:r>
            <a:r>
              <a:rPr lang="en-US" sz="1800" dirty="0" smtClean="0">
                <a:latin typeface="Ubuntu" panose="020B0504030602030204" pitchFamily="34" charset="0"/>
              </a:rPr>
              <a:t>mechanical  tolerances ()</a:t>
            </a:r>
          </a:p>
          <a:p>
            <a:pPr marL="285750" indent="-285750" algn="l" defTabSz="798513">
              <a:spcBef>
                <a:spcPts val="0"/>
              </a:spcBef>
              <a:spcAft>
                <a:spcPts val="600"/>
              </a:spcAft>
              <a:buFont typeface="Arial" panose="020B0604020202020204" pitchFamily="34" charset="0"/>
              <a:buChar char="•"/>
              <a:defRPr/>
            </a:pPr>
            <a:endParaRPr lang="en-US" dirty="0" smtClean="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r>
              <a:rPr lang="en-US" sz="1800" b="1" dirty="0" smtClean="0">
                <a:latin typeface="Ubuntu" panose="020B0504030602030204" pitchFamily="34" charset="0"/>
              </a:rPr>
              <a:t>complement models</a:t>
            </a:r>
            <a:r>
              <a:rPr lang="en-US" sz="1800" dirty="0" smtClean="0">
                <a:latin typeface="Ubuntu" panose="020B0504030602030204" pitchFamily="34" charset="0"/>
              </a:rPr>
              <a:t>: provide hard-to-get information</a:t>
            </a:r>
          </a:p>
          <a:p>
            <a:pPr algn="l" defTabSz="798513">
              <a:spcBef>
                <a:spcPts val="0"/>
              </a:spcBef>
              <a:spcAft>
                <a:spcPts val="600"/>
              </a:spcAft>
              <a:defRPr/>
            </a:pPr>
            <a:r>
              <a:rPr lang="en-US" sz="1800" dirty="0" smtClean="0">
                <a:latin typeface="Ubuntu" panose="020B0504030602030204" pitchFamily="34" charset="0"/>
              </a:rPr>
              <a:t>	- time constant of eddy currents (difficult)</a:t>
            </a:r>
            <a:br>
              <a:rPr lang="en-US" sz="1800" dirty="0" smtClean="0">
                <a:latin typeface="Ubuntu" panose="020B0504030602030204" pitchFamily="34" charset="0"/>
              </a:rPr>
            </a:br>
            <a:r>
              <a:rPr lang="en-US" sz="1800" dirty="0" smtClean="0">
                <a:latin typeface="Ubuntu" panose="020B0504030602030204" pitchFamily="34" charset="0"/>
              </a:rPr>
              <a:t>	- hysteresis effects (practically impossible)</a:t>
            </a:r>
            <a:br>
              <a:rPr lang="en-US" sz="1800" dirty="0" smtClean="0">
                <a:latin typeface="Ubuntu" panose="020B0504030602030204" pitchFamily="34" charset="0"/>
              </a:rPr>
            </a:br>
            <a:endParaRPr lang="en-US" dirty="0" smtClean="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r>
              <a:rPr lang="en-US" sz="1800" b="1" dirty="0" smtClean="0">
                <a:latin typeface="Ubuntu" panose="020B0504030602030204" pitchFamily="34" charset="0"/>
              </a:rPr>
              <a:t>magnet </a:t>
            </a:r>
            <a:r>
              <a:rPr lang="en-US" sz="1800" b="1" dirty="0">
                <a:latin typeface="Ubuntu" panose="020B0504030602030204" pitchFamily="34" charset="0"/>
              </a:rPr>
              <a:t>acceptance</a:t>
            </a:r>
            <a:r>
              <a:rPr lang="en-US" sz="1800" dirty="0">
                <a:latin typeface="Ubuntu" panose="020B0504030602030204" pitchFamily="34" charset="0"/>
              </a:rPr>
              <a:t>: go-no go decision</a:t>
            </a:r>
            <a:br>
              <a:rPr lang="en-US" sz="1800" dirty="0">
                <a:latin typeface="Ubuntu" panose="020B0504030602030204" pitchFamily="34" charset="0"/>
              </a:rPr>
            </a:br>
            <a:r>
              <a:rPr lang="en-US" sz="1800" dirty="0" smtClean="0">
                <a:latin typeface="Ubuntu" panose="020B0504030602030204" pitchFamily="34" charset="0"/>
              </a:rPr>
              <a:t>	- accept/reject/do </a:t>
            </a:r>
            <a:r>
              <a:rPr lang="en-US" sz="1800" dirty="0">
                <a:latin typeface="Ubuntu" panose="020B0504030602030204" pitchFamily="34" charset="0"/>
              </a:rPr>
              <a:t>further </a:t>
            </a:r>
            <a:r>
              <a:rPr lang="en-US" sz="1800" dirty="0" smtClean="0">
                <a:latin typeface="Ubuntu" panose="020B0504030602030204" pitchFamily="34" charset="0"/>
              </a:rPr>
              <a:t>tests</a:t>
            </a:r>
            <a:br>
              <a:rPr lang="en-US" sz="1800" dirty="0" smtClean="0">
                <a:latin typeface="Ubuntu" panose="020B0504030602030204" pitchFamily="34" charset="0"/>
              </a:rPr>
            </a:br>
            <a:r>
              <a:rPr lang="en-US" sz="1800" dirty="0" smtClean="0">
                <a:latin typeface="Ubuntu" panose="020B0504030602030204" pitchFamily="34" charset="0"/>
              </a:rPr>
              <a:t>	- spot checks (series tests)</a:t>
            </a:r>
            <a:endParaRPr lang="en-US" sz="1800" dirty="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endParaRPr lang="en-US" dirty="0" smtClean="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r>
              <a:rPr lang="en-US" sz="1800" dirty="0" smtClean="0">
                <a:latin typeface="Ubuntu" panose="020B0504030602030204" pitchFamily="34" charset="0"/>
              </a:rPr>
              <a:t>fiducialization data for </a:t>
            </a:r>
            <a:r>
              <a:rPr lang="en-US" sz="1800" b="1" dirty="0">
                <a:latin typeface="Ubuntu" panose="020B0504030602030204" pitchFamily="34" charset="0"/>
              </a:rPr>
              <a:t>installation and alignment</a:t>
            </a:r>
            <a:r>
              <a:rPr lang="en-US" sz="1800" dirty="0">
                <a:latin typeface="Ubuntu" panose="020B0504030602030204" pitchFamily="34" charset="0"/>
              </a:rPr>
              <a:t/>
            </a:r>
            <a:br>
              <a:rPr lang="en-US" sz="1800" dirty="0">
                <a:latin typeface="Ubuntu" panose="020B0504030602030204" pitchFamily="34" charset="0"/>
              </a:rPr>
            </a:br>
            <a:r>
              <a:rPr lang="en-US" sz="1800" dirty="0">
                <a:latin typeface="Ubuntu" panose="020B0504030602030204" pitchFamily="34" charset="0"/>
              </a:rPr>
              <a:t>magnetic axis (transversal), longitudinal center</a:t>
            </a:r>
          </a:p>
          <a:p>
            <a:pPr marL="285750" indent="-285750" algn="l" defTabSz="798513">
              <a:spcBef>
                <a:spcPts val="0"/>
              </a:spcBef>
              <a:spcAft>
                <a:spcPts val="600"/>
              </a:spcAft>
              <a:buFont typeface="Arial" panose="020B0604020202020204" pitchFamily="34" charset="0"/>
              <a:buChar char="•"/>
              <a:defRPr/>
            </a:pPr>
            <a:endParaRPr lang="en-US" dirty="0" smtClean="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r>
              <a:rPr lang="en-US" sz="1800" b="1" dirty="0" smtClean="0">
                <a:latin typeface="Ubuntu" panose="020B0504030602030204" pitchFamily="34" charset="0"/>
              </a:rPr>
              <a:t>characterization </a:t>
            </a:r>
            <a:r>
              <a:rPr lang="en-US" sz="1800" b="1" dirty="0">
                <a:latin typeface="Ubuntu" panose="020B0504030602030204" pitchFamily="34" charset="0"/>
              </a:rPr>
              <a:t>for beam </a:t>
            </a:r>
            <a:r>
              <a:rPr lang="en-US" sz="1800" b="1" dirty="0" smtClean="0">
                <a:latin typeface="Ubuntu" panose="020B0504030602030204" pitchFamily="34" charset="0"/>
              </a:rPr>
              <a:t>physics</a:t>
            </a:r>
            <a:r>
              <a:rPr lang="en-US" sz="1800" dirty="0">
                <a:latin typeface="Ubuntu" panose="020B0504030602030204" pitchFamily="34" charset="0"/>
              </a:rPr>
              <a:t/>
            </a:r>
            <a:br>
              <a:rPr lang="en-US" sz="1800" dirty="0">
                <a:latin typeface="Ubuntu" panose="020B0504030602030204" pitchFamily="34" charset="0"/>
              </a:rPr>
            </a:br>
            <a:r>
              <a:rPr lang="en-US" sz="1800" dirty="0" smtClean="0">
                <a:latin typeface="Ubuntu" panose="020B0504030602030204" pitchFamily="34" charset="0"/>
              </a:rPr>
              <a:t>	-</a:t>
            </a:r>
            <a:r>
              <a:rPr lang="en-US" sz="1800" dirty="0" smtClean="0">
                <a:latin typeface="Ubuntu" panose="020B0504030602030204" pitchFamily="34" charset="0"/>
                <a:sym typeface="Symbol" panose="05050102010706020507" pitchFamily="18" charset="2"/>
              </a:rPr>
              <a:t> </a:t>
            </a:r>
            <a:r>
              <a:rPr lang="en-US" sz="1800" dirty="0">
                <a:latin typeface="Ubuntu" panose="020B0504030602030204" pitchFamily="34" charset="0"/>
                <a:sym typeface="Symbol" panose="05050102010706020507" pitchFamily="18" charset="2"/>
              </a:rPr>
              <a:t>input data for beam optics </a:t>
            </a:r>
            <a:r>
              <a:rPr lang="en-US" sz="1800" dirty="0" smtClean="0">
                <a:latin typeface="Ubuntu" panose="020B0504030602030204" pitchFamily="34" charset="0"/>
                <a:sym typeface="Symbol" panose="05050102010706020507" pitchFamily="18" charset="2"/>
              </a:rPr>
              <a:t>codes</a:t>
            </a:r>
            <a:br>
              <a:rPr lang="en-US" sz="1800" dirty="0" smtClean="0">
                <a:latin typeface="Ubuntu" panose="020B0504030602030204" pitchFamily="34" charset="0"/>
                <a:sym typeface="Symbol" panose="05050102010706020507" pitchFamily="18" charset="2"/>
              </a:rPr>
            </a:br>
            <a:r>
              <a:rPr lang="en-US" sz="1800" dirty="0" smtClean="0">
                <a:latin typeface="Ubuntu" panose="020B0504030602030204" pitchFamily="34" charset="0"/>
                <a:sym typeface="Symbol" panose="05050102010706020507" pitchFamily="18" charset="2"/>
              </a:rPr>
              <a:t>	- operating information for the control room </a:t>
            </a:r>
            <a:r>
              <a:rPr lang="en-US" sz="1800" dirty="0">
                <a:latin typeface="Ubuntu" panose="020B0504030602030204" pitchFamily="34" charset="0"/>
                <a:sym typeface="Symbol" panose="05050102010706020507" pitchFamily="18" charset="2"/>
              </a:rPr>
              <a:t/>
            </a:r>
            <a:br>
              <a:rPr lang="en-US" sz="1800" dirty="0">
                <a:latin typeface="Ubuntu" panose="020B0504030602030204" pitchFamily="34" charset="0"/>
                <a:sym typeface="Symbol" panose="05050102010706020507" pitchFamily="18" charset="2"/>
              </a:rPr>
            </a:br>
            <a:r>
              <a:rPr lang="en-US" sz="1800" dirty="0" smtClean="0">
                <a:latin typeface="Ubuntu" panose="020B0504030602030204" pitchFamily="34" charset="0"/>
                <a:sym typeface="Symbol" panose="05050102010706020507" pitchFamily="18" charset="2"/>
              </a:rPr>
              <a:t>	- one-off questions (e.g. measure a specific harmonic)</a:t>
            </a:r>
            <a:endParaRPr lang="en-US" sz="1800" dirty="0">
              <a:latin typeface="Ubuntu" panose="020B0504030602030204" pitchFamily="34" charset="0"/>
            </a:endParaRPr>
          </a:p>
          <a:p>
            <a:pPr marL="285750" indent="-285750" algn="l" defTabSz="798513">
              <a:spcBef>
                <a:spcPts val="0"/>
              </a:spcBef>
              <a:spcAft>
                <a:spcPts val="600"/>
              </a:spcAft>
              <a:buFont typeface="Arial" panose="020B0604020202020204" pitchFamily="34" charset="0"/>
              <a:buChar char="•"/>
              <a:defRPr/>
            </a:pPr>
            <a:endParaRPr lang="en-US" sz="1800" dirty="0">
              <a:solidFill>
                <a:srgbClr val="FF0000"/>
              </a:solidFill>
              <a:latin typeface="Ubuntu" panose="020B0504030602030204" pitchFamily="34" charset="0"/>
            </a:endParaRPr>
          </a:p>
        </p:txBody>
      </p:sp>
    </p:spTree>
    <p:extLst>
      <p:ext uri="{BB962C8B-B14F-4D97-AF65-F5344CB8AC3E}">
        <p14:creationId xmlns:p14="http://schemas.microsoft.com/office/powerpoint/2010/main" val="33174053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Magnetic measurement dataflow</a:t>
            </a: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692674090"/>
                  </p:ext>
                </p:extLst>
              </p:nvPr>
            </p:nvGraphicFramePr>
            <p:xfrm>
              <a:off x="145062" y="801304"/>
              <a:ext cx="9649072" cy="5446056"/>
            </p:xfrm>
            <a:graphic>
              <a:graphicData uri="http://schemas.openxmlformats.org/drawingml/2006/table">
                <a:tbl>
                  <a:tblPr firstRow="1" bandRow="1">
                    <a:tableStyleId>{5C22544A-7EE6-4342-B048-85BDC9FD1C3A}</a:tableStyleId>
                  </a:tblPr>
                  <a:tblGrid>
                    <a:gridCol w="1032557">
                      <a:extLst>
                        <a:ext uri="{9D8B030D-6E8A-4147-A177-3AD203B41FA5}">
                          <a16:colId xmlns:a16="http://schemas.microsoft.com/office/drawing/2014/main" val="20000"/>
                        </a:ext>
                      </a:extLst>
                    </a:gridCol>
                    <a:gridCol w="1103768">
                      <a:extLst>
                        <a:ext uri="{9D8B030D-6E8A-4147-A177-3AD203B41FA5}">
                          <a16:colId xmlns:a16="http://schemas.microsoft.com/office/drawing/2014/main" val="3901396725"/>
                        </a:ext>
                      </a:extLst>
                    </a:gridCol>
                    <a:gridCol w="647061">
                      <a:extLst>
                        <a:ext uri="{9D8B030D-6E8A-4147-A177-3AD203B41FA5}">
                          <a16:colId xmlns:a16="http://schemas.microsoft.com/office/drawing/2014/main" val="20003"/>
                        </a:ext>
                      </a:extLst>
                    </a:gridCol>
                    <a:gridCol w="1744255">
                      <a:extLst>
                        <a:ext uri="{9D8B030D-6E8A-4147-A177-3AD203B41FA5}">
                          <a16:colId xmlns:a16="http://schemas.microsoft.com/office/drawing/2014/main" val="20005"/>
                        </a:ext>
                      </a:extLst>
                    </a:gridCol>
                    <a:gridCol w="2080497">
                      <a:extLst>
                        <a:ext uri="{9D8B030D-6E8A-4147-A177-3AD203B41FA5}">
                          <a16:colId xmlns:a16="http://schemas.microsoft.com/office/drawing/2014/main" val="1866804259"/>
                        </a:ext>
                      </a:extLst>
                    </a:gridCol>
                    <a:gridCol w="3040934">
                      <a:extLst>
                        <a:ext uri="{9D8B030D-6E8A-4147-A177-3AD203B41FA5}">
                          <a16:colId xmlns:a16="http://schemas.microsoft.com/office/drawing/2014/main" val="1191902344"/>
                        </a:ext>
                      </a:extLst>
                    </a:gridCol>
                  </a:tblGrid>
                  <a:tr h="477466">
                    <a:tc>
                      <a:txBody>
                        <a:bodyPr/>
                        <a:lstStyle/>
                        <a:p>
                          <a:r>
                            <a:rPr lang="en-US" sz="1300" b="1" noProof="0" dirty="0">
                              <a:solidFill>
                                <a:schemeClr val="tx1"/>
                              </a:solidFill>
                              <a:latin typeface="Ubuntu" panose="020B0504030602030204" pitchFamily="34" charset="0"/>
                            </a:rPr>
                            <a:t>Physical principle</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noProof="0" dirty="0">
                              <a:solidFill>
                                <a:schemeClr val="tx1"/>
                              </a:solidFill>
                              <a:latin typeface="Ubuntu" panose="020B0504030602030204" pitchFamily="34" charset="0"/>
                            </a:rPr>
                            <a:t>Method</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noProof="0" dirty="0">
                              <a:solidFill>
                                <a:schemeClr val="tx1"/>
                              </a:solidFill>
                              <a:latin typeface="Ubuntu" panose="020B0504030602030204" pitchFamily="34" charset="0"/>
                            </a:rPr>
                            <a:t>Raw</a:t>
                          </a:r>
                          <a:br>
                            <a:rPr lang="en-US" sz="1300" b="1" noProof="0" dirty="0">
                              <a:solidFill>
                                <a:schemeClr val="tx1"/>
                              </a:solidFill>
                              <a:latin typeface="Ubuntu" panose="020B0504030602030204" pitchFamily="34" charset="0"/>
                            </a:rPr>
                          </a:br>
                          <a:r>
                            <a:rPr lang="en-US" sz="1300" b="1" noProof="0" dirty="0">
                              <a:solidFill>
                                <a:schemeClr val="tx1"/>
                              </a:solidFill>
                              <a:latin typeface="Ubuntu" panose="020B0504030602030204" pitchFamily="34" charset="0"/>
                            </a:rPr>
                            <a:t>data</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Intermediate</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result</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Field</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representation</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Final</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results</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59220">
                    <a:tc rowSpan="4">
                      <a:txBody>
                        <a:bodyPr/>
                        <a:lstStyle/>
                        <a:p>
                          <a:r>
                            <a:rPr lang="en-US" sz="1100" b="1" noProof="0" dirty="0">
                              <a:solidFill>
                                <a:srgbClr val="FF0000"/>
                              </a:solidFill>
                              <a:latin typeface="Ubuntu" panose="020B0504030602030204" pitchFamily="34" charset="0"/>
                            </a:rPr>
                            <a:t>Induction</a:t>
                          </a:r>
                        </a:p>
                        <a:p>
                          <a:endParaRPr lang="en-US" sz="1100" b="1" noProof="0" dirty="0">
                            <a:solidFill>
                              <a:schemeClr val="tx1"/>
                            </a:solidFill>
                            <a:latin typeface="Ubuntu" panose="020B0504030602030204" pitchFamily="34" charset="0"/>
                          </a:endParaRPr>
                        </a:p>
                        <a:p>
                          <a:pPr/>
                          <a14:m>
                            <m:oMathPara xmlns:m="http://schemas.openxmlformats.org/officeDocument/2006/math">
                              <m:oMathParaPr>
                                <m:jc m:val="left"/>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m:t>
                                </m:r>
                                <m:f>
                                  <m:fPr>
                                    <m:ctrlPr>
                                      <a:rPr lang="en-US" sz="1100" b="0" i="1" baseline="0" noProof="0" smtClean="0">
                                        <a:latin typeface="Cambria Math" panose="02040503050406030204" pitchFamily="18" charset="0"/>
                                        <a:ea typeface="Cambria Math" panose="02040503050406030204" pitchFamily="18" charset="0"/>
                                      </a:rPr>
                                    </m:ctrlPr>
                                  </m:fPr>
                                  <m:num>
                                    <m:r>
                                      <a:rPr lang="en-US" sz="1100" b="0" i="1" baseline="0" noProof="0" smtClean="0">
                                        <a:latin typeface="Cambria Math" panose="02040503050406030204" pitchFamily="18" charset="0"/>
                                        <a:ea typeface="Cambria Math" panose="02040503050406030204" pitchFamily="18" charset="0"/>
                                      </a:rPr>
                                      <m:t>𝜕</m:t>
                                    </m:r>
                                    <m:r>
                                      <m:rPr>
                                        <m:sty m:val="p"/>
                                      </m:rPr>
                                      <a:rPr lang="en-US" sz="1100" b="0" i="1" baseline="0" noProof="0" smtClean="0">
                                        <a:latin typeface="Cambria Math" panose="02040503050406030204" pitchFamily="18" charset="0"/>
                                        <a:ea typeface="Cambria Math" panose="02040503050406030204" pitchFamily="18" charset="0"/>
                                      </a:rPr>
                                      <m:t>Φ</m:t>
                                    </m:r>
                                  </m:num>
                                  <m:den>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𝑡</m:t>
                                    </m:r>
                                  </m:den>
                                </m:f>
                              </m:oMath>
                            </m:oMathPara>
                          </a14:m>
                          <a:endParaRPr lang="en-US" sz="1100" b="1" noProof="0" dirty="0">
                            <a:solidFill>
                              <a:schemeClr val="tx1"/>
                            </a:solidFill>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baseline="0" noProof="0" dirty="0">
                              <a:solidFill>
                                <a:srgbClr val="FF0000"/>
                              </a:solidFill>
                              <a:latin typeface="Ubuntu" panose="020B0504030602030204" pitchFamily="34" charset="0"/>
                            </a:rPr>
                            <a:t>fixed coil</a:t>
                          </a:r>
                          <a:endParaRPr lang="en-US" sz="1100" b="1" i="1" baseline="0" noProof="0" dirty="0">
                            <a:solidFill>
                              <a:srgbClr val="FF0000"/>
                            </a:solidFill>
                            <a:latin typeface="Cambria Math" panose="02040503050406030204" pitchFamily="18" charset="0"/>
                            <a:ea typeface="Cambria Math"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m:t>
                                </m:r>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𝐴</m:t>
                                    </m:r>
                                  </m:e>
                                  <m:sub>
                                    <m:r>
                                      <a:rPr lang="en-US" sz="1100" b="0" i="1" baseline="0" noProof="0" smtClean="0">
                                        <a:latin typeface="Cambria Math" panose="02040503050406030204" pitchFamily="18" charset="0"/>
                                        <a:ea typeface="Cambria Math" panose="02040503050406030204" pitchFamily="18" charset="0"/>
                                      </a:rPr>
                                      <m:t>𝑐</m:t>
                                    </m:r>
                                  </m:sub>
                                </m:sSub>
                                <m:acc>
                                  <m:accPr>
                                    <m:chr m:val="̇"/>
                                    <m:ctrlPr>
                                      <a:rPr lang="en-US" sz="1100" b="0" i="1" baseline="0" noProof="0" smtClean="0">
                                        <a:latin typeface="Cambria Math" panose="02040503050406030204" pitchFamily="18" charset="0"/>
                                        <a:ea typeface="Cambria Math" panose="02040503050406030204" pitchFamily="18" charset="0"/>
                                      </a:rPr>
                                    </m:ctrlPr>
                                  </m:accPr>
                                  <m:e>
                                    <m:r>
                                      <a:rPr lang="en-US" sz="1100" b="0" i="1" baseline="0" noProof="0" smtClean="0">
                                        <a:latin typeface="Cambria Math" panose="02040503050406030204" pitchFamily="18" charset="0"/>
                                        <a:ea typeface="Cambria Math" panose="02040503050406030204" pitchFamily="18" charset="0"/>
                                      </a:rPr>
                                      <m:t>𝐵</m:t>
                                    </m:r>
                                  </m:e>
                                </m:acc>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𝑐</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itchFamily="34" charset="0"/>
                            <a:buNone/>
                          </a:pPr>
                          <a14:m>
                            <m:oMathPara xmlns:m="http://schemas.openxmlformats.org/officeDocument/2006/math">
                              <m:oMathParaPr>
                                <m:jc m:val="center"/>
                              </m:oMathParaPr>
                              <m:oMath xmlns:m="http://schemas.openxmlformats.org/officeDocument/2006/math">
                                <m:r>
                                  <m:rPr>
                                    <m:sty m:val="p"/>
                                  </m:rPr>
                                  <a:rPr lang="en-US" sz="1200" b="0" i="1" baseline="0" noProof="0" smtClean="0">
                                    <a:latin typeface="Cambria Math" panose="02040503050406030204" pitchFamily="18" charset="0"/>
                                    <a:ea typeface="Cambria Math" panose="02040503050406030204" pitchFamily="18" charset="0"/>
                                  </a:rPr>
                                  <m:t>Δ</m:t>
                                </m:r>
                                <m:r>
                                  <a:rPr lang="en-US" sz="1200" b="0" i="1" baseline="0" noProof="0" smtClean="0">
                                    <a:latin typeface="Cambria Math" panose="02040503050406030204" pitchFamily="18" charset="0"/>
                                    <a:ea typeface="Cambria Math" panose="02040503050406030204" pitchFamily="18" charset="0"/>
                                  </a:rPr>
                                  <m:t>𝛷</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itchFamily="34" charset="0"/>
                            <a:buNone/>
                          </a:pPr>
                          <a:r>
                            <a:rPr lang="en-US" sz="800" i="0" baseline="0" noProof="0" dirty="0">
                              <a:latin typeface="Cambria Math" panose="02040503050406030204" pitchFamily="18" charset="0"/>
                              <a:ea typeface="Cambria Math" panose="02040503050406030204" pitchFamily="18" charset="0"/>
                            </a:rPr>
                            <a:t>long. field integral vs. time, </a:t>
                          </a:r>
                          <a:r>
                            <a:rPr lang="en-US" sz="800" i="0" baseline="0" noProof="0" dirty="0" err="1">
                              <a:latin typeface="Cambria Math" panose="02040503050406030204" pitchFamily="18" charset="0"/>
                              <a:ea typeface="Cambria Math" panose="02040503050406030204" pitchFamily="18" charset="0"/>
                            </a:rPr>
                            <a:t>transv</a:t>
                          </a:r>
                          <a:r>
                            <a:rPr lang="en-US" sz="800" i="0" baseline="0" noProof="0" dirty="0">
                              <a:latin typeface="Cambria Math" panose="02040503050406030204" pitchFamily="18" charset="0"/>
                              <a:ea typeface="Cambria Math" panose="02040503050406030204" pitchFamily="18" charset="0"/>
                            </a:rPr>
                            <a:t>. pos.</a:t>
                          </a:r>
                        </a:p>
                        <a:p>
                          <a:pPr marL="0" indent="0" algn="ctr">
                            <a:buFont typeface="Arial" pitchFamily="34" charset="0"/>
                            <a:buNone/>
                          </a:pPr>
                          <a14:m>
                            <m:oMathPara xmlns:m="http://schemas.openxmlformats.org/officeDocument/2006/math">
                              <m:oMathParaPr>
                                <m:jc m:val="center"/>
                              </m:oMathParaPr>
                              <m:oMath xmlns:m="http://schemas.openxmlformats.org/officeDocument/2006/math">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1</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𝑤</m:t>
                                        </m:r>
                                      </m:e>
                                      <m:sub>
                                        <m:r>
                                          <a:rPr lang="en-US" sz="1200" b="0" i="1" baseline="0" noProof="0" smtClean="0">
                                            <a:latin typeface="Cambria Math" panose="02040503050406030204" pitchFamily="18" charset="0"/>
                                            <a:ea typeface="Cambria Math" panose="02040503050406030204" pitchFamily="18" charset="0"/>
                                          </a:rPr>
                                          <m:t>𝑐</m:t>
                                        </m:r>
                                      </m:sub>
                                    </m:sSub>
                                    <m:sSub>
                                      <m:sSubPr>
                                        <m:ctrlPr>
                                          <a:rPr lang="en-US" sz="1200" i="1" baseline="0" noProof="0" smtClean="0">
                                            <a:latin typeface="Cambria Math" panose="02040503050406030204" pitchFamily="18" charset="0"/>
                                            <a:ea typeface="Cambria Math" panose="02040503050406030204" pitchFamily="18" charset="0"/>
                                          </a:rPr>
                                        </m:ctrlPr>
                                      </m:sSubPr>
                                      <m:e>
                                        <m:r>
                                          <a:rPr lang="en-US" sz="1200" i="1" baseline="0" noProof="0" smtClean="0">
                                            <a:latin typeface="Cambria Math" panose="02040503050406030204" pitchFamily="18" charset="0"/>
                                            <a:ea typeface="Cambria Math" panose="02040503050406030204" pitchFamily="18" charset="0"/>
                                          </a:rPr>
                                          <m:t>ℓ</m:t>
                                        </m:r>
                                      </m:e>
                                      <m:sub>
                                        <m:r>
                                          <a:rPr lang="en-US" sz="1200" b="0" i="1" baseline="0" noProof="0" smtClean="0">
                                            <a:latin typeface="Cambria Math" panose="02040503050406030204" pitchFamily="18" charset="0"/>
                                            <a:ea typeface="Cambria Math" panose="02040503050406030204" pitchFamily="18" charset="0"/>
                                          </a:rPr>
                                          <m:t>𝑐</m:t>
                                        </m:r>
                                      </m:sub>
                                    </m:sSub>
                                  </m:den>
                                </m:f>
                                <m:nary>
                                  <m:naryPr>
                                    <m:chr m:val="∬"/>
                                    <m:limLoc m:val="undOvr"/>
                                    <m:subHide m:val="on"/>
                                    <m:supHide m:val="on"/>
                                    <m:ctrlPr>
                                      <a:rPr lang="en-US" sz="1200" b="0" i="1" baseline="0" noProof="0" smtClean="0">
                                        <a:latin typeface="Cambria Math" panose="02040503050406030204" pitchFamily="18" charset="0"/>
                                        <a:ea typeface="Cambria Math" panose="02040503050406030204" pitchFamily="18" charset="0"/>
                                      </a:rPr>
                                    </m:ctrlPr>
                                  </m:naryPr>
                                  <m:sub/>
                                  <m:sup/>
                                  <m:e>
                                    <m:r>
                                      <m:rPr>
                                        <m:sty m:val="p"/>
                                      </m:rPr>
                                      <a:rPr lang="en-US" sz="1200" b="0" i="1" baseline="0" noProof="0" smtClean="0">
                                        <a:latin typeface="Cambria Math" panose="02040503050406030204" pitchFamily="18" charset="0"/>
                                        <a:ea typeface="Cambria Math" panose="02040503050406030204" pitchFamily="18" charset="0"/>
                                      </a:rPr>
                                      <m:t>Δ</m:t>
                                    </m:r>
                                    <m:r>
                                      <a:rPr lang="en-US" sz="1200" b="0" i="1" baseline="0" noProof="0" smtClean="0">
                                        <a:latin typeface="Cambria Math" panose="02040503050406030204" pitchFamily="18" charset="0"/>
                                        <a:ea typeface="Cambria Math" panose="02040503050406030204" pitchFamily="18" charset="0"/>
                                      </a:rPr>
                                      <m:t>𝐵</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𝑥</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𝑠</m:t>
                                        </m:r>
                                      </m:e>
                                    </m:d>
                                    <m:r>
                                      <a:rPr lang="en-US" sz="1200" b="0" i="1" baseline="0" noProof="0" smtClean="0">
                                        <a:latin typeface="Cambria Math" panose="02040503050406030204" pitchFamily="18" charset="0"/>
                                        <a:ea typeface="Cambria Math" panose="02040503050406030204" pitchFamily="18" charset="0"/>
                                      </a:rPr>
                                      <m:t>𝑑𝑠</m:t>
                                    </m:r>
                                    <m:r>
                                      <a:rPr lang="en-US" sz="1200" b="0" i="1" baseline="0" noProof="0" smtClean="0">
                                        <a:latin typeface="Cambria Math" panose="02040503050406030204" pitchFamily="18" charset="0"/>
                                        <a:ea typeface="Cambria Math" panose="02040503050406030204" pitchFamily="18" charset="0"/>
                                      </a:rPr>
                                      <m:t> </m:t>
                                    </m:r>
                                    <m:r>
                                      <a:rPr lang="en-US" sz="1200" b="0" i="1" baseline="0" noProof="0" smtClean="0">
                                        <a:latin typeface="Cambria Math" panose="02040503050406030204" pitchFamily="18" charset="0"/>
                                        <a:ea typeface="Cambria Math" panose="02040503050406030204" pitchFamily="18" charset="0"/>
                                      </a:rPr>
                                      <m:t>𝑑𝑥</m:t>
                                    </m:r>
                                  </m:e>
                                </m:nary>
                              </m:oMath>
                            </m:oMathPara>
                          </a14:m>
                          <a:endParaRPr lang="en-US" sz="1200" b="0" i="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marL="173038" indent="-173038" algn="l">
                            <a:spcAft>
                              <a:spcPts val="300"/>
                            </a:spcAft>
                            <a:buFont typeface="Arial" pitchFamily="34" charset="0"/>
                            <a:buNone/>
                          </a:pPr>
                          <a:r>
                            <a:rPr lang="en-US" sz="1200" b="0" i="0" baseline="0" noProof="0" dirty="0">
                              <a:latin typeface="Ubuntu" panose="020B0504030602030204" pitchFamily="34" charset="0"/>
                            </a:rPr>
                            <a:t>Commonly required results:</a:t>
                          </a:r>
                        </a:p>
                        <a:p>
                          <a:pPr marL="173038" indent="-173038" algn="l">
                            <a:spcAft>
                              <a:spcPts val="300"/>
                            </a:spcAft>
                            <a:buFont typeface="Arial" pitchFamily="34" charset="0"/>
                            <a:buNone/>
                          </a:pPr>
                          <a:endParaRPr lang="en-US" sz="1200" b="0" i="0" baseline="0" noProof="0" dirty="0">
                            <a:latin typeface="Ubuntu" panose="020B0504030602030204" pitchFamily="34" charset="0"/>
                          </a:endParaRPr>
                        </a:p>
                        <a:p>
                          <a:pPr marL="173038" indent="-173038" algn="l">
                            <a:spcAft>
                              <a:spcPts val="300"/>
                            </a:spcAft>
                            <a:buFont typeface="Arial" pitchFamily="34" charset="0"/>
                            <a:buChar char="•"/>
                          </a:pPr>
                          <a:r>
                            <a:rPr lang="en-US" sz="1200" b="0" i="0" baseline="0" noProof="0" dirty="0">
                              <a:latin typeface="Ubuntu" panose="020B0504030602030204" pitchFamily="34" charset="0"/>
                            </a:rPr>
                            <a:t>field polarity</a:t>
                          </a:r>
                        </a:p>
                        <a:p>
                          <a:pPr marL="173038" indent="-173038" algn="l">
                            <a:spcAft>
                              <a:spcPts val="300"/>
                            </a:spcAft>
                            <a:buFont typeface="Arial" pitchFamily="34" charset="0"/>
                            <a:buChar char="•"/>
                          </a:pPr>
                          <a:r>
                            <a:rPr lang="en-US" sz="1200" b="0" i="0" baseline="0" noProof="0" dirty="0">
                              <a:latin typeface="Ubuntu" panose="020B0504030602030204" pitchFamily="34" charset="0"/>
                            </a:rPr>
                            <a:t>integrated/local field strength</a:t>
                          </a:r>
                          <a:br>
                            <a:rPr lang="en-US" sz="1200" b="0" i="0" baseline="0" noProof="0" dirty="0">
                              <a:latin typeface="Ubuntu" panose="020B0504030602030204" pitchFamily="34" charset="0"/>
                            </a:rPr>
                          </a:br>
                          <a:r>
                            <a:rPr lang="en-US" sz="1200" b="0" i="0" baseline="0" noProof="0" dirty="0">
                              <a:latin typeface="Ubuntu" panose="020B0504030602030204" pitchFamily="34" charset="0"/>
                            </a:rPr>
                            <a:t>(main harmonic)</a:t>
                          </a:r>
                        </a:p>
                        <a:p>
                          <a:pPr marL="173038" indent="-173038" algn="l">
                            <a:spcAft>
                              <a:spcPts val="300"/>
                            </a:spcAft>
                            <a:buFont typeface="Arial" pitchFamily="34" charset="0"/>
                            <a:buChar char="•"/>
                          </a:pPr>
                          <a:r>
                            <a:rPr lang="en-US" sz="1200" b="0" i="0" baseline="0" noProof="0" dirty="0">
                              <a:latin typeface="Ubuntu" panose="020B0504030602030204" pitchFamily="34" charset="0"/>
                            </a:rPr>
                            <a:t>field direction</a:t>
                          </a:r>
                          <a:br>
                            <a:rPr lang="en-US" sz="1200" b="0" i="0" baseline="0" noProof="0" dirty="0">
                              <a:latin typeface="Ubuntu" panose="020B0504030602030204" pitchFamily="34" charset="0"/>
                            </a:rPr>
                          </a:br>
                          <a:r>
                            <a:rPr lang="en-US" sz="1200" b="0" i="0" baseline="0" noProof="0" dirty="0">
                              <a:latin typeface="Ubuntu" panose="020B0504030602030204" pitchFamily="34" charset="0"/>
                            </a:rPr>
                            <a:t>(phase of main harmonic),</a:t>
                          </a:r>
                        </a:p>
                        <a:p>
                          <a:pPr marL="173038" marR="0" lvl="0" indent="-173038" algn="l" defTabSz="914400" rtl="0" eaLnBrk="1" fontAlgn="auto" latinLnBrk="0" hangingPunct="1">
                            <a:lnSpc>
                              <a:spcPct val="100000"/>
                            </a:lnSpc>
                            <a:spcBef>
                              <a:spcPts val="0"/>
                            </a:spcBef>
                            <a:spcAft>
                              <a:spcPts val="300"/>
                            </a:spcAft>
                            <a:buClrTx/>
                            <a:buSzTx/>
                            <a:buFont typeface="Arial" pitchFamily="34" charset="0"/>
                            <a:buChar char="•"/>
                            <a:tabLst/>
                            <a:defRPr/>
                          </a:pPr>
                          <a:r>
                            <a:rPr lang="en-US" sz="1200" b="0" i="0" baseline="0" noProof="0" dirty="0">
                              <a:latin typeface="Ubuntu" panose="020B0504030602030204" pitchFamily="34" charset="0"/>
                            </a:rPr>
                            <a:t>integrated/local field errors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(higher harmonics)</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axis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(transversal position)</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axis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(pitch and yaw angles)</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center</a:t>
                          </a:r>
                          <a:br>
                            <a:rPr lang="en-US" sz="1200" b="0" i="0" baseline="0" noProof="0" dirty="0">
                              <a:latin typeface="Ubuntu" panose="020B0504030602030204" pitchFamily="34" charset="0"/>
                            </a:rPr>
                          </a:br>
                          <a:r>
                            <a:rPr lang="en-US" sz="1200" b="0" i="0" baseline="0" noProof="0" dirty="0">
                              <a:latin typeface="Ubuntu" panose="020B0504030602030204" pitchFamily="34" charset="0"/>
                            </a:rPr>
                            <a:t>(longitudinal)</a:t>
                          </a:r>
                        </a:p>
                        <a:p>
                          <a:pPr marL="0" indent="0" algn="l">
                            <a:buFont typeface="Arial" pitchFamily="34" charset="0"/>
                            <a:buNone/>
                          </a:pPr>
                          <a:r>
                            <a:rPr lang="en-US" sz="1200" b="0" i="0" baseline="0" noProof="0" dirty="0">
                              <a:latin typeface="Ubuntu" panose="020B0504030602030204" pitchFamily="34" charset="0"/>
                            </a:rPr>
                            <a:t/>
                          </a:r>
                          <a:br>
                            <a:rPr lang="en-US" sz="1200" b="0" i="0" baseline="0" noProof="0" dirty="0">
                              <a:latin typeface="Ubuntu" panose="020B0504030602030204" pitchFamily="34" charset="0"/>
                            </a:rPr>
                          </a:br>
                          <a:r>
                            <a:rPr lang="en-US" sz="1200" b="0" i="0" baseline="0" noProof="0" dirty="0">
                              <a:latin typeface="Ubuntu" panose="020B0504030602030204" pitchFamily="34" charset="0"/>
                            </a:rPr>
                            <a:t>vs. time, current, excitation history, environmental conditions etc.</a:t>
                          </a:r>
                          <a:endParaRPr lang="en-US" sz="1200" b="1" i="1" baseline="-25000" noProof="0" dirty="0">
                            <a:latin typeface="Ubuntu" panose="020B0504030602030204" pitchFamily="34" charset="0"/>
                          </a:endParaRPr>
                        </a:p>
                        <a:p>
                          <a:pPr marL="179388" indent="-179388" algn="l">
                            <a:buFont typeface="Arial" pitchFamily="34" charset="0"/>
                            <a:buChar char="•"/>
                          </a:pPr>
                          <a:endParaRPr lang="en-US" sz="10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6036">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baseline="0" noProof="0" dirty="0">
                              <a:solidFill>
                                <a:srgbClr val="FF0000"/>
                              </a:solidFill>
                              <a:latin typeface="Ubuntu" panose="020B0504030602030204" pitchFamily="34" charset="0"/>
                              <a:ea typeface="Cambria Math" panose="02040503050406030204" pitchFamily="18" charset="0"/>
                            </a:rPr>
                            <a:t>rotating </a:t>
                          </a:r>
                          <a:r>
                            <a:rPr lang="en-US" sz="1100" b="1" baseline="0" noProof="0" dirty="0">
                              <a:solidFill>
                                <a:srgbClr val="FF0000"/>
                              </a:solidFill>
                              <a:latin typeface="Ubuntu" panose="020B0504030602030204" pitchFamily="34" charset="0"/>
                            </a:rPr>
                            <a:t>coil</a:t>
                          </a:r>
                          <a:endParaRPr lang="en-US" sz="1100" i="1" baseline="0" noProof="0" dirty="0">
                            <a:latin typeface="Cambria Math" panose="02040503050406030204" pitchFamily="18" charset="0"/>
                            <a:ea typeface="Cambria Math"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m:t>
                                </m:r>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𝜔</m:t>
                                    </m:r>
                                    <m:r>
                                      <a:rPr lang="en-US" sz="1100" b="0" i="1" baseline="0" noProof="0" smtClean="0">
                                        <a:latin typeface="Cambria Math" panose="02040503050406030204" pitchFamily="18" charset="0"/>
                                        <a:ea typeface="Cambria Math" panose="02040503050406030204" pitchFamily="18" charset="0"/>
                                      </a:rPr>
                                      <m:t>𝐴</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𝐵</m:t>
                                </m:r>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𝑐</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𝜗</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
                              </m:oMathParaPr>
                              <m:oMath xmlns:m="http://schemas.openxmlformats.org/officeDocument/2006/math">
                                <m:nary>
                                  <m:naryPr>
                                    <m:limLoc m:val="undOvr"/>
                                    <m:ctrlPr>
                                      <a:rPr lang="en-US" sz="1200" b="0" i="1" baseline="0" noProof="0" smtClean="0">
                                        <a:latin typeface="Cambria Math" panose="02040503050406030204" pitchFamily="18" charset="0"/>
                                        <a:ea typeface="Cambria Math" panose="02040503050406030204" pitchFamily="18" charset="0"/>
                                      </a:rPr>
                                    </m:ctrlPr>
                                  </m:naryPr>
                                  <m:sub>
                                    <m:r>
                                      <m:rPr>
                                        <m:brk m:alnAt="24"/>
                                      </m:rPr>
                                      <a:rPr lang="en-US" sz="1200" b="0" i="1" baseline="0" noProof="0" smtClean="0">
                                        <a:latin typeface="Cambria Math" panose="02040503050406030204" pitchFamily="18" charset="0"/>
                                        <a:ea typeface="Cambria Math" panose="02040503050406030204" pitchFamily="18" charset="0"/>
                                      </a:rPr>
                                      <m:t>0</m:t>
                                    </m:r>
                                  </m:sub>
                                  <m:sup>
                                    <m:r>
                                      <a:rPr lang="en-US" sz="1200" b="0" i="1" baseline="0" noProof="0" smtClean="0">
                                        <a:latin typeface="Cambria Math" panose="02040503050406030204" pitchFamily="18" charset="0"/>
                                        <a:ea typeface="Cambria Math" panose="02040503050406030204" pitchFamily="18" charset="0"/>
                                      </a:rPr>
                                      <m:t>2</m:t>
                                    </m:r>
                                    <m:r>
                                      <a:rPr lang="en-US" sz="1200" b="0" i="1" baseline="0" noProof="0" smtClean="0">
                                        <a:latin typeface="Cambria Math" panose="02040503050406030204" pitchFamily="18" charset="0"/>
                                        <a:ea typeface="Cambria Math" panose="02040503050406030204" pitchFamily="18" charset="0"/>
                                      </a:rPr>
                                      <m:t>𝜋</m:t>
                                    </m:r>
                                  </m:sup>
                                  <m:e>
                                    <m:r>
                                      <a:rPr lang="en-US" sz="1200" b="0" i="1" baseline="0" noProof="0" smtClean="0">
                                        <a:latin typeface="Cambria Math" panose="02040503050406030204" pitchFamily="18" charset="0"/>
                                        <a:ea typeface="Cambria Math" panose="02040503050406030204" pitchFamily="18" charset="0"/>
                                      </a:rPr>
                                      <m:t>𝛷</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𝜓</m:t>
                                        </m:r>
                                      </m:e>
                                    </m:d>
                                    <m:r>
                                      <a:rPr lang="en-US" sz="1200" b="0" i="1" baseline="0" noProof="0" smtClean="0">
                                        <a:latin typeface="Cambria Math" panose="02040503050406030204" pitchFamily="18" charset="0"/>
                                        <a:ea typeface="Cambria Math" panose="02040503050406030204" pitchFamily="18" charset="0"/>
                                      </a:rPr>
                                      <m:t>𝜅</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𝜗</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𝜓</m:t>
                                        </m:r>
                                      </m:e>
                                    </m:d>
                                    <m:r>
                                      <a:rPr lang="en-US" sz="1200" b="0" i="1" baseline="0" noProof="0" smtClean="0">
                                        <a:latin typeface="Cambria Math" panose="02040503050406030204" pitchFamily="18" charset="0"/>
                                        <a:ea typeface="Cambria Math" panose="02040503050406030204" pitchFamily="18" charset="0"/>
                                      </a:rPr>
                                      <m:t>𝑑</m:t>
                                    </m:r>
                                    <m:r>
                                      <a:rPr lang="en-US" sz="1200" b="0" i="1" baseline="0" noProof="0" smtClean="0">
                                        <a:latin typeface="Cambria Math" panose="02040503050406030204" pitchFamily="18" charset="0"/>
                                        <a:ea typeface="Cambria Math" panose="02040503050406030204" pitchFamily="18" charset="0"/>
                                      </a:rPr>
                                      <m:t>𝜓</m:t>
                                    </m:r>
                                  </m:e>
                                </m:nary>
                              </m:oMath>
                            </m:oMathPara>
                          </a14:m>
                          <a:endParaRPr lang="en-US" sz="12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itchFamily="34" charset="0"/>
                            <a:buNone/>
                          </a:pPr>
                          <a:r>
                            <a:rPr kumimoji="0" lang="en-US" sz="800" b="0" i="0"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a:t>avg. field expansion coefficients</a:t>
                          </a:r>
                          <a:r>
                            <a:rPr lang="en-US" sz="1200" b="0" i="1" baseline="0" noProof="0" dirty="0">
                              <a:latin typeface="Ubuntu" panose="020B0504030602030204" pitchFamily="34" charset="0"/>
                            </a:rPr>
                            <a:t/>
                          </a:r>
                          <a:br>
                            <a:rPr lang="en-US" sz="1200" b="0" i="1" baseline="0" noProof="0" dirty="0">
                              <a:latin typeface="Ubuntu" panose="020B0504030602030204" pitchFamily="34" charset="0"/>
                            </a:rPr>
                          </a:br>
                          <a:r>
                            <a:rPr lang="en-US" sz="1200" b="0" i="1" baseline="0" noProof="0" dirty="0">
                              <a:latin typeface="Ubuntu" panose="020B0504030602030204" pitchFamily="34" charset="0"/>
                            </a:rPr>
                            <a:t>C</a:t>
                          </a:r>
                          <a:r>
                            <a:rPr lang="en-US" sz="1200" b="0" i="1" baseline="-25000" noProof="0" dirty="0">
                              <a:latin typeface="Ubuntu" panose="020B0504030602030204" pitchFamily="34" charset="0"/>
                            </a:rPr>
                            <a:t>n </a:t>
                          </a:r>
                          <a:r>
                            <a:rPr lang="en-US" sz="1200" b="0" i="1" baseline="0" noProof="0" dirty="0">
                              <a:latin typeface="Ubuntu" panose="020B0504030602030204" pitchFamily="34" charset="0"/>
                            </a:rPr>
                            <a:t>= </a:t>
                          </a:r>
                          <a:r>
                            <a:rPr lang="en-US" sz="1200" b="0" i="1" baseline="0" noProof="0" dirty="0" err="1">
                              <a:latin typeface="Ubuntu" panose="020B0504030602030204" pitchFamily="34" charset="0"/>
                            </a:rPr>
                            <a:t>B</a:t>
                          </a:r>
                          <a:r>
                            <a:rPr lang="en-US" sz="1200" b="0" i="1" baseline="-25000" noProof="0" dirty="0" err="1">
                              <a:latin typeface="Ubuntu" panose="020B0504030602030204" pitchFamily="34" charset="0"/>
                            </a:rPr>
                            <a:t>n</a:t>
                          </a:r>
                          <a:r>
                            <a:rPr lang="en-US" sz="1200" b="0" i="1" baseline="-25000" noProof="0" dirty="0">
                              <a:latin typeface="Ubuntu" panose="020B0504030602030204" pitchFamily="34" charset="0"/>
                            </a:rPr>
                            <a:t> </a:t>
                          </a:r>
                          <a:r>
                            <a:rPr lang="en-US" sz="1200" b="0" i="1" baseline="0" noProof="0" dirty="0">
                              <a:latin typeface="Ubuntu" panose="020B0504030602030204" pitchFamily="34" charset="0"/>
                            </a:rPr>
                            <a:t>+  </a:t>
                          </a:r>
                          <a:r>
                            <a:rPr lang="en-US" sz="1200" b="0" i="1" baseline="0" noProof="0" dirty="0" err="1">
                              <a:latin typeface="Ubuntu" panose="020B0504030602030204" pitchFamily="34" charset="0"/>
                            </a:rPr>
                            <a:t>i</a:t>
                          </a:r>
                          <a:r>
                            <a:rPr lang="en-US" sz="1200" b="0" i="1" baseline="0" noProof="0" dirty="0">
                              <a:latin typeface="Ubuntu" panose="020B0504030602030204" pitchFamily="34" charset="0"/>
                            </a:rPr>
                            <a:t> A</a:t>
                          </a:r>
                          <a:r>
                            <a:rPr lang="en-US" sz="1200" b="0" i="1" baseline="-25000" noProof="0" dirty="0">
                              <a:latin typeface="Ubuntu" panose="020B0504030602030204" pitchFamily="34" charset="0"/>
                            </a:rPr>
                            <a:t>n</a:t>
                          </a:r>
                          <a:endParaRPr lang="en-US" sz="1200" b="0" i="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0" i="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1196888"/>
                      </a:ext>
                    </a:extLst>
                  </a:tr>
                  <a:tr h="637736">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baseline="0" noProof="0" dirty="0">
                              <a:solidFill>
                                <a:srgbClr val="FF0000"/>
                              </a:solidFill>
                              <a:latin typeface="Ubuntu" panose="020B0504030602030204" pitchFamily="34" charset="0"/>
                            </a:rPr>
                            <a:t>translating </a:t>
                          </a:r>
                          <a:r>
                            <a:rPr lang="en-US" sz="1100" b="1" i="0" baseline="0" noProof="0" dirty="0">
                              <a:solidFill>
                                <a:srgbClr val="FF0000"/>
                              </a:solidFill>
                              <a:latin typeface="Ubuntu" panose="020B0504030602030204" pitchFamily="34" charset="0"/>
                              <a:ea typeface="Cambria Math" panose="02040503050406030204" pitchFamily="18" charset="0"/>
                            </a:rPr>
                            <a:t>coil</a:t>
                          </a:r>
                          <a:endParaRPr lang="en-US" sz="1100" b="0" i="0" baseline="0" noProof="0" dirty="0">
                            <a:latin typeface="Ubuntu" panose="020B0504030602030204" pitchFamily="34" charset="0"/>
                            <a:ea typeface="Cambria Math"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m:t>
                                </m:r>
                                <m:acc>
                                  <m:accPr>
                                    <m:chr m:val="̇"/>
                                    <m:ctrlPr>
                                      <a:rPr lang="en-US" sz="1100" b="0" i="1" baseline="0" noProof="0" smtClean="0">
                                        <a:latin typeface="Cambria Math" panose="02040503050406030204" pitchFamily="18" charset="0"/>
                                        <a:ea typeface="Cambria Math" panose="02040503050406030204" pitchFamily="18" charset="0"/>
                                      </a:rPr>
                                    </m:ctrlPr>
                                  </m:accPr>
                                  <m:e>
                                    <m:r>
                                      <a:rPr lang="en-US" sz="1100" b="0" i="1" baseline="0" noProof="0" smtClean="0">
                                        <a:latin typeface="Cambria Math" panose="02040503050406030204" pitchFamily="18" charset="0"/>
                                        <a:ea typeface="Cambria Math" panose="02040503050406030204" pitchFamily="18" charset="0"/>
                                      </a:rPr>
                                      <m:t>𝑠</m:t>
                                    </m:r>
                                  </m:e>
                                </m:acc>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𝐴</m:t>
                                    </m:r>
                                  </m:e>
                                  <m:sub>
                                    <m:r>
                                      <a:rPr lang="en-US" sz="1100" b="0" i="1" baseline="0" noProof="0" smtClean="0">
                                        <a:latin typeface="Cambria Math" panose="02040503050406030204" pitchFamily="18" charset="0"/>
                                        <a:ea typeface="Cambria Math" panose="02040503050406030204" pitchFamily="18" charset="0"/>
                                      </a:rPr>
                                      <m:t>𝑐</m:t>
                                    </m:r>
                                  </m:sub>
                                </m:sSub>
                                <m:f>
                                  <m:fPr>
                                    <m:ctrlPr>
                                      <a:rPr lang="en-US" sz="1100" b="0" i="1" baseline="0" noProof="0" smtClean="0">
                                        <a:latin typeface="Cambria Math" panose="02040503050406030204" pitchFamily="18" charset="0"/>
                                        <a:ea typeface="Cambria Math" panose="02040503050406030204" pitchFamily="18" charset="0"/>
                                      </a:rPr>
                                    </m:ctrlPr>
                                  </m:fPr>
                                  <m:num>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𝐵</m:t>
                                    </m:r>
                                  </m:num>
                                  <m:den>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𝑠</m:t>
                                    </m:r>
                                  </m:den>
                                </m:f>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𝑐</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𝑠</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
                              </m:oMathParaPr>
                              <m:oMath xmlns:m="http://schemas.openxmlformats.org/officeDocument/2006/math">
                                <m:nary>
                                  <m:naryPr>
                                    <m:limLoc m:val="undOvr"/>
                                    <m:ctrlPr>
                                      <a:rPr lang="en-US" sz="1200" b="0" i="1" baseline="0" noProof="0" smtClean="0">
                                        <a:latin typeface="Cambria Math" panose="02040503050406030204" pitchFamily="18" charset="0"/>
                                        <a:ea typeface="Cambria Math" panose="02040503050406030204" pitchFamily="18" charset="0"/>
                                      </a:rPr>
                                    </m:ctrlPr>
                                  </m:naryPr>
                                  <m:sub>
                                    <m:r>
                                      <m:rPr>
                                        <m:brk m:alnAt="24"/>
                                      </m:rP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m:t>
                                    </m:r>
                                  </m:sub>
                                  <m:sup>
                                    <m:r>
                                      <m:rPr>
                                        <m:brk m:alnAt="24"/>
                                      </m:rPr>
                                      <a:rPr lang="en-US" sz="1200" b="0" i="1" baseline="0" noProof="0" smtClean="0">
                                        <a:latin typeface="Cambria Math" panose="02040503050406030204" pitchFamily="18" charset="0"/>
                                        <a:ea typeface="Cambria Math" panose="02040503050406030204" pitchFamily="18" charset="0"/>
                                      </a:rPr>
                                      <m:t>∞</m:t>
                                    </m:r>
                                  </m:sup>
                                  <m:e>
                                    <m:r>
                                      <a:rPr lang="en-US" sz="1200" b="0" i="1" baseline="0" noProof="0" smtClean="0">
                                        <a:latin typeface="Cambria Math" panose="02040503050406030204" pitchFamily="18" charset="0"/>
                                        <a:ea typeface="Cambria Math" panose="02040503050406030204" pitchFamily="18" charset="0"/>
                                      </a:rPr>
                                      <m:t>𝛷</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𝑢</m:t>
                                        </m:r>
                                      </m:e>
                                    </m:d>
                                    <m:r>
                                      <a:rPr lang="en-US" sz="1200" b="0" i="1" baseline="0" noProof="0" smtClean="0">
                                        <a:latin typeface="Cambria Math" panose="02040503050406030204" pitchFamily="18" charset="0"/>
                                        <a:ea typeface="Cambria Math" panose="02040503050406030204" pitchFamily="18" charset="0"/>
                                      </a:rPr>
                                      <m:t>𝜅</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𝑠</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𝑢</m:t>
                                        </m:r>
                                      </m:e>
                                    </m:d>
                                    <m:r>
                                      <a:rPr lang="en-US" sz="1200" b="0" i="1" baseline="0" noProof="0" smtClean="0">
                                        <a:latin typeface="Cambria Math" panose="02040503050406030204" pitchFamily="18" charset="0"/>
                                        <a:ea typeface="Cambria Math" panose="02040503050406030204" pitchFamily="18" charset="0"/>
                                      </a:rPr>
                                      <m:t>𝑑𝑢</m:t>
                                    </m:r>
                                  </m:e>
                                </m:nary>
                              </m:oMath>
                            </m:oMathPara>
                          </a14:m>
                          <a:endParaRPr lang="en-US" sz="12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800" i="0" baseline="0" noProof="0" dirty="0">
                              <a:latin typeface="Cambria Math" panose="02040503050406030204" pitchFamily="18" charset="0"/>
                              <a:ea typeface="Cambria Math" panose="02040503050406030204" pitchFamily="18" charset="0"/>
                            </a:rPr>
                            <a:t>long. avg. field profile vs. </a:t>
                          </a:r>
                          <a:r>
                            <a:rPr lang="en-US" sz="800" i="0" baseline="0" noProof="0" dirty="0" err="1">
                              <a:latin typeface="Cambria Math" panose="02040503050406030204" pitchFamily="18" charset="0"/>
                              <a:ea typeface="Cambria Math" panose="02040503050406030204" pitchFamily="18" charset="0"/>
                            </a:rPr>
                            <a:t>transv</a:t>
                          </a:r>
                          <a:r>
                            <a:rPr lang="en-US" sz="800" i="0" baseline="0" noProof="0" dirty="0">
                              <a:latin typeface="Cambria Math" panose="02040503050406030204" pitchFamily="18" charset="0"/>
                              <a:ea typeface="Cambria Math" panose="02040503050406030204" pitchFamily="18" charset="0"/>
                            </a:rPr>
                            <a:t>. pos.</a:t>
                          </a:r>
                          <a:br>
                            <a:rPr lang="en-US" sz="800" i="0" baseline="0" noProof="0" dirty="0">
                              <a:latin typeface="Cambria Math" panose="02040503050406030204" pitchFamily="18" charset="0"/>
                              <a:ea typeface="Cambria Math" panose="02040503050406030204" pitchFamily="18" charset="0"/>
                            </a:rPr>
                          </a:br>
                          <a14:m>
                            <m:oMathPara xmlns:m="http://schemas.openxmlformats.org/officeDocument/2006/math">
                              <m:oMathParaPr>
                                <m:jc m:val="center"/>
                              </m:oMathParaPr>
                              <m:oMath xmlns:m="http://schemas.openxmlformats.org/officeDocument/2006/math">
                                <m:r>
                                  <a:rPr lang="en-US" sz="1200" b="0" i="1" baseline="0" noProof="0" smtClean="0">
                                    <a:latin typeface="Cambria Math" panose="02040503050406030204" pitchFamily="18" charset="0"/>
                                    <a:ea typeface="Cambria Math" panose="02040503050406030204" pitchFamily="18" charset="0"/>
                                  </a:rPr>
                                  <m:t> </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1</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𝑤</m:t>
                                        </m:r>
                                      </m:e>
                                      <m:sub>
                                        <m:r>
                                          <a:rPr lang="en-US" sz="1200" b="0" i="1" baseline="0" noProof="0" smtClean="0">
                                            <a:latin typeface="Cambria Math" panose="02040503050406030204" pitchFamily="18" charset="0"/>
                                            <a:ea typeface="Cambria Math" panose="02040503050406030204" pitchFamily="18" charset="0"/>
                                          </a:rPr>
                                          <m:t>𝑐</m:t>
                                        </m:r>
                                      </m:sub>
                                    </m:sSub>
                                  </m:den>
                                </m:f>
                                <m:nary>
                                  <m:naryPr>
                                    <m:limLoc m:val="undOvr"/>
                                    <m:subHide m:val="on"/>
                                    <m:supHide m:val="on"/>
                                    <m:ctrlPr>
                                      <a:rPr lang="en-US" sz="1200" b="0" i="1" baseline="0" noProof="0" smtClean="0">
                                        <a:latin typeface="Cambria Math" panose="02040503050406030204" pitchFamily="18" charset="0"/>
                                        <a:ea typeface="Cambria Math" panose="02040503050406030204" pitchFamily="18" charset="0"/>
                                      </a:rPr>
                                    </m:ctrlPr>
                                  </m:naryPr>
                                  <m:sub/>
                                  <m:sup/>
                                  <m:e>
                                    <m:r>
                                      <a:rPr lang="en-US" sz="1200" b="0" i="1" baseline="0" noProof="0" smtClean="0">
                                        <a:latin typeface="Cambria Math" panose="02040503050406030204" pitchFamily="18" charset="0"/>
                                        <a:ea typeface="Cambria Math" panose="02040503050406030204" pitchFamily="18" charset="0"/>
                                      </a:rPr>
                                      <m:t>𝐵</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𝑠</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𝑥</m:t>
                                        </m:r>
                                      </m:e>
                                    </m:d>
                                    <m:r>
                                      <a:rPr lang="en-US" sz="1200" b="0" i="1" baseline="0" noProof="0" smtClean="0">
                                        <a:latin typeface="Cambria Math" panose="02040503050406030204" pitchFamily="18" charset="0"/>
                                        <a:ea typeface="Cambria Math" panose="02040503050406030204" pitchFamily="18" charset="0"/>
                                      </a:rPr>
                                      <m:t>𝑑𝑥</m:t>
                                    </m:r>
                                  </m:e>
                                </m:nary>
                              </m:oMath>
                            </m:oMathPara>
                          </a14:m>
                          <a:endParaRPr lang="en-US" sz="12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indent="0" algn="l">
                            <a:buFont typeface="Arial" pitchFamily="34" charset="0"/>
                            <a:buNone/>
                          </a:pPr>
                          <a:endParaRPr lang="en-GB" sz="1000" b="1" i="1" baseline="-2500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4009793"/>
                      </a:ext>
                    </a:extLst>
                  </a:tr>
                  <a:tr h="559220">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100" b="1" noProof="0" dirty="0">
                              <a:solidFill>
                                <a:srgbClr val="FF0000"/>
                              </a:solidFill>
                              <a:latin typeface="Ubuntu" panose="020B0504030602030204" pitchFamily="34" charset="0"/>
                            </a:rPr>
                            <a:t>moving wire</a:t>
                          </a:r>
                        </a:p>
                        <a:p>
                          <a:pPr algn="l"/>
                          <a14:m>
                            <m:oMathPara xmlns:m="http://schemas.openxmlformats.org/officeDocument/2006/math">
                              <m:oMathParaPr>
                                <m:jc m:val="centerGroup"/>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𝑐</m:t>
                                    </m:r>
                                  </m:sub>
                                </m:sSub>
                                <m:r>
                                  <a:rPr lang="en-US" sz="1100" b="0" i="1" baseline="0" noProof="0" smtClean="0">
                                    <a:latin typeface="Cambria Math" panose="02040503050406030204" pitchFamily="18" charset="0"/>
                                    <a:ea typeface="Cambria Math" panose="02040503050406030204" pitchFamily="18" charset="0"/>
                                  </a:rPr>
                                  <m:t>=</m:t>
                                </m:r>
                                <m:acc>
                                  <m:accPr>
                                    <m:chr m:val="̇"/>
                                    <m:ctrlPr>
                                      <a:rPr lang="en-US" sz="1100" b="0" i="1" baseline="0" noProof="0" smtClean="0">
                                        <a:latin typeface="Cambria Math" panose="02040503050406030204" pitchFamily="18" charset="0"/>
                                        <a:ea typeface="Cambria Math" panose="02040503050406030204" pitchFamily="18" charset="0"/>
                                      </a:rPr>
                                    </m:ctrlPr>
                                  </m:accPr>
                                  <m:e>
                                    <m:r>
                                      <a:rPr lang="en-US" sz="1100" b="0" i="1" baseline="0" noProof="0" smtClean="0">
                                        <a:latin typeface="Cambria Math" panose="02040503050406030204" pitchFamily="18" charset="0"/>
                                        <a:ea typeface="Cambria Math" panose="02040503050406030204" pitchFamily="18" charset="0"/>
                                      </a:rPr>
                                      <m:t>𝑥</m:t>
                                    </m:r>
                                  </m:e>
                                </m:acc>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𝐴</m:t>
                                    </m:r>
                                  </m:e>
                                  <m:sub>
                                    <m:r>
                                      <a:rPr lang="en-US" sz="1100" b="0" i="1" baseline="0" noProof="0" smtClean="0">
                                        <a:latin typeface="Cambria Math" panose="02040503050406030204" pitchFamily="18" charset="0"/>
                                        <a:ea typeface="Cambria Math" panose="02040503050406030204" pitchFamily="18" charset="0"/>
                                      </a:rPr>
                                      <m:t>𝑐</m:t>
                                    </m:r>
                                  </m:sub>
                                </m:sSub>
                                <m:f>
                                  <m:fPr>
                                    <m:ctrlPr>
                                      <a:rPr lang="en-US" sz="1100" b="0" i="1" baseline="0" noProof="0" smtClean="0">
                                        <a:latin typeface="Cambria Math" panose="02040503050406030204" pitchFamily="18" charset="0"/>
                                        <a:ea typeface="Cambria Math" panose="02040503050406030204" pitchFamily="18" charset="0"/>
                                      </a:rPr>
                                    </m:ctrlPr>
                                  </m:fPr>
                                  <m:num>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𝐵</m:t>
                                    </m:r>
                                  </m:num>
                                  <m:den>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𝑥</m:t>
                                    </m:r>
                                  </m:den>
                                </m:f>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𝑐</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𝑥</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
                              </m:oMathParaPr>
                              <m:oMath xmlns:m="http://schemas.openxmlformats.org/officeDocument/2006/math">
                                <m:r>
                                  <m:rPr>
                                    <m:sty m:val="p"/>
                                  </m:rPr>
                                  <a:rPr lang="en-US" sz="1200" b="0" i="1" baseline="0" noProof="0" smtClean="0">
                                    <a:latin typeface="Cambria Math" panose="02040503050406030204" pitchFamily="18" charset="0"/>
                                    <a:ea typeface="Cambria Math" panose="02040503050406030204" pitchFamily="18" charset="0"/>
                                  </a:rPr>
                                  <m:t>Δ</m:t>
                                </m:r>
                                <m:r>
                                  <a:rPr lang="en-US" sz="1200" b="0" i="1" baseline="0" noProof="0" smtClean="0">
                                    <a:latin typeface="Cambria Math" panose="02040503050406030204" pitchFamily="18" charset="0"/>
                                    <a:ea typeface="Cambria Math" panose="02040503050406030204" pitchFamily="18" charset="0"/>
                                  </a:rPr>
                                  <m:t>𝛷</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𝑥</m:t>
                                    </m:r>
                                  </m:e>
                                </m:d>
                              </m:oMath>
                            </m:oMathPara>
                          </a14:m>
                          <a:endParaRPr lang="en-US" sz="12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800" b="0" i="0"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a:t>long. avg. field integral </a:t>
                          </a:r>
                        </a:p>
                        <a:p>
                          <a:pPr marL="0" indent="0" algn="ctr">
                            <a:buFont typeface="Arial" pitchFamily="34" charset="0"/>
                            <a:buNone/>
                          </a:pPr>
                          <a14:m>
                            <m:oMathPara xmlns:m="http://schemas.openxmlformats.org/officeDocument/2006/math">
                              <m:oMathParaPr>
                                <m:jc m:val="center"/>
                              </m:oMathParaPr>
                              <m:oMath xmlns:m="http://schemas.openxmlformats.org/officeDocument/2006/math">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1</m:t>
                                    </m:r>
                                  </m:num>
                                  <m:den>
                                    <m:sSub>
                                      <m:sSubPr>
                                        <m:ctrlPr>
                                          <a:rPr lang="en-US" sz="1200" i="1" baseline="0" noProof="0" smtClean="0">
                                            <a:latin typeface="Cambria Math" panose="02040503050406030204" pitchFamily="18" charset="0"/>
                                            <a:ea typeface="Cambria Math" panose="02040503050406030204" pitchFamily="18" charset="0"/>
                                          </a:rPr>
                                        </m:ctrlPr>
                                      </m:sSubPr>
                                      <m:e>
                                        <m:r>
                                          <m:rPr>
                                            <m:sty m:val="p"/>
                                          </m:rPr>
                                          <a:rPr lang="en-US" sz="1200" b="0" i="1" baseline="0" noProof="0" smtClean="0">
                                            <a:latin typeface="Cambria Math" panose="02040503050406030204" pitchFamily="18" charset="0"/>
                                            <a:ea typeface="Cambria Math" panose="02040503050406030204" pitchFamily="18" charset="0"/>
                                          </a:rPr>
                                          <m:t>Δ</m:t>
                                        </m:r>
                                        <m:r>
                                          <a:rPr lang="en-US" sz="1200" b="0" i="1" baseline="0" noProof="0" smtClean="0">
                                            <a:latin typeface="Cambria Math" panose="02040503050406030204" pitchFamily="18" charset="0"/>
                                            <a:ea typeface="Cambria Math" panose="02040503050406030204" pitchFamily="18" charset="0"/>
                                          </a:rPr>
                                          <m:t>𝑥</m:t>
                                        </m:r>
                                        <m:r>
                                          <a:rPr lang="en-US" sz="1200" b="0" i="1" baseline="0" noProof="0" smtClean="0">
                                            <a:latin typeface="Cambria Math" panose="02040503050406030204" pitchFamily="18" charset="0"/>
                                            <a:ea typeface="Cambria Math" panose="02040503050406030204" pitchFamily="18" charset="0"/>
                                          </a:rPr>
                                          <m:t> ℓ</m:t>
                                        </m:r>
                                      </m:e>
                                      <m:sub>
                                        <m:r>
                                          <a:rPr lang="en-US" sz="1200" b="0" i="1" baseline="0" noProof="0" smtClean="0">
                                            <a:latin typeface="Cambria Math" panose="02040503050406030204" pitchFamily="18" charset="0"/>
                                            <a:ea typeface="Cambria Math" panose="02040503050406030204" pitchFamily="18" charset="0"/>
                                          </a:rPr>
                                          <m:t>𝑤</m:t>
                                        </m:r>
                                      </m:sub>
                                    </m:sSub>
                                  </m:den>
                                </m:f>
                                <m:nary>
                                  <m:naryPr>
                                    <m:chr m:val="∬"/>
                                    <m:limLoc m:val="undOvr"/>
                                    <m:subHide m:val="on"/>
                                    <m:supHide m:val="on"/>
                                    <m:ctrlPr>
                                      <a:rPr lang="en-US" sz="1200" b="0" i="1" baseline="0" noProof="0" smtClean="0">
                                        <a:latin typeface="Cambria Math" panose="02040503050406030204" pitchFamily="18" charset="0"/>
                                        <a:ea typeface="Cambria Math" panose="02040503050406030204" pitchFamily="18" charset="0"/>
                                      </a:rPr>
                                    </m:ctrlPr>
                                  </m:naryPr>
                                  <m:sub/>
                                  <m:sup/>
                                  <m:e>
                                    <m:r>
                                      <m:rPr>
                                        <m:sty m:val="p"/>
                                      </m:rPr>
                                      <a:rPr lang="en-US" sz="1200" b="0" i="1" baseline="0" noProof="0" smtClean="0">
                                        <a:latin typeface="Cambria Math" panose="02040503050406030204" pitchFamily="18" charset="0"/>
                                        <a:ea typeface="Cambria Math" panose="02040503050406030204" pitchFamily="18" charset="0"/>
                                      </a:rPr>
                                      <m:t>Δ</m:t>
                                    </m:r>
                                    <m:r>
                                      <a:rPr lang="en-US" sz="1200" b="0" i="1" baseline="0" noProof="0" smtClean="0">
                                        <a:latin typeface="Cambria Math" panose="02040503050406030204" pitchFamily="18" charset="0"/>
                                        <a:ea typeface="Cambria Math" panose="02040503050406030204" pitchFamily="18" charset="0"/>
                                      </a:rPr>
                                      <m:t>𝐵</m:t>
                                    </m:r>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𝑥</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𝑠</m:t>
                                        </m:r>
                                      </m:e>
                                    </m:d>
                                    <m:r>
                                      <a:rPr lang="en-US" sz="1200" b="0" i="1" baseline="0" noProof="0" smtClean="0">
                                        <a:latin typeface="Cambria Math" panose="02040503050406030204" pitchFamily="18" charset="0"/>
                                        <a:ea typeface="Cambria Math" panose="02040503050406030204" pitchFamily="18" charset="0"/>
                                      </a:rPr>
                                      <m:t>𝑑𝑠</m:t>
                                    </m:r>
                                    <m:r>
                                      <a:rPr lang="en-US" sz="1200" b="0" i="1" baseline="0" noProof="0" smtClean="0">
                                        <a:latin typeface="Cambria Math" panose="02040503050406030204" pitchFamily="18" charset="0"/>
                                        <a:ea typeface="Cambria Math" panose="02040503050406030204" pitchFamily="18" charset="0"/>
                                      </a:rPr>
                                      <m:t> </m:t>
                                    </m:r>
                                    <m:r>
                                      <a:rPr lang="en-US" sz="1200" b="0" i="1" baseline="0" noProof="0" smtClean="0">
                                        <a:latin typeface="Cambria Math" panose="02040503050406030204" pitchFamily="18" charset="0"/>
                                        <a:ea typeface="Cambria Math" panose="02040503050406030204" pitchFamily="18" charset="0"/>
                                      </a:rPr>
                                      <m:t>𝑑𝑥</m:t>
                                    </m:r>
                                  </m:e>
                                </m:nary>
                              </m:oMath>
                            </m:oMathPara>
                          </a14:m>
                          <a:endParaRPr lang="en-US" sz="1200" b="0" i="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0" i="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6568841"/>
                      </a:ext>
                    </a:extLst>
                  </a:tr>
                  <a:tr h="10289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00B0F0"/>
                              </a:solidFill>
                              <a:latin typeface="Ubuntu" panose="020B0504030602030204" pitchFamily="34" charset="0"/>
                            </a:rPr>
                            <a:t>Lorentz force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chemeClr val="tx1"/>
                              </a:solidFill>
                              <a:latin typeface="Ubuntu" panose="020B0504030602030204" pitchFamily="34" charset="0"/>
                            </a:rPr>
                            <a:t/>
                          </a:r>
                          <a:br>
                            <a:rPr lang="en-US" sz="1100" b="1" noProof="0" dirty="0">
                              <a:solidFill>
                                <a:schemeClr val="tx1"/>
                              </a:solidFill>
                              <a:latin typeface="Ubuntu" panose="020B0504030602030204" pitchFamily="34" charset="0"/>
                            </a:rPr>
                          </a:br>
                          <a14:m>
                            <m:oMathPara xmlns:m="http://schemas.openxmlformats.org/officeDocument/2006/math">
                              <m:oMathParaPr>
                                <m:jc m:val="centerGroup"/>
                              </m:oMathParaPr>
                              <m:oMath xmlns:m="http://schemas.openxmlformats.org/officeDocument/2006/math">
                                <m:f>
                                  <m:fPr>
                                    <m:ctrlPr>
                                      <a:rPr lang="en-US" sz="1100" b="0" i="1" baseline="0" noProof="0" smtClean="0">
                                        <a:latin typeface="Cambria Math" panose="02040503050406030204" pitchFamily="18" charset="0"/>
                                        <a:ea typeface="Cambria Math" panose="02040503050406030204" pitchFamily="18" charset="0"/>
                                      </a:rPr>
                                    </m:ctrlPr>
                                  </m:fPr>
                                  <m:num>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𝐹</m:t>
                                    </m:r>
                                  </m:num>
                                  <m:den>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𝑠</m:t>
                                    </m:r>
                                  </m:den>
                                </m:f>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𝐵</m:t>
                                </m:r>
                                <m:d>
                                  <m:dPr>
                                    <m:ctrlPr>
                                      <a:rPr lang="en-US" sz="1100" b="0" i="1" baseline="0" noProof="0" smtClean="0">
                                        <a:latin typeface="Cambria Math" panose="02040503050406030204" pitchFamily="18" charset="0"/>
                                        <a:ea typeface="Cambria Math" panose="02040503050406030204" pitchFamily="18" charset="0"/>
                                      </a:rPr>
                                    </m:ctrlPr>
                                  </m:dPr>
                                  <m:e>
                                    <m:r>
                                      <a:rPr lang="en-US" sz="1100" b="0" i="1" baseline="0" noProof="0" smtClean="0">
                                        <a:latin typeface="Cambria Math" panose="02040503050406030204" pitchFamily="18" charset="0"/>
                                        <a:ea typeface="Cambria Math" panose="02040503050406030204" pitchFamily="18" charset="0"/>
                                      </a:rPr>
                                      <m:t>𝑠</m:t>
                                    </m:r>
                                  </m:e>
                                </m:d>
                                <m:r>
                                  <a:rPr lang="en-US" sz="1100" b="0" i="1" baseline="0" noProof="0" smtClean="0">
                                    <a:latin typeface="Cambria Math" panose="02040503050406030204" pitchFamily="18" charset="0"/>
                                    <a:ea typeface="Cambria Math" panose="02040503050406030204" pitchFamily="18" charset="0"/>
                                  </a:rPr>
                                  <m:t>𝐼</m:t>
                                </m:r>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𝑡</m:t>
                                </m:r>
                                <m:r>
                                  <a:rPr lang="en-US" sz="1100" b="0" i="1" baseline="0" noProof="0" smtClean="0">
                                    <a:latin typeface="Cambria Math" panose="02040503050406030204" pitchFamily="18" charset="0"/>
                                    <a:ea typeface="Cambria Math" panose="02040503050406030204" pitchFamily="18" charset="0"/>
                                  </a:rPr>
                                  <m:t>)</m:t>
                                </m:r>
                              </m:oMath>
                            </m:oMathPara>
                          </a14:m>
                          <a:endParaRPr lang="en-US" sz="1100" b="0" i="1" noProof="0" dirty="0">
                            <a:solidFill>
                              <a:schemeClr val="tx1"/>
                            </a:solidFill>
                            <a:latin typeface="Cambria" panose="020405030504060302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baseline="0" noProof="0" dirty="0">
                              <a:solidFill>
                                <a:srgbClr val="00B0F0"/>
                              </a:solidFill>
                              <a:latin typeface="Ubuntu" panose="020B0504030602030204" pitchFamily="34" charset="0"/>
                              <a:ea typeface="Cambria Math" panose="02040503050406030204" pitchFamily="18" charset="0"/>
                            </a:rPr>
                            <a:t>vibrating wire</a:t>
                          </a:r>
                          <a:endParaRPr lang="en-US" sz="1100" b="1" noProof="0" dirty="0">
                            <a:solidFill>
                              <a:srgbClr val="00B0F0"/>
                            </a:solidFill>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𝑥</m:t>
                                    </m:r>
                                  </m:sub>
                                </m:sSub>
                                <m:r>
                                  <a:rPr lang="en-US" sz="1200" b="0" i="1" baseline="0" noProof="0" smtClean="0">
                                    <a:latin typeface="Cambria Math" panose="02040503050406030204" pitchFamily="18" charset="0"/>
                                    <a:ea typeface="Cambria Math" panose="02040503050406030204" pitchFamily="18" charset="0"/>
                                  </a:rPr>
                                  <m:t>(</m:t>
                                </m:r>
                                <m:acc>
                                  <m:accPr>
                                    <m:chr m:val="̅"/>
                                    <m:ctrlPr>
                                      <a:rPr lang="en-US" sz="1200" b="0" i="1" baseline="0" noProof="0" smtClean="0">
                                        <a:latin typeface="Cambria Math" panose="02040503050406030204" pitchFamily="18" charset="0"/>
                                        <a:ea typeface="Cambria Math" panose="02040503050406030204" pitchFamily="18" charset="0"/>
                                      </a:rPr>
                                    </m:ctrlPr>
                                  </m:accPr>
                                  <m:e>
                                    <m:r>
                                      <a:rPr lang="en-US" sz="1200" b="0" i="1" baseline="0" noProof="0" smtClean="0">
                                        <a:latin typeface="Cambria Math" panose="02040503050406030204" pitchFamily="18" charset="0"/>
                                        <a:ea typeface="Cambria Math" panose="02040503050406030204" pitchFamily="18" charset="0"/>
                                      </a:rPr>
                                      <m:t>𝑠</m:t>
                                    </m:r>
                                  </m:e>
                                </m:acc>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𝑦</m:t>
                                    </m:r>
                                  </m:sub>
                                </m:sSub>
                                <m:r>
                                  <a:rPr lang="en-US" sz="1200" b="0" i="1" baseline="0" noProof="0" smtClean="0">
                                    <a:latin typeface="Cambria Math" panose="02040503050406030204" pitchFamily="18" charset="0"/>
                                    <a:ea typeface="Cambria Math" panose="02040503050406030204" pitchFamily="18" charset="0"/>
                                  </a:rPr>
                                  <m:t>(</m:t>
                                </m:r>
                                <m:acc>
                                  <m:accPr>
                                    <m:chr m:val="̅"/>
                                    <m:ctrlPr>
                                      <a:rPr lang="en-US" sz="1200" b="0" i="1" baseline="0" noProof="0" smtClean="0">
                                        <a:latin typeface="Cambria Math" panose="02040503050406030204" pitchFamily="18" charset="0"/>
                                        <a:ea typeface="Cambria Math" panose="02040503050406030204" pitchFamily="18" charset="0"/>
                                      </a:rPr>
                                    </m:ctrlPr>
                                  </m:accPr>
                                  <m:e>
                                    <m:r>
                                      <a:rPr lang="en-US" sz="1200" b="0" i="1" baseline="0" noProof="0" smtClean="0">
                                        <a:latin typeface="Cambria Math" panose="02040503050406030204" pitchFamily="18" charset="0"/>
                                        <a:ea typeface="Cambria Math" panose="02040503050406030204" pitchFamily="18" charset="0"/>
                                      </a:rPr>
                                      <m:t>𝑠</m:t>
                                    </m:r>
                                  </m:e>
                                </m:acc>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800" b="0" i="0"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a:t>eigenmode amplitudes </a:t>
                          </a:r>
                          <a:r>
                            <a:rPr lang="en-US" sz="1200" i="1" baseline="0" noProof="0" dirty="0">
                              <a:latin typeface="Cambria Math" panose="02040503050406030204" pitchFamily="18" charset="0"/>
                              <a:ea typeface="Cambria Math" panose="02040503050406030204" pitchFamily="18" charset="0"/>
                            </a:rPr>
                            <a:t/>
                          </a:r>
                          <a:br>
                            <a:rPr lang="en-US" sz="1200" i="1" baseline="0" noProof="0" dirty="0">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𝑥𝑛</m:t>
                                    </m:r>
                                  </m:sub>
                                </m:sSub>
                                <m:r>
                                  <a:rPr lang="en-US" sz="1200" b="0" i="1" baseline="0" noProof="0" smtClean="0">
                                    <a:latin typeface="Cambria Math" panose="02040503050406030204" pitchFamily="18" charset="0"/>
                                    <a:ea typeface="Cambria Math" panose="02040503050406030204" pitchFamily="18" charset="0"/>
                                  </a:rPr>
                                  <m:t>𝑠𝑖𝑛</m:t>
                                </m:r>
                                <m:r>
                                  <a:rPr lang="en-US" sz="1200" b="0" i="1" baseline="0" noProof="0" smtClean="0">
                                    <a:latin typeface="Cambria Math" panose="02040503050406030204" pitchFamily="18" charset="0"/>
                                    <a:ea typeface="Cambria Math" panose="02040503050406030204" pitchFamily="18" charset="0"/>
                                  </a:rPr>
                                  <m:t>(2</m:t>
                                </m:r>
                                <m:r>
                                  <a:rPr lang="en-US" sz="1200" b="0" i="1" baseline="0" noProof="0" smtClean="0">
                                    <a:latin typeface="Cambria Math" panose="02040503050406030204" pitchFamily="18" charset="0"/>
                                    <a:ea typeface="Cambria Math" panose="02040503050406030204" pitchFamily="18" charset="0"/>
                                  </a:rPr>
                                  <m:t>𝜋</m:t>
                                </m:r>
                                <m:r>
                                  <a:rPr lang="en-US" sz="1200" b="0" i="1" baseline="0" noProof="0" smtClean="0">
                                    <a:latin typeface="Cambria Math" panose="02040503050406030204" pitchFamily="18" charset="0"/>
                                    <a:ea typeface="Cambria Math" panose="02040503050406030204" pitchFamily="18" charset="0"/>
                                  </a:rPr>
                                  <m:t>𝑛</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𝑠</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i="1" baseline="0" noProof="0" smtClean="0">
                                            <a:latin typeface="Cambria Math" panose="02040503050406030204" pitchFamily="18" charset="0"/>
                                            <a:ea typeface="Cambria Math" panose="02040503050406030204" pitchFamily="18" charset="0"/>
                                          </a:rPr>
                                          <m:t>ℓ</m:t>
                                        </m:r>
                                      </m:e>
                                      <m:sub>
                                        <m:r>
                                          <a:rPr lang="en-US" sz="1200" b="0" i="1" baseline="0" noProof="0" smtClean="0">
                                            <a:latin typeface="Cambria Math" panose="02040503050406030204" pitchFamily="18" charset="0"/>
                                            <a:ea typeface="Cambria Math" panose="02040503050406030204" pitchFamily="18" charset="0"/>
                                          </a:rPr>
                                          <m:t>𝑤</m:t>
                                        </m:r>
                                      </m:sub>
                                    </m:sSub>
                                  </m:den>
                                </m:f>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𝑦𝑛</m:t>
                                    </m:r>
                                  </m:sub>
                                </m:sSub>
                                <m:r>
                                  <a:rPr lang="en-US" sz="1200" b="0" i="1" baseline="0" noProof="0" smtClean="0">
                                    <a:latin typeface="Cambria Math" panose="02040503050406030204" pitchFamily="18" charset="0"/>
                                    <a:ea typeface="Cambria Math" panose="02040503050406030204" pitchFamily="18" charset="0"/>
                                  </a:rPr>
                                  <m:t>𝑠𝑖𝑛</m:t>
                                </m:r>
                                <m:r>
                                  <a:rPr lang="en-US" sz="1200" b="0" i="1" baseline="0" noProof="0" smtClean="0">
                                    <a:latin typeface="Cambria Math" panose="02040503050406030204" pitchFamily="18" charset="0"/>
                                    <a:ea typeface="Cambria Math" panose="02040503050406030204" pitchFamily="18" charset="0"/>
                                  </a:rPr>
                                  <m:t>(2</m:t>
                                </m:r>
                                <m:r>
                                  <a:rPr lang="en-US" sz="1200" b="0" i="1" baseline="0" noProof="0" smtClean="0">
                                    <a:latin typeface="Cambria Math" panose="02040503050406030204" pitchFamily="18" charset="0"/>
                                    <a:ea typeface="Cambria Math" panose="02040503050406030204" pitchFamily="18" charset="0"/>
                                  </a:rPr>
                                  <m:t>𝜋</m:t>
                                </m:r>
                                <m:r>
                                  <a:rPr lang="en-US" sz="1200" b="0" i="1" baseline="0" noProof="0" smtClean="0">
                                    <a:latin typeface="Cambria Math" panose="02040503050406030204" pitchFamily="18" charset="0"/>
                                    <a:ea typeface="Cambria Math" panose="02040503050406030204" pitchFamily="18" charset="0"/>
                                  </a:rPr>
                                  <m:t>𝑛</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𝑠</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i="1" baseline="0" noProof="0" smtClean="0">
                                            <a:latin typeface="Cambria Math" panose="02040503050406030204" pitchFamily="18" charset="0"/>
                                            <a:ea typeface="Cambria Math" panose="02040503050406030204" pitchFamily="18" charset="0"/>
                                          </a:rPr>
                                          <m:t>ℓ</m:t>
                                        </m:r>
                                      </m:e>
                                      <m:sub>
                                        <m:r>
                                          <a:rPr lang="en-US" sz="1200" b="0" i="1" baseline="0" noProof="0" smtClean="0">
                                            <a:latin typeface="Cambria Math" panose="02040503050406030204" pitchFamily="18" charset="0"/>
                                            <a:ea typeface="Cambria Math" panose="02040503050406030204" pitchFamily="18" charset="0"/>
                                          </a:rPr>
                                          <m:t>𝑤</m:t>
                                        </m:r>
                                      </m:sub>
                                    </m:sSub>
                                  </m:den>
                                </m:f>
                                <m:r>
                                  <a:rPr lang="en-US" sz="1200" b="0" i="1" baseline="0" noProof="0" smtClean="0">
                                    <a:latin typeface="Cambria Math" panose="02040503050406030204" pitchFamily="18" charset="0"/>
                                    <a:ea typeface="Cambria Math" panose="02040503050406030204" pitchFamily="18" charset="0"/>
                                  </a:rPr>
                                  <m:t>)</m:t>
                                </m:r>
                              </m:oMath>
                            </m:oMathPara>
                          </a14:m>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Group"/>
                              </m:oMathParaPr>
                              <m:oMath xmlns:m="http://schemas.openxmlformats.org/officeDocument/2006/math">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1</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𝑦𝑛</m:t>
                                        </m:r>
                                      </m:sub>
                                    </m:sSub>
                                  </m:den>
                                </m:f>
                                <m:nary>
                                  <m:naryPr>
                                    <m:limLoc m:val="undOvr"/>
                                    <m:subHide m:val="on"/>
                                    <m:supHide m:val="on"/>
                                    <m:ctrlPr>
                                      <a:rPr lang="en-US" sz="1200" b="0" i="1" baseline="0" noProof="0" smtClean="0">
                                        <a:latin typeface="Cambria Math" panose="02040503050406030204" pitchFamily="18" charset="0"/>
                                        <a:ea typeface="Cambria Math" panose="02040503050406030204" pitchFamily="18" charset="0"/>
                                      </a:rPr>
                                    </m:ctrlPr>
                                  </m:naryPr>
                                  <m:sub/>
                                  <m:sup/>
                                  <m:e>
                                    <m:sSub>
                                      <m:sSubPr>
                                        <m:ctrlPr>
                                          <a:rPr lang="en-US" sz="1200" b="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𝐵</m:t>
                                        </m:r>
                                      </m:e>
                                      <m:sub>
                                        <m:r>
                                          <a:rPr lang="en-US" sz="1200" b="0" i="1" baseline="0" noProof="0" smtClean="0">
                                            <a:latin typeface="Cambria Math" panose="02040503050406030204" pitchFamily="18" charset="0"/>
                                            <a:ea typeface="Cambria Math" panose="02040503050406030204" pitchFamily="18" charset="0"/>
                                          </a:rPr>
                                          <m:t>𝑥</m:t>
                                        </m:r>
                                        <m:r>
                                          <a:rPr lang="fr-FR" sz="1200" b="0" i="1" baseline="0" noProof="0" smtClean="0">
                                            <a:latin typeface="Cambria Math" panose="02040503050406030204" pitchFamily="18" charset="0"/>
                                            <a:ea typeface="Cambria Math" panose="02040503050406030204" pitchFamily="18" charset="0"/>
                                          </a:rPr>
                                          <m:t>𝑛</m:t>
                                        </m:r>
                                      </m:sub>
                                    </m:sSub>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𝑠</m:t>
                                        </m:r>
                                      </m:e>
                                    </m:d>
                                    <m:r>
                                      <a:rPr lang="en-US" sz="1200" b="0" i="1" baseline="0" noProof="0" smtClean="0">
                                        <a:latin typeface="Cambria Math" panose="02040503050406030204" pitchFamily="18" charset="0"/>
                                        <a:ea typeface="Cambria Math" panose="02040503050406030204" pitchFamily="18" charset="0"/>
                                      </a:rPr>
                                      <m:t>𝑠𝑖𝑛</m:t>
                                    </m:r>
                                    <m:r>
                                      <a:rPr lang="en-US" sz="1200" b="0" i="1" baseline="0" noProof="0" smtClean="0">
                                        <a:latin typeface="Cambria Math" panose="02040503050406030204" pitchFamily="18" charset="0"/>
                                        <a:ea typeface="Cambria Math" panose="02040503050406030204" pitchFamily="18" charset="0"/>
                                      </a:rPr>
                                      <m:t>(2</m:t>
                                    </m:r>
                                    <m:r>
                                      <a:rPr lang="en-US" sz="1200" b="0" i="1" baseline="0" noProof="0" smtClean="0">
                                        <a:latin typeface="Cambria Math" panose="02040503050406030204" pitchFamily="18" charset="0"/>
                                        <a:ea typeface="Cambria Math" panose="02040503050406030204" pitchFamily="18" charset="0"/>
                                      </a:rPr>
                                      <m:t>𝜋</m:t>
                                    </m:r>
                                    <m:r>
                                      <a:rPr lang="en-US" sz="1200" b="0" i="1" baseline="0" noProof="0" smtClean="0">
                                        <a:latin typeface="Cambria Math" panose="02040503050406030204" pitchFamily="18" charset="0"/>
                                        <a:ea typeface="Cambria Math" panose="02040503050406030204" pitchFamily="18" charset="0"/>
                                      </a:rPr>
                                      <m:t>𝑛</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𝑠</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i="1" baseline="0" noProof="0" smtClean="0">
                                                <a:latin typeface="Cambria Math" panose="02040503050406030204" pitchFamily="18" charset="0"/>
                                                <a:ea typeface="Cambria Math" panose="02040503050406030204" pitchFamily="18" charset="0"/>
                                              </a:rPr>
                                              <m:t>ℓ</m:t>
                                            </m:r>
                                          </m:e>
                                          <m:sub>
                                            <m:r>
                                              <a:rPr lang="en-US" sz="1200" b="0" i="1" baseline="0" noProof="0" smtClean="0">
                                                <a:latin typeface="Cambria Math" panose="02040503050406030204" pitchFamily="18" charset="0"/>
                                                <a:ea typeface="Cambria Math" panose="02040503050406030204" pitchFamily="18" charset="0"/>
                                              </a:rPr>
                                              <m:t>𝑤</m:t>
                                            </m:r>
                                          </m:sub>
                                        </m:sSub>
                                      </m:den>
                                    </m:f>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𝑑𝑠</m:t>
                                    </m:r>
                                  </m:e>
                                </m:nary>
                              </m:oMath>
                            </m:oMathPara>
                          </a14:m>
                          <a:endParaRPr lang="en-US" sz="1200" b="0" i="0" baseline="0" noProof="0" dirty="0">
                            <a:latin typeface="Ubuntu" panose="020B0504030602030204" pitchFamily="34" charset="0"/>
                            <a:ea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Group"/>
                              </m:oMathParaPr>
                              <m:oMath xmlns:m="http://schemas.openxmlformats.org/officeDocument/2006/math">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1</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𝛿</m:t>
                                        </m:r>
                                      </m:e>
                                      <m:sub>
                                        <m:r>
                                          <a:rPr lang="en-US" sz="1200" b="0" i="1" baseline="0" noProof="0" smtClean="0">
                                            <a:latin typeface="Cambria Math" panose="02040503050406030204" pitchFamily="18" charset="0"/>
                                            <a:ea typeface="Cambria Math" panose="02040503050406030204" pitchFamily="18" charset="0"/>
                                          </a:rPr>
                                          <m:t>𝑥𝑛</m:t>
                                        </m:r>
                                      </m:sub>
                                    </m:sSub>
                                  </m:den>
                                </m:f>
                                <m:nary>
                                  <m:naryPr>
                                    <m:limLoc m:val="undOvr"/>
                                    <m:subHide m:val="on"/>
                                    <m:supHide m:val="on"/>
                                    <m:ctrlPr>
                                      <a:rPr lang="en-US" sz="1200" b="0" i="1" baseline="0" noProof="0" smtClean="0">
                                        <a:latin typeface="Cambria Math" panose="02040503050406030204" pitchFamily="18" charset="0"/>
                                        <a:ea typeface="Cambria Math" panose="02040503050406030204" pitchFamily="18" charset="0"/>
                                      </a:rPr>
                                    </m:ctrlPr>
                                  </m:naryPr>
                                  <m:sub/>
                                  <m:sup/>
                                  <m:e>
                                    <m:sSub>
                                      <m:sSubPr>
                                        <m:ctrlPr>
                                          <a:rPr lang="en-US" sz="1200" b="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𝐵</m:t>
                                        </m:r>
                                      </m:e>
                                      <m:sub>
                                        <m:r>
                                          <a:rPr lang="en-US" sz="1200" b="0" i="1" baseline="0" noProof="0" smtClean="0">
                                            <a:latin typeface="Cambria Math" panose="02040503050406030204" pitchFamily="18" charset="0"/>
                                            <a:ea typeface="Cambria Math" panose="02040503050406030204" pitchFamily="18" charset="0"/>
                                          </a:rPr>
                                          <m:t>𝑦</m:t>
                                        </m:r>
                                        <m:r>
                                          <a:rPr lang="fr-FR" sz="1200" b="0" i="1" baseline="0" noProof="0" smtClean="0">
                                            <a:latin typeface="Cambria Math" panose="02040503050406030204" pitchFamily="18" charset="0"/>
                                            <a:ea typeface="Cambria Math" panose="02040503050406030204" pitchFamily="18" charset="0"/>
                                          </a:rPr>
                                          <m:t>𝑛</m:t>
                                        </m:r>
                                      </m:sub>
                                    </m:sSub>
                                    <m:d>
                                      <m:dPr>
                                        <m:ctrlPr>
                                          <a:rPr lang="en-US" sz="1200" b="0" i="1" baseline="0" noProof="0" smtClean="0">
                                            <a:latin typeface="Cambria Math" panose="02040503050406030204" pitchFamily="18" charset="0"/>
                                            <a:ea typeface="Cambria Math" panose="02040503050406030204" pitchFamily="18" charset="0"/>
                                          </a:rPr>
                                        </m:ctrlPr>
                                      </m:dPr>
                                      <m:e>
                                        <m:r>
                                          <a:rPr lang="en-US" sz="1200" b="0" i="1" baseline="0" noProof="0" smtClean="0">
                                            <a:latin typeface="Cambria Math" panose="02040503050406030204" pitchFamily="18" charset="0"/>
                                            <a:ea typeface="Cambria Math" panose="02040503050406030204" pitchFamily="18" charset="0"/>
                                          </a:rPr>
                                          <m:t>𝑠</m:t>
                                        </m:r>
                                      </m:e>
                                    </m:d>
                                    <m:r>
                                      <a:rPr lang="en-US" sz="1200" b="0" i="1" baseline="0" noProof="0" smtClean="0">
                                        <a:latin typeface="Cambria Math" panose="02040503050406030204" pitchFamily="18" charset="0"/>
                                        <a:ea typeface="Cambria Math" panose="02040503050406030204" pitchFamily="18" charset="0"/>
                                      </a:rPr>
                                      <m:t>𝑠𝑖𝑛</m:t>
                                    </m:r>
                                    <m:r>
                                      <a:rPr lang="en-US" sz="1200" b="0" i="1" baseline="0" noProof="0" smtClean="0">
                                        <a:latin typeface="Cambria Math" panose="02040503050406030204" pitchFamily="18" charset="0"/>
                                        <a:ea typeface="Cambria Math" panose="02040503050406030204" pitchFamily="18" charset="0"/>
                                      </a:rPr>
                                      <m:t>(2</m:t>
                                    </m:r>
                                    <m:r>
                                      <a:rPr lang="en-US" sz="1200" b="0" i="1" baseline="0" noProof="0" smtClean="0">
                                        <a:latin typeface="Cambria Math" panose="02040503050406030204" pitchFamily="18" charset="0"/>
                                        <a:ea typeface="Cambria Math" panose="02040503050406030204" pitchFamily="18" charset="0"/>
                                      </a:rPr>
                                      <m:t>𝜋</m:t>
                                    </m:r>
                                    <m:r>
                                      <a:rPr lang="en-US" sz="1200" b="0" i="1" baseline="0" noProof="0" smtClean="0">
                                        <a:latin typeface="Cambria Math" panose="02040503050406030204" pitchFamily="18" charset="0"/>
                                        <a:ea typeface="Cambria Math" panose="02040503050406030204" pitchFamily="18" charset="0"/>
                                      </a:rPr>
                                      <m:t>𝑛</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𝑠</m:t>
                                        </m:r>
                                      </m:num>
                                      <m:den>
                                        <m:sSub>
                                          <m:sSubPr>
                                            <m:ctrlPr>
                                              <a:rPr lang="en-US" sz="1200" i="1" baseline="0" noProof="0" smtClean="0">
                                                <a:latin typeface="Cambria Math" panose="02040503050406030204" pitchFamily="18" charset="0"/>
                                                <a:ea typeface="Cambria Math" panose="02040503050406030204" pitchFamily="18" charset="0"/>
                                              </a:rPr>
                                            </m:ctrlPr>
                                          </m:sSubPr>
                                          <m:e>
                                            <m:r>
                                              <a:rPr lang="en-US" sz="1200" i="1" baseline="0" noProof="0" smtClean="0">
                                                <a:latin typeface="Cambria Math" panose="02040503050406030204" pitchFamily="18" charset="0"/>
                                                <a:ea typeface="Cambria Math" panose="02040503050406030204" pitchFamily="18" charset="0"/>
                                              </a:rPr>
                                              <m:t>ℓ</m:t>
                                            </m:r>
                                          </m:e>
                                          <m:sub>
                                            <m:r>
                                              <a:rPr lang="en-US" sz="1200" b="0" i="1" baseline="0" noProof="0" smtClean="0">
                                                <a:latin typeface="Cambria Math" panose="02040503050406030204" pitchFamily="18" charset="0"/>
                                                <a:ea typeface="Cambria Math" panose="02040503050406030204" pitchFamily="18" charset="0"/>
                                              </a:rPr>
                                              <m:t>𝑤</m:t>
                                            </m:r>
                                          </m:sub>
                                        </m:sSub>
                                      </m:den>
                                    </m:f>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𝑑𝑠</m:t>
                                    </m:r>
                                  </m:e>
                                </m:nary>
                              </m:oMath>
                            </m:oMathPara>
                          </a14:m>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091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00B050"/>
                              </a:solidFill>
                              <a:latin typeface="Ubuntu" panose="020B0504030602030204" pitchFamily="34" charset="0"/>
                            </a:rPr>
                            <a:t>Hall effect</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10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𝑉</m:t>
                                    </m:r>
                                  </m:e>
                                  <m:sub>
                                    <m:r>
                                      <a:rPr lang="en-US" sz="1100" b="0" i="1" baseline="0" noProof="0" smtClean="0">
                                        <a:latin typeface="Cambria Math" panose="02040503050406030204" pitchFamily="18" charset="0"/>
                                        <a:ea typeface="Cambria Math" panose="02040503050406030204" pitchFamily="18" charset="0"/>
                                      </a:rPr>
                                      <m:t>𝐻</m:t>
                                    </m:r>
                                  </m:sub>
                                </m:sSub>
                                <m:r>
                                  <a:rPr lang="en-US" sz="1100" b="0" i="1" baseline="0" noProof="0" smtClean="0">
                                    <a:latin typeface="Cambria Math" panose="02040503050406030204" pitchFamily="18" charset="0"/>
                                    <a:ea typeface="Cambria Math" panose="02040503050406030204" pitchFamily="18" charset="0"/>
                                  </a:rPr>
                                  <m:t>=</m:t>
                                </m:r>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𝑘</m:t>
                                    </m:r>
                                  </m:e>
                                  <m:sub>
                                    <m:r>
                                      <a:rPr lang="en-US" sz="1100" b="0" i="1" baseline="0" noProof="0" smtClean="0">
                                        <a:latin typeface="Cambria Math" panose="02040503050406030204" pitchFamily="18" charset="0"/>
                                        <a:ea typeface="Cambria Math" panose="02040503050406030204" pitchFamily="18" charset="0"/>
                                      </a:rPr>
                                      <m:t>𝐻</m:t>
                                    </m:r>
                                  </m:sub>
                                </m:sSub>
                                <m:sSub>
                                  <m:sSubPr>
                                    <m:ctrlPr>
                                      <a:rPr lang="en-US" sz="1100" b="0" i="1" baseline="0" noProof="0" smtClean="0">
                                        <a:latin typeface="Cambria Math" panose="02040503050406030204" pitchFamily="18" charset="0"/>
                                        <a:ea typeface="Cambria Math" panose="02040503050406030204" pitchFamily="18" charset="0"/>
                                      </a:rPr>
                                    </m:ctrlPr>
                                  </m:sSubPr>
                                  <m:e>
                                    <m:r>
                                      <a:rPr lang="en-US" sz="1100" b="0" i="1" baseline="0" noProof="0" smtClean="0">
                                        <a:latin typeface="Cambria Math" panose="02040503050406030204" pitchFamily="18" charset="0"/>
                                        <a:ea typeface="Cambria Math" panose="02040503050406030204" pitchFamily="18" charset="0"/>
                                      </a:rPr>
                                      <m:t>𝐼</m:t>
                                    </m:r>
                                  </m:e>
                                  <m:sub>
                                    <m:r>
                                      <a:rPr lang="en-US" sz="1100" b="0" i="1" baseline="0" noProof="0" smtClean="0">
                                        <a:latin typeface="Cambria Math" panose="02040503050406030204" pitchFamily="18" charset="0"/>
                                        <a:ea typeface="Cambria Math" panose="02040503050406030204" pitchFamily="18" charset="0"/>
                                      </a:rPr>
                                      <m:t>𝐻</m:t>
                                    </m:r>
                                  </m:sub>
                                </m:sSub>
                                <m:r>
                                  <a:rPr lang="en-US" sz="1100" b="0" i="1" baseline="0" noProof="0" smtClean="0">
                                    <a:latin typeface="Cambria Math" panose="02040503050406030204" pitchFamily="18" charset="0"/>
                                    <a:ea typeface="Cambria Math" panose="02040503050406030204" pitchFamily="18" charset="0"/>
                                  </a:rPr>
                                  <m:t>𝐵</m:t>
                                </m:r>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100" b="1" i="0" baseline="0" noProof="0" dirty="0">
                              <a:solidFill>
                                <a:srgbClr val="00B050"/>
                              </a:solidFill>
                              <a:latin typeface="Ubuntu" panose="020B0504030602030204" pitchFamily="34" charset="0"/>
                              <a:ea typeface="Cambria Math" panose="02040503050406030204" pitchFamily="18" charset="0"/>
                            </a:rPr>
                            <a:t>1D/2D/3D probes</a:t>
                          </a:r>
                          <a:endParaRPr lang="en-US" sz="1100" b="1" noProof="0" dirty="0">
                            <a:solidFill>
                              <a:srgbClr val="00B050"/>
                            </a:solidFill>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𝐻</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itchFamily="34" charset="0"/>
                            <a:buNone/>
                          </a:pPr>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itchFamily="34" charset="0"/>
                            <a:buNone/>
                          </a:pPr>
                          <a14:m>
                            <m:oMathPara xmlns:m="http://schemas.openxmlformats.org/officeDocument/2006/math">
                              <m:oMathParaPr>
                                <m:jc m:val="centerGroup"/>
                              </m:oMathParaPr>
                              <m:oMath xmlns:m="http://schemas.openxmlformats.org/officeDocument/2006/math">
                                <m:r>
                                  <a:rPr lang="en-US" sz="1200" b="0" i="1" baseline="0" noProof="0" smtClean="0">
                                    <a:latin typeface="Cambria Math" panose="02040503050406030204" pitchFamily="18" charset="0"/>
                                    <a:ea typeface="Cambria Math" panose="02040503050406030204" pitchFamily="18" charset="0"/>
                                  </a:rPr>
                                  <m:t>𝐵</m:t>
                                </m:r>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763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C00000"/>
                              </a:solidFill>
                              <a:latin typeface="Ubuntu" panose="020B0504030602030204" pitchFamily="34" charset="0"/>
                            </a:rPr>
                            <a:t>Magnetic</a:t>
                          </a:r>
                          <a:br>
                            <a:rPr lang="en-US" sz="1100" b="1" noProof="0" dirty="0">
                              <a:solidFill>
                                <a:srgbClr val="C00000"/>
                              </a:solidFill>
                              <a:latin typeface="Ubuntu" panose="020B0504030602030204" pitchFamily="34" charset="0"/>
                            </a:rPr>
                          </a:br>
                          <a:r>
                            <a:rPr lang="en-US" sz="1100" b="1" noProof="0" dirty="0">
                              <a:solidFill>
                                <a:srgbClr val="C00000"/>
                              </a:solidFill>
                              <a:latin typeface="Ubuntu" panose="020B0504030602030204" pitchFamily="34" charset="0"/>
                            </a:rPr>
                            <a:t>Resonance</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100" b="0" i="1" baseline="0" noProof="0" smtClean="0">
                                    <a:latin typeface="Cambria Math" panose="02040503050406030204" pitchFamily="18" charset="0"/>
                                    <a:ea typeface="Cambria Math" panose="02040503050406030204" pitchFamily="18" charset="0"/>
                                  </a:rPr>
                                  <m:t>𝑓</m:t>
                                </m:r>
                                <m:r>
                                  <a:rPr lang="en-US" sz="1100" b="0" i="1" baseline="0" noProof="0" smtClean="0">
                                    <a:latin typeface="Cambria Math" panose="02040503050406030204" pitchFamily="18" charset="0"/>
                                    <a:ea typeface="Cambria Math" panose="02040503050406030204" pitchFamily="18" charset="0"/>
                                  </a:rPr>
                                  <m:t>=</m:t>
                                </m:r>
                                <m:r>
                                  <a:rPr lang="en-US" sz="1100" b="0" i="1" baseline="0" noProof="0" smtClean="0">
                                    <a:latin typeface="Cambria Math" panose="02040503050406030204" pitchFamily="18" charset="0"/>
                                    <a:ea typeface="Cambria Math" panose="02040503050406030204" pitchFamily="18" charset="0"/>
                                  </a:rPr>
                                  <m:t>𝛾</m:t>
                                </m:r>
                                <m:d>
                                  <m:dPr>
                                    <m:begChr m:val="‖"/>
                                    <m:endChr m:val="‖"/>
                                    <m:ctrlPr>
                                      <a:rPr lang="en-US" sz="1100" b="0" i="1" baseline="0" noProof="0" smtClean="0">
                                        <a:latin typeface="Cambria Math" panose="02040503050406030204" pitchFamily="18" charset="0"/>
                                        <a:ea typeface="Cambria Math" panose="02040503050406030204" pitchFamily="18" charset="0"/>
                                      </a:rPr>
                                    </m:ctrlPr>
                                  </m:dPr>
                                  <m:e>
                                    <m:r>
                                      <a:rPr lang="en-US" sz="1100" b="1" i="1" baseline="0" noProof="0" smtClean="0">
                                        <a:latin typeface="Cambria Math" panose="02040503050406030204" pitchFamily="18" charset="0"/>
                                        <a:ea typeface="Cambria Math" panose="02040503050406030204" pitchFamily="18" charset="0"/>
                                      </a:rPr>
                                      <m:t>𝑩</m:t>
                                    </m:r>
                                  </m:e>
                                </m:d>
                              </m:oMath>
                            </m:oMathPara>
                          </a14:m>
                          <a:endParaRPr lang="en-US" sz="1100" b="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C00000"/>
                              </a:solidFill>
                              <a:latin typeface="Ubuntu" panose="020B0504030602030204" pitchFamily="34" charset="0"/>
                            </a:rPr>
                            <a:t>NMR/EPR</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C00000"/>
                              </a:solidFill>
                              <a:latin typeface="Ubuntu" panose="020B0504030602030204" pitchFamily="34" charset="0"/>
                            </a:rPr>
                            <a:t>probes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𝑅𝐹</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Group"/>
                              </m:oMathParaPr>
                              <m:oMath xmlns:m="http://schemas.openxmlformats.org/officeDocument/2006/math">
                                <m:sSub>
                                  <m:sSubPr>
                                    <m:ctrlPr>
                                      <a:rPr lang="en-US" sz="120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𝑉</m:t>
                                    </m:r>
                                  </m:e>
                                  <m:sub>
                                    <m:r>
                                      <a:rPr lang="en-US" sz="1200" b="0" i="1" baseline="0" noProof="0" smtClean="0">
                                        <a:latin typeface="Cambria Math" panose="02040503050406030204" pitchFamily="18" charset="0"/>
                                        <a:ea typeface="Cambria Math" panose="02040503050406030204" pitchFamily="18" charset="0"/>
                                      </a:rPr>
                                      <m:t>𝐿𝐹</m:t>
                                    </m:r>
                                  </m:sub>
                                </m:sSub>
                                <m:r>
                                  <a:rPr lang="en-US" sz="1200" b="0" i="1" baseline="0" noProof="0" smtClean="0">
                                    <a:latin typeface="Cambria Math" panose="02040503050406030204" pitchFamily="18" charset="0"/>
                                    <a:ea typeface="Cambria Math" panose="02040503050406030204" pitchFamily="18" charset="0"/>
                                  </a:rPr>
                                  <m:t>(</m:t>
                                </m:r>
                                <m:r>
                                  <a:rPr lang="en-US" sz="1200" b="0" i="1" baseline="0" noProof="0" smtClean="0">
                                    <a:latin typeface="Cambria Math" panose="02040503050406030204" pitchFamily="18" charset="0"/>
                                    <a:ea typeface="Cambria Math" panose="02040503050406030204" pitchFamily="18" charset="0"/>
                                  </a:rPr>
                                  <m:t>𝑡</m:t>
                                </m:r>
                                <m:r>
                                  <a:rPr lang="en-US" sz="1200" b="0" i="1" baseline="0" noProof="0" smtClean="0">
                                    <a:latin typeface="Cambria Math" panose="02040503050406030204" pitchFamily="18" charset="0"/>
                                    <a:ea typeface="Cambria Math" panose="02040503050406030204" pitchFamily="18" charset="0"/>
                                  </a:rPr>
                                  <m:t>)</m:t>
                                </m:r>
                              </m:oMath>
                            </m:oMathPara>
                          </a14:m>
                          <a:endParaRPr lang="en-US" sz="12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14:m>
                            <m:oMathPara xmlns:m="http://schemas.openxmlformats.org/officeDocument/2006/math">
                              <m:oMathParaPr>
                                <m:jc m:val="centerGroup"/>
                              </m:oMathParaPr>
                              <m:oMath xmlns:m="http://schemas.openxmlformats.org/officeDocument/2006/math">
                                <m:d>
                                  <m:dPr>
                                    <m:begChr m:val="‖"/>
                                    <m:endChr m:val="‖"/>
                                    <m:ctrlPr>
                                      <a:rPr lang="en-US" sz="1200" b="0" i="1" baseline="0" noProof="0" smtClean="0">
                                        <a:latin typeface="Cambria Math" panose="02040503050406030204" pitchFamily="18" charset="0"/>
                                        <a:ea typeface="Cambria Math" panose="02040503050406030204" pitchFamily="18" charset="0"/>
                                      </a:rPr>
                                    </m:ctrlPr>
                                  </m:dPr>
                                  <m:e>
                                    <m:r>
                                      <a:rPr lang="en-US" sz="1200" b="1" i="1" baseline="0" noProof="0" smtClean="0">
                                        <a:latin typeface="Cambria Math" panose="02040503050406030204" pitchFamily="18" charset="0"/>
                                        <a:ea typeface="Cambria Math" panose="02040503050406030204" pitchFamily="18" charset="0"/>
                                      </a:rPr>
                                      <m:t>𝑩</m:t>
                                    </m:r>
                                  </m:e>
                                </m:d>
                                <m:r>
                                  <a:rPr lang="en-US" sz="1200" b="0" i="1" baseline="0" noProof="0" smtClean="0">
                                    <a:latin typeface="Cambria Math" panose="02040503050406030204" pitchFamily="18" charset="0"/>
                                    <a:ea typeface="Cambria Math" panose="02040503050406030204" pitchFamily="18" charset="0"/>
                                  </a:rPr>
                                  <m:t>=</m:t>
                                </m:r>
                                <m:f>
                                  <m:fPr>
                                    <m:ctrlPr>
                                      <a:rPr lang="en-US" sz="1200" b="0" i="1" baseline="0" noProof="0" smtClean="0">
                                        <a:latin typeface="Cambria Math" panose="02040503050406030204" pitchFamily="18" charset="0"/>
                                        <a:ea typeface="Cambria Math" panose="02040503050406030204" pitchFamily="18" charset="0"/>
                                      </a:rPr>
                                    </m:ctrlPr>
                                  </m:fPr>
                                  <m:num>
                                    <m:r>
                                      <a:rPr lang="en-US" sz="1200" b="0" i="1" baseline="0" noProof="0" smtClean="0">
                                        <a:latin typeface="Cambria Math" panose="02040503050406030204" pitchFamily="18" charset="0"/>
                                        <a:ea typeface="Cambria Math" panose="02040503050406030204" pitchFamily="18" charset="0"/>
                                      </a:rPr>
                                      <m:t>𝑓</m:t>
                                    </m:r>
                                    <m:d>
                                      <m:dPr>
                                        <m:ctrlPr>
                                          <a:rPr lang="en-US" sz="1200" b="0" i="1" baseline="0" noProof="0" smtClean="0">
                                            <a:latin typeface="Cambria Math" panose="02040503050406030204" pitchFamily="18" charset="0"/>
                                            <a:ea typeface="Cambria Math" panose="02040503050406030204" pitchFamily="18" charset="0"/>
                                          </a:rPr>
                                        </m:ctrlPr>
                                      </m:dPr>
                                      <m:e>
                                        <m:sSub>
                                          <m:sSubPr>
                                            <m:ctrlPr>
                                              <a:rPr lang="en-US" sz="1200" b="0" i="1" baseline="0" noProof="0" smtClean="0">
                                                <a:latin typeface="Cambria Math" panose="02040503050406030204" pitchFamily="18" charset="0"/>
                                                <a:ea typeface="Cambria Math" panose="02040503050406030204" pitchFamily="18" charset="0"/>
                                              </a:rPr>
                                            </m:ctrlPr>
                                          </m:sSubPr>
                                          <m:e>
                                            <m:r>
                                              <a:rPr lang="en-US" sz="1200" b="0" i="1" baseline="0" noProof="0" smtClean="0">
                                                <a:latin typeface="Cambria Math" panose="02040503050406030204" pitchFamily="18" charset="0"/>
                                                <a:ea typeface="Cambria Math" panose="02040503050406030204" pitchFamily="18" charset="0"/>
                                              </a:rPr>
                                              <m:t>𝑡</m:t>
                                            </m:r>
                                          </m:e>
                                          <m:sub>
                                            <m:r>
                                              <a:rPr lang="en-US" sz="1200" b="0" i="1" baseline="0" noProof="0" smtClean="0">
                                                <a:latin typeface="Cambria Math" panose="02040503050406030204" pitchFamily="18" charset="0"/>
                                                <a:ea typeface="Cambria Math" panose="02040503050406030204" pitchFamily="18" charset="0"/>
                                              </a:rPr>
                                              <m:t>𝑟𝑒𝑠</m:t>
                                            </m:r>
                                          </m:sub>
                                        </m:sSub>
                                      </m:e>
                                    </m:d>
                                  </m:num>
                                  <m:den>
                                    <m:r>
                                      <a:rPr lang="en-US" sz="1200" b="0" i="1" baseline="0" noProof="0" smtClean="0">
                                        <a:latin typeface="Cambria Math" panose="02040503050406030204" pitchFamily="18" charset="0"/>
                                        <a:ea typeface="Cambria Math" panose="02040503050406030204" pitchFamily="18" charset="0"/>
                                      </a:rPr>
                                      <m:t>𝛾</m:t>
                                    </m:r>
                                  </m:den>
                                </m:f>
                              </m:oMath>
                            </m:oMathPara>
                          </a14:m>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692674090"/>
                  </p:ext>
                </p:extLst>
              </p:nvPr>
            </p:nvGraphicFramePr>
            <p:xfrm>
              <a:off x="145062" y="801304"/>
              <a:ext cx="9649072" cy="5446056"/>
            </p:xfrm>
            <a:graphic>
              <a:graphicData uri="http://schemas.openxmlformats.org/drawingml/2006/table">
                <a:tbl>
                  <a:tblPr firstRow="1" bandRow="1">
                    <a:tableStyleId>{5C22544A-7EE6-4342-B048-85BDC9FD1C3A}</a:tableStyleId>
                  </a:tblPr>
                  <a:tblGrid>
                    <a:gridCol w="1032557">
                      <a:extLst>
                        <a:ext uri="{9D8B030D-6E8A-4147-A177-3AD203B41FA5}">
                          <a16:colId xmlns:a16="http://schemas.microsoft.com/office/drawing/2014/main" val="20000"/>
                        </a:ext>
                      </a:extLst>
                    </a:gridCol>
                    <a:gridCol w="1103768">
                      <a:extLst>
                        <a:ext uri="{9D8B030D-6E8A-4147-A177-3AD203B41FA5}">
                          <a16:colId xmlns:a16="http://schemas.microsoft.com/office/drawing/2014/main" val="3901396725"/>
                        </a:ext>
                      </a:extLst>
                    </a:gridCol>
                    <a:gridCol w="647061">
                      <a:extLst>
                        <a:ext uri="{9D8B030D-6E8A-4147-A177-3AD203B41FA5}">
                          <a16:colId xmlns:a16="http://schemas.microsoft.com/office/drawing/2014/main" val="20003"/>
                        </a:ext>
                      </a:extLst>
                    </a:gridCol>
                    <a:gridCol w="1744255">
                      <a:extLst>
                        <a:ext uri="{9D8B030D-6E8A-4147-A177-3AD203B41FA5}">
                          <a16:colId xmlns:a16="http://schemas.microsoft.com/office/drawing/2014/main" val="20005"/>
                        </a:ext>
                      </a:extLst>
                    </a:gridCol>
                    <a:gridCol w="2080497">
                      <a:extLst>
                        <a:ext uri="{9D8B030D-6E8A-4147-A177-3AD203B41FA5}">
                          <a16:colId xmlns:a16="http://schemas.microsoft.com/office/drawing/2014/main" val="1866804259"/>
                        </a:ext>
                      </a:extLst>
                    </a:gridCol>
                    <a:gridCol w="3040934">
                      <a:extLst>
                        <a:ext uri="{9D8B030D-6E8A-4147-A177-3AD203B41FA5}">
                          <a16:colId xmlns:a16="http://schemas.microsoft.com/office/drawing/2014/main" val="1191902344"/>
                        </a:ext>
                      </a:extLst>
                    </a:gridCol>
                  </a:tblGrid>
                  <a:tr h="487680">
                    <a:tc>
                      <a:txBody>
                        <a:bodyPr/>
                        <a:lstStyle/>
                        <a:p>
                          <a:r>
                            <a:rPr lang="en-US" sz="1300" b="1" noProof="0" dirty="0">
                              <a:solidFill>
                                <a:schemeClr val="tx1"/>
                              </a:solidFill>
                              <a:latin typeface="Ubuntu" panose="020B0504030602030204" pitchFamily="34" charset="0"/>
                            </a:rPr>
                            <a:t>Physical principle</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300" b="1" noProof="0" dirty="0">
                              <a:solidFill>
                                <a:schemeClr val="tx1"/>
                              </a:solidFill>
                              <a:latin typeface="Ubuntu" panose="020B0504030602030204" pitchFamily="34" charset="0"/>
                            </a:rPr>
                            <a:t>Method</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noProof="0" dirty="0">
                              <a:solidFill>
                                <a:schemeClr val="tx1"/>
                              </a:solidFill>
                              <a:latin typeface="Ubuntu" panose="020B0504030602030204" pitchFamily="34" charset="0"/>
                            </a:rPr>
                            <a:t>Raw</a:t>
                          </a:r>
                          <a:br>
                            <a:rPr lang="en-US" sz="1300" b="1" noProof="0" dirty="0">
                              <a:solidFill>
                                <a:schemeClr val="tx1"/>
                              </a:solidFill>
                              <a:latin typeface="Ubuntu" panose="020B0504030602030204" pitchFamily="34" charset="0"/>
                            </a:rPr>
                          </a:br>
                          <a:r>
                            <a:rPr lang="en-US" sz="1300" b="1" noProof="0" dirty="0">
                              <a:solidFill>
                                <a:schemeClr val="tx1"/>
                              </a:solidFill>
                              <a:latin typeface="Ubuntu" panose="020B0504030602030204" pitchFamily="34" charset="0"/>
                            </a:rPr>
                            <a:t>data</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Intermediate</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result</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Field</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representation</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a:solidFill>
                                <a:schemeClr val="tx1"/>
                              </a:solidFill>
                              <a:latin typeface="Ubuntu" panose="020B0504030602030204" pitchFamily="34" charset="0"/>
                            </a:rPr>
                            <a:t>Final</a:t>
                          </a:r>
                          <a:br>
                            <a:rPr lang="en-US" sz="1300" b="1" baseline="0" noProof="0" dirty="0">
                              <a:solidFill>
                                <a:schemeClr val="tx1"/>
                              </a:solidFill>
                              <a:latin typeface="Ubuntu" panose="020B0504030602030204" pitchFamily="34" charset="0"/>
                            </a:rPr>
                          </a:br>
                          <a:r>
                            <a:rPr lang="en-US" sz="1300" b="1" baseline="0" noProof="0" dirty="0">
                              <a:solidFill>
                                <a:schemeClr val="tx1"/>
                              </a:solidFill>
                              <a:latin typeface="Ubuntu" panose="020B0504030602030204" pitchFamily="34" charset="0"/>
                            </a:rPr>
                            <a:t>results</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3103">
                    <a:tc rowSpan="4">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88" t="-21924" r="-832941" b="-82550"/>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94475" t="-85965" r="-682320" b="-615789"/>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85965" r="-1065094" b="-615789"/>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85965" r="-294755" b="-615789"/>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85965" r="-146491" b="-615789"/>
                          </a:stretch>
                        </a:blipFill>
                      </a:tcPr>
                    </a:tc>
                    <a:tc rowSpan="7">
                      <a:txBody>
                        <a:bodyPr/>
                        <a:lstStyle/>
                        <a:p>
                          <a:pPr marL="173038" indent="-173038" algn="l">
                            <a:spcAft>
                              <a:spcPts val="300"/>
                            </a:spcAft>
                            <a:buFont typeface="Arial" pitchFamily="34" charset="0"/>
                            <a:buNone/>
                          </a:pPr>
                          <a:r>
                            <a:rPr lang="en-US" sz="1200" b="0" i="0" baseline="0" noProof="0" dirty="0">
                              <a:latin typeface="Ubuntu" panose="020B0504030602030204" pitchFamily="34" charset="0"/>
                            </a:rPr>
                            <a:t>Commonly required results:</a:t>
                          </a:r>
                        </a:p>
                        <a:p>
                          <a:pPr marL="173038" indent="-173038" algn="l">
                            <a:spcAft>
                              <a:spcPts val="300"/>
                            </a:spcAft>
                            <a:buFont typeface="Arial" pitchFamily="34" charset="0"/>
                            <a:buNone/>
                          </a:pPr>
                          <a:endParaRPr lang="en-US" sz="1200" b="0" i="0" baseline="0" noProof="0" dirty="0">
                            <a:latin typeface="Ubuntu" panose="020B0504030602030204" pitchFamily="34" charset="0"/>
                          </a:endParaRPr>
                        </a:p>
                        <a:p>
                          <a:pPr marL="173038" indent="-173038" algn="l">
                            <a:spcAft>
                              <a:spcPts val="300"/>
                            </a:spcAft>
                            <a:buFont typeface="Arial" pitchFamily="34" charset="0"/>
                            <a:buChar char="•"/>
                          </a:pPr>
                          <a:r>
                            <a:rPr lang="en-US" sz="1200" b="0" i="0" baseline="0" noProof="0" dirty="0">
                              <a:latin typeface="Ubuntu" panose="020B0504030602030204" pitchFamily="34" charset="0"/>
                            </a:rPr>
                            <a:t>field polarity</a:t>
                          </a:r>
                        </a:p>
                        <a:p>
                          <a:pPr marL="173038" indent="-173038" algn="l">
                            <a:spcAft>
                              <a:spcPts val="300"/>
                            </a:spcAft>
                            <a:buFont typeface="Arial" pitchFamily="34" charset="0"/>
                            <a:buChar char="•"/>
                          </a:pPr>
                          <a:r>
                            <a:rPr lang="en-US" sz="1200" b="0" i="0" baseline="0" noProof="0" dirty="0">
                              <a:latin typeface="Ubuntu" panose="020B0504030602030204" pitchFamily="34" charset="0"/>
                            </a:rPr>
                            <a:t>integrated/local field strength</a:t>
                          </a:r>
                          <a:br>
                            <a:rPr lang="en-US" sz="1200" b="0" i="0" baseline="0" noProof="0" dirty="0">
                              <a:latin typeface="Ubuntu" panose="020B0504030602030204" pitchFamily="34" charset="0"/>
                            </a:rPr>
                          </a:br>
                          <a:r>
                            <a:rPr lang="en-US" sz="1200" b="0" i="0" baseline="0" noProof="0" dirty="0">
                              <a:latin typeface="Ubuntu" panose="020B0504030602030204" pitchFamily="34" charset="0"/>
                            </a:rPr>
                            <a:t>(main harmonic)</a:t>
                          </a:r>
                        </a:p>
                        <a:p>
                          <a:pPr marL="173038" indent="-173038" algn="l">
                            <a:spcAft>
                              <a:spcPts val="300"/>
                            </a:spcAft>
                            <a:buFont typeface="Arial" pitchFamily="34" charset="0"/>
                            <a:buChar char="•"/>
                          </a:pPr>
                          <a:r>
                            <a:rPr lang="en-US" sz="1200" b="0" i="0" baseline="0" noProof="0" dirty="0">
                              <a:latin typeface="Ubuntu" panose="020B0504030602030204" pitchFamily="34" charset="0"/>
                            </a:rPr>
                            <a:t>field direction</a:t>
                          </a:r>
                          <a:br>
                            <a:rPr lang="en-US" sz="1200" b="0" i="0" baseline="0" noProof="0" dirty="0">
                              <a:latin typeface="Ubuntu" panose="020B0504030602030204" pitchFamily="34" charset="0"/>
                            </a:rPr>
                          </a:br>
                          <a:r>
                            <a:rPr lang="en-US" sz="1200" b="0" i="0" baseline="0" noProof="0" dirty="0">
                              <a:latin typeface="Ubuntu" panose="020B0504030602030204" pitchFamily="34" charset="0"/>
                            </a:rPr>
                            <a:t>(phase of main harmonic),</a:t>
                          </a:r>
                        </a:p>
                        <a:p>
                          <a:pPr marL="173038" marR="0" lvl="0" indent="-173038" algn="l" defTabSz="914400" rtl="0" eaLnBrk="1" fontAlgn="auto" latinLnBrk="0" hangingPunct="1">
                            <a:lnSpc>
                              <a:spcPct val="100000"/>
                            </a:lnSpc>
                            <a:spcBef>
                              <a:spcPts val="0"/>
                            </a:spcBef>
                            <a:spcAft>
                              <a:spcPts val="300"/>
                            </a:spcAft>
                            <a:buClrTx/>
                            <a:buSzTx/>
                            <a:buFont typeface="Arial" pitchFamily="34" charset="0"/>
                            <a:buChar char="•"/>
                            <a:tabLst/>
                            <a:defRPr/>
                          </a:pPr>
                          <a:r>
                            <a:rPr lang="en-US" sz="1200" b="0" i="0" baseline="0" noProof="0" dirty="0">
                              <a:latin typeface="Ubuntu" panose="020B0504030602030204" pitchFamily="34" charset="0"/>
                            </a:rPr>
                            <a:t>integrated/local field errors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(higher harmonics)</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axis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(transversal position)</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axis</a:t>
                          </a:r>
                          <a:br>
                            <a:rPr lang="en-US" sz="1200" b="0" i="0" baseline="0" noProof="0" dirty="0">
                              <a:latin typeface="Ubuntu" panose="020B0504030602030204" pitchFamily="34" charset="0"/>
                            </a:rPr>
                          </a:br>
                          <a:r>
                            <a:rPr lang="en-US" sz="1200" b="0" i="0" baseline="0" noProof="0" dirty="0">
                              <a:latin typeface="Ubuntu" panose="020B0504030602030204" pitchFamily="34" charset="0"/>
                            </a:rPr>
                            <a:t>(pitch and yaw angles)</a:t>
                          </a:r>
                        </a:p>
                        <a:p>
                          <a:pPr marL="173038" indent="-173038" algn="l">
                            <a:spcAft>
                              <a:spcPts val="300"/>
                            </a:spcAft>
                            <a:buFont typeface="Arial" pitchFamily="34" charset="0"/>
                            <a:buChar char="•"/>
                          </a:pPr>
                          <a:r>
                            <a:rPr lang="en-US" sz="1200" b="0" i="0" baseline="0" noProof="0" dirty="0">
                              <a:latin typeface="Ubuntu" panose="020B0504030602030204" pitchFamily="34" charset="0"/>
                            </a:rPr>
                            <a:t>magnetic center</a:t>
                          </a:r>
                          <a:br>
                            <a:rPr lang="en-US" sz="1200" b="0" i="0" baseline="0" noProof="0" dirty="0">
                              <a:latin typeface="Ubuntu" panose="020B0504030602030204" pitchFamily="34" charset="0"/>
                            </a:rPr>
                          </a:br>
                          <a:r>
                            <a:rPr lang="en-US" sz="1200" b="0" i="0" baseline="0" noProof="0" dirty="0">
                              <a:latin typeface="Ubuntu" panose="020B0504030602030204" pitchFamily="34" charset="0"/>
                            </a:rPr>
                            <a:t>(longitudinal)</a:t>
                          </a:r>
                        </a:p>
                        <a:p>
                          <a:pPr marL="0" indent="0" algn="l">
                            <a:buFont typeface="Arial" pitchFamily="34" charset="0"/>
                            <a:buNone/>
                          </a:pPr>
                          <a:br>
                            <a:rPr lang="en-US" sz="1200" b="0" i="0" baseline="0" noProof="0" dirty="0">
                              <a:latin typeface="Ubuntu" panose="020B0504030602030204" pitchFamily="34" charset="0"/>
                            </a:rPr>
                          </a:br>
                          <a:r>
                            <a:rPr lang="en-US" sz="1200" b="0" i="0" baseline="0" noProof="0" dirty="0">
                              <a:latin typeface="Ubuntu" panose="020B0504030602030204" pitchFamily="34" charset="0"/>
                            </a:rPr>
                            <a:t>vs. time, current, excitation history, environmental conditions etc.</a:t>
                          </a:r>
                          <a:endParaRPr lang="en-US" sz="1200" b="1" i="1" baseline="-25000" noProof="0" dirty="0">
                            <a:latin typeface="Ubuntu" panose="020B0504030602030204" pitchFamily="34" charset="0"/>
                          </a:endParaRPr>
                        </a:p>
                        <a:p>
                          <a:pPr marL="179388" indent="-179388" algn="l">
                            <a:buFont typeface="Arial" pitchFamily="34" charset="0"/>
                            <a:buChar char="•"/>
                          </a:pPr>
                          <a:endParaRPr lang="en-US" sz="1000" b="1" i="1" baseline="-2500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42620">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94475" t="-201905" r="-682320" b="-568571"/>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201905" r="-1065094" b="-568571"/>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201905" r="-294755" b="-568571"/>
                          </a:stretch>
                        </a:blipFill>
                      </a:tcPr>
                    </a:tc>
                    <a:tc>
                      <a:txBody>
                        <a:bodyPr/>
                        <a:lstStyle/>
                        <a:p>
                          <a:pPr marL="0" indent="0" algn="ctr">
                            <a:buFont typeface="Arial" pitchFamily="34" charset="0"/>
                            <a:buNone/>
                          </a:pPr>
                          <a:r>
                            <a:rPr kumimoji="0" lang="en-US" sz="800" b="0" i="0"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a:t>avg. field expansion coefficients</a:t>
                          </a:r>
                          <a:br>
                            <a:rPr lang="en-US" sz="1200" b="0" i="1" baseline="0" noProof="0" dirty="0">
                              <a:latin typeface="Ubuntu" panose="020B0504030602030204" pitchFamily="34" charset="0"/>
                            </a:rPr>
                          </a:br>
                          <a:r>
                            <a:rPr lang="en-US" sz="1200" b="0" i="1" baseline="0" noProof="0" dirty="0">
                              <a:latin typeface="Ubuntu" panose="020B0504030602030204" pitchFamily="34" charset="0"/>
                            </a:rPr>
                            <a:t>C</a:t>
                          </a:r>
                          <a:r>
                            <a:rPr lang="en-US" sz="1200" b="0" i="1" baseline="-25000" noProof="0" dirty="0">
                              <a:latin typeface="Ubuntu" panose="020B0504030602030204" pitchFamily="34" charset="0"/>
                            </a:rPr>
                            <a:t>n </a:t>
                          </a:r>
                          <a:r>
                            <a:rPr lang="en-US" sz="1200" b="0" i="1" baseline="0" noProof="0" dirty="0">
                              <a:latin typeface="Ubuntu" panose="020B0504030602030204" pitchFamily="34" charset="0"/>
                            </a:rPr>
                            <a:t>= </a:t>
                          </a:r>
                          <a:r>
                            <a:rPr lang="en-US" sz="1200" b="0" i="1" baseline="0" noProof="0" dirty="0" err="1">
                              <a:latin typeface="Ubuntu" panose="020B0504030602030204" pitchFamily="34" charset="0"/>
                            </a:rPr>
                            <a:t>B</a:t>
                          </a:r>
                          <a:r>
                            <a:rPr lang="en-US" sz="1200" b="0" i="1" baseline="-25000" noProof="0" dirty="0" err="1">
                              <a:latin typeface="Ubuntu" panose="020B0504030602030204" pitchFamily="34" charset="0"/>
                            </a:rPr>
                            <a:t>n</a:t>
                          </a:r>
                          <a:r>
                            <a:rPr lang="en-US" sz="1200" b="0" i="1" baseline="-25000" noProof="0" dirty="0">
                              <a:latin typeface="Ubuntu" panose="020B0504030602030204" pitchFamily="34" charset="0"/>
                            </a:rPr>
                            <a:t> </a:t>
                          </a:r>
                          <a:r>
                            <a:rPr lang="en-US" sz="1200" b="0" i="1" baseline="0" noProof="0" dirty="0">
                              <a:latin typeface="Ubuntu" panose="020B0504030602030204" pitchFamily="34" charset="0"/>
                            </a:rPr>
                            <a:t>+  </a:t>
                          </a:r>
                          <a:r>
                            <a:rPr lang="en-US" sz="1200" b="0" i="1" baseline="0" noProof="0" dirty="0" err="1">
                              <a:latin typeface="Ubuntu" panose="020B0504030602030204" pitchFamily="34" charset="0"/>
                            </a:rPr>
                            <a:t>i</a:t>
                          </a:r>
                          <a:r>
                            <a:rPr lang="en-US" sz="1200" b="0" i="1" baseline="0" noProof="0" dirty="0">
                              <a:latin typeface="Ubuntu" panose="020B0504030602030204" pitchFamily="34" charset="0"/>
                            </a:rPr>
                            <a:t> A</a:t>
                          </a:r>
                          <a:r>
                            <a:rPr lang="en-US" sz="1200" b="0" i="1" baseline="-25000" noProof="0" dirty="0">
                              <a:latin typeface="Ubuntu" panose="020B0504030602030204" pitchFamily="34" charset="0"/>
                            </a:rPr>
                            <a:t>n</a:t>
                          </a:r>
                          <a:endParaRPr lang="en-US" sz="1200" b="0" i="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179388" indent="-179388" algn="l">
                            <a:buFont typeface="Arial" pitchFamily="34" charset="0"/>
                            <a:buChar char="•"/>
                          </a:pPr>
                          <a:endParaRPr lang="en-GB" sz="1000" b="0" i="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1196888"/>
                      </a:ext>
                    </a:extLst>
                  </a:tr>
                  <a:tr h="693103">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94475" t="-278070" r="-682320" b="-4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278070" r="-1065094" b="-4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278070" r="-294755" b="-4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278070" r="-146491" b="-423684"/>
                          </a:stretch>
                        </a:blipFill>
                      </a:tcPr>
                    </a:tc>
                    <a:tc vMerge="1">
                      <a:txBody>
                        <a:bodyPr/>
                        <a:lstStyle/>
                        <a:p>
                          <a:pPr marL="0" indent="0" algn="l">
                            <a:buFont typeface="Arial" pitchFamily="34" charset="0"/>
                            <a:buNone/>
                          </a:pPr>
                          <a:endParaRPr lang="en-GB" sz="1000" b="1" i="1" baseline="-2500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4009793"/>
                      </a:ext>
                    </a:extLst>
                  </a:tr>
                  <a:tr h="693103">
                    <a:tc vMerge="1">
                      <a:txBody>
                        <a:bodyPr/>
                        <a:lstStyle/>
                        <a:p>
                          <a:endParaRPr lang="en-GB" sz="1100" b="1" noProof="0" dirty="0">
                            <a:solidFill>
                              <a:schemeClr val="tx1"/>
                            </a:solidFill>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94475" t="-378070" r="-682320" b="-3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378070" r="-1065094" b="-3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378070" r="-294755" b="-323684"/>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378070" r="-146491" b="-323684"/>
                          </a:stretch>
                        </a:blipFill>
                      </a:tcPr>
                    </a:tc>
                    <a:tc vMerge="1">
                      <a:txBody>
                        <a:bodyPr/>
                        <a:lstStyle/>
                        <a:p>
                          <a:pPr marL="179388" indent="-179388" algn="l">
                            <a:buFont typeface="Arial" pitchFamily="34" charset="0"/>
                            <a:buChar char="•"/>
                          </a:pPr>
                          <a:endParaRPr lang="en-GB" sz="1000" b="0" i="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6568841"/>
                      </a:ext>
                    </a:extLst>
                  </a:tr>
                  <a:tr h="1050925">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88" t="-316860" r="-832941" b="-11453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baseline="0" noProof="0" dirty="0">
                              <a:solidFill>
                                <a:srgbClr val="00B0F0"/>
                              </a:solidFill>
                              <a:latin typeface="Ubuntu" panose="020B0504030602030204" pitchFamily="34" charset="0"/>
                              <a:ea typeface="Cambria Math" panose="02040503050406030204" pitchFamily="18" charset="0"/>
                            </a:rPr>
                            <a:t>vibrating wire</a:t>
                          </a:r>
                          <a:endParaRPr lang="en-US" sz="1100" b="1" noProof="0" dirty="0">
                            <a:solidFill>
                              <a:srgbClr val="00B0F0"/>
                            </a:solidFill>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316860" r="-1065094" b="-114535"/>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316860" r="-294755" b="-114535"/>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316860" r="-146491" b="-114535"/>
                          </a:stretch>
                        </a:blip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09169">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88" t="-853571" r="-832941" b="-134524"/>
                          </a:stretch>
                        </a:blipFill>
                      </a:tcPr>
                    </a:tc>
                    <a:tc>
                      <a:txBody>
                        <a:bodyPr/>
                        <a:lstStyle/>
                        <a:p>
                          <a:pPr algn="l"/>
                          <a:r>
                            <a:rPr lang="en-US" sz="1100" b="1" i="0" baseline="0" noProof="0" dirty="0">
                              <a:solidFill>
                                <a:srgbClr val="00B050"/>
                              </a:solidFill>
                              <a:latin typeface="Ubuntu" panose="020B0504030602030204" pitchFamily="34" charset="0"/>
                              <a:ea typeface="Cambria Math" panose="02040503050406030204" pitchFamily="18" charset="0"/>
                            </a:rPr>
                            <a:t>1D/2D/3D probes</a:t>
                          </a:r>
                          <a:endParaRPr lang="en-US" sz="1100" b="1" noProof="0" dirty="0">
                            <a:solidFill>
                              <a:srgbClr val="00B050"/>
                            </a:solidFill>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853571" r="-1065094" b="-134524"/>
                          </a:stretch>
                        </a:blipFill>
                      </a:tcPr>
                    </a:tc>
                    <a:tc>
                      <a:txBody>
                        <a:bodyPr/>
                        <a:lstStyle/>
                        <a:p>
                          <a:pPr marL="0" indent="0" algn="ctr">
                            <a:buFont typeface="Arial" pitchFamily="34" charset="0"/>
                            <a:buNone/>
                          </a:pPr>
                          <a:endParaRPr lang="en-US" sz="1200" baseline="0" noProof="0" dirty="0">
                            <a:latin typeface="Ubuntu" panose="020B050403060203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853571" r="-146491" b="-134524"/>
                          </a:stretch>
                        </a:blip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76353">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88" t="-721622" r="-832941" b="-1802"/>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C00000"/>
                              </a:solidFill>
                              <a:latin typeface="Ubuntu" panose="020B0504030602030204" pitchFamily="34" charset="0"/>
                            </a:rPr>
                            <a:t>NMR/EPR</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a:solidFill>
                                <a:srgbClr val="C00000"/>
                              </a:solidFill>
                              <a:latin typeface="Ubuntu" panose="020B0504030602030204" pitchFamily="34" charset="0"/>
                            </a:rPr>
                            <a:t>probes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32075" t="-721622" r="-1065094" b="-1802"/>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0140" t="-721622" r="-294755" b="-1802"/>
                          </a:stretch>
                        </a:blipFill>
                      </a:tcPr>
                    </a:tc>
                    <a:tc>
                      <a:txBody>
                        <a:bodyPr/>
                        <a:lstStyle/>
                        <a:p>
                          <a:endParaRPr lang="en-US"/>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7544" t="-721622" r="-146491" b="-1802"/>
                          </a:stretch>
                        </a:blipFill>
                      </a:tcPr>
                    </a:tc>
                    <a:tc vMerge="1">
                      <a:txBody>
                        <a:bodyPr/>
                        <a:lstStyle/>
                        <a:p>
                          <a:pPr marL="179388" indent="-179388" algn="l">
                            <a:buFont typeface="Arial" pitchFamily="34" charset="0"/>
                            <a:buChar char="•"/>
                          </a:pPr>
                          <a:endParaRPr lang="en-GB" sz="1000" baseline="0" noProof="0" dirty="0">
                            <a:latin typeface="Ubuntu" panose="020B0504030602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mc:Fallback>
      </mc:AlternateContent>
      <p:sp>
        <p:nvSpPr>
          <p:cNvPr id="9" name="Arrow: Right 8"/>
          <p:cNvSpPr/>
          <p:nvPr/>
        </p:nvSpPr>
        <p:spPr bwMode="auto">
          <a:xfrm>
            <a:off x="4412940" y="322709"/>
            <a:ext cx="5292588" cy="612366"/>
          </a:xfrm>
          <a:prstGeom prst="rightArrow">
            <a:avLst/>
          </a:prstGeom>
          <a:solidFill>
            <a:schemeClr val="accent6">
              <a:lumMod val="40000"/>
              <a:lumOff val="60000"/>
            </a:schemeClr>
          </a:solidFill>
          <a:ln w="317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noAutofit/>
            <a:scene3d>
              <a:camera prst="orthographicFront"/>
              <a:lightRig rig="soft" dir="t">
                <a:rot lat="0" lon="0" rev="15600000"/>
              </a:lightRig>
            </a:scene3d>
            <a:sp3d extrusionH="57150" prstMaterial="softEdge">
              <a:bevelT w="25400" h="38100"/>
            </a:sp3d>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1600" b="1" i="0" u="none" strike="noStrike" normalizeH="0" baseline="0">
                <a:ln/>
                <a:solidFill>
                  <a:schemeClr val="accent4"/>
                </a:solidFill>
                <a:latin typeface="Ubuntu" panose="020B0504030602030204" pitchFamily="34" charset="0"/>
              </a:rPr>
              <a:t>DATA REDUCTION</a:t>
            </a:r>
          </a:p>
        </p:txBody>
      </p:sp>
      <p:sp>
        <p:nvSpPr>
          <p:cNvPr id="4" name="Arrow: Right 3"/>
          <p:cNvSpPr/>
          <p:nvPr/>
        </p:nvSpPr>
        <p:spPr bwMode="auto">
          <a:xfrm>
            <a:off x="2288704" y="260648"/>
            <a:ext cx="2556284" cy="612366"/>
          </a:xfrm>
          <a:prstGeom prst="rightArrow">
            <a:avLst/>
          </a:prstGeom>
          <a:solidFill>
            <a:srgbClr val="FFFF00"/>
          </a:solidFill>
          <a:ln w="317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noAutofit/>
            <a:scene3d>
              <a:camera prst="orthographicFront"/>
              <a:lightRig rig="soft" dir="t">
                <a:rot lat="0" lon="0" rev="15600000"/>
              </a:lightRig>
            </a:scene3d>
            <a:sp3d extrusionH="57150" prstMaterial="softEdge">
              <a:bevelT w="25400" h="38100"/>
            </a:sp3d>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1600" b="1" i="0" u="none" strike="noStrike" normalizeH="0" baseline="0">
                <a:ln/>
                <a:solidFill>
                  <a:schemeClr val="accent4"/>
                </a:solidFill>
                <a:latin typeface="Ubuntu" panose="020B0504030602030204" pitchFamily="34" charset="0"/>
              </a:rPr>
              <a:t>CALIBRATION</a:t>
            </a:r>
          </a:p>
        </p:txBody>
      </p:sp>
      <p:sp>
        <p:nvSpPr>
          <p:cNvPr id="10" name="Rectangle 9"/>
          <p:cNvSpPr/>
          <p:nvPr/>
        </p:nvSpPr>
        <p:spPr>
          <a:xfrm>
            <a:off x="62776" y="6237892"/>
            <a:ext cx="6930102" cy="215444"/>
          </a:xfrm>
          <a:prstGeom prst="rect">
            <a:avLst/>
          </a:prstGeom>
        </p:spPr>
        <p:txBody>
          <a:bodyPr wrap="none">
            <a:spAutoFit/>
          </a:bodyPr>
          <a:lstStyle/>
          <a:p>
            <a:pPr algn="l"/>
            <a:r>
              <a:rPr lang="en-US" i="1" dirty="0">
                <a:latin typeface="Cambria Math" panose="02040503050406030204" pitchFamily="18" charset="0"/>
                <a:ea typeface="Cambria Math" panose="02040503050406030204" pitchFamily="18" charset="0"/>
              </a:rPr>
              <a:t>s </a:t>
            </a:r>
            <a:r>
              <a:rPr lang="en-US" dirty="0">
                <a:latin typeface="Cambria Math" panose="02040503050406030204" pitchFamily="18" charset="0"/>
                <a:ea typeface="Cambria Math" panose="02040503050406030204" pitchFamily="18" charset="0"/>
              </a:rPr>
              <a:t>:  longitudinal coordinate; </a:t>
            </a:r>
            <a:r>
              <a:rPr lang="en-US" i="1" dirty="0" err="1">
                <a:latin typeface="Cambria Math" panose="02040503050406030204" pitchFamily="18" charset="0"/>
                <a:ea typeface="Cambria Math" panose="02040503050406030204" pitchFamily="18" charset="0"/>
              </a:rPr>
              <a:t>x,y</a:t>
            </a:r>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 transversal coordinates.   </a:t>
            </a:r>
            <a:r>
              <a:rPr lang="en-US" i="1" dirty="0">
                <a:latin typeface="Cambria Math" panose="02040503050406030204" pitchFamily="18" charset="0"/>
                <a:ea typeface="Cambria Math" panose="02040503050406030204" pitchFamily="18" charset="0"/>
              </a:rPr>
              <a:t>B</a:t>
            </a:r>
            <a:r>
              <a:rPr lang="en-US" dirty="0">
                <a:latin typeface="Cambria Math" panose="02040503050406030204" pitchFamily="18" charset="0"/>
                <a:ea typeface="Cambria Math" panose="02040503050406030204" pitchFamily="18" charset="0"/>
              </a:rPr>
              <a:t> </a:t>
            </a:r>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magnetic field component normal to the coil, the movement of the wire and to the Hall sensor </a:t>
            </a:r>
            <a:endParaRPr lang="en-US" dirty="0"/>
          </a:p>
        </p:txBody>
      </p:sp>
    </p:spTree>
    <p:extLst>
      <p:ext uri="{BB962C8B-B14F-4D97-AF65-F5344CB8AC3E}">
        <p14:creationId xmlns:p14="http://schemas.microsoft.com/office/powerpoint/2010/main" val="78809242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Magnetic instruments</a:t>
            </a: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4003309369"/>
                  </p:ext>
                </p:extLst>
              </p:nvPr>
            </p:nvGraphicFramePr>
            <p:xfrm>
              <a:off x="164468" y="275449"/>
              <a:ext cx="9481478" cy="6128151"/>
            </p:xfrm>
            <a:graphic>
              <a:graphicData uri="http://schemas.openxmlformats.org/drawingml/2006/table">
                <a:tbl>
                  <a:tblPr firstRow="1" bandRow="1">
                    <a:tableStyleId>{5C22544A-7EE6-4342-B048-85BDC9FD1C3A}</a:tableStyleId>
                  </a:tblPr>
                  <a:tblGrid>
                    <a:gridCol w="2376264">
                      <a:extLst>
                        <a:ext uri="{9D8B030D-6E8A-4147-A177-3AD203B41FA5}">
                          <a16:colId xmlns:a16="http://schemas.microsoft.com/office/drawing/2014/main" val="20000"/>
                        </a:ext>
                      </a:extLst>
                    </a:gridCol>
                    <a:gridCol w="756084">
                      <a:extLst>
                        <a:ext uri="{9D8B030D-6E8A-4147-A177-3AD203B41FA5}">
                          <a16:colId xmlns:a16="http://schemas.microsoft.com/office/drawing/2014/main" val="20001"/>
                        </a:ext>
                      </a:extLst>
                    </a:gridCol>
                    <a:gridCol w="663694">
                      <a:extLst>
                        <a:ext uri="{9D8B030D-6E8A-4147-A177-3AD203B41FA5}">
                          <a16:colId xmlns:a16="http://schemas.microsoft.com/office/drawing/2014/main" val="20002"/>
                        </a:ext>
                      </a:extLst>
                    </a:gridCol>
                    <a:gridCol w="812470">
                      <a:extLst>
                        <a:ext uri="{9D8B030D-6E8A-4147-A177-3AD203B41FA5}">
                          <a16:colId xmlns:a16="http://schemas.microsoft.com/office/drawing/2014/main" val="2160266409"/>
                        </a:ext>
                      </a:extLst>
                    </a:gridCol>
                    <a:gridCol w="1247008">
                      <a:extLst>
                        <a:ext uri="{9D8B030D-6E8A-4147-A177-3AD203B41FA5}">
                          <a16:colId xmlns:a16="http://schemas.microsoft.com/office/drawing/2014/main" val="20003"/>
                        </a:ext>
                      </a:extLst>
                    </a:gridCol>
                    <a:gridCol w="3625958">
                      <a:extLst>
                        <a:ext uri="{9D8B030D-6E8A-4147-A177-3AD203B41FA5}">
                          <a16:colId xmlns:a16="http://schemas.microsoft.com/office/drawing/2014/main" val="1866804259"/>
                        </a:ext>
                      </a:extLst>
                    </a:gridCol>
                  </a:tblGrid>
                  <a:tr h="492518">
                    <a:tc>
                      <a:txBody>
                        <a:bodyPr/>
                        <a:lstStyle/>
                        <a:p>
                          <a:r>
                            <a:rPr lang="en-US" sz="1300" b="1" noProof="0" dirty="0" smtClean="0">
                              <a:solidFill>
                                <a:schemeClr val="tx1"/>
                              </a:solidFill>
                              <a:latin typeface="Ubuntu" panose="020B0504030602030204" pitchFamily="34" charset="0"/>
                            </a:rPr>
                            <a:t>Instrument</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1" noProof="0" dirty="0" smtClean="0">
                              <a:solidFill>
                                <a:schemeClr val="tx1"/>
                              </a:solidFill>
                              <a:latin typeface="Ubuntu" panose="020B0504030602030204" pitchFamily="34" charset="0"/>
                            </a:rPr>
                            <a:t>B</a:t>
                          </a:r>
                          <a:br>
                            <a:rPr lang="en-US" sz="1300" b="1" noProof="0" dirty="0" smtClean="0">
                              <a:solidFill>
                                <a:schemeClr val="tx1"/>
                              </a:solidFill>
                              <a:latin typeface="Ubuntu" panose="020B0504030602030204" pitchFamily="34" charset="0"/>
                            </a:rPr>
                          </a:br>
                          <a:r>
                            <a:rPr lang="en-US" sz="1300" b="1" noProof="0" dirty="0" smtClean="0">
                              <a:solidFill>
                                <a:schemeClr val="tx1"/>
                              </a:solidFill>
                              <a:latin typeface="Ubuntu" panose="020B0504030602030204" pitchFamily="34" charset="0"/>
                            </a:rPr>
                            <a:t>[T]</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noProof="0" dirty="0" smtClean="0">
                              <a:solidFill>
                                <a:schemeClr val="tx1"/>
                              </a:solidFill>
                              <a:latin typeface="Ubuntu" panose="020B0504030602030204" pitchFamily="34" charset="0"/>
                            </a:rPr>
                            <a:t>B.W.</a:t>
                          </a:r>
                          <a:br>
                            <a:rPr lang="en-US" sz="1300" b="1" noProof="0" dirty="0" smtClean="0">
                              <a:solidFill>
                                <a:schemeClr val="tx1"/>
                              </a:solidFill>
                              <a:latin typeface="Ubuntu" panose="020B0504030602030204" pitchFamily="34" charset="0"/>
                            </a:rPr>
                          </a:br>
                          <a:r>
                            <a:rPr lang="en-US" sz="1300" b="1" noProof="0" dirty="0" smtClean="0">
                              <a:solidFill>
                                <a:schemeClr val="tx1"/>
                              </a:solidFill>
                              <a:latin typeface="Ubuntu" panose="020B0504030602030204" pitchFamily="34" charset="0"/>
                            </a:rPr>
                            <a:t>[Hz]</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f>
                                  <m:fPr>
                                    <m:ctrlPr>
                                      <a:rPr lang="en-US" sz="1300" b="1" i="1" noProof="0" smtClean="0">
                                        <a:solidFill>
                                          <a:schemeClr val="tx1"/>
                                        </a:solidFill>
                                        <a:latin typeface="Cambria Math" panose="02040503050406030204" pitchFamily="18" charset="0"/>
                                      </a:rPr>
                                    </m:ctrlPr>
                                  </m:fPr>
                                  <m:num>
                                    <m:sSub>
                                      <m:sSubPr>
                                        <m:ctrlPr>
                                          <a:rPr lang="en-US" sz="1300" b="1" i="1" noProof="0" smtClean="0">
                                            <a:solidFill>
                                              <a:schemeClr val="tx1"/>
                                            </a:solidFill>
                                            <a:latin typeface="Cambria Math" panose="02040503050406030204" pitchFamily="18" charset="0"/>
                                          </a:rPr>
                                        </m:ctrlPr>
                                      </m:sSubPr>
                                      <m:e>
                                        <m:r>
                                          <a:rPr lang="en-US" sz="1300" b="1" i="1" noProof="0" smtClean="0">
                                            <a:solidFill>
                                              <a:schemeClr val="tx1"/>
                                            </a:solidFill>
                                            <a:latin typeface="Cambria Math" panose="02040503050406030204" pitchFamily="18" charset="0"/>
                                            <a:ea typeface="Cambria Math" panose="02040503050406030204" pitchFamily="18" charset="0"/>
                                          </a:rPr>
                                          <m:t>𝝈</m:t>
                                        </m:r>
                                      </m:e>
                                      <m:sub>
                                        <m:r>
                                          <a:rPr lang="en-US" sz="1300" b="1" i="1" noProof="0" smtClean="0">
                                            <a:solidFill>
                                              <a:schemeClr val="tx1"/>
                                            </a:solidFill>
                                            <a:latin typeface="Cambria Math" panose="02040503050406030204" pitchFamily="18" charset="0"/>
                                          </a:rPr>
                                          <m:t>𝑩</m:t>
                                        </m:r>
                                      </m:sub>
                                    </m:sSub>
                                  </m:num>
                                  <m:den>
                                    <m:r>
                                      <a:rPr lang="en-US" sz="1300" b="1" i="1" noProof="0" smtClean="0">
                                        <a:solidFill>
                                          <a:schemeClr val="tx1"/>
                                        </a:solidFill>
                                        <a:latin typeface="Cambria Math" panose="02040503050406030204" pitchFamily="18" charset="0"/>
                                      </a:rPr>
                                      <m:t>𝑩</m:t>
                                    </m:r>
                                  </m:den>
                                </m:f>
                              </m:oMath>
                            </m:oMathPara>
                          </a14:m>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noProof="0" dirty="0" smtClean="0">
                              <a:solidFill>
                                <a:schemeClr val="tx1"/>
                              </a:solidFill>
                              <a:latin typeface="Ubuntu" panose="020B0504030602030204" pitchFamily="34" charset="0"/>
                            </a:rPr>
                            <a:t>Sensor</a:t>
                          </a:r>
                          <a:endParaRPr lang="en-US" sz="1300" b="1" baseline="0" noProof="0" dirty="0" smtClean="0">
                            <a:solidFill>
                              <a:schemeClr val="tx1"/>
                            </a:solidFill>
                            <a:latin typeface="Ubuntu" panose="020B0504030602030204" pitchFamily="34" charset="0"/>
                          </a:endParaRPr>
                        </a:p>
                        <a:p>
                          <a:pPr algn="ctr"/>
                          <a:r>
                            <a:rPr lang="en-US" sz="1300" b="1" baseline="0" noProof="0" dirty="0" smtClean="0">
                              <a:solidFill>
                                <a:schemeClr val="tx1"/>
                              </a:solidFill>
                              <a:latin typeface="Ubuntu" panose="020B0504030602030204" pitchFamily="34" charset="0"/>
                            </a:rPr>
                            <a:t>size</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smtClean="0">
                              <a:solidFill>
                                <a:schemeClr val="tx1"/>
                              </a:solidFill>
                              <a:latin typeface="Ubuntu" panose="020B0504030602030204" pitchFamily="34" charset="0"/>
                            </a:rPr>
                            <a:t>Remarks</a:t>
                          </a:r>
                          <a:endParaRPr lang="en-US" sz="1300" b="1" baseline="0"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063391">
                    <a:tc>
                      <a:txBody>
                        <a:bodyPr/>
                        <a:lstStyle/>
                        <a:p>
                          <a:r>
                            <a:rPr lang="en-US" sz="1100" b="1" noProof="0" dirty="0" smtClean="0">
                              <a:solidFill>
                                <a:srgbClr val="FF0000"/>
                              </a:solidFill>
                              <a:latin typeface="Ubuntu" panose="020B0504030602030204" pitchFamily="34" charset="0"/>
                            </a:rPr>
                            <a:t>Rotating-coil </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smtClean="0">
                            <a:solidFill>
                              <a:srgbClr val="FF000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a:solidFill>
                              <a:srgbClr val="0070C0"/>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sym typeface="Symbol"/>
                            </a:rPr>
                            <a:t>8-350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30</a:t>
                          </a:r>
                          <a:r>
                            <a:rPr lang="en-US" sz="1400" baseline="0" noProof="0" dirty="0" smtClean="0">
                              <a:latin typeface="Ubuntu" panose="020B0504030602030204" pitchFamily="34" charset="0"/>
                              <a:sym typeface="Symbol"/>
                            </a:rPr>
                            <a:t> – 1300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full 2 D field information (absolute and relative, integral or local): strength, multipoles, axis and direction</a:t>
                          </a:r>
                        </a:p>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coil bucking </a:t>
                          </a:r>
                          <a:r>
                            <a:rPr lang="en-US" sz="1000" baseline="0" noProof="0" dirty="0" smtClean="0">
                              <a:latin typeface="Ubuntu" panose="020B0504030602030204" pitchFamily="34" charset="0"/>
                              <a:sym typeface="Symbol"/>
                            </a:rPr>
                            <a:t> higher multipoles at ppm resolution</a:t>
                          </a:r>
                        </a:p>
                        <a:p>
                          <a:pPr marL="179388" indent="-179388" algn="l">
                            <a:buFont typeface="Arial" pitchFamily="34" charset="0"/>
                            <a:buChar char="•"/>
                          </a:pPr>
                          <a:r>
                            <a:rPr lang="en-US" sz="1000" baseline="0" noProof="0" dirty="0" smtClean="0">
                              <a:latin typeface="Ubuntu" panose="020B0504030602030204" pitchFamily="34" charset="0"/>
                              <a:sym typeface="Symbol"/>
                            </a:rPr>
                            <a:t>time resolution up to ~0.1 s </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92219">
                    <a:tc>
                      <a:txBody>
                        <a:bodyPr/>
                        <a:lstStyle/>
                        <a:p>
                          <a:r>
                            <a:rPr lang="en-US" sz="1100" b="1" noProof="0" dirty="0" smtClean="0">
                              <a:solidFill>
                                <a:srgbClr val="FF0000"/>
                              </a:solidFill>
                              <a:latin typeface="Ubuntu" panose="020B0504030602030204" pitchFamily="34" charset="0"/>
                            </a:rPr>
                            <a:t>Fixed-coil</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a:solidFill>
                              <a:srgbClr val="FF000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 7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only option for fast pulsed magnets</a:t>
                          </a:r>
                        </a:p>
                        <a:p>
                          <a:pPr marL="179388" indent="-179388" algn="l">
                            <a:buFont typeface="Arial" pitchFamily="34" charset="0"/>
                            <a:buChar char="•"/>
                          </a:pPr>
                          <a:r>
                            <a:rPr lang="en-US" sz="1000" baseline="0" noProof="0" dirty="0" smtClean="0">
                              <a:latin typeface="Ubuntu" panose="020B0504030602030204" pitchFamily="34" charset="0"/>
                            </a:rPr>
                            <a:t>allows easy dynamics studies (eddy current and history-dependent effects)</a:t>
                          </a:r>
                        </a:p>
                        <a:p>
                          <a:pPr marL="179388" indent="-179388" algn="l">
                            <a:buFont typeface="Arial" pitchFamily="34" charset="0"/>
                            <a:buChar char="•"/>
                          </a:pPr>
                          <a:r>
                            <a:rPr lang="en-US" sz="1000" baseline="0" noProof="0" dirty="0" smtClean="0">
                              <a:latin typeface="Ubuntu" panose="020B0504030602030204" pitchFamily="34" charset="0"/>
                            </a:rPr>
                            <a:t>integration constant requires separate measurement</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25941">
                    <a:tc>
                      <a:txBody>
                        <a:bodyPr/>
                        <a:lstStyle/>
                        <a:p>
                          <a:r>
                            <a:rPr lang="en-US" sz="1100" b="1" noProof="0" dirty="0" smtClean="0">
                              <a:solidFill>
                                <a:srgbClr val="FF0000"/>
                              </a:solidFill>
                              <a:latin typeface="Ubuntu" panose="020B0504030602030204" pitchFamily="34" charset="0"/>
                            </a:rPr>
                            <a:t>Translating-coil</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a:solidFill>
                              <a:srgbClr val="FF000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aseline="0" noProof="0" dirty="0" smtClean="0">
                              <a:latin typeface="Ubuntu" panose="020B0504030602030204" pitchFamily="34" charset="0"/>
                            </a:rPr>
                            <a:t>DC</a:t>
                          </a:r>
                          <a:endParaRPr lang="en-US" sz="14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~100 mm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adaptable to curved or very long magnets</a:t>
                          </a:r>
                        </a:p>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longitudinal field profile requires deconvolution</a:t>
                          </a:r>
                          <a:endParaRPr lang="en-US" sz="1000" i="1"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161253"/>
                      </a:ext>
                    </a:extLst>
                  </a:tr>
                  <a:tr h="843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0070C0"/>
                              </a:solidFill>
                              <a:latin typeface="Ubuntu" panose="020B0504030602030204" pitchFamily="34" charset="0"/>
                            </a:rPr>
                            <a:t>Stretched wire (moving)</a:t>
                          </a:r>
                          <a:endParaRPr lang="en-US" sz="1100" b="1" noProof="0" dirty="0">
                            <a:solidFill>
                              <a:srgbClr val="0070C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sym typeface="Symbol"/>
                            </a:rPr>
                            <a:t> 0.1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&lt;</a:t>
                          </a:r>
                          <a:r>
                            <a:rPr lang="en-US" sz="1400" baseline="0" noProof="0" dirty="0" smtClean="0">
                              <a:latin typeface="Ubuntu" panose="020B0504030602030204" pitchFamily="34" charset="0"/>
                              <a:sym typeface="Symbol"/>
                            </a:rPr>
                            <a:t> 20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calibration reference for integral field strength, direction and axis (precision of the XY stages)</a:t>
                          </a:r>
                        </a:p>
                        <a:p>
                          <a:pPr marL="179388" indent="-179388" algn="l">
                            <a:buFont typeface="Arial" pitchFamily="34" charset="0"/>
                            <a:buChar char="•"/>
                          </a:pPr>
                          <a:r>
                            <a:rPr lang="en-US" sz="1000" baseline="0" noProof="0" dirty="0" smtClean="0">
                              <a:latin typeface="Ubuntu" panose="020B0504030602030204" pitchFamily="34" charset="0"/>
                            </a:rPr>
                            <a:t>equivalent to 1-turn variable-geometry coil</a:t>
                          </a:r>
                        </a:p>
                        <a:p>
                          <a:pPr marL="179388" indent="-179388" algn="l">
                            <a:buFont typeface="Arial" pitchFamily="34" charset="0"/>
                            <a:buChar char="•"/>
                          </a:pPr>
                          <a:r>
                            <a:rPr lang="en-US" sz="1000" baseline="0" noProof="0" dirty="0" smtClean="0">
                              <a:latin typeface="Ubuntu" panose="020B0504030602030204" pitchFamily="34" charset="0"/>
                            </a:rPr>
                            <a:t>best geometrical flexibility (long magnets, narrow gaps)</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7031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0070C0"/>
                              </a:solidFill>
                              <a:latin typeface="Ubuntu" panose="020B0504030602030204" pitchFamily="34" charset="0"/>
                            </a:rPr>
                            <a:t>Stretched wire (vibrating)</a:t>
                          </a:r>
                          <a:endParaRPr lang="en-US" sz="1100" b="1" noProof="0" dirty="0">
                            <a:solidFill>
                              <a:srgbClr val="0070C0"/>
                            </a:solidFill>
                            <a:latin typeface="Ubuntu" panose="020B0504030602030204" pitchFamily="34" charset="0"/>
                          </a:endParaRPr>
                        </a:p>
                      </a:txBody>
                      <a:tcPr marL="91439" marR="91439" marT="41553" marB="4155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sym typeface="Symbol"/>
                            </a:rPr>
                            <a:t> 0.1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&lt;</a:t>
                          </a:r>
                          <a:r>
                            <a:rPr lang="en-US" sz="1400" baseline="0" noProof="0" dirty="0" smtClean="0">
                              <a:latin typeface="Ubuntu" panose="020B0504030602030204" pitchFamily="34" charset="0"/>
                              <a:sym typeface="Symbol"/>
                            </a:rPr>
                            <a:t> 20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extremely sensitive for axis (at resonance)</a:t>
                          </a:r>
                        </a:p>
                        <a:p>
                          <a:pPr marL="179388" indent="-179388" algn="l">
                            <a:buFont typeface="Arial" pitchFamily="34" charset="0"/>
                            <a:buChar char="•"/>
                          </a:pPr>
                          <a:r>
                            <a:rPr lang="en-US" sz="1000" baseline="0" noProof="0" dirty="0" smtClean="0">
                              <a:latin typeface="Ubuntu" panose="020B0504030602030204" pitchFamily="34" charset="0"/>
                            </a:rPr>
                            <a:t>only option for harmonics in small gaps</a:t>
                          </a:r>
                        </a:p>
                        <a:p>
                          <a:pPr marL="179388" indent="-179388" algn="l">
                            <a:buFont typeface="Arial" pitchFamily="34" charset="0"/>
                            <a:buChar char="•"/>
                          </a:pPr>
                          <a:r>
                            <a:rPr lang="en-US" sz="1000" baseline="0" noProof="0" dirty="0" smtClean="0">
                              <a:latin typeface="Ubuntu" panose="020B0504030602030204" pitchFamily="34" charset="0"/>
                            </a:rPr>
                            <a:t>longitudinal resolution possible via FFT (</a:t>
                          </a:r>
                          <a:r>
                            <a:rPr lang="en-US" sz="1000" baseline="0" noProof="0" dirty="0" smtClean="0">
                              <a:latin typeface="Ubuntu" panose="020B0504030602030204" pitchFamily="34" charset="0"/>
                              <a:sym typeface="Symbol" panose="05050102010706020507" pitchFamily="18" charset="2"/>
                            </a:rPr>
                            <a:t>&gt;0.1 m</a:t>
                          </a:r>
                          <a:r>
                            <a:rPr lang="en-US" sz="1000" baseline="0" noProof="0" dirty="0" smtClean="0">
                              <a:latin typeface="Ubuntu" panose="020B0504030602030204" pitchFamily="34" charset="0"/>
                            </a:rPr>
                            <a:t>)</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177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92D050"/>
                              </a:solidFill>
                              <a:latin typeface="Ubuntu" panose="020B0504030602030204" pitchFamily="34" charset="0"/>
                            </a:rPr>
                            <a:t>Hall probe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&lt;1 mm</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widespread, vast range of commercial options</a:t>
                          </a:r>
                        </a:p>
                        <a:p>
                          <a:pPr marL="179388" indent="-179388" algn="l">
                            <a:buFont typeface="Arial" pitchFamily="34" charset="0"/>
                            <a:buChar char="•"/>
                          </a:pPr>
                          <a:r>
                            <a:rPr lang="en-US" sz="1000" baseline="0" noProof="0" dirty="0" smtClean="0">
                              <a:latin typeface="Ubuntu" panose="020B0504030602030204" pitchFamily="34" charset="0"/>
                            </a:rPr>
                            <a:t>high accuracy requires laborious calibration</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53466">
                    <a:tc>
                      <a:txBody>
                        <a:bodyPr/>
                        <a:lstStyle/>
                        <a:p>
                          <a:r>
                            <a:rPr lang="en-US" sz="1100" b="1" noProof="0" dirty="0" smtClean="0">
                              <a:solidFill>
                                <a:srgbClr val="92D050"/>
                              </a:solidFill>
                              <a:latin typeface="Ubuntu" panose="020B0504030602030204" pitchFamily="34" charset="0"/>
                            </a:rPr>
                            <a:t>NMR probe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&gt;0.043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&lt;20</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-6</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 cm</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metrological golden standard</a:t>
                          </a:r>
                        </a:p>
                        <a:p>
                          <a:pPr marL="179388" indent="-179388" algn="l">
                            <a:buFont typeface="Arial" pitchFamily="34" charset="0"/>
                            <a:buChar char="•"/>
                          </a:pPr>
                          <a:r>
                            <a:rPr lang="en-US" sz="1000" baseline="0" noProof="0" dirty="0" smtClean="0">
                              <a:latin typeface="Ubuntu" panose="020B0504030602030204" pitchFamily="34" charset="0"/>
                            </a:rPr>
                            <a:t>works only in highly uniform fields</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477593">
                    <a:tc>
                      <a:txBody>
                        <a:bodyPr/>
                        <a:lstStyle/>
                        <a:p>
                          <a:r>
                            <a:rPr lang="en-US" sz="1100" b="1" noProof="0" dirty="0" smtClean="0">
                              <a:solidFill>
                                <a:srgbClr val="92D050"/>
                              </a:solidFill>
                              <a:latin typeface="Ubuntu" panose="020B0504030602030204" pitchFamily="34" charset="0"/>
                            </a:rPr>
                            <a:t>Fluxgate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-8</a:t>
                          </a:r>
                          <a:br>
                            <a:rPr lang="en-US" sz="1400" baseline="30000" noProof="0" dirty="0" smtClean="0">
                              <a:latin typeface="Ubuntu" panose="020B0504030602030204" pitchFamily="34" charset="0"/>
                            </a:rPr>
                          </a:br>
                          <a:r>
                            <a:rPr lang="en-US" sz="1400" baseline="0" noProof="0" dirty="0" smtClean="0">
                              <a:latin typeface="Ubuntu" panose="020B0504030602030204" pitchFamily="34" charset="0"/>
                            </a:rPr>
                            <a:t>&lt;</a:t>
                          </a: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&lt;10</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 cm</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geomagnetic and environmental field applications</a:t>
                          </a:r>
                        </a:p>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fringe fields, residual field, safety</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6406591"/>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4003309369"/>
                  </p:ext>
                </p:extLst>
              </p:nvPr>
            </p:nvGraphicFramePr>
            <p:xfrm>
              <a:off x="164468" y="275449"/>
              <a:ext cx="9481478" cy="6128151"/>
            </p:xfrm>
            <a:graphic>
              <a:graphicData uri="http://schemas.openxmlformats.org/drawingml/2006/table">
                <a:tbl>
                  <a:tblPr firstRow="1" bandRow="1">
                    <a:tableStyleId>{5C22544A-7EE6-4342-B048-85BDC9FD1C3A}</a:tableStyleId>
                  </a:tblPr>
                  <a:tblGrid>
                    <a:gridCol w="2376264">
                      <a:extLst>
                        <a:ext uri="{9D8B030D-6E8A-4147-A177-3AD203B41FA5}">
                          <a16:colId xmlns:a16="http://schemas.microsoft.com/office/drawing/2014/main" val="20000"/>
                        </a:ext>
                      </a:extLst>
                    </a:gridCol>
                    <a:gridCol w="756084">
                      <a:extLst>
                        <a:ext uri="{9D8B030D-6E8A-4147-A177-3AD203B41FA5}">
                          <a16:colId xmlns:a16="http://schemas.microsoft.com/office/drawing/2014/main" val="20001"/>
                        </a:ext>
                      </a:extLst>
                    </a:gridCol>
                    <a:gridCol w="663694">
                      <a:extLst>
                        <a:ext uri="{9D8B030D-6E8A-4147-A177-3AD203B41FA5}">
                          <a16:colId xmlns:a16="http://schemas.microsoft.com/office/drawing/2014/main" val="20002"/>
                        </a:ext>
                      </a:extLst>
                    </a:gridCol>
                    <a:gridCol w="812470">
                      <a:extLst>
                        <a:ext uri="{9D8B030D-6E8A-4147-A177-3AD203B41FA5}">
                          <a16:colId xmlns:a16="http://schemas.microsoft.com/office/drawing/2014/main" val="2160266409"/>
                        </a:ext>
                      </a:extLst>
                    </a:gridCol>
                    <a:gridCol w="1247008">
                      <a:extLst>
                        <a:ext uri="{9D8B030D-6E8A-4147-A177-3AD203B41FA5}">
                          <a16:colId xmlns:a16="http://schemas.microsoft.com/office/drawing/2014/main" val="20003"/>
                        </a:ext>
                      </a:extLst>
                    </a:gridCol>
                    <a:gridCol w="3625958">
                      <a:extLst>
                        <a:ext uri="{9D8B030D-6E8A-4147-A177-3AD203B41FA5}">
                          <a16:colId xmlns:a16="http://schemas.microsoft.com/office/drawing/2014/main" val="1866804259"/>
                        </a:ext>
                      </a:extLst>
                    </a:gridCol>
                  </a:tblGrid>
                  <a:tr h="492518">
                    <a:tc>
                      <a:txBody>
                        <a:bodyPr/>
                        <a:lstStyle/>
                        <a:p>
                          <a:r>
                            <a:rPr lang="en-US" sz="1300" b="1" noProof="0" dirty="0" smtClean="0">
                              <a:solidFill>
                                <a:schemeClr val="tx1"/>
                              </a:solidFill>
                              <a:latin typeface="Ubuntu" panose="020B0504030602030204" pitchFamily="34" charset="0"/>
                            </a:rPr>
                            <a:t>Instrument</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1" noProof="0" dirty="0" smtClean="0">
                              <a:solidFill>
                                <a:schemeClr val="tx1"/>
                              </a:solidFill>
                              <a:latin typeface="Ubuntu" panose="020B0504030602030204" pitchFamily="34" charset="0"/>
                            </a:rPr>
                            <a:t>B</a:t>
                          </a:r>
                          <a:br>
                            <a:rPr lang="en-US" sz="1300" b="1" noProof="0" dirty="0" smtClean="0">
                              <a:solidFill>
                                <a:schemeClr val="tx1"/>
                              </a:solidFill>
                              <a:latin typeface="Ubuntu" panose="020B0504030602030204" pitchFamily="34" charset="0"/>
                            </a:rPr>
                          </a:br>
                          <a:r>
                            <a:rPr lang="en-US" sz="1300" b="1" noProof="0" dirty="0" smtClean="0">
                              <a:solidFill>
                                <a:schemeClr val="tx1"/>
                              </a:solidFill>
                              <a:latin typeface="Ubuntu" panose="020B0504030602030204" pitchFamily="34" charset="0"/>
                            </a:rPr>
                            <a:t>[T]</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noProof="0" dirty="0" smtClean="0">
                              <a:solidFill>
                                <a:schemeClr val="tx1"/>
                              </a:solidFill>
                              <a:latin typeface="Ubuntu" panose="020B0504030602030204" pitchFamily="34" charset="0"/>
                            </a:rPr>
                            <a:t>B.W.</a:t>
                          </a:r>
                          <a:br>
                            <a:rPr lang="en-US" sz="1300" b="1" noProof="0" dirty="0" smtClean="0">
                              <a:solidFill>
                                <a:schemeClr val="tx1"/>
                              </a:solidFill>
                              <a:latin typeface="Ubuntu" panose="020B0504030602030204" pitchFamily="34" charset="0"/>
                            </a:rPr>
                          </a:br>
                          <a:r>
                            <a:rPr lang="en-US" sz="1300" b="1" noProof="0" dirty="0" smtClean="0">
                              <a:solidFill>
                                <a:schemeClr val="tx1"/>
                              </a:solidFill>
                              <a:latin typeface="Ubuntu" panose="020B0504030602030204" pitchFamily="34" charset="0"/>
                            </a:rPr>
                            <a:t>[Hz]</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465672" t="-1235" r="-598507" b="-1154321"/>
                          </a:stretch>
                        </a:blipFill>
                      </a:tcPr>
                    </a:tc>
                    <a:tc>
                      <a:txBody>
                        <a:bodyPr/>
                        <a:lstStyle/>
                        <a:p>
                          <a:pPr algn="ctr"/>
                          <a:r>
                            <a:rPr lang="en-US" sz="1300" b="1" noProof="0" dirty="0" smtClean="0">
                              <a:solidFill>
                                <a:schemeClr val="tx1"/>
                              </a:solidFill>
                              <a:latin typeface="Ubuntu" panose="020B0504030602030204" pitchFamily="34" charset="0"/>
                            </a:rPr>
                            <a:t>Sensor</a:t>
                          </a:r>
                          <a:endParaRPr lang="en-US" sz="1300" b="1" baseline="0" noProof="0" dirty="0" smtClean="0">
                            <a:solidFill>
                              <a:schemeClr val="tx1"/>
                            </a:solidFill>
                            <a:latin typeface="Ubuntu" panose="020B0504030602030204" pitchFamily="34" charset="0"/>
                          </a:endParaRPr>
                        </a:p>
                        <a:p>
                          <a:pPr algn="ctr"/>
                          <a:r>
                            <a:rPr lang="en-US" sz="1300" b="1" baseline="0" noProof="0" dirty="0" smtClean="0">
                              <a:solidFill>
                                <a:schemeClr val="tx1"/>
                              </a:solidFill>
                              <a:latin typeface="Ubuntu" panose="020B0504030602030204" pitchFamily="34" charset="0"/>
                            </a:rPr>
                            <a:t>size</a:t>
                          </a:r>
                          <a:endParaRPr lang="en-US" sz="1300" b="1"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baseline="0" noProof="0" dirty="0" smtClean="0">
                              <a:solidFill>
                                <a:schemeClr val="tx1"/>
                              </a:solidFill>
                              <a:latin typeface="Ubuntu" panose="020B0504030602030204" pitchFamily="34" charset="0"/>
                            </a:rPr>
                            <a:t>Remarks</a:t>
                          </a:r>
                          <a:endParaRPr lang="en-US" sz="1300" b="1" baseline="0" noProof="0" dirty="0">
                            <a:solidFill>
                              <a:schemeClr val="tx1"/>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088946">
                    <a:tc>
                      <a:txBody>
                        <a:bodyPr/>
                        <a:lstStyle/>
                        <a:p>
                          <a:r>
                            <a:rPr lang="en-US" sz="1100" b="1" noProof="0" dirty="0" smtClean="0">
                              <a:solidFill>
                                <a:srgbClr val="FF0000"/>
                              </a:solidFill>
                              <a:latin typeface="Ubuntu" panose="020B0504030602030204" pitchFamily="34" charset="0"/>
                            </a:rPr>
                            <a:t>Rotating-coil </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smtClean="0">
                            <a:solidFill>
                              <a:srgbClr val="FF000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smtClean="0">
                            <a:solidFill>
                              <a:srgbClr val="0070C0"/>
                            </a:solidFill>
                            <a:latin typeface="Ubuntu" panose="020B0504030602030204" pitchFamily="34" charset="0"/>
                          </a:endParaRPr>
                        </a:p>
                        <a:p>
                          <a:endParaRPr lang="en-US" sz="1100" b="1" noProof="0" dirty="0">
                            <a:solidFill>
                              <a:srgbClr val="0070C0"/>
                            </a:solidFill>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sym typeface="Symbol"/>
                            </a:rPr>
                            <a:t>8-350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30</a:t>
                          </a:r>
                          <a:r>
                            <a:rPr lang="en-US" sz="1400" baseline="0" noProof="0" dirty="0" smtClean="0">
                              <a:latin typeface="Ubuntu" panose="020B0504030602030204" pitchFamily="34" charset="0"/>
                              <a:sym typeface="Symbol"/>
                            </a:rPr>
                            <a:t> – 1300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full 2 D field information (absolute and relative, integral or local): strength, multipoles, axis and direction</a:t>
                          </a:r>
                        </a:p>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coil bucking </a:t>
                          </a:r>
                          <a:r>
                            <a:rPr lang="en-US" sz="1000" baseline="0" noProof="0" dirty="0" smtClean="0">
                              <a:latin typeface="Ubuntu" panose="020B0504030602030204" pitchFamily="34" charset="0"/>
                              <a:sym typeface="Symbol"/>
                            </a:rPr>
                            <a:t> higher multipoles at ppm resolution</a:t>
                          </a:r>
                        </a:p>
                        <a:p>
                          <a:pPr marL="179388" indent="-179388" algn="l">
                            <a:buFont typeface="Arial" pitchFamily="34" charset="0"/>
                            <a:buChar char="•"/>
                          </a:pPr>
                          <a:r>
                            <a:rPr lang="en-US" sz="1000" baseline="0" noProof="0" dirty="0" smtClean="0">
                              <a:latin typeface="Ubuntu" panose="020B0504030602030204" pitchFamily="34" charset="0"/>
                              <a:sym typeface="Symbol"/>
                            </a:rPr>
                            <a:t>time resolution up to ~0.1 s </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92706">
                    <a:tc>
                      <a:txBody>
                        <a:bodyPr/>
                        <a:lstStyle/>
                        <a:p>
                          <a:r>
                            <a:rPr lang="en-US" sz="1100" b="1" noProof="0" dirty="0" smtClean="0">
                              <a:solidFill>
                                <a:srgbClr val="FF0000"/>
                              </a:solidFill>
                              <a:latin typeface="Ubuntu" panose="020B0504030602030204" pitchFamily="34" charset="0"/>
                            </a:rPr>
                            <a:t>Fixed-coil</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a:solidFill>
                              <a:srgbClr val="FF000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 7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only option for fast pulsed magnets</a:t>
                          </a:r>
                        </a:p>
                        <a:p>
                          <a:pPr marL="179388" indent="-179388" algn="l">
                            <a:buFont typeface="Arial" pitchFamily="34" charset="0"/>
                            <a:buChar char="•"/>
                          </a:pPr>
                          <a:r>
                            <a:rPr lang="en-US" sz="1000" baseline="0" noProof="0" dirty="0" smtClean="0">
                              <a:latin typeface="Ubuntu" panose="020B0504030602030204" pitchFamily="34" charset="0"/>
                            </a:rPr>
                            <a:t>allows easy dynamics studies (eddy current and history-dependent effects)</a:t>
                          </a:r>
                        </a:p>
                        <a:p>
                          <a:pPr marL="179388" indent="-179388" algn="l">
                            <a:buFont typeface="Arial" pitchFamily="34" charset="0"/>
                            <a:buChar char="•"/>
                          </a:pPr>
                          <a:r>
                            <a:rPr lang="en-US" sz="1000" baseline="0" noProof="0" dirty="0" smtClean="0">
                              <a:latin typeface="Ubuntu" panose="020B0504030602030204" pitchFamily="34" charset="0"/>
                            </a:rPr>
                            <a:t>integration constant requires separate measurement</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25941">
                    <a:tc>
                      <a:txBody>
                        <a:bodyPr/>
                        <a:lstStyle/>
                        <a:p>
                          <a:r>
                            <a:rPr lang="en-US" sz="1100" b="1" noProof="0" dirty="0" smtClean="0">
                              <a:solidFill>
                                <a:srgbClr val="FF0000"/>
                              </a:solidFill>
                              <a:latin typeface="Ubuntu" panose="020B0504030602030204" pitchFamily="34" charset="0"/>
                            </a:rPr>
                            <a:t>Translating-coil</a:t>
                          </a:r>
                          <a:br>
                            <a:rPr lang="en-US" sz="1100" b="1" noProof="0" dirty="0" smtClean="0">
                              <a:solidFill>
                                <a:srgbClr val="FF0000"/>
                              </a:solidFill>
                              <a:latin typeface="Ubuntu" panose="020B0504030602030204" pitchFamily="34" charset="0"/>
                            </a:rPr>
                          </a:br>
                          <a:r>
                            <a:rPr lang="en-US" sz="1100" b="1" noProof="0" dirty="0" err="1" smtClean="0">
                              <a:solidFill>
                                <a:srgbClr val="FF0000"/>
                              </a:solidFill>
                              <a:latin typeface="Ubuntu" panose="020B0504030602030204" pitchFamily="34" charset="0"/>
                            </a:rPr>
                            <a:t>fluxmeter</a:t>
                          </a:r>
                          <a:endParaRPr lang="en-US" sz="1100" b="1" noProof="0" dirty="0">
                            <a:solidFill>
                              <a:srgbClr val="FF000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aseline="0" noProof="0" dirty="0" smtClean="0">
                              <a:latin typeface="Ubuntu" panose="020B0504030602030204" pitchFamily="34" charset="0"/>
                            </a:rPr>
                            <a:t>DC</a:t>
                          </a:r>
                          <a:endParaRPr lang="en-US" sz="14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~100 mm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adaptable to curved or very long magnets</a:t>
                          </a:r>
                        </a:p>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longitudinal field profile requires deconvolution</a:t>
                          </a:r>
                          <a:endParaRPr lang="en-US" sz="1000" i="1"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161253"/>
                      </a:ext>
                    </a:extLst>
                  </a:tr>
                  <a:tr h="843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0070C0"/>
                              </a:solidFill>
                              <a:latin typeface="Ubuntu" panose="020B0504030602030204" pitchFamily="34" charset="0"/>
                            </a:rPr>
                            <a:t>Stretched wire (moving)</a:t>
                          </a:r>
                          <a:endParaRPr lang="en-US" sz="1100" b="1" noProof="0" dirty="0">
                            <a:solidFill>
                              <a:srgbClr val="0070C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sym typeface="Symbol"/>
                            </a:rPr>
                            <a:t> 0.1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&lt;</a:t>
                          </a:r>
                          <a:r>
                            <a:rPr lang="en-US" sz="1400" baseline="0" noProof="0" dirty="0" smtClean="0">
                              <a:latin typeface="Ubuntu" panose="020B0504030602030204" pitchFamily="34" charset="0"/>
                              <a:sym typeface="Symbol"/>
                            </a:rPr>
                            <a:t> 20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calibration reference for integral field strength, direction and axis (precision of the XY stages)</a:t>
                          </a:r>
                        </a:p>
                        <a:p>
                          <a:pPr marL="179388" indent="-179388" algn="l">
                            <a:buFont typeface="Arial" pitchFamily="34" charset="0"/>
                            <a:buChar char="•"/>
                          </a:pPr>
                          <a:r>
                            <a:rPr lang="en-US" sz="1000" baseline="0" noProof="0" dirty="0" smtClean="0">
                              <a:latin typeface="Ubuntu" panose="020B0504030602030204" pitchFamily="34" charset="0"/>
                            </a:rPr>
                            <a:t>equivalent to 1-turn variable-geometry coil</a:t>
                          </a:r>
                        </a:p>
                        <a:p>
                          <a:pPr marL="179388" indent="-179388" algn="l">
                            <a:buFont typeface="Arial" pitchFamily="34" charset="0"/>
                            <a:buChar char="•"/>
                          </a:pPr>
                          <a:r>
                            <a:rPr lang="en-US" sz="1000" baseline="0" noProof="0" dirty="0" smtClean="0">
                              <a:latin typeface="Ubuntu" panose="020B0504030602030204" pitchFamily="34" charset="0"/>
                            </a:rPr>
                            <a:t>best geometrical flexibility (long magnets, narrow gaps)</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7031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0070C0"/>
                              </a:solidFill>
                              <a:latin typeface="Ubuntu" panose="020B0504030602030204" pitchFamily="34" charset="0"/>
                            </a:rPr>
                            <a:t>Stretched wire (vibrating)</a:t>
                          </a:r>
                          <a:endParaRPr lang="en-US" sz="1100" b="1" noProof="0" dirty="0">
                            <a:solidFill>
                              <a:srgbClr val="0070C0"/>
                            </a:solidFill>
                            <a:latin typeface="Ubuntu" panose="020B0504030602030204" pitchFamily="34" charset="0"/>
                          </a:endParaRPr>
                        </a:p>
                      </a:txBody>
                      <a:tcPr marL="91439" marR="91439" marT="41553" marB="4155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DC</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sym typeface="Symbol"/>
                            </a:rPr>
                            <a:t> 0.1 mm</a:t>
                          </a:r>
                          <a:br>
                            <a:rPr lang="en-US" sz="1400" noProof="0" dirty="0" smtClean="0">
                              <a:latin typeface="Ubuntu" panose="020B0504030602030204" pitchFamily="34" charset="0"/>
                              <a:sym typeface="Symbol"/>
                            </a:rPr>
                          </a:br>
                          <a:r>
                            <a:rPr lang="en-US" sz="1400" noProof="0" dirty="0" smtClean="0">
                              <a:latin typeface="Ubuntu" panose="020B0504030602030204" pitchFamily="34" charset="0"/>
                              <a:sym typeface="Symbol"/>
                            </a:rPr>
                            <a:t>&lt;</a:t>
                          </a:r>
                          <a:r>
                            <a:rPr lang="en-US" sz="1400" baseline="0" noProof="0" dirty="0" smtClean="0">
                              <a:latin typeface="Ubuntu" panose="020B0504030602030204" pitchFamily="34" charset="0"/>
                              <a:sym typeface="Symbol"/>
                            </a:rPr>
                            <a:t> 20 m</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extremely sensitive for axis (at resonance)</a:t>
                          </a:r>
                        </a:p>
                        <a:p>
                          <a:pPr marL="179388" indent="-179388" algn="l">
                            <a:buFont typeface="Arial" pitchFamily="34" charset="0"/>
                            <a:buChar char="•"/>
                          </a:pPr>
                          <a:r>
                            <a:rPr lang="en-US" sz="1000" baseline="0" noProof="0" dirty="0" smtClean="0">
                              <a:latin typeface="Ubuntu" panose="020B0504030602030204" pitchFamily="34" charset="0"/>
                            </a:rPr>
                            <a:t>only option for harmonics in small gaps</a:t>
                          </a:r>
                        </a:p>
                        <a:p>
                          <a:pPr marL="179388" indent="-179388" algn="l">
                            <a:buFont typeface="Arial" pitchFamily="34" charset="0"/>
                            <a:buChar char="•"/>
                          </a:pPr>
                          <a:r>
                            <a:rPr lang="en-US" sz="1000" baseline="0" noProof="0" dirty="0" smtClean="0">
                              <a:latin typeface="Ubuntu" panose="020B0504030602030204" pitchFamily="34" charset="0"/>
                            </a:rPr>
                            <a:t>longitudinal resolution possible via FFT (</a:t>
                          </a:r>
                          <a:r>
                            <a:rPr lang="en-US" sz="1000" baseline="0" noProof="0" dirty="0" smtClean="0">
                              <a:latin typeface="Ubuntu" panose="020B0504030602030204" pitchFamily="34" charset="0"/>
                              <a:sym typeface="Symbol" panose="05050102010706020507" pitchFamily="18" charset="2"/>
                            </a:rPr>
                            <a:t>&gt;0.1 m</a:t>
                          </a:r>
                          <a:r>
                            <a:rPr lang="en-US" sz="1000" baseline="0" noProof="0" dirty="0" smtClean="0">
                              <a:latin typeface="Ubuntu" panose="020B0504030602030204" pitchFamily="34" charset="0"/>
                            </a:rPr>
                            <a:t>)</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177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noProof="0" dirty="0" smtClean="0">
                              <a:solidFill>
                                <a:srgbClr val="92D050"/>
                              </a:solidFill>
                              <a:latin typeface="Ubuntu" panose="020B0504030602030204" pitchFamily="34" charset="0"/>
                            </a:rPr>
                            <a:t>Hall probe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&lt;10</a:t>
                          </a:r>
                          <a:r>
                            <a:rPr lang="en-US" sz="1400" baseline="30000" noProof="0" dirty="0" smtClean="0">
                              <a:latin typeface="Ubuntu" panose="020B0504030602030204" pitchFamily="34" charset="0"/>
                            </a:rPr>
                            <a:t>4</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&lt;1 mm</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widespread, vast range of commercial options</a:t>
                          </a:r>
                        </a:p>
                        <a:p>
                          <a:pPr marL="179388" indent="-179388" algn="l">
                            <a:buFont typeface="Arial" pitchFamily="34" charset="0"/>
                            <a:buChar char="•"/>
                          </a:pPr>
                          <a:r>
                            <a:rPr lang="en-US" sz="1000" baseline="0" noProof="0" dirty="0" smtClean="0">
                              <a:latin typeface="Ubuntu" panose="020B0504030602030204" pitchFamily="34" charset="0"/>
                            </a:rPr>
                            <a:t>high accuracy requires laborious calibration</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53466">
                    <a:tc>
                      <a:txBody>
                        <a:bodyPr/>
                        <a:lstStyle/>
                        <a:p>
                          <a:r>
                            <a:rPr lang="en-US" sz="1100" b="1" noProof="0" dirty="0" smtClean="0">
                              <a:solidFill>
                                <a:srgbClr val="92D050"/>
                              </a:solidFill>
                              <a:latin typeface="Ubuntu" panose="020B0504030602030204" pitchFamily="34" charset="0"/>
                            </a:rPr>
                            <a:t>NMR probe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&gt;0.043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&lt;20</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-6</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noProof="0" dirty="0" smtClean="0">
                              <a:latin typeface="Ubuntu" panose="020B0504030602030204" pitchFamily="34" charset="0"/>
                            </a:rPr>
                            <a:t>1 cm</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a:buFont typeface="Arial" pitchFamily="34" charset="0"/>
                            <a:buChar char="•"/>
                          </a:pPr>
                          <a:r>
                            <a:rPr lang="en-US" sz="1000" baseline="0" noProof="0" dirty="0" smtClean="0">
                              <a:latin typeface="Ubuntu" panose="020B0504030602030204" pitchFamily="34" charset="0"/>
                            </a:rPr>
                            <a:t>metrological golden standard</a:t>
                          </a:r>
                        </a:p>
                        <a:p>
                          <a:pPr marL="179388" indent="-179388" algn="l">
                            <a:buFont typeface="Arial" pitchFamily="34" charset="0"/>
                            <a:buChar char="•"/>
                          </a:pPr>
                          <a:r>
                            <a:rPr lang="en-US" sz="1000" baseline="0" noProof="0" dirty="0" smtClean="0">
                              <a:latin typeface="Ubuntu" panose="020B0504030602030204" pitchFamily="34" charset="0"/>
                            </a:rPr>
                            <a:t>works only in highly uniform fields</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09826">
                    <a:tc>
                      <a:txBody>
                        <a:bodyPr/>
                        <a:lstStyle/>
                        <a:p>
                          <a:r>
                            <a:rPr lang="en-US" sz="1100" b="1" noProof="0" dirty="0" smtClean="0">
                              <a:solidFill>
                                <a:srgbClr val="92D050"/>
                              </a:solidFill>
                              <a:latin typeface="Ubuntu" panose="020B0504030602030204" pitchFamily="34" charset="0"/>
                            </a:rPr>
                            <a:t>Fluxgate</a:t>
                          </a:r>
                          <a:endParaRPr lang="en-US" sz="1100" b="1" noProof="0" dirty="0">
                            <a:solidFill>
                              <a:srgbClr val="92D050"/>
                            </a:solidFill>
                            <a:latin typeface="Ubuntu" panose="020B0504030602030204" pitchFamily="34" charset="0"/>
                          </a:endParaRPr>
                        </a:p>
                      </a:txBody>
                      <a:tcPr marL="91439" marR="91439" marT="41553" marB="415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&gt;10</a:t>
                          </a:r>
                          <a:r>
                            <a:rPr lang="en-US" sz="1400" baseline="30000" noProof="0" dirty="0" smtClean="0">
                              <a:latin typeface="Ubuntu" panose="020B0504030602030204" pitchFamily="34" charset="0"/>
                            </a:rPr>
                            <a:t>-8</a:t>
                          </a:r>
                          <a:br>
                            <a:rPr lang="en-US" sz="1400" baseline="30000" noProof="0" dirty="0" smtClean="0">
                              <a:latin typeface="Ubuntu" panose="020B0504030602030204" pitchFamily="34" charset="0"/>
                            </a:rPr>
                          </a:br>
                          <a:r>
                            <a:rPr lang="en-US" sz="1400" baseline="0" noProof="0" dirty="0" smtClean="0">
                              <a:latin typeface="Ubuntu" panose="020B0504030602030204" pitchFamily="34" charset="0"/>
                            </a:rPr>
                            <a:t>&lt;</a:t>
                          </a: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&lt;10</a:t>
                          </a:r>
                          <a:r>
                            <a:rPr lang="en-US" sz="1400" baseline="30000" noProof="0" dirty="0" smtClean="0">
                              <a:latin typeface="Ubuntu" panose="020B0504030602030204" pitchFamily="34" charset="0"/>
                            </a:rPr>
                            <a:t>2</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10</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Ubuntu" panose="020B0504030602030204" pitchFamily="34" charset="0"/>
                            </a:rPr>
                            <a:t>1 cm</a:t>
                          </a:r>
                          <a:r>
                            <a:rPr lang="en-US" sz="1400" baseline="30000" noProof="0" dirty="0" smtClean="0">
                              <a:latin typeface="Ubuntu" panose="020B0504030602030204" pitchFamily="34" charset="0"/>
                            </a:rPr>
                            <a:t>3</a:t>
                          </a:r>
                          <a:endParaRPr lang="en-US" sz="1400" baseline="3000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geomagnetic and environmental field applications</a:t>
                          </a:r>
                        </a:p>
                        <a:p>
                          <a:pPr marL="179388" marR="0" lvl="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baseline="0" noProof="0" dirty="0" smtClean="0">
                              <a:latin typeface="Ubuntu" panose="020B0504030602030204" pitchFamily="34" charset="0"/>
                            </a:rPr>
                            <a:t>fringe fields, residual field, safety</a:t>
                          </a:r>
                          <a:endParaRPr lang="en-US" sz="1000" baseline="0" noProof="0" dirty="0">
                            <a:latin typeface="Ubuntu" panose="020B0504030602030204" pitchFamily="34" charset="0"/>
                          </a:endParaRPr>
                        </a:p>
                      </a:txBody>
                      <a:tcPr marL="91439" marR="91439" marT="41553" marB="4155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6406591"/>
                      </a:ext>
                    </a:extLst>
                  </a:tr>
                </a:tbl>
              </a:graphicData>
            </a:graphic>
          </p:graphicFrame>
        </mc:Fallback>
      </mc:AlternateContent>
      <p:pic>
        <p:nvPicPr>
          <p:cNvPr id="4" name="Picture 18"/>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9615" b="89744" l="4310" r="95977"/>
                    </a14:imgEffect>
                  </a14:imgLayer>
                </a14:imgProps>
              </a:ext>
              <a:ext uri="{28A0092B-C50C-407E-A947-70E740481C1C}">
                <a14:useLocalDpi xmlns:a14="http://schemas.microsoft.com/office/drawing/2010/main" val="0"/>
              </a:ext>
            </a:extLst>
          </a:blip>
          <a:srcRect/>
          <a:stretch/>
        </p:blipFill>
        <p:spPr bwMode="auto">
          <a:xfrm>
            <a:off x="822210" y="1034844"/>
            <a:ext cx="1691177" cy="754173"/>
          </a:xfrm>
          <a:prstGeom prst="rect">
            <a:avLst/>
          </a:prstGeom>
          <a:noFill/>
          <a:ln>
            <a:noFill/>
          </a:ln>
          <a:effectLst/>
          <a:extLst>
            <a:ext uri="{909E8E84-426E-40DD-AFC4-6F175D3DCCD1}">
              <a14:hiddenFill xmlns:a14="http://schemas.microsoft.com/office/drawing/2010/main">
                <a:solidFill>
                  <a:srgbClr val="FFFFFF">
                    <a:alpha val="11000"/>
                  </a:srgbClr>
                </a:solidFill>
              </a14:hiddenFill>
            </a:ext>
            <a:ext uri="{91240B29-F687-4F45-9708-019B960494DF}">
              <a14:hiddenLine xmlns:a14="http://schemas.microsoft.com/office/drawing/2010/main" w="3175" algn="ctr">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4D4D4D">
                      <a:alpha val="80000"/>
                    </a:srgbClr>
                  </a:outerShdw>
                </a:effectLst>
              </a14:hiddenEffects>
            </a:ext>
          </a:extLst>
        </p:spPr>
      </p:pic>
      <p:pic>
        <p:nvPicPr>
          <p:cNvPr id="5" name="Picture 4"/>
          <p:cNvPicPr>
            <a:picLocks noChangeAspect="1"/>
          </p:cNvPicPr>
          <p:nvPr/>
        </p:nvPicPr>
        <p:blipFill>
          <a:blip r:embed="rId6"/>
          <a:stretch>
            <a:fillRect/>
          </a:stretch>
        </p:blipFill>
        <p:spPr>
          <a:xfrm rot="21408148">
            <a:off x="1217751" y="1658675"/>
            <a:ext cx="1270380" cy="801344"/>
          </a:xfrm>
          <a:prstGeom prst="rect">
            <a:avLst/>
          </a:prstGeom>
        </p:spPr>
      </p:pic>
      <p:pic>
        <p:nvPicPr>
          <p:cNvPr id="7"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0512" y="3560210"/>
            <a:ext cx="1517775" cy="1018777"/>
          </a:xfrm>
          <a:prstGeom prst="rect">
            <a:avLst/>
          </a:prstGeom>
          <a:solidFill>
            <a:srgbClr val="FFFFFF"/>
          </a:solidFill>
          <a:ln w="9525"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9" name="Picture 8"/>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30200" b="81400" l="1600" r="99800"/>
                    </a14:imgEffect>
                  </a14:imgLayer>
                </a14:imgProps>
              </a:ext>
              <a:ext uri="{28A0092B-C50C-407E-A947-70E740481C1C}">
                <a14:useLocalDpi xmlns:a14="http://schemas.microsoft.com/office/drawing/2010/main" val="0"/>
              </a:ext>
            </a:extLst>
          </a:blip>
          <a:srcRect t="27255" b="15559"/>
          <a:stretch/>
        </p:blipFill>
        <p:spPr>
          <a:xfrm rot="20143956">
            <a:off x="1083712" y="4873969"/>
            <a:ext cx="1271456" cy="727094"/>
          </a:xfrm>
          <a:prstGeom prst="rect">
            <a:avLst/>
          </a:prstGeom>
        </p:spPr>
      </p:pic>
      <p:pic>
        <p:nvPicPr>
          <p:cNvPr id="11" name="Picture 10"/>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flipH="1">
            <a:off x="1228260" y="5366877"/>
            <a:ext cx="982360" cy="490913"/>
          </a:xfrm>
          <a:prstGeom prst="rect">
            <a:avLst/>
          </a:prstGeom>
        </p:spPr>
      </p:pic>
      <p:pic>
        <p:nvPicPr>
          <p:cNvPr id="14" name="Picture 13"/>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1120578" y="5896045"/>
            <a:ext cx="1197724" cy="510269"/>
          </a:xfrm>
          <a:prstGeom prst="rect">
            <a:avLst/>
          </a:prstGeom>
        </p:spPr>
      </p:pic>
      <p:pic>
        <p:nvPicPr>
          <p:cNvPr id="8" name="Picture 7"/>
          <p:cNvPicPr>
            <a:picLocks noChangeAspect="1"/>
          </p:cNvPicPr>
          <p:nvPr/>
        </p:nvPicPr>
        <p:blipFill>
          <a:blip r:embed="rId12"/>
          <a:stretch>
            <a:fillRect/>
          </a:stretch>
        </p:blipFill>
        <p:spPr>
          <a:xfrm>
            <a:off x="1485748" y="2588097"/>
            <a:ext cx="962662" cy="654481"/>
          </a:xfrm>
          <a:prstGeom prst="rect">
            <a:avLst/>
          </a:prstGeom>
        </p:spPr>
      </p:pic>
    </p:spTree>
    <p:extLst>
      <p:ext uri="{BB962C8B-B14F-4D97-AF65-F5344CB8AC3E}">
        <p14:creationId xmlns:p14="http://schemas.microsoft.com/office/powerpoint/2010/main" val="14090548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92460" y="2803460"/>
            <a:ext cx="9906000" cy="837152"/>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spAutoFit/>
          </a:bodyPr>
          <a:lstStyle/>
          <a:p>
            <a:pPr>
              <a:lnSpc>
                <a:spcPct val="85000"/>
              </a:lnSpc>
              <a:spcBef>
                <a:spcPts val="0"/>
              </a:spcBef>
            </a:pPr>
            <a:r>
              <a:rPr lang="en-US" sz="6400" b="1" dirty="0">
                <a:ln>
                  <a:solidFill>
                    <a:schemeClr val="tx1"/>
                  </a:solidFill>
                </a:ln>
                <a:solidFill>
                  <a:srgbClr val="508A73"/>
                </a:solidFill>
                <a:effectLst>
                  <a:outerShdw blurRad="38100" dist="38100" dir="2700000" algn="tl">
                    <a:srgbClr val="000000"/>
                  </a:outerShdw>
                </a:effectLst>
                <a:latin typeface="Ubuntu" panose="020B0504030602030204" pitchFamily="34" charset="0"/>
              </a:rPr>
              <a:t>2D field representation</a:t>
            </a:r>
          </a:p>
        </p:txBody>
      </p:sp>
    </p:spTree>
    <p:extLst>
      <p:ext uri="{BB962C8B-B14F-4D97-AF65-F5344CB8AC3E}">
        <p14:creationId xmlns:p14="http://schemas.microsoft.com/office/powerpoint/2010/main" val="79658404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2D disk</a:t>
            </a:r>
          </a:p>
        </p:txBody>
      </p:sp>
      <p:sp>
        <p:nvSpPr>
          <p:cNvPr id="3" name="Rectangle 2"/>
          <p:cNvSpPr/>
          <p:nvPr/>
        </p:nvSpPr>
        <p:spPr>
          <a:xfrm>
            <a:off x="0" y="404813"/>
            <a:ext cx="9906000" cy="369332"/>
          </a:xfrm>
          <a:prstGeom prst="rect">
            <a:avLst/>
          </a:prstGeom>
        </p:spPr>
        <p:txBody>
          <a:bodyPr wrap="square">
            <a:spAutoFit/>
          </a:bodyPr>
          <a:lstStyle/>
          <a:p>
            <a:pPr marL="285750" indent="-285750" algn="l">
              <a:spcBef>
                <a:spcPts val="0"/>
              </a:spcBef>
              <a:buFont typeface="Arial" pitchFamily="34" charset="0"/>
              <a:buChar char="•"/>
              <a:defRPr/>
            </a:pPr>
            <a:r>
              <a:rPr lang="en-GB" sz="1800" dirty="0">
                <a:latin typeface="Calibri" pitchFamily="34" charset="0"/>
                <a:cs typeface="Calibri" pitchFamily="34" charset="0"/>
              </a:rPr>
              <a:t>Simplest, most commonly used example: analytic solution of Maxwell’s equations in a disk</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480" y="2383626"/>
            <a:ext cx="2343748" cy="2243981"/>
          </a:xfrm>
          <a:prstGeom prst="rect">
            <a:avLst/>
          </a:prstGeom>
          <a:solidFill>
            <a:srgbClr val="FFFFFF"/>
          </a:solidFill>
          <a:ln>
            <a:noFill/>
          </a:ln>
          <a:effectLst/>
        </p:spPr>
      </p:pic>
      <p:grpSp>
        <p:nvGrpSpPr>
          <p:cNvPr id="5" name="Group 4"/>
          <p:cNvGrpSpPr/>
          <p:nvPr/>
        </p:nvGrpSpPr>
        <p:grpSpPr>
          <a:xfrm>
            <a:off x="126892" y="1177719"/>
            <a:ext cx="2952328" cy="1085571"/>
            <a:chOff x="126892" y="1539017"/>
            <a:chExt cx="2952328" cy="1085571"/>
          </a:xfrm>
        </p:grpSpPr>
        <mc:AlternateContent xmlns:mc="http://schemas.openxmlformats.org/markup-compatibility/2006" xmlns:a14="http://schemas.microsoft.com/office/drawing/2010/main">
          <mc:Choice Requires="a14">
            <p:sp>
              <p:nvSpPr>
                <p:cNvPr id="7" name="Rectangle 6"/>
                <p:cNvSpPr/>
                <p:nvPr/>
              </p:nvSpPr>
              <p:spPr>
                <a:xfrm>
                  <a:off x="126892" y="1539017"/>
                  <a:ext cx="2952328" cy="50295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d>
                          <m:dPr>
                            <m:begChr m:val="{"/>
                            <m:endChr m:val=""/>
                            <m:ctrlPr>
                              <a:rPr lang="en-GB" sz="1600" b="0" i="1" smtClean="0">
                                <a:latin typeface="Cambria Math" panose="02040503050406030204" pitchFamily="18" charset="0"/>
                              </a:rPr>
                            </m:ctrlPr>
                          </m:dPr>
                          <m:e>
                            <m:m>
                              <m:mPr>
                                <m:mcs>
                                  <m:mc>
                                    <m:mcPr>
                                      <m:count m:val="1"/>
                                      <m:mcJc m:val="center"/>
                                    </m:mcPr>
                                  </m:mc>
                                </m:mcs>
                                <m:ctrlPr>
                                  <a:rPr lang="en-GB" sz="1600" b="0" i="1" smtClean="0">
                                    <a:latin typeface="Cambria Math" panose="02040503050406030204" pitchFamily="18" charset="0"/>
                                  </a:rPr>
                                </m:ctrlPr>
                              </m:mPr>
                              <m:mr>
                                <m:e>
                                  <m:r>
                                    <a:rPr lang="en-GB" sz="1600">
                                      <a:latin typeface="Cambria Math"/>
                                      <a:ea typeface="Times New Roman"/>
                                      <a:cs typeface="Times New Roman"/>
                                    </a:rPr>
                                    <m:t>𝛻</m:t>
                                  </m:r>
                                  <m:r>
                                    <a:rPr lang="en-GB" sz="1600" i="1">
                                      <a:latin typeface="Cambria Math"/>
                                      <a:ea typeface="Times New Roman"/>
                                      <a:cs typeface="Times New Roman"/>
                                    </a:rPr>
                                    <m:t>∙</m:t>
                                  </m:r>
                                  <m:r>
                                    <a:rPr lang="en-GB" sz="1600" b="1" i="1">
                                      <a:latin typeface="Cambria Math"/>
                                      <a:ea typeface="Times New Roman"/>
                                      <a:cs typeface="Times New Roman"/>
                                    </a:rPr>
                                    <m:t>𝑩</m:t>
                                  </m:r>
                                  <m:r>
                                    <a:rPr lang="en-GB" sz="1600" i="1">
                                      <a:latin typeface="Cambria Math"/>
                                      <a:ea typeface="Times New Roman"/>
                                      <a:cs typeface="Times New Roman"/>
                                    </a:rPr>
                                    <m:t>=0</m:t>
                                  </m:r>
                                  <m:r>
                                    <m:rPr>
                                      <m:nor/>
                                    </m:rPr>
                                    <a:rPr lang="en-GB" sz="1600"/>
                                    <m:t> </m:t>
                                  </m:r>
                                </m:e>
                              </m:mr>
                              <m:mr>
                                <m:e>
                                  <m:r>
                                    <a:rPr lang="en-GB" sz="1600">
                                      <a:latin typeface="Cambria Math"/>
                                    </a:rPr>
                                    <m:t>𝛻</m:t>
                                  </m:r>
                                  <m:r>
                                    <a:rPr lang="en-GB" sz="1600" i="1">
                                      <a:latin typeface="Cambria Math"/>
                                    </a:rPr>
                                    <m:t>×</m:t>
                                  </m:r>
                                  <m:r>
                                    <a:rPr lang="en-GB" sz="1600" b="1" i="1">
                                      <a:latin typeface="Cambria Math"/>
                                    </a:rPr>
                                    <m:t>𝑩</m:t>
                                  </m:r>
                                  <m:r>
                                    <a:rPr lang="en-GB" sz="1600" i="1">
                                      <a:latin typeface="Cambria Math"/>
                                    </a:rPr>
                                    <m:t>=0</m:t>
                                  </m:r>
                                </m:e>
                              </m:mr>
                            </m:m>
                            <m:r>
                              <a:rPr lang="en-GB" sz="1600" b="0" i="1" smtClean="0">
                                <a:latin typeface="Cambria Math"/>
                              </a:rPr>
                              <m:t>  </m:t>
                            </m:r>
                            <m:r>
                              <a:rPr lang="en-GB" sz="1600" b="0" i="1" smtClean="0">
                                <a:latin typeface="Cambria Math"/>
                                <a:ea typeface="Cambria Math"/>
                              </a:rPr>
                              <m:t>⇒  </m:t>
                            </m:r>
                            <m:sSup>
                              <m:sSupPr>
                                <m:ctrlPr>
                                  <a:rPr lang="en-GB" sz="1600" b="0" i="1" smtClean="0">
                                    <a:latin typeface="Cambria Math" panose="02040503050406030204" pitchFamily="18" charset="0"/>
                                    <a:ea typeface="Cambria Math"/>
                                  </a:rPr>
                                </m:ctrlPr>
                              </m:sSupPr>
                              <m:e>
                                <m:r>
                                  <a:rPr lang="en-GB" sz="1600">
                                    <a:latin typeface="Cambria Math"/>
                                  </a:rPr>
                                  <m:t>𝛻</m:t>
                                </m:r>
                              </m:e>
                              <m:sup>
                                <m:r>
                                  <a:rPr lang="en-GB" sz="1600" b="0" i="1" smtClean="0">
                                    <a:latin typeface="Cambria Math"/>
                                    <a:ea typeface="Cambria Math"/>
                                  </a:rPr>
                                  <m:t>2</m:t>
                                </m:r>
                              </m:sup>
                            </m:sSup>
                            <m:r>
                              <a:rPr lang="en-GB" sz="1600" b="1" i="1">
                                <a:latin typeface="Cambria Math"/>
                              </a:rPr>
                              <m:t>𝑩</m:t>
                            </m:r>
                            <m:r>
                              <a:rPr lang="en-GB" sz="1600" i="1">
                                <a:latin typeface="Cambria Math"/>
                              </a:rPr>
                              <m:t>=0</m:t>
                            </m:r>
                          </m:e>
                        </m:d>
                      </m:oMath>
                    </m:oMathPara>
                  </a14:m>
                  <a:endParaRPr lang="en-GB" sz="1600" dirty="0"/>
                </a:p>
              </p:txBody>
            </p:sp>
          </mc:Choice>
          <mc:Fallback xmlns="">
            <p:sp>
              <p:nvSpPr>
                <p:cNvPr id="13" name="Rectangle 12"/>
                <p:cNvSpPr>
                  <a:spLocks noRot="1" noChangeAspect="1" noMove="1" noResize="1" noEditPoints="1" noAdjustHandles="1" noChangeArrowheads="1" noChangeShapeType="1" noTextEdit="1"/>
                </p:cNvSpPr>
                <p:nvPr/>
              </p:nvSpPr>
              <p:spPr>
                <a:xfrm>
                  <a:off x="126892" y="1539017"/>
                  <a:ext cx="2952328" cy="502958"/>
                </a:xfrm>
                <a:prstGeom prst="rect">
                  <a:avLst/>
                </a:prstGeom>
                <a:blipFill rotWithShape="1">
                  <a:blip r:embed="rId4"/>
                  <a:stretch>
                    <a:fillRect l="-19421" t="-143373" b="-213253"/>
                  </a:stretch>
                </a:blipFill>
              </p:spPr>
              <p:txBody>
                <a:bodyPr/>
                <a:lstStyle/>
                <a:p>
                  <a:r>
                    <a:rPr lang="en-GB">
                      <a:noFill/>
                    </a:rPr>
                    <a:t> </a:t>
                  </a:r>
                </a:p>
              </p:txBody>
            </p:sp>
          </mc:Fallback>
        </mc:AlternateContent>
        <p:sp>
          <p:nvSpPr>
            <p:cNvPr id="8" name="Rectangle 7"/>
            <p:cNvSpPr/>
            <p:nvPr/>
          </p:nvSpPr>
          <p:spPr>
            <a:xfrm>
              <a:off x="126892" y="2101368"/>
              <a:ext cx="2250360" cy="523220"/>
            </a:xfrm>
            <a:prstGeom prst="rect">
              <a:avLst/>
            </a:prstGeom>
          </p:spPr>
          <p:txBody>
            <a:bodyPr wrap="none">
              <a:spAutoFit/>
            </a:bodyPr>
            <a:lstStyle/>
            <a:p>
              <a:pPr algn="l"/>
              <a:r>
                <a:rPr lang="en-GB" sz="1400" dirty="0">
                  <a:solidFill>
                    <a:srgbClr val="000000"/>
                  </a:solidFill>
                  <a:latin typeface="Calibri" pitchFamily="34" charset="0"/>
                  <a:cs typeface="Calibri" pitchFamily="34" charset="0"/>
                </a:rPr>
                <a:t>Magnetostatic equations in</a:t>
              </a:r>
              <a:br>
                <a:rPr lang="en-GB" sz="1400" dirty="0">
                  <a:solidFill>
                    <a:srgbClr val="000000"/>
                  </a:solidFill>
                  <a:latin typeface="Calibri" pitchFamily="34" charset="0"/>
                  <a:cs typeface="Calibri" pitchFamily="34" charset="0"/>
                </a:rPr>
              </a:br>
              <a:r>
                <a:rPr lang="en-GB" sz="1400" dirty="0">
                  <a:solidFill>
                    <a:srgbClr val="000000"/>
                  </a:solidFill>
                  <a:latin typeface="Calibri" pitchFamily="34" charset="0"/>
                  <a:cs typeface="Calibri" pitchFamily="34" charset="0"/>
                </a:rPr>
                <a:t>a source-free region</a:t>
              </a:r>
              <a:endParaRPr lang="en-GB" sz="1400" dirty="0"/>
            </a:p>
          </p:txBody>
        </p:sp>
      </p:grpSp>
      <p:grpSp>
        <p:nvGrpSpPr>
          <p:cNvPr id="9" name="Group 8"/>
          <p:cNvGrpSpPr/>
          <p:nvPr/>
        </p:nvGrpSpPr>
        <p:grpSpPr>
          <a:xfrm>
            <a:off x="2948546" y="2779670"/>
            <a:ext cx="5612366" cy="855106"/>
            <a:chOff x="2936776" y="3933056"/>
            <a:chExt cx="5612366" cy="855106"/>
          </a:xfrm>
        </p:grpSpPr>
        <mc:AlternateContent xmlns:mc="http://schemas.openxmlformats.org/markup-compatibility/2006" xmlns:a14="http://schemas.microsoft.com/office/drawing/2010/main">
          <mc:Choice Requires="a14">
            <p:sp>
              <p:nvSpPr>
                <p:cNvPr id="10" name="Rectangle 9"/>
                <p:cNvSpPr/>
                <p:nvPr/>
              </p:nvSpPr>
              <p:spPr>
                <a:xfrm>
                  <a:off x="4772980" y="3933056"/>
                  <a:ext cx="3776162" cy="8551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a:rPr>
                              <m:t>𝐵</m:t>
                            </m:r>
                          </m:e>
                          <m:sub>
                            <m:r>
                              <a:rPr lang="en-GB" sz="1400" i="1">
                                <a:latin typeface="Cambria Math"/>
                              </a:rPr>
                              <m:t>𝑟</m:t>
                            </m:r>
                          </m:sub>
                        </m:sSub>
                        <m:d>
                          <m:dPr>
                            <m:ctrlPr>
                              <a:rPr lang="en-GB" sz="1400" i="1">
                                <a:latin typeface="Cambria Math" panose="02040503050406030204" pitchFamily="18" charset="0"/>
                              </a:rPr>
                            </m:ctrlPr>
                          </m:dPr>
                          <m:e>
                            <m:r>
                              <a:rPr lang="en-GB" sz="1400" i="1">
                                <a:latin typeface="Cambria Math"/>
                              </a:rPr>
                              <m:t>𝜗</m:t>
                            </m:r>
                          </m:e>
                        </m:d>
                        <m:r>
                          <a:rPr lang="en-GB" sz="1400" i="1">
                            <a:latin typeface="Cambria Math"/>
                          </a:rPr>
                          <m:t>=</m:t>
                        </m:r>
                        <m:nary>
                          <m:naryPr>
                            <m:chr m:val="∑"/>
                            <m:limLoc m:val="undOvr"/>
                            <m:grow m:val="on"/>
                            <m:ctrlPr>
                              <a:rPr lang="en-GB" sz="1400" i="1">
                                <a:latin typeface="Cambria Math" panose="02040503050406030204" pitchFamily="18" charset="0"/>
                              </a:rPr>
                            </m:ctrlPr>
                          </m:naryPr>
                          <m:sub>
                            <m:r>
                              <a:rPr lang="en-GB" sz="1400" i="1">
                                <a:latin typeface="Cambria Math"/>
                              </a:rPr>
                              <m:t>𝑛</m:t>
                            </m:r>
                            <m:r>
                              <a:rPr lang="en-GB" sz="1400" i="1">
                                <a:latin typeface="Cambria Math"/>
                              </a:rPr>
                              <m:t>=1</m:t>
                            </m:r>
                          </m:sub>
                          <m:sup>
                            <m:r>
                              <a:rPr lang="en-GB" sz="1400" i="1">
                                <a:latin typeface="Cambria Math"/>
                              </a:rPr>
                              <m:t>∞</m:t>
                            </m:r>
                          </m:sup>
                          <m:e>
                            <m:sSup>
                              <m:sSupPr>
                                <m:ctrlPr>
                                  <a:rPr lang="en-GB" sz="1400" i="1">
                                    <a:latin typeface="Cambria Math" panose="02040503050406030204" pitchFamily="18" charset="0"/>
                                  </a:rPr>
                                </m:ctrlPr>
                              </m:sSupPr>
                              <m:e>
                                <m:d>
                                  <m:dPr>
                                    <m:ctrlPr>
                                      <a:rPr lang="en-GB" sz="1400" i="1">
                                        <a:latin typeface="Cambria Math" panose="02040503050406030204" pitchFamily="18" charset="0"/>
                                      </a:rPr>
                                    </m:ctrlPr>
                                  </m:dPr>
                                  <m:e>
                                    <m:f>
                                      <m:fPr>
                                        <m:ctrlPr>
                                          <a:rPr lang="en-GB" sz="1400" i="1">
                                            <a:latin typeface="Cambria Math" panose="02040503050406030204" pitchFamily="18" charset="0"/>
                                          </a:rPr>
                                        </m:ctrlPr>
                                      </m:fPr>
                                      <m:num>
                                        <m:r>
                                          <a:rPr lang="en-GB" sz="1400" b="0" i="1" smtClean="0">
                                            <a:latin typeface="Cambria Math"/>
                                          </a:rPr>
                                          <m:t>𝑅</m:t>
                                        </m:r>
                                      </m:num>
                                      <m:den>
                                        <m:sSub>
                                          <m:sSubPr>
                                            <m:ctrlPr>
                                              <a:rPr lang="en-GB" sz="1400" i="1">
                                                <a:latin typeface="Cambria Math" panose="02040503050406030204" pitchFamily="18" charset="0"/>
                                              </a:rPr>
                                            </m:ctrlPr>
                                          </m:sSubPr>
                                          <m:e>
                                            <m:r>
                                              <a:rPr lang="en-GB" sz="1400" i="1">
                                                <a:latin typeface="Cambria Math"/>
                                              </a:rPr>
                                              <m:t>𝑟</m:t>
                                            </m:r>
                                          </m:e>
                                          <m:sub>
                                            <m:r>
                                              <a:rPr lang="en-GB" sz="1400" i="1">
                                                <a:latin typeface="Cambria Math"/>
                                              </a:rPr>
                                              <m:t>𝑟𝑒𝑓</m:t>
                                            </m:r>
                                          </m:sub>
                                        </m:sSub>
                                      </m:den>
                                    </m:f>
                                  </m:e>
                                </m:d>
                              </m:e>
                              <m:sup>
                                <m:r>
                                  <a:rPr lang="en-GB" sz="1400" i="1">
                                    <a:latin typeface="Cambria Math"/>
                                  </a:rPr>
                                  <m:t>𝑛</m:t>
                                </m:r>
                                <m:r>
                                  <a:rPr lang="en-GB" sz="1400" i="1">
                                    <a:latin typeface="Cambria Math"/>
                                  </a:rPr>
                                  <m:t>−1</m:t>
                                </m:r>
                              </m:sup>
                            </m:sSup>
                            <m:d>
                              <m:dPr>
                                <m:ctrlPr>
                                  <a:rPr lang="en-GB" sz="1400" i="1">
                                    <a:latin typeface="Cambria Math" panose="02040503050406030204" pitchFamily="18" charset="0"/>
                                  </a:rPr>
                                </m:ctrlPr>
                              </m:dPr>
                              <m:e>
                                <m:sSub>
                                  <m:sSubPr>
                                    <m:ctrlPr>
                                      <a:rPr lang="en-GB" sz="1400" i="1">
                                        <a:latin typeface="Cambria Math" panose="02040503050406030204" pitchFamily="18" charset="0"/>
                                      </a:rPr>
                                    </m:ctrlPr>
                                  </m:sSubPr>
                                  <m:e>
                                    <m:r>
                                      <a:rPr lang="en-GB" sz="1400" i="1">
                                        <a:latin typeface="Cambria Math"/>
                                      </a:rPr>
                                      <m:t>𝐴</m:t>
                                    </m:r>
                                  </m:e>
                                  <m:sub>
                                    <m:r>
                                      <a:rPr lang="en-GB" sz="1400" i="1">
                                        <a:latin typeface="Cambria Math"/>
                                      </a:rPr>
                                      <m:t>𝑛</m:t>
                                    </m:r>
                                  </m:sub>
                                </m:sSub>
                                <m:r>
                                  <m:rPr>
                                    <m:sty m:val="p"/>
                                  </m:rPr>
                                  <a:rPr lang="en-GB" sz="1400">
                                    <a:latin typeface="Cambria Math"/>
                                  </a:rPr>
                                  <m:t>cos</m:t>
                                </m:r>
                                <m:r>
                                  <a:rPr lang="en-GB" sz="1400" i="1">
                                    <a:latin typeface="Cambria Math"/>
                                  </a:rPr>
                                  <m:t>𝑛</m:t>
                                </m:r>
                                <m:r>
                                  <a:rPr lang="en-GB" sz="1400" i="1">
                                    <a:latin typeface="Cambria Math"/>
                                  </a:rPr>
                                  <m:t>𝜗</m:t>
                                </m:r>
                                <m:r>
                                  <a:rPr lang="en-GB" sz="1400" i="1">
                                    <a:latin typeface="Cambria Math"/>
                                  </a:rPr>
                                  <m:t>+</m:t>
                                </m:r>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𝑛</m:t>
                                    </m:r>
                                  </m:sub>
                                </m:sSub>
                                <m:r>
                                  <m:rPr>
                                    <m:sty m:val="p"/>
                                  </m:rPr>
                                  <a:rPr lang="en-GB" sz="1400">
                                    <a:latin typeface="Cambria Math"/>
                                  </a:rPr>
                                  <m:t>sin</m:t>
                                </m:r>
                                <m:r>
                                  <a:rPr lang="en-GB" sz="1400" i="1">
                                    <a:latin typeface="Cambria Math"/>
                                  </a:rPr>
                                  <m:t>𝑛</m:t>
                                </m:r>
                                <m:r>
                                  <a:rPr lang="en-GB" sz="1400" i="1">
                                    <a:latin typeface="Cambria Math"/>
                                  </a:rPr>
                                  <m:t>𝜗</m:t>
                                </m:r>
                              </m:e>
                            </m:d>
                          </m:e>
                        </m:nary>
                      </m:oMath>
                    </m:oMathPara>
                  </a14:m>
                  <a:endParaRPr lang="en-GB" sz="1400"/>
                </a:p>
              </p:txBody>
            </p:sp>
          </mc:Choice>
          <mc:Fallback xmlns="">
            <p:sp>
              <p:nvSpPr>
                <p:cNvPr id="2" name="Rectangle 1"/>
                <p:cNvSpPr>
                  <a:spLocks noRot="1" noChangeAspect="1" noMove="1" noResize="1" noEditPoints="1" noAdjustHandles="1" noChangeArrowheads="1" noChangeShapeType="1" noTextEdit="1"/>
                </p:cNvSpPr>
                <p:nvPr/>
              </p:nvSpPr>
              <p:spPr>
                <a:xfrm>
                  <a:off x="4772980" y="3933056"/>
                  <a:ext cx="3776162" cy="855106"/>
                </a:xfrm>
                <a:prstGeom prst="rect">
                  <a:avLst/>
                </a:prstGeom>
                <a:blipFill rotWithShape="1">
                  <a:blip r:embed="rId6"/>
                  <a:stretch>
                    <a:fillRect/>
                  </a:stretch>
                </a:blipFill>
              </p:spPr>
              <p:txBody>
                <a:bodyPr/>
                <a:lstStyle/>
                <a:p>
                  <a:r>
                    <a:rPr lang="en-GB">
                      <a:noFill/>
                    </a:rPr>
                    <a:t> </a:t>
                  </a:r>
                </a:p>
              </p:txBody>
            </p:sp>
          </mc:Fallback>
        </mc:AlternateContent>
        <p:sp>
          <p:nvSpPr>
            <p:cNvPr id="11" name="Rectangle 10"/>
            <p:cNvSpPr/>
            <p:nvPr/>
          </p:nvSpPr>
          <p:spPr>
            <a:xfrm>
              <a:off x="2936776" y="4149080"/>
              <a:ext cx="1620180" cy="523220"/>
            </a:xfrm>
            <a:prstGeom prst="rect">
              <a:avLst/>
            </a:prstGeom>
          </p:spPr>
          <p:txBody>
            <a:bodyPr wrap="square">
              <a:spAutoFit/>
            </a:bodyPr>
            <a:lstStyle/>
            <a:p>
              <a:pPr algn="l"/>
              <a:r>
                <a:rPr lang="en-GB" sz="1400" dirty="0">
                  <a:solidFill>
                    <a:srgbClr val="000000"/>
                  </a:solidFill>
                  <a:latin typeface="Calibri" pitchFamily="34" charset="0"/>
                  <a:cs typeface="Calibri" pitchFamily="34" charset="0"/>
                </a:rPr>
                <a:t>boundary condition:</a:t>
              </a:r>
              <a:endParaRPr lang="en-GB" sz="1400" dirty="0"/>
            </a:p>
          </p:txBody>
        </p:sp>
      </p:grpSp>
      <p:sp>
        <p:nvSpPr>
          <p:cNvPr id="12" name="Bevel 9"/>
          <p:cNvSpPr/>
          <p:nvPr/>
        </p:nvSpPr>
        <p:spPr bwMode="auto">
          <a:xfrm>
            <a:off x="56294" y="5102988"/>
            <a:ext cx="9793411" cy="1152128"/>
          </a:xfrm>
          <a:prstGeom prst="bevel">
            <a:avLst>
              <a:gd name="adj" fmla="val 7158"/>
            </a:avLst>
          </a:prstGeom>
          <a:gradFill>
            <a:gsLst>
              <a:gs pos="0">
                <a:srgbClr val="CCFFFF"/>
              </a:gs>
              <a:gs pos="100000">
                <a:srgbClr val="99FFCC"/>
              </a:gs>
            </a:gsLst>
            <a:lin ang="5400000" scaled="1"/>
          </a:gradFill>
          <a:ln w="3175" cap="flat" cmpd="sng" algn="ctr">
            <a:solidFill>
              <a:schemeClr val="tx1"/>
            </a:solidFill>
            <a:prstDash val="solid"/>
            <a:round/>
            <a:headEnd type="none" w="med" len="med"/>
            <a:tailEnd type="stealth" w="sm" len="sm"/>
          </a:ln>
          <a:effectLst/>
          <a:scene3d>
            <a:camera prst="orthographicFront"/>
            <a:lightRig rig="threePt" dir="t"/>
          </a:scene3d>
          <a:sp3d prstMaterial="metal"/>
        </p:spPr>
        <p:txBody>
          <a:bodyPr vert="horz" wrap="square" lIns="108000" tIns="72000" rIns="108000" bIns="72000" numCol="1" rtlCol="0" anchor="ctr" anchorCtr="0" compatLnSpc="1">
            <a:prstTxWarp prst="textNoShape">
              <a:avLst/>
            </a:prstTxWarp>
            <a:noAutofit/>
          </a:bodyPr>
          <a:lstStyle/>
          <a:p>
            <a:pPr marL="285750" indent="-285750" algn="l">
              <a:spcBef>
                <a:spcPts val="0"/>
              </a:spcBef>
              <a:buFont typeface="Arial" pitchFamily="34" charset="0"/>
              <a:buChar char="•"/>
            </a:pPr>
            <a:r>
              <a:rPr kumimoji="0" lang="en-GB" sz="1800" b="0" i="0" u="none" strike="noStrike" cap="none" normalizeH="0" baseline="0" dirty="0">
                <a:ln>
                  <a:noFill/>
                </a:ln>
                <a:solidFill>
                  <a:schemeClr val="tx1"/>
                </a:solidFill>
                <a:effectLst/>
                <a:latin typeface="Calibri" pitchFamily="34" charset="0"/>
              </a:rPr>
              <a:t>B is an harmonic function determined by the boundary</a:t>
            </a:r>
            <a:r>
              <a:rPr kumimoji="0" lang="en-GB" sz="1800" b="0" i="0" u="none" strike="noStrike" cap="none" normalizeH="0" dirty="0">
                <a:ln>
                  <a:noFill/>
                </a:ln>
                <a:solidFill>
                  <a:schemeClr val="tx1"/>
                </a:solidFill>
                <a:effectLst/>
                <a:latin typeface="Calibri" pitchFamily="34" charset="0"/>
              </a:rPr>
              <a:t> values </a:t>
            </a:r>
            <a:r>
              <a:rPr kumimoji="0" lang="en-GB" sz="1800" b="0" i="1" u="none" strike="noStrike" cap="none" normalizeH="0" dirty="0">
                <a:ln>
                  <a:noFill/>
                </a:ln>
                <a:solidFill>
                  <a:schemeClr val="tx1"/>
                </a:solidFill>
                <a:effectLst/>
                <a:latin typeface="Calibri" pitchFamily="34" charset="0"/>
              </a:rPr>
              <a:t>B</a:t>
            </a:r>
            <a:r>
              <a:rPr kumimoji="0" lang="en-GB" sz="2000" b="0" i="0" u="none" strike="noStrike" cap="none" normalizeH="0" baseline="-25000" dirty="0">
                <a:ln>
                  <a:noFill/>
                </a:ln>
                <a:solidFill>
                  <a:schemeClr val="tx1"/>
                </a:solidFill>
                <a:effectLst/>
                <a:latin typeface="Calibri" pitchFamily="34" charset="0"/>
              </a:rPr>
              <a:t>r</a:t>
            </a:r>
            <a:r>
              <a:rPr kumimoji="0" lang="en-GB" sz="1800" b="0" i="0" u="none" strike="noStrike" cap="none" normalizeH="0" dirty="0">
                <a:ln>
                  <a:noFill/>
                </a:ln>
                <a:solidFill>
                  <a:schemeClr val="tx1"/>
                </a:solidFill>
                <a:effectLst/>
                <a:latin typeface="Calibri" pitchFamily="34" charset="0"/>
              </a:rPr>
              <a:t>(</a:t>
            </a:r>
            <a:r>
              <a:rPr kumimoji="0" lang="en-GB" sz="1800" b="0" i="1" u="none" strike="noStrike" cap="none" normalizeH="0" dirty="0">
                <a:ln>
                  <a:noFill/>
                </a:ln>
                <a:solidFill>
                  <a:schemeClr val="tx1"/>
                </a:solidFill>
                <a:effectLst/>
                <a:latin typeface="Calibri" pitchFamily="34" charset="0"/>
                <a:sym typeface="Symbol"/>
              </a:rPr>
              <a:t></a:t>
            </a:r>
            <a:r>
              <a:rPr kumimoji="0" lang="en-GB" sz="1800" b="0" i="0" u="none" strike="noStrike" cap="none" normalizeH="0" dirty="0">
                <a:ln>
                  <a:noFill/>
                </a:ln>
                <a:solidFill>
                  <a:schemeClr val="tx1"/>
                </a:solidFill>
                <a:effectLst/>
                <a:latin typeface="Calibri" pitchFamily="34" charset="0"/>
              </a:rPr>
              <a:t>) </a:t>
            </a:r>
            <a:r>
              <a:rPr kumimoji="0" lang="en-GB" sz="1800" b="0" i="0" u="sng" strike="noStrike" cap="none" normalizeH="0" dirty="0">
                <a:ln>
                  <a:noFill/>
                </a:ln>
                <a:solidFill>
                  <a:schemeClr val="tx1"/>
                </a:solidFill>
                <a:effectLst/>
                <a:latin typeface="Calibri" pitchFamily="34" charset="0"/>
              </a:rPr>
              <a:t>or</a:t>
            </a:r>
            <a:r>
              <a:rPr kumimoji="0" lang="en-GB" sz="1800" b="0" i="0" strike="noStrike" cap="none" normalizeH="0" dirty="0">
                <a:ln>
                  <a:noFill/>
                </a:ln>
                <a:solidFill>
                  <a:schemeClr val="tx1"/>
                </a:solidFill>
                <a:effectLst/>
                <a:latin typeface="Calibri" pitchFamily="34" charset="0"/>
              </a:rPr>
              <a:t> </a:t>
            </a:r>
            <a:r>
              <a:rPr lang="en-GB" sz="1800" i="1" dirty="0" err="1">
                <a:latin typeface="Calibri" pitchFamily="34" charset="0"/>
              </a:rPr>
              <a:t>B</a:t>
            </a:r>
            <a:r>
              <a:rPr lang="en-GB" sz="2000" baseline="-25000" dirty="0" err="1">
                <a:latin typeface="Calibri" pitchFamily="34" charset="0"/>
              </a:rPr>
              <a:t>t</a:t>
            </a:r>
            <a:r>
              <a:rPr lang="en-GB" sz="1800" dirty="0">
                <a:latin typeface="Calibri" pitchFamily="34" charset="0"/>
              </a:rPr>
              <a:t>(</a:t>
            </a:r>
            <a:r>
              <a:rPr lang="en-GB" sz="1800" i="1" dirty="0">
                <a:latin typeface="Calibri" pitchFamily="34" charset="0"/>
                <a:sym typeface="Symbol"/>
              </a:rPr>
              <a:t></a:t>
            </a:r>
            <a:r>
              <a:rPr lang="en-GB" sz="1800" dirty="0">
                <a:latin typeface="Calibri" pitchFamily="34" charset="0"/>
              </a:rPr>
              <a:t>)</a:t>
            </a:r>
          </a:p>
          <a:p>
            <a:pPr marL="285750" indent="-285750" algn="l">
              <a:spcBef>
                <a:spcPts val="0"/>
              </a:spcBef>
              <a:buFont typeface="Arial" pitchFamily="34" charset="0"/>
              <a:buChar char="•"/>
            </a:pPr>
            <a:r>
              <a:rPr lang="en-GB" sz="1800" dirty="0">
                <a:latin typeface="Calibri" pitchFamily="34" charset="0"/>
              </a:rPr>
              <a:t>A limited number of coefficients is sufficient for precise mapping</a:t>
            </a:r>
            <a:endParaRPr kumimoji="0" lang="en-GB" sz="1800" b="0" i="0" u="sng" strike="noStrike" cap="none" normalizeH="0" dirty="0">
              <a:ln>
                <a:noFill/>
              </a:ln>
              <a:solidFill>
                <a:schemeClr val="tx1"/>
              </a:solidFill>
              <a:effectLst/>
              <a:latin typeface="Calibri" pitchFamily="34" charset="0"/>
            </a:endParaRPr>
          </a:p>
          <a:p>
            <a:pPr marL="285750" marR="0" indent="-285750" algn="l" defTabSz="914400" rtl="0" eaLnBrk="0" fontAlgn="base" latinLnBrk="0" hangingPunct="0">
              <a:lnSpc>
                <a:spcPct val="100000"/>
              </a:lnSpc>
              <a:spcBef>
                <a:spcPts val="0"/>
              </a:spcBef>
              <a:spcAft>
                <a:spcPct val="0"/>
              </a:spcAft>
              <a:buClrTx/>
              <a:buSzTx/>
              <a:buFont typeface="Arial" pitchFamily="34" charset="0"/>
              <a:buChar char="•"/>
              <a:tabLst/>
            </a:pPr>
            <a:r>
              <a:rPr lang="en-GB" sz="1800" dirty="0">
                <a:latin typeface="Calibri" pitchFamily="34" charset="0"/>
              </a:rPr>
              <a:t>Peak values always on the boundary (theorem of the average) </a:t>
            </a:r>
            <a:r>
              <a:rPr lang="en-GB" sz="1800" dirty="0">
                <a:latin typeface="Calibri" pitchFamily="34" charset="0"/>
                <a:sym typeface="Symbol"/>
              </a:rPr>
              <a:t> far boundary gives accuracy </a:t>
            </a:r>
            <a:endParaRPr lang="en-GB" sz="1800" dirty="0">
              <a:latin typeface="Calibri" pitchFamily="34" charset="0"/>
            </a:endParaRPr>
          </a:p>
        </p:txBody>
      </p:sp>
      <p:grpSp>
        <p:nvGrpSpPr>
          <p:cNvPr id="13" name="Group 12"/>
          <p:cNvGrpSpPr/>
          <p:nvPr/>
        </p:nvGrpSpPr>
        <p:grpSpPr>
          <a:xfrm>
            <a:off x="2936776" y="4255834"/>
            <a:ext cx="6948247" cy="564642"/>
            <a:chOff x="2925614" y="3368414"/>
            <a:chExt cx="6948247" cy="564642"/>
          </a:xfrm>
        </p:grpSpPr>
        <mc:AlternateContent xmlns:mc="http://schemas.openxmlformats.org/markup-compatibility/2006" xmlns:a14="http://schemas.microsoft.com/office/drawing/2010/main">
          <mc:Choice Requires="a14">
            <p:sp>
              <p:nvSpPr>
                <p:cNvPr id="14" name="Rectangle 13"/>
                <p:cNvSpPr/>
                <p:nvPr/>
              </p:nvSpPr>
              <p:spPr>
                <a:xfrm>
                  <a:off x="4628964" y="3368414"/>
                  <a:ext cx="5244897" cy="5646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a:rPr>
                              <m:t>𝐾</m:t>
                            </m:r>
                          </m:e>
                          <m:sub>
                            <m:r>
                              <a:rPr lang="en-GB" sz="1400" i="1">
                                <a:latin typeface="Cambria Math"/>
                              </a:rPr>
                              <m:t>𝑛</m:t>
                            </m:r>
                          </m:sub>
                        </m:sSub>
                        <m:r>
                          <a:rPr lang="en-GB" sz="1400" i="1">
                            <a:latin typeface="Cambria Math"/>
                          </a:rPr>
                          <m:t>=</m:t>
                        </m:r>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a:rPr>
                                  <m:t>𝓁</m:t>
                                </m:r>
                              </m:e>
                              <m:sub>
                                <m:r>
                                  <a:rPr lang="en-GB" sz="1400" i="1">
                                    <a:latin typeface="Cambria Math"/>
                                  </a:rPr>
                                  <m:t>𝑚</m:t>
                                </m:r>
                              </m:sub>
                            </m:sSub>
                          </m:num>
                          <m:den>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1</m:t>
                                </m:r>
                              </m:sub>
                            </m:sSub>
                            <m:sSub>
                              <m:sSubPr>
                                <m:ctrlPr>
                                  <a:rPr lang="en-GB" sz="1400" i="1">
                                    <a:latin typeface="Cambria Math" panose="02040503050406030204" pitchFamily="18" charset="0"/>
                                  </a:rPr>
                                </m:ctrlPr>
                              </m:sSubPr>
                              <m:e>
                                <m:r>
                                  <a:rPr lang="en-GB" sz="1400" i="1">
                                    <a:latin typeface="Cambria Math"/>
                                  </a:rPr>
                                  <m:t>𝜌</m:t>
                                </m:r>
                              </m:e>
                              <m:sub>
                                <m:r>
                                  <a:rPr lang="en-GB" sz="1400" i="1">
                                    <a:latin typeface="Cambria Math"/>
                                  </a:rPr>
                                  <m:t>0</m:t>
                                </m:r>
                              </m:sub>
                            </m:sSub>
                          </m:den>
                        </m:f>
                        <m:f>
                          <m:fPr>
                            <m:ctrlPr>
                              <a:rPr lang="en-GB" sz="1400" i="1">
                                <a:latin typeface="Cambria Math" panose="02040503050406030204" pitchFamily="18" charset="0"/>
                              </a:rPr>
                            </m:ctrlPr>
                          </m:fPr>
                          <m:num>
                            <m:sSup>
                              <m:sSupPr>
                                <m:ctrlPr>
                                  <a:rPr lang="en-GB" sz="1400" i="1">
                                    <a:latin typeface="Cambria Math" panose="02040503050406030204" pitchFamily="18" charset="0"/>
                                  </a:rPr>
                                </m:ctrlPr>
                              </m:sSupPr>
                              <m:e>
                                <m:r>
                                  <a:rPr lang="en-GB" sz="1400" i="1">
                                    <a:latin typeface="Cambria Math"/>
                                  </a:rPr>
                                  <m:t>𝜕</m:t>
                                </m:r>
                              </m:e>
                              <m:sup>
                                <m:r>
                                  <a:rPr lang="en-GB" sz="1400" i="1">
                                    <a:latin typeface="Cambria Math"/>
                                  </a:rPr>
                                  <m:t>𝑛</m:t>
                                </m:r>
                              </m:sup>
                            </m:sSup>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𝑦</m:t>
                                </m:r>
                              </m:sub>
                            </m:sSub>
                          </m:num>
                          <m:den>
                            <m:r>
                              <a:rPr lang="en-GB" sz="1400" i="1">
                                <a:latin typeface="Cambria Math"/>
                              </a:rPr>
                              <m:t>𝜕</m:t>
                            </m:r>
                            <m:sSup>
                              <m:sSupPr>
                                <m:ctrlPr>
                                  <a:rPr lang="en-GB" sz="1400" i="1">
                                    <a:latin typeface="Cambria Math" panose="02040503050406030204" pitchFamily="18" charset="0"/>
                                  </a:rPr>
                                </m:ctrlPr>
                              </m:sSupPr>
                              <m:e>
                                <m:r>
                                  <a:rPr lang="en-GB" sz="1400" i="1">
                                    <a:latin typeface="Cambria Math"/>
                                  </a:rPr>
                                  <m:t>𝑥</m:t>
                                </m:r>
                              </m:e>
                              <m:sup>
                                <m:r>
                                  <a:rPr lang="en-GB" sz="1400" i="1">
                                    <a:latin typeface="Cambria Math"/>
                                  </a:rPr>
                                  <m:t>𝑛</m:t>
                                </m:r>
                              </m:sup>
                            </m:sSup>
                          </m:den>
                        </m:f>
                        <m:r>
                          <a:rPr lang="en-GB" sz="1400" i="1">
                            <a:latin typeface="Cambria Math"/>
                          </a:rPr>
                          <m:t>=</m:t>
                        </m:r>
                        <m:f>
                          <m:fPr>
                            <m:ctrlPr>
                              <a:rPr lang="en-GB" sz="1400" i="1">
                                <a:latin typeface="Cambria Math" panose="02040503050406030204" pitchFamily="18" charset="0"/>
                              </a:rPr>
                            </m:ctrlPr>
                          </m:fPr>
                          <m:num>
                            <m:r>
                              <a:rPr lang="en-GB" sz="1400" i="1">
                                <a:latin typeface="Cambria Math"/>
                              </a:rPr>
                              <m:t>𝑛</m:t>
                            </m:r>
                            <m:r>
                              <a:rPr lang="en-GB" sz="1400" i="1">
                                <a:latin typeface="Cambria Math"/>
                              </a:rPr>
                              <m:t>! </m:t>
                            </m:r>
                            <m:sSub>
                              <m:sSubPr>
                                <m:ctrlPr>
                                  <a:rPr lang="en-GB" sz="1400" i="1">
                                    <a:latin typeface="Cambria Math" panose="02040503050406030204" pitchFamily="18" charset="0"/>
                                  </a:rPr>
                                </m:ctrlPr>
                              </m:sSubPr>
                              <m:e>
                                <m:r>
                                  <a:rPr lang="en-GB" sz="1400" i="1">
                                    <a:latin typeface="Cambria Math"/>
                                  </a:rPr>
                                  <m:t>𝓁</m:t>
                                </m:r>
                              </m:e>
                              <m:sub>
                                <m:r>
                                  <a:rPr lang="en-GB" sz="1400" i="1">
                                    <a:latin typeface="Cambria Math"/>
                                  </a:rPr>
                                  <m:t>𝑚</m:t>
                                </m:r>
                              </m:sub>
                            </m:sSub>
                          </m:num>
                          <m:den>
                            <m:sSub>
                              <m:sSubPr>
                                <m:ctrlPr>
                                  <a:rPr lang="en-GB" sz="1400" i="1">
                                    <a:latin typeface="Cambria Math" panose="02040503050406030204" pitchFamily="18" charset="0"/>
                                  </a:rPr>
                                </m:ctrlPr>
                              </m:sSubPr>
                              <m:e>
                                <m:r>
                                  <a:rPr lang="en-GB" sz="1400" i="1">
                                    <a:latin typeface="Cambria Math"/>
                                  </a:rPr>
                                  <m:t>𝜌</m:t>
                                </m:r>
                              </m:e>
                              <m:sub>
                                <m:r>
                                  <a:rPr lang="en-GB" sz="1400" i="1">
                                    <a:latin typeface="Cambria Math"/>
                                  </a:rPr>
                                  <m:t>0</m:t>
                                </m:r>
                              </m:sub>
                            </m:sSub>
                            <m:sSubSup>
                              <m:sSubSupPr>
                                <m:ctrlPr>
                                  <a:rPr lang="en-GB" sz="1400" i="1">
                                    <a:latin typeface="Cambria Math" panose="02040503050406030204" pitchFamily="18" charset="0"/>
                                  </a:rPr>
                                </m:ctrlPr>
                              </m:sSubSupPr>
                              <m:e>
                                <m:r>
                                  <a:rPr lang="en-GB" sz="1400" i="1">
                                    <a:latin typeface="Cambria Math"/>
                                  </a:rPr>
                                  <m:t>𝑟</m:t>
                                </m:r>
                              </m:e>
                              <m:sub>
                                <m:r>
                                  <m:rPr>
                                    <m:sty m:val="p"/>
                                  </m:rPr>
                                  <a:rPr lang="en-GB" sz="1400">
                                    <a:latin typeface="Cambria Math"/>
                                  </a:rPr>
                                  <m:t>ref</m:t>
                                </m:r>
                              </m:sub>
                              <m:sup>
                                <m:r>
                                  <a:rPr lang="en-GB" sz="1400" i="1">
                                    <a:latin typeface="Cambria Math"/>
                                  </a:rPr>
                                  <m:t>𝑛</m:t>
                                </m:r>
                              </m:sup>
                            </m:sSubSup>
                          </m:den>
                        </m:f>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𝑛</m:t>
                                </m:r>
                                <m:r>
                                  <a:rPr lang="en-GB" sz="1400" i="1">
                                    <a:latin typeface="Cambria Math"/>
                                  </a:rPr>
                                  <m:t>+1</m:t>
                                </m:r>
                              </m:sub>
                            </m:sSub>
                          </m:num>
                          <m:den>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1</m:t>
                                </m:r>
                              </m:sub>
                            </m:sSub>
                          </m:den>
                        </m:f>
                        <m:r>
                          <a:rPr lang="en-GB" sz="1400" i="1">
                            <a:latin typeface="Cambria Math"/>
                          </a:rPr>
                          <m:t>,  </m:t>
                        </m:r>
                        <m:sSub>
                          <m:sSubPr>
                            <m:ctrlPr>
                              <a:rPr lang="en-GB" sz="1400" i="1">
                                <a:latin typeface="Cambria Math" panose="02040503050406030204" pitchFamily="18" charset="0"/>
                              </a:rPr>
                            </m:ctrlPr>
                          </m:sSubPr>
                          <m:e>
                            <m:r>
                              <a:rPr lang="en-GB" sz="1400" i="1">
                                <a:latin typeface="Cambria Math"/>
                              </a:rPr>
                              <m:t>𝐽</m:t>
                            </m:r>
                          </m:e>
                          <m:sub>
                            <m:r>
                              <a:rPr lang="en-GB" sz="1400" i="1">
                                <a:latin typeface="Cambria Math"/>
                              </a:rPr>
                              <m:t>𝑛</m:t>
                            </m:r>
                          </m:sub>
                        </m:sSub>
                        <m:r>
                          <a:rPr lang="en-GB" sz="1400" i="1">
                            <a:latin typeface="Cambria Math"/>
                          </a:rPr>
                          <m:t>=</m:t>
                        </m:r>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a:rPr>
                                  <m:t>𝓁</m:t>
                                </m:r>
                              </m:e>
                              <m:sub>
                                <m:r>
                                  <a:rPr lang="en-GB" sz="1400" i="1">
                                    <a:latin typeface="Cambria Math"/>
                                  </a:rPr>
                                  <m:t>𝑚</m:t>
                                </m:r>
                              </m:sub>
                            </m:sSub>
                          </m:num>
                          <m:den>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1</m:t>
                                </m:r>
                              </m:sub>
                            </m:sSub>
                            <m:sSub>
                              <m:sSubPr>
                                <m:ctrlPr>
                                  <a:rPr lang="en-GB" sz="1400" i="1">
                                    <a:latin typeface="Cambria Math" panose="02040503050406030204" pitchFamily="18" charset="0"/>
                                  </a:rPr>
                                </m:ctrlPr>
                              </m:sSubPr>
                              <m:e>
                                <m:r>
                                  <a:rPr lang="en-GB" sz="1400" i="1">
                                    <a:latin typeface="Cambria Math"/>
                                  </a:rPr>
                                  <m:t>𝜌</m:t>
                                </m:r>
                              </m:e>
                              <m:sub>
                                <m:r>
                                  <a:rPr lang="en-GB" sz="1400" i="1">
                                    <a:latin typeface="Cambria Math"/>
                                  </a:rPr>
                                  <m:t>0</m:t>
                                </m:r>
                              </m:sub>
                            </m:sSub>
                          </m:den>
                        </m:f>
                        <m:f>
                          <m:fPr>
                            <m:ctrlPr>
                              <a:rPr lang="en-GB" sz="1400" i="1">
                                <a:latin typeface="Cambria Math" panose="02040503050406030204" pitchFamily="18" charset="0"/>
                              </a:rPr>
                            </m:ctrlPr>
                          </m:fPr>
                          <m:num>
                            <m:sSup>
                              <m:sSupPr>
                                <m:ctrlPr>
                                  <a:rPr lang="en-GB" sz="1400" i="1">
                                    <a:latin typeface="Cambria Math" panose="02040503050406030204" pitchFamily="18" charset="0"/>
                                  </a:rPr>
                                </m:ctrlPr>
                              </m:sSupPr>
                              <m:e>
                                <m:r>
                                  <a:rPr lang="en-GB" sz="1400" i="1">
                                    <a:latin typeface="Cambria Math"/>
                                  </a:rPr>
                                  <m:t>𝜕</m:t>
                                </m:r>
                              </m:e>
                              <m:sup>
                                <m:r>
                                  <a:rPr lang="en-GB" sz="1400" i="1">
                                    <a:latin typeface="Cambria Math"/>
                                  </a:rPr>
                                  <m:t>𝑛</m:t>
                                </m:r>
                              </m:sup>
                            </m:sSup>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𝑥</m:t>
                                </m:r>
                              </m:sub>
                            </m:sSub>
                          </m:num>
                          <m:den>
                            <m:r>
                              <a:rPr lang="en-GB" sz="1400" i="1">
                                <a:latin typeface="Cambria Math"/>
                              </a:rPr>
                              <m:t>𝜕</m:t>
                            </m:r>
                            <m:sSup>
                              <m:sSupPr>
                                <m:ctrlPr>
                                  <a:rPr lang="en-GB" sz="1400" i="1">
                                    <a:latin typeface="Cambria Math" panose="02040503050406030204" pitchFamily="18" charset="0"/>
                                  </a:rPr>
                                </m:ctrlPr>
                              </m:sSupPr>
                              <m:e>
                                <m:r>
                                  <a:rPr lang="en-GB" sz="1400" i="1">
                                    <a:latin typeface="Cambria Math"/>
                                  </a:rPr>
                                  <m:t>𝑥</m:t>
                                </m:r>
                              </m:e>
                              <m:sup>
                                <m:r>
                                  <a:rPr lang="en-GB" sz="1400" i="1">
                                    <a:latin typeface="Cambria Math"/>
                                  </a:rPr>
                                  <m:t>𝑛</m:t>
                                </m:r>
                              </m:sup>
                            </m:sSup>
                          </m:den>
                        </m:f>
                        <m:r>
                          <a:rPr lang="en-GB" sz="1400" i="1">
                            <a:latin typeface="Cambria Math"/>
                          </a:rPr>
                          <m:t>=</m:t>
                        </m:r>
                        <m:f>
                          <m:fPr>
                            <m:ctrlPr>
                              <a:rPr lang="en-GB" sz="1400" i="1">
                                <a:latin typeface="Cambria Math" panose="02040503050406030204" pitchFamily="18" charset="0"/>
                              </a:rPr>
                            </m:ctrlPr>
                          </m:fPr>
                          <m:num>
                            <m:r>
                              <a:rPr lang="en-GB" sz="1400" i="1">
                                <a:latin typeface="Cambria Math"/>
                              </a:rPr>
                              <m:t>𝑛</m:t>
                            </m:r>
                            <m:r>
                              <a:rPr lang="en-GB" sz="1400" i="1">
                                <a:latin typeface="Cambria Math"/>
                              </a:rPr>
                              <m:t>! </m:t>
                            </m:r>
                            <m:sSub>
                              <m:sSubPr>
                                <m:ctrlPr>
                                  <a:rPr lang="en-GB" sz="1400" i="1">
                                    <a:latin typeface="Cambria Math" panose="02040503050406030204" pitchFamily="18" charset="0"/>
                                  </a:rPr>
                                </m:ctrlPr>
                              </m:sSubPr>
                              <m:e>
                                <m:r>
                                  <a:rPr lang="en-GB" sz="1400" i="1">
                                    <a:latin typeface="Cambria Math"/>
                                  </a:rPr>
                                  <m:t>𝓁</m:t>
                                </m:r>
                              </m:e>
                              <m:sub>
                                <m:r>
                                  <a:rPr lang="en-GB" sz="1400" i="1">
                                    <a:latin typeface="Cambria Math"/>
                                  </a:rPr>
                                  <m:t>𝑚</m:t>
                                </m:r>
                              </m:sub>
                            </m:sSub>
                          </m:num>
                          <m:den>
                            <m:sSub>
                              <m:sSubPr>
                                <m:ctrlPr>
                                  <a:rPr lang="en-GB" sz="1400" i="1">
                                    <a:latin typeface="Cambria Math" panose="02040503050406030204" pitchFamily="18" charset="0"/>
                                  </a:rPr>
                                </m:ctrlPr>
                              </m:sSubPr>
                              <m:e>
                                <m:r>
                                  <a:rPr lang="en-GB" sz="1400" i="1">
                                    <a:latin typeface="Cambria Math"/>
                                  </a:rPr>
                                  <m:t>𝜌</m:t>
                                </m:r>
                              </m:e>
                              <m:sub>
                                <m:r>
                                  <a:rPr lang="en-GB" sz="1400" i="1">
                                    <a:latin typeface="Cambria Math"/>
                                  </a:rPr>
                                  <m:t>0</m:t>
                                </m:r>
                              </m:sub>
                            </m:sSub>
                            <m:sSubSup>
                              <m:sSubSupPr>
                                <m:ctrlPr>
                                  <a:rPr lang="en-GB" sz="1400" i="1">
                                    <a:latin typeface="Cambria Math" panose="02040503050406030204" pitchFamily="18" charset="0"/>
                                  </a:rPr>
                                </m:ctrlPr>
                              </m:sSubSupPr>
                              <m:e>
                                <m:r>
                                  <a:rPr lang="en-GB" sz="1400" i="1">
                                    <a:latin typeface="Cambria Math"/>
                                  </a:rPr>
                                  <m:t>𝑟</m:t>
                                </m:r>
                              </m:e>
                              <m:sub>
                                <m:r>
                                  <m:rPr>
                                    <m:sty m:val="p"/>
                                  </m:rPr>
                                  <a:rPr lang="en-GB" sz="1400">
                                    <a:latin typeface="Cambria Math"/>
                                  </a:rPr>
                                  <m:t>ref</m:t>
                                </m:r>
                              </m:sub>
                              <m:sup>
                                <m:r>
                                  <a:rPr lang="en-GB" sz="1400" i="1">
                                    <a:latin typeface="Cambria Math"/>
                                  </a:rPr>
                                  <m:t>𝑛</m:t>
                                </m:r>
                              </m:sup>
                            </m:sSubSup>
                          </m:den>
                        </m:f>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a:rPr>
                                  <m:t>𝐴</m:t>
                                </m:r>
                              </m:e>
                              <m:sub>
                                <m:r>
                                  <a:rPr lang="en-GB" sz="1400" i="1">
                                    <a:latin typeface="Cambria Math"/>
                                  </a:rPr>
                                  <m:t>𝑛</m:t>
                                </m:r>
                              </m:sub>
                            </m:sSub>
                          </m:num>
                          <m:den>
                            <m:sSub>
                              <m:sSubPr>
                                <m:ctrlPr>
                                  <a:rPr lang="en-GB" sz="1400" i="1">
                                    <a:latin typeface="Cambria Math" panose="02040503050406030204" pitchFamily="18" charset="0"/>
                                  </a:rPr>
                                </m:ctrlPr>
                              </m:sSubPr>
                              <m:e>
                                <m:r>
                                  <a:rPr lang="en-GB" sz="1400" i="1">
                                    <a:latin typeface="Cambria Math"/>
                                  </a:rPr>
                                  <m:t>𝐵</m:t>
                                </m:r>
                              </m:e>
                              <m:sub>
                                <m:r>
                                  <a:rPr lang="en-GB" sz="1400" i="1">
                                    <a:latin typeface="Cambria Math"/>
                                  </a:rPr>
                                  <m:t>1</m:t>
                                </m:r>
                              </m:sub>
                            </m:sSub>
                          </m:den>
                        </m:f>
                      </m:oMath>
                    </m:oMathPara>
                  </a14:m>
                  <a:endParaRPr lang="en-GB" sz="1400"/>
                </a:p>
              </p:txBody>
            </p:sp>
          </mc:Choice>
          <mc:Fallback xmlns="">
            <p:sp>
              <p:nvSpPr>
                <p:cNvPr id="11" name="Rectangle 10"/>
                <p:cNvSpPr>
                  <a:spLocks noRot="1" noChangeAspect="1" noMove="1" noResize="1" noEditPoints="1" noAdjustHandles="1" noChangeArrowheads="1" noChangeShapeType="1" noTextEdit="1"/>
                </p:cNvSpPr>
                <p:nvPr/>
              </p:nvSpPr>
              <p:spPr>
                <a:xfrm>
                  <a:off x="4628964" y="3368414"/>
                  <a:ext cx="5244897" cy="564642"/>
                </a:xfrm>
                <a:prstGeom prst="rect">
                  <a:avLst/>
                </a:prstGeom>
                <a:blipFill rotWithShape="1">
                  <a:blip r:embed="rId7"/>
                  <a:stretch>
                    <a:fillRect/>
                  </a:stretch>
                </a:blipFill>
              </p:spPr>
              <p:txBody>
                <a:bodyPr/>
                <a:lstStyle/>
                <a:p>
                  <a:r>
                    <a:rPr lang="en-GB">
                      <a:noFill/>
                    </a:rPr>
                    <a:t> </a:t>
                  </a:r>
                </a:p>
              </p:txBody>
            </p:sp>
          </mc:Fallback>
        </mc:AlternateContent>
        <p:sp>
          <p:nvSpPr>
            <p:cNvPr id="15" name="Rectangle 14"/>
            <p:cNvSpPr/>
            <p:nvPr/>
          </p:nvSpPr>
          <p:spPr>
            <a:xfrm>
              <a:off x="2925614" y="3392996"/>
              <a:ext cx="5509170" cy="523220"/>
            </a:xfrm>
            <a:prstGeom prst="rect">
              <a:avLst/>
            </a:prstGeom>
          </p:spPr>
          <p:txBody>
            <a:bodyPr wrap="square">
              <a:spAutoFit/>
            </a:bodyPr>
            <a:lstStyle/>
            <a:p>
              <a:pPr algn="l"/>
              <a:r>
                <a:rPr lang="en-GB" sz="1400" dirty="0">
                  <a:solidFill>
                    <a:srgbClr val="000000"/>
                  </a:solidFill>
                  <a:latin typeface="Calibri" pitchFamily="34" charset="0"/>
                  <a:cs typeface="Calibri" pitchFamily="34" charset="0"/>
                </a:rPr>
                <a:t>virtual kicks </a:t>
              </a:r>
              <a:br>
                <a:rPr lang="en-GB" sz="1400" dirty="0">
                  <a:solidFill>
                    <a:srgbClr val="000000"/>
                  </a:solidFill>
                  <a:latin typeface="Calibri" pitchFamily="34" charset="0"/>
                  <a:cs typeface="Calibri" pitchFamily="34" charset="0"/>
                </a:rPr>
              </a:br>
              <a:r>
                <a:rPr lang="en-GB" sz="1400" dirty="0">
                  <a:solidFill>
                    <a:srgbClr val="000000"/>
                  </a:solidFill>
                  <a:latin typeface="Calibri" pitchFamily="34" charset="0"/>
                  <a:cs typeface="Calibri" pitchFamily="34" charset="0"/>
                </a:rPr>
                <a:t>(normalized gradients)</a:t>
              </a:r>
              <a:endParaRPr lang="en-GB" sz="1400" dirty="0"/>
            </a:p>
          </p:txBody>
        </p:sp>
      </p:grpSp>
      <p:grpSp>
        <p:nvGrpSpPr>
          <p:cNvPr id="16" name="Group 15"/>
          <p:cNvGrpSpPr/>
          <p:nvPr/>
        </p:nvGrpSpPr>
        <p:grpSpPr>
          <a:xfrm>
            <a:off x="2972780" y="1016732"/>
            <a:ext cx="6757737" cy="1870950"/>
            <a:chOff x="2972780" y="1376772"/>
            <a:chExt cx="6757737" cy="1870950"/>
          </a:xfrm>
        </p:grpSpPr>
        <p:grpSp>
          <p:nvGrpSpPr>
            <p:cNvPr id="17" name="Group 16"/>
            <p:cNvGrpSpPr/>
            <p:nvPr/>
          </p:nvGrpSpPr>
          <p:grpSpPr>
            <a:xfrm>
              <a:off x="2972780" y="2708920"/>
              <a:ext cx="5509170" cy="538802"/>
              <a:chOff x="2936776" y="3501008"/>
              <a:chExt cx="5509170" cy="538802"/>
            </a:xfrm>
          </p:grpSpPr>
          <p:sp>
            <p:nvSpPr>
              <p:cNvPr id="23" name="Rectangle 22"/>
              <p:cNvSpPr/>
              <p:nvPr/>
            </p:nvSpPr>
            <p:spPr>
              <a:xfrm>
                <a:off x="2936776" y="3617778"/>
                <a:ext cx="5509170" cy="307777"/>
              </a:xfrm>
              <a:prstGeom prst="rect">
                <a:avLst/>
              </a:prstGeom>
            </p:spPr>
            <p:txBody>
              <a:bodyPr wrap="square">
                <a:spAutoFit/>
              </a:bodyPr>
              <a:lstStyle/>
              <a:p>
                <a:pPr algn="l"/>
                <a:r>
                  <a:rPr lang="en-GB" sz="1400" dirty="0">
                    <a:solidFill>
                      <a:srgbClr val="000000"/>
                    </a:solidFill>
                    <a:latin typeface="Calibri" pitchFamily="34" charset="0"/>
                    <a:cs typeface="Calibri" pitchFamily="34" charset="0"/>
                  </a:rPr>
                  <a:t>general solution (hint:                                                                 )                   </a:t>
                </a:r>
                <a:endParaRPr lang="en-GB" sz="1400" dirty="0"/>
              </a:p>
            </p:txBody>
          </p:sp>
          <mc:AlternateContent xmlns:mc="http://schemas.openxmlformats.org/markup-compatibility/2006" xmlns:a14="http://schemas.microsoft.com/office/drawing/2010/main">
            <mc:Choice Requires="a14">
              <p:sp>
                <p:nvSpPr>
                  <p:cNvPr id="24" name="Rectangle 23"/>
                  <p:cNvSpPr/>
                  <p:nvPr/>
                </p:nvSpPr>
                <p:spPr>
                  <a:xfrm>
                    <a:off x="4376936" y="3501008"/>
                    <a:ext cx="3132348" cy="538802"/>
                  </a:xfrm>
                  <a:prstGeom prst="rect">
                    <a:avLst/>
                  </a:prstGeom>
                </p:spPr>
                <p:txBody>
                  <a:bodyPr wrap="square">
                    <a:spAutoFit/>
                  </a:bodyPr>
                  <a:lstStyle/>
                  <a:p>
                    <a:pPr>
                      <a:spcBef>
                        <a:spcPts val="0"/>
                      </a:spcBef>
                    </a:pPr>
                    <a14:m>
                      <m:oMathPara xmlns:m="http://schemas.openxmlformats.org/officeDocument/2006/math">
                        <m:oMathParaPr>
                          <m:jc m:val="center"/>
                        </m:oMathParaPr>
                        <m:oMath xmlns:m="http://schemas.openxmlformats.org/officeDocument/2006/math">
                          <m:f>
                            <m:fPr>
                              <m:ctrlPr>
                                <a:rPr lang="en-GB" sz="1400" i="1" smtClean="0">
                                  <a:latin typeface="Cambria Math" panose="02040503050406030204" pitchFamily="18" charset="0"/>
                                </a:rPr>
                              </m:ctrlPr>
                            </m:fPr>
                            <m:num>
                              <m:r>
                                <m:rPr>
                                  <m:brk m:alnAt="7"/>
                                </m:rPr>
                                <a:rPr lang="en-GB" sz="1400" i="1">
                                  <a:latin typeface="Cambria Math"/>
                                  <a:ea typeface="Cambria Math"/>
                                </a:rPr>
                                <m:t>𝜕</m:t>
                              </m:r>
                              <m:r>
                                <a:rPr lang="en-GB" sz="1400" b="1" i="1">
                                  <a:latin typeface="Cambria Math"/>
                                  <a:ea typeface="Cambria Math"/>
                                </a:rPr>
                                <m:t>𝑩</m:t>
                              </m:r>
                            </m:num>
                            <m:den>
                              <m:r>
                                <m:rPr>
                                  <m:brk m:alnAt="7"/>
                                </m:rPr>
                                <a:rPr lang="en-GB" sz="1400" i="1">
                                  <a:latin typeface="Cambria Math"/>
                                  <a:ea typeface="Cambria Math"/>
                                </a:rPr>
                                <m:t>𝜕</m:t>
                              </m:r>
                              <m:r>
                                <a:rPr lang="en-GB" sz="1400" b="0" i="1" smtClean="0">
                                  <a:latin typeface="Cambria Math"/>
                                  <a:ea typeface="Cambria Math"/>
                                </a:rPr>
                                <m:t>𝑥</m:t>
                              </m:r>
                            </m:den>
                          </m:f>
                          <m:r>
                            <a:rPr lang="en-GB" sz="1400" b="0" i="1" smtClean="0">
                              <a:latin typeface="Cambria Math"/>
                              <a:ea typeface="Cambria Math"/>
                            </a:rPr>
                            <m:t>+</m:t>
                          </m:r>
                          <m:r>
                            <a:rPr lang="en-GB" sz="1400" b="0" i="1" smtClean="0">
                              <a:latin typeface="Cambria Math"/>
                              <a:ea typeface="Cambria Math"/>
                            </a:rPr>
                            <m:t>𝑖</m:t>
                          </m:r>
                          <m:f>
                            <m:fPr>
                              <m:ctrlPr>
                                <a:rPr lang="en-GB" sz="1400" i="1" smtClean="0">
                                  <a:latin typeface="Cambria Math" panose="02040503050406030204" pitchFamily="18" charset="0"/>
                                </a:rPr>
                              </m:ctrlPr>
                            </m:fPr>
                            <m:num>
                              <m:r>
                                <m:rPr>
                                  <m:brk m:alnAt="7"/>
                                </m:rPr>
                                <a:rPr lang="en-GB" sz="1400" i="1">
                                  <a:latin typeface="Cambria Math"/>
                                  <a:ea typeface="Cambria Math"/>
                                </a:rPr>
                                <m:t>𝜕</m:t>
                              </m:r>
                              <m:r>
                                <a:rPr lang="en-GB" sz="1400" b="1" i="1" smtClean="0">
                                  <a:latin typeface="Cambria Math"/>
                                  <a:ea typeface="Cambria Math"/>
                                </a:rPr>
                                <m:t>𝑩</m:t>
                              </m:r>
                            </m:num>
                            <m:den>
                              <m:r>
                                <m:rPr>
                                  <m:brk m:alnAt="7"/>
                                </m:rPr>
                                <a:rPr lang="en-GB" sz="1400" i="1">
                                  <a:latin typeface="Cambria Math"/>
                                  <a:ea typeface="Cambria Math"/>
                                </a:rPr>
                                <m:t>𝜕</m:t>
                              </m:r>
                              <m:r>
                                <a:rPr lang="en-GB" sz="1400" i="1">
                                  <a:latin typeface="Cambria Math"/>
                                  <a:ea typeface="Cambria Math"/>
                                </a:rPr>
                                <m:t>𝑦</m:t>
                              </m:r>
                            </m:den>
                          </m:f>
                          <m:r>
                            <a:rPr lang="en-GB" sz="1400" b="0" i="1" smtClean="0">
                              <a:latin typeface="Cambria Math"/>
                              <a:ea typeface="Cambria Math"/>
                            </a:rPr>
                            <m:t>=</m:t>
                          </m:r>
                          <m:r>
                            <a:rPr lang="en-GB" sz="1400">
                              <a:latin typeface="Cambria Math"/>
                            </a:rPr>
                            <m:t>𝛻</m:t>
                          </m:r>
                          <m:r>
                            <a:rPr lang="en-GB" sz="1400" i="1">
                              <a:latin typeface="Cambria Math"/>
                            </a:rPr>
                            <m:t>×</m:t>
                          </m:r>
                          <m:r>
                            <a:rPr lang="en-GB" sz="1400" b="1" i="1">
                              <a:latin typeface="Cambria Math"/>
                            </a:rPr>
                            <m:t>𝑩</m:t>
                          </m:r>
                          <m:r>
                            <a:rPr lang="en-GB" sz="1400" b="1" i="1" smtClean="0">
                              <a:latin typeface="Cambria Math"/>
                            </a:rPr>
                            <m:t>+</m:t>
                          </m:r>
                          <m:r>
                            <a:rPr lang="en-GB" sz="1400" b="0" i="1" smtClean="0">
                              <a:latin typeface="Cambria Math"/>
                            </a:rPr>
                            <m:t>𝑖</m:t>
                          </m:r>
                          <m:r>
                            <a:rPr lang="en-GB" sz="1400">
                              <a:latin typeface="Cambria Math"/>
                              <a:ea typeface="Times New Roman"/>
                              <a:cs typeface="Times New Roman"/>
                            </a:rPr>
                            <m:t>𝛻</m:t>
                          </m:r>
                          <m:r>
                            <a:rPr lang="en-GB" sz="1400" i="1">
                              <a:latin typeface="Cambria Math"/>
                              <a:ea typeface="Times New Roman"/>
                              <a:cs typeface="Times New Roman"/>
                            </a:rPr>
                            <m:t>∙</m:t>
                          </m:r>
                          <m:r>
                            <a:rPr lang="en-GB" sz="1400" b="1" i="1" smtClean="0">
                              <a:latin typeface="Cambria Math"/>
                              <a:ea typeface="Times New Roman"/>
                              <a:cs typeface="Times New Roman"/>
                            </a:rPr>
                            <m:t>𝑩</m:t>
                          </m:r>
                          <m:r>
                            <a:rPr lang="en-GB" sz="1400" b="1" i="1" smtClean="0">
                              <a:latin typeface="Cambria Math"/>
                            </a:rPr>
                            <m:t>=</m:t>
                          </m:r>
                          <m:r>
                            <a:rPr lang="en-GB" sz="1400" b="1" i="1" smtClean="0">
                              <a:latin typeface="Cambria Math"/>
                            </a:rPr>
                            <m:t>𝟎</m:t>
                          </m:r>
                        </m:oMath>
                      </m:oMathPara>
                    </a14:m>
                    <a:endParaRPr lang="en-GB" sz="1400" dirty="0"/>
                  </a:p>
                </p:txBody>
              </p:sp>
            </mc:Choice>
            <mc:Fallback xmlns="">
              <p:sp>
                <p:nvSpPr>
                  <p:cNvPr id="16" name="Rectangle 15"/>
                  <p:cNvSpPr>
                    <a:spLocks noRot="1" noChangeAspect="1" noMove="1" noResize="1" noEditPoints="1" noAdjustHandles="1" noChangeArrowheads="1" noChangeShapeType="1" noTextEdit="1"/>
                  </p:cNvSpPr>
                  <p:nvPr/>
                </p:nvSpPr>
                <p:spPr>
                  <a:xfrm>
                    <a:off x="4376936" y="3501008"/>
                    <a:ext cx="3132348" cy="538802"/>
                  </a:xfrm>
                  <a:prstGeom prst="rect">
                    <a:avLst/>
                  </a:prstGeom>
                  <a:blipFill rotWithShape="1">
                    <a:blip r:embed="rId5"/>
                    <a:stretch>
                      <a:fillRect b="-1124"/>
                    </a:stretch>
                  </a:blipFill>
                </p:spPr>
                <p:txBody>
                  <a:bodyPr/>
                  <a:lstStyle/>
                  <a:p>
                    <a:r>
                      <a:rPr lang="en-GB">
                        <a:noFill/>
                      </a:rPr>
                      <a:t> </a:t>
                    </a:r>
                  </a:p>
                </p:txBody>
              </p:sp>
            </mc:Fallback>
          </mc:AlternateContent>
        </p:grpSp>
        <p:grpSp>
          <p:nvGrpSpPr>
            <p:cNvPr id="18" name="Group 17"/>
            <p:cNvGrpSpPr/>
            <p:nvPr/>
          </p:nvGrpSpPr>
          <p:grpSpPr>
            <a:xfrm>
              <a:off x="3044788" y="1376772"/>
              <a:ext cx="6685729" cy="1099865"/>
              <a:chOff x="3149021" y="1628800"/>
              <a:chExt cx="6685729" cy="1099865"/>
            </a:xfrm>
          </p:grpSpPr>
          <p:sp>
            <p:nvSpPr>
              <p:cNvPr id="19" name="Rectangle 18"/>
              <p:cNvSpPr/>
              <p:nvPr/>
            </p:nvSpPr>
            <p:spPr>
              <a:xfrm>
                <a:off x="3764868" y="2420888"/>
                <a:ext cx="6069882" cy="307777"/>
              </a:xfrm>
              <a:prstGeom prst="rect">
                <a:avLst/>
              </a:prstGeom>
            </p:spPr>
            <p:txBody>
              <a:bodyPr wrap="square">
                <a:spAutoFit/>
              </a:bodyPr>
              <a:lstStyle/>
              <a:p>
                <a:r>
                  <a:rPr lang="en-GB" sz="1400" b="1" dirty="0" err="1">
                    <a:solidFill>
                      <a:srgbClr val="FFC000"/>
                    </a:solidFill>
                    <a:latin typeface="Calibri" pitchFamily="34" charset="0"/>
                    <a:cs typeface="Calibri" pitchFamily="34" charset="0"/>
                  </a:rPr>
                  <a:t>C</a:t>
                </a:r>
                <a:r>
                  <a:rPr lang="en-GB" sz="1400" b="1" baseline="-25000" dirty="0" err="1">
                    <a:solidFill>
                      <a:srgbClr val="FFC000"/>
                    </a:solidFill>
                    <a:latin typeface="Calibri" pitchFamily="34" charset="0"/>
                    <a:cs typeface="Calibri" pitchFamily="34" charset="0"/>
                  </a:rPr>
                  <a:t>n</a:t>
                </a:r>
                <a:r>
                  <a:rPr lang="en-GB" sz="1400" b="1" dirty="0">
                    <a:solidFill>
                      <a:srgbClr val="FFC000"/>
                    </a:solidFill>
                    <a:latin typeface="Calibri" pitchFamily="34" charset="0"/>
                    <a:cs typeface="Calibri" pitchFamily="34" charset="0"/>
                  </a:rPr>
                  <a:t> =absolute harmonics                                   </a:t>
                </a:r>
                <a:r>
                  <a:rPr lang="en-GB" sz="1400" b="1" dirty="0" err="1">
                    <a:solidFill>
                      <a:srgbClr val="FF66FF"/>
                    </a:solidFill>
                    <a:latin typeface="Calibri" pitchFamily="34" charset="0"/>
                    <a:cs typeface="Calibri" pitchFamily="34" charset="0"/>
                  </a:rPr>
                  <a:t>c</a:t>
                </a:r>
                <a:r>
                  <a:rPr lang="en-GB" sz="1400" b="1" baseline="-25000" dirty="0" err="1">
                    <a:solidFill>
                      <a:srgbClr val="FF66FF"/>
                    </a:solidFill>
                    <a:latin typeface="Calibri" pitchFamily="34" charset="0"/>
                    <a:cs typeface="Calibri" pitchFamily="34" charset="0"/>
                  </a:rPr>
                  <a:t>n</a:t>
                </a:r>
                <a:r>
                  <a:rPr lang="en-GB" sz="1400" b="1" dirty="0">
                    <a:solidFill>
                      <a:srgbClr val="FF66FF"/>
                    </a:solidFill>
                    <a:latin typeface="Calibri" pitchFamily="34" charset="0"/>
                    <a:cs typeface="Calibri" pitchFamily="34" charset="0"/>
                  </a:rPr>
                  <a:t>=normalized harmonics</a:t>
                </a:r>
                <a:endParaRPr lang="en-GB" sz="1400" b="1" dirty="0">
                  <a:solidFill>
                    <a:srgbClr val="FF66FF"/>
                  </a:solidFill>
                </a:endParaRPr>
              </a:p>
            </p:txBody>
          </p:sp>
          <mc:AlternateContent xmlns:mc="http://schemas.openxmlformats.org/markup-compatibility/2006" xmlns:a14="http://schemas.microsoft.com/office/drawing/2010/main">
            <mc:Choice Requires="a14">
              <p:sp>
                <p:nvSpPr>
                  <p:cNvPr id="20" name="Rectangle 19"/>
                  <p:cNvSpPr/>
                  <p:nvPr/>
                </p:nvSpPr>
                <p:spPr>
                  <a:xfrm>
                    <a:off x="3149021" y="1628800"/>
                    <a:ext cx="6520503" cy="8551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400" b="1" i="1" smtClean="0">
                              <a:latin typeface="Cambria Math" pitchFamily="18" charset="0"/>
                              <a:ea typeface="Cambria Math" pitchFamily="18" charset="0"/>
                            </a:rPr>
                            <m:t>𝑩</m:t>
                          </m:r>
                          <m:r>
                            <a:rPr lang="en-GB" sz="1400" i="1">
                              <a:latin typeface="Cambria Math" pitchFamily="18" charset="0"/>
                              <a:ea typeface="Cambria Math" pitchFamily="18" charset="0"/>
                            </a:rPr>
                            <m:t>=</m:t>
                          </m:r>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𝐵</m:t>
                              </m:r>
                            </m:e>
                            <m:sub>
                              <m:r>
                                <a:rPr lang="en-GB" sz="1400" i="1">
                                  <a:latin typeface="Cambria Math" panose="02040503050406030204" pitchFamily="18" charset="0"/>
                                  <a:ea typeface="Cambria Math" pitchFamily="18" charset="0"/>
                                </a:rPr>
                                <m:t>𝑦</m:t>
                              </m:r>
                            </m:sub>
                          </m:sSub>
                          <m:r>
                            <a:rPr lang="en-GB" sz="1400" i="1">
                              <a:latin typeface="Cambria Math" pitchFamily="18" charset="0"/>
                              <a:ea typeface="Cambria Math" pitchFamily="18" charset="0"/>
                            </a:rPr>
                            <m:t>+</m:t>
                          </m:r>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𝑖𝐵</m:t>
                              </m:r>
                            </m:e>
                            <m:sub>
                              <m:r>
                                <a:rPr lang="en-GB" sz="1400" i="1">
                                  <a:latin typeface="Cambria Math" panose="02040503050406030204" pitchFamily="18" charset="0"/>
                                  <a:ea typeface="Cambria Math" pitchFamily="18" charset="0"/>
                                </a:rPr>
                                <m:t>𝑥</m:t>
                              </m:r>
                            </m:sub>
                          </m:sSub>
                          <m:r>
                            <a:rPr lang="en-GB" sz="1400" i="1">
                              <a:latin typeface="Cambria Math" pitchFamily="18" charset="0"/>
                              <a:ea typeface="Cambria Math" pitchFamily="18" charset="0"/>
                            </a:rPr>
                            <m:t>=</m:t>
                          </m:r>
                          <m:nary>
                            <m:naryPr>
                              <m:chr m:val="∑"/>
                              <m:limLoc m:val="undOvr"/>
                              <m:grow m:val="on"/>
                              <m:ctrlPr>
                                <a:rPr lang="en-GB" sz="1400" i="1">
                                  <a:latin typeface="Cambria Math" panose="02040503050406030204" pitchFamily="18" charset="0"/>
                                  <a:ea typeface="Cambria Math" pitchFamily="18" charset="0"/>
                                </a:rPr>
                              </m:ctrlPr>
                            </m:naryPr>
                            <m:sub>
                              <m:r>
                                <a:rPr lang="en-GB" sz="1400" i="1">
                                  <a:latin typeface="Cambria Math" panose="02040503050406030204" pitchFamily="18" charset="0"/>
                                  <a:ea typeface="Cambria Math" pitchFamily="18" charset="0"/>
                                </a:rPr>
                                <m:t>𝑛</m:t>
                              </m:r>
                              <m:r>
                                <a:rPr lang="en-GB" sz="1400" i="1">
                                  <a:latin typeface="Cambria Math" panose="02040503050406030204" pitchFamily="18" charset="0"/>
                                  <a:ea typeface="Cambria Math" pitchFamily="18" charset="0"/>
                                </a:rPr>
                                <m:t>=1</m:t>
                              </m:r>
                            </m:sub>
                            <m:sup>
                              <m:r>
                                <a:rPr lang="en-GB" sz="1400" i="1">
                                  <a:latin typeface="Cambria Math" panose="02040503050406030204" pitchFamily="18" charset="0"/>
                                  <a:ea typeface="Cambria Math" pitchFamily="18" charset="0"/>
                                </a:rPr>
                                <m:t>∞</m:t>
                              </m:r>
                            </m:sup>
                            <m:e>
                              <m:r>
                                <a:rPr lang="en-GB" sz="1400" i="1">
                                  <a:latin typeface="Cambria Math" pitchFamily="18" charset="0"/>
                                  <a:ea typeface="Cambria Math" pitchFamily="18" charset="0"/>
                                </a:rPr>
                                <m:t>(</m:t>
                              </m:r>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𝐵</m:t>
                                  </m:r>
                                </m:e>
                                <m:sub>
                                  <m:r>
                                    <a:rPr lang="en-GB" sz="1400" i="1">
                                      <a:latin typeface="Cambria Math" panose="02040503050406030204" pitchFamily="18" charset="0"/>
                                      <a:ea typeface="Cambria Math" pitchFamily="18" charset="0"/>
                                    </a:rPr>
                                    <m:t>𝑛</m:t>
                                  </m:r>
                                </m:sub>
                              </m:sSub>
                              <m:r>
                                <a:rPr lang="en-GB" sz="1400" i="1">
                                  <a:latin typeface="Cambria Math" pitchFamily="18" charset="0"/>
                                  <a:ea typeface="Cambria Math" pitchFamily="18" charset="0"/>
                                </a:rPr>
                                <m:t>+</m:t>
                              </m:r>
                              <m:sSub>
                                <m:sSubPr>
                                  <m:ctrlPr>
                                    <a:rPr lang="en-GB" sz="1400" i="1">
                                      <a:latin typeface="Cambria Math" panose="02040503050406030204" pitchFamily="18" charset="0"/>
                                      <a:ea typeface="Cambria Math" pitchFamily="18" charset="0"/>
                                    </a:rPr>
                                  </m:ctrlPr>
                                </m:sSubPr>
                                <m:e>
                                  <m:r>
                                    <a:rPr lang="en-GB" sz="1400" i="1">
                                      <a:latin typeface="Cambria Math" pitchFamily="18" charset="0"/>
                                      <a:ea typeface="Cambria Math" pitchFamily="18" charset="0"/>
                                    </a:rPr>
                                    <m:t>𝑖</m:t>
                                  </m:r>
                                  <m:r>
                                    <m:rPr>
                                      <m:sty m:val="p"/>
                                    </m:rPr>
                                    <a:rPr lang="en-GB" sz="1400">
                                      <a:latin typeface="Cambria Math" pitchFamily="18" charset="0"/>
                                      <a:ea typeface="Cambria Math" pitchFamily="18" charset="0"/>
                                    </a:rPr>
                                    <m:t>A</m:t>
                                  </m:r>
                                </m:e>
                                <m:sub>
                                  <m:r>
                                    <a:rPr lang="en-GB" sz="1400" i="1">
                                      <a:latin typeface="Cambria Math" panose="02040503050406030204" pitchFamily="18" charset="0"/>
                                      <a:ea typeface="Cambria Math" pitchFamily="18" charset="0"/>
                                    </a:rPr>
                                    <m:t>𝑛</m:t>
                                  </m:r>
                                </m:sub>
                              </m:sSub>
                              <m:r>
                                <a:rPr lang="en-GB" sz="1400" i="1">
                                  <a:latin typeface="Cambria Math" pitchFamily="18" charset="0"/>
                                  <a:ea typeface="Cambria Math" pitchFamily="18" charset="0"/>
                                </a:rPr>
                                <m:t>)</m:t>
                              </m:r>
                              <m:sSup>
                                <m:sSupPr>
                                  <m:ctrlPr>
                                    <a:rPr lang="en-GB" sz="1400" i="1">
                                      <a:latin typeface="Cambria Math" panose="02040503050406030204" pitchFamily="18" charset="0"/>
                                      <a:ea typeface="Cambria Math" pitchFamily="18" charset="0"/>
                                    </a:rPr>
                                  </m:ctrlPr>
                                </m:sSupPr>
                                <m:e>
                                  <m:d>
                                    <m:dPr>
                                      <m:ctrlPr>
                                        <a:rPr lang="en-GB" sz="1400" i="1">
                                          <a:latin typeface="Cambria Math" panose="02040503050406030204" pitchFamily="18" charset="0"/>
                                          <a:ea typeface="Cambria Math" pitchFamily="18" charset="0"/>
                                        </a:rPr>
                                      </m:ctrlPr>
                                    </m:dPr>
                                    <m:e>
                                      <m:f>
                                        <m:fPr>
                                          <m:ctrlPr>
                                            <a:rPr lang="en-GB" sz="1400" i="1">
                                              <a:latin typeface="Cambria Math" panose="02040503050406030204" pitchFamily="18" charset="0"/>
                                              <a:ea typeface="Cambria Math" pitchFamily="18" charset="0"/>
                                            </a:rPr>
                                          </m:ctrlPr>
                                        </m:fPr>
                                        <m:num>
                                          <m:r>
                                            <a:rPr lang="en-GB" sz="1400" i="1">
                                              <a:latin typeface="Cambria Math" panose="02040503050406030204" pitchFamily="18" charset="0"/>
                                              <a:ea typeface="Cambria Math" pitchFamily="18" charset="0"/>
                                            </a:rPr>
                                            <m:t>𝑧</m:t>
                                          </m:r>
                                        </m:num>
                                        <m:den>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𝑟</m:t>
                                              </m:r>
                                            </m:e>
                                            <m:sub>
                                              <m:r>
                                                <m:rPr>
                                                  <m:sty m:val="p"/>
                                                </m:rPr>
                                                <a:rPr lang="en-GB" sz="1400">
                                                  <a:latin typeface="Cambria Math" pitchFamily="18" charset="0"/>
                                                  <a:ea typeface="Cambria Math" pitchFamily="18" charset="0"/>
                                                </a:rPr>
                                                <m:t>ref</m:t>
                                              </m:r>
                                            </m:sub>
                                          </m:sSub>
                                        </m:den>
                                      </m:f>
                                    </m:e>
                                  </m:d>
                                </m:e>
                                <m:sup>
                                  <m:r>
                                    <a:rPr lang="en-GB" sz="1400" i="1">
                                      <a:latin typeface="Cambria Math" panose="02040503050406030204" pitchFamily="18" charset="0"/>
                                      <a:ea typeface="Cambria Math" pitchFamily="18" charset="0"/>
                                    </a:rPr>
                                    <m:t>𝑛</m:t>
                                  </m:r>
                                  <m:r>
                                    <a:rPr lang="en-GB" sz="1400" i="1">
                                      <a:latin typeface="Cambria Math" panose="02040503050406030204" pitchFamily="18" charset="0"/>
                                      <a:ea typeface="Cambria Math" pitchFamily="18" charset="0"/>
                                    </a:rPr>
                                    <m:t>−1</m:t>
                                  </m:r>
                                </m:sup>
                              </m:sSup>
                            </m:e>
                          </m:nary>
                          <m:r>
                            <a:rPr lang="en-GB" sz="1400" i="1">
                              <a:latin typeface="Cambria Math" pitchFamily="18" charset="0"/>
                              <a:ea typeface="Cambria Math" pitchFamily="18" charset="0"/>
                            </a:rPr>
                            <m:t>=</m:t>
                          </m:r>
                          <m:sSup>
                            <m:sSupPr>
                              <m:ctrlPr>
                                <a:rPr lang="en-GB" sz="1400" i="1">
                                  <a:latin typeface="Cambria Math" panose="02040503050406030204" pitchFamily="18" charset="0"/>
                                  <a:ea typeface="Cambria Math" pitchFamily="18" charset="0"/>
                                </a:rPr>
                              </m:ctrlPr>
                            </m:sSupPr>
                            <m:e>
                              <m:r>
                                <a:rPr lang="en-GB" sz="1400" i="1">
                                  <a:latin typeface="Cambria Math" panose="02040503050406030204" pitchFamily="18" charset="0"/>
                                  <a:ea typeface="Cambria Math" pitchFamily="18" charset="0"/>
                                </a:rPr>
                                <m:t>10</m:t>
                              </m:r>
                            </m:e>
                            <m:sup>
                              <m:r>
                                <a:rPr lang="en-GB" sz="1400" i="1">
                                  <a:latin typeface="Cambria Math" panose="02040503050406030204" pitchFamily="18" charset="0"/>
                                  <a:ea typeface="Cambria Math" pitchFamily="18" charset="0"/>
                                </a:rPr>
                                <m:t>4</m:t>
                              </m:r>
                            </m:sup>
                          </m:sSup>
                          <m:d>
                            <m:dPr>
                              <m:begChr m:val="|"/>
                              <m:endChr m:val="|"/>
                              <m:ctrlPr>
                                <a:rPr lang="en-GB" sz="1400" i="1">
                                  <a:latin typeface="Cambria Math" panose="02040503050406030204" pitchFamily="18" charset="0"/>
                                  <a:ea typeface="Cambria Math" pitchFamily="18" charset="0"/>
                                </a:rPr>
                              </m:ctrlPr>
                            </m:dPr>
                            <m:e>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𝐵</m:t>
                                  </m:r>
                                </m:e>
                                <m:sub>
                                  <m:r>
                                    <a:rPr lang="en-GB" sz="1400" i="1">
                                      <a:latin typeface="Cambria Math" panose="02040503050406030204" pitchFamily="18" charset="0"/>
                                      <a:ea typeface="Cambria Math" pitchFamily="18" charset="0"/>
                                    </a:rPr>
                                    <m:t>𝑚𝑎𝑖𝑛</m:t>
                                  </m:r>
                                </m:sub>
                              </m:sSub>
                            </m:e>
                          </m:d>
                          <m:nary>
                            <m:naryPr>
                              <m:chr m:val="∑"/>
                              <m:limLoc m:val="undOvr"/>
                              <m:grow m:val="on"/>
                              <m:ctrlPr>
                                <a:rPr lang="en-GB" sz="1400" i="1">
                                  <a:latin typeface="Cambria Math" panose="02040503050406030204" pitchFamily="18" charset="0"/>
                                  <a:ea typeface="Cambria Math" pitchFamily="18" charset="0"/>
                                </a:rPr>
                              </m:ctrlPr>
                            </m:naryPr>
                            <m:sub>
                              <m:r>
                                <a:rPr lang="en-GB" sz="1400" i="1">
                                  <a:latin typeface="Cambria Math" panose="02040503050406030204" pitchFamily="18" charset="0"/>
                                  <a:ea typeface="Cambria Math" pitchFamily="18" charset="0"/>
                                </a:rPr>
                                <m:t>𝑛</m:t>
                              </m:r>
                              <m:r>
                                <a:rPr lang="en-GB" sz="1400" i="1">
                                  <a:latin typeface="Cambria Math" panose="02040503050406030204" pitchFamily="18" charset="0"/>
                                  <a:ea typeface="Cambria Math" pitchFamily="18" charset="0"/>
                                </a:rPr>
                                <m:t>=1</m:t>
                              </m:r>
                            </m:sub>
                            <m:sup>
                              <m:r>
                                <a:rPr lang="en-GB" sz="1400" i="1">
                                  <a:latin typeface="Cambria Math" panose="02040503050406030204" pitchFamily="18" charset="0"/>
                                  <a:ea typeface="Cambria Math" pitchFamily="18" charset="0"/>
                                </a:rPr>
                                <m:t>∞</m:t>
                              </m:r>
                            </m:sup>
                            <m:e>
                              <m:r>
                                <a:rPr lang="en-GB" sz="1400" i="1">
                                  <a:latin typeface="Cambria Math" panose="02040503050406030204" pitchFamily="18" charset="0"/>
                                  <a:ea typeface="Cambria Math" pitchFamily="18" charset="0"/>
                                </a:rPr>
                                <m:t>(</m:t>
                              </m:r>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𝑏</m:t>
                                  </m:r>
                                </m:e>
                                <m:sub>
                                  <m:r>
                                    <a:rPr lang="en-GB" sz="1400" i="1">
                                      <a:latin typeface="Cambria Math" panose="02040503050406030204" pitchFamily="18" charset="0"/>
                                      <a:ea typeface="Cambria Math" pitchFamily="18" charset="0"/>
                                    </a:rPr>
                                    <m:t>𝑛</m:t>
                                  </m:r>
                                </m:sub>
                              </m:sSub>
                              <m:r>
                                <a:rPr lang="en-GB" sz="1400" i="1">
                                  <a:latin typeface="Cambria Math" pitchFamily="18" charset="0"/>
                                  <a:ea typeface="Cambria Math" pitchFamily="18" charset="0"/>
                                </a:rPr>
                                <m:t>+</m:t>
                              </m:r>
                              <m:r>
                                <a:rPr lang="en-GB" sz="1400" i="1">
                                  <a:latin typeface="Cambria Math" pitchFamily="18" charset="0"/>
                                  <a:ea typeface="Cambria Math" pitchFamily="18" charset="0"/>
                                </a:rPr>
                                <m:t>𝑖</m:t>
                              </m:r>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𝑎</m:t>
                                  </m:r>
                                </m:e>
                                <m:sub>
                                  <m:r>
                                    <a:rPr lang="en-GB" sz="1400" i="1">
                                      <a:latin typeface="Cambria Math" panose="02040503050406030204" pitchFamily="18" charset="0"/>
                                      <a:ea typeface="Cambria Math" pitchFamily="18" charset="0"/>
                                    </a:rPr>
                                    <m:t>𝑛</m:t>
                                  </m:r>
                                </m:sub>
                              </m:sSub>
                              <m:r>
                                <a:rPr lang="en-GB" sz="1400" i="1">
                                  <a:latin typeface="Cambria Math" pitchFamily="18" charset="0"/>
                                  <a:ea typeface="Cambria Math" pitchFamily="18" charset="0"/>
                                </a:rPr>
                                <m:t>)</m:t>
                              </m:r>
                              <m:sSup>
                                <m:sSupPr>
                                  <m:ctrlPr>
                                    <a:rPr lang="en-GB" sz="1400" i="1">
                                      <a:latin typeface="Cambria Math" panose="02040503050406030204" pitchFamily="18" charset="0"/>
                                      <a:ea typeface="Cambria Math" pitchFamily="18" charset="0"/>
                                    </a:rPr>
                                  </m:ctrlPr>
                                </m:sSupPr>
                                <m:e>
                                  <m:d>
                                    <m:dPr>
                                      <m:ctrlPr>
                                        <a:rPr lang="en-GB" sz="1400" i="1">
                                          <a:latin typeface="Cambria Math" panose="02040503050406030204" pitchFamily="18" charset="0"/>
                                          <a:ea typeface="Cambria Math" pitchFamily="18" charset="0"/>
                                        </a:rPr>
                                      </m:ctrlPr>
                                    </m:dPr>
                                    <m:e>
                                      <m:f>
                                        <m:fPr>
                                          <m:ctrlPr>
                                            <a:rPr lang="en-GB" sz="1400" i="1">
                                              <a:latin typeface="Cambria Math" panose="02040503050406030204" pitchFamily="18" charset="0"/>
                                              <a:ea typeface="Cambria Math" pitchFamily="18" charset="0"/>
                                            </a:rPr>
                                          </m:ctrlPr>
                                        </m:fPr>
                                        <m:num>
                                          <m:r>
                                            <a:rPr lang="en-GB" sz="1400" i="1">
                                              <a:latin typeface="Cambria Math" panose="02040503050406030204" pitchFamily="18" charset="0"/>
                                              <a:ea typeface="Cambria Math" pitchFamily="18" charset="0"/>
                                            </a:rPr>
                                            <m:t>𝑧</m:t>
                                          </m:r>
                                        </m:num>
                                        <m:den>
                                          <m:sSub>
                                            <m:sSubPr>
                                              <m:ctrlPr>
                                                <a:rPr lang="en-GB" sz="1400" i="1">
                                                  <a:latin typeface="Cambria Math" panose="02040503050406030204" pitchFamily="18" charset="0"/>
                                                  <a:ea typeface="Cambria Math" pitchFamily="18" charset="0"/>
                                                </a:rPr>
                                              </m:ctrlPr>
                                            </m:sSubPr>
                                            <m:e>
                                              <m:r>
                                                <a:rPr lang="en-GB" sz="1400" i="1">
                                                  <a:latin typeface="Cambria Math" panose="02040503050406030204" pitchFamily="18" charset="0"/>
                                                  <a:ea typeface="Cambria Math" pitchFamily="18" charset="0"/>
                                                </a:rPr>
                                                <m:t>𝑟</m:t>
                                              </m:r>
                                            </m:e>
                                            <m:sub>
                                              <m:r>
                                                <m:rPr>
                                                  <m:sty m:val="p"/>
                                                </m:rPr>
                                                <a:rPr lang="en-GB" sz="1400">
                                                  <a:latin typeface="Cambria Math" pitchFamily="18" charset="0"/>
                                                  <a:ea typeface="Cambria Math" pitchFamily="18" charset="0"/>
                                                </a:rPr>
                                                <m:t>ref</m:t>
                                              </m:r>
                                            </m:sub>
                                          </m:sSub>
                                        </m:den>
                                      </m:f>
                                    </m:e>
                                  </m:d>
                                </m:e>
                                <m:sup>
                                  <m:r>
                                    <a:rPr lang="en-GB" sz="1400" i="1">
                                      <a:latin typeface="Cambria Math" panose="02040503050406030204" pitchFamily="18" charset="0"/>
                                      <a:ea typeface="Cambria Math" pitchFamily="18" charset="0"/>
                                    </a:rPr>
                                    <m:t>𝑛</m:t>
                                  </m:r>
                                  <m:r>
                                    <a:rPr lang="en-GB" sz="1400" i="1">
                                      <a:latin typeface="Cambria Math" panose="02040503050406030204" pitchFamily="18" charset="0"/>
                                      <a:ea typeface="Cambria Math" pitchFamily="18" charset="0"/>
                                    </a:rPr>
                                    <m:t>−1</m:t>
                                  </m:r>
                                </m:sup>
                              </m:sSup>
                            </m:e>
                          </m:nary>
                        </m:oMath>
                      </m:oMathPara>
                    </a14:m>
                    <a:endParaRPr lang="en-GB" sz="1400" dirty="0">
                      <a:latin typeface="Cambria Math" pitchFamily="18" charset="0"/>
                      <a:ea typeface="Cambria Math" pitchFamily="18"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3149021" y="1628800"/>
                    <a:ext cx="6520503" cy="855106"/>
                  </a:xfrm>
                  <a:prstGeom prst="rect">
                    <a:avLst/>
                  </a:prstGeom>
                  <a:blipFill rotWithShape="1">
                    <a:blip r:embed="rId8"/>
                    <a:stretch>
                      <a:fillRect/>
                    </a:stretch>
                  </a:blipFill>
                </p:spPr>
                <p:txBody>
                  <a:bodyPr/>
                  <a:lstStyle/>
                  <a:p>
                    <a:r>
                      <a:rPr lang="en-GB">
                        <a:noFill/>
                      </a:rPr>
                      <a:t> </a:t>
                    </a:r>
                  </a:p>
                </p:txBody>
              </p:sp>
            </mc:Fallback>
          </mc:AlternateContent>
          <p:sp>
            <p:nvSpPr>
              <p:cNvPr id="21" name="Left Brace 20"/>
              <p:cNvSpPr/>
              <p:nvPr/>
            </p:nvSpPr>
            <p:spPr bwMode="auto">
              <a:xfrm rot="16200000">
                <a:off x="5142020" y="1961836"/>
                <a:ext cx="306035" cy="684076"/>
              </a:xfrm>
              <a:prstGeom prst="leftBrace">
                <a:avLst/>
              </a:prstGeom>
              <a:noFill/>
              <a:ln w="3175" cap="flat" cmpd="sng" algn="ctr">
                <a:solidFill>
                  <a:schemeClr val="bg1">
                    <a:lumMod val="75000"/>
                  </a:schemeClr>
                </a:solidFill>
                <a:prstDash val="solid"/>
                <a:round/>
                <a:headEnd type="none" w="med" len="med"/>
                <a:tailEnd type="none" w="med" len="med"/>
              </a:ln>
              <a:effectLst/>
            </p:spPr>
            <p:txBody>
              <a:bodyPr rtlCol="0" anchor="ctr"/>
              <a:lstStyle/>
              <a:p>
                <a:pPr algn="ctr"/>
                <a:endParaRPr lang="en-GB"/>
              </a:p>
            </p:txBody>
          </p:sp>
          <p:sp>
            <p:nvSpPr>
              <p:cNvPr id="22" name="Left Brace 21"/>
              <p:cNvSpPr/>
              <p:nvPr/>
            </p:nvSpPr>
            <p:spPr bwMode="auto">
              <a:xfrm rot="16200000">
                <a:off x="8199535" y="1923007"/>
                <a:ext cx="306035" cy="761735"/>
              </a:xfrm>
              <a:prstGeom prst="leftBrace">
                <a:avLst/>
              </a:prstGeom>
              <a:noFill/>
              <a:ln w="3175" cap="flat" cmpd="sng" algn="ctr">
                <a:solidFill>
                  <a:srgbClr val="FF66FF"/>
                </a:solidFill>
                <a:prstDash val="solid"/>
                <a:round/>
                <a:headEnd type="none" w="med" len="med"/>
                <a:tailEnd type="none" w="med" len="med"/>
              </a:ln>
              <a:effectLst/>
            </p:spPr>
            <p:txBody>
              <a:bodyPr rtlCol="0" anchor="ctr"/>
              <a:lstStyle/>
              <a:p>
                <a:pPr algn="ctr"/>
                <a:endParaRPr lang="en-GB"/>
              </a:p>
            </p:txBody>
          </p:sp>
        </p:grpSp>
      </p:grpSp>
      <p:sp>
        <p:nvSpPr>
          <p:cNvPr id="25" name="Rectangle 24"/>
          <p:cNvSpPr/>
          <p:nvPr/>
        </p:nvSpPr>
        <p:spPr>
          <a:xfrm>
            <a:off x="2936776" y="3634776"/>
            <a:ext cx="6822275" cy="523220"/>
          </a:xfrm>
          <a:prstGeom prst="rect">
            <a:avLst/>
          </a:prstGeom>
        </p:spPr>
        <p:txBody>
          <a:bodyPr wrap="square">
            <a:spAutoFit/>
          </a:bodyPr>
          <a:lstStyle/>
          <a:p>
            <a:pPr algn="l"/>
            <a:r>
              <a:rPr lang="en-GB" sz="1400" dirty="0">
                <a:solidFill>
                  <a:srgbClr val="000000"/>
                </a:solidFill>
                <a:latin typeface="Calibri" pitchFamily="34" charset="0"/>
                <a:cs typeface="Calibri" pitchFamily="34" charset="0"/>
              </a:rPr>
              <a:t>reference radius:        	typically 2/3 of magnet gap </a:t>
            </a:r>
            <a:r>
              <a:rPr lang="en-GB" sz="1400" i="1" dirty="0">
                <a:solidFill>
                  <a:srgbClr val="000000"/>
                </a:solidFill>
                <a:latin typeface="Calibri" pitchFamily="34" charset="0"/>
                <a:cs typeface="Calibri" pitchFamily="34" charset="0"/>
              </a:rPr>
              <a:t>or</a:t>
            </a:r>
            <a:r>
              <a:rPr lang="en-GB" sz="1400" dirty="0">
                <a:solidFill>
                  <a:srgbClr val="000000"/>
                </a:solidFill>
                <a:latin typeface="Calibri" pitchFamily="34" charset="0"/>
                <a:cs typeface="Calibri" pitchFamily="34" charset="0"/>
              </a:rPr>
              <a:t> size of the beam </a:t>
            </a:r>
            <a:r>
              <a:rPr lang="en-GB" sz="1400" i="1" dirty="0">
                <a:solidFill>
                  <a:srgbClr val="000000"/>
                </a:solidFill>
                <a:latin typeface="Calibri" pitchFamily="34" charset="0"/>
                <a:cs typeface="Calibri" pitchFamily="34" charset="0"/>
              </a:rPr>
              <a:t>or</a:t>
            </a:r>
            <a:br>
              <a:rPr lang="en-GB" sz="1400" i="1" dirty="0">
                <a:solidFill>
                  <a:srgbClr val="000000"/>
                </a:solidFill>
                <a:latin typeface="Calibri" pitchFamily="34" charset="0"/>
                <a:cs typeface="Calibri" pitchFamily="34" charset="0"/>
              </a:rPr>
            </a:br>
            <a:r>
              <a:rPr lang="en-GB" sz="1400" i="1" dirty="0">
                <a:solidFill>
                  <a:srgbClr val="000000"/>
                </a:solidFill>
                <a:latin typeface="Calibri" pitchFamily="34" charset="0"/>
                <a:cs typeface="Calibri" pitchFamily="34" charset="0"/>
              </a:rPr>
              <a:t>		r</a:t>
            </a:r>
            <a:r>
              <a:rPr lang="en-GB" sz="1400" dirty="0">
                <a:solidFill>
                  <a:srgbClr val="000000"/>
                </a:solidFill>
                <a:latin typeface="Calibri" pitchFamily="34" charset="0"/>
                <a:cs typeface="Calibri" pitchFamily="34" charset="0"/>
              </a:rPr>
              <a:t> at which expected field errors have similar magnitude</a:t>
            </a:r>
            <a:endParaRPr lang="en-GB" sz="1400" dirty="0"/>
          </a:p>
        </p:txBody>
      </p:sp>
    </p:spTree>
    <p:extLst>
      <p:ext uri="{BB962C8B-B14F-4D97-AF65-F5344CB8AC3E}">
        <p14:creationId xmlns:p14="http://schemas.microsoft.com/office/powerpoint/2010/main" val="31219759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When s the field 2D ?</a:t>
            </a:r>
            <a:endPar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endParaRPr>
          </a:p>
        </p:txBody>
      </p:sp>
      <p:grpSp>
        <p:nvGrpSpPr>
          <p:cNvPr id="3" name="Group 2"/>
          <p:cNvGrpSpPr/>
          <p:nvPr/>
        </p:nvGrpSpPr>
        <p:grpSpPr>
          <a:xfrm>
            <a:off x="62425" y="584684"/>
            <a:ext cx="5580620" cy="3240360"/>
            <a:chOff x="200472" y="1088740"/>
            <a:chExt cx="5580620" cy="3240360"/>
          </a:xfrm>
        </p:grpSpPr>
        <p:sp>
          <p:nvSpPr>
            <p:cNvPr id="4" name="Frame 3"/>
            <p:cNvSpPr/>
            <p:nvPr/>
          </p:nvSpPr>
          <p:spPr bwMode="auto">
            <a:xfrm>
              <a:off x="4412940" y="3656149"/>
              <a:ext cx="756084" cy="612068"/>
            </a:xfrm>
            <a:prstGeom prst="frame">
              <a:avLst>
                <a:gd name="adj1" fmla="val 27766"/>
              </a:avLst>
            </a:prstGeom>
            <a:gradFill>
              <a:gsLst>
                <a:gs pos="0">
                  <a:schemeClr val="accent1">
                    <a:tint val="66000"/>
                    <a:satMod val="160000"/>
                    <a:lumMod val="94000"/>
                  </a:schemeClr>
                </a:gs>
                <a:gs pos="50000">
                  <a:schemeClr val="accent1">
                    <a:tint val="44500"/>
                    <a:satMod val="160000"/>
                  </a:schemeClr>
                </a:gs>
                <a:gs pos="100000">
                  <a:schemeClr val="accent1">
                    <a:tint val="23500"/>
                    <a:satMod val="160000"/>
                  </a:schemeClr>
                </a:gs>
              </a:gsLst>
              <a:lin ang="5400000" scaled="0"/>
            </a:gradFill>
            <a:ln w="3175" cap="flat" cmpd="sng" algn="ctr">
              <a:noFill/>
              <a:prstDash val="solid"/>
              <a:round/>
              <a:headEnd type="none" w="med" len="med"/>
              <a:tailEnd type="stealth" w="sm" len="sm"/>
            </a:ln>
            <a:effectLst/>
            <a:scene3d>
              <a:camera prst="isometricRightUp"/>
              <a:lightRig rig="soft" dir="t">
                <a:rot lat="0" lon="0" rev="2400000"/>
              </a:lightRig>
            </a:scene3d>
            <a:sp3d extrusionH="5080000">
              <a:extrusionClr>
                <a:schemeClr val="accent1">
                  <a:lumMod val="75000"/>
                </a:schemeClr>
              </a:extrusionClr>
            </a:sp3d>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cxnSp>
          <p:nvCxnSpPr>
            <p:cNvPr id="5" name="Straight Arrow Connector 4"/>
            <p:cNvCxnSpPr/>
            <p:nvPr/>
          </p:nvCxnSpPr>
          <p:spPr bwMode="auto">
            <a:xfrm flipV="1">
              <a:off x="3044788" y="2350255"/>
              <a:ext cx="720080" cy="400381"/>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7" name="Straight Arrow Connector 6"/>
            <p:cNvCxnSpPr/>
            <p:nvPr/>
          </p:nvCxnSpPr>
          <p:spPr bwMode="auto">
            <a:xfrm flipV="1">
              <a:off x="3044788" y="1603921"/>
              <a:ext cx="0" cy="1146716"/>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8" name="Straight Arrow Connector 7"/>
            <p:cNvCxnSpPr/>
            <p:nvPr/>
          </p:nvCxnSpPr>
          <p:spPr bwMode="auto">
            <a:xfrm flipH="1" flipV="1">
              <a:off x="200472" y="1088740"/>
              <a:ext cx="5580620" cy="3240360"/>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9" name="Freeform 25"/>
            <p:cNvSpPr/>
            <p:nvPr/>
          </p:nvSpPr>
          <p:spPr bwMode="auto">
            <a:xfrm>
              <a:off x="260365" y="1123465"/>
              <a:ext cx="5514949" cy="3194026"/>
            </a:xfrm>
            <a:custGeom>
              <a:avLst/>
              <a:gdLst>
                <a:gd name="connsiteX0" fmla="*/ 0 w 5206790"/>
                <a:gd name="connsiteY0" fmla="*/ 0 h 3053038"/>
                <a:gd name="connsiteX1" fmla="*/ 1692774 w 5206790"/>
                <a:gd name="connsiteY1" fmla="*/ 929514 h 3053038"/>
                <a:gd name="connsiteX2" fmla="*/ 2546717 w 5206790"/>
                <a:gd name="connsiteY2" fmla="*/ 763260 h 3053038"/>
                <a:gd name="connsiteX3" fmla="*/ 2917012 w 5206790"/>
                <a:gd name="connsiteY3" fmla="*/ 1118440 h 3053038"/>
                <a:gd name="connsiteX4" fmla="*/ 3211736 w 5206790"/>
                <a:gd name="connsiteY4" fmla="*/ 1821243 h 3053038"/>
                <a:gd name="connsiteX5" fmla="*/ 5206790 w 5206790"/>
                <a:gd name="connsiteY5" fmla="*/ 3053038 h 3053038"/>
                <a:gd name="connsiteX0" fmla="*/ 0 w 5980302"/>
                <a:gd name="connsiteY0" fmla="*/ 0 h 3485186"/>
                <a:gd name="connsiteX1" fmla="*/ 2466286 w 5980302"/>
                <a:gd name="connsiteY1" fmla="*/ 1361662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850724 w 5980302"/>
                <a:gd name="connsiteY1" fmla="*/ 507906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850724 w 5980302"/>
                <a:gd name="connsiteY1" fmla="*/ 507906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985248 w 5980302"/>
                <a:gd name="connsiteY2" fmla="*/ 2253391 h 3485186"/>
                <a:gd name="connsiteX3" fmla="*/ 5980302 w 5980302"/>
                <a:gd name="connsiteY3" fmla="*/ 3485186 h 3485186"/>
                <a:gd name="connsiteX0" fmla="*/ 0 w 6930058"/>
                <a:gd name="connsiteY0" fmla="*/ 0 h 4265161"/>
                <a:gd name="connsiteX1" fmla="*/ 3476890 w 6930058"/>
                <a:gd name="connsiteY1" fmla="*/ 1121627 h 4265161"/>
                <a:gd name="connsiteX2" fmla="*/ 3985248 w 6930058"/>
                <a:gd name="connsiteY2" fmla="*/ 2253391 h 4265161"/>
                <a:gd name="connsiteX3" fmla="*/ 6930058 w 6930058"/>
                <a:gd name="connsiteY3" fmla="*/ 4265161 h 4265161"/>
                <a:gd name="connsiteX0" fmla="*/ 0 w 6930058"/>
                <a:gd name="connsiteY0" fmla="*/ 0 h 4265161"/>
                <a:gd name="connsiteX1" fmla="*/ 3476890 w 6930058"/>
                <a:gd name="connsiteY1" fmla="*/ 1121627 h 4265161"/>
                <a:gd name="connsiteX2" fmla="*/ 6930058 w 6930058"/>
                <a:gd name="connsiteY2" fmla="*/ 4265161 h 4265161"/>
                <a:gd name="connsiteX0" fmla="*/ 0 w 6930058"/>
                <a:gd name="connsiteY0" fmla="*/ 0 h 4265161"/>
                <a:gd name="connsiteX1" fmla="*/ 678644 w 6930058"/>
                <a:gd name="connsiteY1" fmla="*/ 228645 h 4265161"/>
                <a:gd name="connsiteX2" fmla="*/ 3476890 w 6930058"/>
                <a:gd name="connsiteY2" fmla="*/ 1121627 h 4265161"/>
                <a:gd name="connsiteX3" fmla="*/ 6930058 w 6930058"/>
                <a:gd name="connsiteY3" fmla="*/ 4265161 h 4265161"/>
                <a:gd name="connsiteX0" fmla="*/ 0 w 6930058"/>
                <a:gd name="connsiteY0" fmla="*/ 0 h 4265161"/>
                <a:gd name="connsiteX1" fmla="*/ 747183 w 6930058"/>
                <a:gd name="connsiteY1" fmla="*/ 376209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5447002 w 6930058"/>
                <a:gd name="connsiteY3" fmla="*/ 2779373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191140 w 6930058"/>
                <a:gd name="connsiteY3" fmla="*/ 3833394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86681 w 6930058"/>
                <a:gd name="connsiteY2" fmla="*/ 113216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86681 w 6930058"/>
                <a:gd name="connsiteY2" fmla="*/ 1132167 h 4265161"/>
                <a:gd name="connsiteX3" fmla="*/ 6063852 w 6930058"/>
                <a:gd name="connsiteY3" fmla="*/ 3664750 h 4265161"/>
                <a:gd name="connsiteX4" fmla="*/ 6930058 w 6930058"/>
                <a:gd name="connsiteY4" fmla="*/ 4265161 h 4265161"/>
                <a:gd name="connsiteX0" fmla="*/ 0 w 6988806"/>
                <a:gd name="connsiteY0" fmla="*/ 0 h 4423263"/>
                <a:gd name="connsiteX1" fmla="*/ 972383 w 6988806"/>
                <a:gd name="connsiteY1" fmla="*/ 334047 h 4423263"/>
                <a:gd name="connsiteX2" fmla="*/ 3486681 w 6988806"/>
                <a:gd name="connsiteY2" fmla="*/ 1132167 h 4423263"/>
                <a:gd name="connsiteX3" fmla="*/ 6063852 w 6988806"/>
                <a:gd name="connsiteY3" fmla="*/ 3664750 h 4423263"/>
                <a:gd name="connsiteX4" fmla="*/ 6988806 w 6988806"/>
                <a:gd name="connsiteY4" fmla="*/ 4423263 h 4423263"/>
                <a:gd name="connsiteX0" fmla="*/ 0 w 6988806"/>
                <a:gd name="connsiteY0" fmla="*/ 0 h 4423263"/>
                <a:gd name="connsiteX1" fmla="*/ 972383 w 6988806"/>
                <a:gd name="connsiteY1" fmla="*/ 334047 h 4423263"/>
                <a:gd name="connsiteX2" fmla="*/ 3486681 w 6988806"/>
                <a:gd name="connsiteY2" fmla="*/ 1132167 h 4423263"/>
                <a:gd name="connsiteX3" fmla="*/ 6063852 w 6988806"/>
                <a:gd name="connsiteY3" fmla="*/ 3664750 h 4423263"/>
                <a:gd name="connsiteX4" fmla="*/ 6988806 w 6988806"/>
                <a:gd name="connsiteY4" fmla="*/ 4423263 h 4423263"/>
                <a:gd name="connsiteX0" fmla="*/ 0 w 7086719"/>
                <a:gd name="connsiteY0" fmla="*/ 0 h 4402183"/>
                <a:gd name="connsiteX1" fmla="*/ 1070296 w 7086719"/>
                <a:gd name="connsiteY1" fmla="*/ 312967 h 4402183"/>
                <a:gd name="connsiteX2" fmla="*/ 3584594 w 7086719"/>
                <a:gd name="connsiteY2" fmla="*/ 1111087 h 4402183"/>
                <a:gd name="connsiteX3" fmla="*/ 6161765 w 7086719"/>
                <a:gd name="connsiteY3" fmla="*/ 3643670 h 4402183"/>
                <a:gd name="connsiteX4" fmla="*/ 7086719 w 7086719"/>
                <a:gd name="connsiteY4" fmla="*/ 4402183 h 4402183"/>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7145467 w 7145467"/>
                <a:gd name="connsiteY2" fmla="*/ 4454884 h 4454884"/>
                <a:gd name="connsiteX0" fmla="*/ 0 w 7145467"/>
                <a:gd name="connsiteY0" fmla="*/ 0 h 4454884"/>
                <a:gd name="connsiteX1" fmla="*/ 3643342 w 7145467"/>
                <a:gd name="connsiteY1" fmla="*/ 1163788 h 4454884"/>
                <a:gd name="connsiteX2" fmla="*/ 7145467 w 7145467"/>
                <a:gd name="connsiteY2" fmla="*/ 4454884 h 4454884"/>
                <a:gd name="connsiteX0" fmla="*/ 0 w 7145467"/>
                <a:gd name="connsiteY0" fmla="*/ 0 h 4454884"/>
                <a:gd name="connsiteX1" fmla="*/ 3643342 w 7145467"/>
                <a:gd name="connsiteY1" fmla="*/ 1163788 h 4454884"/>
                <a:gd name="connsiteX2" fmla="*/ 7145467 w 7145467"/>
                <a:gd name="connsiteY2" fmla="*/ 4454884 h 4454884"/>
              </a:gdLst>
              <a:ahLst/>
              <a:cxnLst>
                <a:cxn ang="0">
                  <a:pos x="connsiteX0" y="connsiteY0"/>
                </a:cxn>
                <a:cxn ang="0">
                  <a:pos x="connsiteX1" y="connsiteY1"/>
                </a:cxn>
                <a:cxn ang="0">
                  <a:pos x="connsiteX2" y="connsiteY2"/>
                </a:cxn>
              </a:cxnLst>
              <a:rect l="l" t="t" r="r" b="b"/>
              <a:pathLst>
                <a:path w="7145467" h="4454884">
                  <a:moveTo>
                    <a:pt x="0" y="0"/>
                  </a:moveTo>
                  <a:cubicBezTo>
                    <a:pt x="2560627" y="1602141"/>
                    <a:pt x="-465373" y="-1338906"/>
                    <a:pt x="3643342" y="1163788"/>
                  </a:cubicBezTo>
                  <a:cubicBezTo>
                    <a:pt x="7752057" y="3666482"/>
                    <a:pt x="5054869" y="3157908"/>
                    <a:pt x="7145467" y="4454884"/>
                  </a:cubicBezTo>
                </a:path>
              </a:pathLst>
            </a:cu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grpSp>
      <p:grpSp>
        <p:nvGrpSpPr>
          <p:cNvPr id="10" name="Group 9"/>
          <p:cNvGrpSpPr/>
          <p:nvPr/>
        </p:nvGrpSpPr>
        <p:grpSpPr>
          <a:xfrm>
            <a:off x="5436613" y="1446758"/>
            <a:ext cx="4068450" cy="2378286"/>
            <a:chOff x="3980894" y="726678"/>
            <a:chExt cx="4068450" cy="2378286"/>
          </a:xfrm>
        </p:grpSpPr>
        <p:sp>
          <p:nvSpPr>
            <p:cNvPr id="11" name="Frame 10"/>
            <p:cNvSpPr/>
            <p:nvPr/>
          </p:nvSpPr>
          <p:spPr bwMode="auto">
            <a:xfrm>
              <a:off x="6157004" y="2007668"/>
              <a:ext cx="756084" cy="612068"/>
            </a:xfrm>
            <a:prstGeom prst="frame">
              <a:avLst>
                <a:gd name="adj1" fmla="val 27766"/>
              </a:avLst>
            </a:prstGeom>
            <a:gradFill>
              <a:gsLst>
                <a:gs pos="0">
                  <a:schemeClr val="accent1">
                    <a:tint val="66000"/>
                    <a:satMod val="160000"/>
                    <a:lumMod val="94000"/>
                  </a:schemeClr>
                </a:gs>
                <a:gs pos="50000">
                  <a:schemeClr val="accent1">
                    <a:tint val="44500"/>
                    <a:satMod val="160000"/>
                  </a:schemeClr>
                </a:gs>
                <a:gs pos="100000">
                  <a:schemeClr val="accent1">
                    <a:tint val="23500"/>
                    <a:satMod val="160000"/>
                  </a:schemeClr>
                </a:gs>
              </a:gsLst>
              <a:lin ang="5400000" scaled="0"/>
            </a:gradFill>
            <a:ln w="3175" cap="flat" cmpd="sng" algn="ctr">
              <a:noFill/>
              <a:prstDash val="solid"/>
              <a:round/>
              <a:headEnd type="none" w="med" len="med"/>
              <a:tailEnd type="stealth" w="sm" len="sm"/>
            </a:ln>
            <a:effectLst/>
            <a:scene3d>
              <a:camera prst="isometricRightUp"/>
              <a:lightRig rig="soft" dir="t"/>
            </a:scene3d>
            <a:sp3d extrusionH="1905000">
              <a:extrusionClr>
                <a:schemeClr val="accent1">
                  <a:lumMod val="75000"/>
                </a:schemeClr>
              </a:extrusionClr>
            </a:sp3d>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cxnSp>
          <p:nvCxnSpPr>
            <p:cNvPr id="12" name="Straight Arrow Connector 11"/>
            <p:cNvCxnSpPr/>
            <p:nvPr/>
          </p:nvCxnSpPr>
          <p:spPr bwMode="auto">
            <a:xfrm flipV="1">
              <a:off x="5901219" y="726678"/>
              <a:ext cx="0" cy="1146716"/>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13" name="Freeform 13"/>
            <p:cNvSpPr/>
            <p:nvPr/>
          </p:nvSpPr>
          <p:spPr bwMode="auto">
            <a:xfrm>
              <a:off x="4198836" y="890416"/>
              <a:ext cx="3738317" cy="2099092"/>
            </a:xfrm>
            <a:custGeom>
              <a:avLst/>
              <a:gdLst>
                <a:gd name="connsiteX0" fmla="*/ 0 w 5206790"/>
                <a:gd name="connsiteY0" fmla="*/ 0 h 3053038"/>
                <a:gd name="connsiteX1" fmla="*/ 1692774 w 5206790"/>
                <a:gd name="connsiteY1" fmla="*/ 929514 h 3053038"/>
                <a:gd name="connsiteX2" fmla="*/ 2546717 w 5206790"/>
                <a:gd name="connsiteY2" fmla="*/ 763260 h 3053038"/>
                <a:gd name="connsiteX3" fmla="*/ 2917012 w 5206790"/>
                <a:gd name="connsiteY3" fmla="*/ 1118440 h 3053038"/>
                <a:gd name="connsiteX4" fmla="*/ 3211736 w 5206790"/>
                <a:gd name="connsiteY4" fmla="*/ 1821243 h 3053038"/>
                <a:gd name="connsiteX5" fmla="*/ 5206790 w 5206790"/>
                <a:gd name="connsiteY5" fmla="*/ 3053038 h 3053038"/>
                <a:gd name="connsiteX0" fmla="*/ 0 w 5980302"/>
                <a:gd name="connsiteY0" fmla="*/ 0 h 3485186"/>
                <a:gd name="connsiteX1" fmla="*/ 2466286 w 5980302"/>
                <a:gd name="connsiteY1" fmla="*/ 1361662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320229 w 5980302"/>
                <a:gd name="connsiteY2" fmla="*/ 1195408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1017176 w 5980302"/>
                <a:gd name="connsiteY1" fmla="*/ 581687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850724 w 5980302"/>
                <a:gd name="connsiteY1" fmla="*/ 507906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850724 w 5980302"/>
                <a:gd name="connsiteY1" fmla="*/ 507906 h 3485186"/>
                <a:gd name="connsiteX2" fmla="*/ 3476890 w 5980302"/>
                <a:gd name="connsiteY2" fmla="*/ 1121627 h 3485186"/>
                <a:gd name="connsiteX3" fmla="*/ 3690524 w 5980302"/>
                <a:gd name="connsiteY3" fmla="*/ 1550588 h 3485186"/>
                <a:gd name="connsiteX4" fmla="*/ 3985248 w 5980302"/>
                <a:gd name="connsiteY4" fmla="*/ 2253391 h 3485186"/>
                <a:gd name="connsiteX5" fmla="*/ 5980302 w 5980302"/>
                <a:gd name="connsiteY5"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690524 w 5980302"/>
                <a:gd name="connsiteY2" fmla="*/ 1550588 h 3485186"/>
                <a:gd name="connsiteX3" fmla="*/ 3985248 w 5980302"/>
                <a:gd name="connsiteY3" fmla="*/ 2253391 h 3485186"/>
                <a:gd name="connsiteX4" fmla="*/ 5980302 w 5980302"/>
                <a:gd name="connsiteY4" fmla="*/ 3485186 h 3485186"/>
                <a:gd name="connsiteX0" fmla="*/ 0 w 5980302"/>
                <a:gd name="connsiteY0" fmla="*/ 0 h 3485186"/>
                <a:gd name="connsiteX1" fmla="*/ 3476890 w 5980302"/>
                <a:gd name="connsiteY1" fmla="*/ 1121627 h 3485186"/>
                <a:gd name="connsiteX2" fmla="*/ 3985248 w 5980302"/>
                <a:gd name="connsiteY2" fmla="*/ 2253391 h 3485186"/>
                <a:gd name="connsiteX3" fmla="*/ 5980302 w 5980302"/>
                <a:gd name="connsiteY3" fmla="*/ 3485186 h 3485186"/>
                <a:gd name="connsiteX0" fmla="*/ 0 w 6930058"/>
                <a:gd name="connsiteY0" fmla="*/ 0 h 4265161"/>
                <a:gd name="connsiteX1" fmla="*/ 3476890 w 6930058"/>
                <a:gd name="connsiteY1" fmla="*/ 1121627 h 4265161"/>
                <a:gd name="connsiteX2" fmla="*/ 3985248 w 6930058"/>
                <a:gd name="connsiteY2" fmla="*/ 2253391 h 4265161"/>
                <a:gd name="connsiteX3" fmla="*/ 6930058 w 6930058"/>
                <a:gd name="connsiteY3" fmla="*/ 4265161 h 4265161"/>
                <a:gd name="connsiteX0" fmla="*/ 0 w 6930058"/>
                <a:gd name="connsiteY0" fmla="*/ 0 h 4265161"/>
                <a:gd name="connsiteX1" fmla="*/ 3476890 w 6930058"/>
                <a:gd name="connsiteY1" fmla="*/ 1121627 h 4265161"/>
                <a:gd name="connsiteX2" fmla="*/ 6930058 w 6930058"/>
                <a:gd name="connsiteY2" fmla="*/ 4265161 h 4265161"/>
                <a:gd name="connsiteX0" fmla="*/ 0 w 6930058"/>
                <a:gd name="connsiteY0" fmla="*/ 0 h 4265161"/>
                <a:gd name="connsiteX1" fmla="*/ 678644 w 6930058"/>
                <a:gd name="connsiteY1" fmla="*/ 228645 h 4265161"/>
                <a:gd name="connsiteX2" fmla="*/ 3476890 w 6930058"/>
                <a:gd name="connsiteY2" fmla="*/ 1121627 h 4265161"/>
                <a:gd name="connsiteX3" fmla="*/ 6930058 w 6930058"/>
                <a:gd name="connsiteY3" fmla="*/ 4265161 h 4265161"/>
                <a:gd name="connsiteX0" fmla="*/ 0 w 6930058"/>
                <a:gd name="connsiteY0" fmla="*/ 0 h 4265161"/>
                <a:gd name="connsiteX1" fmla="*/ 747183 w 6930058"/>
                <a:gd name="connsiteY1" fmla="*/ 376209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1197582 w 6930058"/>
                <a:gd name="connsiteY1" fmla="*/ 165404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930058 w 6930058"/>
                <a:gd name="connsiteY3"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5447002 w 6930058"/>
                <a:gd name="connsiteY3" fmla="*/ 2779373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191140 w 6930058"/>
                <a:gd name="connsiteY3" fmla="*/ 3833394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76890 w 6930058"/>
                <a:gd name="connsiteY2" fmla="*/ 112162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86681 w 6930058"/>
                <a:gd name="connsiteY2" fmla="*/ 1132167 h 4265161"/>
                <a:gd name="connsiteX3" fmla="*/ 6063852 w 6930058"/>
                <a:gd name="connsiteY3" fmla="*/ 3664750 h 4265161"/>
                <a:gd name="connsiteX4" fmla="*/ 6930058 w 6930058"/>
                <a:gd name="connsiteY4" fmla="*/ 4265161 h 4265161"/>
                <a:gd name="connsiteX0" fmla="*/ 0 w 6930058"/>
                <a:gd name="connsiteY0" fmla="*/ 0 h 4265161"/>
                <a:gd name="connsiteX1" fmla="*/ 972383 w 6930058"/>
                <a:gd name="connsiteY1" fmla="*/ 334047 h 4265161"/>
                <a:gd name="connsiteX2" fmla="*/ 3486681 w 6930058"/>
                <a:gd name="connsiteY2" fmla="*/ 1132167 h 4265161"/>
                <a:gd name="connsiteX3" fmla="*/ 6063852 w 6930058"/>
                <a:gd name="connsiteY3" fmla="*/ 3664750 h 4265161"/>
                <a:gd name="connsiteX4" fmla="*/ 6930058 w 6930058"/>
                <a:gd name="connsiteY4" fmla="*/ 4265161 h 4265161"/>
                <a:gd name="connsiteX0" fmla="*/ 0 w 6988806"/>
                <a:gd name="connsiteY0" fmla="*/ 0 h 4423263"/>
                <a:gd name="connsiteX1" fmla="*/ 972383 w 6988806"/>
                <a:gd name="connsiteY1" fmla="*/ 334047 h 4423263"/>
                <a:gd name="connsiteX2" fmla="*/ 3486681 w 6988806"/>
                <a:gd name="connsiteY2" fmla="*/ 1132167 h 4423263"/>
                <a:gd name="connsiteX3" fmla="*/ 6063852 w 6988806"/>
                <a:gd name="connsiteY3" fmla="*/ 3664750 h 4423263"/>
                <a:gd name="connsiteX4" fmla="*/ 6988806 w 6988806"/>
                <a:gd name="connsiteY4" fmla="*/ 4423263 h 4423263"/>
                <a:gd name="connsiteX0" fmla="*/ 0 w 6988806"/>
                <a:gd name="connsiteY0" fmla="*/ 0 h 4423263"/>
                <a:gd name="connsiteX1" fmla="*/ 972383 w 6988806"/>
                <a:gd name="connsiteY1" fmla="*/ 334047 h 4423263"/>
                <a:gd name="connsiteX2" fmla="*/ 3486681 w 6988806"/>
                <a:gd name="connsiteY2" fmla="*/ 1132167 h 4423263"/>
                <a:gd name="connsiteX3" fmla="*/ 6063852 w 6988806"/>
                <a:gd name="connsiteY3" fmla="*/ 3664750 h 4423263"/>
                <a:gd name="connsiteX4" fmla="*/ 6988806 w 6988806"/>
                <a:gd name="connsiteY4" fmla="*/ 4423263 h 4423263"/>
                <a:gd name="connsiteX0" fmla="*/ 0 w 7086719"/>
                <a:gd name="connsiteY0" fmla="*/ 0 h 4402183"/>
                <a:gd name="connsiteX1" fmla="*/ 1070296 w 7086719"/>
                <a:gd name="connsiteY1" fmla="*/ 312967 h 4402183"/>
                <a:gd name="connsiteX2" fmla="*/ 3584594 w 7086719"/>
                <a:gd name="connsiteY2" fmla="*/ 1111087 h 4402183"/>
                <a:gd name="connsiteX3" fmla="*/ 6161765 w 7086719"/>
                <a:gd name="connsiteY3" fmla="*/ 3643670 h 4402183"/>
                <a:gd name="connsiteX4" fmla="*/ 7086719 w 7086719"/>
                <a:gd name="connsiteY4" fmla="*/ 4402183 h 4402183"/>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1129044 w 7145467"/>
                <a:gd name="connsiteY1" fmla="*/ 365668 h 4454884"/>
                <a:gd name="connsiteX2" fmla="*/ 3643342 w 7145467"/>
                <a:gd name="connsiteY2" fmla="*/ 1163788 h 4454884"/>
                <a:gd name="connsiteX3" fmla="*/ 6220513 w 7145467"/>
                <a:gd name="connsiteY3" fmla="*/ 3696371 h 4454884"/>
                <a:gd name="connsiteX4" fmla="*/ 7145467 w 7145467"/>
                <a:gd name="connsiteY4"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6220513 w 7145467"/>
                <a:gd name="connsiteY2" fmla="*/ 3696371 h 4454884"/>
                <a:gd name="connsiteX3" fmla="*/ 7145467 w 7145467"/>
                <a:gd name="connsiteY3" fmla="*/ 4454884 h 4454884"/>
                <a:gd name="connsiteX0" fmla="*/ 0 w 7145467"/>
                <a:gd name="connsiteY0" fmla="*/ 0 h 4454884"/>
                <a:gd name="connsiteX1" fmla="*/ 3643342 w 7145467"/>
                <a:gd name="connsiteY1" fmla="*/ 1163788 h 4454884"/>
                <a:gd name="connsiteX2" fmla="*/ 7145467 w 7145467"/>
                <a:gd name="connsiteY2" fmla="*/ 4454884 h 4454884"/>
                <a:gd name="connsiteX0" fmla="*/ 0 w 7145467"/>
                <a:gd name="connsiteY0" fmla="*/ 0 h 4454884"/>
                <a:gd name="connsiteX1" fmla="*/ 3643342 w 7145467"/>
                <a:gd name="connsiteY1" fmla="*/ 1163788 h 4454884"/>
                <a:gd name="connsiteX2" fmla="*/ 7145467 w 7145467"/>
                <a:gd name="connsiteY2" fmla="*/ 4454884 h 4454884"/>
                <a:gd name="connsiteX0" fmla="*/ 0 w 7145467"/>
                <a:gd name="connsiteY0" fmla="*/ 0 h 4454884"/>
                <a:gd name="connsiteX1" fmla="*/ 3643342 w 7145467"/>
                <a:gd name="connsiteY1" fmla="*/ 1163788 h 4454884"/>
                <a:gd name="connsiteX2" fmla="*/ 7145467 w 7145467"/>
                <a:gd name="connsiteY2" fmla="*/ 4454884 h 4454884"/>
                <a:gd name="connsiteX0" fmla="*/ 0 w 6245516"/>
                <a:gd name="connsiteY0" fmla="*/ 0 h 3841729"/>
                <a:gd name="connsiteX1" fmla="*/ 3643342 w 6245516"/>
                <a:gd name="connsiteY1" fmla="*/ 1163788 h 3841729"/>
                <a:gd name="connsiteX2" fmla="*/ 6245516 w 6245516"/>
                <a:gd name="connsiteY2" fmla="*/ 3841729 h 3841729"/>
                <a:gd name="connsiteX0" fmla="*/ 0 w 6245516"/>
                <a:gd name="connsiteY0" fmla="*/ 0 h 3841729"/>
                <a:gd name="connsiteX1" fmla="*/ 3643342 w 6245516"/>
                <a:gd name="connsiteY1" fmla="*/ 1163788 h 3841729"/>
                <a:gd name="connsiteX2" fmla="*/ 6245516 w 6245516"/>
                <a:gd name="connsiteY2" fmla="*/ 3841729 h 3841729"/>
                <a:gd name="connsiteX0" fmla="*/ 0 w 6245516"/>
                <a:gd name="connsiteY0" fmla="*/ 0 h 3841729"/>
                <a:gd name="connsiteX1" fmla="*/ 3643342 w 6245516"/>
                <a:gd name="connsiteY1" fmla="*/ 1163788 h 3841729"/>
                <a:gd name="connsiteX2" fmla="*/ 6245516 w 6245516"/>
                <a:gd name="connsiteY2" fmla="*/ 3841729 h 3841729"/>
                <a:gd name="connsiteX0" fmla="*/ 0 w 6245516"/>
                <a:gd name="connsiteY0" fmla="*/ 0 h 3841729"/>
                <a:gd name="connsiteX1" fmla="*/ 2183354 w 6245516"/>
                <a:gd name="connsiteY1" fmla="*/ 1137664 h 3841729"/>
                <a:gd name="connsiteX2" fmla="*/ 3643342 w 6245516"/>
                <a:gd name="connsiteY2" fmla="*/ 1163788 h 3841729"/>
                <a:gd name="connsiteX3" fmla="*/ 6245516 w 6245516"/>
                <a:gd name="connsiteY3" fmla="*/ 3841729 h 3841729"/>
                <a:gd name="connsiteX0" fmla="*/ 0 w 6245516"/>
                <a:gd name="connsiteY0" fmla="*/ 0 h 3841729"/>
                <a:gd name="connsiteX1" fmla="*/ 2183354 w 6245516"/>
                <a:gd name="connsiteY1" fmla="*/ 1137664 h 3841729"/>
                <a:gd name="connsiteX2" fmla="*/ 3643342 w 6245516"/>
                <a:gd name="connsiteY2" fmla="*/ 1163788 h 3841729"/>
                <a:gd name="connsiteX3" fmla="*/ 6245516 w 6245516"/>
                <a:gd name="connsiteY3" fmla="*/ 3841729 h 3841729"/>
                <a:gd name="connsiteX0" fmla="*/ 0 w 6245516"/>
                <a:gd name="connsiteY0" fmla="*/ 0 h 3841729"/>
                <a:gd name="connsiteX1" fmla="*/ 2598015 w 6245516"/>
                <a:gd name="connsiteY1" fmla="*/ 925103 h 3841729"/>
                <a:gd name="connsiteX2" fmla="*/ 3643342 w 6245516"/>
                <a:gd name="connsiteY2" fmla="*/ 1163788 h 3841729"/>
                <a:gd name="connsiteX3" fmla="*/ 6245516 w 6245516"/>
                <a:gd name="connsiteY3" fmla="*/ 3841729 h 3841729"/>
                <a:gd name="connsiteX0" fmla="*/ 0 w 6245516"/>
                <a:gd name="connsiteY0" fmla="*/ 0 h 3841729"/>
                <a:gd name="connsiteX1" fmla="*/ 3643342 w 6245516"/>
                <a:gd name="connsiteY1" fmla="*/ 1163788 h 3841729"/>
                <a:gd name="connsiteX2" fmla="*/ 6245516 w 6245516"/>
                <a:gd name="connsiteY2" fmla="*/ 3841729 h 3841729"/>
                <a:gd name="connsiteX0" fmla="*/ 0 w 6245516"/>
                <a:gd name="connsiteY0" fmla="*/ 0 h 3841729"/>
                <a:gd name="connsiteX1" fmla="*/ 2005642 w 6245516"/>
                <a:gd name="connsiteY1" fmla="*/ 1137664 h 3841729"/>
                <a:gd name="connsiteX2" fmla="*/ 3643342 w 6245516"/>
                <a:gd name="connsiteY2" fmla="*/ 1163788 h 3841729"/>
                <a:gd name="connsiteX3" fmla="*/ 6245516 w 6245516"/>
                <a:gd name="connsiteY3" fmla="*/ 3841729 h 3841729"/>
                <a:gd name="connsiteX0" fmla="*/ 0 w 6245516"/>
                <a:gd name="connsiteY0" fmla="*/ 0 h 3841729"/>
                <a:gd name="connsiteX1" fmla="*/ 3643342 w 6245516"/>
                <a:gd name="connsiteY1" fmla="*/ 1163788 h 3841729"/>
                <a:gd name="connsiteX2" fmla="*/ 6245516 w 6245516"/>
                <a:gd name="connsiteY2" fmla="*/ 3841729 h 3841729"/>
                <a:gd name="connsiteX0" fmla="*/ 0 w 4567125"/>
                <a:gd name="connsiteY0" fmla="*/ 157428 h 2936354"/>
                <a:gd name="connsiteX1" fmla="*/ 1964951 w 4567125"/>
                <a:gd name="connsiteY1" fmla="*/ 258413 h 2936354"/>
                <a:gd name="connsiteX2" fmla="*/ 4567125 w 4567125"/>
                <a:gd name="connsiteY2" fmla="*/ 2936354 h 2936354"/>
                <a:gd name="connsiteX0" fmla="*/ 0 w 4685600"/>
                <a:gd name="connsiteY0" fmla="*/ 3627 h 2995114"/>
                <a:gd name="connsiteX1" fmla="*/ 2083426 w 4685600"/>
                <a:gd name="connsiteY1" fmla="*/ 317173 h 2995114"/>
                <a:gd name="connsiteX2" fmla="*/ 4685600 w 4685600"/>
                <a:gd name="connsiteY2" fmla="*/ 2995114 h 2995114"/>
                <a:gd name="connsiteX0" fmla="*/ 0 w 4843566"/>
                <a:gd name="connsiteY0" fmla="*/ 46946 h 2974665"/>
                <a:gd name="connsiteX1" fmla="*/ 2241392 w 4843566"/>
                <a:gd name="connsiteY1" fmla="*/ 296724 h 2974665"/>
                <a:gd name="connsiteX2" fmla="*/ 4843566 w 4843566"/>
                <a:gd name="connsiteY2" fmla="*/ 2974665 h 2974665"/>
                <a:gd name="connsiteX0" fmla="*/ 0 w 4843566"/>
                <a:gd name="connsiteY0" fmla="*/ 0 h 2927719"/>
                <a:gd name="connsiteX1" fmla="*/ 2241392 w 4843566"/>
                <a:gd name="connsiteY1" fmla="*/ 249778 h 2927719"/>
                <a:gd name="connsiteX2" fmla="*/ 4843566 w 4843566"/>
                <a:gd name="connsiteY2" fmla="*/ 2927719 h 2927719"/>
              </a:gdLst>
              <a:ahLst/>
              <a:cxnLst>
                <a:cxn ang="0">
                  <a:pos x="connsiteX0" y="connsiteY0"/>
                </a:cxn>
                <a:cxn ang="0">
                  <a:pos x="connsiteX1" y="connsiteY1"/>
                </a:cxn>
                <a:cxn ang="0">
                  <a:pos x="connsiteX2" y="connsiteY2"/>
                </a:cxn>
              </a:cxnLst>
              <a:rect l="l" t="t" r="r" b="b"/>
              <a:pathLst>
                <a:path w="4843566" h="2927719">
                  <a:moveTo>
                    <a:pt x="0" y="0"/>
                  </a:moveTo>
                  <a:cubicBezTo>
                    <a:pt x="1904285" y="1156467"/>
                    <a:pt x="1200473" y="-390510"/>
                    <a:pt x="2241392" y="249778"/>
                  </a:cubicBezTo>
                  <a:cubicBezTo>
                    <a:pt x="2784477" y="606427"/>
                    <a:pt x="2752968" y="1630743"/>
                    <a:pt x="4843566" y="2927719"/>
                  </a:cubicBezTo>
                </a:path>
              </a:pathLst>
            </a:cu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cxnSp>
          <p:nvCxnSpPr>
            <p:cNvPr id="14" name="Straight Arrow Connector 13"/>
            <p:cNvCxnSpPr/>
            <p:nvPr/>
          </p:nvCxnSpPr>
          <p:spPr bwMode="auto">
            <a:xfrm flipV="1">
              <a:off x="5889104" y="1460608"/>
              <a:ext cx="720080" cy="400381"/>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flipH="1" flipV="1">
              <a:off x="3980894" y="742638"/>
              <a:ext cx="4068450" cy="2362326"/>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sp>
        <p:nvSpPr>
          <p:cNvPr id="16" name="Can 22"/>
          <p:cNvSpPr/>
          <p:nvPr/>
        </p:nvSpPr>
        <p:spPr bwMode="auto">
          <a:xfrm rot="7187472">
            <a:off x="7574185" y="550866"/>
            <a:ext cx="234025" cy="4508180"/>
          </a:xfrm>
          <a:prstGeom prst="can">
            <a:avLst>
              <a:gd name="adj" fmla="val 53149"/>
            </a:avLst>
          </a:prstGeom>
          <a:solidFill>
            <a:schemeClr val="accent2">
              <a:lumMod val="40000"/>
              <a:lumOff val="60000"/>
              <a:alpha val="45000"/>
            </a:schemeClr>
          </a:solidFill>
          <a:ln w="3175" cap="flat" cmpd="sng" algn="ctr">
            <a:solidFill>
              <a:schemeClr val="accent2">
                <a:lumMod val="60000"/>
                <a:lumOff val="40000"/>
                <a:alpha val="33000"/>
              </a:schemeClr>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GB" sz="800" b="0" i="0" u="none" strike="noStrike" cap="none" normalizeH="0" baseline="0" dirty="0">
                <a:ln>
                  <a:noFill/>
                </a:ln>
                <a:solidFill>
                  <a:schemeClr val="tx1"/>
                </a:solidFill>
                <a:effectLst/>
                <a:latin typeface="Times New Roman" pitchFamily="18" charset="0"/>
              </a:rPr>
              <a:t>`</a:t>
            </a:r>
          </a:p>
        </p:txBody>
      </p:sp>
      <p:sp>
        <p:nvSpPr>
          <p:cNvPr id="17" name="Rectangle 16"/>
          <p:cNvSpPr/>
          <p:nvPr/>
        </p:nvSpPr>
        <p:spPr>
          <a:xfrm>
            <a:off x="1640632" y="323364"/>
            <a:ext cx="6646622" cy="369332"/>
          </a:xfrm>
          <a:prstGeom prst="rect">
            <a:avLst/>
          </a:prstGeom>
        </p:spPr>
        <p:txBody>
          <a:bodyPr wrap="square">
            <a:spAutoFit/>
          </a:bodyPr>
          <a:lstStyle/>
          <a:p>
            <a:r>
              <a:rPr lang="en-GB" sz="1800" dirty="0">
                <a:solidFill>
                  <a:srgbClr val="000000"/>
                </a:solidFill>
                <a:latin typeface="Calibri" pitchFamily="34" charset="0"/>
                <a:cs typeface="Calibri" pitchFamily="34" charset="0"/>
              </a:rPr>
              <a:t>2D field: </a:t>
            </a:r>
            <a:r>
              <a:rPr lang="en-GB" sz="1800" b="1" dirty="0" err="1">
                <a:solidFill>
                  <a:srgbClr val="000000"/>
                </a:solidFill>
                <a:latin typeface="Calibri" pitchFamily="34" charset="0"/>
                <a:cs typeface="Calibri" pitchFamily="34" charset="0"/>
              </a:rPr>
              <a:t>B</a:t>
            </a:r>
            <a:r>
              <a:rPr lang="en-GB" sz="1800" b="1" baseline="-25000" dirty="0" err="1">
                <a:solidFill>
                  <a:srgbClr val="000000"/>
                </a:solidFill>
                <a:latin typeface="Calibri" pitchFamily="34" charset="0"/>
                <a:cs typeface="Calibri" pitchFamily="34" charset="0"/>
              </a:rPr>
              <a:t>z</a:t>
            </a:r>
            <a:r>
              <a:rPr lang="en-GB" sz="1800" b="1" dirty="0">
                <a:solidFill>
                  <a:srgbClr val="000000"/>
                </a:solidFill>
                <a:latin typeface="Calibri" pitchFamily="34" charset="0"/>
                <a:cs typeface="Calibri" pitchFamily="34" charset="0"/>
                <a:sym typeface="Symbol"/>
              </a:rPr>
              <a:t> const.</a:t>
            </a:r>
            <a:endParaRPr lang="en-GB" b="1" dirty="0"/>
          </a:p>
        </p:txBody>
      </p:sp>
      <p:sp>
        <p:nvSpPr>
          <p:cNvPr id="18" name="Rectangle 17"/>
          <p:cNvSpPr/>
          <p:nvPr/>
        </p:nvSpPr>
        <p:spPr>
          <a:xfrm>
            <a:off x="158550" y="3238948"/>
            <a:ext cx="4084985" cy="923330"/>
          </a:xfrm>
          <a:prstGeom prst="rect">
            <a:avLst/>
          </a:prstGeom>
        </p:spPr>
        <p:txBody>
          <a:bodyPr wrap="square">
            <a:spAutoFit/>
          </a:bodyPr>
          <a:lstStyle/>
          <a:p>
            <a:pPr algn="l"/>
            <a:r>
              <a:rPr lang="en-GB" sz="1800" dirty="0">
                <a:solidFill>
                  <a:srgbClr val="000000"/>
                </a:solidFill>
                <a:latin typeface="Calibri" pitchFamily="34" charset="0"/>
                <a:cs typeface="Calibri" pitchFamily="34" charset="0"/>
              </a:rPr>
              <a:t>translational symmetry </a:t>
            </a:r>
            <a:r>
              <a:rPr lang="en-GB" sz="1800" dirty="0">
                <a:solidFill>
                  <a:srgbClr val="000000"/>
                </a:solidFill>
                <a:latin typeface="Calibri" pitchFamily="34" charset="0"/>
                <a:cs typeface="Calibri" pitchFamily="34" charset="0"/>
                <a:sym typeface="Symbol"/>
              </a:rPr>
              <a:t> </a:t>
            </a:r>
            <a:br>
              <a:rPr lang="en-GB" sz="1800" dirty="0">
                <a:solidFill>
                  <a:srgbClr val="000000"/>
                </a:solidFill>
                <a:latin typeface="Calibri" pitchFamily="34" charset="0"/>
                <a:cs typeface="Calibri" pitchFamily="34" charset="0"/>
                <a:sym typeface="Symbol"/>
              </a:rPr>
            </a:br>
            <a:r>
              <a:rPr lang="en-GB" sz="1800" dirty="0">
                <a:solidFill>
                  <a:srgbClr val="000000"/>
                </a:solidFill>
                <a:latin typeface="Calibri" pitchFamily="34" charset="0"/>
                <a:cs typeface="Calibri" pitchFamily="34" charset="0"/>
              </a:rPr>
              <a:t>central part of long magnets </a:t>
            </a:r>
            <a:br>
              <a:rPr lang="en-GB" sz="1800" dirty="0">
                <a:solidFill>
                  <a:srgbClr val="000000"/>
                </a:solidFill>
                <a:latin typeface="Calibri" pitchFamily="34" charset="0"/>
                <a:cs typeface="Calibri" pitchFamily="34" charset="0"/>
              </a:rPr>
            </a:br>
            <a:r>
              <a:rPr lang="en-GB" sz="1800" dirty="0">
                <a:solidFill>
                  <a:srgbClr val="000000"/>
                </a:solidFill>
                <a:latin typeface="Calibri" pitchFamily="34" charset="0"/>
                <a:cs typeface="Calibri" pitchFamily="34" charset="0"/>
              </a:rPr>
              <a:t>(irrespective of end symmetry)</a:t>
            </a:r>
          </a:p>
        </p:txBody>
      </p:sp>
      <p:sp>
        <p:nvSpPr>
          <p:cNvPr id="19" name="Left Brace 18"/>
          <p:cNvSpPr/>
          <p:nvPr/>
        </p:nvSpPr>
        <p:spPr bwMode="auto">
          <a:xfrm rot="17949203">
            <a:off x="1905833" y="2122788"/>
            <a:ext cx="612068" cy="1833014"/>
          </a:xfrm>
          <a:prstGeom prst="leftBrace">
            <a:avLst/>
          </a:prstGeom>
          <a:noFill/>
          <a:ln w="28575" cap="flat" cmpd="sng" algn="ctr">
            <a:solidFill>
              <a:srgbClr val="FFFF00"/>
            </a:solidFill>
            <a:prstDash val="solid"/>
            <a:round/>
            <a:headEnd type="none" w="med" len="med"/>
            <a:tailEnd type="stealth" w="sm" len="sm"/>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grpSp>
        <p:nvGrpSpPr>
          <p:cNvPr id="20" name="Group 19"/>
          <p:cNvGrpSpPr/>
          <p:nvPr/>
        </p:nvGrpSpPr>
        <p:grpSpPr>
          <a:xfrm>
            <a:off x="5906874" y="1392784"/>
            <a:ext cx="2264127" cy="3014538"/>
            <a:chOff x="5906874" y="1392784"/>
            <a:chExt cx="2264127" cy="3014538"/>
          </a:xfrm>
        </p:grpSpPr>
        <p:sp>
          <p:nvSpPr>
            <p:cNvPr id="21" name="Rectangle 20"/>
            <p:cNvSpPr/>
            <p:nvPr/>
          </p:nvSpPr>
          <p:spPr>
            <a:xfrm>
              <a:off x="5906874" y="3760991"/>
              <a:ext cx="2264127" cy="646331"/>
            </a:xfrm>
            <a:prstGeom prst="rect">
              <a:avLst/>
            </a:prstGeom>
          </p:spPr>
          <p:txBody>
            <a:bodyPr wrap="square">
              <a:spAutoFit/>
            </a:bodyPr>
            <a:lstStyle/>
            <a:p>
              <a:r>
                <a:rPr lang="en-GB" sz="1800" dirty="0">
                  <a:solidFill>
                    <a:srgbClr val="000000"/>
                  </a:solidFill>
                  <a:latin typeface="Calibri" pitchFamily="34" charset="0"/>
                  <a:cs typeface="Calibri" pitchFamily="34" charset="0"/>
                </a:rPr>
                <a:t>mid-plane of</a:t>
              </a:r>
              <a:br>
                <a:rPr lang="en-GB" sz="1800" dirty="0">
                  <a:solidFill>
                    <a:srgbClr val="000000"/>
                  </a:solidFill>
                  <a:latin typeface="Calibri" pitchFamily="34" charset="0"/>
                  <a:cs typeface="Calibri" pitchFamily="34" charset="0"/>
                </a:rPr>
              </a:br>
              <a:r>
                <a:rPr lang="en-GB" sz="1800" dirty="0">
                  <a:solidFill>
                    <a:srgbClr val="000000"/>
                  </a:solidFill>
                  <a:latin typeface="Calibri" pitchFamily="34" charset="0"/>
                  <a:cs typeface="Calibri" pitchFamily="34" charset="0"/>
                </a:rPr>
                <a:t>symmetric magnets</a:t>
              </a:r>
            </a:p>
          </p:txBody>
        </p:sp>
        <p:sp>
          <p:nvSpPr>
            <p:cNvPr id="22" name="Parallelogram 21"/>
            <p:cNvSpPr/>
            <p:nvPr/>
          </p:nvSpPr>
          <p:spPr bwMode="auto">
            <a:xfrm rot="16200000" flipH="1">
              <a:off x="6209982" y="1751303"/>
              <a:ext cx="2293912" cy="1576874"/>
            </a:xfrm>
            <a:prstGeom prst="parallelogram">
              <a:avLst>
                <a:gd name="adj" fmla="val 55144"/>
              </a:avLst>
            </a:prstGeom>
            <a:solidFill>
              <a:srgbClr val="FFFF00">
                <a:alpha val="10980"/>
              </a:srgbClr>
            </a:solidFill>
            <a:ln w="3175" cap="flat" cmpd="sng" algn="ctr">
              <a:solidFill>
                <a:srgbClr val="FFFF00"/>
              </a:solid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grpSp>
      <p:grpSp>
        <p:nvGrpSpPr>
          <p:cNvPr id="23" name="Group 22"/>
          <p:cNvGrpSpPr/>
          <p:nvPr/>
        </p:nvGrpSpPr>
        <p:grpSpPr>
          <a:xfrm>
            <a:off x="154957" y="3120452"/>
            <a:ext cx="9694078" cy="2553521"/>
            <a:chOff x="154957" y="3101200"/>
            <a:chExt cx="9694078" cy="2553521"/>
          </a:xfrm>
        </p:grpSpPr>
        <mc:AlternateContent xmlns:mc="http://schemas.openxmlformats.org/markup-compatibility/2006" xmlns:a14="http://schemas.microsoft.com/office/drawing/2010/main">
          <mc:Choice Requires="a14">
            <p:sp>
              <p:nvSpPr>
                <p:cNvPr id="24" name="Rectangle 23"/>
                <p:cNvSpPr/>
                <p:nvPr/>
              </p:nvSpPr>
              <p:spPr>
                <a:xfrm>
                  <a:off x="154957" y="4401108"/>
                  <a:ext cx="9694078" cy="125361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800" i="1" smtClean="0">
                                <a:latin typeface="Cambria Math" panose="02040503050406030204" pitchFamily="18" charset="0"/>
                                <a:ea typeface="Cambria Math"/>
                              </a:rPr>
                            </m:ctrlPr>
                          </m:sSupPr>
                          <m:e>
                            <m:r>
                              <a:rPr lang="en-US" sz="1800">
                                <a:latin typeface="Cambria Math"/>
                              </a:rPr>
                              <m:t>𝛻</m:t>
                            </m:r>
                          </m:e>
                          <m:sup>
                            <m:r>
                              <a:rPr lang="en-GB" sz="1800" i="1">
                                <a:latin typeface="Cambria Math"/>
                                <a:ea typeface="Cambria Math"/>
                              </a:rPr>
                              <m:t>2</m:t>
                            </m:r>
                          </m:sup>
                        </m:sSup>
                        <m:r>
                          <a:rPr lang="en-US" sz="1800" b="1" i="1">
                            <a:latin typeface="Cambria Math"/>
                          </a:rPr>
                          <m:t>𝑩</m:t>
                        </m:r>
                        <m:d>
                          <m:dPr>
                            <m:ctrlPr>
                              <a:rPr lang="en-GB" sz="1800" b="1" i="1" smtClean="0">
                                <a:latin typeface="Cambria Math" panose="02040503050406030204" pitchFamily="18" charset="0"/>
                              </a:rPr>
                            </m:ctrlPr>
                          </m:dPr>
                          <m:e>
                            <m:r>
                              <a:rPr lang="en-GB" sz="1800" b="0" i="1" smtClean="0">
                                <a:latin typeface="Cambria Math"/>
                              </a:rPr>
                              <m:t>𝑥</m:t>
                            </m:r>
                            <m:r>
                              <a:rPr lang="en-GB" sz="1800" b="0" i="1" smtClean="0">
                                <a:latin typeface="Cambria Math"/>
                              </a:rPr>
                              <m:t>,</m:t>
                            </m:r>
                            <m:r>
                              <a:rPr lang="en-GB" sz="1800" b="0" i="1" smtClean="0">
                                <a:latin typeface="Cambria Math"/>
                              </a:rPr>
                              <m:t>𝑦</m:t>
                            </m:r>
                            <m:r>
                              <a:rPr lang="en-GB" sz="1800" b="0" i="1" smtClean="0">
                                <a:latin typeface="Cambria Math"/>
                              </a:rPr>
                              <m:t>,</m:t>
                            </m:r>
                            <m:r>
                              <a:rPr lang="en-GB" sz="1800" b="0" i="1" smtClean="0">
                                <a:latin typeface="Cambria Math"/>
                              </a:rPr>
                              <m:t>𝑧</m:t>
                            </m:r>
                          </m:e>
                        </m:d>
                        <m:r>
                          <a:rPr lang="en-GB" sz="1800" i="1">
                            <a:latin typeface="Cambria Math"/>
                          </a:rPr>
                          <m:t>=0</m:t>
                        </m:r>
                        <m:r>
                          <a:rPr lang="en-GB" sz="1800" b="0" i="0" smtClean="0">
                            <a:latin typeface="Cambria Math"/>
                          </a:rPr>
                          <m:t>     </m:t>
                        </m:r>
                        <m:r>
                          <a:rPr lang="en-GB" sz="1800" i="1">
                            <a:latin typeface="Cambria Math"/>
                            <a:ea typeface="Cambria Math"/>
                          </a:rPr>
                          <m:t>⇒</m:t>
                        </m:r>
                        <m:r>
                          <a:rPr lang="en-GB" sz="1800" b="0" i="1" smtClean="0">
                            <a:latin typeface="Cambria Math"/>
                            <a:ea typeface="Cambria Math"/>
                          </a:rPr>
                          <m:t>     </m:t>
                        </m:r>
                      </m:oMath>
                      <m:oMath xmlns:m="http://schemas.openxmlformats.org/officeDocument/2006/math">
                        <m:f>
                          <m:fPr>
                            <m:ctrlPr>
                              <a:rPr lang="en-GB" sz="1800" i="1" smtClean="0">
                                <a:latin typeface="Cambria Math" panose="02040503050406030204" pitchFamily="18" charset="0"/>
                                <a:ea typeface="Cambria Math"/>
                              </a:rPr>
                            </m:ctrlPr>
                          </m:fPr>
                          <m:num>
                            <m:sSup>
                              <m:sSupPr>
                                <m:ctrlPr>
                                  <a:rPr lang="en-GB" sz="1800" i="1" smtClean="0">
                                    <a:latin typeface="Cambria Math" panose="02040503050406030204" pitchFamily="18" charset="0"/>
                                    <a:ea typeface="Cambria Math"/>
                                  </a:rPr>
                                </m:ctrlPr>
                              </m:sSupPr>
                              <m:e>
                                <m:r>
                                  <a:rPr lang="en-GB" sz="1800" i="1">
                                    <a:latin typeface="Cambria Math"/>
                                    <a:ea typeface="Cambria Math"/>
                                  </a:rPr>
                                  <m:t>𝜕</m:t>
                                </m:r>
                              </m:e>
                              <m:sup>
                                <m:r>
                                  <a:rPr lang="en-GB" sz="1800" b="0" i="1" smtClean="0">
                                    <a:latin typeface="Cambria Math"/>
                                    <a:ea typeface="Cambria Math"/>
                                  </a:rPr>
                                  <m:t>2</m:t>
                                </m:r>
                              </m:sup>
                            </m:sSup>
                          </m:num>
                          <m:den>
                            <m:r>
                              <a:rPr lang="en-GB" sz="1800" i="1" smtClean="0">
                                <a:latin typeface="Cambria Math"/>
                                <a:ea typeface="Cambria Math"/>
                              </a:rPr>
                              <m:t>𝜕</m:t>
                            </m:r>
                            <m:sSup>
                              <m:sSupPr>
                                <m:ctrlPr>
                                  <a:rPr lang="en-GB" sz="1800" i="1" smtClean="0">
                                    <a:latin typeface="Cambria Math" panose="02040503050406030204" pitchFamily="18" charset="0"/>
                                    <a:ea typeface="Cambria Math"/>
                                  </a:rPr>
                                </m:ctrlPr>
                              </m:sSupPr>
                              <m:e>
                                <m:r>
                                  <a:rPr lang="en-GB" sz="1800" i="1" smtClean="0">
                                    <a:latin typeface="Cambria Math"/>
                                    <a:ea typeface="Cambria Math"/>
                                  </a:rPr>
                                  <m:t>𝑥</m:t>
                                </m:r>
                              </m:e>
                              <m:sup>
                                <m:r>
                                  <a:rPr lang="en-GB" sz="1800" i="1" smtClean="0">
                                    <a:latin typeface="Cambria Math"/>
                                    <a:ea typeface="Cambria Math"/>
                                  </a:rPr>
                                  <m:t>2</m:t>
                                </m:r>
                              </m:sup>
                            </m:sSup>
                          </m:den>
                        </m:f>
                        <m:nary>
                          <m:naryPr>
                            <m:ctrlPr>
                              <a:rPr lang="en-GB" sz="1800" i="1" smtClean="0">
                                <a:latin typeface="Cambria Math" panose="02040503050406030204" pitchFamily="18" charset="0"/>
                                <a:ea typeface="Cambria Math"/>
                              </a:rPr>
                            </m:ctrlPr>
                          </m:naryPr>
                          <m:sub>
                            <m:r>
                              <m:rPr>
                                <m:brk m:alnAt="23"/>
                              </m:rPr>
                              <a:rPr lang="en-GB" sz="1800" b="0" i="1" smtClean="0">
                                <a:latin typeface="Cambria Math"/>
                                <a:ea typeface="Cambria Math"/>
                              </a:rPr>
                              <m:t>−</m:t>
                            </m:r>
                            <m:r>
                              <a:rPr lang="en-GB" sz="1800" b="0" i="1" smtClean="0">
                                <a:latin typeface="Cambria Math"/>
                                <a:ea typeface="Cambria Math"/>
                              </a:rPr>
                              <m:t>𝑎</m:t>
                            </m:r>
                          </m:sub>
                          <m:sup>
                            <m:r>
                              <a:rPr lang="en-GB" sz="1800" b="0" i="1" smtClean="0">
                                <a:latin typeface="Cambria Math"/>
                                <a:ea typeface="Cambria Math"/>
                              </a:rPr>
                              <m:t>+</m:t>
                            </m:r>
                            <m:r>
                              <a:rPr lang="en-GB" sz="1800" b="0" i="1" smtClean="0">
                                <a:latin typeface="Cambria Math"/>
                                <a:ea typeface="Cambria Math"/>
                              </a:rPr>
                              <m:t>𝑎</m:t>
                            </m:r>
                          </m:sup>
                          <m:e>
                            <m:sSub>
                              <m:sSubPr>
                                <m:ctrlPr>
                                  <a:rPr lang="en-GB" sz="1800" i="1" smtClean="0">
                                    <a:latin typeface="Cambria Math" panose="02040503050406030204" pitchFamily="18" charset="0"/>
                                    <a:ea typeface="Cambria Math"/>
                                  </a:rPr>
                                </m:ctrlPr>
                              </m:sSubPr>
                              <m:e>
                                <m:r>
                                  <a:rPr lang="en-GB" sz="1800" b="0" i="1" smtClean="0">
                                    <a:latin typeface="Cambria Math"/>
                                    <a:ea typeface="Cambria Math"/>
                                  </a:rPr>
                                  <m:t>𝐵</m:t>
                                </m:r>
                              </m:e>
                              <m:sub>
                                <m:r>
                                  <a:rPr lang="en-GB" sz="1800" b="0" i="1" smtClean="0">
                                    <a:latin typeface="Cambria Math"/>
                                    <a:ea typeface="Cambria Math"/>
                                  </a:rPr>
                                  <m:t>𝑥</m:t>
                                </m:r>
                              </m:sub>
                            </m:sSub>
                            <m:r>
                              <a:rPr lang="en-GB" sz="1800" b="0" i="1" smtClean="0">
                                <a:latin typeface="Cambria Math"/>
                                <a:ea typeface="Cambria Math"/>
                              </a:rPr>
                              <m:t> (</m:t>
                            </m:r>
                            <m:r>
                              <a:rPr lang="en-GB" sz="1800" b="0" i="1" smtClean="0">
                                <a:latin typeface="Cambria Math"/>
                                <a:ea typeface="Cambria Math"/>
                              </a:rPr>
                              <m:t>𝑥</m:t>
                            </m:r>
                            <m:r>
                              <a:rPr lang="en-GB" sz="1800" b="0" i="1" smtClean="0">
                                <a:latin typeface="Cambria Math"/>
                                <a:ea typeface="Cambria Math"/>
                              </a:rPr>
                              <m:t>,</m:t>
                            </m:r>
                            <m:r>
                              <a:rPr lang="en-GB" sz="1800" b="0" i="1" smtClean="0">
                                <a:latin typeface="Cambria Math"/>
                                <a:ea typeface="Cambria Math"/>
                              </a:rPr>
                              <m:t>𝑦</m:t>
                            </m:r>
                            <m:r>
                              <a:rPr lang="en-GB" sz="1800" b="0" i="1" smtClean="0">
                                <a:latin typeface="Cambria Math"/>
                                <a:ea typeface="Cambria Math"/>
                              </a:rPr>
                              <m:t>,</m:t>
                            </m:r>
                            <m:r>
                              <a:rPr lang="en-GB" sz="1800" i="1">
                                <a:latin typeface="Cambria Math"/>
                                <a:ea typeface="Cambria Math"/>
                              </a:rPr>
                              <m:t>𝜁</m:t>
                            </m:r>
                            <m:r>
                              <a:rPr lang="en-GB" sz="1800" i="1">
                                <a:latin typeface="Cambria Math"/>
                                <a:ea typeface="Cambria Math"/>
                              </a:rPr>
                              <m:t>)</m:t>
                            </m:r>
                            <m:r>
                              <a:rPr lang="en-GB" sz="1800" i="1">
                                <a:latin typeface="Cambria Math"/>
                                <a:ea typeface="Cambria Math"/>
                              </a:rPr>
                              <m:t>𝑑</m:t>
                            </m:r>
                            <m:r>
                              <a:rPr lang="en-GB" sz="1800" i="1">
                                <a:latin typeface="Cambria Math"/>
                                <a:ea typeface="Cambria Math"/>
                              </a:rPr>
                              <m:t>𝜁</m:t>
                            </m:r>
                          </m:e>
                        </m:nary>
                        <m:r>
                          <a:rPr lang="en-GB" sz="1800" b="0" i="1" smtClean="0">
                            <a:latin typeface="Cambria Math"/>
                            <a:ea typeface="Cambria Math"/>
                          </a:rPr>
                          <m:t>+</m:t>
                        </m:r>
                        <m:f>
                          <m:fPr>
                            <m:ctrlPr>
                              <a:rPr lang="en-GB" sz="1800" i="1">
                                <a:latin typeface="Cambria Math" panose="02040503050406030204" pitchFamily="18" charset="0"/>
                                <a:ea typeface="Cambria Math"/>
                              </a:rPr>
                            </m:ctrlPr>
                          </m:fPr>
                          <m:num>
                            <m:sSup>
                              <m:sSupPr>
                                <m:ctrlPr>
                                  <a:rPr lang="en-GB" sz="1800" i="1">
                                    <a:latin typeface="Cambria Math" panose="02040503050406030204" pitchFamily="18" charset="0"/>
                                    <a:ea typeface="Cambria Math"/>
                                  </a:rPr>
                                </m:ctrlPr>
                              </m:sSupPr>
                              <m:e>
                                <m:r>
                                  <a:rPr lang="en-GB" sz="1800" i="1">
                                    <a:latin typeface="Cambria Math"/>
                                    <a:ea typeface="Cambria Math"/>
                                  </a:rPr>
                                  <m:t>𝜕</m:t>
                                </m:r>
                              </m:e>
                              <m:sup>
                                <m:r>
                                  <a:rPr lang="en-GB" sz="1800" i="1">
                                    <a:latin typeface="Cambria Math"/>
                                    <a:ea typeface="Cambria Math"/>
                                  </a:rPr>
                                  <m:t>2</m:t>
                                </m:r>
                              </m:sup>
                            </m:sSup>
                          </m:num>
                          <m:den>
                            <m:r>
                              <a:rPr lang="en-GB" sz="1800" i="1">
                                <a:latin typeface="Cambria Math"/>
                                <a:ea typeface="Cambria Math"/>
                              </a:rPr>
                              <m:t>𝜕</m:t>
                            </m:r>
                            <m:sSup>
                              <m:sSupPr>
                                <m:ctrlPr>
                                  <a:rPr lang="en-GB" sz="1800" i="1">
                                    <a:latin typeface="Cambria Math" panose="02040503050406030204" pitchFamily="18" charset="0"/>
                                    <a:ea typeface="Cambria Math"/>
                                  </a:rPr>
                                </m:ctrlPr>
                              </m:sSupPr>
                              <m:e>
                                <m:r>
                                  <a:rPr lang="en-GB" sz="1800" b="0" i="1" smtClean="0">
                                    <a:latin typeface="Cambria Math"/>
                                    <a:ea typeface="Cambria Math"/>
                                  </a:rPr>
                                  <m:t>𝑦</m:t>
                                </m:r>
                              </m:e>
                              <m:sup>
                                <m:r>
                                  <a:rPr lang="en-GB" sz="1800" i="1">
                                    <a:latin typeface="Cambria Math"/>
                                    <a:ea typeface="Cambria Math"/>
                                  </a:rPr>
                                  <m:t>2</m:t>
                                </m:r>
                              </m:sup>
                            </m:sSup>
                          </m:den>
                        </m:f>
                        <m:nary>
                          <m:naryPr>
                            <m:ctrlPr>
                              <a:rPr lang="en-GB" sz="1800" i="1">
                                <a:latin typeface="Cambria Math" panose="02040503050406030204" pitchFamily="18" charset="0"/>
                                <a:ea typeface="Cambria Math"/>
                              </a:rPr>
                            </m:ctrlPr>
                          </m:naryPr>
                          <m:sub>
                            <m:r>
                              <m:rPr>
                                <m:brk m:alnAt="23"/>
                              </m:rPr>
                              <a:rPr lang="en-GB" sz="1800" i="1">
                                <a:latin typeface="Cambria Math"/>
                                <a:ea typeface="Cambria Math"/>
                              </a:rPr>
                              <m:t>−</m:t>
                            </m:r>
                            <m:r>
                              <a:rPr lang="en-GB" sz="1800" i="1">
                                <a:latin typeface="Cambria Math"/>
                                <a:ea typeface="Cambria Math"/>
                              </a:rPr>
                              <m:t>𝑎</m:t>
                            </m:r>
                          </m:sub>
                          <m:sup>
                            <m:r>
                              <a:rPr lang="en-GB" sz="1800" i="1">
                                <a:latin typeface="Cambria Math"/>
                                <a:ea typeface="Cambria Math"/>
                              </a:rPr>
                              <m:t>+</m:t>
                            </m:r>
                            <m:r>
                              <a:rPr lang="en-GB" sz="1800" i="1">
                                <a:latin typeface="Cambria Math"/>
                                <a:ea typeface="Cambria Math"/>
                              </a:rPr>
                              <m:t>𝑎</m:t>
                            </m:r>
                          </m:sup>
                          <m:e>
                            <m:sSub>
                              <m:sSubPr>
                                <m:ctrlPr>
                                  <a:rPr lang="en-GB" sz="1800" i="1">
                                    <a:latin typeface="Cambria Math" panose="02040503050406030204" pitchFamily="18" charset="0"/>
                                    <a:ea typeface="Cambria Math"/>
                                  </a:rPr>
                                </m:ctrlPr>
                              </m:sSubPr>
                              <m:e>
                                <m:r>
                                  <a:rPr lang="en-GB" sz="1800" i="1">
                                    <a:latin typeface="Cambria Math"/>
                                    <a:ea typeface="Cambria Math"/>
                                  </a:rPr>
                                  <m:t>𝐵</m:t>
                                </m:r>
                              </m:e>
                              <m:sub>
                                <m:r>
                                  <a:rPr lang="en-GB" sz="1800" b="0" i="1" smtClean="0">
                                    <a:latin typeface="Cambria Math"/>
                                    <a:ea typeface="Cambria Math"/>
                                  </a:rPr>
                                  <m:t>𝑦</m:t>
                                </m:r>
                              </m:sub>
                            </m:sSub>
                            <m:r>
                              <a:rPr lang="en-GB" sz="1800" i="1">
                                <a:latin typeface="Cambria Math"/>
                                <a:ea typeface="Cambria Math"/>
                              </a:rPr>
                              <m:t> (</m:t>
                            </m:r>
                            <m:r>
                              <a:rPr lang="en-GB" sz="1800" i="1">
                                <a:latin typeface="Cambria Math"/>
                                <a:ea typeface="Cambria Math"/>
                              </a:rPr>
                              <m:t>𝑥</m:t>
                            </m:r>
                            <m:r>
                              <a:rPr lang="en-GB" sz="1800" i="1">
                                <a:latin typeface="Cambria Math"/>
                                <a:ea typeface="Cambria Math"/>
                              </a:rPr>
                              <m:t>,</m:t>
                            </m:r>
                            <m:r>
                              <a:rPr lang="en-GB" sz="1800" i="1">
                                <a:latin typeface="Cambria Math"/>
                                <a:ea typeface="Cambria Math"/>
                              </a:rPr>
                              <m:t>𝑦</m:t>
                            </m:r>
                            <m:r>
                              <a:rPr lang="en-GB" sz="1800" i="1">
                                <a:latin typeface="Cambria Math"/>
                                <a:ea typeface="Cambria Math"/>
                              </a:rPr>
                              <m:t>,</m:t>
                            </m:r>
                            <m:r>
                              <a:rPr lang="en-GB" sz="1800" i="1">
                                <a:latin typeface="Cambria Math"/>
                                <a:ea typeface="Cambria Math"/>
                              </a:rPr>
                              <m:t>𝜁</m:t>
                            </m:r>
                            <m:r>
                              <a:rPr lang="en-GB" sz="1800" i="1">
                                <a:latin typeface="Cambria Math"/>
                                <a:ea typeface="Cambria Math"/>
                              </a:rPr>
                              <m:t>)</m:t>
                            </m:r>
                            <m:r>
                              <a:rPr lang="en-GB" sz="1800" i="1">
                                <a:latin typeface="Cambria Math"/>
                                <a:ea typeface="Cambria Math"/>
                              </a:rPr>
                              <m:t>𝑑</m:t>
                            </m:r>
                            <m:r>
                              <a:rPr lang="en-GB" sz="1800" i="1">
                                <a:latin typeface="Cambria Math"/>
                                <a:ea typeface="Cambria Math"/>
                              </a:rPr>
                              <m:t>𝜁</m:t>
                            </m:r>
                          </m:e>
                        </m:nary>
                        <m:r>
                          <a:rPr lang="en-GB" sz="1800" b="0" i="1" smtClean="0">
                            <a:latin typeface="Cambria Math"/>
                            <a:ea typeface="Cambria Math"/>
                          </a:rPr>
                          <m:t>=</m:t>
                        </m:r>
                        <m:sSubSup>
                          <m:sSubSupPr>
                            <m:ctrlPr>
                              <a:rPr lang="en-GB" sz="1800" i="1">
                                <a:latin typeface="Cambria Math" panose="02040503050406030204" pitchFamily="18" charset="0"/>
                              </a:rPr>
                            </m:ctrlPr>
                          </m:sSubSupPr>
                          <m:e>
                            <m:d>
                              <m:dPr>
                                <m:begChr m:val="["/>
                                <m:endChr m:val="]"/>
                                <m:ctrlPr>
                                  <a:rPr lang="en-GB" sz="1800" i="1" smtClean="0">
                                    <a:latin typeface="Cambria Math" panose="02040503050406030204" pitchFamily="18" charset="0"/>
                                  </a:rPr>
                                </m:ctrlPr>
                              </m:dPr>
                              <m:e>
                                <m:f>
                                  <m:fPr>
                                    <m:ctrlPr>
                                      <a:rPr lang="en-GB" sz="1800" i="1">
                                        <a:latin typeface="Cambria Math" panose="02040503050406030204" pitchFamily="18" charset="0"/>
                                        <a:ea typeface="Cambria Math"/>
                                      </a:rPr>
                                    </m:ctrlPr>
                                  </m:fPr>
                                  <m:num>
                                    <m:r>
                                      <a:rPr lang="en-GB" sz="1800" i="1">
                                        <a:latin typeface="Cambria Math"/>
                                        <a:ea typeface="Cambria Math"/>
                                      </a:rPr>
                                      <m:t>𝜕</m:t>
                                    </m:r>
                                    <m:sSub>
                                      <m:sSubPr>
                                        <m:ctrlPr>
                                          <a:rPr lang="en-GB" sz="1800" i="1">
                                            <a:latin typeface="Cambria Math" panose="02040503050406030204" pitchFamily="18" charset="0"/>
                                            <a:ea typeface="Cambria Math"/>
                                          </a:rPr>
                                        </m:ctrlPr>
                                      </m:sSubPr>
                                      <m:e>
                                        <m:r>
                                          <a:rPr lang="en-GB" sz="1800" i="1">
                                            <a:latin typeface="Cambria Math"/>
                                            <a:ea typeface="Cambria Math"/>
                                          </a:rPr>
                                          <m:t>𝐵</m:t>
                                        </m:r>
                                      </m:e>
                                      <m:sub>
                                        <m:r>
                                          <a:rPr lang="en-GB" sz="1800" i="1">
                                            <a:latin typeface="Cambria Math"/>
                                            <a:ea typeface="Cambria Math"/>
                                          </a:rPr>
                                          <m:t>𝑧</m:t>
                                        </m:r>
                                      </m:sub>
                                    </m:sSub>
                                  </m:num>
                                  <m:den>
                                    <m:r>
                                      <a:rPr lang="en-GB" sz="1800" i="1">
                                        <a:latin typeface="Cambria Math"/>
                                        <a:ea typeface="Cambria Math"/>
                                      </a:rPr>
                                      <m:t>𝜕</m:t>
                                    </m:r>
                                    <m:r>
                                      <a:rPr lang="de-CH" sz="1800" b="0" i="1" smtClean="0">
                                        <a:latin typeface="Cambria Math" panose="02040503050406030204" pitchFamily="18" charset="0"/>
                                        <a:ea typeface="Cambria Math"/>
                                      </a:rPr>
                                      <m:t>𝑧</m:t>
                                    </m:r>
                                  </m:den>
                                </m:f>
                              </m:e>
                            </m:d>
                          </m:e>
                          <m:sub>
                            <m:r>
                              <a:rPr lang="en-GB" sz="1800" b="0" i="1" smtClean="0">
                                <a:latin typeface="Cambria Math"/>
                              </a:rPr>
                              <m:t>−</m:t>
                            </m:r>
                            <m:r>
                              <a:rPr lang="en-GB" sz="1800" b="0" i="1" smtClean="0">
                                <a:latin typeface="Cambria Math"/>
                              </a:rPr>
                              <m:t>𝑎</m:t>
                            </m:r>
                          </m:sub>
                          <m:sup>
                            <m:r>
                              <a:rPr lang="en-GB" sz="1800" b="0" i="1" smtClean="0">
                                <a:latin typeface="Cambria Math"/>
                              </a:rPr>
                              <m:t>+</m:t>
                            </m:r>
                            <m:r>
                              <a:rPr lang="en-GB" sz="1800" b="0" i="1" smtClean="0">
                                <a:latin typeface="Cambria Math"/>
                              </a:rPr>
                              <m:t>𝑎</m:t>
                            </m:r>
                          </m:sup>
                        </m:sSubSup>
                        <m:r>
                          <a:rPr lang="en-US" sz="1800" i="1" smtClean="0">
                            <a:latin typeface="Cambria Math"/>
                            <a:ea typeface="Cambria Math"/>
                          </a:rPr>
                          <m:t>≈</m:t>
                        </m:r>
                        <m:r>
                          <a:rPr lang="en-GB" sz="1800" b="0" i="1" smtClean="0">
                            <a:latin typeface="Cambria Math"/>
                            <a:ea typeface="Cambria Math"/>
                          </a:rPr>
                          <m:t>0   </m:t>
                        </m:r>
                        <m:d>
                          <m:dPr>
                            <m:begChr m:val="{"/>
                            <m:endChr m:val=""/>
                            <m:ctrlPr>
                              <a:rPr lang="en-GB" sz="1800" b="0" i="1" smtClean="0">
                                <a:latin typeface="Cambria Math" panose="02040503050406030204" pitchFamily="18" charset="0"/>
                                <a:ea typeface="Cambria Math"/>
                              </a:rPr>
                            </m:ctrlPr>
                          </m:dPr>
                          <m:e>
                            <m:eqArr>
                              <m:eqArrPr>
                                <m:ctrlPr>
                                  <a:rPr lang="en-GB" sz="1800" b="0" i="1" smtClean="0">
                                    <a:latin typeface="Cambria Math" panose="02040503050406030204" pitchFamily="18" charset="0"/>
                                    <a:ea typeface="Cambria Math"/>
                                  </a:rPr>
                                </m:ctrlPr>
                              </m:eqArrPr>
                              <m:e>
                                <m:r>
                                  <a:rPr lang="en-GB" sz="1800" b="0" i="1" smtClean="0">
                                    <a:latin typeface="Cambria Math"/>
                                    <a:ea typeface="Cambria Math"/>
                                  </a:rPr>
                                  <m:t>𝑎</m:t>
                                </m:r>
                                <m:r>
                                  <a:rPr lang="en-GB" sz="1800" i="1">
                                    <a:latin typeface="Cambria Math"/>
                                    <a:ea typeface="Cambria Math"/>
                                  </a:rPr>
                                  <m:t>→∞</m:t>
                                </m:r>
                              </m:e>
                              <m:e>
                                <m:f>
                                  <m:fPr>
                                    <m:ctrlPr>
                                      <a:rPr lang="en-GB" sz="1800" i="1">
                                        <a:latin typeface="Cambria Math" panose="02040503050406030204" pitchFamily="18" charset="0"/>
                                        <a:ea typeface="Cambria Math"/>
                                      </a:rPr>
                                    </m:ctrlPr>
                                  </m:fPr>
                                  <m:num>
                                    <m:r>
                                      <a:rPr lang="en-GB" sz="1800" i="1">
                                        <a:latin typeface="Cambria Math"/>
                                        <a:ea typeface="Cambria Math"/>
                                      </a:rPr>
                                      <m:t>𝜕</m:t>
                                    </m:r>
                                    <m:sSub>
                                      <m:sSubPr>
                                        <m:ctrlPr>
                                          <a:rPr lang="en-GB" sz="1800" i="1">
                                            <a:latin typeface="Cambria Math" panose="02040503050406030204" pitchFamily="18" charset="0"/>
                                            <a:ea typeface="Cambria Math"/>
                                          </a:rPr>
                                        </m:ctrlPr>
                                      </m:sSubPr>
                                      <m:e>
                                        <m:r>
                                          <a:rPr lang="en-GB" sz="1800" i="1">
                                            <a:latin typeface="Cambria Math"/>
                                            <a:ea typeface="Cambria Math"/>
                                          </a:rPr>
                                          <m:t>𝐵</m:t>
                                        </m:r>
                                      </m:e>
                                      <m:sub>
                                        <m:r>
                                          <a:rPr lang="en-GB" sz="1800" i="1">
                                            <a:latin typeface="Cambria Math"/>
                                            <a:ea typeface="Cambria Math"/>
                                          </a:rPr>
                                          <m:t>𝑧</m:t>
                                        </m:r>
                                      </m:sub>
                                    </m:sSub>
                                  </m:num>
                                  <m:den>
                                    <m:r>
                                      <a:rPr lang="en-GB" sz="1800" i="1">
                                        <a:latin typeface="Cambria Math"/>
                                        <a:ea typeface="Cambria Math"/>
                                      </a:rPr>
                                      <m:t>𝜕</m:t>
                                    </m:r>
                                    <m:r>
                                      <a:rPr lang="de-CH" sz="1800" i="1">
                                        <a:latin typeface="Cambria Math" panose="02040503050406030204" pitchFamily="18" charset="0"/>
                                        <a:ea typeface="Cambria Math"/>
                                      </a:rPr>
                                      <m:t>𝑧</m:t>
                                    </m:r>
                                  </m:den>
                                </m:f>
                                <m:d>
                                  <m:dPr>
                                    <m:ctrlPr>
                                      <a:rPr lang="en-GB" sz="1800" i="1">
                                        <a:latin typeface="Cambria Math" panose="02040503050406030204" pitchFamily="18" charset="0"/>
                                        <a:ea typeface="Cambria Math"/>
                                      </a:rPr>
                                    </m:ctrlPr>
                                  </m:dPr>
                                  <m:e>
                                    <m:r>
                                      <a:rPr lang="en-GB" sz="1800" i="1">
                                        <a:latin typeface="Cambria Math"/>
                                        <a:ea typeface="Cambria Math"/>
                                      </a:rPr>
                                      <m:t>𝑥</m:t>
                                    </m:r>
                                    <m:r>
                                      <a:rPr lang="en-GB" sz="1800" i="1">
                                        <a:latin typeface="Cambria Math"/>
                                        <a:ea typeface="Cambria Math"/>
                                      </a:rPr>
                                      <m:t>,</m:t>
                                    </m:r>
                                    <m:r>
                                      <a:rPr lang="en-GB" sz="1800" i="1">
                                        <a:latin typeface="Cambria Math"/>
                                        <a:ea typeface="Cambria Math"/>
                                      </a:rPr>
                                      <m:t>𝑦</m:t>
                                    </m:r>
                                    <m:r>
                                      <a:rPr lang="en-GB" sz="1800" i="1">
                                        <a:latin typeface="Cambria Math"/>
                                        <a:ea typeface="Cambria Math"/>
                                      </a:rPr>
                                      <m:t>,</m:t>
                                    </m:r>
                                    <m:r>
                                      <a:rPr lang="en-GB" sz="1800" b="0" i="1" smtClean="0">
                                        <a:latin typeface="Cambria Math"/>
                                        <a:ea typeface="Cambria Math"/>
                                      </a:rPr>
                                      <m:t>𝑎</m:t>
                                    </m:r>
                                  </m:e>
                                </m:d>
                                <m:r>
                                  <a:rPr lang="en-GB" sz="1800" b="0" i="1" smtClean="0">
                                    <a:latin typeface="Cambria Math"/>
                                    <a:ea typeface="Cambria Math"/>
                                  </a:rPr>
                                  <m:t>=</m:t>
                                </m:r>
                                <m:f>
                                  <m:fPr>
                                    <m:ctrlPr>
                                      <a:rPr lang="en-GB" sz="1800" i="1">
                                        <a:latin typeface="Cambria Math" panose="02040503050406030204" pitchFamily="18" charset="0"/>
                                        <a:ea typeface="Cambria Math"/>
                                      </a:rPr>
                                    </m:ctrlPr>
                                  </m:fPr>
                                  <m:num>
                                    <m:r>
                                      <a:rPr lang="en-GB" sz="1800" i="1">
                                        <a:latin typeface="Cambria Math"/>
                                        <a:ea typeface="Cambria Math"/>
                                      </a:rPr>
                                      <m:t>𝜕</m:t>
                                    </m:r>
                                    <m:sSub>
                                      <m:sSubPr>
                                        <m:ctrlPr>
                                          <a:rPr lang="en-GB" sz="1800" i="1">
                                            <a:latin typeface="Cambria Math" panose="02040503050406030204" pitchFamily="18" charset="0"/>
                                            <a:ea typeface="Cambria Math"/>
                                          </a:rPr>
                                        </m:ctrlPr>
                                      </m:sSubPr>
                                      <m:e>
                                        <m:r>
                                          <a:rPr lang="en-GB" sz="1800" i="1">
                                            <a:latin typeface="Cambria Math"/>
                                            <a:ea typeface="Cambria Math"/>
                                          </a:rPr>
                                          <m:t>𝐵</m:t>
                                        </m:r>
                                      </m:e>
                                      <m:sub>
                                        <m:r>
                                          <a:rPr lang="en-GB" sz="1800" i="1">
                                            <a:latin typeface="Cambria Math"/>
                                            <a:ea typeface="Cambria Math"/>
                                          </a:rPr>
                                          <m:t>𝑧</m:t>
                                        </m:r>
                                      </m:sub>
                                    </m:sSub>
                                  </m:num>
                                  <m:den>
                                    <m:r>
                                      <a:rPr lang="en-GB" sz="1800" i="1">
                                        <a:latin typeface="Cambria Math"/>
                                        <a:ea typeface="Cambria Math"/>
                                      </a:rPr>
                                      <m:t>𝜕</m:t>
                                    </m:r>
                                    <m:r>
                                      <a:rPr lang="de-CH" sz="1800" i="1">
                                        <a:latin typeface="Cambria Math" panose="02040503050406030204" pitchFamily="18" charset="0"/>
                                        <a:ea typeface="Cambria Math"/>
                                      </a:rPr>
                                      <m:t>𝑧</m:t>
                                    </m:r>
                                  </m:den>
                                </m:f>
                                <m:d>
                                  <m:dPr>
                                    <m:ctrlPr>
                                      <a:rPr lang="en-GB" sz="1800" i="1">
                                        <a:latin typeface="Cambria Math" panose="02040503050406030204" pitchFamily="18" charset="0"/>
                                        <a:ea typeface="Cambria Math"/>
                                      </a:rPr>
                                    </m:ctrlPr>
                                  </m:dPr>
                                  <m:e>
                                    <m:r>
                                      <a:rPr lang="en-GB" sz="1800" i="1">
                                        <a:latin typeface="Cambria Math"/>
                                        <a:ea typeface="Cambria Math"/>
                                      </a:rPr>
                                      <m:t>𝑥</m:t>
                                    </m:r>
                                    <m:r>
                                      <a:rPr lang="en-GB" sz="1800" i="1">
                                        <a:latin typeface="Cambria Math"/>
                                        <a:ea typeface="Cambria Math"/>
                                      </a:rPr>
                                      <m:t>,</m:t>
                                    </m:r>
                                    <m:r>
                                      <a:rPr lang="en-GB" sz="1800" i="1">
                                        <a:latin typeface="Cambria Math"/>
                                        <a:ea typeface="Cambria Math"/>
                                      </a:rPr>
                                      <m:t>𝑦</m:t>
                                    </m:r>
                                    <m:r>
                                      <a:rPr lang="en-GB" sz="1800" i="1">
                                        <a:latin typeface="Cambria Math"/>
                                        <a:ea typeface="Cambria Math"/>
                                      </a:rPr>
                                      <m:t>,−</m:t>
                                    </m:r>
                                    <m:r>
                                      <a:rPr lang="en-GB" sz="1800" i="1">
                                        <a:latin typeface="Cambria Math"/>
                                        <a:ea typeface="Cambria Math"/>
                                      </a:rPr>
                                      <m:t>𝑎</m:t>
                                    </m:r>
                                  </m:e>
                                </m:d>
                              </m:e>
                            </m:eqArr>
                          </m:e>
                        </m:d>
                      </m:oMath>
                    </m:oMathPara>
                  </a14:m>
                  <a:endParaRPr lang="en-GB" sz="1800" dirty="0"/>
                </a:p>
              </p:txBody>
            </p:sp>
          </mc:Choice>
          <mc:Fallback xmlns="">
            <p:sp>
              <p:nvSpPr>
                <p:cNvPr id="24" name="Rectangle 23"/>
                <p:cNvSpPr>
                  <a:spLocks noRot="1" noChangeAspect="1" noMove="1" noResize="1" noEditPoints="1" noAdjustHandles="1" noChangeArrowheads="1" noChangeShapeType="1" noTextEdit="1"/>
                </p:cNvSpPr>
                <p:nvPr/>
              </p:nvSpPr>
              <p:spPr>
                <a:xfrm>
                  <a:off x="154957" y="4401108"/>
                  <a:ext cx="9694078" cy="1253613"/>
                </a:xfrm>
                <a:prstGeom prst="rect">
                  <a:avLst/>
                </a:prstGeom>
                <a:blipFill>
                  <a:blip r:embed="rId3"/>
                  <a:stretch>
                    <a:fillRect/>
                  </a:stretch>
                </a:blipFill>
              </p:spPr>
              <p:txBody>
                <a:bodyPr/>
                <a:lstStyle/>
                <a:p>
                  <a:r>
                    <a:rPr lang="en-US">
                      <a:noFill/>
                    </a:rPr>
                    <a:t> </a:t>
                  </a:r>
                </a:p>
              </p:txBody>
            </p:sp>
          </mc:Fallback>
        </mc:AlternateContent>
        <p:sp>
          <p:nvSpPr>
            <p:cNvPr id="25" name="Left Brace 24"/>
            <p:cNvSpPr/>
            <p:nvPr/>
          </p:nvSpPr>
          <p:spPr bwMode="auto">
            <a:xfrm rot="17949203">
              <a:off x="6901032" y="1083352"/>
              <a:ext cx="612068" cy="4647763"/>
            </a:xfrm>
            <a:prstGeom prst="leftBrace">
              <a:avLst/>
            </a:prstGeom>
            <a:noFill/>
            <a:ln w="28575" cap="flat" cmpd="sng" algn="ctr">
              <a:solidFill>
                <a:srgbClr val="FFFF00"/>
              </a:solidFill>
              <a:prstDash val="solid"/>
              <a:round/>
              <a:headEnd type="none" w="med" len="med"/>
              <a:tailEnd type="stealth" w="sm" len="sm"/>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a:ln>
                  <a:noFill/>
                </a:ln>
                <a:solidFill>
                  <a:schemeClr val="tx1"/>
                </a:solidFill>
                <a:effectLst/>
                <a:latin typeface="Times New Roman" pitchFamily="18" charset="0"/>
              </a:endParaRPr>
            </a:p>
          </p:txBody>
        </p:sp>
      </p:grpSp>
      <p:sp>
        <p:nvSpPr>
          <p:cNvPr id="26" name="Bevel 27"/>
          <p:cNvSpPr/>
          <p:nvPr/>
        </p:nvSpPr>
        <p:spPr bwMode="auto">
          <a:xfrm>
            <a:off x="125639" y="5661248"/>
            <a:ext cx="9649072" cy="667324"/>
          </a:xfrm>
          <a:prstGeom prst="bevel">
            <a:avLst>
              <a:gd name="adj" fmla="val 7158"/>
            </a:avLst>
          </a:prstGeom>
          <a:gradFill>
            <a:gsLst>
              <a:gs pos="0">
                <a:srgbClr val="CCFFFF"/>
              </a:gs>
              <a:gs pos="100000">
                <a:srgbClr val="99FFCC"/>
              </a:gs>
            </a:gsLst>
            <a:lin ang="5400000" scaled="1"/>
          </a:gradFill>
          <a:ln w="3175" cap="flat" cmpd="sng" algn="ctr">
            <a:solidFill>
              <a:schemeClr val="tx1"/>
            </a:solidFill>
            <a:prstDash val="solid"/>
            <a:round/>
            <a:headEnd type="none" w="med" len="med"/>
            <a:tailEnd type="stealth" w="sm" len="sm"/>
          </a:ln>
          <a:effectLst/>
          <a:scene3d>
            <a:camera prst="orthographicFront"/>
            <a:lightRig rig="threePt" dir="t"/>
          </a:scene3d>
          <a:sp3d prstMaterial="metal"/>
        </p:spPr>
        <p:txBody>
          <a:bodyPr vert="horz" wrap="square" lIns="108000" tIns="72000" rIns="108000" bIns="72000" numCol="1" rtlCol="0" anchor="ctr" anchorCtr="0" compatLnSpc="1">
            <a:prstTxWarp prst="textNoShape">
              <a:avLst/>
            </a:prstTxWarp>
            <a:noAutofit/>
          </a:bodyPr>
          <a:lstStyle/>
          <a:p>
            <a:pPr>
              <a:spcBef>
                <a:spcPts val="0"/>
              </a:spcBef>
            </a:pPr>
            <a:r>
              <a:rPr lang="en-GB" sz="1800" dirty="0">
                <a:solidFill>
                  <a:srgbClr val="000000"/>
                </a:solidFill>
                <a:latin typeface="Calibri" pitchFamily="34" charset="0"/>
                <a:cs typeface="Calibri" pitchFamily="34" charset="0"/>
              </a:rPr>
              <a:t>the integral field of any straight magnet is harmonic</a:t>
            </a:r>
            <a:endParaRPr kumimoji="0" lang="en-GB" sz="1800" b="0" i="0" u="none" strike="noStrike" cap="none" normalizeH="0" dirty="0">
              <a:ln>
                <a:noFill/>
              </a:ln>
              <a:solidFill>
                <a:schemeClr val="tx1"/>
              </a:solidFill>
              <a:effectLst/>
              <a:latin typeface="Calibri" pitchFamily="34" charset="0"/>
            </a:endParaRPr>
          </a:p>
        </p:txBody>
      </p:sp>
    </p:spTree>
    <p:extLst>
      <p:ext uri="{BB962C8B-B14F-4D97-AF65-F5344CB8AC3E}">
        <p14:creationId xmlns:p14="http://schemas.microsoft.com/office/powerpoint/2010/main" val="13011352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 y="0"/>
            <a:ext cx="9906000" cy="260350"/>
          </a:xfrm>
          <a:prstGeom prst="rect">
            <a:avLst/>
          </a:prstGeom>
          <a:gradFill rotWithShape="1">
            <a:gsLst>
              <a:gs pos="0">
                <a:schemeClr val="tx1"/>
              </a:gs>
              <a:gs pos="50000">
                <a:srgbClr val="76AA9C"/>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a:solidFill>
                  <a:srgbClr val="FFFFFF"/>
                </a:solidFill>
                <a:effectLst>
                  <a:outerShdw blurRad="38100" dist="38100" dir="2700000" algn="tl">
                    <a:srgbClr val="919191"/>
                  </a:outerShdw>
                </a:effectLst>
                <a:latin typeface="Ubuntu" panose="020B0504030602030204" pitchFamily="34" charset="0"/>
                <a:cs typeface="Calibri" pitchFamily="34" charset="0"/>
                <a:sym typeface="Symbol" pitchFamily="18" charset="2"/>
              </a:rPr>
              <a:t>When is 2D not enough ? </a:t>
            </a:r>
          </a:p>
        </p:txBody>
      </p:sp>
      <p:sp>
        <p:nvSpPr>
          <p:cNvPr id="3" name="Rectangle 2"/>
          <p:cNvSpPr/>
          <p:nvPr/>
        </p:nvSpPr>
        <p:spPr>
          <a:xfrm>
            <a:off x="61852" y="1544010"/>
            <a:ext cx="9607672" cy="4524315"/>
          </a:xfrm>
          <a:prstGeom prst="rect">
            <a:avLst/>
          </a:prstGeom>
        </p:spPr>
        <p:txBody>
          <a:bodyPr wrap="square">
            <a:spAutoFit/>
          </a:bodyPr>
          <a:lstStyle/>
          <a:p>
            <a:pPr>
              <a:spcBef>
                <a:spcPts val="0"/>
              </a:spcBef>
              <a:defRPr/>
            </a:pPr>
            <a:r>
              <a:rPr lang="fr-CH" sz="1800" dirty="0" err="1">
                <a:latin typeface="Calibri" pitchFamily="34" charset="0"/>
                <a:cs typeface="Calibri" pitchFamily="34" charset="0"/>
              </a:rPr>
              <a:t>examples</a:t>
            </a:r>
            <a:r>
              <a:rPr lang="fr-CH" sz="1800" dirty="0">
                <a:latin typeface="Calibri" pitchFamily="34" charset="0"/>
                <a:cs typeface="Calibri" pitchFamily="34" charset="0"/>
              </a:rPr>
              <a:t> of situations </a:t>
            </a:r>
            <a:r>
              <a:rPr lang="fr-CH" sz="1800" dirty="0" err="1">
                <a:latin typeface="Calibri" pitchFamily="34" charset="0"/>
                <a:cs typeface="Calibri" pitchFamily="34" charset="0"/>
              </a:rPr>
              <a:t>where</a:t>
            </a:r>
            <a:r>
              <a:rPr lang="fr-CH" sz="1800" dirty="0">
                <a:latin typeface="Calibri" pitchFamily="34" charset="0"/>
                <a:cs typeface="Calibri" pitchFamily="34" charset="0"/>
              </a:rPr>
              <a:t> the profile </a:t>
            </a:r>
            <a:r>
              <a:rPr lang="fr-CH" sz="1800" dirty="0" err="1">
                <a:latin typeface="Calibri" pitchFamily="34" charset="0"/>
                <a:cs typeface="Calibri" pitchFamily="34" charset="0"/>
              </a:rPr>
              <a:t>B</a:t>
            </a:r>
            <a:r>
              <a:rPr lang="fr-CH" sz="1800" baseline="-25000" dirty="0" err="1">
                <a:latin typeface="Calibri" pitchFamily="34" charset="0"/>
                <a:cs typeface="Calibri" pitchFamily="34" charset="0"/>
              </a:rPr>
              <a:t>n</a:t>
            </a:r>
            <a:r>
              <a:rPr lang="fr-CH" sz="1800" dirty="0">
                <a:latin typeface="Calibri" pitchFamily="34" charset="0"/>
                <a:cs typeface="Calibri" pitchFamily="34" charset="0"/>
              </a:rPr>
              <a:t>(s) </a:t>
            </a:r>
            <a:r>
              <a:rPr lang="fr-CH" sz="1800" dirty="0" err="1">
                <a:latin typeface="Calibri" pitchFamily="34" charset="0"/>
                <a:cs typeface="Calibri" pitchFamily="34" charset="0"/>
              </a:rPr>
              <a:t>is</a:t>
            </a:r>
            <a:r>
              <a:rPr lang="fr-CH" sz="1800" dirty="0">
                <a:latin typeface="Calibri" pitchFamily="34" charset="0"/>
                <a:cs typeface="Calibri" pitchFamily="34" charset="0"/>
              </a:rPr>
              <a:t> important:</a:t>
            </a:r>
          </a:p>
          <a:p>
            <a:pPr algn="l">
              <a:spcBef>
                <a:spcPts val="0"/>
              </a:spcBef>
              <a:defRPr/>
            </a:pPr>
            <a:endParaRPr lang="en-GB" sz="1800" b="1" dirty="0">
              <a:latin typeface="Calibri" pitchFamily="34" charset="0"/>
              <a:cs typeface="Calibri" pitchFamily="34" charset="0"/>
            </a:endParaRPr>
          </a:p>
          <a:p>
            <a:pPr marL="285750" indent="-285750" algn="l">
              <a:spcBef>
                <a:spcPts val="0"/>
              </a:spcBef>
              <a:buFont typeface="Arial" pitchFamily="34" charset="0"/>
              <a:buChar char="•"/>
              <a:defRPr/>
            </a:pPr>
            <a:r>
              <a:rPr lang="en-GB" sz="1800" b="1" dirty="0">
                <a:latin typeface="Calibri" pitchFamily="34" charset="0"/>
                <a:cs typeface="Calibri" pitchFamily="34" charset="0"/>
              </a:rPr>
              <a:t>impact of fringe field on beam stability</a:t>
            </a:r>
            <a:r>
              <a:rPr lang="en-GB" sz="1800" dirty="0">
                <a:solidFill>
                  <a:srgbClr val="00B050"/>
                </a:solidFill>
                <a:latin typeface="Calibri" pitchFamily="34" charset="0"/>
                <a:cs typeface="Calibri" pitchFamily="34" charset="0"/>
              </a:rPr>
              <a:t>: normally negligible</a:t>
            </a:r>
            <a:r>
              <a:rPr lang="en-GB" sz="1800" dirty="0">
                <a:latin typeface="Calibri" pitchFamily="34" charset="0"/>
                <a:cs typeface="Calibri" pitchFamily="34" charset="0"/>
              </a:rPr>
              <a:t>, except </a:t>
            </a:r>
            <a:r>
              <a:rPr lang="en-GB" sz="1800" dirty="0">
                <a:solidFill>
                  <a:srgbClr val="FF0000"/>
                </a:solidFill>
                <a:latin typeface="Calibri" pitchFamily="34" charset="0"/>
                <a:cs typeface="Calibri" pitchFamily="34" charset="0"/>
              </a:rPr>
              <a:t>if </a:t>
            </a:r>
            <a:r>
              <a:rPr lang="en-GB" sz="1800" dirty="0">
                <a:solidFill>
                  <a:srgbClr val="FF0000"/>
                </a:solidFill>
                <a:latin typeface="Calibri" pitchFamily="34" charset="0"/>
                <a:cs typeface="Calibri" pitchFamily="34" charset="0"/>
                <a:sym typeface="Symbol"/>
              </a:rPr>
              <a:t>(s) has a large swing inside the magnet</a:t>
            </a:r>
            <a:r>
              <a:rPr lang="en-GB" sz="1800" dirty="0">
                <a:latin typeface="Calibri" pitchFamily="34" charset="0"/>
                <a:cs typeface="Calibri" pitchFamily="34" charset="0"/>
                <a:sym typeface="Symbol"/>
              </a:rPr>
              <a:t> (typically in IR quads).  In this case, integrated field harmonics </a:t>
            </a:r>
            <a:r>
              <a:rPr lang="en-GB" sz="1800" dirty="0" err="1">
                <a:latin typeface="Calibri" pitchFamily="34" charset="0"/>
                <a:cs typeface="Calibri" pitchFamily="34" charset="0"/>
              </a:rPr>
              <a:t>B</a:t>
            </a:r>
            <a:r>
              <a:rPr lang="en-GB" sz="1800" baseline="-25000" dirty="0" err="1">
                <a:latin typeface="Calibri" pitchFamily="34" charset="0"/>
                <a:cs typeface="Calibri" pitchFamily="34" charset="0"/>
              </a:rPr>
              <a:t>n</a:t>
            </a:r>
            <a:r>
              <a:rPr lang="en-GB" sz="1800" dirty="0">
                <a:latin typeface="Calibri" pitchFamily="34" charset="0"/>
                <a:cs typeface="Calibri" pitchFamily="34" charset="0"/>
              </a:rPr>
              <a:t>(s) may not be sufficient for accurate beam optics calculations  </a:t>
            </a:r>
            <a:br>
              <a:rPr lang="en-GB" sz="1800" dirty="0">
                <a:latin typeface="Calibri" pitchFamily="34" charset="0"/>
                <a:cs typeface="Calibri" pitchFamily="34" charset="0"/>
              </a:rPr>
            </a:br>
            <a:r>
              <a:rPr lang="en-GB" sz="1800" dirty="0">
                <a:latin typeface="Calibri" pitchFamily="34" charset="0"/>
                <a:cs typeface="Calibri" pitchFamily="34" charset="0"/>
              </a:rPr>
              <a:t>NB: this effect is more evident in accelerators of small size (</a:t>
            </a:r>
            <a:r>
              <a:rPr lang="en-GB" sz="1800" dirty="0">
                <a:latin typeface="Calibri" pitchFamily="34" charset="0"/>
                <a:cs typeface="Calibri" pitchFamily="34" charset="0"/>
                <a:sym typeface="Symbol"/>
              </a:rPr>
              <a:t>fast phase advance, short  magnets  larger fringe fields effects) </a:t>
            </a:r>
            <a:endParaRPr lang="en-GB" sz="1800" dirty="0">
              <a:latin typeface="Calibri" pitchFamily="34" charset="0"/>
              <a:cs typeface="Calibri" pitchFamily="34" charset="0"/>
            </a:endParaRPr>
          </a:p>
          <a:p>
            <a:pPr algn="l">
              <a:spcBef>
                <a:spcPts val="0"/>
              </a:spcBef>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r>
              <a:rPr lang="en-GB" sz="1800" b="1" dirty="0">
                <a:latin typeface="Calibri" pitchFamily="34" charset="0"/>
                <a:cs typeface="Calibri" pitchFamily="34" charset="0"/>
                <a:sym typeface="Symbol"/>
              </a:rPr>
              <a:t>longitudinal field in quadrupole ends</a:t>
            </a:r>
            <a:r>
              <a:rPr lang="en-GB" sz="1800" dirty="0">
                <a:latin typeface="Calibri" pitchFamily="34" charset="0"/>
                <a:cs typeface="Calibri" pitchFamily="34" charset="0"/>
                <a:sym typeface="Symbol"/>
              </a:rPr>
              <a:t>  beam deflection: </a:t>
            </a:r>
          </a:p>
          <a:p>
            <a:pPr algn="l">
              <a:spcBef>
                <a:spcPts val="0"/>
              </a:spcBef>
              <a:defRPr/>
            </a:pPr>
            <a:endParaRPr lang="en-GB" sz="1800" dirty="0">
              <a:latin typeface="Calibri" pitchFamily="34" charset="0"/>
              <a:cs typeface="Calibri" pitchFamily="34" charset="0"/>
            </a:endParaRPr>
          </a:p>
          <a:p>
            <a:pPr algn="l">
              <a:spcBef>
                <a:spcPts val="0"/>
              </a:spcBef>
              <a:defRPr/>
            </a:pPr>
            <a:endParaRPr lang="fr-CH" sz="1800" dirty="0">
              <a:latin typeface="Calibri" pitchFamily="34" charset="0"/>
              <a:cs typeface="Calibri" pitchFamily="34" charset="0"/>
            </a:endParaRPr>
          </a:p>
          <a:p>
            <a:pPr algn="l">
              <a:spcBef>
                <a:spcPts val="0"/>
              </a:spcBef>
              <a:defRPr/>
            </a:pPr>
            <a:endParaRPr lang="en-GB" sz="1800" dirty="0">
              <a:latin typeface="Calibri" pitchFamily="34" charset="0"/>
              <a:cs typeface="Calibri" pitchFamily="34" charset="0"/>
            </a:endParaRPr>
          </a:p>
          <a:p>
            <a:pPr marL="285750" indent="-285750" algn="l">
              <a:spcBef>
                <a:spcPts val="0"/>
              </a:spcBef>
              <a:buFont typeface="Arial" pitchFamily="34" charset="0"/>
              <a:buChar char="•"/>
              <a:defRPr/>
            </a:pPr>
            <a:r>
              <a:rPr lang="en-GB" sz="1800" b="1" dirty="0">
                <a:latin typeface="Calibri" pitchFamily="34" charset="0"/>
                <a:cs typeface="Calibri" pitchFamily="34" charset="0"/>
              </a:rPr>
              <a:t>validity of thin lens model</a:t>
            </a:r>
            <a:r>
              <a:rPr lang="en-GB" sz="1800" dirty="0">
                <a:latin typeface="Calibri" pitchFamily="34" charset="0"/>
                <a:cs typeface="Calibri" pitchFamily="34" charset="0"/>
              </a:rPr>
              <a:t>: in LEP MQs, the </a:t>
            </a:r>
            <a:r>
              <a:rPr lang="en-GB" sz="1800" dirty="0">
                <a:latin typeface="Calibri" pitchFamily="34" charset="0"/>
                <a:cs typeface="Calibri" pitchFamily="34" charset="0"/>
                <a:sym typeface="Symbol"/>
              </a:rPr>
              <a:t>(s) computed </a:t>
            </a:r>
            <a:br>
              <a:rPr lang="en-GB" sz="1800" dirty="0">
                <a:latin typeface="Calibri" pitchFamily="34" charset="0"/>
                <a:cs typeface="Calibri" pitchFamily="34" charset="0"/>
                <a:sym typeface="Symbol"/>
              </a:rPr>
            </a:br>
            <a:r>
              <a:rPr lang="en-GB" sz="1800" dirty="0">
                <a:latin typeface="Calibri" pitchFamily="34" charset="0"/>
                <a:cs typeface="Calibri" pitchFamily="34" charset="0"/>
                <a:sym typeface="Symbol"/>
              </a:rPr>
              <a:t>with 1 thin lens was 5% lower than detailed computations using </a:t>
            </a:r>
            <a:br>
              <a:rPr lang="en-GB" sz="1800" dirty="0">
                <a:latin typeface="Calibri" pitchFamily="34" charset="0"/>
                <a:cs typeface="Calibri" pitchFamily="34" charset="0"/>
                <a:sym typeface="Symbol"/>
              </a:rPr>
            </a:br>
            <a:r>
              <a:rPr lang="en-GB" sz="1800" dirty="0">
                <a:latin typeface="Calibri" pitchFamily="34" charset="0"/>
                <a:cs typeface="Calibri" pitchFamily="34" charset="0"/>
                <a:sym typeface="Symbol"/>
              </a:rPr>
              <a:t>1+26 lenses  nominal field strength had to be increased </a:t>
            </a:r>
            <a:br>
              <a:rPr lang="en-GB" sz="1800" dirty="0">
                <a:latin typeface="Calibri" pitchFamily="34" charset="0"/>
                <a:cs typeface="Calibri" pitchFamily="34" charset="0"/>
                <a:sym typeface="Symbol"/>
              </a:rPr>
            </a:br>
            <a:r>
              <a:rPr lang="en-GB" sz="1800" dirty="0">
                <a:latin typeface="Calibri" pitchFamily="34" charset="0"/>
                <a:cs typeface="Calibri" pitchFamily="34" charset="0"/>
                <a:sym typeface="Symbol"/>
              </a:rPr>
              <a:t> </a:t>
            </a:r>
            <a:r>
              <a:rPr lang="en-GB" sz="1800" dirty="0">
                <a:solidFill>
                  <a:srgbClr val="7030A0"/>
                </a:solidFill>
                <a:latin typeface="Calibri" pitchFamily="34" charset="0"/>
                <a:cs typeface="Calibri" pitchFamily="34" charset="0"/>
                <a:sym typeface="Symbol"/>
              </a:rPr>
              <a:t>B</a:t>
            </a:r>
            <a:r>
              <a:rPr lang="en-GB" sz="1800" baseline="-25000" dirty="0">
                <a:solidFill>
                  <a:srgbClr val="7030A0"/>
                </a:solidFill>
                <a:latin typeface="Calibri" pitchFamily="34" charset="0"/>
                <a:cs typeface="Calibri" pitchFamily="34" charset="0"/>
                <a:sym typeface="Symbol"/>
              </a:rPr>
              <a:t>2</a:t>
            </a:r>
            <a:r>
              <a:rPr lang="en-GB" sz="1800" dirty="0">
                <a:solidFill>
                  <a:srgbClr val="7030A0"/>
                </a:solidFill>
                <a:latin typeface="Calibri" pitchFamily="34" charset="0"/>
                <a:cs typeface="Calibri" pitchFamily="34" charset="0"/>
                <a:sym typeface="Symbol"/>
              </a:rPr>
              <a:t>(s) profile should be measured at least once for large series !</a:t>
            </a:r>
            <a:endParaRPr lang="en-GB" sz="1800" dirty="0">
              <a:solidFill>
                <a:srgbClr val="7030A0"/>
              </a:solidFill>
              <a:latin typeface="Calibri" pitchFamily="34" charset="0"/>
              <a:cs typeface="Calibri" pitchFamily="34" charset="0"/>
            </a:endParaRP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53200" y="4389629"/>
            <a:ext cx="2713856" cy="2027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7116" y="3606983"/>
            <a:ext cx="1752972" cy="650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344488" y="326259"/>
            <a:ext cx="9325036" cy="1152128"/>
            <a:chOff x="344488" y="326259"/>
            <a:chExt cx="9325036" cy="1152128"/>
          </a:xfrm>
        </p:grpSpPr>
        <p:sp>
          <p:nvSpPr>
            <p:cNvPr id="8" name="Bevel 8"/>
            <p:cNvSpPr/>
            <p:nvPr/>
          </p:nvSpPr>
          <p:spPr bwMode="auto">
            <a:xfrm>
              <a:off x="344488" y="326259"/>
              <a:ext cx="4104456" cy="1152128"/>
            </a:xfrm>
            <a:prstGeom prst="bevel">
              <a:avLst>
                <a:gd name="adj" fmla="val 7158"/>
              </a:avLst>
            </a:prstGeom>
            <a:gradFill>
              <a:gsLst>
                <a:gs pos="0">
                  <a:srgbClr val="CCFFFF"/>
                </a:gs>
                <a:gs pos="100000">
                  <a:srgbClr val="99FFCC"/>
                </a:gs>
              </a:gsLst>
              <a:lin ang="5400000" scaled="1"/>
            </a:gradFill>
            <a:ln w="3175" cap="flat" cmpd="sng" algn="ctr">
              <a:solidFill>
                <a:schemeClr val="tx1"/>
              </a:solidFill>
              <a:prstDash val="solid"/>
              <a:round/>
              <a:headEnd type="none" w="med" len="med"/>
              <a:tailEnd type="stealth" w="sm" len="sm"/>
            </a:ln>
            <a:effectLst/>
            <a:scene3d>
              <a:camera prst="orthographicFront"/>
              <a:lightRig rig="threePt" dir="t"/>
            </a:scene3d>
            <a:sp3d prstMaterial="metal"/>
          </p:spPr>
          <p:txBody>
            <a:bodyPr vert="horz" wrap="square" lIns="108000" tIns="72000" rIns="108000" bIns="72000" numCol="1" rtlCol="0" anchor="ctr" anchorCtr="0" compatLnSpc="1">
              <a:prstTxWarp prst="textNoShape">
                <a:avLst/>
              </a:prstTxWarp>
              <a:noAutofit/>
            </a:bodyPr>
            <a:lstStyle/>
            <a:p>
              <a:pPr>
                <a:spcBef>
                  <a:spcPts val="0"/>
                </a:spcBef>
                <a:defRPr/>
              </a:pPr>
              <a:r>
                <a:rPr lang="en-GB" sz="1800" dirty="0">
                  <a:latin typeface="Calibri" pitchFamily="34" charset="0"/>
                  <a:cs typeface="Calibri" pitchFamily="34" charset="0"/>
                </a:rPr>
                <a:t>«hard edge» and «thin lens» models measurement of field integral </a:t>
              </a:r>
              <a:r>
                <a:rPr lang="en-GB" sz="1800" dirty="0">
                  <a:latin typeface="Calibri" pitchFamily="34" charset="0"/>
                  <a:cs typeface="Calibri" pitchFamily="34" charset="0"/>
                  <a:sym typeface="Symbol"/>
                </a:rPr>
                <a:t></a:t>
              </a:r>
              <a:r>
                <a:rPr lang="en-GB" sz="1800" dirty="0" err="1">
                  <a:latin typeface="Calibri" pitchFamily="34" charset="0"/>
                  <a:cs typeface="Calibri" pitchFamily="34" charset="0"/>
                </a:rPr>
                <a:t>B</a:t>
              </a:r>
              <a:r>
                <a:rPr lang="en-GB" sz="1800" baseline="-25000" dirty="0" err="1">
                  <a:latin typeface="Calibri" pitchFamily="34" charset="0"/>
                  <a:cs typeface="Calibri" pitchFamily="34" charset="0"/>
                </a:rPr>
                <a:t>n</a:t>
              </a:r>
              <a:r>
                <a:rPr lang="en-GB" sz="1800" dirty="0">
                  <a:latin typeface="Calibri" pitchFamily="34" charset="0"/>
                  <a:cs typeface="Calibri" pitchFamily="34" charset="0"/>
                </a:rPr>
                <a:t>(s)ds</a:t>
              </a:r>
            </a:p>
          </p:txBody>
        </p:sp>
        <p:sp>
          <p:nvSpPr>
            <p:cNvPr id="9" name="Bevel 9"/>
            <p:cNvSpPr/>
            <p:nvPr/>
          </p:nvSpPr>
          <p:spPr bwMode="auto">
            <a:xfrm>
              <a:off x="5421052" y="326259"/>
              <a:ext cx="4248472" cy="1152128"/>
            </a:xfrm>
            <a:prstGeom prst="bevel">
              <a:avLst>
                <a:gd name="adj" fmla="val 7158"/>
              </a:avLst>
            </a:prstGeom>
            <a:gradFill>
              <a:gsLst>
                <a:gs pos="0">
                  <a:schemeClr val="accent1">
                    <a:lumMod val="40000"/>
                    <a:lumOff val="60000"/>
                  </a:schemeClr>
                </a:gs>
                <a:gs pos="100000">
                  <a:srgbClr val="C0D2FE"/>
                </a:gs>
                <a:gs pos="100000">
                  <a:schemeClr val="accent1">
                    <a:lumMod val="20000"/>
                    <a:lumOff val="80000"/>
                  </a:schemeClr>
                </a:gs>
              </a:gsLst>
              <a:lin ang="5400000" scaled="1"/>
            </a:gradFill>
            <a:ln w="3175" cap="flat" cmpd="sng" algn="ctr">
              <a:solidFill>
                <a:schemeClr val="tx1"/>
              </a:solidFill>
              <a:prstDash val="solid"/>
              <a:round/>
              <a:headEnd type="none" w="med" len="med"/>
              <a:tailEnd type="stealth" w="sm" len="sm"/>
            </a:ln>
            <a:effectLst/>
            <a:scene3d>
              <a:camera prst="orthographicFront"/>
              <a:lightRig rig="threePt" dir="t"/>
            </a:scene3d>
            <a:sp3d prstMaterial="metal"/>
          </p:spPr>
          <p:txBody>
            <a:bodyPr vert="horz" wrap="square" lIns="108000" tIns="72000" rIns="108000" bIns="72000" numCol="1" rtlCol="0" anchor="ctr" anchorCtr="0" compatLnSpc="1">
              <a:prstTxWarp prst="textNoShape">
                <a:avLst/>
              </a:prstTxWarp>
              <a:noAutofit/>
            </a:bodyPr>
            <a:lstStyle/>
            <a:p>
              <a:pPr>
                <a:spcBef>
                  <a:spcPts val="0"/>
                </a:spcBef>
                <a:defRPr/>
              </a:pPr>
              <a:r>
                <a:rPr lang="en-GB" sz="1800" dirty="0">
                  <a:latin typeface="Calibri" pitchFamily="34" charset="0"/>
                  <a:cs typeface="Calibri" pitchFamily="34" charset="0"/>
                  <a:sym typeface="Symbol"/>
                </a:rPr>
                <a:t>tracking codes</a:t>
              </a:r>
              <a:r>
                <a:rPr lang="en-GB" sz="1800" dirty="0">
                  <a:latin typeface="Calibri" pitchFamily="34" charset="0"/>
                  <a:cs typeface="Calibri" pitchFamily="34" charset="0"/>
                </a:rPr>
                <a:t/>
              </a:r>
              <a:br>
                <a:rPr lang="en-GB" sz="1800" dirty="0">
                  <a:latin typeface="Calibri" pitchFamily="34" charset="0"/>
                  <a:cs typeface="Calibri" pitchFamily="34" charset="0"/>
                </a:rPr>
              </a:br>
              <a:r>
                <a:rPr lang="en-GB" sz="1800" dirty="0">
                  <a:latin typeface="Calibri" pitchFamily="34" charset="0"/>
                  <a:cs typeface="Calibri" pitchFamily="34" charset="0"/>
                </a:rPr>
                <a:t>full map </a:t>
              </a:r>
              <a:r>
                <a:rPr lang="en-GB" sz="1800" dirty="0" err="1">
                  <a:latin typeface="Calibri" pitchFamily="34" charset="0"/>
                  <a:cs typeface="Calibri" pitchFamily="34" charset="0"/>
                </a:rPr>
                <a:t>B</a:t>
              </a:r>
              <a:r>
                <a:rPr lang="en-GB" sz="1800" baseline="-25000" dirty="0" err="1">
                  <a:latin typeface="Calibri" pitchFamily="34" charset="0"/>
                  <a:cs typeface="Calibri" pitchFamily="34" charset="0"/>
                </a:rPr>
                <a:t>n</a:t>
              </a:r>
              <a:r>
                <a:rPr lang="en-GB" sz="1800" dirty="0">
                  <a:latin typeface="Calibri" pitchFamily="34" charset="0"/>
                  <a:cs typeface="Calibri" pitchFamily="34" charset="0"/>
                </a:rPr>
                <a:t>(s)  (€€!)</a:t>
              </a:r>
            </a:p>
          </p:txBody>
        </p:sp>
        <p:sp>
          <p:nvSpPr>
            <p:cNvPr id="10" name="Left-Right Arrow 1"/>
            <p:cNvSpPr/>
            <p:nvPr/>
          </p:nvSpPr>
          <p:spPr>
            <a:xfrm>
              <a:off x="4592960" y="764704"/>
              <a:ext cx="684076" cy="324036"/>
            </a:xfrm>
            <a:prstGeom prst="leftRightArrow">
              <a:avLst/>
            </a:prstGeom>
            <a:solidFill>
              <a:srgbClr val="EDFCFD"/>
            </a:solidFill>
            <a:ln w="28575">
              <a:solidFill>
                <a:schemeClr val="accent2">
                  <a:lumMod val="50000"/>
                </a:schemeClr>
              </a:solidFill>
            </a:ln>
          </p:spPr>
          <p:txBody>
            <a:bodyPr wrap="square" rtlCol="0" anchor="ctr">
              <a:noAutofit/>
            </a:bodyPr>
            <a:lstStyle/>
            <a:p>
              <a:pPr algn="l"/>
              <a:endParaRPr lang="en-GB" sz="1800" b="1" dirty="0">
                <a:latin typeface="Calibri" pitchFamily="34" charset="0"/>
              </a:endParaRPr>
            </a:p>
          </p:txBody>
        </p:sp>
      </p:grpSp>
      <p:sp>
        <p:nvSpPr>
          <p:cNvPr id="11" name="Rectangle 10"/>
          <p:cNvSpPr/>
          <p:nvPr/>
        </p:nvSpPr>
        <p:spPr>
          <a:xfrm>
            <a:off x="7797316" y="3831431"/>
            <a:ext cx="2476500" cy="461665"/>
          </a:xfrm>
          <a:prstGeom prst="rect">
            <a:avLst/>
          </a:prstGeom>
        </p:spPr>
        <p:txBody>
          <a:bodyPr wrap="square">
            <a:spAutoFit/>
          </a:bodyPr>
          <a:lstStyle/>
          <a:p>
            <a:pPr algn="l"/>
            <a:r>
              <a:rPr lang="en-GB" dirty="0"/>
              <a:t>J. </a:t>
            </a:r>
            <a:r>
              <a:rPr lang="en-GB" dirty="0" err="1"/>
              <a:t>Weif,</a:t>
            </a:r>
            <a:r>
              <a:rPr lang="en-GB" i="1" dirty="0" err="1"/>
              <a:t>et</a:t>
            </a:r>
            <a:r>
              <a:rPr lang="en-GB" i="1" dirty="0"/>
              <a:t> al., </a:t>
            </a:r>
            <a:r>
              <a:rPr lang="en-GB" dirty="0"/>
              <a:t>SCALING LAW FOR THE </a:t>
            </a:r>
            <a:br>
              <a:rPr lang="en-GB" dirty="0"/>
            </a:br>
            <a:r>
              <a:rPr lang="en-GB" dirty="0"/>
              <a:t>IMPACT OF MAGNET FRINGE FIELDS,</a:t>
            </a:r>
            <a:br>
              <a:rPr lang="en-GB" dirty="0"/>
            </a:br>
            <a:r>
              <a:rPr lang="en-GB" dirty="0"/>
              <a:t>EPAC2000</a:t>
            </a:r>
          </a:p>
        </p:txBody>
      </p:sp>
      <p:sp>
        <p:nvSpPr>
          <p:cNvPr id="12" name="Rectangle 11"/>
          <p:cNvSpPr/>
          <p:nvPr/>
        </p:nvSpPr>
        <p:spPr>
          <a:xfrm>
            <a:off x="2124236" y="6042774"/>
            <a:ext cx="4953000" cy="338554"/>
          </a:xfrm>
          <a:prstGeom prst="rect">
            <a:avLst/>
          </a:prstGeom>
        </p:spPr>
        <p:txBody>
          <a:bodyPr>
            <a:spAutoFit/>
          </a:bodyPr>
          <a:lstStyle/>
          <a:p>
            <a:pPr algn="r"/>
            <a:r>
              <a:rPr lang="en-GB" dirty="0"/>
              <a:t>J. P. </a:t>
            </a:r>
            <a:r>
              <a:rPr lang="en-GB" dirty="0" err="1"/>
              <a:t>Gourber</a:t>
            </a:r>
            <a:r>
              <a:rPr lang="en-GB" dirty="0"/>
              <a:t>, Philosophy of series measurements, in Proceedings of the CERN Accelerator School </a:t>
            </a:r>
            <a:br>
              <a:rPr lang="en-GB" dirty="0"/>
            </a:br>
            <a:r>
              <a:rPr lang="en-GB" dirty="0"/>
              <a:t>on Magnetic measurement and alignment, </a:t>
            </a:r>
            <a:r>
              <a:rPr lang="en-GB" dirty="0" err="1"/>
              <a:t>Anacapri</a:t>
            </a:r>
            <a:r>
              <a:rPr lang="en-GB" dirty="0"/>
              <a:t>, Italy, 1998</a:t>
            </a:r>
          </a:p>
        </p:txBody>
      </p:sp>
    </p:spTree>
    <p:extLst>
      <p:ext uri="{BB962C8B-B14F-4D97-AF65-F5344CB8AC3E}">
        <p14:creationId xmlns:p14="http://schemas.microsoft.com/office/powerpoint/2010/main" val="1306534964"/>
      </p:ext>
    </p:extLst>
  </p:cSld>
  <p:clrMapOvr>
    <a:masterClrMapping/>
  </p:clrMapOvr>
  <p:transition/>
</p:sld>
</file>

<file path=ppt/theme/theme1.xml><?xml version="1.0" encoding="utf-8"?>
<a:theme xmlns:a="http://schemas.openxmlformats.org/drawingml/2006/main" name="Paper Presentation 4">
  <a:themeElements>
    <a:clrScheme name="">
      <a:dk1>
        <a:srgbClr val="000000"/>
      </a:dk1>
      <a:lt1>
        <a:srgbClr val="FFCC66"/>
      </a:lt1>
      <a:dk2>
        <a:srgbClr val="000000"/>
      </a:dk2>
      <a:lt2>
        <a:srgbClr val="919191"/>
      </a:lt2>
      <a:accent1>
        <a:srgbClr val="618FFD"/>
      </a:accent1>
      <a:accent2>
        <a:srgbClr val="00AE00"/>
      </a:accent2>
      <a:accent3>
        <a:srgbClr val="FFE2B8"/>
      </a:accent3>
      <a:accent4>
        <a:srgbClr val="000000"/>
      </a:accent4>
      <a:accent5>
        <a:srgbClr val="B7C6FE"/>
      </a:accent5>
      <a:accent6>
        <a:srgbClr val="009D00"/>
      </a:accent6>
      <a:hlink>
        <a:srgbClr val="FC0128"/>
      </a:hlink>
      <a:folHlink>
        <a:srgbClr val="CECECE"/>
      </a:folHlink>
    </a:clrScheme>
    <a:fontScheme name="Paper Presentation 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175" cap="flat" cmpd="sng" algn="ctr">
          <a:solidFill>
            <a:schemeClr val="tx1"/>
          </a:solidFill>
          <a:prstDash val="solid"/>
          <a:round/>
          <a:headEnd type="none" w="med" len="med"/>
          <a:tailEnd type="none" w="med" len="med"/>
        </a:ln>
        <a:effectLst/>
      </a:spPr>
      <a:bodyPr vert="horz" wrap="none" lIns="0" tIns="0" rIns="0" bIns="0" numCol="1" rtlCol="0"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med" len="med"/>
          <a:tailEnd type="stealth" w="sm" len="sm"/>
        </a:ln>
        <a:effectLst/>
      </a:spPr>
      <a:bodyPr vert="horz" wrap="none" lIns="0" tIns="0" rIns="0" bIns="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aper Presentation 4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4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4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4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4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4.pot</Template>
  <TotalTime>0</TotalTime>
  <Words>1633</Words>
  <Application>Microsoft Office PowerPoint</Application>
  <PresentationFormat>A4 Paper (210x297 mm)</PresentationFormat>
  <Paragraphs>373</Paragraphs>
  <Slides>28</Slides>
  <Notes>28</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9" baseType="lpstr">
      <vt:lpstr>Arial</vt:lpstr>
      <vt:lpstr>Cambria Math</vt:lpstr>
      <vt:lpstr>Wingdings</vt:lpstr>
      <vt:lpstr>Cambria</vt:lpstr>
      <vt:lpstr>Calibri</vt:lpstr>
      <vt:lpstr>Times New Roman</vt:lpstr>
      <vt:lpstr>Clear Sans Light</vt:lpstr>
      <vt:lpstr>Ubuntu</vt:lpstr>
      <vt:lpstr>Symbol</vt:lpstr>
      <vt:lpstr>Paper Presentation 4</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2017-04-04T10:58:22Z</dcterms:created>
  <dcterms:modified xsi:type="dcterms:W3CDTF">2017-04-05T09:51:06Z</dcterms:modified>
</cp:coreProperties>
</file>