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84" r:id="rId2"/>
    <p:sldId id="256" r:id="rId3"/>
    <p:sldId id="333" r:id="rId4"/>
    <p:sldId id="332" r:id="rId5"/>
    <p:sldId id="335" r:id="rId6"/>
    <p:sldId id="336" r:id="rId7"/>
    <p:sldId id="337" r:id="rId8"/>
    <p:sldId id="338" r:id="rId9"/>
    <p:sldId id="340" r:id="rId10"/>
    <p:sldId id="345" r:id="rId11"/>
    <p:sldId id="352" r:id="rId12"/>
    <p:sldId id="341" r:id="rId13"/>
    <p:sldId id="343" r:id="rId14"/>
    <p:sldId id="347" r:id="rId15"/>
    <p:sldId id="350" r:id="rId16"/>
    <p:sldId id="349" r:id="rId17"/>
    <p:sldId id="348" r:id="rId18"/>
    <p:sldId id="311" r:id="rId19"/>
    <p:sldId id="257" r:id="rId20"/>
    <p:sldId id="304" r:id="rId21"/>
    <p:sldId id="330" r:id="rId22"/>
    <p:sldId id="331" r:id="rId23"/>
    <p:sldId id="353" r:id="rId24"/>
    <p:sldId id="323" r:id="rId25"/>
    <p:sldId id="324" r:id="rId26"/>
    <p:sldId id="314" r:id="rId27"/>
    <p:sldId id="351" r:id="rId28"/>
    <p:sldId id="315" r:id="rId29"/>
    <p:sldId id="316" r:id="rId30"/>
    <p:sldId id="320" r:id="rId31"/>
    <p:sldId id="319" r:id="rId32"/>
    <p:sldId id="317" r:id="rId33"/>
    <p:sldId id="318" r:id="rId34"/>
    <p:sldId id="321" r:id="rId35"/>
    <p:sldId id="322" r:id="rId36"/>
    <p:sldId id="327" r:id="rId37"/>
    <p:sldId id="325" r:id="rId38"/>
    <p:sldId id="328" r:id="rId39"/>
    <p:sldId id="297" r:id="rId40"/>
    <p:sldId id="288" r:id="rId4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72"/>
    <a:srgbClr val="037CAC"/>
    <a:srgbClr val="424242"/>
    <a:srgbClr val="021E2B"/>
    <a:srgbClr val="1292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96" autoAdjust="0"/>
    <p:restoredTop sz="63524" autoAdjust="0"/>
  </p:normalViewPr>
  <p:slideViewPr>
    <p:cSldViewPr snapToGrid="0" snapToObjects="1">
      <p:cViewPr varScale="1">
        <p:scale>
          <a:sx n="153" d="100"/>
          <a:sy n="153" d="100"/>
        </p:scale>
        <p:origin x="168" y="52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21CB2-F501-42D4-A10E-79521FF2F2F7}" type="datetimeFigureOut">
              <a:rPr lang="de-DE" smtClean="0"/>
              <a:pPr/>
              <a:t>06.04.17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657F4-29AD-41A7-8E60-23AE202EE4B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6621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6C753-FF8F-AC4D-A248-5DE86DADA764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096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7352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280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90163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0107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09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12139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3305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74774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6C753-FF8F-AC4D-A248-5DE86DADA764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2817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6C753-FF8F-AC4D-A248-5DE86DADA764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318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Numbers, Infrastructure, Fault prevention, Custom parts, Future/Goals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735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48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892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85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958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589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</a:p>
          <a:p>
            <a:r>
              <a:rPr lang="en-US" smtClean="0"/>
              <a:t> - Filtering by equipment types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0865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</a:p>
          <a:p>
            <a:r>
              <a:rPr lang="en-US" dirty="0" smtClean="0"/>
              <a:t> - Filtering by equipment types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6000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0828" y="1466100"/>
            <a:ext cx="6267372" cy="1102519"/>
          </a:xfrm>
        </p:spPr>
        <p:txBody>
          <a:bodyPr/>
          <a:lstStyle>
            <a:lvl1pPr>
              <a:defRPr b="0" i="0">
                <a:solidFill>
                  <a:srgbClr val="005272"/>
                </a:solidFill>
                <a:latin typeface="Maven Pro Medium"/>
                <a:cs typeface="Maven Pro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93473" y="2782931"/>
            <a:ext cx="4462082" cy="1314450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1292DE"/>
                </a:solidFill>
                <a:latin typeface="Maven Pro Regular"/>
                <a:cs typeface="Maven Pro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457720" y="679178"/>
            <a:ext cx="7285638" cy="352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271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398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185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bg>
      <p:bgPr>
        <a:solidFill>
          <a:srgbClr val="021E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283620"/>
            <a:ext cx="7772400" cy="1021556"/>
          </a:xfrm>
        </p:spPr>
        <p:txBody>
          <a:bodyPr anchor="t"/>
          <a:lstStyle>
            <a:lvl1pPr algn="ctr">
              <a:defRPr sz="4000" b="1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t>4/6/17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164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401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026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6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982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799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021E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indic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12" y="2052843"/>
            <a:ext cx="2539976" cy="103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00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69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64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1A2C5-7BF8-B942-9A37-88A69FF95EF1}" type="datetimeFigureOut">
              <a:rPr lang="en-US" smtClean="0"/>
              <a:pPr/>
              <a:t>4/6/17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88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1292DE"/>
          </a:solidFill>
          <a:latin typeface="Maven Pro Medium"/>
          <a:ea typeface="+mj-ea"/>
          <a:cs typeface="Maven Pro Medium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b="0" i="0" kern="1200">
          <a:solidFill>
            <a:schemeClr val="tx1"/>
          </a:solidFill>
          <a:latin typeface="Maven Pro Regular"/>
          <a:ea typeface="+mn-ea"/>
          <a:cs typeface="Maven Pro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b="0" i="0" kern="1200">
          <a:solidFill>
            <a:schemeClr val="tx1"/>
          </a:solidFill>
          <a:latin typeface="Maven Pro Regular"/>
          <a:ea typeface="+mn-ea"/>
          <a:cs typeface="Maven Pro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chemeClr val="tx1"/>
          </a:solidFill>
          <a:latin typeface="Maven Pro Regular"/>
          <a:ea typeface="+mn-ea"/>
          <a:cs typeface="Maven Pro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Maven Pro Regular"/>
          <a:ea typeface="+mn-ea"/>
          <a:cs typeface="Maven Pro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Maven Pro Regular"/>
          <a:ea typeface="+mn-ea"/>
          <a:cs typeface="Maven Pro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32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890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43334" y="1005527"/>
            <a:ext cx="8657333" cy="3904905"/>
            <a:chOff x="325483" y="1005527"/>
            <a:chExt cx="8657333" cy="390490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5483" y="1005528"/>
              <a:ext cx="3771999" cy="3904904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22618" y="1005527"/>
              <a:ext cx="4660198" cy="3904904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/>
        </p:nvSpPr>
        <p:spPr>
          <a:xfrm>
            <a:off x="0" y="-1"/>
            <a:ext cx="9144000" cy="12120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37CAC"/>
                </a:solidFill>
              </a:rPr>
              <a:t>Service Requests</a:t>
            </a:r>
            <a:endParaRPr lang="en-US" sz="2400" dirty="0">
              <a:solidFill>
                <a:srgbClr val="037CAC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12120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37CAC"/>
                </a:solidFill>
              </a:rPr>
              <a:t>Service Requests</a:t>
            </a:r>
            <a:endParaRPr lang="en-US" sz="2400" dirty="0">
              <a:solidFill>
                <a:srgbClr val="037CAC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53837" y="2172739"/>
            <a:ext cx="6636326" cy="798022"/>
            <a:chOff x="673331" y="1845425"/>
            <a:chExt cx="6636326" cy="798022"/>
          </a:xfrm>
        </p:grpSpPr>
        <p:sp>
          <p:nvSpPr>
            <p:cNvPr id="2" name="Rectangle 1"/>
            <p:cNvSpPr/>
            <p:nvPr/>
          </p:nvSpPr>
          <p:spPr>
            <a:xfrm>
              <a:off x="673331" y="1845425"/>
              <a:ext cx="1886989" cy="798022"/>
            </a:xfrm>
            <a:prstGeom prst="rect">
              <a:avLst/>
            </a:prstGeom>
            <a:solidFill>
              <a:srgbClr val="037CA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Timetable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53542" y="1845425"/>
              <a:ext cx="1886989" cy="798022"/>
            </a:xfrm>
            <a:prstGeom prst="rect">
              <a:avLst/>
            </a:prstGeom>
            <a:solidFill>
              <a:srgbClr val="037CA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Webcast / Recording</a:t>
              </a:r>
            </a:p>
            <a:p>
              <a:pPr algn="ctr"/>
              <a:r>
                <a:rPr lang="en-US" sz="1600" dirty="0" smtClean="0"/>
                <a:t>Request</a:t>
              </a:r>
              <a:endParaRPr lang="en-US" sz="1600" dirty="0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2709949" y="2244436"/>
              <a:ext cx="216131" cy="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422668" y="1845425"/>
              <a:ext cx="1886989" cy="798022"/>
            </a:xfrm>
            <a:prstGeom prst="rect">
              <a:avLst/>
            </a:prstGeom>
            <a:solidFill>
              <a:srgbClr val="037CA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Speaker Release</a:t>
              </a:r>
            </a:p>
            <a:p>
              <a:pPr algn="ctr"/>
              <a:r>
                <a:rPr lang="en-US" sz="1600" dirty="0" smtClean="0"/>
                <a:t>Form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5073534" y="2244436"/>
              <a:ext cx="216131" cy="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909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12120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37CAC"/>
                </a:solidFill>
              </a:rPr>
              <a:t>Service Requests</a:t>
            </a:r>
            <a:endParaRPr lang="en-US" sz="2400" dirty="0">
              <a:solidFill>
                <a:srgbClr val="037CAC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2068"/>
            <a:ext cx="9144000" cy="381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12120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37CAC"/>
                </a:solidFill>
              </a:rPr>
              <a:t>Service Requests</a:t>
            </a:r>
            <a:endParaRPr lang="en-US" sz="2400" dirty="0">
              <a:solidFill>
                <a:srgbClr val="037CAC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2068"/>
            <a:ext cx="9144000" cy="38106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9169" y="1844122"/>
            <a:ext cx="9688895" cy="336795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4824" y="1637608"/>
            <a:ext cx="5774353" cy="23703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6404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12120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37CAC"/>
                </a:solidFill>
              </a:rPr>
              <a:t>Release Form</a:t>
            </a:r>
            <a:endParaRPr lang="en-US" sz="2400" dirty="0">
              <a:solidFill>
                <a:srgbClr val="037CAC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2068"/>
            <a:ext cx="9144000" cy="49905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918" y="1796942"/>
            <a:ext cx="6073933" cy="35543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8753" y="473029"/>
            <a:ext cx="4866494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1081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74967" y="704266"/>
            <a:ext cx="1614985" cy="1614985"/>
          </a:xfrm>
          <a:prstGeom prst="ellipse">
            <a:avLst/>
          </a:prstGeom>
          <a:solidFill>
            <a:srgbClr val="037CA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Maven Pro" charset="0"/>
                <a:ea typeface="Maven Pro" charset="0"/>
                <a:cs typeface="Maven Pro" charset="0"/>
              </a:rPr>
              <a:t>Indico</a:t>
            </a:r>
            <a:endParaRPr lang="en-US" dirty="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6125491" y="635799"/>
            <a:ext cx="1547326" cy="1547326"/>
          </a:xfrm>
          <a:prstGeom prst="ellipse">
            <a:avLst/>
          </a:prstGeom>
          <a:solidFill>
            <a:srgbClr val="00527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Maven Pro" charset="0"/>
                <a:ea typeface="Maven Pro" charset="0"/>
                <a:cs typeface="Maven Pro" charset="0"/>
              </a:rPr>
              <a:t>RAVEM</a:t>
            </a:r>
          </a:p>
          <a:p>
            <a:pPr algn="ctr"/>
            <a:r>
              <a:rPr lang="en-US" sz="1000" dirty="0" smtClean="0">
                <a:latin typeface="Maven Pro" charset="0"/>
                <a:ea typeface="Maven Pro" charset="0"/>
                <a:cs typeface="Maven Pro" charset="0"/>
              </a:rPr>
              <a:t>(VC equipment)</a:t>
            </a:r>
            <a:endParaRPr lang="en-US" sz="1000" dirty="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477263" y="2938548"/>
            <a:ext cx="1410392" cy="1410392"/>
          </a:xfrm>
          <a:prstGeom prst="ellipse">
            <a:avLst/>
          </a:prstGeom>
          <a:solidFill>
            <a:srgbClr val="00527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Maven Pro" charset="0"/>
                <a:ea typeface="Maven Pro" charset="0"/>
                <a:cs typeface="Maven Pro" charset="0"/>
              </a:rPr>
              <a:t>Vidyo</a:t>
            </a:r>
            <a:endParaRPr lang="en-US" sz="1600" dirty="0" smtClean="0">
              <a:latin typeface="Maven Pro" charset="0"/>
              <a:ea typeface="Maven Pro" charset="0"/>
              <a:cs typeface="Maven Pro" charset="0"/>
            </a:endParaRPr>
          </a:p>
          <a:p>
            <a:pPr algn="ctr"/>
            <a:r>
              <a:rPr lang="en-US" sz="1000" dirty="0" smtClean="0">
                <a:latin typeface="Maven Pro" charset="0"/>
                <a:ea typeface="Maven Pro" charset="0"/>
                <a:cs typeface="Maven Pro" charset="0"/>
              </a:rPr>
              <a:t>(</a:t>
            </a:r>
            <a:r>
              <a:rPr lang="en-US" sz="1000" dirty="0" err="1" smtClean="0">
                <a:latin typeface="Maven Pro" charset="0"/>
                <a:ea typeface="Maven Pro" charset="0"/>
                <a:cs typeface="Maven Pro" charset="0"/>
              </a:rPr>
              <a:t>Videoconf</a:t>
            </a:r>
            <a:r>
              <a:rPr lang="en-US" sz="1000" dirty="0" smtClean="0">
                <a:latin typeface="Maven Pro" charset="0"/>
                <a:ea typeface="Maven Pro" charset="0"/>
                <a:cs typeface="Maven Pro" charset="0"/>
              </a:rPr>
              <a:t>.)</a:t>
            </a:r>
            <a:endParaRPr lang="en-US" sz="1000" dirty="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723720" y="2921695"/>
            <a:ext cx="1175434" cy="1175434"/>
          </a:xfrm>
          <a:prstGeom prst="ellipse">
            <a:avLst/>
          </a:prstGeom>
          <a:solidFill>
            <a:schemeClr val="bg1">
              <a:lumMod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Maven Pro" charset="0"/>
                <a:ea typeface="Maven Pro" charset="0"/>
                <a:cs typeface="Maven Pro" charset="0"/>
              </a:rPr>
              <a:t>VC Devices</a:t>
            </a:r>
          </a:p>
        </p:txBody>
      </p:sp>
      <p:sp>
        <p:nvSpPr>
          <p:cNvPr id="8" name="Oval 7"/>
          <p:cNvSpPr/>
          <p:nvPr/>
        </p:nvSpPr>
        <p:spPr>
          <a:xfrm>
            <a:off x="1316068" y="2639291"/>
            <a:ext cx="1410392" cy="1410392"/>
          </a:xfrm>
          <a:prstGeom prst="ellipse">
            <a:avLst/>
          </a:prstGeom>
          <a:solidFill>
            <a:srgbClr val="00527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Maven Pro" charset="0"/>
                <a:ea typeface="Maven Pro" charset="0"/>
                <a:cs typeface="Maven Pro" charset="0"/>
              </a:rPr>
              <a:t>Micala</a:t>
            </a:r>
            <a:endParaRPr lang="en-US" sz="1600" dirty="0" smtClean="0">
              <a:latin typeface="Maven Pro" charset="0"/>
              <a:ea typeface="Maven Pro" charset="0"/>
              <a:cs typeface="Maven Pro" charset="0"/>
            </a:endParaRPr>
          </a:p>
          <a:p>
            <a:pPr algn="ctr"/>
            <a:r>
              <a:rPr lang="en-US" sz="1000" dirty="0" smtClean="0">
                <a:latin typeface="Maven Pro" charset="0"/>
                <a:ea typeface="Maven Pro" charset="0"/>
                <a:cs typeface="Maven Pro" charset="0"/>
              </a:rPr>
              <a:t>(Recording mgmt.)</a:t>
            </a:r>
            <a:endParaRPr lang="en-US" sz="1000" dirty="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45128" y="704266"/>
            <a:ext cx="1410392" cy="1410392"/>
          </a:xfrm>
          <a:prstGeom prst="ellipse">
            <a:avLst/>
          </a:prstGeom>
          <a:solidFill>
            <a:srgbClr val="00527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Maven Pro" charset="0"/>
                <a:ea typeface="Maven Pro" charset="0"/>
                <a:cs typeface="Maven Pro" charset="0"/>
              </a:rPr>
              <a:t>CERN</a:t>
            </a:r>
          </a:p>
          <a:p>
            <a:pPr algn="ctr"/>
            <a:r>
              <a:rPr lang="en-US" sz="1600" dirty="0" smtClean="0">
                <a:latin typeface="Maven Pro" charset="0"/>
                <a:ea typeface="Maven Pro" charset="0"/>
                <a:cs typeface="Maven Pro" charset="0"/>
              </a:rPr>
              <a:t>Webcast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112460" y="1474804"/>
            <a:ext cx="873727" cy="35796"/>
          </a:xfrm>
          <a:prstGeom prst="line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6570475" y="2361507"/>
            <a:ext cx="80441" cy="382383"/>
          </a:xfrm>
          <a:prstGeom prst="line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087256" y="3563004"/>
            <a:ext cx="436863" cy="56053"/>
          </a:xfrm>
          <a:prstGeom prst="line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887655" y="2072414"/>
            <a:ext cx="1183711" cy="984829"/>
          </a:xfrm>
          <a:prstGeom prst="line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182459" y="2464003"/>
            <a:ext cx="0" cy="308292"/>
          </a:xfrm>
          <a:prstGeom prst="line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2724920" y="2221231"/>
            <a:ext cx="646003" cy="551064"/>
          </a:xfrm>
          <a:prstGeom prst="line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391371" y="1445257"/>
            <a:ext cx="847745" cy="66501"/>
          </a:xfrm>
          <a:prstGeom prst="line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97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12120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37CAC"/>
                </a:solidFill>
              </a:rPr>
              <a:t>Physical Resources (Rooms)</a:t>
            </a:r>
            <a:endParaRPr lang="en-US" sz="2400" dirty="0">
              <a:solidFill>
                <a:srgbClr val="037CAC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8701" y="1212068"/>
            <a:ext cx="5520170" cy="35403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4973" y="1212068"/>
            <a:ext cx="2518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37CAC"/>
                </a:solidFill>
                <a:latin typeface="Maven Pro" charset="0"/>
                <a:ea typeface="Maven Pro" charset="0"/>
                <a:cs typeface="Maven Pro" charset="0"/>
              </a:rPr>
              <a:t>250 Rooms</a:t>
            </a:r>
          </a:p>
          <a:p>
            <a:endParaRPr lang="en-US" dirty="0" smtClean="0">
              <a:solidFill>
                <a:srgbClr val="037CAC"/>
              </a:solidFill>
              <a:latin typeface="Maven Pro" charset="0"/>
              <a:ea typeface="Maven Pro" charset="0"/>
              <a:cs typeface="Maven Pro" charset="0"/>
            </a:endParaRPr>
          </a:p>
          <a:p>
            <a:r>
              <a:rPr lang="en-US" dirty="0" smtClean="0">
                <a:solidFill>
                  <a:srgbClr val="037CAC"/>
                </a:solidFill>
                <a:latin typeface="Maven Pro" charset="0"/>
                <a:ea typeface="Maven Pro" charset="0"/>
                <a:cs typeface="Maven Pro" charset="0"/>
              </a:rPr>
              <a:t>1700 bookings/week</a:t>
            </a:r>
            <a:endParaRPr lang="en-US" dirty="0">
              <a:solidFill>
                <a:srgbClr val="037CAC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3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12120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37CAC"/>
                </a:solidFill>
              </a:rPr>
              <a:t>Physical Resources (Rooms)</a:t>
            </a:r>
            <a:endParaRPr lang="en-US" sz="2400" dirty="0">
              <a:solidFill>
                <a:srgbClr val="037CAC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b="21980"/>
          <a:stretch/>
        </p:blipFill>
        <p:spPr>
          <a:xfrm>
            <a:off x="1532911" y="1130531"/>
            <a:ext cx="6078179" cy="40129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6699" y="1610115"/>
            <a:ext cx="6570602" cy="19232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0302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097887"/>
          </a:xfrm>
          <a:prstGeom prst="rect">
            <a:avLst/>
          </a:prstGeom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2302328" y="3594498"/>
            <a:ext cx="4539343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rgbClr val="1292DE"/>
                </a:solidFill>
                <a:latin typeface="Maven Pro Medium"/>
                <a:ea typeface="+mj-ea"/>
                <a:cs typeface="Maven Pro Medium"/>
              </a:defRPr>
            </a:lvl1pPr>
          </a:lstStyle>
          <a:p>
            <a:r>
              <a:rPr lang="en-US" sz="6000" smtClean="0">
                <a:solidFill>
                  <a:schemeClr val="bg1">
                    <a:lumMod val="95000"/>
                  </a:schemeClr>
                </a:solidFill>
              </a:rPr>
              <a:t>Numbers</a:t>
            </a:r>
            <a:endParaRPr lang="en-US" sz="6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2004 - </a:t>
            </a:r>
            <a:r>
              <a:rPr lang="en-GB" dirty="0" err="1" smtClean="0"/>
              <a:t>Indico</a:t>
            </a:r>
            <a:r>
              <a:rPr lang="en-GB" dirty="0" smtClean="0"/>
              <a:t> goes live at CERN</a:t>
            </a:r>
          </a:p>
          <a:p>
            <a:r>
              <a:rPr lang="en-GB" sz="2400" dirty="0" smtClean="0">
                <a:solidFill>
                  <a:srgbClr val="005272"/>
                </a:solidFill>
              </a:rPr>
              <a:t>	For CHEP2014 conference</a:t>
            </a:r>
          </a:p>
          <a:p>
            <a:r>
              <a:rPr lang="en-GB" sz="2400" dirty="0" smtClean="0">
                <a:solidFill>
                  <a:srgbClr val="005272"/>
                </a:solidFill>
              </a:rPr>
              <a:t>	Focused on conference events</a:t>
            </a:r>
          </a:p>
          <a:p>
            <a:endParaRPr lang="en-GB" sz="2400" dirty="0" smtClean="0"/>
          </a:p>
          <a:p>
            <a:r>
              <a:rPr lang="en-GB" dirty="0" smtClean="0"/>
              <a:t>2007 </a:t>
            </a:r>
            <a:r>
              <a:rPr lang="en-GB" dirty="0"/>
              <a:t>– </a:t>
            </a:r>
            <a:r>
              <a:rPr lang="en-GB" dirty="0" err="1" smtClean="0"/>
              <a:t>Indico</a:t>
            </a:r>
            <a:r>
              <a:rPr lang="en-GB" dirty="0" smtClean="0"/>
              <a:t> replaces CDS Agenda</a:t>
            </a:r>
            <a:endParaRPr lang="en-GB" dirty="0"/>
          </a:p>
          <a:p>
            <a:r>
              <a:rPr lang="en-GB" sz="2400" dirty="0">
                <a:solidFill>
                  <a:srgbClr val="005272"/>
                </a:solidFill>
              </a:rPr>
              <a:t>	</a:t>
            </a:r>
            <a:r>
              <a:rPr lang="en-GB" sz="2400" dirty="0" smtClean="0">
                <a:solidFill>
                  <a:srgbClr val="005272"/>
                </a:solidFill>
              </a:rPr>
              <a:t>Support for meeting/lecture events</a:t>
            </a:r>
            <a:endParaRPr lang="en-GB" sz="2400" dirty="0">
              <a:solidFill>
                <a:srgbClr val="005272"/>
              </a:solidFill>
            </a:endParaRPr>
          </a:p>
          <a:p>
            <a:r>
              <a:rPr lang="en-GB" sz="2400" dirty="0">
                <a:solidFill>
                  <a:srgbClr val="005272"/>
                </a:solidFill>
              </a:rPr>
              <a:t>	</a:t>
            </a:r>
            <a:r>
              <a:rPr lang="en-GB" sz="2400" dirty="0" smtClean="0">
                <a:solidFill>
                  <a:srgbClr val="005272"/>
                </a:solidFill>
              </a:rPr>
              <a:t>Room Booking introduced</a:t>
            </a:r>
            <a:endParaRPr lang="en-GB" sz="2400" dirty="0">
              <a:solidFill>
                <a:srgbClr val="005272"/>
              </a:solidFill>
            </a:endParaRPr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2855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Indico</a:t>
            </a:r>
            <a:r>
              <a:rPr lang="en-US" dirty="0" smtClean="0"/>
              <a:t> at CERN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920914" y="2392450"/>
            <a:ext cx="6807200" cy="1314450"/>
          </a:xfrm>
        </p:spPr>
        <p:txBody>
          <a:bodyPr/>
          <a:lstStyle/>
          <a:p>
            <a:r>
              <a:rPr lang="en-GB" dirty="0" smtClean="0"/>
              <a:t>Usage / Current </a:t>
            </a:r>
            <a:r>
              <a:rPr lang="en-GB" dirty="0" smtClean="0"/>
              <a:t>Status / Plans</a:t>
            </a:r>
            <a:endParaRPr lang="en-GB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271273" y="4177528"/>
            <a:ext cx="5085327" cy="414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b="0" i="0" kern="1200">
                <a:solidFill>
                  <a:srgbClr val="1292DE"/>
                </a:solidFill>
                <a:latin typeface="Maven Pro Regular"/>
                <a:ea typeface="+mn-ea"/>
                <a:cs typeface="Maven Pr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Maven Pro Regular"/>
                <a:ea typeface="+mn-ea"/>
                <a:cs typeface="Maven Pr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Maven Pro Regular"/>
                <a:ea typeface="+mn-ea"/>
                <a:cs typeface="Maven Pr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Maven Pro Regular"/>
                <a:ea typeface="+mn-ea"/>
                <a:cs typeface="Maven Pr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Maven Pro Regular"/>
                <a:ea typeface="+mn-ea"/>
                <a:cs typeface="Maven Pr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Pedro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Ferreira, CERN, Apr. 2017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3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2009 – Collaborative tools</a:t>
            </a:r>
          </a:p>
          <a:p>
            <a:r>
              <a:rPr lang="en-GB" sz="2400" dirty="0" smtClean="0">
                <a:solidFill>
                  <a:srgbClr val="005272"/>
                </a:solidFill>
              </a:rPr>
              <a:t>	Integration with VC systems</a:t>
            </a:r>
          </a:p>
          <a:p>
            <a:r>
              <a:rPr lang="en-GB" sz="2400" dirty="0">
                <a:solidFill>
                  <a:srgbClr val="005272"/>
                </a:solidFill>
              </a:rPr>
              <a:t>	</a:t>
            </a:r>
            <a:r>
              <a:rPr lang="en-GB" sz="2400" dirty="0" smtClean="0">
                <a:solidFill>
                  <a:srgbClr val="005272"/>
                </a:solidFill>
              </a:rPr>
              <a:t>“Growth” phase</a:t>
            </a:r>
          </a:p>
          <a:p>
            <a:r>
              <a:rPr lang="en-GB" sz="2400" dirty="0" smtClean="0">
                <a:solidFill>
                  <a:srgbClr val="005272"/>
                </a:solidFill>
              </a:rPr>
              <a:t>	</a:t>
            </a:r>
            <a:endParaRPr lang="en-GB" sz="2400" dirty="0" smtClean="0"/>
          </a:p>
          <a:p>
            <a:r>
              <a:rPr lang="en-GB" dirty="0" smtClean="0"/>
              <a:t>2014 –</a:t>
            </a:r>
            <a:r>
              <a:rPr lang="en-GB" dirty="0" smtClean="0"/>
              <a:t>2017 </a:t>
            </a:r>
            <a:r>
              <a:rPr lang="en-GB" dirty="0" smtClean="0"/>
              <a:t>– Path to </a:t>
            </a:r>
            <a:r>
              <a:rPr lang="en-GB" dirty="0" err="1" smtClean="0"/>
              <a:t>Indico</a:t>
            </a:r>
            <a:r>
              <a:rPr lang="en-GB" dirty="0" smtClean="0"/>
              <a:t> 2.0</a:t>
            </a:r>
          </a:p>
          <a:p>
            <a:r>
              <a:rPr lang="en-GB" sz="2400" dirty="0">
                <a:solidFill>
                  <a:srgbClr val="005272"/>
                </a:solidFill>
              </a:rPr>
              <a:t>	</a:t>
            </a:r>
            <a:r>
              <a:rPr lang="en-GB" sz="2400" dirty="0" smtClean="0">
                <a:solidFill>
                  <a:srgbClr val="005272"/>
                </a:solidFill>
              </a:rPr>
              <a:t>Growth accelerates</a:t>
            </a:r>
            <a:endParaRPr lang="en-GB" sz="2400" dirty="0">
              <a:solidFill>
                <a:srgbClr val="005272"/>
              </a:solidFill>
            </a:endParaRPr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152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2017 </a:t>
            </a:r>
            <a:r>
              <a:rPr lang="en-GB" dirty="0" smtClean="0"/>
              <a:t>– </a:t>
            </a:r>
            <a:r>
              <a:rPr lang="en-GB" dirty="0" err="1" smtClean="0"/>
              <a:t>Indico</a:t>
            </a:r>
            <a:r>
              <a:rPr lang="en-GB" dirty="0" smtClean="0"/>
              <a:t> 2.0</a:t>
            </a:r>
            <a:endParaRPr lang="en-GB" dirty="0" smtClean="0"/>
          </a:p>
          <a:p>
            <a:r>
              <a:rPr lang="en-GB" sz="2400" dirty="0" smtClean="0">
                <a:solidFill>
                  <a:srgbClr val="005272"/>
                </a:solidFill>
              </a:rPr>
              <a:t>	New Database system (Postgres)</a:t>
            </a:r>
          </a:p>
          <a:p>
            <a:r>
              <a:rPr lang="en-GB" sz="2400" dirty="0">
                <a:solidFill>
                  <a:srgbClr val="005272"/>
                </a:solidFill>
              </a:rPr>
              <a:t>	</a:t>
            </a:r>
            <a:r>
              <a:rPr lang="en-GB" sz="2400" dirty="0" smtClean="0">
                <a:solidFill>
                  <a:srgbClr val="005272"/>
                </a:solidFill>
              </a:rPr>
              <a:t>New technology stack (</a:t>
            </a:r>
            <a:r>
              <a:rPr lang="en-GB" sz="2400" dirty="0" err="1" smtClean="0">
                <a:solidFill>
                  <a:srgbClr val="005272"/>
                </a:solidFill>
              </a:rPr>
              <a:t>SQLAlchemy</a:t>
            </a:r>
            <a:r>
              <a:rPr lang="en-GB" sz="2400" dirty="0" smtClean="0">
                <a:solidFill>
                  <a:srgbClr val="005272"/>
                </a:solidFill>
              </a:rPr>
              <a:t> + Flask + </a:t>
            </a:r>
            <a:r>
              <a:rPr lang="en-GB" sz="2400" dirty="0" err="1" smtClean="0">
                <a:solidFill>
                  <a:srgbClr val="005272"/>
                </a:solidFill>
              </a:rPr>
              <a:t>Jinja</a:t>
            </a:r>
            <a:r>
              <a:rPr lang="mr-IN" sz="2400" dirty="0" smtClean="0">
                <a:solidFill>
                  <a:srgbClr val="005272"/>
                </a:solidFill>
              </a:rPr>
              <a:t>…</a:t>
            </a:r>
            <a:r>
              <a:rPr lang="en-GB" sz="2400" dirty="0" smtClean="0">
                <a:solidFill>
                  <a:srgbClr val="005272"/>
                </a:solidFill>
              </a:rPr>
              <a:t>)</a:t>
            </a:r>
            <a:endParaRPr lang="en-GB" sz="2400" dirty="0" smtClean="0">
              <a:solidFill>
                <a:srgbClr val="005272"/>
              </a:solidFill>
            </a:endParaRPr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9721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057" y="424543"/>
            <a:ext cx="5725886" cy="429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20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nstance_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38" y="1282390"/>
            <a:ext cx="7546524" cy="348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01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 (1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750" y="1138187"/>
            <a:ext cx="5828500" cy="34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83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Nowadays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dirty="0" smtClean="0"/>
              <a:t>80.000 </a:t>
            </a:r>
            <a:r>
              <a:rPr lang="en-US" dirty="0" smtClean="0"/>
              <a:t>hosted events</a:t>
            </a:r>
          </a:p>
          <a:p>
            <a:r>
              <a:rPr lang="en-GB" dirty="0">
                <a:solidFill>
                  <a:srgbClr val="005272"/>
                </a:solidFill>
              </a:rPr>
              <a:t>	</a:t>
            </a:r>
            <a:r>
              <a:rPr lang="en-GB" dirty="0" smtClean="0">
                <a:solidFill>
                  <a:srgbClr val="005272"/>
                </a:solidFill>
              </a:rPr>
              <a:t>28</a:t>
            </a:r>
            <a:r>
              <a:rPr lang="en-GB" dirty="0" smtClean="0">
                <a:solidFill>
                  <a:srgbClr val="005272"/>
                </a:solidFill>
              </a:rPr>
              <a:t>.000 </a:t>
            </a:r>
            <a:r>
              <a:rPr lang="en-GB" dirty="0" smtClean="0">
                <a:solidFill>
                  <a:srgbClr val="005272"/>
                </a:solidFill>
              </a:rPr>
              <a:t>so far this year</a:t>
            </a:r>
          </a:p>
          <a:p>
            <a:r>
              <a:rPr lang="en-GB" dirty="0">
                <a:solidFill>
                  <a:srgbClr val="005272"/>
                </a:solidFill>
              </a:rPr>
              <a:t>	</a:t>
            </a:r>
            <a:r>
              <a:rPr lang="en-GB" dirty="0" smtClean="0">
                <a:solidFill>
                  <a:srgbClr val="005272"/>
                </a:solidFill>
              </a:rPr>
              <a:t>71</a:t>
            </a:r>
            <a:r>
              <a:rPr lang="en-GB" dirty="0" smtClean="0">
                <a:solidFill>
                  <a:srgbClr val="005272"/>
                </a:solidFill>
              </a:rPr>
              <a:t>.000 </a:t>
            </a:r>
            <a:r>
              <a:rPr lang="en-GB" dirty="0" smtClean="0">
                <a:solidFill>
                  <a:srgbClr val="005272"/>
                </a:solidFill>
              </a:rPr>
              <a:t>in </a:t>
            </a:r>
            <a:r>
              <a:rPr lang="en-GB" dirty="0" smtClean="0">
                <a:solidFill>
                  <a:srgbClr val="005272"/>
                </a:solidFill>
              </a:rPr>
              <a:t>2016</a:t>
            </a:r>
            <a:endParaRPr lang="en-GB" dirty="0" smtClean="0">
              <a:solidFill>
                <a:srgbClr val="005272"/>
              </a:solidFill>
            </a:endParaRPr>
          </a:p>
          <a:p>
            <a:r>
              <a:rPr lang="en-GB" dirty="0"/>
              <a:t>6200 categories</a:t>
            </a:r>
          </a:p>
          <a:p>
            <a:r>
              <a:rPr lang="en-GB" dirty="0" smtClean="0"/>
              <a:t>~</a:t>
            </a:r>
            <a:r>
              <a:rPr lang="en-GB" dirty="0"/>
              <a:t>2</a:t>
            </a:r>
            <a:r>
              <a:rPr lang="en-GB" dirty="0" smtClean="0"/>
              <a:t>M </a:t>
            </a:r>
            <a:r>
              <a:rPr lang="en-GB" dirty="0"/>
              <a:t>attached </a:t>
            </a:r>
            <a:r>
              <a:rPr lang="en-GB" dirty="0" smtClean="0"/>
              <a:t>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99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6942"/>
          <a:stretch/>
        </p:blipFill>
        <p:spPr>
          <a:xfrm>
            <a:off x="0" y="-97972"/>
            <a:ext cx="9144000" cy="678561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82143" y="436789"/>
            <a:ext cx="4539343" cy="85725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bg1">
                    <a:lumMod val="95000"/>
                  </a:schemeClr>
                </a:solidFill>
              </a:rPr>
              <a:t>Technology</a:t>
            </a:r>
            <a:endParaRPr lang="en-US" sz="6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33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Source Software</a:t>
            </a:r>
          </a:p>
          <a:p>
            <a:r>
              <a:rPr lang="en-US" dirty="0" smtClean="0"/>
              <a:t>Mature (15 years)</a:t>
            </a:r>
          </a:p>
          <a:p>
            <a:r>
              <a:rPr lang="en-US" dirty="0" smtClean="0"/>
              <a:t>Utilizing state of the art technology</a:t>
            </a:r>
          </a:p>
          <a:p>
            <a:r>
              <a:rPr lang="en-US" dirty="0" smtClean="0"/>
              <a:t>Extensible architecture (through plugins)</a:t>
            </a:r>
          </a:p>
          <a:p>
            <a:r>
              <a:rPr lang="en-US" dirty="0" smtClean="0"/>
              <a:t>Official plugins </a:t>
            </a:r>
            <a:r>
              <a:rPr lang="mr-IN" dirty="0" smtClean="0"/>
              <a:t>–</a:t>
            </a:r>
            <a:r>
              <a:rPr lang="en-US" dirty="0" smtClean="0"/>
              <a:t> E-payment, VC, Search</a:t>
            </a:r>
            <a:r>
              <a:rPr lang="mr-IN" dirty="0" smtClean="0"/>
              <a:t>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621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Integrations with </a:t>
            </a:r>
            <a:r>
              <a:rPr lang="en-GB" dirty="0" smtClean="0"/>
              <a:t>internal tools</a:t>
            </a:r>
          </a:p>
          <a:p>
            <a:r>
              <a:rPr lang="en-GB" dirty="0" smtClean="0"/>
              <a:t>CERN Plugins</a:t>
            </a:r>
            <a:endParaRPr lang="en-GB" sz="2400" dirty="0" smtClean="0">
              <a:solidFill>
                <a:srgbClr val="005272"/>
              </a:solidFill>
            </a:endParaRPr>
          </a:p>
          <a:p>
            <a:r>
              <a:rPr lang="en-GB" sz="2400" dirty="0">
                <a:solidFill>
                  <a:srgbClr val="005272"/>
                </a:solidFill>
              </a:rPr>
              <a:t>	</a:t>
            </a:r>
            <a:r>
              <a:rPr lang="en-GB" sz="2400" dirty="0" smtClean="0">
                <a:solidFill>
                  <a:srgbClr val="005272"/>
                </a:solidFill>
              </a:rPr>
              <a:t>Not </a:t>
            </a:r>
            <a:r>
              <a:rPr lang="en-GB" sz="2400" dirty="0" smtClean="0">
                <a:solidFill>
                  <a:srgbClr val="005272"/>
                </a:solidFill>
              </a:rPr>
              <a:t>Open Source, </a:t>
            </a:r>
            <a:r>
              <a:rPr lang="en-GB" sz="2400" dirty="0" smtClean="0">
                <a:solidFill>
                  <a:srgbClr val="005272"/>
                </a:solidFill>
              </a:rPr>
              <a:t>since very CERN-specific</a:t>
            </a:r>
          </a:p>
          <a:p>
            <a:r>
              <a:rPr lang="en-GB" sz="2400" dirty="0">
                <a:solidFill>
                  <a:srgbClr val="005272"/>
                </a:solidFill>
              </a:rPr>
              <a:t>	</a:t>
            </a:r>
            <a:r>
              <a:rPr lang="en-GB" sz="2400" dirty="0" smtClean="0">
                <a:solidFill>
                  <a:srgbClr val="005272"/>
                </a:solidFill>
              </a:rPr>
              <a:t>Available in internal code repository</a:t>
            </a:r>
          </a:p>
          <a:p>
            <a:endParaRPr lang="en-GB" sz="2400" dirty="0" smtClean="0">
              <a:solidFill>
                <a:srgbClr val="0052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Audiovisual workflow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65" y="2606716"/>
            <a:ext cx="3809892" cy="229775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01" y="1295903"/>
            <a:ext cx="4476156" cy="285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4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12705" b="10966"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2302328" y="3594498"/>
            <a:ext cx="4539343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rgbClr val="1292DE"/>
                </a:solidFill>
                <a:latin typeface="Maven Pro Medium"/>
                <a:ea typeface="+mj-ea"/>
                <a:cs typeface="Maven Pro Medium"/>
              </a:defRPr>
            </a:lvl1pPr>
          </a:lstStyle>
          <a:p>
            <a:r>
              <a:rPr lang="en-US" sz="6000" dirty="0" smtClean="0">
                <a:solidFill>
                  <a:schemeClr val="bg1">
                    <a:lumMod val="95000"/>
                  </a:schemeClr>
                </a:solidFill>
              </a:rPr>
              <a:t>Motivation</a:t>
            </a:r>
            <a:endParaRPr lang="en-US" sz="6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88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RAVEM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205" y="1212757"/>
            <a:ext cx="6687590" cy="32990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7057506" y="1783138"/>
            <a:ext cx="191192" cy="4779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125390" y="657998"/>
            <a:ext cx="289321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06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Room </a:t>
            </a:r>
            <a:r>
              <a:rPr lang="en-US" dirty="0" err="1" smtClean="0"/>
              <a:t>synchronisation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471" y="1251671"/>
            <a:ext cx="5475057" cy="369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70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engine integration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46" y="1216478"/>
            <a:ext cx="5411308" cy="3394075"/>
          </a:xfrm>
        </p:spPr>
      </p:pic>
    </p:spTree>
    <p:extLst>
      <p:ext uri="{BB962C8B-B14F-4D97-AF65-F5344CB8AC3E}">
        <p14:creationId xmlns:p14="http://schemas.microsoft.com/office/powerpoint/2010/main" val="189832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Payment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665" y="1334387"/>
            <a:ext cx="5244669" cy="2698770"/>
          </a:xfrm>
        </p:spPr>
      </p:pic>
    </p:spTree>
    <p:extLst>
      <p:ext uri="{BB962C8B-B14F-4D97-AF65-F5344CB8AC3E}">
        <p14:creationId xmlns:p14="http://schemas.microsoft.com/office/powerpoint/2010/main" val="44941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24643"/>
            <a:ext cx="3970443" cy="187778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PDF Conversion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306" y="1992087"/>
            <a:ext cx="5087765" cy="218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37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Exchange integration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19" y="1567542"/>
            <a:ext cx="7516162" cy="258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19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80430"/>
            <a:ext cx="9144000" cy="572393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879907"/>
            <a:ext cx="8229600" cy="85725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Goals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81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Version 2.0</a:t>
            </a:r>
          </a:p>
          <a:p>
            <a:r>
              <a:rPr lang="en-US" dirty="0"/>
              <a:t>	</a:t>
            </a:r>
            <a:r>
              <a:rPr lang="en-US" sz="2400" dirty="0" smtClean="0">
                <a:solidFill>
                  <a:srgbClr val="005272"/>
                </a:solidFill>
              </a:rPr>
              <a:t>Community-ready, fully PostgreSQL</a:t>
            </a:r>
          </a:p>
          <a:p>
            <a:r>
              <a:rPr lang="en-US" sz="2400" dirty="0">
                <a:solidFill>
                  <a:srgbClr val="005272"/>
                </a:solidFill>
              </a:rPr>
              <a:t>	</a:t>
            </a:r>
            <a:r>
              <a:rPr lang="en-US" sz="2400" dirty="0" smtClean="0">
                <a:solidFill>
                  <a:srgbClr val="005272"/>
                </a:solidFill>
              </a:rPr>
              <a:t>Consolidation of improvements, no legacy code</a:t>
            </a:r>
            <a:endParaRPr lang="en-US" sz="2400" dirty="0">
              <a:solidFill>
                <a:srgbClr val="005272"/>
              </a:solidFill>
            </a:endParaRPr>
          </a:p>
          <a:p>
            <a:r>
              <a:rPr lang="en-US" dirty="0" smtClean="0"/>
              <a:t>Improvements in Room Booking</a:t>
            </a:r>
            <a:endParaRPr lang="en-US" sz="2400" dirty="0" smtClean="0"/>
          </a:p>
          <a:p>
            <a:r>
              <a:rPr lang="en-US" sz="2400" dirty="0">
                <a:solidFill>
                  <a:srgbClr val="005272"/>
                </a:solidFill>
              </a:rPr>
              <a:t>	</a:t>
            </a:r>
            <a:r>
              <a:rPr lang="en-GB" sz="2400" dirty="0" smtClean="0">
                <a:solidFill>
                  <a:srgbClr val="005272"/>
                </a:solidFill>
              </a:rPr>
              <a:t>Tighter integration with rest of application</a:t>
            </a:r>
            <a:endParaRPr lang="en-US" sz="2400" dirty="0" smtClean="0"/>
          </a:p>
          <a:p>
            <a:r>
              <a:rPr lang="en-US" dirty="0" smtClean="0"/>
              <a:t>Improvements in Conference Management </a:t>
            </a:r>
            <a:r>
              <a:rPr lang="en-US" dirty="0" smtClean="0"/>
              <a:t>tools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76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Growing project</a:t>
            </a:r>
          </a:p>
          <a:p>
            <a:r>
              <a:rPr lang="en-US" dirty="0">
                <a:solidFill>
                  <a:srgbClr val="005272"/>
                </a:solidFill>
              </a:rPr>
              <a:t>	</a:t>
            </a:r>
            <a:r>
              <a:rPr lang="en-US" dirty="0" smtClean="0">
                <a:solidFill>
                  <a:srgbClr val="005272"/>
                </a:solidFill>
              </a:rPr>
              <a:t>Mature, active community</a:t>
            </a:r>
          </a:p>
          <a:p>
            <a:r>
              <a:rPr lang="en-US" dirty="0" smtClean="0">
                <a:solidFill>
                  <a:srgbClr val="005272"/>
                </a:solidFill>
              </a:rPr>
              <a:t>	Ambitious goals</a:t>
            </a:r>
            <a:endParaRPr lang="en-US" dirty="0" smtClean="0"/>
          </a:p>
          <a:p>
            <a:r>
              <a:rPr lang="en-US" dirty="0" smtClean="0"/>
              <a:t>Growing service</a:t>
            </a:r>
            <a:endParaRPr lang="en-US" dirty="0"/>
          </a:p>
          <a:p>
            <a:r>
              <a:rPr lang="en-US" dirty="0">
                <a:solidFill>
                  <a:srgbClr val="005272"/>
                </a:solidFill>
              </a:rPr>
              <a:t>	</a:t>
            </a:r>
            <a:r>
              <a:rPr lang="en-US" dirty="0" smtClean="0">
                <a:solidFill>
                  <a:srgbClr val="005272"/>
                </a:solidFill>
              </a:rPr>
              <a:t>CERN: </a:t>
            </a:r>
            <a:r>
              <a:rPr lang="en-US" dirty="0" err="1" smtClean="0">
                <a:solidFill>
                  <a:srgbClr val="005272"/>
                </a:solidFill>
              </a:rPr>
              <a:t>Indico</a:t>
            </a:r>
            <a:r>
              <a:rPr lang="en-US" dirty="0" smtClean="0">
                <a:solidFill>
                  <a:srgbClr val="005272"/>
                </a:solidFill>
              </a:rPr>
              <a:t> is synonymous with “events”</a:t>
            </a:r>
          </a:p>
          <a:p>
            <a:r>
              <a:rPr lang="en-US" dirty="0">
                <a:solidFill>
                  <a:srgbClr val="005272"/>
                </a:solidFill>
              </a:rPr>
              <a:t>	</a:t>
            </a:r>
            <a:r>
              <a:rPr lang="en-US" dirty="0" smtClean="0">
                <a:solidFill>
                  <a:srgbClr val="005272"/>
                </a:solidFill>
              </a:rPr>
              <a:t>Scaling up when needed, solid an reliable</a:t>
            </a:r>
          </a:p>
          <a:p>
            <a:r>
              <a:rPr lang="en-US" dirty="0" smtClean="0"/>
              <a:t>Open to the World</a:t>
            </a:r>
            <a:endParaRPr lang="en-US" dirty="0"/>
          </a:p>
          <a:p>
            <a:r>
              <a:rPr lang="en-US" dirty="0">
                <a:solidFill>
                  <a:srgbClr val="005272"/>
                </a:solidFill>
              </a:rPr>
              <a:t>	</a:t>
            </a:r>
            <a:r>
              <a:rPr lang="en-US" dirty="0" smtClean="0">
                <a:solidFill>
                  <a:srgbClr val="005272"/>
                </a:solidFill>
              </a:rPr>
              <a:t>Providing universal building blocks</a:t>
            </a:r>
          </a:p>
          <a:p>
            <a:endParaRPr lang="en-US" dirty="0">
              <a:solidFill>
                <a:srgbClr val="00527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07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393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wpclipart.com/computer/hardware/connectors/connectors_2/Vga_cable_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04" y="662615"/>
            <a:ext cx="1926335" cy="143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ssl-product-images.www8-hp.com/digmedialib/prodimg/lowres/c0222897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090" y="451867"/>
            <a:ext cx="2468548" cy="185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assets.store.hp.com/hpusstore/images/3pp_573X430/u4557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873" y="720326"/>
            <a:ext cx="2110812" cy="158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www.channel.wieson.com/www/uploads/image/20130801/137535520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41" y="2304355"/>
            <a:ext cx="2387273" cy="185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6" descr="https://support.apple.com/library/content/dam/edam/applecare/images/en_US/displays/dvi_adapter_closeup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985" y="2253644"/>
            <a:ext cx="2496316" cy="195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https://medion.scene7.com/is/image/Medion/40032052_PIC-H_Dfront?sharpen=0&amp;resMode=sharp2&amp;op_usm=1,1,6,0&amp;fmt=png-alpha&amp;clipPathE=clipping&amp;iv=DvEjj3&amp;wid=1647&amp;hei=963&amp;fit=fit,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669" y="2304355"/>
            <a:ext cx="3257220" cy="190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0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04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2069"/>
            <a:ext cx="9144000" cy="44176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-1"/>
            <a:ext cx="9144000" cy="1212069"/>
          </a:xfrm>
          <a:prstGeom prst="rect">
            <a:avLst/>
          </a:prstGeom>
          <a:solidFill>
            <a:srgbClr val="424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Meeting </a:t>
            </a:r>
            <a:r>
              <a:rPr lang="en-US" sz="2400" dirty="0" smtClean="0">
                <a:latin typeface="Maven Pro" charset="0"/>
                <a:ea typeface="Maven Pro" charset="0"/>
                <a:cs typeface="Maven Pro" charset="0"/>
              </a:rPr>
              <a:t>Organization</a:t>
            </a:r>
            <a:endParaRPr lang="en-US" sz="2400" dirty="0">
              <a:latin typeface="Maven Pro" charset="0"/>
              <a:ea typeface="Maven Pro" charset="0"/>
              <a:cs typeface="Maven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75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876" y="1480457"/>
            <a:ext cx="5624249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-1"/>
            <a:ext cx="9144000" cy="12120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37CAC"/>
                </a:solidFill>
              </a:rPr>
              <a:t>Conference Management</a:t>
            </a:r>
            <a:endParaRPr lang="en-US" sz="2400" dirty="0">
              <a:solidFill>
                <a:srgbClr val="037CAC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1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Callout 1 3"/>
          <p:cNvSpPr/>
          <p:nvPr/>
        </p:nvSpPr>
        <p:spPr>
          <a:xfrm>
            <a:off x="5162970" y="3692331"/>
            <a:ext cx="1163952" cy="316452"/>
          </a:xfrm>
          <a:prstGeom prst="borderCallout1">
            <a:avLst>
              <a:gd name="adj1" fmla="val -5113"/>
              <a:gd name="adj2" fmla="val 49871"/>
              <a:gd name="adj3" fmla="val -341917"/>
              <a:gd name="adj4" fmla="val 48838"/>
            </a:avLst>
          </a:prstGeom>
          <a:solidFill>
            <a:schemeClr val="bg1">
              <a:lumMod val="95000"/>
            </a:schemeClr>
          </a:solidFill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Slides submission</a:t>
            </a:r>
          </a:p>
        </p:txBody>
      </p:sp>
      <p:sp>
        <p:nvSpPr>
          <p:cNvPr id="5" name="Line Callout 1 4"/>
          <p:cNvSpPr/>
          <p:nvPr/>
        </p:nvSpPr>
        <p:spPr>
          <a:xfrm>
            <a:off x="2883826" y="1060506"/>
            <a:ext cx="961163" cy="316452"/>
          </a:xfrm>
          <a:prstGeom prst="borderCallout1">
            <a:avLst>
              <a:gd name="adj1" fmla="val 101863"/>
              <a:gd name="adj2" fmla="val 49870"/>
              <a:gd name="adj3" fmla="val 458080"/>
              <a:gd name="adj4" fmla="val 50892"/>
            </a:avLst>
          </a:prstGeom>
          <a:solidFill>
            <a:schemeClr val="bg1">
              <a:lumMod val="95000"/>
            </a:schemeClr>
          </a:solidFill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Timetable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897582" y="2536944"/>
            <a:ext cx="7374792" cy="367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835877" y="2544308"/>
            <a:ext cx="1753898" cy="14718"/>
          </a:xfrm>
          <a:prstGeom prst="line">
            <a:avLst/>
          </a:prstGeom>
          <a:ln w="136525" cmpd="sng">
            <a:solidFill>
              <a:srgbClr val="D14C4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243830" y="2514865"/>
            <a:ext cx="132089" cy="139826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11" name="Line Callout 1 10"/>
          <p:cNvSpPr/>
          <p:nvPr/>
        </p:nvSpPr>
        <p:spPr>
          <a:xfrm>
            <a:off x="913524" y="1043003"/>
            <a:ext cx="1085410" cy="316452"/>
          </a:xfrm>
          <a:prstGeom prst="borderCallout1">
            <a:avLst>
              <a:gd name="adj1" fmla="val 97212"/>
              <a:gd name="adj2" fmla="val 35487"/>
              <a:gd name="adj3" fmla="val 460406"/>
              <a:gd name="adj4" fmla="val 35824"/>
            </a:avLst>
          </a:prstGeom>
          <a:solidFill>
            <a:schemeClr val="bg1">
              <a:lumMod val="95000"/>
            </a:schemeClr>
          </a:solidFill>
          <a:ln w="12700" cmpd="sng">
            <a:solidFill>
              <a:srgbClr val="037CA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Custom web site</a:t>
            </a:r>
          </a:p>
        </p:txBody>
      </p:sp>
      <p:sp>
        <p:nvSpPr>
          <p:cNvPr id="12" name="Oval 11"/>
          <p:cNvSpPr/>
          <p:nvPr/>
        </p:nvSpPr>
        <p:spPr>
          <a:xfrm>
            <a:off x="1698250" y="2514865"/>
            <a:ext cx="132089" cy="139826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dk1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857940" y="3747548"/>
            <a:ext cx="1163952" cy="316452"/>
          </a:xfrm>
          <a:prstGeom prst="borderCallout1">
            <a:avLst>
              <a:gd name="adj1" fmla="val -9765"/>
              <a:gd name="adj2" fmla="val 76583"/>
              <a:gd name="adj3" fmla="val -348895"/>
              <a:gd name="adj4" fmla="val 76920"/>
            </a:avLst>
          </a:prstGeom>
          <a:solidFill>
            <a:schemeClr val="bg1">
              <a:lumMod val="95000"/>
            </a:schemeClr>
          </a:solidFill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Programme</a:t>
            </a:r>
          </a:p>
        </p:txBody>
      </p:sp>
      <p:sp>
        <p:nvSpPr>
          <p:cNvPr id="14" name="Oval 13"/>
          <p:cNvSpPr/>
          <p:nvPr/>
        </p:nvSpPr>
        <p:spPr>
          <a:xfrm>
            <a:off x="2126485" y="2514867"/>
            <a:ext cx="132089" cy="139826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15" name="Line Callout 1 14"/>
          <p:cNvSpPr/>
          <p:nvPr/>
        </p:nvSpPr>
        <p:spPr>
          <a:xfrm>
            <a:off x="1656120" y="1657060"/>
            <a:ext cx="1051165" cy="316452"/>
          </a:xfrm>
          <a:prstGeom prst="borderCallout1">
            <a:avLst>
              <a:gd name="adj1" fmla="val 101863"/>
              <a:gd name="adj2" fmla="val 49870"/>
              <a:gd name="adj3" fmla="val 267383"/>
              <a:gd name="adj4" fmla="val 50207"/>
            </a:avLst>
          </a:prstGeom>
          <a:solidFill>
            <a:schemeClr val="bg1">
              <a:lumMod val="95000"/>
            </a:schemeClr>
          </a:solidFill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Call for </a:t>
            </a:r>
            <a:r>
              <a:rPr lang="en-US" sz="900" dirty="0" smtClean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abstracts</a:t>
            </a:r>
            <a:endParaRPr lang="en-US" sz="900" dirty="0">
              <a:solidFill>
                <a:srgbClr val="7F7F7F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16" name="Line Callout 1 15"/>
          <p:cNvSpPr/>
          <p:nvPr/>
        </p:nvSpPr>
        <p:spPr>
          <a:xfrm>
            <a:off x="2044621" y="3212173"/>
            <a:ext cx="1163952" cy="316452"/>
          </a:xfrm>
          <a:prstGeom prst="borderCallout1">
            <a:avLst>
              <a:gd name="adj1" fmla="val -7439"/>
              <a:gd name="adj2" fmla="val 45076"/>
              <a:gd name="adj3" fmla="val -174476"/>
              <a:gd name="adj4" fmla="val 44728"/>
            </a:avLst>
          </a:prstGeom>
          <a:solidFill>
            <a:schemeClr val="bg1">
              <a:lumMod val="95000"/>
            </a:schemeClr>
          </a:solidFill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Abstracts selection</a:t>
            </a:r>
          </a:p>
        </p:txBody>
      </p:sp>
      <p:sp>
        <p:nvSpPr>
          <p:cNvPr id="17" name="Oval 16"/>
          <p:cNvSpPr/>
          <p:nvPr/>
        </p:nvSpPr>
        <p:spPr>
          <a:xfrm>
            <a:off x="2502482" y="2514868"/>
            <a:ext cx="132089" cy="139826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302298" y="2514865"/>
            <a:ext cx="132089" cy="139826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989813" y="2492785"/>
            <a:ext cx="132089" cy="139826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20" name="Line Callout 1 19"/>
          <p:cNvSpPr/>
          <p:nvPr/>
        </p:nvSpPr>
        <p:spPr>
          <a:xfrm>
            <a:off x="3971601" y="1655713"/>
            <a:ext cx="1051165" cy="316452"/>
          </a:xfrm>
          <a:prstGeom prst="borderCallout1">
            <a:avLst>
              <a:gd name="adj1" fmla="val 108840"/>
              <a:gd name="adj2" fmla="val 40769"/>
              <a:gd name="adj3" fmla="val 262732"/>
              <a:gd name="adj4" fmla="val 41106"/>
            </a:avLst>
          </a:prstGeom>
          <a:solidFill>
            <a:schemeClr val="bg1">
              <a:lumMod val="95000"/>
            </a:schemeClr>
          </a:solidFill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Badges</a:t>
            </a:r>
          </a:p>
        </p:txBody>
      </p:sp>
      <p:sp>
        <p:nvSpPr>
          <p:cNvPr id="21" name="Oval 20"/>
          <p:cNvSpPr/>
          <p:nvPr/>
        </p:nvSpPr>
        <p:spPr>
          <a:xfrm>
            <a:off x="4346306" y="2488660"/>
            <a:ext cx="132089" cy="139826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22" name="Line Callout 1 21"/>
          <p:cNvSpPr/>
          <p:nvPr/>
        </p:nvSpPr>
        <p:spPr>
          <a:xfrm>
            <a:off x="3539864" y="3204815"/>
            <a:ext cx="1051165" cy="316452"/>
          </a:xfrm>
          <a:prstGeom prst="borderCallout1">
            <a:avLst>
              <a:gd name="adj1" fmla="val -5113"/>
              <a:gd name="adj2" fmla="val 51387"/>
              <a:gd name="adj3" fmla="val -181453"/>
              <a:gd name="adj4" fmla="val 50207"/>
            </a:avLst>
          </a:prstGeom>
          <a:solidFill>
            <a:schemeClr val="bg1">
              <a:lumMod val="95000"/>
            </a:schemeClr>
          </a:solidFill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Registration</a:t>
            </a:r>
          </a:p>
        </p:txBody>
      </p:sp>
      <p:sp>
        <p:nvSpPr>
          <p:cNvPr id="23" name="Line Callout 1 22"/>
          <p:cNvSpPr/>
          <p:nvPr/>
        </p:nvSpPr>
        <p:spPr>
          <a:xfrm>
            <a:off x="6478165" y="1023257"/>
            <a:ext cx="961163" cy="316452"/>
          </a:xfrm>
          <a:prstGeom prst="borderCallout1">
            <a:avLst>
              <a:gd name="adj1" fmla="val 101863"/>
              <a:gd name="adj2" fmla="val 49870"/>
              <a:gd name="adj3" fmla="val 458080"/>
              <a:gd name="adj4" fmla="val 50892"/>
            </a:avLst>
          </a:prstGeom>
          <a:solidFill>
            <a:schemeClr val="bg1">
              <a:lumMod val="95000"/>
            </a:schemeClr>
          </a:solidFill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Paper </a:t>
            </a:r>
            <a:r>
              <a:rPr lang="en-US" sz="900" dirty="0" err="1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subm</a:t>
            </a:r>
            <a:r>
              <a:rPr lang="en-US" sz="900" dirty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.</a:t>
            </a:r>
          </a:p>
        </p:txBody>
      </p:sp>
      <p:sp>
        <p:nvSpPr>
          <p:cNvPr id="24" name="Oval 23"/>
          <p:cNvSpPr/>
          <p:nvPr/>
        </p:nvSpPr>
        <p:spPr>
          <a:xfrm>
            <a:off x="6914654" y="2488660"/>
            <a:ext cx="132089" cy="139826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25" name="Line Callout 1 24"/>
          <p:cNvSpPr/>
          <p:nvPr/>
        </p:nvSpPr>
        <p:spPr>
          <a:xfrm>
            <a:off x="7374588" y="1646108"/>
            <a:ext cx="1051165" cy="316452"/>
          </a:xfrm>
          <a:prstGeom prst="borderCallout1">
            <a:avLst>
              <a:gd name="adj1" fmla="val 108840"/>
              <a:gd name="adj2" fmla="val 40769"/>
              <a:gd name="adj3" fmla="val 262732"/>
              <a:gd name="adj4" fmla="val 41106"/>
            </a:avLst>
          </a:prstGeom>
          <a:solidFill>
            <a:schemeClr val="bg1">
              <a:lumMod val="95000"/>
            </a:schemeClr>
          </a:solidFill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Evaluation</a:t>
            </a:r>
          </a:p>
        </p:txBody>
      </p:sp>
      <p:sp>
        <p:nvSpPr>
          <p:cNvPr id="26" name="Oval 25"/>
          <p:cNvSpPr/>
          <p:nvPr/>
        </p:nvSpPr>
        <p:spPr>
          <a:xfrm>
            <a:off x="7749293" y="2479056"/>
            <a:ext cx="132089" cy="139826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27" name="Line Callout 1 26"/>
          <p:cNvSpPr/>
          <p:nvPr/>
        </p:nvSpPr>
        <p:spPr>
          <a:xfrm>
            <a:off x="6878480" y="3182285"/>
            <a:ext cx="1163952" cy="316452"/>
          </a:xfrm>
          <a:prstGeom prst="borderCallout1">
            <a:avLst>
              <a:gd name="adj1" fmla="val -7439"/>
              <a:gd name="adj2" fmla="val 45076"/>
              <a:gd name="adj3" fmla="val -174476"/>
              <a:gd name="adj4" fmla="val 44728"/>
            </a:avLst>
          </a:prstGeom>
          <a:solidFill>
            <a:schemeClr val="bg1">
              <a:lumMod val="95000"/>
            </a:schemeClr>
          </a:solidFill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7F7F7F"/>
                </a:solidFill>
                <a:latin typeface="Maven Pro" charset="0"/>
                <a:ea typeface="Maven Pro" charset="0"/>
                <a:cs typeface="Maven Pro" charset="0"/>
              </a:rPr>
              <a:t>Paper reviewing</a:t>
            </a:r>
          </a:p>
        </p:txBody>
      </p:sp>
      <p:sp>
        <p:nvSpPr>
          <p:cNvPr id="28" name="Oval 27"/>
          <p:cNvSpPr/>
          <p:nvPr/>
        </p:nvSpPr>
        <p:spPr>
          <a:xfrm>
            <a:off x="7336341" y="2484980"/>
            <a:ext cx="132089" cy="139826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90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29" name="Left Brace 28"/>
          <p:cNvSpPr/>
          <p:nvPr/>
        </p:nvSpPr>
        <p:spPr>
          <a:xfrm rot="5400000">
            <a:off x="5620651" y="1495220"/>
            <a:ext cx="184344" cy="1753898"/>
          </a:xfrm>
          <a:prstGeom prst="leftBrace">
            <a:avLst/>
          </a:prstGeom>
          <a:ln w="127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>
              <a:latin typeface="Maven Pro" charset="0"/>
              <a:ea typeface="Maven Pro" charset="0"/>
              <a:cs typeface="Maven Pro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35875" y="1973508"/>
            <a:ext cx="17538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A6A6A6"/>
                </a:solidFill>
                <a:latin typeface="Maven Pro" charset="0"/>
                <a:ea typeface="Maven Pro" charset="0"/>
                <a:cs typeface="Maven Pro" charset="0"/>
              </a:rPr>
              <a:t>C</a:t>
            </a:r>
            <a:r>
              <a:rPr lang="en-US" sz="1000" b="1" dirty="0" smtClean="0">
                <a:solidFill>
                  <a:srgbClr val="A6A6A6"/>
                </a:solidFill>
                <a:latin typeface="Maven Pro" charset="0"/>
                <a:ea typeface="Maven Pro" charset="0"/>
                <a:cs typeface="Maven Pro" charset="0"/>
              </a:rPr>
              <a:t>onference</a:t>
            </a:r>
            <a:endParaRPr lang="en-US" sz="1000" b="1" dirty="0">
              <a:solidFill>
                <a:srgbClr val="A6A6A6"/>
              </a:solidFill>
              <a:latin typeface="Maven Pro" charset="0"/>
              <a:ea typeface="Maven Pro" charset="0"/>
              <a:cs typeface="Maven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35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5429" y="245899"/>
            <a:ext cx="4973143" cy="465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2069"/>
            <a:ext cx="9144000" cy="44176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-1"/>
            <a:ext cx="9144000" cy="1212069"/>
          </a:xfrm>
          <a:prstGeom prst="rect">
            <a:avLst/>
          </a:prstGeom>
          <a:solidFill>
            <a:srgbClr val="424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Collaborative Services</a:t>
            </a:r>
            <a:endParaRPr lang="en-US" sz="2400" dirty="0">
              <a:latin typeface="Maven Pro" charset="0"/>
              <a:ea typeface="Maven Pro" charset="0"/>
              <a:cs typeface="Maven Pro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140" y="2351005"/>
            <a:ext cx="6687590" cy="3299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3345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</TotalTime>
  <Words>230</Words>
  <Application>Microsoft Macintosh PowerPoint</Application>
  <PresentationFormat>On-screen Show (16:9)</PresentationFormat>
  <Paragraphs>135</Paragraphs>
  <Slides>40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Calibri</vt:lpstr>
      <vt:lpstr>Maven Pro</vt:lpstr>
      <vt:lpstr>Maven Pro Medium</vt:lpstr>
      <vt:lpstr>Maven Pro Regular</vt:lpstr>
      <vt:lpstr>Arial</vt:lpstr>
      <vt:lpstr>Office Theme</vt:lpstr>
      <vt:lpstr>PowerPoint Presentation</vt:lpstr>
      <vt:lpstr>Indico at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Milestones</vt:lpstr>
      <vt:lpstr>Milestones</vt:lpstr>
      <vt:lpstr>Milestones</vt:lpstr>
      <vt:lpstr>PowerPoint Presentation</vt:lpstr>
      <vt:lpstr>Community</vt:lpstr>
      <vt:lpstr>Statistics</vt:lpstr>
      <vt:lpstr>Nowadays</vt:lpstr>
      <vt:lpstr>Technology</vt:lpstr>
      <vt:lpstr>Indico</vt:lpstr>
      <vt:lpstr>Integrations</vt:lpstr>
      <vt:lpstr>Audiovisual workflow</vt:lpstr>
      <vt:lpstr>RAVEM</vt:lpstr>
      <vt:lpstr>Room synchronisation</vt:lpstr>
      <vt:lpstr>Search engine integration</vt:lpstr>
      <vt:lpstr>Electronic Payment</vt:lpstr>
      <vt:lpstr>PDF Conversion</vt:lpstr>
      <vt:lpstr>Exchange integration</vt:lpstr>
      <vt:lpstr>Goals</vt:lpstr>
      <vt:lpstr>Goals for 2017</vt:lpstr>
      <vt:lpstr>Conclusion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Pedro Ferreira</dc:creator>
  <cp:lastModifiedBy>Microsoft Office User</cp:lastModifiedBy>
  <cp:revision>151</cp:revision>
  <dcterms:created xsi:type="dcterms:W3CDTF">2015-03-19T08:08:58Z</dcterms:created>
  <dcterms:modified xsi:type="dcterms:W3CDTF">2017-04-07T09:52:19Z</dcterms:modified>
</cp:coreProperties>
</file>