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6.jpeg" ContentType="image/jpe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7.jpeg" ContentType="image/jpeg"/>
  <Override PartName="/ppt/notesSlides/notesSlide8.xml" ContentType="application/vnd.openxmlformats-officedocument.presentationml.notesSlide+xml"/>
  <Override PartName="/ppt/media/image8.jpe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notesSlides/notesSlide12.xml" ContentType="application/vnd.openxmlformats-officedocument.presentationml.notesSlide+xml"/>
  <Override PartName="/ppt/media/image13.jpeg" ContentType="image/jpe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1pPr>
    <a:lvl2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2pPr>
    <a:lvl3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3pPr>
    <a:lvl4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4pPr>
    <a:lvl5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5pPr>
    <a:lvl6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6pPr>
    <a:lvl7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7pPr>
    <a:lvl8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8pPr>
    <a:lvl9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FF"/>
          </a:solidFill>
        </a:fill>
      </a:tcStyle>
    </a:wholeTbl>
    <a:band2H>
      <a:tcTxStyle b="def" i="def"/>
      <a:tcStyle>
        <a:tcBdr/>
        <a:fill>
          <a:solidFill>
            <a:srgbClr val="E6EA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1" i="0" strike="noStrike" sz="1400" u="none">
                <a:solidFill>
                  <a:srgbClr val="000000"/>
                </a:solidFill>
                <a:latin typeface="Arial"/>
              </a:defRPr>
            </a:pPr>
            <a:r>
              <a:rPr b="1" i="0" strike="noStrike" sz="1400" u="none">
                <a:solidFill>
                  <a:srgbClr val="000000"/>
                </a:solidFill>
                <a:latin typeface="Arial"/>
              </a:rPr>
              <a:t>Estimated DISK Capacity at CERN</a:t>
            </a:r>
          </a:p>
        </c:rich>
      </c:tx>
      <c:layout>
        <c:manualLayout>
          <c:xMode val="edge"/>
          <c:yMode val="edge"/>
          <c:x val="0.180251"/>
          <c:y val="0"/>
          <c:w val="0.639499"/>
          <c:h val="0.125802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17742"/>
          <c:y val="0.125802"/>
          <c:w val="0.783464"/>
          <c:h val="0.681636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LHC</c:v>
                </c:pt>
              </c:strCache>
            </c:strRef>
          </c:tx>
          <c:spPr>
            <a:solidFill>
              <a:srgbClr val="69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dLbls>
            <c:numFmt formatCode="0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Times New Roman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Sheet1!$B$1:$N$1</c:f>
              <c:strCach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strCache>
            </c:strRef>
          </c:cat>
          <c:val>
            <c:numRef>
              <c:f>Sheet1!$B$2:$N$2</c:f>
              <c:numCache>
                <c:ptCount val="13"/>
                <c:pt idx="0">
                  <c:v>3.000000</c:v>
                </c:pt>
                <c:pt idx="1">
                  <c:v>5.000000</c:v>
                </c:pt>
                <c:pt idx="2">
                  <c:v>8.000000</c:v>
                </c:pt>
                <c:pt idx="3">
                  <c:v>16.000000</c:v>
                </c:pt>
                <c:pt idx="4">
                  <c:v>44.000000</c:v>
                </c:pt>
                <c:pt idx="5">
                  <c:v>90.000000</c:v>
                </c:pt>
                <c:pt idx="6">
                  <c:v>200.000000</c:v>
                </c:pt>
                <c:pt idx="7">
                  <c:v>671.700000</c:v>
                </c:pt>
                <c:pt idx="8">
                  <c:v>1396.800000</c:v>
                </c:pt>
                <c:pt idx="9">
                  <c:v>2417.000000</c:v>
                </c:pt>
                <c:pt idx="10">
                  <c:v>3625.500000</c:v>
                </c:pt>
                <c:pt idx="11">
                  <c:v>4834.000000</c:v>
                </c:pt>
                <c:pt idx="12">
                  <c:v>6104.500000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80206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dLbls>
            <c:numFmt formatCode="0.####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Times New Roman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Sheet1!$B$1:$N$1</c:f>
              <c:strCach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strCache>
            </c:strRef>
          </c:cat>
          <c:val>
            <c:numRef>
              <c:f>Sheet1!$B$3:$N$3</c:f>
              <c:numCache>
                <c:ptCount val="13"/>
                <c:pt idx="0">
                  <c:v>11.474000</c:v>
                </c:pt>
                <c:pt idx="1">
                  <c:v>18.000000</c:v>
                </c:pt>
                <c:pt idx="2">
                  <c:v>21.800000</c:v>
                </c:pt>
                <c:pt idx="3">
                  <c:v>26.520000</c:v>
                </c:pt>
                <c:pt idx="4">
                  <c:v>32.408000</c:v>
                </c:pt>
                <c:pt idx="5">
                  <c:v>39.787200</c:v>
                </c:pt>
                <c:pt idx="6">
                  <c:v>49.081280</c:v>
                </c:pt>
                <c:pt idx="7">
                  <c:v>60.848832</c:v>
                </c:pt>
                <c:pt idx="8">
                  <c:v>75.830413</c:v>
                </c:pt>
                <c:pt idx="9">
                  <c:v>90.996495</c:v>
                </c:pt>
                <c:pt idx="10">
                  <c:v>109.195794</c:v>
                </c:pt>
                <c:pt idx="11">
                  <c:v>131.034953</c:v>
                </c:pt>
                <c:pt idx="12">
                  <c:v>157.241944</c:v>
                </c:pt>
              </c:numCache>
            </c:numRef>
          </c:val>
        </c:ser>
        <c:axId val="2094734552"/>
        <c:axId val="2094734553"/>
      </c:areaChart>
      <c:catAx>
        <c:axId val="209473455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b="1" i="0" strike="noStrike" sz="1200" u="none">
                    <a:solidFill>
                      <a:srgbClr val="000000"/>
                    </a:solidFill>
                    <a:latin typeface="Arial"/>
                  </a:defRPr>
                </a:pPr>
                <a:r>
                  <a:rPr b="1" i="0" strike="noStrike" sz="1200" u="none">
                    <a:solidFill>
                      <a:srgbClr val="000000"/>
                    </a:solidFill>
                    <a:latin typeface="Arial"/>
                  </a:rPr>
                  <a:t>year</a:t>
                </a:r>
              </a:p>
            </c:rich>
          </c:tx>
          <c:layout/>
          <c:overlay val="1"/>
        </c:title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08080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1200" u="none">
                <a:solidFill>
                  <a:srgbClr val="000000"/>
                </a:solidFill>
                <a:latin typeface="Arial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000000"/>
              </a:solidFill>
              <a:prstDash val="solid"/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b="1" i="0" strike="noStrike" sz="1200" u="none">
                    <a:solidFill>
                      <a:srgbClr val="000000"/>
                    </a:solidFill>
                    <a:latin typeface="Arial"/>
                  </a:defRPr>
                </a:pPr>
                <a:r>
                  <a:rPr b="1" i="0" strike="noStrike" sz="1200" u="none">
                    <a:solidFill>
                      <a:srgbClr val="000000"/>
                    </a:solidFill>
                    <a:latin typeface="Arial"/>
                  </a:rPr>
                  <a:t>TeraBytes</a:t>
                </a:r>
              </a:p>
            </c:rich>
          </c:tx>
          <c:layout/>
          <c:overlay val="1"/>
        </c:title>
        <c:numFmt formatCode="0.####" sourceLinked="0"/>
        <c:majorTickMark val="out"/>
        <c:minorTickMark val="none"/>
        <c:tickLblPos val="nextTo"/>
        <c:spPr>
          <a:ln w="12700" cap="flat">
            <a:solidFill>
              <a:srgbClr val="808080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1200" u="none">
                <a:solidFill>
                  <a:srgbClr val="000000"/>
                </a:solidFill>
                <a:latin typeface="Arial"/>
              </a:defRPr>
            </a:pPr>
          </a:p>
        </c:txPr>
        <c:crossAx val="2094734552"/>
        <c:crosses val="autoZero"/>
        <c:crossBetween val="midCat"/>
        <c:majorUnit val="1750"/>
        <c:minorUnit val="875"/>
      </c:valAx>
      <c:spPr>
        <a:noFill/>
        <a:ln w="12700" cap="flat">
          <a:solidFill>
            <a:srgbClr val="808080"/>
          </a:solidFill>
          <a:prstDash val="solid"/>
          <a:round/>
        </a:ln>
        <a:effectLst/>
      </c:spPr>
    </c:plotArea>
    <c:plotVisOnly val="1"/>
    <c:dispBlanksAs val="gap"/>
  </c:chart>
  <c:spPr>
    <a:solidFill>
      <a:srgbClr val="FFFFFF"/>
    </a:solidFill>
    <a:ln w="12700" cap="flat">
      <a:solidFill>
        <a:srgbClr val="000000"/>
      </a:solidFill>
      <a:prstDash val="solid"/>
      <a:round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1" i="0" strike="noStrike" sz="900" u="none">
                <a:solidFill>
                  <a:srgbClr val="000000"/>
                </a:solidFill>
                <a:latin typeface="Arial"/>
              </a:defRPr>
            </a:pPr>
            <a:r>
              <a:rPr b="1" i="0" strike="noStrike" sz="900" u="none">
                <a:solidFill>
                  <a:srgbClr val="000000"/>
                </a:solidFill>
                <a:latin typeface="Arial"/>
              </a:rPr>
              <a:t>Estimated Mass Storage at CERN</a:t>
            </a:r>
          </a:p>
        </c:rich>
      </c:tx>
      <c:layout>
        <c:manualLayout>
          <c:xMode val="edge"/>
          <c:yMode val="edge"/>
          <c:x val="0.299467"/>
          <c:y val="0"/>
          <c:w val="0.401067"/>
          <c:h val="0.100183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112333"/>
          <c:y val="0.100183"/>
          <c:w val="0.875373"/>
          <c:h val="0.684316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LHC</c:v>
                </c:pt>
              </c:strCache>
            </c:strRef>
          </c:tx>
          <c:spPr>
            <a:solidFill>
              <a:srgbClr val="69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dLbls>
            <c:numFmt formatCode="0.####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Times New Roman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Sheet1!$B$1:$N$1</c:f>
              <c:strCach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strCache>
            </c:strRef>
          </c:cat>
          <c:val>
            <c:numRef>
              <c:f>Sheet1!$B$2:$N$2</c:f>
              <c:numCache>
                <c:ptCount val="13"/>
                <c:pt idx="0">
                  <c:v>0.007000</c:v>
                </c:pt>
                <c:pt idx="1">
                  <c:v>0.015000</c:v>
                </c:pt>
                <c:pt idx="2">
                  <c:v>0.031000</c:v>
                </c:pt>
                <c:pt idx="3">
                  <c:v>0.061000</c:v>
                </c:pt>
                <c:pt idx="4">
                  <c:v>0.151000</c:v>
                </c:pt>
                <c:pt idx="5">
                  <c:v>0.261000</c:v>
                </c:pt>
                <c:pt idx="6">
                  <c:v>0.451000</c:v>
                </c:pt>
                <c:pt idx="7">
                  <c:v>5.206900</c:v>
                </c:pt>
                <c:pt idx="8">
                  <c:v>10.662800</c:v>
                </c:pt>
                <c:pt idx="9">
                  <c:v>22.759900</c:v>
                </c:pt>
                <c:pt idx="10">
                  <c:v>45.768800</c:v>
                </c:pt>
                <c:pt idx="11">
                  <c:v>75.418900</c:v>
                </c:pt>
                <c:pt idx="12">
                  <c:v>110.221800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Other experiments</c:v>
                </c:pt>
              </c:strCache>
            </c:strRef>
          </c:tx>
          <c:spPr>
            <a:solidFill>
              <a:srgbClr val="FFFF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dLbls>
            <c:numFmt formatCode="0.####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Times New Roman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Sheet1!$B$1:$N$1</c:f>
              <c:strCach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strCache>
            </c:strRef>
          </c:cat>
          <c:val>
            <c:numRef>
              <c:f>Sheet1!$B$3:$N$3</c:f>
              <c:numCache>
                <c:ptCount val="13"/>
                <c:pt idx="0">
                  <c:v>0.265000</c:v>
                </c:pt>
                <c:pt idx="1">
                  <c:v>0.392000</c:v>
                </c:pt>
                <c:pt idx="2">
                  <c:v>0.829000</c:v>
                </c:pt>
                <c:pt idx="3">
                  <c:v>1.246000</c:v>
                </c:pt>
                <c:pt idx="4">
                  <c:v>1.701000</c:v>
                </c:pt>
                <c:pt idx="5">
                  <c:v>2.196000</c:v>
                </c:pt>
                <c:pt idx="6">
                  <c:v>2.716000</c:v>
                </c:pt>
                <c:pt idx="7">
                  <c:v>3.276000</c:v>
                </c:pt>
                <c:pt idx="8">
                  <c:v>3.936000</c:v>
                </c:pt>
                <c:pt idx="9">
                  <c:v>4.648400</c:v>
                </c:pt>
                <c:pt idx="10">
                  <c:v>5.503280</c:v>
                </c:pt>
                <c:pt idx="11">
                  <c:v>6.529136</c:v>
                </c:pt>
                <c:pt idx="12">
                  <c:v>7.760163</c:v>
                </c:pt>
              </c:numCache>
            </c:numRef>
          </c:val>
        </c:ser>
        <c:axId val="2094734552"/>
        <c:axId val="2094734553"/>
      </c:areaChart>
      <c:catAx>
        <c:axId val="209473455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b="1" i="0" strike="noStrike" sz="800" u="none">
                    <a:solidFill>
                      <a:srgbClr val="000000"/>
                    </a:solidFill>
                    <a:latin typeface="Arial"/>
                  </a:defRPr>
                </a:pPr>
                <a:r>
                  <a:rPr b="1" i="0" strike="noStrike" sz="800" u="none">
                    <a:solidFill>
                      <a:srgbClr val="000000"/>
                    </a:solidFill>
                    <a:latin typeface="Arial"/>
                  </a:rPr>
                  <a:t>Year</a:t>
                </a:r>
              </a:p>
            </c:rich>
          </c:tx>
          <c:layout/>
          <c:overlay val="1"/>
        </c:title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000000"/>
            </a:solidFill>
            <a:prstDash val="solid"/>
            <a:round/>
          </a:ln>
        </c:spPr>
        <c:txPr>
          <a:bodyPr rot="-5400000"/>
          <a:lstStyle/>
          <a:p>
            <a:pPr>
              <a:defRPr b="0" i="0" strike="noStrike" sz="800" u="none">
                <a:solidFill>
                  <a:srgbClr val="000000"/>
                </a:solidFill>
                <a:latin typeface="Arial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title>
          <c:tx>
            <c:rich>
              <a:bodyPr rot="-5400000"/>
              <a:lstStyle/>
              <a:p>
                <a:pPr>
                  <a:defRPr b="1" i="0" strike="noStrike" sz="800" u="none">
                    <a:solidFill>
                      <a:srgbClr val="000000"/>
                    </a:solidFill>
                    <a:latin typeface="Arial"/>
                  </a:defRPr>
                </a:pPr>
                <a:r>
                  <a:rPr b="1" i="0" strike="noStrike" sz="800" u="none">
                    <a:solidFill>
                      <a:srgbClr val="000000"/>
                    </a:solidFill>
                    <a:latin typeface="Arial"/>
                  </a:rPr>
                  <a:t>PetaBytes</a:t>
                </a:r>
              </a:p>
            </c:rich>
          </c:tx>
          <c:layout/>
          <c:overlay val="1"/>
        </c:title>
        <c:numFmt formatCode="#,##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800" u="none">
                <a:solidFill>
                  <a:srgbClr val="000000"/>
                </a:solidFill>
                <a:latin typeface="Arial"/>
              </a:defRPr>
            </a:pPr>
          </a:p>
        </c:txPr>
        <c:crossAx val="2094734552"/>
        <c:crosses val="autoZero"/>
        <c:crossBetween val="midCat"/>
        <c:majorUnit val="30"/>
        <c:minorUnit val="1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solidFill>
      <a:srgbClr val="FFFFFF"/>
    </a:solidFill>
    <a:ln w="12700" cap="flat">
      <a:solidFill>
        <a:srgbClr val="000000"/>
      </a:solidFill>
      <a:prstDash val="solid"/>
      <a:round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1" i="0" strike="noStrike" sz="1500" u="none">
                <a:solidFill>
                  <a:srgbClr val="000000"/>
                </a:solidFill>
                <a:latin typeface="Arial"/>
              </a:defRPr>
            </a:pPr>
            <a:r>
              <a:rPr b="1" i="0" strike="noStrike" sz="1500" u="none">
                <a:solidFill>
                  <a:srgbClr val="000000"/>
                </a:solidFill>
                <a:latin typeface="Arial"/>
              </a:rPr>
              <a:t>Estimated CPU Capacity at CERN</a:t>
            </a:r>
          </a:p>
        </c:rich>
      </c:tx>
      <c:layout>
        <c:manualLayout>
          <c:xMode val="edge"/>
          <c:yMode val="edge"/>
          <c:x val="0.183822"/>
          <c:y val="0"/>
          <c:w val="0.632355"/>
          <c:h val="0.124931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18442"/>
          <c:y val="0.124931"/>
          <c:w val="0.775898"/>
          <c:h val="0.682919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LHC</c:v>
                </c:pt>
              </c:strCache>
            </c:strRef>
          </c:tx>
          <c:spPr>
            <a:solidFill>
              <a:srgbClr val="69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dLbls>
            <c:numFmt formatCode="0.#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Times New Roman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Sheet1!$B$1:$N$1</c:f>
              <c:strCach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strCache>
            </c:strRef>
          </c:cat>
          <c:val>
            <c:numRef>
              <c:f>Sheet1!$B$2:$N$2</c:f>
              <c:numCache>
                <c:ptCount val="13"/>
                <c:pt idx="0">
                  <c:v>0.000000</c:v>
                </c:pt>
                <c:pt idx="1">
                  <c:v>0.000000</c:v>
                </c:pt>
                <c:pt idx="2">
                  <c:v>2.000000</c:v>
                </c:pt>
                <c:pt idx="3">
                  <c:v>16.000000</c:v>
                </c:pt>
                <c:pt idx="4">
                  <c:v>44.000000</c:v>
                </c:pt>
                <c:pt idx="5">
                  <c:v>90.000000</c:v>
                </c:pt>
                <c:pt idx="6">
                  <c:v>200.000000</c:v>
                </c:pt>
                <c:pt idx="7">
                  <c:v>685.300000</c:v>
                </c:pt>
                <c:pt idx="8">
                  <c:v>1453.000000</c:v>
                </c:pt>
                <c:pt idx="9">
                  <c:v>2559.000000</c:v>
                </c:pt>
                <c:pt idx="10">
                  <c:v>3403.470000</c:v>
                </c:pt>
                <c:pt idx="11">
                  <c:v>4247.940000</c:v>
                </c:pt>
                <c:pt idx="12">
                  <c:v>5092.410000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dLbls>
            <c:numFmt formatCode="0.####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Times New Roman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Sheet1!$B$1:$N$1</c:f>
              <c:strCach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strCache>
            </c:strRef>
          </c:cat>
          <c:val>
            <c:numRef>
              <c:f>Sheet1!$B$3:$N$3</c:f>
              <c:numCache>
                <c:ptCount val="13"/>
                <c:pt idx="0">
                  <c:v>3.489700</c:v>
                </c:pt>
                <c:pt idx="1">
                  <c:v>7.130800</c:v>
                </c:pt>
                <c:pt idx="2">
                  <c:v>8.316160</c:v>
                </c:pt>
                <c:pt idx="3">
                  <c:v>9.034592</c:v>
                </c:pt>
                <c:pt idx="4">
                  <c:v>10.741510</c:v>
                </c:pt>
                <c:pt idx="5">
                  <c:v>12.789812</c:v>
                </c:pt>
                <c:pt idx="6">
                  <c:v>15.247775</c:v>
                </c:pt>
                <c:pt idx="7">
                  <c:v>18.197330</c:v>
                </c:pt>
                <c:pt idx="8">
                  <c:v>21.736796</c:v>
                </c:pt>
                <c:pt idx="9">
                  <c:v>28.257835</c:v>
                </c:pt>
                <c:pt idx="10">
                  <c:v>36.735185</c:v>
                </c:pt>
                <c:pt idx="11">
                  <c:v>47.755741</c:v>
                </c:pt>
                <c:pt idx="12">
                  <c:v>62.082463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price improvement 40% per year</c:v>
                </c:pt>
              </c:strCache>
            </c:strRef>
          </c:tx>
          <c:spPr>
            <a:solidFill>
              <a:srgbClr val="FFFFC0"/>
            </a:solidFill>
            <a:ln w="38100" cap="flat">
              <a:solidFill>
                <a:srgbClr val="FF0000"/>
              </a:solidFill>
              <a:prstDash val="solid"/>
              <a:round/>
            </a:ln>
            <a:effectLst/>
          </c:spPr>
          <c:dLbls>
            <c:numFmt formatCode="0.####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Times New Roman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Sheet1!$B$1:$N$1</c:f>
              <c:strCach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strCache>
            </c:strRef>
          </c:cat>
          <c:val>
            <c:numRef>
              <c:f>Sheet1!$B$4:$N$4</c:f>
              <c:numCache>
                <c:ptCount val="11"/>
                <c:pt idx="2">
                  <c:v>10.316160</c:v>
                </c:pt>
                <c:pt idx="3">
                  <c:v>17.193600</c:v>
                </c:pt>
                <c:pt idx="4">
                  <c:v>28.656000</c:v>
                </c:pt>
                <c:pt idx="5">
                  <c:v>47.760000</c:v>
                </c:pt>
                <c:pt idx="6">
                  <c:v>79.600000</c:v>
                </c:pt>
                <c:pt idx="7">
                  <c:v>132.666667</c:v>
                </c:pt>
                <c:pt idx="8">
                  <c:v>221.111111</c:v>
                </c:pt>
                <c:pt idx="9">
                  <c:v>368.518519</c:v>
                </c:pt>
                <c:pt idx="10">
                  <c:v>614.197531</c:v>
                </c:pt>
                <c:pt idx="11">
                  <c:v>1023.662551</c:v>
                </c:pt>
                <c:pt idx="12">
                  <c:v>1706.104252</c:v>
                </c:pt>
              </c:numCache>
            </c:numRef>
          </c:val>
        </c:ser>
        <c:axId val="2094734552"/>
        <c:axId val="2094734553"/>
      </c:areaChart>
      <c:catAx>
        <c:axId val="209473455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b="1" i="0" strike="noStrike" sz="1300" u="none">
                    <a:solidFill>
                      <a:srgbClr val="000000"/>
                    </a:solidFill>
                    <a:latin typeface="Arial"/>
                  </a:defRPr>
                </a:pPr>
                <a:r>
                  <a:rPr b="1" i="0" strike="noStrike" sz="1300" u="none">
                    <a:solidFill>
                      <a:srgbClr val="000000"/>
                    </a:solidFill>
                    <a:latin typeface="Arial"/>
                  </a:rPr>
                  <a:t>year</a:t>
                </a:r>
              </a:p>
            </c:rich>
          </c:tx>
          <c:layout/>
          <c:overlay val="1"/>
        </c:title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08080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1300" u="none">
                <a:solidFill>
                  <a:srgbClr val="000000"/>
                </a:solidFill>
                <a:latin typeface="Arial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000000"/>
              </a:solidFill>
              <a:prstDash val="solid"/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b="1" i="0" strike="noStrike" sz="1300" u="none">
                    <a:solidFill>
                      <a:srgbClr val="000000"/>
                    </a:solidFill>
                    <a:latin typeface="Arial"/>
                  </a:defRPr>
                </a:pPr>
                <a:r>
                  <a:rPr b="1" i="0" strike="noStrike" sz="1300" u="none">
                    <a:solidFill>
                      <a:srgbClr val="000000"/>
                    </a:solidFill>
                    <a:latin typeface="Arial"/>
                  </a:rPr>
                  <a:t>K SI95</a:t>
                </a:r>
              </a:p>
            </c:rich>
          </c:tx>
          <c:layout/>
          <c:overlay val="1"/>
        </c:title>
        <c:numFmt formatCode="#,##0" sourceLinked="0"/>
        <c:majorTickMark val="out"/>
        <c:minorTickMark val="none"/>
        <c:tickLblPos val="nextTo"/>
        <c:spPr>
          <a:ln w="12700" cap="flat">
            <a:solidFill>
              <a:srgbClr val="808080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1300" u="none">
                <a:solidFill>
                  <a:srgbClr val="000000"/>
                </a:solidFill>
                <a:latin typeface="Arial"/>
              </a:defRPr>
            </a:pPr>
          </a:p>
        </c:txPr>
        <c:crossAx val="2094734552"/>
        <c:crosses val="autoZero"/>
        <c:crossBetween val="midCat"/>
        <c:majorUnit val="1750"/>
        <c:minorUnit val="875"/>
      </c:valAx>
      <c:spPr>
        <a:noFill/>
        <a:ln w="12700" cap="flat">
          <a:solidFill>
            <a:srgbClr val="808080"/>
          </a:solidFill>
          <a:prstDash val="solid"/>
          <a:round/>
        </a:ln>
        <a:effectLst/>
      </c:spPr>
    </c:plotArea>
    <c:plotVisOnly val="1"/>
    <c:dispBlanksAs val="gap"/>
  </c:chart>
  <c:spPr>
    <a:solidFill>
      <a:srgbClr val="FFFFFF"/>
    </a:solidFill>
    <a:ln w="12700" cap="flat">
      <a:solidFill>
        <a:srgbClr val="000000"/>
      </a:solidFill>
      <a:prstDash val="solid"/>
      <a:round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1" name="Shape 1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10.xml.rels><?xml version="1.0" encoding="UTF-8" standalone="yes"?>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</Relationships>

</file>

<file path=ppt/notesSlides/_rels/notesSlide11.xml.rels><?xml version="1.0" encoding="UTF-8" standalone="yes"?>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</Relationships>

</file>

<file path=ppt/notesSlides/_rels/notesSlide12.xml.rels><?xml version="1.0" encoding="UTF-8" standalone="yes"?>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</Relationships>

</file>

<file path=ppt/notesSlides/_rels/notesSlide13.xml.rels><?xml version="1.0" encoding="UTF-8" standalone="yes"?>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</Relationships>

</file>

<file path=ppt/notesSlides/_rels/notesSlide14.xml.rels><?xml version="1.0" encoding="UTF-8" standalone="yes"?>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</Relationships>

</file>

<file path=ppt/notesSlides/_rels/notesSlide15.xml.rels><?xml version="1.0" encoding="UTF-8" standalone="yes"?><Relationships xmlns="http://schemas.openxmlformats.org/package/2006/relationships"><Relationship Id="rId1" Type="http://schemas.openxmlformats.org/officeDocument/2006/relationships/slide" Target="../slides/slide46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6.xml.rels><?xml version="1.0" encoding="UTF-8" standalone="yes"?>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7.xml.rels><?xml version="1.0" encoding="UTF-8" standalone="yes"?>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
</file>

<file path=ppt/notesSlides/_rels/notesSlide8.xml.rels><?xml version="1.0" encoding="UTF-8" standalone="yes"?>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</Relationships>

</file>

<file path=ppt/notesSlides/_rels/notesSlide9.xml.rels><?xml version="1.0" encoding="UTF-8" standalone="yes"?>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8" name="Shape 14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V0.98, 00:30 22η Αυγουστου 2012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Shape 87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73" name="Shape 87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300"/>
              </a:spcBef>
              <a:defRPr sz="900">
                <a:solidFill>
                  <a:srgbClr val="CCCCFF"/>
                </a:solidFill>
              </a:defRPr>
            </a:pPr>
            <a:r>
              <a:t>Run Catalogue – </a:t>
            </a:r>
            <a:r>
              <a:rPr>
                <a:solidFill>
                  <a:srgbClr val="000000"/>
                </a:solidFill>
              </a:rPr>
              <a:t>Associates runs to Data files – implicit collections implying sequential processing of data – no pointers</a:t>
            </a:r>
          </a:p>
          <a:p>
            <a:pPr>
              <a:spcBef>
                <a:spcPts val="300"/>
              </a:spcBef>
              <a:defRPr sz="900">
                <a:solidFill>
                  <a:srgbClr val="CCCCFF"/>
                </a:solidFill>
              </a:defRPr>
            </a:pPr>
            <a:r>
              <a:t>Event collection</a:t>
            </a:r>
            <a:r>
              <a:rPr>
                <a:solidFill>
                  <a:srgbClr val="000000"/>
                </a:solidFill>
              </a:rPr>
              <a:t> - a collection of references to events, plus other attributes (tags) – implies explicit colections and to pointers – allows to read from different files </a:t>
            </a:r>
          </a:p>
          <a:p>
            <a:pPr>
              <a:spcBef>
                <a:spcPts val="300"/>
              </a:spcBef>
              <a:buSzPct val="100000"/>
              <a:buChar char="•"/>
              <a:defRPr sz="900"/>
            </a:pPr>
            <a:r>
              <a:t>This is the primary interface for reading back events for analysis</a:t>
            </a:r>
          </a:p>
          <a:p>
            <a:pPr>
              <a:spcBef>
                <a:spcPts val="300"/>
              </a:spcBef>
              <a:buSzPct val="100000"/>
              <a:buChar char="•"/>
              <a:defRPr sz="900"/>
            </a:pPr>
            <a:r>
              <a:t>Can query attributes without retrieving the objects themselves which allows selection of specific subsets to be selected from large collections</a:t>
            </a:r>
          </a:p>
          <a:p>
            <a:pPr>
              <a:spcBef>
                <a:spcPts val="300"/>
              </a:spcBef>
              <a:defRPr sz="900">
                <a:solidFill>
                  <a:srgbClr val="CCCCFF"/>
                </a:solidFill>
              </a:defRPr>
            </a:pPr>
            <a:r>
              <a:t>File catalog</a:t>
            </a:r>
            <a:r>
              <a:rPr>
                <a:solidFill>
                  <a:srgbClr val="000000"/>
                </a:solidFill>
              </a:rPr>
              <a:t> - keeps track of files of the “Event DB”</a:t>
            </a:r>
          </a:p>
          <a:p>
            <a:pPr>
              <a:spcBef>
                <a:spcPts val="300"/>
              </a:spcBef>
              <a:buSzPct val="100000"/>
              <a:buChar char="•"/>
              <a:defRPr sz="900"/>
            </a:pPr>
            <a:r>
              <a:t>Does the mapping of logical file names to physical file names</a:t>
            </a:r>
          </a:p>
          <a:p>
            <a:pPr>
              <a:spcBef>
                <a:spcPts val="300"/>
              </a:spcBef>
              <a:defRPr sz="900"/>
            </a:pPr>
            <a:r>
              <a:t>Need to know how the collection was produced (provenance)</a:t>
            </a:r>
          </a:p>
          <a:p>
            <a:pPr lvl="1" marL="457200" indent="0">
              <a:spcBef>
                <a:spcPts val="300"/>
              </a:spcBef>
              <a:buSzPct val="100000"/>
              <a:buChar char="•"/>
              <a:defRPr sz="900"/>
            </a:pPr>
            <a:r>
              <a:t>which selection algorithm was used</a:t>
            </a:r>
          </a:p>
          <a:p>
            <a:pPr lvl="1" marL="457200" indent="0">
              <a:spcBef>
                <a:spcPts val="300"/>
              </a:spcBef>
              <a:buSzPct val="100000"/>
              <a:buChar char="•"/>
              <a:defRPr sz="900"/>
            </a:pPr>
            <a:r>
              <a:t>which reconstruction algorithm</a:t>
            </a:r>
          </a:p>
          <a:p>
            <a:pPr lvl="1" marL="457200" indent="0">
              <a:spcBef>
                <a:spcPts val="300"/>
              </a:spcBef>
              <a:buSzPct val="100000"/>
              <a:buChar char="•"/>
              <a:defRPr sz="900"/>
            </a:pPr>
            <a:r>
              <a:t>which calibration</a:t>
            </a:r>
          </a:p>
          <a:p>
            <a:pPr>
              <a:spcBef>
                <a:spcPts val="300"/>
              </a:spcBef>
              <a:defRPr sz="900"/>
            </a:pPr>
            <a:r>
              <a:t>Need to define a common schema that physicists can query to answer these questions</a:t>
            </a:r>
          </a:p>
          <a:p>
            <a:pPr>
              <a:spcBef>
                <a:spcPts val="300"/>
              </a:spcBef>
              <a:defRPr sz="900"/>
            </a:pPr>
            <a:r>
              <a:t>Otherwise they will produce their own collections wasting resources and adding to the confusion</a:t>
            </a:r>
          </a:p>
          <a:p>
            <a:pPr>
              <a:spcBef>
                <a:spcPts val="300"/>
              </a:spcBef>
              <a:defRPr sz="900"/>
            </a:pPr>
            <a:r>
              <a:t>Apply query to collection w/o touching data – result can be a new collection –continual process of refinement</a:t>
            </a:r>
          </a:p>
          <a:p>
            <a:pPr>
              <a:spcBef>
                <a:spcPts val="300"/>
              </a:spcBef>
              <a:defRPr sz="900"/>
            </a:pPr>
            <a:r>
              <a:t>Replicate and distribute over wide area</a:t>
            </a:r>
          </a:p>
          <a:p>
            <a:pPr>
              <a:spcBef>
                <a:spcPts val="300"/>
              </a:spcBef>
              <a:defRPr sz="900"/>
            </a:pPr>
            <a:r>
              <a:t>BaBar has now accumulated 80M) good production collections</a:t>
            </a:r>
          </a:p>
          <a:p>
            <a:pPr>
              <a:spcBef>
                <a:spcPts val="300"/>
              </a:spcBef>
              <a:defRPr sz="900"/>
            </a:pPr>
            <a:r>
              <a:t>There are so  many options/configurations/releases/settings for each collection that people easily get lost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Shape 99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00" name="Shape 100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Detector Conditions synonym for calibration, alignment, operational parameters, environmental parameters etc.</a:t>
            </a:r>
          </a:p>
          <a:p>
            <a:pPr/>
            <a:r>
              <a:t>Tag for each data item to identify which version to use at any time</a:t>
            </a:r>
          </a:p>
          <a:p>
            <a:pPr/>
            <a:r>
              <a:t>Slice is a cut on tag (which data items you need) and on time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Shape 105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51" name="Shape 105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sparse data scan – acche data in shallow (pointers only) or deep (write out events) copy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Shape 109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92" name="Shape 109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Secondary particles spectrum data and simulations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Shape 115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58" name="Shape 115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1/3 capacity at CERN,  2/3 capacity outside CERN</a:t>
            </a:r>
          </a:p>
          <a:p>
            <a:pPr/>
            <a:r>
              <a:t>Takes account of PASTA reassessment of requirements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Shape 133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5" name="Shape 13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Centres categorised in Tiers according to the resources (cpu and storage) they have available and their connectivity into grid</a:t>
            </a:r>
          </a:p>
          <a:p>
            <a:pPr/>
            <a:r>
              <a:t>Production Manager’s view of computing model  (Traditional) is shown on left.and is based on two premises :</a:t>
            </a:r>
          </a:p>
          <a:p>
            <a:pPr>
              <a:buSzPct val="100000"/>
              <a:buChar char="•"/>
            </a:pPr>
            <a:r>
              <a:t>Easier to move job to the data</a:t>
            </a:r>
          </a:p>
          <a:p>
            <a:pPr>
              <a:buSzPct val="100000"/>
              <a:buChar char="•"/>
            </a:pPr>
            <a:r>
              <a:t>Make data where the job will run</a:t>
            </a:r>
          </a:p>
          <a:p>
            <a:pPr/>
            <a:r>
              <a:t>Experiments develop policies for implementation of reconstruction, calibration and analysis activities – where these jobs run and how data are replicated i.e. models for replication of RAW, ESD and AOD from Tier 0 to Tier 1 and 2. </a:t>
            </a:r>
          </a:p>
          <a:p>
            <a:pPr/>
            <a:r>
              <a:t>In the past left hand diagram also represents the user view i.e. user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β </a:t>
            </a:r>
            <a:r>
              <a:t>gets data from RAL</a:t>
            </a:r>
          </a:p>
          <a:p>
            <a:pPr/>
            <a:r>
              <a:t>New model shown on right sees groups of centres in clouds implying movement of data and jobs is transparent to the user</a:t>
            </a:r>
          </a:p>
          <a:p>
            <a:pPr/>
            <a:r>
              <a:t>Ideas are evolving</a:t>
            </a:r>
          </a:p>
          <a:p>
            <a:pPr/>
            <a:r>
              <a:t>Need flexibility – adjust according to experience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6" name="Shape 15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Detectors and their Simulation</a:t>
            </a:r>
          </a:p>
          <a:p>
            <a:pPr/>
            <a:r>
              <a:t>Simulation packages, toolkits </a:t>
            </a:r>
          </a:p>
          <a:p>
            <a:pPr lvl="1" indent="457200"/>
            <a:r>
              <a:t>Key capabilities and concepts</a:t>
            </a:r>
          </a:p>
          <a:p>
            <a:pPr lvl="1" indent="457200"/>
            <a:r>
              <a:t>Alternatives</a:t>
            </a:r>
          </a:p>
          <a:p>
            <a:pPr/>
            <a:r>
              <a:t>Physics processes and their modelling</a:t>
            </a:r>
          </a:p>
          <a:p>
            <a:pPr lvl="1" indent="457200"/>
            <a:r>
              <a:t>EM, hadronic, optical, …</a:t>
            </a:r>
          </a:p>
          <a:p>
            <a:pPr/>
            <a:r>
              <a:t>GEANT4</a:t>
            </a:r>
          </a:p>
          <a:p>
            <a:pPr lvl="1" indent="457200"/>
            <a:r>
              <a:t>an example of a modern simulation toolkit,</a:t>
            </a:r>
          </a:p>
          <a:p>
            <a:pPr lvl="1" indent="457200"/>
            <a:r>
              <a:t>highlights of capabilities.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2" name="Shape 21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Detectors and their Simulation</a:t>
            </a:r>
          </a:p>
          <a:p>
            <a:pPr/>
            <a:r>
              <a:t>Simulation packages, toolkits </a:t>
            </a:r>
          </a:p>
          <a:p>
            <a:pPr lvl="1" indent="457200"/>
            <a:r>
              <a:t>Key capabilities and concepts</a:t>
            </a:r>
          </a:p>
          <a:p>
            <a:pPr lvl="1" indent="457200"/>
            <a:r>
              <a:t>Alternatives</a:t>
            </a:r>
          </a:p>
          <a:p>
            <a:pPr/>
            <a:r>
              <a:t>Physics processes and their modelling</a:t>
            </a:r>
          </a:p>
          <a:p>
            <a:pPr lvl="1" indent="457200"/>
            <a:r>
              <a:t>EM, hadronic, optical, …</a:t>
            </a:r>
          </a:p>
          <a:p>
            <a:pPr/>
            <a:r>
              <a:t>GEANT4</a:t>
            </a:r>
          </a:p>
          <a:p>
            <a:pPr lvl="1" indent="457200"/>
            <a:r>
              <a:t>an example of a modern simulation toolkit,</a:t>
            </a:r>
          </a:p>
          <a:p>
            <a:pPr lvl="1" indent="457200"/>
            <a:r>
              <a:t>highlights of capabilities.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6" name="Shape 23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Εικονα/ Picture from ATLAS – copied from talk of John Harvey at Global Grid Forum, 13 March 2004</a:t>
            </a:r>
          </a:p>
          <a:p>
            <a:pPr/>
          </a:p>
          <a:p>
            <a:pPr>
              <a:lnSpc>
                <a:spcPct val="90000"/>
              </a:lnSpc>
              <a:spcBef>
                <a:spcPts val="800"/>
              </a:spcBef>
              <a:defRPr sz="2400"/>
            </a:pPr>
            <a:r>
              <a:t>The measurements from an event are like a ‘puzzle’</a:t>
            </a:r>
          </a:p>
          <a:p>
            <a:pPr lvl="1" indent="457200">
              <a:lnSpc>
                <a:spcPct val="90000"/>
              </a:lnSpc>
              <a:spcBef>
                <a:spcPts val="700"/>
              </a:spcBef>
              <a:defRPr sz="2000"/>
            </a:pPr>
            <a:r>
              <a:t>What tracks created them?</a:t>
            </a:r>
          </a:p>
          <a:p>
            <a:pPr lvl="2" indent="914400">
              <a:lnSpc>
                <a:spcPct val="90000"/>
              </a:lnSpc>
              <a:spcBef>
                <a:spcPts val="600"/>
              </a:spcBef>
              <a:defRPr sz="1800"/>
            </a:pPr>
            <a:r>
              <a:t>Reconstruction will tell!</a:t>
            </a:r>
          </a:p>
          <a:p>
            <a:pPr>
              <a:lnSpc>
                <a:spcPct val="90000"/>
              </a:lnSpc>
              <a:spcBef>
                <a:spcPts val="800"/>
              </a:spcBef>
              <a:defRPr sz="2400"/>
            </a:pPr>
            <a:r>
              <a:t>Each tracking detector can measure a hit’s positions </a:t>
            </a:r>
          </a:p>
          <a:p>
            <a:pPr lvl="1" indent="457200">
              <a:lnSpc>
                <a:spcPct val="90000"/>
              </a:lnSpc>
              <a:spcBef>
                <a:spcPts val="700"/>
              </a:spcBef>
              <a:defRPr sz="2000">
                <a:solidFill>
                  <a:srgbClr val="FF5050"/>
                </a:solidFill>
              </a:defRPr>
            </a:pPr>
            <a:r>
              <a:t>They can come from tens to thousands of tracks</a:t>
            </a:r>
          </a:p>
          <a:p>
            <a:pPr>
              <a:lnSpc>
                <a:spcPct val="90000"/>
              </a:lnSpc>
              <a:spcBef>
                <a:spcPts val="800"/>
              </a:spcBef>
              <a:defRPr sz="2400"/>
            </a:pPr>
            <a:r>
              <a:t>Must identify</a:t>
            </a:r>
            <a:r>
              <a:rPr>
                <a:solidFill>
                  <a:srgbClr val="FF5050"/>
                </a:solidFill>
              </a:rPr>
              <a:t> </a:t>
            </a:r>
          </a:p>
          <a:p>
            <a:pPr lvl="1" indent="457200">
              <a:lnSpc>
                <a:spcPct val="90000"/>
              </a:lnSpc>
              <a:spcBef>
                <a:spcPts val="700"/>
              </a:spcBef>
              <a:defRPr sz="2000">
                <a:solidFill>
                  <a:srgbClr val="FF5050"/>
                </a:solidFill>
              </a:defRPr>
            </a:pPr>
            <a:r>
              <a:t>which of these hit ‘traces’ belong to the same track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30" name="Shape 33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 m ~ a 5 story building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8" name="Shape 36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 create such a virtual reality we need </a:t>
            </a:r>
          </a:p>
          <a:p>
            <a:pPr lvl="1" indent="457200"/>
            <a:r>
              <a:t>to model the particle-matter interactions, geometry and materials in order to propagate elementary particles in the model detector. </a:t>
            </a:r>
          </a:p>
          <a:p>
            <a:pPr lvl="1" indent="457200"/>
            <a:r>
              <a:t> to describe the sensitivity of the detector for generating raw data.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19" name="Shape 41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Taken from talk of John Harvey at Global Grid Forum, 13 March 2004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Shape 66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1" name="Shape 66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Raw data are staged to disk and archived on tape</a:t>
            </a:r>
          </a:p>
          <a:p>
            <a:pPr/>
            <a:r>
              <a:t>Data for subsequent processing (ESD, AOD) are cached on disk</a:t>
            </a:r>
          </a:p>
          <a:p>
            <a:pPr/>
            <a:r>
              <a:t>Production analysis typically involves skims and archiving according to event type for ease of replication and caching (department servers and desktop)</a:t>
            </a:r>
          </a:p>
          <a:p>
            <a:pPr/>
            <a:r>
              <a:t>Few cycles re-reconstruction – most data/cpu intensive</a:t>
            </a:r>
          </a:p>
          <a:p>
            <a:pPr/>
            <a:r>
              <a:t>Several cycles on production analysis</a:t>
            </a:r>
          </a:p>
          <a:p>
            <a:pPr/>
            <a:r>
              <a:t>Very many cycles on end user analysis – least data/cpu intensive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03" name="Shape 80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Time moves from left to right</a:t>
            </a:r>
          </a:p>
          <a:p>
            <a:pPr/>
            <a:r>
              <a:t>Raw event structure generated online</a:t>
            </a:r>
          </a:p>
          <a:p>
            <a:pPr/>
            <a:r>
              <a:t>Reconstruction clone event header with link to raw and add link to Rec and new objects generated.</a:t>
            </a:r>
          </a:p>
          <a:p>
            <a:pPr/>
            <a:r>
              <a:t>AOD – clone ESD Event and add link to Physics objects</a:t>
            </a:r>
          </a:p>
          <a:p>
            <a:pPr/>
            <a:r>
              <a:t>Left box is typically batch production – because links exist do not necessarily navigate them too expensive - Sequential processing through files of data - New calibration do new production reprocessing of reconstruction and analysis</a:t>
            </a:r>
          </a:p>
          <a:p>
            <a:pPr/>
            <a:r>
              <a:t>Unidirectional links backward in time</a:t>
            </a:r>
          </a:p>
          <a:p>
            <a:pPr/>
            <a:r>
              <a:t>No links between events – autonomous</a:t>
            </a:r>
          </a:p>
          <a:p>
            <a:pPr/>
            <a:r>
              <a:t>Private analysis is where can make use of links – copy Event and Phys  objects and generate new private information e.g.</a:t>
            </a:r>
          </a:p>
          <a:p>
            <a:pPr/>
            <a:r>
              <a:t>interactive event display shows tracks on selected (very) few events – want to see raw hit</a:t>
            </a:r>
          </a:p>
          <a:p>
            <a:pPr/>
            <a:r>
              <a:t>want to run specialised physics algorithms on Higgs candidates</a:t>
            </a:r>
          </a:p>
          <a:p>
            <a:pPr/>
            <a:r>
              <a:t>Typically span namy runs just looking at Higgs candidates, very few events per run</a:t>
            </a:r>
          </a:p>
          <a:p>
            <a:pPr/>
            <a:r>
              <a:t>Can save results of private analysis for reuse  - making plots later, sharing results with colleagues etc.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1.png" descr="pain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1314450"/>
            <a:ext cx="8229600" cy="384175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/>
          <p:nvPr>
            <p:ph type="sldNum" sz="quarter" idx="2"/>
          </p:nvPr>
        </p:nvSpPr>
        <p:spPr>
          <a:xfrm>
            <a:off x="8334095" y="6397729"/>
            <a:ext cx="301907" cy="288823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>
            <a:off x="-2" y="6324600"/>
            <a:ext cx="9144004" cy="533400"/>
          </a:xfrm>
          <a:prstGeom prst="rect">
            <a:avLst/>
          </a:prstGeom>
          <a:solidFill>
            <a:srgbClr val="3861A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" name="Shape 10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0" name="Shape 1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hape 111"/>
          <p:cNvSpPr/>
          <p:nvPr>
            <p:ph type="sldNum" sz="quarter" idx="2"/>
          </p:nvPr>
        </p:nvSpPr>
        <p:spPr>
          <a:xfrm>
            <a:off x="6251294" y="6067529"/>
            <a:ext cx="301906" cy="288822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-2" y="0"/>
            <a:ext cx="9144004" cy="212725"/>
          </a:xfrm>
          <a:prstGeom prst="rect">
            <a:avLst/>
          </a:prstGeom>
          <a:solidFill>
            <a:srgbClr val="2B519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spcBef>
                <a:spcPts val="400"/>
              </a:spcBef>
              <a:defRPr sz="1800">
                <a:solidFill>
                  <a:srgbClr val="E5E5F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19" name="Shape 119"/>
          <p:cNvSpPr/>
          <p:nvPr/>
        </p:nvSpPr>
        <p:spPr>
          <a:xfrm>
            <a:off x="-2" y="6553200"/>
            <a:ext cx="9144004" cy="304800"/>
          </a:xfrm>
          <a:prstGeom prst="rect">
            <a:avLst/>
          </a:prstGeom>
          <a:solidFill>
            <a:srgbClr val="F1AF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spcBef>
                <a:spcPts val="400"/>
              </a:spcBef>
              <a:defRPr sz="1800">
                <a:solidFill>
                  <a:srgbClr val="F4CE00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20" name="Shape 120"/>
          <p:cNvSpPr/>
          <p:nvPr/>
        </p:nvSpPr>
        <p:spPr>
          <a:xfrm>
            <a:off x="-2" y="836612"/>
            <a:ext cx="9144004" cy="86042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1" name="Shape 121"/>
          <p:cNvSpPr/>
          <p:nvPr/>
        </p:nvSpPr>
        <p:spPr>
          <a:xfrm>
            <a:off x="4341812" y="209550"/>
            <a:ext cx="4802189" cy="852488"/>
          </a:xfrm>
          <a:prstGeom prst="rect">
            <a:avLst/>
          </a:prstGeom>
          <a:solidFill>
            <a:srgbClr val="2B519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spcBef>
                <a:spcPts val="400"/>
              </a:spcBef>
              <a:defRPr sz="1800">
                <a:solidFill>
                  <a:srgbClr val="325FA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22" name="Shape 122"/>
          <p:cNvSpPr/>
          <p:nvPr/>
        </p:nvSpPr>
        <p:spPr>
          <a:xfrm>
            <a:off x="3884612" y="207962"/>
            <a:ext cx="887415" cy="860426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23" name="image7.png" descr="IS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54737" y="5738812"/>
            <a:ext cx="1219202" cy="5365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8.png" descr="eu_logo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70825" y="5694362"/>
            <a:ext cx="809625" cy="571502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/>
          <p:nvPr/>
        </p:nvSpPr>
        <p:spPr>
          <a:xfrm>
            <a:off x="0" y="6491287"/>
            <a:ext cx="2238375" cy="2822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>
              <a:spcBef>
                <a:spcPts val="700"/>
              </a:spcBef>
              <a:defRPr b="1" sz="12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EGEE-II INFSO-RI-031688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  <p:pic>
        <p:nvPicPr>
          <p:cNvPr id="126" name="image9.jpeg" descr="egee_bigger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68525" y="344486"/>
            <a:ext cx="2390775" cy="590553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hape 127"/>
          <p:cNvSpPr/>
          <p:nvPr/>
        </p:nvSpPr>
        <p:spPr>
          <a:xfrm>
            <a:off x="4903787" y="696912"/>
            <a:ext cx="4025902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>
              <a:spcBef>
                <a:spcPts val="400"/>
              </a:spcBef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Enabling Grids for E-sciencE</a:t>
            </a:r>
          </a:p>
        </p:txBody>
      </p:sp>
      <p:pic>
        <p:nvPicPr>
          <p:cNvPr id="128" name="image10.jpeg" descr="EGEE 30y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212725"/>
            <a:ext cx="1798639" cy="5400675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-1" y="5861049"/>
            <a:ext cx="1778952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>
              <a:spcBef>
                <a:spcPts val="300"/>
              </a:spcBef>
              <a:defRPr b="1" sz="1600">
                <a:solidFill>
                  <a:srgbClr val="325FA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www.eu-egee.org</a:t>
            </a:r>
          </a:p>
        </p:txBody>
      </p:sp>
      <p:pic>
        <p:nvPicPr>
          <p:cNvPr id="130" name="image11.jpeg" descr="INFSOM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96000" y="5568950"/>
            <a:ext cx="1298575" cy="83185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5643562" y="6491287"/>
            <a:ext cx="3500439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>
              <a:spcBef>
                <a:spcPts val="1000"/>
              </a:spcBef>
              <a:defRPr sz="1200">
                <a:solidFill>
                  <a:srgbClr val="325FA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EGEE and gLite are registered trademarks</a:t>
            </a:r>
            <a:r>
              <a:rPr sz="1800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xfrm>
            <a:off x="346075" y="974725"/>
            <a:ext cx="8589964" cy="5429250"/>
          </a:xfrm>
          <a:prstGeom prst="rect">
            <a:avLst/>
          </a:prstGeom>
        </p:spPr>
        <p:txBody>
          <a:bodyPr/>
          <a:lstStyle>
            <a:lvl1pPr>
              <a:buClr>
                <a:srgbClr val="F1AF00"/>
              </a:buClr>
              <a:buChar char="o"/>
              <a:defRPr b="1">
                <a:solidFill>
                  <a:srgbClr val="2B519A"/>
                </a:solidFill>
              </a:defRPr>
            </a:lvl1pPr>
            <a:lvl2pPr marL="783771" indent="-326571">
              <a:buClr>
                <a:srgbClr val="F1AF00"/>
              </a:buClr>
              <a:buChar char="–"/>
              <a:defRPr b="1">
                <a:solidFill>
                  <a:srgbClr val="2B519A"/>
                </a:solidFill>
              </a:defRPr>
            </a:lvl2pPr>
            <a:lvl3pPr marL="1203156" indent="-288756">
              <a:buClr>
                <a:srgbClr val="F1AF00"/>
              </a:buClr>
              <a:buChar char="▪"/>
              <a:defRPr b="1">
                <a:solidFill>
                  <a:srgbClr val="2B519A"/>
                </a:solidFill>
              </a:defRPr>
            </a:lvl3pPr>
            <a:lvl4pPr>
              <a:buClr>
                <a:srgbClr val="F1AF00"/>
              </a:buClr>
              <a:buChar char="•"/>
              <a:defRPr b="1">
                <a:solidFill>
                  <a:srgbClr val="2B519A"/>
                </a:solidFill>
              </a:defRPr>
            </a:lvl4pPr>
            <a:lvl5pPr marL="2171700" indent="-342900">
              <a:buClr>
                <a:srgbClr val="F1AF00"/>
              </a:buClr>
              <a:buChar char="o"/>
              <a:defRPr b="1">
                <a:solidFill>
                  <a:srgbClr val="2B519A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Shape 133"/>
          <p:cNvSpPr/>
          <p:nvPr>
            <p:ph type="title"/>
          </p:nvPr>
        </p:nvSpPr>
        <p:spPr>
          <a:xfrm>
            <a:off x="2254250" y="66675"/>
            <a:ext cx="6734175" cy="6858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4" name="Shape 134"/>
          <p:cNvSpPr/>
          <p:nvPr>
            <p:ph type="sldNum" sz="quarter" idx="2"/>
          </p:nvPr>
        </p:nvSpPr>
        <p:spPr>
          <a:xfrm>
            <a:off x="6251294" y="6067529"/>
            <a:ext cx="301906" cy="288822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1.png" descr="pain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400" y="1143000"/>
            <a:ext cx="8229600" cy="384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2.png" descr="CERN7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29600" y="304800"/>
            <a:ext cx="685800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>
            <p:ph type="sldNum" sz="quarter" idx="2"/>
          </p:nvPr>
        </p:nvSpPr>
        <p:spPr>
          <a:xfrm>
            <a:off x="8384895" y="6416779"/>
            <a:ext cx="301907" cy="288823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5E574E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sldNum" sz="quarter" idx="2"/>
          </p:nvPr>
        </p:nvSpPr>
        <p:spPr>
          <a:xfrm>
            <a:off x="8870347" y="6597650"/>
            <a:ext cx="273654" cy="264253"/>
          </a:xfrm>
          <a:prstGeom prst="rect">
            <a:avLst/>
          </a:prstGeom>
          <a:noFill/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-1" y="6613524"/>
            <a:ext cx="1916115" cy="44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>
              <a:spcBef>
                <a:spcPts val="600"/>
              </a:spcBef>
              <a:defRPr sz="1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last update 5/23/2016 12:51 AM</a:t>
            </a:r>
          </a:p>
        </p:txBody>
      </p:sp>
      <p:grpSp>
        <p:nvGrpSpPr>
          <p:cNvPr id="43" name="Group 43"/>
          <p:cNvGrpSpPr/>
          <p:nvPr/>
        </p:nvGrpSpPr>
        <p:grpSpPr>
          <a:xfrm>
            <a:off x="211136" y="304799"/>
            <a:ext cx="844552" cy="912816"/>
            <a:chOff x="0" y="0"/>
            <a:chExt cx="844550" cy="912814"/>
          </a:xfrm>
        </p:grpSpPr>
        <p:pic>
          <p:nvPicPr>
            <p:cNvPr id="41" name="image3.jpeg" descr="CLGlogo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-1"/>
              <a:ext cx="844551" cy="9128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" name="Shape 42"/>
            <p:cNvSpPr/>
            <p:nvPr/>
          </p:nvSpPr>
          <p:spPr>
            <a:xfrm>
              <a:off x="186211" y="304800"/>
              <a:ext cx="432912" cy="3327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>
                <a:defRPr b="1" sz="1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LCG</a:t>
              </a:r>
            </a:p>
          </p:txBody>
        </p:sp>
      </p:grpSp>
      <p:pic>
        <p:nvPicPr>
          <p:cNvPr id="44" name="image4.png" descr="CERNlogo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736" y="6040437"/>
            <a:ext cx="650877" cy="70167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>
            <p:ph type="sldNum" sz="quarter" idx="2"/>
          </p:nvPr>
        </p:nvSpPr>
        <p:spPr>
          <a:xfrm>
            <a:off x="4025106" y="6532686"/>
            <a:ext cx="409575" cy="422027"/>
          </a:xfrm>
          <a:prstGeom prst="rect">
            <a:avLst/>
          </a:prstGeom>
          <a:noFill/>
        </p:spPr>
        <p:txBody>
          <a:bodyPr wrap="none" lIns="46037" tIns="46037" rIns="46037" bIns="46037"/>
          <a:lstStyle>
            <a:lvl1pPr algn="ctr">
              <a:defRPr i="0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Shape 5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-2" y="6553200"/>
            <a:ext cx="9144004" cy="304800"/>
          </a:xfrm>
          <a:prstGeom prst="rect">
            <a:avLst/>
          </a:prstGeom>
          <a:solidFill>
            <a:srgbClr val="F1AF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" name="Shape 62"/>
          <p:cNvSpPr/>
          <p:nvPr/>
        </p:nvSpPr>
        <p:spPr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spcBef>
                <a:spcPts val="400"/>
              </a:spcBef>
              <a:defRPr sz="18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" name="Shape 63"/>
          <p:cNvSpPr/>
          <p:nvPr/>
        </p:nvSpPr>
        <p:spPr>
          <a:xfrm>
            <a:off x="1774825" y="687387"/>
            <a:ext cx="7369175" cy="146052"/>
          </a:xfrm>
          <a:prstGeom prst="rect">
            <a:avLst/>
          </a:prstGeom>
          <a:solidFill>
            <a:srgbClr val="2B519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solidFill>
                  <a:srgbClr val="2B519A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64" name="Shape 64"/>
          <p:cNvSpPr/>
          <p:nvPr/>
        </p:nvSpPr>
        <p:spPr>
          <a:xfrm>
            <a:off x="1398587" y="-1"/>
            <a:ext cx="838202" cy="8382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aphicFrame>
        <p:nvGraphicFramePr>
          <p:cNvPr id="65" name="Table 65"/>
          <p:cNvGraphicFramePr/>
          <p:nvPr/>
        </p:nvGraphicFramePr>
        <p:xfrm>
          <a:off x="255586" y="644525"/>
          <a:ext cx="3652839" cy="3270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defRPr sz="1800"/>
                      </a:pPr>
                      <a:r>
                        <a:rPr b="1" sz="9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Enabling Grids for E-sciencE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6" name="Shape 66"/>
          <p:cNvSpPr/>
          <p:nvPr/>
        </p:nvSpPr>
        <p:spPr>
          <a:xfrm>
            <a:off x="0" y="6491287"/>
            <a:ext cx="2238375" cy="2822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>
              <a:spcBef>
                <a:spcPts val="700"/>
              </a:spcBef>
              <a:defRPr b="1" sz="12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EGEE-II INFSO-RI-031688 </a:t>
            </a:r>
            <a:r>
              <a:rPr b="0"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  <p:pic>
        <p:nvPicPr>
          <p:cNvPr id="67" name="image6.jpeg" descr="ege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00" y="184150"/>
            <a:ext cx="2009775" cy="495300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Shape 68"/>
          <p:cNvSpPr/>
          <p:nvPr>
            <p:ph type="sldNum" sz="quarter" idx="2"/>
          </p:nvPr>
        </p:nvSpPr>
        <p:spPr>
          <a:xfrm>
            <a:off x="8717947" y="6562725"/>
            <a:ext cx="273654" cy="264253"/>
          </a:xfrm>
          <a:prstGeom prst="rect">
            <a:avLst/>
          </a:prstGeom>
          <a:noFill/>
        </p:spPr>
        <p:txBody>
          <a:bodyPr wrap="none" anchor="t"/>
          <a:lstStyle>
            <a:lvl1pPr algn="r">
              <a:defRPr b="1" i="0" sz="1200">
                <a:solidFill>
                  <a:srgbClr val="2B519A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image1.png" descr="pain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1828800"/>
            <a:ext cx="8229600" cy="384175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>
            <p:ph type="sldNum" sz="quarter" idx="2"/>
          </p:nvPr>
        </p:nvSpPr>
        <p:spPr>
          <a:xfrm>
            <a:off x="8130895" y="6454879"/>
            <a:ext cx="301907" cy="288823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5E574E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1.png" descr="pain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800" y="1447800"/>
            <a:ext cx="8229600" cy="384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image2.png" descr="CERN7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5800" y="457200"/>
            <a:ext cx="685800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>
            <p:ph type="title"/>
          </p:nvPr>
        </p:nvSpPr>
        <p:spPr>
          <a:xfrm>
            <a:off x="533400" y="228600"/>
            <a:ext cx="7543800" cy="914400"/>
          </a:xfrm>
          <a:prstGeom prst="rect">
            <a:avLst/>
          </a:prstGeom>
        </p:spPr>
        <p:txBody>
          <a:bodyPr/>
          <a:lstStyle>
            <a:lvl1pPr algn="l">
              <a:defRPr b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6" name="Shape 86"/>
          <p:cNvSpPr/>
          <p:nvPr>
            <p:ph type="body" idx="1"/>
          </p:nvPr>
        </p:nvSpPr>
        <p:spPr>
          <a:xfrm>
            <a:off x="457200" y="1524000"/>
            <a:ext cx="8229600" cy="47244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FFCC00"/>
              </a:buClr>
              <a:buFont typeface="Monotype Sorts"/>
              <a:buChar char="–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90575" indent="-333375">
              <a:spcBef>
                <a:spcPts val="600"/>
              </a:spcBef>
              <a:buClr>
                <a:srgbClr val="FFCC00"/>
              </a:buClr>
              <a:buFont typeface="Monotype Sorts"/>
              <a:buChar char="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234438" indent="-320038">
              <a:spcBef>
                <a:spcPts val="600"/>
              </a:spcBef>
              <a:buClr>
                <a:srgbClr val="FFCC00"/>
              </a:buClr>
              <a:buSzPct val="60000"/>
              <a:buFont typeface="Monotype Sorts"/>
              <a:buChar char="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727200" indent="-355600">
              <a:spcBef>
                <a:spcPts val="600"/>
              </a:spcBef>
              <a:buClr>
                <a:srgbClr val="FFCC00"/>
              </a:buClr>
              <a:buFont typeface="Monotype Sorts"/>
              <a:buChar char="•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184400" indent="-355600">
              <a:spcBef>
                <a:spcPts val="600"/>
              </a:spcBef>
              <a:buClr>
                <a:srgbClr val="FFCC00"/>
              </a:buClr>
              <a:buFont typeface="Monotype Sorts"/>
              <a:buChar char="–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hape 87"/>
          <p:cNvSpPr/>
          <p:nvPr>
            <p:ph type="sldNum" sz="quarter" idx="2"/>
          </p:nvPr>
        </p:nvSpPr>
        <p:spPr>
          <a:xfrm>
            <a:off x="8130895" y="6454879"/>
            <a:ext cx="301907" cy="288823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5E574E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6"/>
          <p:cNvGrpSpPr/>
          <p:nvPr/>
        </p:nvGrpSpPr>
        <p:grpSpPr>
          <a:xfrm>
            <a:off x="384175" y="549274"/>
            <a:ext cx="844550" cy="912816"/>
            <a:chOff x="0" y="0"/>
            <a:chExt cx="844550" cy="912814"/>
          </a:xfrm>
        </p:grpSpPr>
        <p:pic>
          <p:nvPicPr>
            <p:cNvPr id="94" name="image3.jpeg" descr="CLGlogo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-1"/>
              <a:ext cx="844550" cy="9128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5" name="Shape 95"/>
            <p:cNvSpPr/>
            <p:nvPr/>
          </p:nvSpPr>
          <p:spPr>
            <a:xfrm>
              <a:off x="186210" y="304800"/>
              <a:ext cx="432913" cy="3327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>
                <a:defRPr b="1" sz="1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LCG</a:t>
              </a:r>
            </a:p>
          </p:txBody>
        </p:sp>
      </p:grpSp>
      <p:sp>
        <p:nvSpPr>
          <p:cNvPr id="97" name="Shape 97"/>
          <p:cNvSpPr/>
          <p:nvPr/>
        </p:nvSpPr>
        <p:spPr>
          <a:xfrm>
            <a:off x="8228011" y="5805487"/>
            <a:ext cx="731839" cy="8636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pic>
        <p:nvPicPr>
          <p:cNvPr id="98" name="image4.png" descr="CERNlogo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94686" y="5895975"/>
            <a:ext cx="649289" cy="701675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/>
          <p:nvPr>
            <p:ph type="title"/>
          </p:nvPr>
        </p:nvSpPr>
        <p:spPr>
          <a:xfrm>
            <a:off x="1055687" y="333375"/>
            <a:ext cx="7032626" cy="838200"/>
          </a:xfrm>
          <a:prstGeom prst="rect">
            <a:avLst/>
          </a:prstGeom>
        </p:spPr>
        <p:txBody>
          <a:bodyPr lIns="46037" tIns="46037" rIns="46037" bIns="46037"/>
          <a:lstStyle>
            <a:lvl1pPr>
              <a:lnSpc>
                <a:spcPct val="90000"/>
              </a:lnSpc>
              <a:defRPr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0" name="Shape 100"/>
          <p:cNvSpPr/>
          <p:nvPr>
            <p:ph type="body" idx="1"/>
          </p:nvPr>
        </p:nvSpPr>
        <p:spPr>
          <a:xfrm>
            <a:off x="847725" y="1785936"/>
            <a:ext cx="7305675" cy="4310064"/>
          </a:xfrm>
          <a:prstGeom prst="rect">
            <a:avLst/>
          </a:prstGeom>
        </p:spPr>
        <p:txBody>
          <a:bodyPr lIns="46037" tIns="46037" rIns="46037" bIns="46037"/>
          <a:lstStyle>
            <a:lvl1pPr marL="571500" indent="-571500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Font typeface="Wingdings"/>
              <a:buChar char="·"/>
              <a:defRPr sz="20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966107" indent="-204107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Font typeface="Wingdings"/>
              <a:buChar char="▪"/>
              <a:defRPr sz="20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524000" indent="-190500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SzPct val="40000"/>
              <a:buFont typeface="Wingdings"/>
              <a:buChar char="◻"/>
              <a:defRPr sz="20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924050" indent="-171450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SzPct val="70000"/>
              <a:buFont typeface="Wingdings"/>
              <a:buChar char="•"/>
              <a:defRPr sz="20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305050" indent="-190500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Font typeface="Wingdings"/>
              <a:buChar char="·"/>
              <a:defRPr sz="20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hape 101"/>
          <p:cNvSpPr/>
          <p:nvPr>
            <p:ph type="sldNum" sz="quarter" idx="2"/>
          </p:nvPr>
        </p:nvSpPr>
        <p:spPr>
          <a:xfrm>
            <a:off x="6251294" y="6067529"/>
            <a:ext cx="301906" cy="288822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flipH="1" flipV="1">
            <a:off x="7924800" y="0"/>
            <a:ext cx="1219200" cy="1371600"/>
          </a:xfrm>
          <a:prstGeom prst="rect">
            <a:avLst/>
          </a:prstGeom>
          <a:solidFill>
            <a:srgbClr val="3861A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" name="Shape 3"/>
          <p:cNvSpPr/>
          <p:nvPr/>
        </p:nvSpPr>
        <p:spPr>
          <a:xfrm flipH="1" flipV="1">
            <a:off x="6629400" y="0"/>
            <a:ext cx="2514600" cy="28956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" name="Shape 4"/>
          <p:cNvSpPr/>
          <p:nvPr/>
        </p:nvSpPr>
        <p:spPr>
          <a:xfrm>
            <a:off x="-2" y="6324600"/>
            <a:ext cx="9144004" cy="533400"/>
          </a:xfrm>
          <a:prstGeom prst="rect">
            <a:avLst/>
          </a:prstGeom>
          <a:solidFill>
            <a:srgbClr val="3861A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" name="Shape 5"/>
          <p:cNvSpPr/>
          <p:nvPr/>
        </p:nvSpPr>
        <p:spPr>
          <a:xfrm>
            <a:off x="0" y="3428999"/>
            <a:ext cx="2514600" cy="28956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6" name="image5.png" descr="Logo CER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512" y="6165850"/>
            <a:ext cx="647702" cy="6477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7"/>
          <p:cNvSpPr/>
          <p:nvPr>
            <p:ph type="title"/>
          </p:nvPr>
        </p:nvSpPr>
        <p:spPr>
          <a:xfrm>
            <a:off x="457200" y="274636"/>
            <a:ext cx="8229600" cy="563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457200" y="10668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hape 9"/>
          <p:cNvSpPr/>
          <p:nvPr>
            <p:ph type="sldNum" sz="quarter" idx="2"/>
          </p:nvPr>
        </p:nvSpPr>
        <p:spPr>
          <a:xfrm>
            <a:off x="0" y="5551539"/>
            <a:ext cx="1219200" cy="288822"/>
          </a:xfrm>
          <a:prstGeom prst="rect">
            <a:avLst/>
          </a:prstGeom>
          <a:solidFill>
            <a:srgbClr val="3861AA"/>
          </a:solidFill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l">
              <a:defRPr i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»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1pPr>
      <a:lvl2pPr marL="8001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3pPr>
      <a:lvl4pPr marL="1645920" marR="0" indent="-27431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–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4pPr>
      <a:lvl5pPr marL="21336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»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5pPr>
      <a:lvl6pPr marL="25908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6pPr>
      <a:lvl7pPr marL="30480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7pPr>
      <a:lvl8pPr marL="35052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8pPr>
      <a:lvl9pPr marL="39624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rgbClr val="3861AA"/>
        </a:buClr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3861AA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ortal.discoverthecosmos.eu" TargetMode="External"/><Relationship Id="rId3" Type="http://schemas.openxmlformats.org/officeDocument/2006/relationships/hyperlink" Target="http://indico.cern.ch/conferenceDisplay.py?confId=257353" TargetMode="Externa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Relationship Id="rId4" Type="http://schemas.openxmlformats.org/officeDocument/2006/relationships/image" Target="../media/image17.png"/><Relationship Id="rId5" Type="http://schemas.openxmlformats.org/officeDocument/2006/relationships/image" Target="../media/image18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9.jpeg"/><Relationship Id="rId5" Type="http://schemas.openxmlformats.org/officeDocument/2006/relationships/image" Target="../media/image23.pn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png"/><Relationship Id="rId4" Type="http://schemas.openxmlformats.org/officeDocument/2006/relationships/chart" Target="../charts/chart1.xml"/><Relationship Id="rId5" Type="http://schemas.openxmlformats.org/officeDocument/2006/relationships/chart" Target="../charts/chart2.xml"/><Relationship Id="rId6" Type="http://schemas.openxmlformats.org/officeDocument/2006/relationships/chart" Target="../charts/chart3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type="title" idx="4294967295"/>
          </p:nvPr>
        </p:nvSpPr>
        <p:spPr>
          <a:xfrm>
            <a:off x="914400" y="2285999"/>
            <a:ext cx="7721600" cy="1719265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Computing in High Energy Physics</a:t>
            </a:r>
          </a:p>
        </p:txBody>
      </p:sp>
      <p:sp>
        <p:nvSpPr>
          <p:cNvPr id="144" name="Shape 144"/>
          <p:cNvSpPr/>
          <p:nvPr>
            <p:ph type="body" sz="quarter" idx="4294967295"/>
          </p:nvPr>
        </p:nvSpPr>
        <p:spPr>
          <a:xfrm>
            <a:off x="2771775" y="4005262"/>
            <a:ext cx="4995863" cy="1676402"/>
          </a:xfrm>
          <a:prstGeom prst="rect">
            <a:avLst/>
          </a:prstGeom>
        </p:spPr>
        <p:txBody>
          <a:bodyPr/>
          <a:lstStyle/>
          <a:p>
            <a:pPr marL="0" indent="0" defTabSz="795527">
              <a:spcBef>
                <a:spcPts val="600"/>
              </a:spcBef>
              <a:buClr>
                <a:schemeClr val="accent2"/>
              </a:buClr>
              <a:buSzTx/>
              <a:buFont typeface="Monotype Sorts"/>
              <a:buNone/>
              <a:defRPr sz="27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John Apostolakis</a:t>
            </a:r>
          </a:p>
          <a:p>
            <a:pPr marL="0" indent="0" defTabSz="795527">
              <a:spcBef>
                <a:spcPts val="600"/>
              </a:spcBef>
              <a:buClr>
                <a:schemeClr val="accent2"/>
              </a:buClr>
              <a:buSzTx/>
              <a:buFont typeface="Monotype Sorts"/>
              <a:buNone/>
              <a:defRPr sz="27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SoFTware for Physics Group, </a:t>
            </a:r>
          </a:p>
          <a:p>
            <a:pPr marL="0" indent="0" defTabSz="795527">
              <a:spcBef>
                <a:spcPts val="600"/>
              </a:spcBef>
              <a:buClr>
                <a:schemeClr val="accent2"/>
              </a:buClr>
              <a:buSzTx/>
              <a:buFont typeface="Monotype Sorts"/>
              <a:buNone/>
              <a:defRPr sz="27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EP Dep, </a:t>
            </a:r>
            <a:r>
              <a:rPr>
                <a:latin typeface="Arial"/>
                <a:ea typeface="Arial"/>
                <a:cs typeface="Arial"/>
                <a:sym typeface="Arial"/>
              </a:rPr>
              <a:t>CERN</a:t>
            </a:r>
          </a:p>
        </p:txBody>
      </p:sp>
      <p:sp>
        <p:nvSpPr>
          <p:cNvPr id="145" name="Shape 145"/>
          <p:cNvSpPr/>
          <p:nvPr/>
        </p:nvSpPr>
        <p:spPr>
          <a:xfrm>
            <a:off x="304800" y="6095999"/>
            <a:ext cx="1240888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V1.0</a:t>
            </a:r>
          </a:p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2016.02.10</a:t>
            </a:r>
          </a:p>
        </p:txBody>
      </p:sp>
      <p:sp>
        <p:nvSpPr>
          <p:cNvPr id="146" name="Shape 146"/>
          <p:cNvSpPr/>
          <p:nvPr/>
        </p:nvSpPr>
        <p:spPr>
          <a:xfrm>
            <a:off x="4551362" y="6396037"/>
            <a:ext cx="3377985" cy="421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John.Apostolakis@cern.ch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type="title" idx="4294967295"/>
          </p:nvPr>
        </p:nvSpPr>
        <p:spPr>
          <a:xfrm>
            <a:off x="457199" y="273050"/>
            <a:ext cx="3008315" cy="1162050"/>
          </a:xfrm>
          <a:prstGeom prst="rect">
            <a:avLst/>
          </a:prstGeom>
        </p:spPr>
        <p:txBody>
          <a:bodyPr anchor="b"/>
          <a:lstStyle>
            <a:lvl1pPr algn="l">
              <a:defRPr sz="28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Reconstruction in practice</a:t>
            </a:r>
          </a:p>
        </p:txBody>
      </p:sp>
      <p:sp>
        <p:nvSpPr>
          <p:cNvPr id="262" name="Shape 262"/>
          <p:cNvSpPr/>
          <p:nvPr>
            <p:ph type="body" idx="4294967295"/>
          </p:nvPr>
        </p:nvSpPr>
        <p:spPr>
          <a:xfrm>
            <a:off x="3575050" y="273049"/>
            <a:ext cx="5111750" cy="585311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63" name="Shape 263"/>
          <p:cNvSpPr/>
          <p:nvPr/>
        </p:nvSpPr>
        <p:spPr>
          <a:xfrm>
            <a:off x="457199" y="1600199"/>
            <a:ext cx="3008315" cy="2599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algn="l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Arial"/>
              <a:buChar char="•"/>
              <a:defRPr sz="1800">
                <a:solidFill>
                  <a:srgbClr val="CCCCD4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 </a:t>
            </a:r>
            <a:r>
              <a:rPr>
                <a:solidFill>
                  <a:srgbClr val="7A7A90"/>
                </a:solidFill>
              </a:rPr>
              <a:t>Start with the locations of the traces on first two planes</a:t>
            </a:r>
          </a:p>
          <a:p>
            <a:pPr algn="l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Arial"/>
              <a:buChar char="•"/>
              <a:defRPr sz="18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  Try different combinations</a:t>
            </a:r>
          </a:p>
          <a:p>
            <a:pPr lvl="1" marL="457200" algn="l">
              <a:lnSpc>
                <a:spcPct val="90000"/>
              </a:lnSpc>
              <a:buClr>
                <a:schemeClr val="accent2"/>
              </a:buClr>
              <a:buSzPct val="100000"/>
              <a:buFont typeface="Arial"/>
              <a:buChar char="•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Project to subsequent planes</a:t>
            </a:r>
          </a:p>
          <a:p>
            <a:pPr lvl="1" marL="457200" algn="l">
              <a:lnSpc>
                <a:spcPct val="90000"/>
              </a:lnSpc>
              <a:buClr>
                <a:schemeClr val="accent2"/>
              </a:buClr>
              <a:buSzPct val="100000"/>
              <a:buFont typeface="Arial"/>
              <a:buChar char="•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Calculate differences between measured positions and ‘predictions’</a:t>
            </a:r>
          </a:p>
        </p:txBody>
      </p:sp>
      <p:sp>
        <p:nvSpPr>
          <p:cNvPr id="264" name="Shape 264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265" name="Shape 265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66" name="Shape 266"/>
          <p:cNvSpPr/>
          <p:nvPr/>
        </p:nvSpPr>
        <p:spPr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67" name="Shape 267"/>
          <p:cNvSpPr/>
          <p:nvPr/>
        </p:nvSpPr>
        <p:spPr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68" name="Shape 268"/>
          <p:cNvSpPr/>
          <p:nvPr/>
        </p:nvSpPr>
        <p:spPr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69" name="Shape 269"/>
          <p:cNvSpPr/>
          <p:nvPr/>
        </p:nvSpPr>
        <p:spPr>
          <a:xfrm>
            <a:off x="3886200" y="990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0" name="Shape 270"/>
          <p:cNvSpPr/>
          <p:nvPr/>
        </p:nvSpPr>
        <p:spPr>
          <a:xfrm>
            <a:off x="4800600" y="1371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1" name="Shape 271"/>
          <p:cNvSpPr/>
          <p:nvPr/>
        </p:nvSpPr>
        <p:spPr>
          <a:xfrm>
            <a:off x="5562600" y="2514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2" name="Shape 272"/>
          <p:cNvSpPr/>
          <p:nvPr/>
        </p:nvSpPr>
        <p:spPr>
          <a:xfrm>
            <a:off x="3886200" y="2590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3" name="Shape 273"/>
          <p:cNvSpPr/>
          <p:nvPr/>
        </p:nvSpPr>
        <p:spPr>
          <a:xfrm>
            <a:off x="3886200" y="5257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4" name="Shape 274"/>
          <p:cNvSpPr/>
          <p:nvPr/>
        </p:nvSpPr>
        <p:spPr>
          <a:xfrm>
            <a:off x="4724400" y="3048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5" name="Shape 275"/>
          <p:cNvSpPr/>
          <p:nvPr/>
        </p:nvSpPr>
        <p:spPr>
          <a:xfrm>
            <a:off x="4724400" y="4800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6" name="Shape 276"/>
          <p:cNvSpPr/>
          <p:nvPr/>
        </p:nvSpPr>
        <p:spPr>
          <a:xfrm>
            <a:off x="5562600" y="3429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7" name="Shape 277"/>
          <p:cNvSpPr/>
          <p:nvPr/>
        </p:nvSpPr>
        <p:spPr>
          <a:xfrm>
            <a:off x="5562600" y="35052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78" name="Shape 278"/>
          <p:cNvSpPr/>
          <p:nvPr/>
        </p:nvSpPr>
        <p:spPr>
          <a:xfrm>
            <a:off x="4138200" y="2709861"/>
            <a:ext cx="1557751" cy="511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3" h="21600" fill="norm" stroke="1" extrusionOk="0">
                <a:moveTo>
                  <a:pt x="0" y="3877"/>
                </a:moveTo>
                <a:cubicBezTo>
                  <a:pt x="3703" y="11461"/>
                  <a:pt x="-147" y="3810"/>
                  <a:pt x="7031" y="16062"/>
                </a:cubicBezTo>
                <a:cubicBezTo>
                  <a:pt x="9690" y="20600"/>
                  <a:pt x="7614" y="17279"/>
                  <a:pt x="9915" y="20492"/>
                </a:cubicBezTo>
                <a:cubicBezTo>
                  <a:pt x="10160" y="20834"/>
                  <a:pt x="10637" y="21600"/>
                  <a:pt x="10637" y="21600"/>
                </a:cubicBezTo>
                <a:lnTo>
                  <a:pt x="21453" y="0"/>
                </a:lnTo>
              </a:path>
            </a:pathLst>
          </a:custGeom>
          <a:ln w="19050">
            <a:solidFill>
              <a:srgbClr val="196666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79" name="Shape 279"/>
          <p:cNvSpPr/>
          <p:nvPr/>
        </p:nvSpPr>
        <p:spPr>
          <a:xfrm>
            <a:off x="4032249" y="1177924"/>
            <a:ext cx="1676402" cy="2514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1812" y="3150"/>
                </a:lnTo>
                <a:lnTo>
                  <a:pt x="21600" y="2160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80" name="Shape 280"/>
          <p:cNvSpPr/>
          <p:nvPr/>
        </p:nvSpPr>
        <p:spPr>
          <a:xfrm>
            <a:off x="4006850" y="1531936"/>
            <a:ext cx="1714501" cy="1282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1872" y="0"/>
                </a:lnTo>
                <a:lnTo>
                  <a:pt x="21600" y="18735"/>
                </a:lnTo>
              </a:path>
            </a:pathLst>
          </a:custGeom>
          <a:ln>
            <a:solidFill>
              <a:srgbClr val="008000"/>
            </a:solidFill>
            <a:prstDash val="dash"/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284" name="Group 284"/>
          <p:cNvGrpSpPr/>
          <p:nvPr/>
        </p:nvGrpSpPr>
        <p:grpSpPr>
          <a:xfrm>
            <a:off x="6705600" y="380999"/>
            <a:ext cx="1370977" cy="1447804"/>
            <a:chOff x="0" y="0"/>
            <a:chExt cx="1370976" cy="1447802"/>
          </a:xfrm>
        </p:grpSpPr>
        <p:sp>
          <p:nvSpPr>
            <p:cNvPr id="281" name="Shape 281"/>
            <p:cNvSpPr/>
            <p:nvPr/>
          </p:nvSpPr>
          <p:spPr>
            <a:xfrm>
              <a:off x="0" y="-1"/>
              <a:ext cx="1230619" cy="929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Μαγνητικο</a:t>
              </a:r>
            </a:p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Πεδιο</a:t>
              </a:r>
            </a:p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Β</a:t>
              </a:r>
            </a:p>
          </p:txBody>
        </p:sp>
        <p:sp>
          <p:nvSpPr>
            <p:cNvPr id="282" name="Shape 282"/>
            <p:cNvSpPr/>
            <p:nvPr/>
          </p:nvSpPr>
          <p:spPr>
            <a:xfrm>
              <a:off x="990148" y="1221582"/>
              <a:ext cx="380829" cy="226221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283" name="Shape 283"/>
            <p:cNvSpPr/>
            <p:nvPr/>
          </p:nvSpPr>
          <p:spPr>
            <a:xfrm>
              <a:off x="1112058" y="1263183"/>
              <a:ext cx="214284" cy="143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005"/>
                  </a:moveTo>
                  <a:lnTo>
                    <a:pt x="5634" y="0"/>
                  </a:lnTo>
                  <a:lnTo>
                    <a:pt x="10800" y="5693"/>
                  </a:lnTo>
                  <a:lnTo>
                    <a:pt x="15966" y="0"/>
                  </a:lnTo>
                  <a:lnTo>
                    <a:pt x="21600" y="4005"/>
                  </a:lnTo>
                  <a:lnTo>
                    <a:pt x="15434" y="10800"/>
                  </a:lnTo>
                  <a:lnTo>
                    <a:pt x="21600" y="17595"/>
                  </a:lnTo>
                  <a:lnTo>
                    <a:pt x="15966" y="21600"/>
                  </a:lnTo>
                  <a:lnTo>
                    <a:pt x="10800" y="15907"/>
                  </a:lnTo>
                  <a:lnTo>
                    <a:pt x="5634" y="21600"/>
                  </a:lnTo>
                  <a:lnTo>
                    <a:pt x="0" y="17595"/>
                  </a:lnTo>
                  <a:lnTo>
                    <a:pt x="6166" y="10800"/>
                  </a:lnTo>
                  <a:lnTo>
                    <a:pt x="0" y="4005"/>
                  </a:lnTo>
                  <a:close/>
                </a:path>
              </a:pathLst>
            </a:cu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</p:grpSp>
      <p:sp>
        <p:nvSpPr>
          <p:cNvPr id="285" name="Shape 285"/>
          <p:cNvSpPr/>
          <p:nvPr/>
        </p:nvSpPr>
        <p:spPr>
          <a:xfrm>
            <a:off x="7235825" y="2514600"/>
            <a:ext cx="1301750" cy="92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(Kalman filter)</a:t>
            </a:r>
          </a:p>
        </p:txBody>
      </p:sp>
      <p:sp>
        <p:nvSpPr>
          <p:cNvPr id="286" name="Shape 286"/>
          <p:cNvSpPr/>
          <p:nvPr/>
        </p:nvSpPr>
        <p:spPr>
          <a:xfrm>
            <a:off x="6732586" y="765175"/>
            <a:ext cx="76202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87" name="Shape 287"/>
          <p:cNvSpPr/>
          <p:nvPr/>
        </p:nvSpPr>
        <p:spPr>
          <a:xfrm>
            <a:off x="6588125" y="4797425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88" name="Shape 288"/>
          <p:cNvSpPr/>
          <p:nvPr/>
        </p:nvSpPr>
        <p:spPr>
          <a:xfrm>
            <a:off x="6588125" y="32131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89" name="Shape 289"/>
          <p:cNvSpPr/>
          <p:nvPr/>
        </p:nvSpPr>
        <p:spPr>
          <a:xfrm>
            <a:off x="4787899" y="3716337"/>
            <a:ext cx="1944690" cy="1225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1872" y="0"/>
                </a:lnTo>
                <a:lnTo>
                  <a:pt x="21600" y="18735"/>
                </a:lnTo>
              </a:path>
            </a:pathLst>
          </a:custGeom>
          <a:ln>
            <a:solidFill>
              <a:srgbClr val="008000"/>
            </a:solidFill>
            <a:prstDash val="das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290" name="Shape 290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>
            <p:ph type="title" idx="4294967295"/>
          </p:nvPr>
        </p:nvSpPr>
        <p:spPr>
          <a:xfrm>
            <a:off x="457199" y="273050"/>
            <a:ext cx="3008315" cy="1162050"/>
          </a:xfrm>
          <a:prstGeom prst="rect">
            <a:avLst/>
          </a:prstGeom>
        </p:spPr>
        <p:txBody>
          <a:bodyPr anchor="b"/>
          <a:lstStyle>
            <a:lvl1pPr algn="l">
              <a:defRPr sz="28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Reconstruction: result</a:t>
            </a:r>
          </a:p>
        </p:txBody>
      </p:sp>
      <p:sp>
        <p:nvSpPr>
          <p:cNvPr id="293" name="Shape 293"/>
          <p:cNvSpPr/>
          <p:nvPr>
            <p:ph type="body" idx="4294967295"/>
          </p:nvPr>
        </p:nvSpPr>
        <p:spPr>
          <a:xfrm>
            <a:off x="3575050" y="273049"/>
            <a:ext cx="5111750" cy="585311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94" name="Shape 294"/>
          <p:cNvSpPr/>
          <p:nvPr/>
        </p:nvSpPr>
        <p:spPr>
          <a:xfrm>
            <a:off x="457199" y="1435099"/>
            <a:ext cx="3008315" cy="374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algn="l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Arial"/>
              <a:buChar char="•"/>
              <a:defRPr sz="1800">
                <a:solidFill>
                  <a:srgbClr val="7A7A9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Start with the locations of the traces on first two planes</a:t>
            </a:r>
          </a:p>
          <a:p>
            <a:pPr algn="l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Arial"/>
              <a:buChar char="•"/>
              <a:defRPr sz="1800">
                <a:solidFill>
                  <a:srgbClr val="7A7A9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 Try different combinations</a:t>
            </a:r>
          </a:p>
          <a:p>
            <a:pPr lvl="1" marL="457200" algn="l">
              <a:lnSpc>
                <a:spcPct val="90000"/>
              </a:lnSpc>
              <a:buClr>
                <a:schemeClr val="accent2"/>
              </a:buClr>
              <a:buSzPct val="100000"/>
              <a:buFont typeface="Arial"/>
              <a:buChar char="•"/>
              <a:defRPr sz="1600">
                <a:solidFill>
                  <a:srgbClr val="7A7A9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Project to subsequent planes</a:t>
            </a:r>
          </a:p>
          <a:p>
            <a:pPr lvl="1" marL="457200" algn="l">
              <a:lnSpc>
                <a:spcPct val="90000"/>
              </a:lnSpc>
              <a:buClr>
                <a:schemeClr val="accent2"/>
              </a:buClr>
              <a:buSzPct val="100000"/>
              <a:buFont typeface="Arial"/>
              <a:buChar char="•"/>
              <a:defRPr sz="1600">
                <a:solidFill>
                  <a:srgbClr val="7A7A9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Calculate differences between measured positions and ‘predictions’</a:t>
            </a:r>
            <a:endParaRPr sz="1200"/>
          </a:p>
          <a:p>
            <a:pPr algn="l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Arial"/>
              <a:buChar char="•"/>
              <a:defRPr sz="18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Finally the candidate tracks are identifed </a:t>
            </a:r>
          </a:p>
          <a:p>
            <a:pPr lvl="1" marL="457200" algn="l">
              <a:lnSpc>
                <a:spcPct val="90000"/>
              </a:lnSpc>
              <a:buClr>
                <a:schemeClr val="accent2"/>
              </a:buClr>
              <a:buSzPct val="100000"/>
              <a:buFont typeface="Arial"/>
              <a:buChar char="•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 else look ‘quickly’ for the straight(er) ones – high energy tracks</a:t>
            </a:r>
          </a:p>
        </p:txBody>
      </p:sp>
      <p:sp>
        <p:nvSpPr>
          <p:cNvPr id="295" name="Shape 295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296" name="Shape 296"/>
          <p:cNvSpPr/>
          <p:nvPr>
            <p:ph type="sldNum" sz="quarter" idx="4294967295"/>
          </p:nvPr>
        </p:nvSpPr>
        <p:spPr>
          <a:xfrm>
            <a:off x="8347288" y="6397726"/>
            <a:ext cx="288710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97" name="Shape 297"/>
          <p:cNvSpPr/>
          <p:nvPr/>
        </p:nvSpPr>
        <p:spPr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98" name="Shape 298"/>
          <p:cNvSpPr/>
          <p:nvPr/>
        </p:nvSpPr>
        <p:spPr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99" name="Shape 299"/>
          <p:cNvSpPr/>
          <p:nvPr/>
        </p:nvSpPr>
        <p:spPr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00" name="Shape 300"/>
          <p:cNvSpPr/>
          <p:nvPr/>
        </p:nvSpPr>
        <p:spPr>
          <a:xfrm>
            <a:off x="3581399" y="990599"/>
            <a:ext cx="2496813" cy="4176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5" h="21600" fill="norm" stroke="1" extrusionOk="0">
                <a:moveTo>
                  <a:pt x="0" y="0"/>
                </a:moveTo>
                <a:cubicBezTo>
                  <a:pt x="3262" y="446"/>
                  <a:pt x="6523" y="892"/>
                  <a:pt x="9249" y="1896"/>
                </a:cubicBezTo>
                <a:cubicBezTo>
                  <a:pt x="11975" y="2900"/>
                  <a:pt x="14494" y="4334"/>
                  <a:pt x="16355" y="6026"/>
                </a:cubicBezTo>
                <a:cubicBezTo>
                  <a:pt x="18216" y="7719"/>
                  <a:pt x="19570" y="10281"/>
                  <a:pt x="20416" y="12053"/>
                </a:cubicBezTo>
                <a:cubicBezTo>
                  <a:pt x="21262" y="13824"/>
                  <a:pt x="21262" y="15687"/>
                  <a:pt x="21431" y="16657"/>
                </a:cubicBezTo>
                <a:cubicBezTo>
                  <a:pt x="21600" y="17628"/>
                  <a:pt x="21468" y="17402"/>
                  <a:pt x="21431" y="17876"/>
                </a:cubicBezTo>
                <a:cubicBezTo>
                  <a:pt x="21393" y="18350"/>
                  <a:pt x="21205" y="19501"/>
                  <a:pt x="21205" y="19501"/>
                </a:cubicBezTo>
                <a:lnTo>
                  <a:pt x="20980" y="21600"/>
                </a:lnTo>
              </a:path>
            </a:pathLst>
          </a:custGeom>
          <a:ln w="12700">
            <a:solidFill>
              <a:srgbClr val="000033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301" name="Shape 301"/>
          <p:cNvSpPr/>
          <p:nvPr/>
        </p:nvSpPr>
        <p:spPr>
          <a:xfrm>
            <a:off x="3809999" y="2667000"/>
            <a:ext cx="3103564" cy="18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2666" y="1487"/>
                  <a:pt x="5332" y="2974"/>
                  <a:pt x="8932" y="6574"/>
                </a:cubicBezTo>
                <a:cubicBezTo>
                  <a:pt x="12532" y="10174"/>
                  <a:pt x="17066" y="15887"/>
                  <a:pt x="21600" y="21600"/>
                </a:cubicBezTo>
              </a:path>
            </a:pathLst>
          </a:custGeom>
          <a:ln w="12700">
            <a:solidFill>
              <a:srgbClr val="000033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302" name="Shape 302"/>
          <p:cNvSpPr/>
          <p:nvPr/>
        </p:nvSpPr>
        <p:spPr>
          <a:xfrm>
            <a:off x="3733799" y="2209800"/>
            <a:ext cx="2357440" cy="3300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3310" y="21121"/>
                  <a:pt x="6620" y="20643"/>
                  <a:pt x="9600" y="18600"/>
                </a:cubicBezTo>
                <a:cubicBezTo>
                  <a:pt x="12580" y="16557"/>
                  <a:pt x="15880" y="12443"/>
                  <a:pt x="17880" y="9343"/>
                </a:cubicBezTo>
                <a:cubicBezTo>
                  <a:pt x="19880" y="6243"/>
                  <a:pt x="20740" y="3121"/>
                  <a:pt x="21600" y="0"/>
                </a:cubicBezTo>
              </a:path>
            </a:pathLst>
          </a:custGeom>
          <a:ln w="12700">
            <a:solidFill>
              <a:srgbClr val="000033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306" name="Group 306"/>
          <p:cNvGrpSpPr/>
          <p:nvPr/>
        </p:nvGrpSpPr>
        <p:grpSpPr>
          <a:xfrm>
            <a:off x="6705600" y="838199"/>
            <a:ext cx="1370977" cy="1142834"/>
            <a:chOff x="0" y="0"/>
            <a:chExt cx="1370976" cy="1142832"/>
          </a:xfrm>
        </p:grpSpPr>
        <p:sp>
          <p:nvSpPr>
            <p:cNvPr id="303" name="Shape 303"/>
            <p:cNvSpPr/>
            <p:nvPr/>
          </p:nvSpPr>
          <p:spPr>
            <a:xfrm>
              <a:off x="0" y="-1"/>
              <a:ext cx="1230619" cy="929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Μαγνητικο</a:t>
              </a:r>
            </a:p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Πεδιο</a:t>
              </a:r>
            </a:p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Β</a:t>
              </a:r>
            </a:p>
          </p:txBody>
        </p:sp>
        <p:sp>
          <p:nvSpPr>
            <p:cNvPr id="304" name="Shape 304"/>
            <p:cNvSpPr/>
            <p:nvPr/>
          </p:nvSpPr>
          <p:spPr>
            <a:xfrm>
              <a:off x="990148" y="761886"/>
              <a:ext cx="380829" cy="380947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305" name="Shape 305"/>
            <p:cNvSpPr/>
            <p:nvPr/>
          </p:nvSpPr>
          <p:spPr>
            <a:xfrm>
              <a:off x="1112017" y="831103"/>
              <a:ext cx="214366" cy="242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986"/>
                  </a:moveTo>
                  <a:lnTo>
                    <a:pt x="5640" y="0"/>
                  </a:lnTo>
                  <a:lnTo>
                    <a:pt x="10800" y="5695"/>
                  </a:lnTo>
                  <a:lnTo>
                    <a:pt x="15960" y="0"/>
                  </a:lnTo>
                  <a:lnTo>
                    <a:pt x="21600" y="3986"/>
                  </a:lnTo>
                  <a:lnTo>
                    <a:pt x="15426" y="10800"/>
                  </a:lnTo>
                  <a:lnTo>
                    <a:pt x="21600" y="17614"/>
                  </a:lnTo>
                  <a:lnTo>
                    <a:pt x="15960" y="21600"/>
                  </a:lnTo>
                  <a:lnTo>
                    <a:pt x="10800" y="15905"/>
                  </a:lnTo>
                  <a:lnTo>
                    <a:pt x="5640" y="21600"/>
                  </a:lnTo>
                  <a:lnTo>
                    <a:pt x="0" y="17614"/>
                  </a:lnTo>
                  <a:lnTo>
                    <a:pt x="6174" y="10800"/>
                  </a:lnTo>
                  <a:lnTo>
                    <a:pt x="0" y="3986"/>
                  </a:lnTo>
                  <a:close/>
                </a:path>
              </a:pathLst>
            </a:cu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</p:grpSp>
      <p:sp>
        <p:nvSpPr>
          <p:cNvPr id="307" name="Shape 307"/>
          <p:cNvSpPr/>
          <p:nvPr/>
        </p:nvSpPr>
        <p:spPr>
          <a:xfrm>
            <a:off x="5943599" y="5257799"/>
            <a:ext cx="1443593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P= 7.5 GeV/c</a:t>
            </a:r>
          </a:p>
        </p:txBody>
      </p:sp>
      <p:sp>
        <p:nvSpPr>
          <p:cNvPr id="308" name="Shape 308"/>
          <p:cNvSpPr/>
          <p:nvPr/>
        </p:nvSpPr>
        <p:spPr>
          <a:xfrm>
            <a:off x="6095999" y="2057399"/>
            <a:ext cx="1391131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P= 11 GeV/c</a:t>
            </a:r>
          </a:p>
        </p:txBody>
      </p:sp>
      <p:sp>
        <p:nvSpPr>
          <p:cNvPr id="309" name="Shape 309"/>
          <p:cNvSpPr/>
          <p:nvPr/>
        </p:nvSpPr>
        <p:spPr>
          <a:xfrm>
            <a:off x="6857999" y="4419599"/>
            <a:ext cx="1391131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P= 22 GeV/c</a:t>
            </a:r>
          </a:p>
        </p:txBody>
      </p:sp>
      <p:sp>
        <p:nvSpPr>
          <p:cNvPr id="310" name="Shape 310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>
            <p:ph type="title" idx="4294967295"/>
          </p:nvPr>
        </p:nvSpPr>
        <p:spPr>
          <a:xfrm>
            <a:off x="914400" y="685798"/>
            <a:ext cx="7721600" cy="1143003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Simulation and Detectors</a:t>
            </a:r>
          </a:p>
        </p:txBody>
      </p:sp>
      <p:sp>
        <p:nvSpPr>
          <p:cNvPr id="313" name="Shape 313"/>
          <p:cNvSpPr/>
          <p:nvPr>
            <p:ph type="body" sz="quarter" idx="4294967295"/>
          </p:nvPr>
        </p:nvSpPr>
        <p:spPr>
          <a:xfrm>
            <a:off x="2133600" y="3886200"/>
            <a:ext cx="6400800" cy="177165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What is simulation ?</a:t>
            </a:r>
          </a:p>
          <a:p>
            <a:pPr marL="0" indent="0"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Why it exists ?</a:t>
            </a:r>
          </a:p>
          <a:p>
            <a:pPr marL="0" indent="0"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How is it done 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316" name="Shape 316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17" name="Shape 317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Today’s detectors</a:t>
            </a:r>
          </a:p>
        </p:txBody>
      </p:sp>
      <p:pic>
        <p:nvPicPr>
          <p:cNvPr id="318" name="image15.png" descr="img016"/>
          <p:cNvPicPr>
            <a:picLocks noChangeAspect="1"/>
          </p:cNvPicPr>
          <p:nvPr/>
        </p:nvPicPr>
        <p:blipFill>
          <a:blip r:embed="rId2">
            <a:extLst/>
          </a:blip>
          <a:srcRect l="37322" t="18898" r="0" b="18898"/>
          <a:stretch>
            <a:fillRect/>
          </a:stretch>
        </p:blipFill>
        <p:spPr>
          <a:xfrm>
            <a:off x="7312025" y="5300662"/>
            <a:ext cx="1654176" cy="1230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image16.png" descr="alic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60975" y="-23813"/>
            <a:ext cx="3854450" cy="3381377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Shape 320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321" name="Shape 321"/>
          <p:cNvSpPr/>
          <p:nvPr>
            <p:ph type="body" sz="half" idx="4294967295"/>
          </p:nvPr>
        </p:nvSpPr>
        <p:spPr>
          <a:xfrm>
            <a:off x="468311" y="1773236"/>
            <a:ext cx="5486403" cy="449580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Many different parts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Different capabilities</a:t>
            </a:r>
          </a:p>
          <a:p>
            <a:pPr lvl="2">
              <a:spcBef>
                <a:spcPts val="0"/>
              </a:spcBef>
              <a:buClr>
                <a:schemeClr val="accent2"/>
              </a:buClr>
              <a:buFont typeface="Monotype Sorts"/>
              <a:buChar char="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Measuring Location (trackers)</a:t>
            </a:r>
          </a:p>
          <a:p>
            <a:pPr lvl="2">
              <a:spcBef>
                <a:spcPts val="0"/>
              </a:spcBef>
              <a:buClr>
                <a:schemeClr val="accent2"/>
              </a:buClr>
              <a:buFont typeface="Monotype Sorts"/>
              <a:buChar char="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Measuring energy (calorimeters)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Due to complexity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Different materials, 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Most studies must use computers to create samples of tracker hits &amp; energy deposition</a:t>
            </a:r>
          </a:p>
        </p:txBody>
      </p:sp>
      <p:sp>
        <p:nvSpPr>
          <p:cNvPr id="322" name="Shape 322"/>
          <p:cNvSpPr/>
          <p:nvPr/>
        </p:nvSpPr>
        <p:spPr>
          <a:xfrm>
            <a:off x="6667499" y="3068636"/>
            <a:ext cx="1212202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ALICE Exp.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/>
          <p:nvPr/>
        </p:nvSpPr>
        <p:spPr>
          <a:xfrm>
            <a:off x="457200" y="6454876"/>
            <a:ext cx="1981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solidFill>
                  <a:srgbClr val="5E574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325" name="Shape 325"/>
          <p:cNvSpPr/>
          <p:nvPr/>
        </p:nvSpPr>
        <p:spPr>
          <a:xfrm>
            <a:off x="2438400" y="6454876"/>
            <a:ext cx="41148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solidFill>
                  <a:srgbClr val="5E574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326" name="Shape 326"/>
          <p:cNvSpPr/>
          <p:nvPr>
            <p:ph type="sldNum" sz="quarter" idx="4294967295"/>
          </p:nvPr>
        </p:nvSpPr>
        <p:spPr>
          <a:xfrm>
            <a:off x="8384892" y="641677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5E574E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27" name="image17.jpeg" descr="atlasComo"/>
          <p:cNvPicPr>
            <a:picLocks noChangeAspect="1"/>
          </p:cNvPicPr>
          <p:nvPr/>
        </p:nvPicPr>
        <p:blipFill>
          <a:blip r:embed="rId3">
            <a:extLst/>
          </a:blip>
          <a:srcRect l="0" t="9642" r="2941" b="1964"/>
          <a:stretch>
            <a:fillRect/>
          </a:stretch>
        </p:blipFill>
        <p:spPr>
          <a:xfrm>
            <a:off x="228599" y="685800"/>
            <a:ext cx="8915402" cy="6078538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Shape 328"/>
          <p:cNvSpPr/>
          <p:nvPr>
            <p:ph type="title" idx="4294967295"/>
          </p:nvPr>
        </p:nvSpPr>
        <p:spPr>
          <a:xfrm>
            <a:off x="-1" y="115887"/>
            <a:ext cx="8675690" cy="1081088"/>
          </a:xfrm>
          <a:prstGeom prst="rect">
            <a:avLst/>
          </a:prstGeom>
        </p:spPr>
        <p:txBody>
          <a:bodyPr/>
          <a:lstStyle>
            <a:lvl1pPr algn="l">
              <a:defRPr b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Today’s detector Technologies: ATLAS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333" name="Shape 333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34" name="Shape 334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/>
          <a:p>
            <a: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What is simulation </a:t>
            </a:r>
            <a:r>
              <a:rPr>
                <a:latin typeface="Arial Black"/>
                <a:ea typeface="Arial Black"/>
                <a:cs typeface="Arial Black"/>
                <a:sym typeface="Arial Black"/>
              </a:rPr>
              <a:t>?</a:t>
            </a:r>
          </a:p>
        </p:txBody>
      </p:sp>
      <p:sp>
        <p:nvSpPr>
          <p:cNvPr id="335" name="Shape 335"/>
          <p:cNvSpPr/>
          <p:nvPr>
            <p:ph type="body" sz="half" idx="4294967295"/>
          </p:nvPr>
        </p:nvSpPr>
        <p:spPr>
          <a:xfrm>
            <a:off x="457200" y="1676399"/>
            <a:ext cx="5562600" cy="438150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Font typeface="Monotype Sorts"/>
              <a:buChar char=""/>
              <a:defRPr sz="32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We build </a:t>
            </a:r>
            <a:r>
              <a:rPr u="sng">
                <a:solidFill>
                  <a:srgbClr val="33CC33"/>
                </a:solidFill>
              </a:rPr>
              <a:t>models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8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Detector’s</a:t>
            </a:r>
            <a:r>
              <a: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>
                <a:solidFill>
                  <a:srgbClr val="000000"/>
                </a:solidFill>
              </a:rPr>
              <a:t>Geometry</a:t>
            </a:r>
          </a:p>
          <a:p>
            <a:pPr lvl="2">
              <a:spcBef>
                <a:spcPts val="0"/>
              </a:spcBef>
              <a:buClr>
                <a:schemeClr val="accent2"/>
              </a:buClr>
              <a:buFont typeface="Monotype Sorts"/>
              <a:buChar char="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Shape, Location, Material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8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Physics interactions</a:t>
            </a:r>
          </a:p>
          <a:p>
            <a:pPr lvl="2">
              <a:spcBef>
                <a:spcPts val="0"/>
              </a:spcBef>
              <a:buClr>
                <a:schemeClr val="accent2"/>
              </a:buClr>
              <a:buFont typeface="Monotype Sorts"/>
              <a:buChar char="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All known processes</a:t>
            </a:r>
          </a:p>
          <a:p>
            <a:pPr lvl="3" marL="1600200" indent="-228600">
              <a:spcBef>
                <a:spcPts val="0"/>
              </a:spcBef>
              <a:buClr>
                <a:schemeClr val="accent2"/>
              </a:buClr>
              <a:buChar char="•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Electromagnetic</a:t>
            </a:r>
          </a:p>
          <a:p>
            <a:pPr lvl="3" marL="1600200" indent="-228600">
              <a:spcBef>
                <a:spcPts val="0"/>
              </a:spcBef>
              <a:buClr>
                <a:schemeClr val="accent2"/>
              </a:buClr>
              <a:buChar char="•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Nuclear (strong) </a:t>
            </a:r>
          </a:p>
          <a:p>
            <a:pPr lvl="3" marL="1600200" indent="-228600">
              <a:spcBef>
                <a:spcPts val="0"/>
              </a:spcBef>
              <a:buClr>
                <a:schemeClr val="accent2"/>
              </a:buClr>
              <a:buChar char="•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Weak (decay </a:t>
            </a:r>
          </a:p>
        </p:txBody>
      </p:sp>
      <p:sp>
        <p:nvSpPr>
          <p:cNvPr id="336" name="Shape 336"/>
          <p:cNvSpPr/>
          <p:nvPr/>
        </p:nvSpPr>
        <p:spPr>
          <a:xfrm>
            <a:off x="6934200" y="274320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37" name="Shape 337"/>
          <p:cNvSpPr/>
          <p:nvPr/>
        </p:nvSpPr>
        <p:spPr>
          <a:xfrm>
            <a:off x="7543800" y="274320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38" name="Shape 338"/>
          <p:cNvSpPr/>
          <p:nvPr/>
        </p:nvSpPr>
        <p:spPr>
          <a:xfrm>
            <a:off x="7848600" y="175260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39" name="Shape 339"/>
          <p:cNvSpPr/>
          <p:nvPr/>
        </p:nvSpPr>
        <p:spPr>
          <a:xfrm>
            <a:off x="8153400" y="274320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40" name="Shape 340"/>
          <p:cNvSpPr/>
          <p:nvPr/>
        </p:nvSpPr>
        <p:spPr>
          <a:xfrm>
            <a:off x="7239000" y="175260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41" name="Shape 341"/>
          <p:cNvSpPr/>
          <p:nvPr/>
        </p:nvSpPr>
        <p:spPr>
          <a:xfrm>
            <a:off x="8012111" y="1773236"/>
            <a:ext cx="834923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Silicon</a:t>
            </a:r>
          </a:p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Tracker</a:t>
            </a:r>
          </a:p>
        </p:txBody>
      </p:sp>
      <p:sp>
        <p:nvSpPr>
          <p:cNvPr id="342" name="Shape 342"/>
          <p:cNvSpPr/>
          <p:nvPr/>
        </p:nvSpPr>
        <p:spPr>
          <a:xfrm>
            <a:off x="304800" y="5486399"/>
            <a:ext cx="3810000" cy="66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defRPr sz="3200">
                <a:latin typeface="Tahoma"/>
                <a:ea typeface="Tahoma"/>
                <a:cs typeface="Tahoma"/>
                <a:sym typeface="Tahoma"/>
              </a:defRPr>
            </a:pPr>
            <a:r>
              <a:t>σ</a:t>
            </a:r>
            <a:r>
              <a:rPr baseline="-25000"/>
              <a:t>total</a:t>
            </a:r>
            <a:r>
              <a:t> = Σ σ</a:t>
            </a:r>
            <a:r>
              <a:rPr baseline="-25000"/>
              <a:t>per-interaction</a:t>
            </a:r>
          </a:p>
        </p:txBody>
      </p:sp>
      <p:sp>
        <p:nvSpPr>
          <p:cNvPr id="343" name="Shape 343"/>
          <p:cNvSpPr/>
          <p:nvPr/>
        </p:nvSpPr>
        <p:spPr>
          <a:xfrm>
            <a:off x="6248400" y="4267200"/>
            <a:ext cx="1371600" cy="259080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44" name="Shape 344"/>
          <p:cNvSpPr/>
          <p:nvPr/>
        </p:nvSpPr>
        <p:spPr>
          <a:xfrm>
            <a:off x="6705600" y="2667000"/>
            <a:ext cx="609600" cy="1371600"/>
          </a:xfrm>
          <a:prstGeom prst="ellips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45" name="Shape 345"/>
          <p:cNvSpPr/>
          <p:nvPr/>
        </p:nvSpPr>
        <p:spPr>
          <a:xfrm flipH="1">
            <a:off x="6019800" y="3352798"/>
            <a:ext cx="609602" cy="1219203"/>
          </a:xfrm>
          <a:prstGeom prst="line">
            <a:avLst/>
          </a:prstGeom>
          <a:ln w="12700">
            <a:solidFill>
              <a:srgbClr val="B2B2B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6" name="Shape 346"/>
          <p:cNvSpPr/>
          <p:nvPr/>
        </p:nvSpPr>
        <p:spPr>
          <a:xfrm>
            <a:off x="7315199" y="3429000"/>
            <a:ext cx="457202" cy="990601"/>
          </a:xfrm>
          <a:prstGeom prst="line">
            <a:avLst/>
          </a:prstGeom>
          <a:ln w="12700">
            <a:solidFill>
              <a:srgbClr val="B2B2B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7" name="Shape 347"/>
          <p:cNvSpPr/>
          <p:nvPr/>
        </p:nvSpPr>
        <p:spPr>
          <a:xfrm>
            <a:off x="4876800" y="5257800"/>
            <a:ext cx="1371601" cy="0"/>
          </a:xfrm>
          <a:prstGeom prst="line">
            <a:avLst/>
          </a:prstGeom>
          <a:ln w="762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8" name="Shape 348"/>
          <p:cNvSpPr/>
          <p:nvPr/>
        </p:nvSpPr>
        <p:spPr>
          <a:xfrm>
            <a:off x="6324600" y="5257800"/>
            <a:ext cx="152401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9" name="Shape 349"/>
          <p:cNvSpPr/>
          <p:nvPr/>
        </p:nvSpPr>
        <p:spPr>
          <a:xfrm>
            <a:off x="6248400" y="5257800"/>
            <a:ext cx="304801" cy="0"/>
          </a:xfrm>
          <a:prstGeom prst="line">
            <a:avLst/>
          </a:prstGeom>
          <a:ln w="762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0" name="Shape 350"/>
          <p:cNvSpPr/>
          <p:nvPr/>
        </p:nvSpPr>
        <p:spPr>
          <a:xfrm>
            <a:off x="6553199" y="5257798"/>
            <a:ext cx="457202" cy="457203"/>
          </a:xfrm>
          <a:prstGeom prst="line">
            <a:avLst/>
          </a:prstGeom>
          <a:ln w="5715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1" name="Shape 351"/>
          <p:cNvSpPr/>
          <p:nvPr/>
        </p:nvSpPr>
        <p:spPr>
          <a:xfrm flipV="1">
            <a:off x="6553199" y="4876798"/>
            <a:ext cx="457202" cy="381003"/>
          </a:xfrm>
          <a:prstGeom prst="line">
            <a:avLst/>
          </a:prstGeom>
          <a:ln w="28575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2" name="Shape 352"/>
          <p:cNvSpPr/>
          <p:nvPr/>
        </p:nvSpPr>
        <p:spPr>
          <a:xfrm flipV="1">
            <a:off x="7010399" y="5638798"/>
            <a:ext cx="152402" cy="76203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3" name="Shape 353"/>
          <p:cNvSpPr/>
          <p:nvPr/>
        </p:nvSpPr>
        <p:spPr>
          <a:xfrm flipV="1">
            <a:off x="6400798" y="5105398"/>
            <a:ext cx="152402" cy="152403"/>
          </a:xfrm>
          <a:prstGeom prst="line">
            <a:avLst/>
          </a:prstGeom>
          <a:ln w="3175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4" name="Shape 354"/>
          <p:cNvSpPr/>
          <p:nvPr/>
        </p:nvSpPr>
        <p:spPr>
          <a:xfrm>
            <a:off x="7010399" y="5714999"/>
            <a:ext cx="76202" cy="304802"/>
          </a:xfrm>
          <a:prstGeom prst="line">
            <a:avLst/>
          </a:prstGeom>
          <a:ln w="381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5" name="Shape 355"/>
          <p:cNvSpPr/>
          <p:nvPr/>
        </p:nvSpPr>
        <p:spPr>
          <a:xfrm flipH="1">
            <a:off x="6934199" y="6019798"/>
            <a:ext cx="152402" cy="152403"/>
          </a:xfrm>
          <a:prstGeom prst="line">
            <a:avLst/>
          </a:prstGeom>
          <a:ln w="28575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6" name="Shape 356"/>
          <p:cNvSpPr/>
          <p:nvPr/>
        </p:nvSpPr>
        <p:spPr>
          <a:xfrm>
            <a:off x="7086599" y="6019798"/>
            <a:ext cx="152402" cy="152403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7" name="Shape 357"/>
          <p:cNvSpPr/>
          <p:nvPr/>
        </p:nvSpPr>
        <p:spPr>
          <a:xfrm flipV="1">
            <a:off x="7010400" y="4648199"/>
            <a:ext cx="0" cy="22860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8" name="Shape 358"/>
          <p:cNvSpPr/>
          <p:nvPr/>
        </p:nvSpPr>
        <p:spPr>
          <a:xfrm flipV="1">
            <a:off x="7010399" y="4571998"/>
            <a:ext cx="609602" cy="304803"/>
          </a:xfrm>
          <a:prstGeom prst="line">
            <a:avLst/>
          </a:prstGeom>
          <a:ln w="12700">
            <a:solidFill>
              <a:srgbClr val="FFFFFF"/>
            </a:solidFill>
            <a:prstDash val="dash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9" name="Shape 359"/>
          <p:cNvSpPr/>
          <p:nvPr/>
        </p:nvSpPr>
        <p:spPr>
          <a:xfrm flipH="1" flipV="1">
            <a:off x="6934199" y="4571998"/>
            <a:ext cx="76202" cy="76203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0" name="Shape 360"/>
          <p:cNvSpPr/>
          <p:nvPr/>
        </p:nvSpPr>
        <p:spPr>
          <a:xfrm flipH="1">
            <a:off x="7010399" y="4495798"/>
            <a:ext cx="152402" cy="152403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1" name="Shape 361"/>
          <p:cNvSpPr/>
          <p:nvPr/>
        </p:nvSpPr>
        <p:spPr>
          <a:xfrm flipV="1">
            <a:off x="7620000" y="4419598"/>
            <a:ext cx="304802" cy="152403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2" name="Shape 362"/>
          <p:cNvSpPr/>
          <p:nvPr/>
        </p:nvSpPr>
        <p:spPr>
          <a:xfrm>
            <a:off x="4495800" y="5410199"/>
            <a:ext cx="1174362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2.5 MeV e</a:t>
            </a:r>
            <a:r>
              <a:rPr baseline="30000"/>
              <a:t>-</a:t>
            </a:r>
          </a:p>
        </p:txBody>
      </p:sp>
      <p:sp>
        <p:nvSpPr>
          <p:cNvPr id="363" name="Shape 363"/>
          <p:cNvSpPr/>
          <p:nvPr/>
        </p:nvSpPr>
        <p:spPr>
          <a:xfrm>
            <a:off x="4632325" y="5767387"/>
            <a:ext cx="911829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electron</a:t>
            </a:r>
          </a:p>
        </p:txBody>
      </p:sp>
      <p:sp>
        <p:nvSpPr>
          <p:cNvPr id="364" name="Shape 364"/>
          <p:cNvSpPr/>
          <p:nvPr/>
        </p:nvSpPr>
        <p:spPr>
          <a:xfrm>
            <a:off x="6324600" y="6705600"/>
            <a:ext cx="1143002" cy="0"/>
          </a:xfrm>
          <a:prstGeom prst="line">
            <a:avLst/>
          </a:prstGeom>
          <a:ln w="12700">
            <a:solidFill>
              <a:srgbClr val="000000"/>
            </a:solidFill>
            <a:headEnd type="triangle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5" name="Shape 365"/>
          <p:cNvSpPr/>
          <p:nvPr/>
        </p:nvSpPr>
        <p:spPr>
          <a:xfrm>
            <a:off x="6477000" y="6324599"/>
            <a:ext cx="679768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300 μ</a:t>
            </a:r>
          </a:p>
        </p:txBody>
      </p:sp>
      <p:sp>
        <p:nvSpPr>
          <p:cNvPr id="366" name="Shape 366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371" name="Shape 371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372" name="Shape 372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73" name="Shape 373"/>
          <p:cNvSpPr/>
          <p:nvPr/>
        </p:nvSpPr>
        <p:spPr>
          <a:xfrm>
            <a:off x="6248400" y="609600"/>
            <a:ext cx="2819400" cy="5105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22"/>
                </a:moveTo>
                <a:lnTo>
                  <a:pt x="0" y="12896"/>
                </a:lnTo>
                <a:lnTo>
                  <a:pt x="9924" y="12896"/>
                </a:lnTo>
                <a:lnTo>
                  <a:pt x="9924" y="21600"/>
                </a:lnTo>
                <a:lnTo>
                  <a:pt x="21600" y="20955"/>
                </a:lnTo>
                <a:lnTo>
                  <a:pt x="21600" y="0"/>
                </a:lnTo>
                <a:lnTo>
                  <a:pt x="0" y="322"/>
                </a:lnTo>
              </a:path>
            </a:pathLst>
          </a:custGeom>
          <a:solidFill>
            <a:srgbClr val="0471DB"/>
          </a:solidFill>
          <a:ln w="12700" cap="rnd">
            <a:solidFill>
              <a:schemeClr val="accent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74" name="Shape 374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lIns="46037" tIns="46037" rIns="46037" bIns="46037"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375" name="Shape 375"/>
          <p:cNvSpPr/>
          <p:nvPr>
            <p:ph type="body" sz="half" idx="4294967295"/>
          </p:nvPr>
        </p:nvSpPr>
        <p:spPr>
          <a:xfrm>
            <a:off x="533400" y="1828800"/>
            <a:ext cx="3810000" cy="4114800"/>
          </a:xfrm>
          <a:prstGeom prst="rect">
            <a:avLst/>
          </a:prstGeom>
        </p:spPr>
        <p:txBody>
          <a:bodyPr lIns="46037" tIns="46037" rIns="46037" bIns="46037"/>
          <a:lstStyle/>
          <a:p>
            <a:pPr>
              <a:spcBef>
                <a:spcPts val="600"/>
              </a:spcBef>
              <a:buClr>
                <a:schemeClr val="accent2"/>
              </a:buClr>
              <a:buSzTx/>
              <a:buFont typeface="Monotype Sorts"/>
              <a:buNone/>
              <a:defRPr sz="2800">
                <a:solidFill>
                  <a:srgbClr val="FF66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Describes a Detector</a:t>
            </a:r>
          </a:p>
          <a:p>
            <a:pPr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Hierarchy of volumes</a:t>
            </a:r>
          </a:p>
          <a:p>
            <a:pPr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Many volumes repeat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Volume &amp; sub-tree</a:t>
            </a:r>
          </a:p>
          <a:p>
            <a:pPr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Up to millions of volumes for LHC era</a:t>
            </a:r>
          </a:p>
          <a:p>
            <a:pPr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Import detectors from CAD systems</a:t>
            </a:r>
          </a:p>
        </p:txBody>
      </p:sp>
      <p:sp>
        <p:nvSpPr>
          <p:cNvPr id="376" name="Shape 376"/>
          <p:cNvSpPr/>
          <p:nvPr/>
        </p:nvSpPr>
        <p:spPr>
          <a:xfrm>
            <a:off x="7772399" y="2057400"/>
            <a:ext cx="152402" cy="2590801"/>
          </a:xfrm>
          <a:prstGeom prst="line">
            <a:avLst/>
          </a:prstGeom>
          <a:ln w="50800">
            <a:solidFill>
              <a:srgbClr val="FFCC00"/>
            </a:solidFill>
            <a:tailEnd type="stealth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377" name="image1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48600" y="4654550"/>
            <a:ext cx="939800" cy="933450"/>
          </a:xfrm>
          <a:prstGeom prst="rect">
            <a:avLst/>
          </a:prstGeom>
          <a:ln w="12700">
            <a:solidFill>
              <a:srgbClr val="1C113F"/>
            </a:solidFill>
          </a:ln>
        </p:spPr>
      </p:pic>
      <p:sp>
        <p:nvSpPr>
          <p:cNvPr id="378" name="Shape 378"/>
          <p:cNvSpPr/>
          <p:nvPr/>
        </p:nvSpPr>
        <p:spPr>
          <a:xfrm rot="1860000">
            <a:off x="7848600" y="1219200"/>
            <a:ext cx="1066800" cy="838200"/>
          </a:xfrm>
          <a:prstGeom prst="rect">
            <a:avLst/>
          </a:prstGeom>
          <a:solidFill>
            <a:srgbClr val="0CE01B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79" name="Shape 379"/>
          <p:cNvSpPr/>
          <p:nvPr/>
        </p:nvSpPr>
        <p:spPr>
          <a:xfrm>
            <a:off x="6705600" y="2493961"/>
            <a:ext cx="723901" cy="709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628"/>
                </a:moveTo>
                <a:lnTo>
                  <a:pt x="3505" y="1595"/>
                </a:lnTo>
                <a:lnTo>
                  <a:pt x="7626" y="1063"/>
                </a:lnTo>
                <a:lnTo>
                  <a:pt x="10753" y="1063"/>
                </a:lnTo>
                <a:lnTo>
                  <a:pt x="13832" y="532"/>
                </a:lnTo>
                <a:lnTo>
                  <a:pt x="18000" y="0"/>
                </a:lnTo>
                <a:lnTo>
                  <a:pt x="18521" y="1595"/>
                </a:lnTo>
                <a:lnTo>
                  <a:pt x="18995" y="4736"/>
                </a:lnTo>
                <a:lnTo>
                  <a:pt x="18995" y="7925"/>
                </a:lnTo>
                <a:lnTo>
                  <a:pt x="19516" y="12129"/>
                </a:lnTo>
                <a:lnTo>
                  <a:pt x="20037" y="14207"/>
                </a:lnTo>
                <a:lnTo>
                  <a:pt x="20558" y="15801"/>
                </a:lnTo>
                <a:lnTo>
                  <a:pt x="20558" y="17396"/>
                </a:lnTo>
                <a:lnTo>
                  <a:pt x="21079" y="18991"/>
                </a:lnTo>
                <a:lnTo>
                  <a:pt x="21600" y="20537"/>
                </a:lnTo>
                <a:lnTo>
                  <a:pt x="20037" y="21068"/>
                </a:lnTo>
                <a:lnTo>
                  <a:pt x="7626" y="21068"/>
                </a:lnTo>
                <a:lnTo>
                  <a:pt x="3505" y="21600"/>
                </a:lnTo>
                <a:lnTo>
                  <a:pt x="1942" y="21600"/>
                </a:lnTo>
                <a:lnTo>
                  <a:pt x="1468" y="20005"/>
                </a:lnTo>
                <a:lnTo>
                  <a:pt x="1468" y="17928"/>
                </a:lnTo>
                <a:lnTo>
                  <a:pt x="1942" y="16333"/>
                </a:lnTo>
                <a:lnTo>
                  <a:pt x="2463" y="14738"/>
                </a:lnTo>
                <a:lnTo>
                  <a:pt x="2984" y="13192"/>
                </a:lnTo>
                <a:lnTo>
                  <a:pt x="4026" y="11597"/>
                </a:lnTo>
                <a:lnTo>
                  <a:pt x="5589" y="11066"/>
                </a:lnTo>
                <a:lnTo>
                  <a:pt x="4026" y="9471"/>
                </a:lnTo>
                <a:lnTo>
                  <a:pt x="3505" y="7925"/>
                </a:lnTo>
                <a:lnTo>
                  <a:pt x="1942" y="6862"/>
                </a:lnTo>
                <a:lnTo>
                  <a:pt x="947" y="5267"/>
                </a:lnTo>
                <a:lnTo>
                  <a:pt x="426" y="3672"/>
                </a:lnTo>
                <a:lnTo>
                  <a:pt x="0" y="628"/>
                </a:lnTo>
              </a:path>
            </a:pathLst>
          </a:custGeom>
          <a:solidFill>
            <a:srgbClr val="FF33FF"/>
          </a:solidFill>
          <a:ln w="12700" cap="rnd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0" name="Shape 380"/>
          <p:cNvSpPr/>
          <p:nvPr/>
        </p:nvSpPr>
        <p:spPr>
          <a:xfrm>
            <a:off x="7924799" y="2493961"/>
            <a:ext cx="914401" cy="935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0" y="8251"/>
                </a:lnTo>
                <a:lnTo>
                  <a:pt x="4200" y="21600"/>
                </a:lnTo>
                <a:lnTo>
                  <a:pt x="17400" y="21600"/>
                </a:lnTo>
                <a:lnTo>
                  <a:pt x="21600" y="8251"/>
                </a:lnTo>
                <a:lnTo>
                  <a:pt x="10800" y="0"/>
                </a:lnTo>
              </a:path>
            </a:pathLst>
          </a:custGeom>
          <a:solidFill>
            <a:srgbClr val="E3AA1B"/>
          </a:solidFill>
          <a:ln w="12700" cap="rnd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1" name="Shape 381"/>
          <p:cNvSpPr/>
          <p:nvPr/>
        </p:nvSpPr>
        <p:spPr>
          <a:xfrm>
            <a:off x="6864350" y="692149"/>
            <a:ext cx="749300" cy="749301"/>
          </a:xfrm>
          <a:prstGeom prst="ellipse">
            <a:avLst/>
          </a:prstGeom>
          <a:ln w="12700">
            <a:solidFill>
              <a:schemeClr val="accent1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82" name="Shape 382"/>
          <p:cNvSpPr/>
          <p:nvPr/>
        </p:nvSpPr>
        <p:spPr>
          <a:xfrm>
            <a:off x="6407150" y="1835150"/>
            <a:ext cx="673100" cy="673100"/>
          </a:xfrm>
          <a:prstGeom prst="ellipse">
            <a:avLst/>
          </a:prstGeom>
          <a:ln w="12700">
            <a:solidFill>
              <a:schemeClr val="accent1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83" name="Shape 383"/>
          <p:cNvSpPr/>
          <p:nvPr/>
        </p:nvSpPr>
        <p:spPr>
          <a:xfrm flipH="1">
            <a:off x="6705599" y="1066799"/>
            <a:ext cx="533402" cy="1143003"/>
          </a:xfrm>
          <a:prstGeom prst="line">
            <a:avLst/>
          </a:prstGeom>
          <a:ln w="50800">
            <a:solidFill>
              <a:srgbClr val="FFCC00"/>
            </a:solidFill>
            <a:tailEnd type="stealth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4" name="Shape 384"/>
          <p:cNvSpPr/>
          <p:nvPr/>
        </p:nvSpPr>
        <p:spPr>
          <a:xfrm>
            <a:off x="7550150" y="1835150"/>
            <a:ext cx="444500" cy="444500"/>
          </a:xfrm>
          <a:prstGeom prst="ellipse">
            <a:avLst/>
          </a:prstGeom>
          <a:ln w="12700">
            <a:solidFill>
              <a:schemeClr val="accent1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385" name="Shape 385"/>
          <p:cNvSpPr/>
          <p:nvPr/>
        </p:nvSpPr>
        <p:spPr>
          <a:xfrm flipH="1">
            <a:off x="7238999" y="685800"/>
            <a:ext cx="990602" cy="381001"/>
          </a:xfrm>
          <a:prstGeom prst="line">
            <a:avLst/>
          </a:prstGeom>
          <a:ln w="25400">
            <a:solidFill>
              <a:srgbClr val="FFCC00"/>
            </a:solidFill>
            <a:tailEnd type="stealth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6" name="Shape 386"/>
          <p:cNvSpPr/>
          <p:nvPr/>
        </p:nvSpPr>
        <p:spPr>
          <a:xfrm flipV="1">
            <a:off x="6705600" y="2057399"/>
            <a:ext cx="1066802" cy="152402"/>
          </a:xfrm>
          <a:prstGeom prst="line">
            <a:avLst/>
          </a:prstGeom>
          <a:ln w="25400">
            <a:solidFill>
              <a:srgbClr val="FFCC00"/>
            </a:solidFill>
            <a:tailEnd type="stealth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7" name="Shape 387"/>
          <p:cNvSpPr/>
          <p:nvPr/>
        </p:nvSpPr>
        <p:spPr>
          <a:xfrm>
            <a:off x="4343400" y="3810000"/>
            <a:ext cx="3124200" cy="162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marL="342900" indent="-342900" algn="l">
              <a:spcBef>
                <a:spcPts val="500"/>
              </a:spcBef>
              <a:defRPr>
                <a:solidFill>
                  <a:srgbClr val="33CC33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Navigates in Detector</a:t>
            </a:r>
          </a:p>
          <a:p>
            <a:pPr marL="342900" indent="-342900" algn="l">
              <a:spcBef>
                <a:spcPts val="500"/>
              </a:spcBef>
              <a:buClr>
                <a:schemeClr val="accent2"/>
              </a:buClr>
              <a:buSzPct val="100000"/>
              <a:buFont typeface="Monotype Sorts"/>
              <a:buChar char=""/>
              <a:defRPr>
                <a:latin typeface="Tahoma"/>
                <a:ea typeface="Tahoma"/>
                <a:cs typeface="Tahoma"/>
                <a:sym typeface="Tahoma"/>
              </a:defRPr>
            </a:pPr>
            <a:r>
              <a:t>Locates a point</a:t>
            </a:r>
          </a:p>
          <a:p>
            <a:pPr marL="342900" indent="-342900" algn="l">
              <a:spcBef>
                <a:spcPts val="500"/>
              </a:spcBef>
              <a:buClr>
                <a:schemeClr val="accent2"/>
              </a:buClr>
              <a:buSzPct val="100000"/>
              <a:buFont typeface="Monotype Sorts"/>
              <a:buChar char=""/>
              <a:defRPr>
                <a:latin typeface="Tahoma"/>
                <a:ea typeface="Tahoma"/>
                <a:cs typeface="Tahoma"/>
                <a:sym typeface="Tahoma"/>
              </a:defRPr>
            </a:pPr>
            <a:r>
              <a:t>Computes a step</a:t>
            </a:r>
          </a:p>
          <a:p>
            <a:pPr lvl="1" marL="742950" indent="-285750" algn="l">
              <a:buClr>
                <a:schemeClr val="accent2"/>
              </a:buClr>
              <a:buSzPct val="100000"/>
              <a:buFont typeface="Monotype Sorts"/>
              <a:buChar char=""/>
              <a:defRPr sz="2000">
                <a:latin typeface="Tahoma"/>
                <a:ea typeface="Tahoma"/>
                <a:cs typeface="Tahoma"/>
                <a:sym typeface="Tahoma"/>
              </a:defRPr>
            </a:pPr>
            <a:r>
              <a:t>Linear intersection</a:t>
            </a:r>
          </a:p>
        </p:txBody>
      </p:sp>
      <p:sp>
        <p:nvSpPr>
          <p:cNvPr id="388" name="Shape 388"/>
          <p:cNvSpPr/>
          <p:nvPr/>
        </p:nvSpPr>
        <p:spPr>
          <a:xfrm>
            <a:off x="685800" y="533399"/>
            <a:ext cx="6629400" cy="131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4000">
                <a:solidFill>
                  <a:srgbClr val="00CC00"/>
                </a:solidFill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Geant4 geometry: what it does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391" name="Shape 391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392" name="Shape 392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93" name="Shape 393"/>
          <p:cNvSpPr/>
          <p:nvPr>
            <p:ph type="title" idx="4294967295"/>
          </p:nvPr>
        </p:nvSpPr>
        <p:spPr>
          <a:xfrm>
            <a:off x="685800" y="398462"/>
            <a:ext cx="7772400" cy="1143001"/>
          </a:xfrm>
          <a:prstGeom prst="rect">
            <a:avLst/>
          </a:prstGeom>
        </p:spPr>
        <p:txBody>
          <a:bodyPr lIns="46037" tIns="46037" rIns="46037" bIns="46037"/>
          <a:lstStyle>
            <a:lvl1pPr algn="l">
              <a:defRPr b="0" sz="4000">
                <a:solidFill>
                  <a:srgbClr val="006699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Physics processes</a:t>
            </a:r>
          </a:p>
        </p:txBody>
      </p:sp>
      <p:sp>
        <p:nvSpPr>
          <p:cNvPr id="394" name="Shape 394"/>
          <p:cNvSpPr/>
          <p:nvPr>
            <p:ph type="body" idx="4294967295"/>
          </p:nvPr>
        </p:nvSpPr>
        <p:spPr>
          <a:xfrm>
            <a:off x="533400" y="1752600"/>
            <a:ext cx="8610600" cy="4648200"/>
          </a:xfrm>
          <a:prstGeom prst="rect">
            <a:avLst/>
          </a:prstGeom>
        </p:spPr>
        <p:txBody>
          <a:bodyPr lIns="46037" tIns="46037" rIns="46037" bIns="46037"/>
          <a:lstStyle/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Physics processes are modelled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For example Electromagnetic processes include: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Gammas: 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Gamma-conversion, Compton scattering, Photo-electric effect</a:t>
            </a:r>
            <a:endParaRPr sz="2400"/>
          </a:p>
          <a:p>
            <a:pPr>
              <a:spcBef>
                <a:spcPts val="7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Leptons(e, </a:t>
            </a:r>
            <a:r>
              <a:rPr sz="3200">
                <a:latin typeface="Symbol"/>
                <a:ea typeface="Symbol"/>
                <a:cs typeface="Symbol"/>
                <a:sym typeface="Symbol"/>
              </a:rPr>
              <a:t>μ</a:t>
            </a:r>
            <a:r>
              <a:t>), charged hadrons, ions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Energy loss (Ionisation, Bremstrahlung) or PAI model energy loss, Multiple scattering, Transition radiation, Synchrotron radiation, 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Photons: 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Cerenkov, Rayleigh, Reflection, Refraction, Absorption, Scintillation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High energy muons and lepton-hadron interactions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397" name="Shape 397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398" name="Shape 398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99" name="Shape 399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lIns="46037" tIns="46037" rIns="46037" bIns="46037"/>
          <a:lstStyle>
            <a:lvl1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A simple particle shower</a:t>
            </a:r>
          </a:p>
        </p:txBody>
      </p:sp>
      <p:pic>
        <p:nvPicPr>
          <p:cNvPr id="400" name="image19.png" descr="pict02"/>
          <p:cNvPicPr>
            <a:picLocks noChangeAspect="1"/>
          </p:cNvPicPr>
          <p:nvPr/>
        </p:nvPicPr>
        <p:blipFill>
          <a:blip r:embed="rId2">
            <a:extLst/>
          </a:blip>
          <a:srcRect l="5767" t="31842" r="5262" b="24366"/>
          <a:stretch>
            <a:fillRect/>
          </a:stretch>
        </p:blipFill>
        <p:spPr>
          <a:xfrm>
            <a:off x="0" y="2590799"/>
            <a:ext cx="5334002" cy="3124201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Shape 401"/>
          <p:cNvSpPr/>
          <p:nvPr>
            <p:ph type="body" sz="half" idx="4294967295"/>
          </p:nvPr>
        </p:nvSpPr>
        <p:spPr>
          <a:xfrm>
            <a:off x="5105400" y="1676399"/>
            <a:ext cx="3886200" cy="4381502"/>
          </a:xfrm>
          <a:prstGeom prst="rect">
            <a:avLst/>
          </a:prstGeom>
        </p:spPr>
        <p:txBody>
          <a:bodyPr lIns="46037" tIns="46037" rIns="46037" bIns="46037"/>
          <a:lstStyle/>
          <a:p>
            <a:pPr>
              <a:lnSpc>
                <a:spcPct val="90000"/>
              </a:lnSpc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In lead many secondary particles are produced</a:t>
            </a:r>
            <a:r>
              <a:rPr sz="2000"/>
              <a:t> 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1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Most are contained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1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A few escape into CO2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Energy deposition is measured in gas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Charged tracks ionise gas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Fewer new tracks produced</a:t>
            </a:r>
          </a:p>
        </p:txBody>
      </p:sp>
      <p:sp>
        <p:nvSpPr>
          <p:cNvPr id="402" name="Shape 402"/>
          <p:cNvSpPr/>
          <p:nvPr/>
        </p:nvSpPr>
        <p:spPr>
          <a:xfrm>
            <a:off x="685800" y="4724400"/>
            <a:ext cx="4038600" cy="523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spcBef>
                <a:spcPts val="600"/>
              </a:spcBef>
              <a:defRPr sz="2800">
                <a:solidFill>
                  <a:srgbClr val="191919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Pb</a:t>
            </a:r>
            <a:r>
              <a:rPr>
                <a:solidFill>
                  <a:srgbClr val="33CC33"/>
                </a:solidFill>
              </a:rPr>
              <a:t>      </a:t>
            </a:r>
            <a:r>
              <a:rPr>
                <a:solidFill>
                  <a:srgbClr val="B2B2B2"/>
                </a:solidFill>
              </a:rPr>
              <a:t>CO</a:t>
            </a:r>
            <a:r>
              <a:rPr sz="2000">
                <a:solidFill>
                  <a:srgbClr val="B2B2B2"/>
                </a:solidFill>
              </a:rPr>
              <a:t>2</a:t>
            </a:r>
            <a:r>
              <a:rPr>
                <a:solidFill>
                  <a:srgbClr val="33CC33"/>
                </a:solidFill>
              </a:rPr>
              <a:t>    </a:t>
            </a:r>
            <a:r>
              <a:t>Pb</a:t>
            </a:r>
            <a:r>
              <a:rPr>
                <a:solidFill>
                  <a:srgbClr val="33CC33"/>
                </a:solidFill>
              </a:rPr>
              <a:t>     </a:t>
            </a:r>
            <a:r>
              <a:rPr>
                <a:solidFill>
                  <a:srgbClr val="B2B2B2"/>
                </a:solidFill>
              </a:rPr>
              <a:t>CO</a:t>
            </a:r>
            <a:r>
              <a:rPr sz="2000">
                <a:solidFill>
                  <a:srgbClr val="B2B2B2"/>
                </a:solidFill>
              </a:rPr>
              <a:t>2</a:t>
            </a:r>
            <a:r>
              <a:rPr sz="20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3" name="Shape 403"/>
          <p:cNvSpPr/>
          <p:nvPr/>
        </p:nvSpPr>
        <p:spPr>
          <a:xfrm>
            <a:off x="1904999" y="5762625"/>
            <a:ext cx="1933237" cy="609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b="1" sz="360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</a:t>
            </a:r>
            <a:r>
              <a:rPr sz="3200"/>
              <a:t>EANT </a:t>
            </a:r>
            <a: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406" name="Shape 406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407" name="Shape 407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08" name="image20.png"/>
          <p:cNvPicPr>
            <a:picLocks noChangeAspect="1"/>
          </p:cNvPicPr>
          <p:nvPr/>
        </p:nvPicPr>
        <p:blipFill>
          <a:blip r:embed="rId2">
            <a:extLst/>
          </a:blip>
          <a:srcRect l="0" t="20454" r="5882" b="21385"/>
          <a:stretch>
            <a:fillRect/>
          </a:stretch>
        </p:blipFill>
        <p:spPr>
          <a:xfrm>
            <a:off x="-541338" y="-1"/>
            <a:ext cx="6049965" cy="4838702"/>
          </a:xfrm>
          <a:prstGeom prst="rect">
            <a:avLst/>
          </a:prstGeom>
          <a:ln w="12700">
            <a:miter lim="400000"/>
          </a:ln>
        </p:spPr>
      </p:pic>
      <p:sp>
        <p:nvSpPr>
          <p:cNvPr id="409" name="Shape 409"/>
          <p:cNvSpPr/>
          <p:nvPr/>
        </p:nvSpPr>
        <p:spPr>
          <a:xfrm>
            <a:off x="-20639" y="-1"/>
            <a:ext cx="1944690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Example detailed geometry</a:t>
            </a:r>
          </a:p>
        </p:txBody>
      </p:sp>
      <p:pic>
        <p:nvPicPr>
          <p:cNvPr id="410" name="image21.png"/>
          <p:cNvPicPr>
            <a:picLocks noChangeAspect="1"/>
          </p:cNvPicPr>
          <p:nvPr/>
        </p:nvPicPr>
        <p:blipFill>
          <a:blip r:embed="rId3">
            <a:extLst/>
          </a:blip>
          <a:srcRect l="13725" t="20454" r="10784" b="13636"/>
          <a:stretch>
            <a:fillRect/>
          </a:stretch>
        </p:blipFill>
        <p:spPr>
          <a:xfrm>
            <a:off x="5435598" y="2205036"/>
            <a:ext cx="3852865" cy="43529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51" name="Shape 151"/>
          <p:cNvSpPr/>
          <p:nvPr>
            <p:ph type="sldNum" sz="quarter" idx="4294967295"/>
          </p:nvPr>
        </p:nvSpPr>
        <p:spPr>
          <a:xfrm>
            <a:off x="8432975" y="6397726"/>
            <a:ext cx="203023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52" name="Shape 152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Outline - Part 2</a:t>
            </a:r>
          </a:p>
        </p:txBody>
      </p:sp>
      <p:sp>
        <p:nvSpPr>
          <p:cNvPr id="153" name="Shape 153"/>
          <p:cNvSpPr/>
          <p:nvPr>
            <p:ph type="body" idx="4294967295"/>
          </p:nvPr>
        </p:nvSpPr>
        <p:spPr>
          <a:xfrm>
            <a:off x="457200" y="1676399"/>
            <a:ext cx="8178800" cy="438150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Font typeface="Monotype Sorts"/>
              <a:buChar char=""/>
              <a:defRPr sz="32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Uses of Computers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Data Acquisition – record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Reconstruction: </a:t>
            </a:r>
            <a:r>
              <a:rPr>
                <a:latin typeface="Lucida Grande"/>
                <a:ea typeface="Lucida Grande"/>
                <a:cs typeface="Lucida Grande"/>
                <a:sym typeface="Lucida Grande"/>
              </a:rPr>
              <a:t>Online, and off-line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Simulation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Data analysis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Font typeface="Monotype Sorts"/>
              <a:buChar char=""/>
              <a:defRPr sz="32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Size of challenge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the GRID solution and its other applications</a:t>
            </a:r>
          </a:p>
        </p:txBody>
      </p:sp>
      <p:sp>
        <p:nvSpPr>
          <p:cNvPr id="154" name="Shape 154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413" name="Shape 413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414" name="Shape 414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15" name="Shape 415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Atlas : Physics Signatures and Event Rates</a:t>
            </a:r>
          </a:p>
        </p:txBody>
      </p:sp>
      <p:sp>
        <p:nvSpPr>
          <p:cNvPr id="416" name="Shape 416"/>
          <p:cNvSpPr/>
          <p:nvPr>
            <p:ph type="body" sz="half" idx="4294967295"/>
          </p:nvPr>
        </p:nvSpPr>
        <p:spPr>
          <a:xfrm>
            <a:off x="184150" y="908049"/>
            <a:ext cx="4652963" cy="521811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Beam crossing rate 40 MHz</a:t>
            </a:r>
          </a:p>
          <a:p>
            <a:pPr>
              <a:lnSpc>
                <a:spcPct val="90000"/>
              </a:lnSpc>
              <a:buClr>
                <a:srgbClr val="FF9900"/>
              </a:buClr>
              <a:buFont typeface="Wingdings"/>
              <a:buChar char="❑"/>
              <a:defRPr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defRPr>
            </a:pPr>
            <a:r>
              <a:t>σ</a:t>
            </a:r>
            <a:r>
              <a:rPr baseline="-25000">
                <a:latin typeface="Comic Sans MS"/>
                <a:ea typeface="Comic Sans MS"/>
                <a:cs typeface="Comic Sans MS"/>
                <a:sym typeface="Comic Sans MS"/>
              </a:rPr>
              <a:t>inelastic </a:t>
            </a:r>
            <a:r>
              <a:rPr>
                <a:latin typeface="Comic Sans MS"/>
                <a:ea typeface="Comic Sans MS"/>
                <a:cs typeface="Comic Sans MS"/>
                <a:sym typeface="Comic Sans MS"/>
              </a:rPr>
              <a:t>= 80 mb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800">
                <a:solidFill>
                  <a:srgbClr val="FF505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In each beam crossing (rising each year, in 2012 ~ 25 interactions)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Different physics ‘targets’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Higgs Boson(s) (Discovery 2012)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Supersymmetric partner particles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Unexpected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Matter-antimatter differences (B mesons)</a:t>
            </a:r>
          </a:p>
          <a:p>
            <a:pPr>
              <a:lnSpc>
                <a:spcPct val="90000"/>
              </a:lnSpc>
              <a:buClr>
                <a:srgbClr val="FF9900"/>
              </a:buClr>
              <a:buFont typeface="Wingdings"/>
              <a:buChar char="❑"/>
              <a:defRPr sz="22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Many examples of each channel are simulated</a:t>
            </a:r>
          </a:p>
        </p:txBody>
      </p:sp>
      <p:pic>
        <p:nvPicPr>
          <p:cNvPr id="417" name="image13.png" descr="event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70487" y="836612"/>
            <a:ext cx="3729038" cy="50736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422" name="Shape 422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23" name="Shape 423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Why simulate ?</a:t>
            </a:r>
          </a:p>
        </p:txBody>
      </p:sp>
      <p:pic>
        <p:nvPicPr>
          <p:cNvPr id="424" name="image22.png" descr="PbFeSi-Calor-VisibleEnergy_G4g3Da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51275" y="1052512"/>
            <a:ext cx="5754688" cy="6037263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Shape 425"/>
          <p:cNvSpPr/>
          <p:nvPr>
            <p:ph type="body" sz="half" idx="4294967295"/>
          </p:nvPr>
        </p:nvSpPr>
        <p:spPr>
          <a:xfrm>
            <a:off x="468311" y="1700211"/>
            <a:ext cx="4013203" cy="460851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To design detectors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Decise details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To prepare the reconstruction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Before the detector is built and operates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To understand events in the analysis</a:t>
            </a:r>
          </a:p>
        </p:txBody>
      </p:sp>
      <p:sp>
        <p:nvSpPr>
          <p:cNvPr id="426" name="Shape 426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Data Analysis</a:t>
            </a:r>
          </a:p>
        </p:txBody>
      </p:sp>
      <p:sp>
        <p:nvSpPr>
          <p:cNvPr id="429" name="Shape 429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430" name="Shape 430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431" name="Shape 431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32" name="image23.jpeg" descr="osg+egee_sites_in LCG"/>
          <p:cNvPicPr>
            <a:picLocks noChangeAspect="1"/>
          </p:cNvPicPr>
          <p:nvPr/>
        </p:nvPicPr>
        <p:blipFill>
          <a:blip r:embed="rId2">
            <a:extLst/>
          </a:blip>
          <a:srcRect l="0" t="0" r="0" b="13594"/>
          <a:stretch>
            <a:fillRect/>
          </a:stretch>
        </p:blipFill>
        <p:spPr>
          <a:xfrm>
            <a:off x="4572000" y="3962399"/>
            <a:ext cx="4427538" cy="19891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Data Analysis </a:t>
            </a:r>
          </a:p>
        </p:txBody>
      </p:sp>
      <p:sp>
        <p:nvSpPr>
          <p:cNvPr id="435" name="Shape 435"/>
          <p:cNvSpPr/>
          <p:nvPr>
            <p:ph type="body" idx="4294967295"/>
          </p:nvPr>
        </p:nvSpPr>
        <p:spPr>
          <a:xfrm>
            <a:off x="457200" y="1052512"/>
            <a:ext cx="8229600" cy="5329238"/>
          </a:xfrm>
          <a:prstGeom prst="rect">
            <a:avLst/>
          </a:prstGeom>
        </p:spPr>
        <p:txBody>
          <a:bodyPr/>
          <a:lstStyle/>
          <a:p>
            <a:pPr marL="336041" indent="-336041" defTabSz="896111">
              <a:buClr>
                <a:srgbClr val="FF9900"/>
              </a:buClr>
              <a:buFont typeface="Wingdings"/>
              <a:buChar char="❑"/>
              <a:defRPr sz="23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Uses the results of Reconstruction</a:t>
            </a:r>
          </a:p>
          <a:p>
            <a:pPr lvl="1" marL="728091" indent="-280034" defTabSz="896111"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9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the products are reconstructed tracks, Energy deposits (calorimeters) </a:t>
            </a:r>
          </a:p>
          <a:p>
            <a:pPr lvl="1" marL="728091" indent="-280034" defTabSz="896111"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9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Hierarchy of data from original (</a:t>
            </a: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RAW)</a:t>
            </a:r>
            <a:r>
              <a:rPr>
                <a:latin typeface="Arial"/>
                <a:ea typeface="Arial"/>
                <a:cs typeface="Arial"/>
                <a:sym typeface="Arial"/>
              </a:rPr>
              <a:t>, to summary </a:t>
            </a: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(AOD)</a:t>
            </a:r>
          </a:p>
          <a:p>
            <a:pPr marL="336041" indent="-336041" defTabSz="896111">
              <a:buClr>
                <a:srgbClr val="FF9900"/>
              </a:buClr>
              <a:buFont typeface="Wingdings"/>
              <a:buChar char="❑"/>
              <a:defRPr sz="2300">
                <a:solidFill>
                  <a:srgbClr val="000099"/>
                </a:solidFill>
              </a:defRPr>
            </a:pPr>
            <a:r>
              <a:t>An experiment’s physics teams use the (large) pool of data</a:t>
            </a:r>
          </a:p>
          <a:p>
            <a:pPr lvl="1" marL="728091" indent="-280034" defTabSz="896111"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9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No longer in one central location, but in multiple locations (cost, space of building, computers, disks, network) .... using the GRID</a:t>
            </a:r>
          </a:p>
          <a:p>
            <a:pPr marL="336041" indent="-336041" defTabSz="896111">
              <a:buClr>
                <a:srgbClr val="FF9900"/>
              </a:buClr>
              <a:buFont typeface="Wingdings"/>
              <a:buChar char="❑"/>
              <a:defRPr sz="23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Hypatia: a small part of analysis for a school setting</a:t>
            </a:r>
          </a:p>
          <a:p>
            <a:pPr lvl="1" marL="728091" indent="-280034" defTabSz="896111"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9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Introduction /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Portal</a:t>
            </a:r>
          </a:p>
          <a:p>
            <a:pPr lvl="2" marL="1120139" indent="-224027" defTabSz="896111">
              <a:spcBef>
                <a:spcPts val="0"/>
              </a:spcBef>
              <a:buClr>
                <a:srgbClr val="FF9900"/>
              </a:buClr>
              <a:buFont typeface="Wingdings"/>
              <a:buChar char="▪"/>
              <a:defRPr sz="23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http://hypatia.iasa.gr/en/index.html</a:t>
            </a:r>
          </a:p>
          <a:p>
            <a:pPr lvl="1" marL="728091" indent="-280034" defTabSz="896111"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900" u="sng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http://indico.cern.ch/conferenceDisplay.py?confId=257353#2013-07-08</a:t>
            </a:r>
          </a:p>
        </p:txBody>
      </p:sp>
      <p:sp>
        <p:nvSpPr>
          <p:cNvPr id="436" name="Shape 436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437" name="Shape 437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438" name="Shape 438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441" name="Shape 441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pSp>
        <p:nvGrpSpPr>
          <p:cNvPr id="493" name="Group 493"/>
          <p:cNvGrpSpPr/>
          <p:nvPr/>
        </p:nvGrpSpPr>
        <p:grpSpPr>
          <a:xfrm>
            <a:off x="7496173" y="5661024"/>
            <a:ext cx="1116018" cy="1196978"/>
            <a:chOff x="-1" y="0"/>
            <a:chExt cx="1116016" cy="1196977"/>
          </a:xfrm>
        </p:grpSpPr>
        <p:grpSp>
          <p:nvGrpSpPr>
            <p:cNvPr id="444" name="Group 444" descr="people_scale"/>
            <p:cNvGrpSpPr/>
            <p:nvPr/>
          </p:nvGrpSpPr>
          <p:grpSpPr>
            <a:xfrm>
              <a:off x="546419" y="639096"/>
              <a:ext cx="289069" cy="217030"/>
              <a:chOff x="0" y="0"/>
              <a:chExt cx="289067" cy="217029"/>
            </a:xfrm>
          </p:grpSpPr>
          <p:sp>
            <p:nvSpPr>
              <p:cNvPr id="442" name="Shape 442"/>
              <p:cNvSpPr/>
              <p:nvPr/>
            </p:nvSpPr>
            <p:spPr>
              <a:xfrm>
                <a:off x="0" y="0"/>
                <a:ext cx="289068" cy="21703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43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289068" cy="2170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47" name="Group 447" descr="people_scale"/>
            <p:cNvGrpSpPr/>
            <p:nvPr/>
          </p:nvGrpSpPr>
          <p:grpSpPr>
            <a:xfrm>
              <a:off x="419571" y="-1"/>
              <a:ext cx="374448" cy="280940"/>
              <a:chOff x="0" y="0"/>
              <a:chExt cx="374446" cy="280938"/>
            </a:xfrm>
          </p:grpSpPr>
          <p:sp>
            <p:nvSpPr>
              <p:cNvPr id="445" name="Shape 445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46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50" name="Group 450" descr="people_scale"/>
            <p:cNvGrpSpPr/>
            <p:nvPr/>
          </p:nvGrpSpPr>
          <p:grpSpPr>
            <a:xfrm>
              <a:off x="536661" y="127819"/>
              <a:ext cx="374448" cy="280939"/>
              <a:chOff x="0" y="0"/>
              <a:chExt cx="374446" cy="280938"/>
            </a:xfrm>
          </p:grpSpPr>
          <p:sp>
            <p:nvSpPr>
              <p:cNvPr id="448" name="Shape 448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49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53" name="Group 453" descr="people_scale"/>
            <p:cNvGrpSpPr/>
            <p:nvPr/>
          </p:nvGrpSpPr>
          <p:grpSpPr>
            <a:xfrm>
              <a:off x="653752" y="255638"/>
              <a:ext cx="374447" cy="280939"/>
              <a:chOff x="0" y="0"/>
              <a:chExt cx="374446" cy="280938"/>
            </a:xfrm>
          </p:grpSpPr>
          <p:sp>
            <p:nvSpPr>
              <p:cNvPr id="451" name="Shape 451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52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56" name="Group 456" descr="people_scale"/>
            <p:cNvGrpSpPr/>
            <p:nvPr/>
          </p:nvGrpSpPr>
          <p:grpSpPr>
            <a:xfrm>
              <a:off x="575692" y="639096"/>
              <a:ext cx="374447" cy="280940"/>
              <a:chOff x="0" y="0"/>
              <a:chExt cx="374446" cy="280939"/>
            </a:xfrm>
          </p:grpSpPr>
          <p:sp>
            <p:nvSpPr>
              <p:cNvPr id="454" name="Shape 454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55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-1"/>
                <a:ext cx="374447" cy="2809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59" name="Group 459" descr="people_scale"/>
            <p:cNvGrpSpPr/>
            <p:nvPr/>
          </p:nvGrpSpPr>
          <p:grpSpPr>
            <a:xfrm>
              <a:off x="253694" y="351503"/>
              <a:ext cx="374448" cy="280939"/>
              <a:chOff x="0" y="0"/>
              <a:chExt cx="374446" cy="280938"/>
            </a:xfrm>
          </p:grpSpPr>
          <p:sp>
            <p:nvSpPr>
              <p:cNvPr id="457" name="Shape 457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58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62" name="Group 462" descr="people_scale"/>
            <p:cNvGrpSpPr/>
            <p:nvPr/>
          </p:nvGrpSpPr>
          <p:grpSpPr>
            <a:xfrm>
              <a:off x="312239" y="511277"/>
              <a:ext cx="374448" cy="280939"/>
              <a:chOff x="0" y="0"/>
              <a:chExt cx="374446" cy="280938"/>
            </a:xfrm>
          </p:grpSpPr>
          <p:sp>
            <p:nvSpPr>
              <p:cNvPr id="460" name="Shape 460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61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65" name="Group 465" descr="people_scale"/>
            <p:cNvGrpSpPr/>
            <p:nvPr/>
          </p:nvGrpSpPr>
          <p:grpSpPr>
            <a:xfrm>
              <a:off x="692782" y="766916"/>
              <a:ext cx="374447" cy="280939"/>
              <a:chOff x="0" y="0"/>
              <a:chExt cx="374446" cy="280938"/>
            </a:xfrm>
          </p:grpSpPr>
          <p:sp>
            <p:nvSpPr>
              <p:cNvPr id="463" name="Shape 463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64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68" name="Group 468" descr="people_scale"/>
            <p:cNvGrpSpPr/>
            <p:nvPr/>
          </p:nvGrpSpPr>
          <p:grpSpPr>
            <a:xfrm>
              <a:off x="39029" y="788219"/>
              <a:ext cx="374447" cy="280939"/>
              <a:chOff x="0" y="0"/>
              <a:chExt cx="374446" cy="280938"/>
            </a:xfrm>
          </p:grpSpPr>
          <p:sp>
            <p:nvSpPr>
              <p:cNvPr id="466" name="Shape 466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67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71" name="Group 471" descr="people_scale"/>
            <p:cNvGrpSpPr/>
            <p:nvPr/>
          </p:nvGrpSpPr>
          <p:grpSpPr>
            <a:xfrm>
              <a:off x="741569" y="479322"/>
              <a:ext cx="374447" cy="280939"/>
              <a:chOff x="0" y="0"/>
              <a:chExt cx="374446" cy="280938"/>
            </a:xfrm>
          </p:grpSpPr>
          <p:sp>
            <p:nvSpPr>
              <p:cNvPr id="469" name="Shape 469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70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74" name="Group 474" descr="people_scale"/>
            <p:cNvGrpSpPr/>
            <p:nvPr/>
          </p:nvGrpSpPr>
          <p:grpSpPr>
            <a:xfrm>
              <a:off x="19514" y="191729"/>
              <a:ext cx="374447" cy="280939"/>
              <a:chOff x="0" y="0"/>
              <a:chExt cx="374446" cy="280938"/>
            </a:xfrm>
          </p:grpSpPr>
          <p:sp>
            <p:nvSpPr>
              <p:cNvPr id="472" name="Shape 472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73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77" name="Group 477" descr="people_scale"/>
            <p:cNvGrpSpPr/>
            <p:nvPr/>
          </p:nvGrpSpPr>
          <p:grpSpPr>
            <a:xfrm>
              <a:off x="-2" y="564535"/>
              <a:ext cx="374448" cy="280939"/>
              <a:chOff x="0" y="0"/>
              <a:chExt cx="374446" cy="280938"/>
            </a:xfrm>
          </p:grpSpPr>
          <p:sp>
            <p:nvSpPr>
              <p:cNvPr id="475" name="Shape 475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76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80" name="Group 480" descr="people_scale"/>
            <p:cNvGrpSpPr/>
            <p:nvPr/>
          </p:nvGrpSpPr>
          <p:grpSpPr>
            <a:xfrm>
              <a:off x="156119" y="916038"/>
              <a:ext cx="374447" cy="280940"/>
              <a:chOff x="0" y="0"/>
              <a:chExt cx="374446" cy="280938"/>
            </a:xfrm>
          </p:grpSpPr>
          <p:sp>
            <p:nvSpPr>
              <p:cNvPr id="478" name="Shape 478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79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83" name="Group 483" descr="people_scale"/>
            <p:cNvGrpSpPr/>
            <p:nvPr/>
          </p:nvGrpSpPr>
          <p:grpSpPr>
            <a:xfrm>
              <a:off x="68302" y="507283"/>
              <a:ext cx="374446" cy="280939"/>
              <a:chOff x="0" y="0"/>
              <a:chExt cx="374445" cy="280938"/>
            </a:xfrm>
          </p:grpSpPr>
          <p:sp>
            <p:nvSpPr>
              <p:cNvPr id="481" name="Shape 481"/>
              <p:cNvSpPr/>
              <p:nvPr/>
            </p:nvSpPr>
            <p:spPr>
              <a:xfrm>
                <a:off x="-1" y="-1"/>
                <a:ext cx="374446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82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86" name="Group 486" descr="people_scale"/>
            <p:cNvGrpSpPr/>
            <p:nvPr/>
          </p:nvGrpSpPr>
          <p:grpSpPr>
            <a:xfrm>
              <a:off x="204907" y="326205"/>
              <a:ext cx="374447" cy="280939"/>
              <a:chOff x="0" y="0"/>
              <a:chExt cx="374445" cy="280938"/>
            </a:xfrm>
          </p:grpSpPr>
          <p:sp>
            <p:nvSpPr>
              <p:cNvPr id="484" name="Shape 484"/>
              <p:cNvSpPr/>
              <p:nvPr/>
            </p:nvSpPr>
            <p:spPr>
              <a:xfrm>
                <a:off x="-1" y="-1"/>
                <a:ext cx="374446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85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0"/>
                <a:ext cx="374447" cy="2809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89" name="Group 489" descr="people_scale"/>
            <p:cNvGrpSpPr/>
            <p:nvPr/>
          </p:nvGrpSpPr>
          <p:grpSpPr>
            <a:xfrm>
              <a:off x="429329" y="639096"/>
              <a:ext cx="374447" cy="280940"/>
              <a:chOff x="0" y="0"/>
              <a:chExt cx="374445" cy="280939"/>
            </a:xfrm>
          </p:grpSpPr>
          <p:sp>
            <p:nvSpPr>
              <p:cNvPr id="487" name="Shape 487"/>
              <p:cNvSpPr/>
              <p:nvPr/>
            </p:nvSpPr>
            <p:spPr>
              <a:xfrm>
                <a:off x="-1" y="-1"/>
                <a:ext cx="374446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88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-1"/>
                <a:ext cx="374447" cy="2809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92" name="Group 492" descr="people_scale"/>
            <p:cNvGrpSpPr/>
            <p:nvPr/>
          </p:nvGrpSpPr>
          <p:grpSpPr>
            <a:xfrm>
              <a:off x="722054" y="798870"/>
              <a:ext cx="374447" cy="280940"/>
              <a:chOff x="0" y="0"/>
              <a:chExt cx="374446" cy="280939"/>
            </a:xfrm>
          </p:grpSpPr>
          <p:sp>
            <p:nvSpPr>
              <p:cNvPr id="490" name="Shape 490"/>
              <p:cNvSpPr/>
              <p:nvPr/>
            </p:nvSpPr>
            <p:spPr>
              <a:xfrm>
                <a:off x="-1" y="-1"/>
                <a:ext cx="374448" cy="280940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491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-1"/>
                <a:ext cx="374447" cy="2809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494" name="image25.png" descr="qze2znuk[1]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9062" y="6021387"/>
            <a:ext cx="796927" cy="46672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98" name="Group 498"/>
          <p:cNvGrpSpPr/>
          <p:nvPr/>
        </p:nvGrpSpPr>
        <p:grpSpPr>
          <a:xfrm>
            <a:off x="7653336" y="5154612"/>
            <a:ext cx="395291" cy="273052"/>
            <a:chOff x="0" y="0"/>
            <a:chExt cx="395289" cy="273050"/>
          </a:xfrm>
        </p:grpSpPr>
        <p:sp>
          <p:nvSpPr>
            <p:cNvPr id="495" name="Shape 495"/>
            <p:cNvSpPr/>
            <p:nvPr/>
          </p:nvSpPr>
          <p:spPr>
            <a:xfrm>
              <a:off x="0" y="-1"/>
              <a:ext cx="395290" cy="273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FFBC79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496" name="Shape 496"/>
            <p:cNvSpPr/>
            <p:nvPr/>
          </p:nvSpPr>
          <p:spPr>
            <a:xfrm>
              <a:off x="0" y="0"/>
              <a:ext cx="395291" cy="68265"/>
            </a:xfrm>
            <a:prstGeom prst="ellipse">
              <a:avLst/>
            </a:prstGeom>
            <a:solidFill>
              <a:srgbClr val="FFC99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497" name="Shape 497"/>
            <p:cNvSpPr/>
            <p:nvPr/>
          </p:nvSpPr>
          <p:spPr>
            <a:xfrm>
              <a:off x="0" y="34131"/>
              <a:ext cx="395290" cy="34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</p:grpSp>
      <p:sp>
        <p:nvSpPr>
          <p:cNvPr id="499" name="Shape 499"/>
          <p:cNvSpPr/>
          <p:nvPr/>
        </p:nvSpPr>
        <p:spPr>
          <a:xfrm>
            <a:off x="6032500" y="5980112"/>
            <a:ext cx="858366" cy="620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individual</a:t>
            </a:r>
          </a:p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physics</a:t>
            </a:r>
          </a:p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analysis</a:t>
            </a:r>
          </a:p>
        </p:txBody>
      </p:sp>
      <p:grpSp>
        <p:nvGrpSpPr>
          <p:cNvPr id="502" name="Group 502"/>
          <p:cNvGrpSpPr/>
          <p:nvPr/>
        </p:nvGrpSpPr>
        <p:grpSpPr>
          <a:xfrm>
            <a:off x="5216524" y="3378200"/>
            <a:ext cx="1214441" cy="901700"/>
            <a:chOff x="0" y="0"/>
            <a:chExt cx="1214439" cy="901700"/>
          </a:xfrm>
        </p:grpSpPr>
        <p:sp>
          <p:nvSpPr>
            <p:cNvPr id="500" name="Shape 500"/>
            <p:cNvSpPr/>
            <p:nvPr/>
          </p:nvSpPr>
          <p:spPr>
            <a:xfrm>
              <a:off x="-1" y="0"/>
              <a:ext cx="1214441" cy="901700"/>
            </a:xfrm>
            <a:prstGeom prst="roundRect">
              <a:avLst>
                <a:gd name="adj" fmla="val 12495"/>
              </a:avLst>
            </a:prstGeom>
            <a:solidFill>
              <a:srgbClr val="FFCC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63500" dist="107762" dir="2700000">
                <a:srgbClr val="808080">
                  <a:alpha val="74996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01" name="Shape 501"/>
            <p:cNvSpPr/>
            <p:nvPr/>
          </p:nvSpPr>
          <p:spPr>
            <a:xfrm>
              <a:off x="33019" y="65234"/>
              <a:ext cx="917972" cy="7712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batch</a:t>
              </a:r>
            </a:p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physics</a:t>
              </a:r>
            </a:p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analysis</a:t>
              </a:r>
            </a:p>
          </p:txBody>
        </p:sp>
      </p:grpSp>
      <p:sp>
        <p:nvSpPr>
          <p:cNvPr id="503" name="Shape 503"/>
          <p:cNvSpPr/>
          <p:nvPr/>
        </p:nvSpPr>
        <p:spPr>
          <a:xfrm>
            <a:off x="427037" y="673099"/>
            <a:ext cx="369889" cy="598490"/>
          </a:xfrm>
          <a:prstGeom prst="ellipse">
            <a:avLst/>
          </a:prstGeom>
          <a:solidFill>
            <a:srgbClr val="66CC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504" name="Shape 504"/>
          <p:cNvSpPr/>
          <p:nvPr/>
        </p:nvSpPr>
        <p:spPr>
          <a:xfrm>
            <a:off x="550861" y="666750"/>
            <a:ext cx="641590" cy="822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365" y="0"/>
                </a:moveTo>
                <a:lnTo>
                  <a:pt x="21600" y="5838"/>
                </a:lnTo>
                <a:lnTo>
                  <a:pt x="19235" y="21600"/>
                </a:lnTo>
                <a:lnTo>
                  <a:pt x="0" y="15720"/>
                </a:lnTo>
                <a:lnTo>
                  <a:pt x="2728" y="0"/>
                </a:lnTo>
              </a:path>
            </a:pathLst>
          </a:custGeom>
          <a:solidFill>
            <a:srgbClr val="66CCF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5" name="Shape 505"/>
          <p:cNvSpPr/>
          <p:nvPr/>
        </p:nvSpPr>
        <p:spPr>
          <a:xfrm>
            <a:off x="957262" y="873124"/>
            <a:ext cx="369889" cy="598490"/>
          </a:xfrm>
          <a:prstGeom prst="ellipse">
            <a:avLst/>
          </a:prstGeom>
          <a:solidFill>
            <a:srgbClr val="FFCCCC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506" name="Shape 506"/>
          <p:cNvSpPr/>
          <p:nvPr/>
        </p:nvSpPr>
        <p:spPr>
          <a:xfrm>
            <a:off x="652462" y="666748"/>
            <a:ext cx="490538" cy="20002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7" name="Shape 507"/>
          <p:cNvSpPr/>
          <p:nvPr/>
        </p:nvSpPr>
        <p:spPr>
          <a:xfrm>
            <a:off x="534987" y="1252537"/>
            <a:ext cx="568327" cy="212727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8" name="Shape 508"/>
          <p:cNvSpPr/>
          <p:nvPr/>
        </p:nvSpPr>
        <p:spPr>
          <a:xfrm>
            <a:off x="461962" y="771523"/>
            <a:ext cx="530227" cy="22384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9" name="Shape 509"/>
          <p:cNvSpPr/>
          <p:nvPr/>
        </p:nvSpPr>
        <p:spPr>
          <a:xfrm>
            <a:off x="420687" y="971549"/>
            <a:ext cx="531814" cy="21272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0" name="Shape 510"/>
          <p:cNvSpPr/>
          <p:nvPr/>
        </p:nvSpPr>
        <p:spPr>
          <a:xfrm>
            <a:off x="469900" y="1184274"/>
            <a:ext cx="531814" cy="19844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1" name="Shape 511"/>
          <p:cNvSpPr/>
          <p:nvPr/>
        </p:nvSpPr>
        <p:spPr>
          <a:xfrm>
            <a:off x="1006474" y="925512"/>
            <a:ext cx="271466" cy="493714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512" name="Shape 512"/>
          <p:cNvSpPr/>
          <p:nvPr/>
        </p:nvSpPr>
        <p:spPr>
          <a:xfrm>
            <a:off x="1077912" y="1008062"/>
            <a:ext cx="130177" cy="328615"/>
          </a:xfrm>
          <a:prstGeom prst="ellipse">
            <a:avLst/>
          </a:prstGeom>
          <a:solidFill>
            <a:srgbClr val="CC0066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513" name="Shape 513"/>
          <p:cNvSpPr/>
          <p:nvPr/>
        </p:nvSpPr>
        <p:spPr>
          <a:xfrm>
            <a:off x="1112837" y="1060450"/>
            <a:ext cx="60327" cy="222250"/>
          </a:xfrm>
          <a:prstGeom prst="ellipse">
            <a:avLst/>
          </a:prstGeom>
          <a:solidFill>
            <a:srgbClr val="990033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514" name="Shape 514"/>
          <p:cNvSpPr/>
          <p:nvPr/>
        </p:nvSpPr>
        <p:spPr>
          <a:xfrm flipV="1">
            <a:off x="1009649" y="960437"/>
            <a:ext cx="284164" cy="41116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5" name="Shape 515"/>
          <p:cNvSpPr/>
          <p:nvPr/>
        </p:nvSpPr>
        <p:spPr>
          <a:xfrm flipV="1">
            <a:off x="962024" y="1171574"/>
            <a:ext cx="371477" cy="1270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6" name="Shape 516"/>
          <p:cNvSpPr/>
          <p:nvPr/>
        </p:nvSpPr>
        <p:spPr>
          <a:xfrm>
            <a:off x="1136649" y="863599"/>
            <a:ext cx="11114" cy="61118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7" name="Shape 517"/>
          <p:cNvSpPr/>
          <p:nvPr/>
        </p:nvSpPr>
        <p:spPr>
          <a:xfrm>
            <a:off x="1006475" y="971549"/>
            <a:ext cx="279402" cy="41116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8" name="Shape 518"/>
          <p:cNvSpPr/>
          <p:nvPr/>
        </p:nvSpPr>
        <p:spPr>
          <a:xfrm>
            <a:off x="1122362" y="1149350"/>
            <a:ext cx="39689" cy="4603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519" name="Shape 519"/>
          <p:cNvSpPr/>
          <p:nvPr/>
        </p:nvSpPr>
        <p:spPr>
          <a:xfrm>
            <a:off x="244474" y="1360487"/>
            <a:ext cx="706041" cy="264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>
            <a:lvl1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detector</a:t>
            </a:r>
          </a:p>
        </p:txBody>
      </p:sp>
      <p:sp>
        <p:nvSpPr>
          <p:cNvPr id="520" name="Shape 520"/>
          <p:cNvSpPr/>
          <p:nvPr/>
        </p:nvSpPr>
        <p:spPr>
          <a:xfrm>
            <a:off x="1015966" y="1658936"/>
            <a:ext cx="695592" cy="676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0" y="9687"/>
                  <a:pt x="9664" y="23"/>
                  <a:pt x="21600" y="0"/>
                </a:cubicBezTo>
              </a:path>
            </a:pathLst>
          </a:custGeom>
          <a:ln w="57150" cap="rnd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541" name="Group 541"/>
          <p:cNvGrpSpPr/>
          <p:nvPr/>
        </p:nvGrpSpPr>
        <p:grpSpPr>
          <a:xfrm>
            <a:off x="3562347" y="2473324"/>
            <a:ext cx="893767" cy="901702"/>
            <a:chOff x="0" y="0"/>
            <a:chExt cx="893765" cy="901700"/>
          </a:xfrm>
        </p:grpSpPr>
        <p:sp>
          <p:nvSpPr>
            <p:cNvPr id="521" name="Shape 521"/>
            <p:cNvSpPr/>
            <p:nvPr/>
          </p:nvSpPr>
          <p:spPr>
            <a:xfrm>
              <a:off x="5416" y="328612"/>
              <a:ext cx="492927" cy="115888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22" name="Shape 522"/>
            <p:cNvSpPr/>
            <p:nvPr/>
          </p:nvSpPr>
          <p:spPr>
            <a:xfrm flipH="1">
              <a:off x="-1" y="49212"/>
              <a:ext cx="2" cy="34607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3" name="Shape 523"/>
            <p:cNvSpPr/>
            <p:nvPr/>
          </p:nvSpPr>
          <p:spPr>
            <a:xfrm flipH="1">
              <a:off x="503758" y="66674"/>
              <a:ext cx="2" cy="31115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13541" y="44449"/>
              <a:ext cx="471260" cy="342901"/>
            </a:xfrm>
            <a:prstGeom prst="rect">
              <a:avLst/>
            </a:prstGeom>
            <a:solidFill>
              <a:srgbClr val="FFBC7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25" name="Shape 525"/>
            <p:cNvSpPr/>
            <p:nvPr/>
          </p:nvSpPr>
          <p:spPr>
            <a:xfrm>
              <a:off x="5416" y="-1"/>
              <a:ext cx="492927" cy="115889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35418" y="481012"/>
              <a:ext cx="492927" cy="115889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27" name="Shape 527"/>
            <p:cNvSpPr/>
            <p:nvPr/>
          </p:nvSpPr>
          <p:spPr>
            <a:xfrm flipH="1">
              <a:off x="130001" y="201612"/>
              <a:ext cx="2" cy="34607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8" name="Shape 528"/>
            <p:cNvSpPr/>
            <p:nvPr/>
          </p:nvSpPr>
          <p:spPr>
            <a:xfrm flipH="1">
              <a:off x="633759" y="219074"/>
              <a:ext cx="2" cy="31115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143543" y="196849"/>
              <a:ext cx="471260" cy="342901"/>
            </a:xfrm>
            <a:prstGeom prst="rect">
              <a:avLst/>
            </a:prstGeom>
            <a:solidFill>
              <a:srgbClr val="FFBC7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35418" y="152399"/>
              <a:ext cx="492927" cy="115889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65420" y="633412"/>
              <a:ext cx="492927" cy="115889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32" name="Shape 532"/>
            <p:cNvSpPr/>
            <p:nvPr/>
          </p:nvSpPr>
          <p:spPr>
            <a:xfrm flipH="1">
              <a:off x="260003" y="354012"/>
              <a:ext cx="2" cy="34607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3" name="Shape 533"/>
            <p:cNvSpPr/>
            <p:nvPr/>
          </p:nvSpPr>
          <p:spPr>
            <a:xfrm flipH="1">
              <a:off x="763761" y="371475"/>
              <a:ext cx="2" cy="31115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273545" y="349250"/>
              <a:ext cx="471260" cy="342901"/>
            </a:xfrm>
            <a:prstGeom prst="rect">
              <a:avLst/>
            </a:prstGeom>
            <a:solidFill>
              <a:srgbClr val="FFBC7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35" name="Shape 535"/>
            <p:cNvSpPr/>
            <p:nvPr/>
          </p:nvSpPr>
          <p:spPr>
            <a:xfrm>
              <a:off x="265420" y="304800"/>
              <a:ext cx="492927" cy="115888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36" name="Shape 536"/>
            <p:cNvSpPr/>
            <p:nvPr/>
          </p:nvSpPr>
          <p:spPr>
            <a:xfrm>
              <a:off x="395422" y="785812"/>
              <a:ext cx="492927" cy="115889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37" name="Shape 537"/>
            <p:cNvSpPr/>
            <p:nvPr/>
          </p:nvSpPr>
          <p:spPr>
            <a:xfrm flipH="1">
              <a:off x="390005" y="506412"/>
              <a:ext cx="2" cy="34607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893763" y="523875"/>
              <a:ext cx="2" cy="31115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403547" y="501650"/>
              <a:ext cx="471259" cy="342901"/>
            </a:xfrm>
            <a:prstGeom prst="rect">
              <a:avLst/>
            </a:prstGeom>
            <a:solidFill>
              <a:srgbClr val="FFBC7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0" name="Shape 540"/>
            <p:cNvSpPr/>
            <p:nvPr/>
          </p:nvSpPr>
          <p:spPr>
            <a:xfrm>
              <a:off x="395422" y="457200"/>
              <a:ext cx="492927" cy="115889"/>
            </a:xfrm>
            <a:prstGeom prst="ellipse">
              <a:avLst/>
            </a:prstGeom>
            <a:solidFill>
              <a:srgbClr val="FFBC7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</p:grpSp>
      <p:grpSp>
        <p:nvGrpSpPr>
          <p:cNvPr id="554" name="Group 554"/>
          <p:cNvGrpSpPr/>
          <p:nvPr/>
        </p:nvGrpSpPr>
        <p:grpSpPr>
          <a:xfrm>
            <a:off x="1446212" y="2633661"/>
            <a:ext cx="771528" cy="1366841"/>
            <a:chOff x="0" y="0"/>
            <a:chExt cx="771527" cy="1366839"/>
          </a:xfrm>
        </p:grpSpPr>
        <p:sp>
          <p:nvSpPr>
            <p:cNvPr id="542" name="Shape 542"/>
            <p:cNvSpPr/>
            <p:nvPr/>
          </p:nvSpPr>
          <p:spPr>
            <a:xfrm rot="5400000">
              <a:off x="-57252" y="555508"/>
              <a:ext cx="923929" cy="127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3" name="Shape 543"/>
            <p:cNvSpPr/>
            <p:nvPr/>
          </p:nvSpPr>
          <p:spPr>
            <a:xfrm>
              <a:off x="328913" y="0"/>
              <a:ext cx="439907" cy="30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05" y="0"/>
                  </a:moveTo>
                  <a:lnTo>
                    <a:pt x="0" y="10799"/>
                  </a:lnTo>
                  <a:lnTo>
                    <a:pt x="0" y="10801"/>
                  </a:lnTo>
                  <a:lnTo>
                    <a:pt x="7405" y="21600"/>
                  </a:lnTo>
                  <a:lnTo>
                    <a:pt x="14195" y="21600"/>
                  </a:lnTo>
                  <a:lnTo>
                    <a:pt x="21600" y="10801"/>
                  </a:lnTo>
                  <a:lnTo>
                    <a:pt x="21600" y="10799"/>
                  </a:lnTo>
                  <a:lnTo>
                    <a:pt x="14195" y="0"/>
                  </a:lnTo>
                  <a:close/>
                </a:path>
              </a:pathLst>
            </a:custGeom>
            <a:solidFill>
              <a:srgbClr val="CC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4" name="Shape 544"/>
            <p:cNvSpPr/>
            <p:nvPr/>
          </p:nvSpPr>
          <p:spPr>
            <a:xfrm flipH="1" rot="16200000">
              <a:off x="242770" y="565033"/>
              <a:ext cx="930278" cy="127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5" name="Shape 545"/>
            <p:cNvSpPr/>
            <p:nvPr/>
          </p:nvSpPr>
          <p:spPr>
            <a:xfrm>
              <a:off x="462915" y="314325"/>
              <a:ext cx="184085" cy="744540"/>
            </a:xfrm>
            <a:prstGeom prst="rect">
              <a:avLst/>
            </a:pr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6" name="Shape 546"/>
            <p:cNvSpPr/>
            <p:nvPr/>
          </p:nvSpPr>
          <p:spPr>
            <a:xfrm rot="5400000">
              <a:off x="-378228" y="704967"/>
              <a:ext cx="908053" cy="12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7" name="Shape 547"/>
            <p:cNvSpPr/>
            <p:nvPr/>
          </p:nvSpPr>
          <p:spPr>
            <a:xfrm>
              <a:off x="0" y="142875"/>
              <a:ext cx="439906" cy="30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05" y="0"/>
                  </a:moveTo>
                  <a:lnTo>
                    <a:pt x="0" y="10799"/>
                  </a:lnTo>
                  <a:lnTo>
                    <a:pt x="0" y="10801"/>
                  </a:lnTo>
                  <a:lnTo>
                    <a:pt x="7405" y="21600"/>
                  </a:lnTo>
                  <a:lnTo>
                    <a:pt x="14195" y="21600"/>
                  </a:lnTo>
                  <a:lnTo>
                    <a:pt x="21600" y="10801"/>
                  </a:lnTo>
                  <a:lnTo>
                    <a:pt x="21600" y="10799"/>
                  </a:lnTo>
                  <a:lnTo>
                    <a:pt x="14195" y="0"/>
                  </a:lnTo>
                  <a:close/>
                </a:path>
              </a:pathLst>
            </a:custGeom>
            <a:solidFill>
              <a:srgbClr val="CC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8" name="Shape 548"/>
            <p:cNvSpPr/>
            <p:nvPr/>
          </p:nvSpPr>
          <p:spPr>
            <a:xfrm flipH="1" rot="16200000">
              <a:off x="-59023" y="709028"/>
              <a:ext cx="911229" cy="121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49" name="Shape 549"/>
            <p:cNvSpPr/>
            <p:nvPr/>
          </p:nvSpPr>
          <p:spPr>
            <a:xfrm>
              <a:off x="134001" y="457200"/>
              <a:ext cx="184085" cy="760415"/>
            </a:xfrm>
            <a:prstGeom prst="rect">
              <a:avLst/>
            </a:pr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50" name="Shape 550"/>
            <p:cNvSpPr/>
            <p:nvPr/>
          </p:nvSpPr>
          <p:spPr>
            <a:xfrm rot="5400000">
              <a:off x="-57252" y="841259"/>
              <a:ext cx="923929" cy="127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51" name="Shape 551"/>
            <p:cNvSpPr/>
            <p:nvPr/>
          </p:nvSpPr>
          <p:spPr>
            <a:xfrm>
              <a:off x="328913" y="285750"/>
              <a:ext cx="439907" cy="30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05" y="0"/>
                  </a:moveTo>
                  <a:lnTo>
                    <a:pt x="0" y="10799"/>
                  </a:lnTo>
                  <a:lnTo>
                    <a:pt x="0" y="10801"/>
                  </a:lnTo>
                  <a:lnTo>
                    <a:pt x="7405" y="21600"/>
                  </a:lnTo>
                  <a:lnTo>
                    <a:pt x="14195" y="21600"/>
                  </a:lnTo>
                  <a:lnTo>
                    <a:pt x="21600" y="10801"/>
                  </a:lnTo>
                  <a:lnTo>
                    <a:pt x="21600" y="10799"/>
                  </a:lnTo>
                  <a:lnTo>
                    <a:pt x="14195" y="0"/>
                  </a:lnTo>
                  <a:close/>
                </a:path>
              </a:pathLst>
            </a:custGeom>
            <a:solidFill>
              <a:srgbClr val="CC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52" name="Shape 552"/>
            <p:cNvSpPr/>
            <p:nvPr/>
          </p:nvSpPr>
          <p:spPr>
            <a:xfrm flipH="1" rot="16200000">
              <a:off x="265413" y="851201"/>
              <a:ext cx="898528" cy="113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53" name="Shape 553"/>
            <p:cNvSpPr/>
            <p:nvPr/>
          </p:nvSpPr>
          <p:spPr>
            <a:xfrm>
              <a:off x="462915" y="600075"/>
              <a:ext cx="184085" cy="760415"/>
            </a:xfrm>
            <a:prstGeom prst="rect">
              <a:avLst/>
            </a:pr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</p:grpSp>
      <p:sp>
        <p:nvSpPr>
          <p:cNvPr id="555" name="Shape 555"/>
          <p:cNvSpPr/>
          <p:nvPr/>
        </p:nvSpPr>
        <p:spPr>
          <a:xfrm>
            <a:off x="1015975" y="2285960"/>
            <a:ext cx="501675" cy="857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9671" y="21600"/>
                  <a:pt x="0" y="11930"/>
                  <a:pt x="0" y="0"/>
                </a:cubicBezTo>
              </a:path>
            </a:pathLst>
          </a:custGeom>
          <a:ln w="57150" cap="rnd">
            <a:solidFill>
              <a:srgbClr val="000000"/>
            </a:solidFill>
            <a:head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56" name="Shape 556"/>
          <p:cNvSpPr/>
          <p:nvPr/>
        </p:nvSpPr>
        <p:spPr>
          <a:xfrm>
            <a:off x="2838449" y="1496959"/>
            <a:ext cx="1090614" cy="1124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"/>
                </a:moveTo>
                <a:cubicBezTo>
                  <a:pt x="9" y="1"/>
                  <a:pt x="18" y="0"/>
                  <a:pt x="27" y="0"/>
                </a:cubicBezTo>
                <a:cubicBezTo>
                  <a:pt x="11941" y="0"/>
                  <a:pt x="21600" y="9671"/>
                  <a:pt x="21600" y="21600"/>
                </a:cubicBezTo>
              </a:path>
            </a:pathLst>
          </a:custGeom>
          <a:ln w="57150" cap="rnd">
            <a:solidFill>
              <a:srgbClr val="000000"/>
            </a:solidFill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57" name="Shape 557"/>
          <p:cNvSpPr/>
          <p:nvPr/>
        </p:nvSpPr>
        <p:spPr>
          <a:xfrm>
            <a:off x="4452937" y="2708274"/>
            <a:ext cx="1341387" cy="442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Event Summary </a:t>
            </a:r>
          </a:p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Data (ESD)</a:t>
            </a:r>
          </a:p>
        </p:txBody>
      </p:sp>
      <p:sp>
        <p:nvSpPr>
          <p:cNvPr id="558" name="Shape 558"/>
          <p:cNvSpPr/>
          <p:nvPr/>
        </p:nvSpPr>
        <p:spPr>
          <a:xfrm>
            <a:off x="976312" y="3084511"/>
            <a:ext cx="418132" cy="442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raw</a:t>
            </a:r>
          </a:p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data</a:t>
            </a:r>
          </a:p>
        </p:txBody>
      </p:sp>
      <p:sp>
        <p:nvSpPr>
          <p:cNvPr id="559" name="Shape 559"/>
          <p:cNvSpPr/>
          <p:nvPr/>
        </p:nvSpPr>
        <p:spPr>
          <a:xfrm>
            <a:off x="852453" y="4333821"/>
            <a:ext cx="714410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9671" y="21600"/>
                  <a:pt x="0" y="11930"/>
                  <a:pt x="0" y="0"/>
                </a:cubicBezTo>
              </a:path>
            </a:pathLst>
          </a:custGeom>
          <a:ln w="57150" cap="rnd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60" name="Shape 560"/>
          <p:cNvSpPr/>
          <p:nvPr/>
        </p:nvSpPr>
        <p:spPr>
          <a:xfrm>
            <a:off x="852456" y="3563937"/>
            <a:ext cx="655918" cy="790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0" y="9687"/>
                  <a:pt x="9663" y="24"/>
                  <a:pt x="21600" y="0"/>
                </a:cubicBezTo>
              </a:path>
            </a:pathLst>
          </a:custGeom>
          <a:ln w="57150" cap="rnd">
            <a:solidFill>
              <a:srgbClr val="000000"/>
            </a:solidFill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61" name="Shape 561"/>
          <p:cNvSpPr/>
          <p:nvPr/>
        </p:nvSpPr>
        <p:spPr>
          <a:xfrm>
            <a:off x="2792386" y="3219422"/>
            <a:ext cx="535014" cy="6000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9671" y="21600"/>
                  <a:pt x="0" y="11930"/>
                  <a:pt x="0" y="0"/>
                </a:cubicBezTo>
              </a:path>
            </a:pathLst>
          </a:custGeom>
          <a:ln w="57150" cap="rnd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62" name="Shape 562"/>
          <p:cNvSpPr/>
          <p:nvPr/>
        </p:nvSpPr>
        <p:spPr>
          <a:xfrm>
            <a:off x="2792373" y="2763836"/>
            <a:ext cx="827372" cy="457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0" y="9684"/>
                  <a:pt x="9665" y="19"/>
                  <a:pt x="21600" y="0"/>
                </a:cubicBezTo>
              </a:path>
            </a:pathLst>
          </a:custGeom>
          <a:ln w="57150" cap="rnd">
            <a:solidFill>
              <a:srgbClr val="000000"/>
            </a:solidFill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565" name="Group 565"/>
          <p:cNvGrpSpPr/>
          <p:nvPr/>
        </p:nvGrpSpPr>
        <p:grpSpPr>
          <a:xfrm>
            <a:off x="2868611" y="3787775"/>
            <a:ext cx="1559057" cy="865189"/>
            <a:chOff x="0" y="0"/>
            <a:chExt cx="1559055" cy="865188"/>
          </a:xfrm>
        </p:grpSpPr>
        <p:sp>
          <p:nvSpPr>
            <p:cNvPr id="563" name="Shape 563"/>
            <p:cNvSpPr/>
            <p:nvPr/>
          </p:nvSpPr>
          <p:spPr>
            <a:xfrm>
              <a:off x="-1" y="0"/>
              <a:ext cx="1370015" cy="865189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63500" dist="107762" dir="2700000">
                <a:srgbClr val="808080">
                  <a:alpha val="74996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64" name="Shape 564"/>
            <p:cNvSpPr/>
            <p:nvPr/>
          </p:nvSpPr>
          <p:spPr>
            <a:xfrm>
              <a:off x="31682" y="161279"/>
              <a:ext cx="1527374" cy="5426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event</a:t>
              </a:r>
            </a:p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reconstruction</a:t>
              </a:r>
            </a:p>
          </p:txBody>
        </p:sp>
      </p:grpSp>
      <p:sp>
        <p:nvSpPr>
          <p:cNvPr id="566" name="Shape 566"/>
          <p:cNvSpPr/>
          <p:nvPr/>
        </p:nvSpPr>
        <p:spPr>
          <a:xfrm>
            <a:off x="1623953" y="3867124"/>
            <a:ext cx="1281173" cy="533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9671" y="21600"/>
                  <a:pt x="0" y="11930"/>
                  <a:pt x="0" y="0"/>
                </a:cubicBezTo>
              </a:path>
            </a:pathLst>
          </a:custGeom>
          <a:ln w="57150" cap="rnd">
            <a:solidFill>
              <a:srgbClr val="000000"/>
            </a:solidFill>
            <a:head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67" name="Shape 567"/>
          <p:cNvSpPr/>
          <p:nvPr/>
        </p:nvSpPr>
        <p:spPr>
          <a:xfrm>
            <a:off x="6419849" y="4135411"/>
            <a:ext cx="390526" cy="552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"/>
                </a:moveTo>
                <a:cubicBezTo>
                  <a:pt x="25" y="1"/>
                  <a:pt x="50" y="0"/>
                  <a:pt x="75" y="0"/>
                </a:cubicBezTo>
                <a:cubicBezTo>
                  <a:pt x="11962" y="0"/>
                  <a:pt x="21600" y="9671"/>
                  <a:pt x="21600" y="21600"/>
                </a:cubicBezTo>
              </a:path>
            </a:pathLst>
          </a:custGeom>
          <a:ln w="38100" cap="rnd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570" name="Group 570"/>
          <p:cNvGrpSpPr/>
          <p:nvPr/>
        </p:nvGrpSpPr>
        <p:grpSpPr>
          <a:xfrm>
            <a:off x="938211" y="5168900"/>
            <a:ext cx="1214441" cy="901700"/>
            <a:chOff x="0" y="0"/>
            <a:chExt cx="1214439" cy="901700"/>
          </a:xfrm>
        </p:grpSpPr>
        <p:sp>
          <p:nvSpPr>
            <p:cNvPr id="568" name="Shape 568"/>
            <p:cNvSpPr/>
            <p:nvPr/>
          </p:nvSpPr>
          <p:spPr>
            <a:xfrm>
              <a:off x="-1" y="0"/>
              <a:ext cx="1214441" cy="901700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63500" dist="107762" dir="2700000">
                <a:srgbClr val="808080">
                  <a:alpha val="74996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69" name="Shape 569"/>
            <p:cNvSpPr/>
            <p:nvPr/>
          </p:nvSpPr>
          <p:spPr>
            <a:xfrm>
              <a:off x="33019" y="179534"/>
              <a:ext cx="1120875" cy="542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event</a:t>
              </a:r>
            </a:p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simulation</a:t>
              </a:r>
            </a:p>
          </p:txBody>
        </p:sp>
      </p:grpSp>
      <p:pic>
        <p:nvPicPr>
          <p:cNvPr id="571" name="image2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52925" y="5426075"/>
            <a:ext cx="712788" cy="641350"/>
          </a:xfrm>
          <a:prstGeom prst="rect">
            <a:avLst/>
          </a:prstGeom>
          <a:ln w="12700">
            <a:miter lim="400000"/>
          </a:ln>
        </p:spPr>
      </p:pic>
      <p:sp>
        <p:nvSpPr>
          <p:cNvPr id="572" name="Shape 572"/>
          <p:cNvSpPr/>
          <p:nvPr/>
        </p:nvSpPr>
        <p:spPr>
          <a:xfrm>
            <a:off x="4886309" y="5240337"/>
            <a:ext cx="316164" cy="276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0" y="9706"/>
                  <a:pt x="9656" y="50"/>
                  <a:pt x="21600" y="0"/>
                </a:cubicBezTo>
              </a:path>
            </a:pathLst>
          </a:custGeom>
          <a:ln w="38100" cap="rnd">
            <a:solidFill>
              <a:srgbClr val="000000"/>
            </a:solidFill>
            <a:head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573" name="image2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11775" y="5873750"/>
            <a:ext cx="712788" cy="641350"/>
          </a:xfrm>
          <a:prstGeom prst="rect">
            <a:avLst/>
          </a:prstGeom>
          <a:ln w="12700">
            <a:miter lim="400000"/>
          </a:ln>
        </p:spPr>
      </p:pic>
      <p:sp>
        <p:nvSpPr>
          <p:cNvPr id="574" name="Shape 574"/>
          <p:cNvSpPr/>
          <p:nvPr/>
        </p:nvSpPr>
        <p:spPr>
          <a:xfrm>
            <a:off x="5845159" y="5688012"/>
            <a:ext cx="316164" cy="276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0" y="9706"/>
                  <a:pt x="9656" y="50"/>
                  <a:pt x="21600" y="0"/>
                </a:cubicBezTo>
              </a:path>
            </a:pathLst>
          </a:custGeom>
          <a:ln w="38100" cap="rnd">
            <a:solidFill>
              <a:srgbClr val="000000"/>
            </a:solidFill>
            <a:head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575" name="image2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07200" y="5435600"/>
            <a:ext cx="709613" cy="641350"/>
          </a:xfrm>
          <a:prstGeom prst="rect">
            <a:avLst/>
          </a:prstGeom>
          <a:ln w="12700">
            <a:miter lim="400000"/>
          </a:ln>
        </p:spPr>
      </p:pic>
      <p:sp>
        <p:nvSpPr>
          <p:cNvPr id="576" name="Shape 576"/>
          <p:cNvSpPr/>
          <p:nvPr/>
        </p:nvSpPr>
        <p:spPr>
          <a:xfrm>
            <a:off x="7338996" y="5249862"/>
            <a:ext cx="314585" cy="276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0" y="9706"/>
                  <a:pt x="9656" y="50"/>
                  <a:pt x="21600" y="0"/>
                </a:cubicBezTo>
              </a:path>
            </a:pathLst>
          </a:custGeom>
          <a:ln w="38100" cap="rnd">
            <a:solidFill>
              <a:srgbClr val="000000"/>
            </a:solidFill>
            <a:head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77" name="Shape 577"/>
          <p:cNvSpPr/>
          <p:nvPr/>
        </p:nvSpPr>
        <p:spPr>
          <a:xfrm>
            <a:off x="6486524" y="4667250"/>
            <a:ext cx="331790" cy="971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21600" y="11930"/>
                  <a:pt x="11929" y="21600"/>
                  <a:pt x="0" y="21600"/>
                </a:cubicBezTo>
              </a:path>
            </a:pathLst>
          </a:custGeom>
          <a:ln w="38100" cap="rnd">
            <a:solidFill>
              <a:srgbClr val="000000"/>
            </a:solidFill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78" name="Shape 578"/>
          <p:cNvSpPr/>
          <p:nvPr/>
        </p:nvSpPr>
        <p:spPr>
          <a:xfrm>
            <a:off x="6443662" y="3973452"/>
            <a:ext cx="1471614" cy="1266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"/>
                </a:moveTo>
                <a:cubicBezTo>
                  <a:pt x="6" y="1"/>
                  <a:pt x="13" y="0"/>
                  <a:pt x="20" y="0"/>
                </a:cubicBezTo>
                <a:cubicBezTo>
                  <a:pt x="11938" y="0"/>
                  <a:pt x="21600" y="9671"/>
                  <a:pt x="21600" y="21600"/>
                </a:cubicBezTo>
              </a:path>
            </a:pathLst>
          </a:custGeom>
          <a:ln w="38100" cap="rnd">
            <a:solidFill>
              <a:srgbClr val="000000"/>
            </a:solidFill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79" name="Shape 579"/>
          <p:cNvSpPr/>
          <p:nvPr/>
        </p:nvSpPr>
        <p:spPr>
          <a:xfrm>
            <a:off x="5559424" y="4295774"/>
            <a:ext cx="504827" cy="96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21600" y="11930"/>
                  <a:pt x="11929" y="21600"/>
                  <a:pt x="0" y="21600"/>
                </a:cubicBezTo>
              </a:path>
            </a:pathLst>
          </a:custGeom>
          <a:ln w="38100" cap="rnd">
            <a:solidFill>
              <a:srgbClr val="000000"/>
            </a:solidFill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582" name="Group 582"/>
          <p:cNvGrpSpPr/>
          <p:nvPr/>
        </p:nvGrpSpPr>
        <p:grpSpPr>
          <a:xfrm>
            <a:off x="974684" y="534955"/>
            <a:ext cx="1200191" cy="666785"/>
            <a:chOff x="-1" y="-1"/>
            <a:chExt cx="1200190" cy="666784"/>
          </a:xfrm>
        </p:grpSpPr>
        <p:sp>
          <p:nvSpPr>
            <p:cNvPr id="580" name="Shape 580"/>
            <p:cNvSpPr/>
            <p:nvPr/>
          </p:nvSpPr>
          <p:spPr>
            <a:xfrm>
              <a:off x="-2" y="29"/>
              <a:ext cx="826763" cy="276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0" y="9684"/>
                    <a:pt x="9665" y="19"/>
                    <a:pt x="21600" y="0"/>
                  </a:cubicBezTo>
                </a:path>
              </a:pathLst>
            </a:custGeom>
            <a:noFill/>
            <a:ln w="5715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784803" y="-2"/>
              <a:ext cx="415387" cy="666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"/>
                  </a:moveTo>
                  <a:cubicBezTo>
                    <a:pt x="23" y="1"/>
                    <a:pt x="47" y="0"/>
                    <a:pt x="71" y="0"/>
                  </a:cubicBezTo>
                  <a:cubicBezTo>
                    <a:pt x="11961" y="0"/>
                    <a:pt x="21600" y="9671"/>
                    <a:pt x="21600" y="21600"/>
                  </a:cubicBezTo>
                </a:path>
              </a:pathLst>
            </a:custGeom>
            <a:noFill/>
            <a:ln w="57150" cap="rnd">
              <a:solidFill>
                <a:srgbClr val="000000"/>
              </a:solidFill>
              <a:prstDash val="solid"/>
              <a:round/>
              <a:tailEnd type="stealth" w="med" len="med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585" name="Group 585"/>
          <p:cNvGrpSpPr/>
          <p:nvPr/>
        </p:nvGrpSpPr>
        <p:grpSpPr>
          <a:xfrm>
            <a:off x="1509712" y="1101725"/>
            <a:ext cx="1628060" cy="901700"/>
            <a:chOff x="0" y="0"/>
            <a:chExt cx="1628059" cy="901700"/>
          </a:xfrm>
        </p:grpSpPr>
        <p:sp>
          <p:nvSpPr>
            <p:cNvPr id="583" name="Shape 583"/>
            <p:cNvSpPr/>
            <p:nvPr/>
          </p:nvSpPr>
          <p:spPr>
            <a:xfrm>
              <a:off x="0" y="0"/>
              <a:ext cx="1395415" cy="901700"/>
            </a:xfrm>
            <a:prstGeom prst="roundRect">
              <a:avLst>
                <a:gd name="adj" fmla="val 12495"/>
              </a:avLst>
            </a:prstGeom>
            <a:solidFill>
              <a:srgbClr val="FFFFCC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63500" dist="107762" dir="2700000">
                <a:srgbClr val="808080">
                  <a:alpha val="74996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84" name="Shape 584"/>
            <p:cNvSpPr/>
            <p:nvPr/>
          </p:nvSpPr>
          <p:spPr>
            <a:xfrm>
              <a:off x="33020" y="65234"/>
              <a:ext cx="1595040" cy="7712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/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event filter</a:t>
              </a:r>
            </a:p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(selection &amp;</a:t>
              </a:r>
            </a:p>
            <a:p>
              <a:pPr algn="l" defTabSz="457200">
                <a:defRPr b="1"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reconstruction)</a:t>
              </a:r>
            </a:p>
          </p:txBody>
        </p:sp>
      </p:grpSp>
      <p:sp>
        <p:nvSpPr>
          <p:cNvPr id="586" name="Shape 586"/>
          <p:cNvSpPr/>
          <p:nvPr/>
        </p:nvSpPr>
        <p:spPr>
          <a:xfrm>
            <a:off x="1142999" y="1176337"/>
            <a:ext cx="309565" cy="95252"/>
          </a:xfrm>
          <a:prstGeom prst="line">
            <a:avLst/>
          </a:prstGeom>
          <a:ln w="47625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7" name="Shape 587"/>
          <p:cNvSpPr/>
          <p:nvPr/>
        </p:nvSpPr>
        <p:spPr>
          <a:xfrm flipH="1" flipV="1">
            <a:off x="180974" y="833437"/>
            <a:ext cx="244478" cy="80964"/>
          </a:xfrm>
          <a:prstGeom prst="line">
            <a:avLst/>
          </a:prstGeom>
          <a:ln w="47625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8" name="Shape 588"/>
          <p:cNvSpPr/>
          <p:nvPr/>
        </p:nvSpPr>
        <p:spPr>
          <a:xfrm>
            <a:off x="858837" y="1266825"/>
            <a:ext cx="141529" cy="2047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26" y="10047"/>
                </a:moveTo>
                <a:lnTo>
                  <a:pt x="21600" y="17581"/>
                </a:lnTo>
                <a:lnTo>
                  <a:pt x="0" y="21600"/>
                </a:lnTo>
                <a:lnTo>
                  <a:pt x="7406" y="0"/>
                </a:lnTo>
                <a:lnTo>
                  <a:pt x="8640" y="1507"/>
                </a:lnTo>
                <a:lnTo>
                  <a:pt x="8640" y="6028"/>
                </a:lnTo>
                <a:lnTo>
                  <a:pt x="9257" y="7535"/>
                </a:lnTo>
                <a:lnTo>
                  <a:pt x="11109" y="8037"/>
                </a:lnTo>
                <a:lnTo>
                  <a:pt x="11726" y="10047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9" name="Shape 589"/>
          <p:cNvSpPr/>
          <p:nvPr/>
        </p:nvSpPr>
        <p:spPr>
          <a:xfrm>
            <a:off x="522287" y="1147762"/>
            <a:ext cx="141529" cy="204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26" y="10047"/>
                </a:moveTo>
                <a:lnTo>
                  <a:pt x="21600" y="17581"/>
                </a:lnTo>
                <a:lnTo>
                  <a:pt x="0" y="21600"/>
                </a:lnTo>
                <a:lnTo>
                  <a:pt x="7406" y="0"/>
                </a:lnTo>
                <a:lnTo>
                  <a:pt x="8640" y="1507"/>
                </a:lnTo>
                <a:lnTo>
                  <a:pt x="8640" y="6028"/>
                </a:lnTo>
                <a:lnTo>
                  <a:pt x="9257" y="7535"/>
                </a:lnTo>
                <a:lnTo>
                  <a:pt x="11109" y="8037"/>
                </a:lnTo>
                <a:lnTo>
                  <a:pt x="11726" y="10047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0" name="Shape 590"/>
          <p:cNvSpPr/>
          <p:nvPr/>
        </p:nvSpPr>
        <p:spPr>
          <a:xfrm>
            <a:off x="557203" y="771512"/>
            <a:ext cx="196861" cy="24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9671" y="21600"/>
                  <a:pt x="0" y="11930"/>
                  <a:pt x="0" y="0"/>
                </a:cubicBezTo>
              </a:path>
            </a:pathLst>
          </a:custGeom>
          <a:ln w="57150" cap="rnd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91" name="Shape 591"/>
          <p:cNvSpPr/>
          <p:nvPr/>
        </p:nvSpPr>
        <p:spPr>
          <a:xfrm>
            <a:off x="557206" y="546099"/>
            <a:ext cx="136777" cy="238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0" y="9752"/>
                  <a:pt x="9637" y="115"/>
                  <a:pt x="21600" y="0"/>
                </a:cubicBezTo>
              </a:path>
            </a:pathLst>
          </a:custGeom>
          <a:ln w="57150" cap="rnd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592" name="Shape 592"/>
          <p:cNvSpPr/>
          <p:nvPr/>
        </p:nvSpPr>
        <p:spPr>
          <a:xfrm flipV="1">
            <a:off x="696912" y="557212"/>
            <a:ext cx="987426" cy="14290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05" name="Group 605"/>
          <p:cNvGrpSpPr/>
          <p:nvPr/>
        </p:nvGrpSpPr>
        <p:grpSpPr>
          <a:xfrm>
            <a:off x="6732586" y="1814511"/>
            <a:ext cx="769941" cy="1366841"/>
            <a:chOff x="0" y="0"/>
            <a:chExt cx="769940" cy="1366839"/>
          </a:xfrm>
        </p:grpSpPr>
        <p:sp>
          <p:nvSpPr>
            <p:cNvPr id="593" name="Shape 593"/>
            <p:cNvSpPr/>
            <p:nvPr/>
          </p:nvSpPr>
          <p:spPr>
            <a:xfrm rot="5400000">
              <a:off x="-58084" y="555638"/>
              <a:ext cx="923928" cy="12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94" name="Shape 594"/>
            <p:cNvSpPr/>
            <p:nvPr/>
          </p:nvSpPr>
          <p:spPr>
            <a:xfrm>
              <a:off x="328236" y="0"/>
              <a:ext cx="439002" cy="30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20" y="0"/>
                  </a:moveTo>
                  <a:lnTo>
                    <a:pt x="0" y="10799"/>
                  </a:lnTo>
                  <a:lnTo>
                    <a:pt x="0" y="10801"/>
                  </a:lnTo>
                  <a:lnTo>
                    <a:pt x="7420" y="21600"/>
                  </a:lnTo>
                  <a:lnTo>
                    <a:pt x="14180" y="21600"/>
                  </a:lnTo>
                  <a:lnTo>
                    <a:pt x="21600" y="10801"/>
                  </a:lnTo>
                  <a:lnTo>
                    <a:pt x="21600" y="10799"/>
                  </a:lnTo>
                  <a:lnTo>
                    <a:pt x="14180" y="0"/>
                  </a:lnTo>
                  <a:close/>
                </a:path>
              </a:pathLst>
            </a:custGeom>
            <a:solidFill>
              <a:srgbClr val="CC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95" name="Shape 595"/>
            <p:cNvSpPr/>
            <p:nvPr/>
          </p:nvSpPr>
          <p:spPr>
            <a:xfrm flipH="1" rot="16200000">
              <a:off x="241314" y="565163"/>
              <a:ext cx="930278" cy="12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96" name="Shape 596"/>
            <p:cNvSpPr/>
            <p:nvPr/>
          </p:nvSpPr>
          <p:spPr>
            <a:xfrm>
              <a:off x="461963" y="314325"/>
              <a:ext cx="183706" cy="744540"/>
            </a:xfrm>
            <a:prstGeom prst="rect">
              <a:avLst/>
            </a:pr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97" name="Shape 597"/>
            <p:cNvSpPr/>
            <p:nvPr/>
          </p:nvSpPr>
          <p:spPr>
            <a:xfrm rot="5400000">
              <a:off x="-378384" y="705100"/>
              <a:ext cx="908053" cy="129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98" name="Shape 598"/>
            <p:cNvSpPr/>
            <p:nvPr/>
          </p:nvSpPr>
          <p:spPr>
            <a:xfrm>
              <a:off x="-1" y="142875"/>
              <a:ext cx="439003" cy="30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20" y="0"/>
                  </a:moveTo>
                  <a:lnTo>
                    <a:pt x="0" y="10799"/>
                  </a:lnTo>
                  <a:lnTo>
                    <a:pt x="0" y="10801"/>
                  </a:lnTo>
                  <a:lnTo>
                    <a:pt x="7420" y="21600"/>
                  </a:lnTo>
                  <a:lnTo>
                    <a:pt x="14180" y="21600"/>
                  </a:lnTo>
                  <a:lnTo>
                    <a:pt x="21600" y="10801"/>
                  </a:lnTo>
                  <a:lnTo>
                    <a:pt x="21600" y="10799"/>
                  </a:lnTo>
                  <a:lnTo>
                    <a:pt x="14180" y="0"/>
                  </a:lnTo>
                  <a:close/>
                </a:path>
              </a:pathLst>
            </a:custGeom>
            <a:solidFill>
              <a:srgbClr val="CC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599" name="Shape 599"/>
            <p:cNvSpPr/>
            <p:nvPr/>
          </p:nvSpPr>
          <p:spPr>
            <a:xfrm flipH="1" rot="16200000">
              <a:off x="-59838" y="709152"/>
              <a:ext cx="911228" cy="12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00" name="Shape 600"/>
            <p:cNvSpPr/>
            <p:nvPr/>
          </p:nvSpPr>
          <p:spPr>
            <a:xfrm>
              <a:off x="133726" y="457200"/>
              <a:ext cx="183706" cy="760415"/>
            </a:xfrm>
            <a:prstGeom prst="rect">
              <a:avLst/>
            </a:pr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01" name="Shape 601"/>
            <p:cNvSpPr/>
            <p:nvPr/>
          </p:nvSpPr>
          <p:spPr>
            <a:xfrm rot="5400000">
              <a:off x="-58084" y="841389"/>
              <a:ext cx="923928" cy="126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02" name="Shape 602"/>
            <p:cNvSpPr/>
            <p:nvPr/>
          </p:nvSpPr>
          <p:spPr>
            <a:xfrm>
              <a:off x="328236" y="285750"/>
              <a:ext cx="439002" cy="30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20" y="0"/>
                  </a:moveTo>
                  <a:lnTo>
                    <a:pt x="0" y="10799"/>
                  </a:lnTo>
                  <a:lnTo>
                    <a:pt x="0" y="10801"/>
                  </a:lnTo>
                  <a:lnTo>
                    <a:pt x="7420" y="21600"/>
                  </a:lnTo>
                  <a:lnTo>
                    <a:pt x="14180" y="21600"/>
                  </a:lnTo>
                  <a:lnTo>
                    <a:pt x="21600" y="10801"/>
                  </a:lnTo>
                  <a:lnTo>
                    <a:pt x="21600" y="10799"/>
                  </a:lnTo>
                  <a:lnTo>
                    <a:pt x="14180" y="0"/>
                  </a:lnTo>
                  <a:close/>
                </a:path>
              </a:pathLst>
            </a:custGeom>
            <a:solidFill>
              <a:srgbClr val="CC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03" name="Shape 603"/>
            <p:cNvSpPr/>
            <p:nvPr/>
          </p:nvSpPr>
          <p:spPr>
            <a:xfrm flipH="1" rot="16200000">
              <a:off x="263943" y="851318"/>
              <a:ext cx="898528" cy="113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9" y="0"/>
                  </a:moveTo>
                  <a:lnTo>
                    <a:pt x="0" y="21600"/>
                  </a:lnTo>
                  <a:lnTo>
                    <a:pt x="179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04" name="Shape 604"/>
            <p:cNvSpPr/>
            <p:nvPr/>
          </p:nvSpPr>
          <p:spPr>
            <a:xfrm>
              <a:off x="461963" y="600075"/>
              <a:ext cx="183706" cy="760415"/>
            </a:xfrm>
            <a:prstGeom prst="rect">
              <a:avLst/>
            </a:prstGeom>
            <a:solidFill>
              <a:srgbClr val="FF505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</p:grpSp>
      <p:sp>
        <p:nvSpPr>
          <p:cNvPr id="606" name="Shape 606"/>
          <p:cNvSpPr/>
          <p:nvPr/>
        </p:nvSpPr>
        <p:spPr>
          <a:xfrm>
            <a:off x="4306777" y="2347911"/>
            <a:ext cx="2363224" cy="460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979" y="9393"/>
                  <a:pt x="10352" y="20"/>
                  <a:pt x="21600" y="0"/>
                </a:cubicBezTo>
              </a:path>
            </a:pathLst>
          </a:custGeom>
          <a:ln w="57150" cap="rnd">
            <a:solidFill>
              <a:srgbClr val="000000"/>
            </a:solidFill>
            <a:headEnd type="stealth"/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607" name="Shape 607"/>
          <p:cNvSpPr/>
          <p:nvPr/>
        </p:nvSpPr>
        <p:spPr>
          <a:xfrm>
            <a:off x="7621586" y="2320924"/>
            <a:ext cx="909489" cy="442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processed</a:t>
            </a:r>
          </a:p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data</a:t>
            </a:r>
          </a:p>
        </p:txBody>
      </p:sp>
      <p:sp>
        <p:nvSpPr>
          <p:cNvPr id="608" name="Shape 608"/>
          <p:cNvSpPr/>
          <p:nvPr/>
        </p:nvSpPr>
        <p:spPr>
          <a:xfrm>
            <a:off x="4246512" y="3278166"/>
            <a:ext cx="1071614" cy="436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9671" y="21600"/>
                  <a:pt x="0" y="11930"/>
                  <a:pt x="0" y="0"/>
                </a:cubicBezTo>
              </a:path>
            </a:pathLst>
          </a:custGeom>
          <a:ln w="57150" cap="rnd">
            <a:solidFill>
              <a:srgbClr val="000000"/>
            </a:solidFill>
            <a:headEnd type="stealth"/>
            <a:tailEnd type="stealth"/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612" name="Group 612"/>
          <p:cNvGrpSpPr/>
          <p:nvPr/>
        </p:nvGrpSpPr>
        <p:grpSpPr>
          <a:xfrm>
            <a:off x="5191124" y="5164137"/>
            <a:ext cx="396878" cy="273052"/>
            <a:chOff x="0" y="0"/>
            <a:chExt cx="396876" cy="273050"/>
          </a:xfrm>
        </p:grpSpPr>
        <p:sp>
          <p:nvSpPr>
            <p:cNvPr id="609" name="Shape 609"/>
            <p:cNvSpPr/>
            <p:nvPr/>
          </p:nvSpPr>
          <p:spPr>
            <a:xfrm>
              <a:off x="0" y="-1"/>
              <a:ext cx="396876" cy="273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FFBC79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10" name="Shape 610"/>
            <p:cNvSpPr/>
            <p:nvPr/>
          </p:nvSpPr>
          <p:spPr>
            <a:xfrm>
              <a:off x="-1" y="0"/>
              <a:ext cx="396878" cy="68265"/>
            </a:xfrm>
            <a:prstGeom prst="ellipse">
              <a:avLst/>
            </a:prstGeom>
            <a:solidFill>
              <a:srgbClr val="FFC99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11" name="Shape 611"/>
            <p:cNvSpPr/>
            <p:nvPr/>
          </p:nvSpPr>
          <p:spPr>
            <a:xfrm>
              <a:off x="0" y="34131"/>
              <a:ext cx="396876" cy="34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</p:grpSp>
      <p:grpSp>
        <p:nvGrpSpPr>
          <p:cNvPr id="616" name="Group 616"/>
          <p:cNvGrpSpPr/>
          <p:nvPr/>
        </p:nvGrpSpPr>
        <p:grpSpPr>
          <a:xfrm>
            <a:off x="6132512" y="5554662"/>
            <a:ext cx="393703" cy="273052"/>
            <a:chOff x="0" y="0"/>
            <a:chExt cx="393702" cy="273050"/>
          </a:xfrm>
        </p:grpSpPr>
        <p:sp>
          <p:nvSpPr>
            <p:cNvPr id="613" name="Shape 613"/>
            <p:cNvSpPr/>
            <p:nvPr/>
          </p:nvSpPr>
          <p:spPr>
            <a:xfrm>
              <a:off x="-1" y="-1"/>
              <a:ext cx="393702" cy="273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FFBC79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14" name="Shape 614"/>
            <p:cNvSpPr/>
            <p:nvPr/>
          </p:nvSpPr>
          <p:spPr>
            <a:xfrm>
              <a:off x="-1" y="0"/>
              <a:ext cx="393704" cy="68265"/>
            </a:xfrm>
            <a:prstGeom prst="ellipse">
              <a:avLst/>
            </a:prstGeom>
            <a:solidFill>
              <a:srgbClr val="FFC99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15" name="Shape 615"/>
            <p:cNvSpPr/>
            <p:nvPr/>
          </p:nvSpPr>
          <p:spPr>
            <a:xfrm>
              <a:off x="-1" y="34131"/>
              <a:ext cx="393702" cy="34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</p:grpSp>
      <p:grpSp>
        <p:nvGrpSpPr>
          <p:cNvPr id="625" name="Group 625"/>
          <p:cNvGrpSpPr/>
          <p:nvPr/>
        </p:nvGrpSpPr>
        <p:grpSpPr>
          <a:xfrm>
            <a:off x="8370650" y="5516562"/>
            <a:ext cx="558403" cy="882654"/>
            <a:chOff x="0" y="0"/>
            <a:chExt cx="558401" cy="882652"/>
          </a:xfrm>
        </p:grpSpPr>
        <p:grpSp>
          <p:nvGrpSpPr>
            <p:cNvPr id="620" name="Group 620"/>
            <p:cNvGrpSpPr/>
            <p:nvPr/>
          </p:nvGrpSpPr>
          <p:grpSpPr>
            <a:xfrm>
              <a:off x="60439" y="523770"/>
              <a:ext cx="497964" cy="358883"/>
              <a:chOff x="0" y="0"/>
              <a:chExt cx="497962" cy="358882"/>
            </a:xfrm>
          </p:grpSpPr>
          <p:sp>
            <p:nvSpPr>
              <p:cNvPr id="617" name="Shape 617"/>
              <p:cNvSpPr/>
              <p:nvPr/>
            </p:nvSpPr>
            <p:spPr>
              <a:xfrm>
                <a:off x="-1" y="-1"/>
                <a:ext cx="497964" cy="3588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3454" y="21600"/>
                      <a:pt x="7714" y="21600"/>
                    </a:cubicBezTo>
                    <a:lnTo>
                      <a:pt x="12122" y="21600"/>
                    </a:lnTo>
                    <a:cubicBezTo>
                      <a:pt x="15392" y="21600"/>
                      <a:pt x="18306" y="15830"/>
                      <a:pt x="19396" y="7200"/>
                    </a:cubicBezTo>
                    <a:lnTo>
                      <a:pt x="21600" y="7200"/>
                    </a:lnTo>
                    <a:lnTo>
                      <a:pt x="17633" y="0"/>
                    </a:lnTo>
                    <a:lnTo>
                      <a:pt x="12784" y="7200"/>
                    </a:lnTo>
                    <a:lnTo>
                      <a:pt x="14987" y="7200"/>
                    </a:lnTo>
                    <a:cubicBezTo>
                      <a:pt x="14165" y="13710"/>
                      <a:pt x="12282" y="18727"/>
                      <a:pt x="9918" y="20700"/>
                    </a:cubicBezTo>
                    <a:cubicBezTo>
                      <a:pt x="6649" y="17970"/>
                      <a:pt x="4408" y="9552"/>
                      <a:pt x="4408" y="0"/>
                    </a:cubicBezTo>
                    <a:close/>
                  </a:path>
                </a:pathLst>
              </a:custGeom>
              <a:solidFill>
                <a:srgbClr val="CC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18" name="Shape 618"/>
              <p:cNvSpPr/>
              <p:nvPr/>
            </p:nvSpPr>
            <p:spPr>
              <a:xfrm>
                <a:off x="-1" y="-1"/>
                <a:ext cx="279471" cy="3588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6154" y="21600"/>
                      <a:pt x="13745" y="21600"/>
                    </a:cubicBezTo>
                    <a:lnTo>
                      <a:pt x="21600" y="21600"/>
                    </a:lnTo>
                    <a:cubicBezTo>
                      <a:pt x="14009" y="21600"/>
                      <a:pt x="7855" y="11929"/>
                      <a:pt x="7855" y="0"/>
                    </a:cubicBezTo>
                    <a:close/>
                  </a:path>
                </a:pathLst>
              </a:custGeom>
              <a:solidFill>
                <a:srgbClr val="A3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19" name="Shape 619"/>
              <p:cNvSpPr/>
              <p:nvPr/>
            </p:nvSpPr>
            <p:spPr>
              <a:xfrm>
                <a:off x="228656" y="343922"/>
                <a:ext cx="50814" cy="14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cubicBezTo>
                      <a:pt x="14285" y="21600"/>
                      <a:pt x="7010" y="14324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624" name="Group 624"/>
            <p:cNvGrpSpPr/>
            <p:nvPr/>
          </p:nvGrpSpPr>
          <p:grpSpPr>
            <a:xfrm>
              <a:off x="0" y="-1"/>
              <a:ext cx="532907" cy="397681"/>
              <a:chOff x="0" y="0"/>
              <a:chExt cx="532906" cy="397679"/>
            </a:xfrm>
          </p:grpSpPr>
          <p:sp>
            <p:nvSpPr>
              <p:cNvPr id="621" name="Shape 621"/>
              <p:cNvSpPr/>
              <p:nvPr/>
            </p:nvSpPr>
            <p:spPr>
              <a:xfrm flipH="1">
                <a:off x="0" y="0"/>
                <a:ext cx="532907" cy="397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9671"/>
                      <a:pt x="3454" y="0"/>
                      <a:pt x="7714" y="0"/>
                    </a:cubicBezTo>
                    <a:lnTo>
                      <a:pt x="12122" y="0"/>
                    </a:lnTo>
                    <a:cubicBezTo>
                      <a:pt x="15392" y="0"/>
                      <a:pt x="18306" y="5770"/>
                      <a:pt x="19396" y="14400"/>
                    </a:cubicBezTo>
                    <a:lnTo>
                      <a:pt x="21600" y="14400"/>
                    </a:lnTo>
                    <a:lnTo>
                      <a:pt x="17633" y="21600"/>
                    </a:lnTo>
                    <a:lnTo>
                      <a:pt x="12784" y="14400"/>
                    </a:lnTo>
                    <a:lnTo>
                      <a:pt x="14987" y="14400"/>
                    </a:lnTo>
                    <a:cubicBezTo>
                      <a:pt x="14165" y="7890"/>
                      <a:pt x="12282" y="2873"/>
                      <a:pt x="9918" y="900"/>
                    </a:cubicBezTo>
                    <a:cubicBezTo>
                      <a:pt x="6649" y="3630"/>
                      <a:pt x="4408" y="12048"/>
                      <a:pt x="4408" y="21600"/>
                    </a:cubicBezTo>
                    <a:close/>
                  </a:path>
                </a:pathLst>
              </a:custGeom>
              <a:solidFill>
                <a:srgbClr val="CC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22" name="Shape 622"/>
              <p:cNvSpPr/>
              <p:nvPr/>
            </p:nvSpPr>
            <p:spPr>
              <a:xfrm flipH="1">
                <a:off x="288203" y="0"/>
                <a:ext cx="244704" cy="397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9671"/>
                      <a:pt x="7522" y="0"/>
                      <a:pt x="16800" y="0"/>
                    </a:cubicBezTo>
                    <a:cubicBezTo>
                      <a:pt x="18425" y="0"/>
                      <a:pt x="20042" y="303"/>
                      <a:pt x="21600" y="900"/>
                    </a:cubicBezTo>
                    <a:cubicBezTo>
                      <a:pt x="14480" y="3630"/>
                      <a:pt x="9600" y="12048"/>
                      <a:pt x="9600" y="21600"/>
                    </a:cubicBezTo>
                    <a:close/>
                  </a:path>
                </a:pathLst>
              </a:custGeom>
              <a:solidFill>
                <a:srgbClr val="A3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23" name="Shape 623"/>
              <p:cNvSpPr/>
              <p:nvPr/>
            </p:nvSpPr>
            <p:spPr>
              <a:xfrm flipH="1">
                <a:off x="288205" y="-1"/>
                <a:ext cx="54379" cy="16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7315" y="0"/>
                      <a:pt x="14590" y="7276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</p:grpSp>
      <p:grpSp>
        <p:nvGrpSpPr>
          <p:cNvPr id="635" name="Group 635"/>
          <p:cNvGrpSpPr/>
          <p:nvPr/>
        </p:nvGrpSpPr>
        <p:grpSpPr>
          <a:xfrm>
            <a:off x="7297736" y="3500437"/>
            <a:ext cx="800104" cy="703266"/>
            <a:chOff x="0" y="0"/>
            <a:chExt cx="800103" cy="703265"/>
          </a:xfrm>
        </p:grpSpPr>
        <p:grpSp>
          <p:nvGrpSpPr>
            <p:cNvPr id="628" name="Group 628" descr="people_scale"/>
            <p:cNvGrpSpPr/>
            <p:nvPr/>
          </p:nvGrpSpPr>
          <p:grpSpPr>
            <a:xfrm>
              <a:off x="-1" y="245843"/>
              <a:ext cx="436293" cy="314386"/>
              <a:chOff x="0" y="0"/>
              <a:chExt cx="436291" cy="314385"/>
            </a:xfrm>
          </p:grpSpPr>
          <p:sp>
            <p:nvSpPr>
              <p:cNvPr id="626" name="Shape 626"/>
              <p:cNvSpPr/>
              <p:nvPr/>
            </p:nvSpPr>
            <p:spPr>
              <a:xfrm>
                <a:off x="-1" y="0"/>
                <a:ext cx="436292" cy="314386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627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0"/>
                <a:ext cx="436293" cy="31438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631" name="Group 631" descr="people_scale"/>
            <p:cNvGrpSpPr/>
            <p:nvPr/>
          </p:nvGrpSpPr>
          <p:grpSpPr>
            <a:xfrm>
              <a:off x="136429" y="388880"/>
              <a:ext cx="436293" cy="314385"/>
              <a:chOff x="0" y="0"/>
              <a:chExt cx="436292" cy="314384"/>
            </a:xfrm>
          </p:grpSpPr>
          <p:sp>
            <p:nvSpPr>
              <p:cNvPr id="629" name="Shape 629"/>
              <p:cNvSpPr/>
              <p:nvPr/>
            </p:nvSpPr>
            <p:spPr>
              <a:xfrm>
                <a:off x="-1" y="-1"/>
                <a:ext cx="436294" cy="314385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630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-1"/>
                <a:ext cx="436294" cy="31438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634" name="Group 634" descr="people_scale"/>
            <p:cNvGrpSpPr/>
            <p:nvPr/>
          </p:nvGrpSpPr>
          <p:grpSpPr>
            <a:xfrm>
              <a:off x="363811" y="-1"/>
              <a:ext cx="436293" cy="412723"/>
              <a:chOff x="0" y="0"/>
              <a:chExt cx="436291" cy="412721"/>
            </a:xfrm>
          </p:grpSpPr>
          <p:sp>
            <p:nvSpPr>
              <p:cNvPr id="632" name="Shape 632"/>
              <p:cNvSpPr/>
              <p:nvPr/>
            </p:nvSpPr>
            <p:spPr>
              <a:xfrm>
                <a:off x="-1" y="0"/>
                <a:ext cx="436292" cy="412721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Tahoma"/>
                    <a:ea typeface="Tahoma"/>
                    <a:cs typeface="Tahoma"/>
                    <a:sym typeface="Tahoma"/>
                  </a:defRPr>
                </a:pPr>
              </a:p>
            </p:txBody>
          </p:sp>
          <p:pic>
            <p:nvPicPr>
              <p:cNvPr id="633" name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-1"/>
                <a:ext cx="436293" cy="4127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644" name="Group 644"/>
          <p:cNvGrpSpPr/>
          <p:nvPr/>
        </p:nvGrpSpPr>
        <p:grpSpPr>
          <a:xfrm>
            <a:off x="7835410" y="3499244"/>
            <a:ext cx="382470" cy="552166"/>
            <a:chOff x="0" y="0"/>
            <a:chExt cx="382468" cy="552164"/>
          </a:xfrm>
        </p:grpSpPr>
        <p:grpSp>
          <p:nvGrpSpPr>
            <p:cNvPr id="639" name="Group 639"/>
            <p:cNvGrpSpPr/>
            <p:nvPr/>
          </p:nvGrpSpPr>
          <p:grpSpPr>
            <a:xfrm>
              <a:off x="41397" y="327135"/>
              <a:ext cx="341072" cy="225030"/>
              <a:chOff x="0" y="0"/>
              <a:chExt cx="341071" cy="225029"/>
            </a:xfrm>
          </p:grpSpPr>
          <p:sp>
            <p:nvSpPr>
              <p:cNvPr id="636" name="Shape 636"/>
              <p:cNvSpPr/>
              <p:nvPr/>
            </p:nvSpPr>
            <p:spPr>
              <a:xfrm>
                <a:off x="0" y="-1"/>
                <a:ext cx="341072" cy="2233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3454" y="21600"/>
                      <a:pt x="7714" y="21600"/>
                    </a:cubicBezTo>
                    <a:lnTo>
                      <a:pt x="12122" y="21600"/>
                    </a:lnTo>
                    <a:cubicBezTo>
                      <a:pt x="15392" y="21600"/>
                      <a:pt x="18306" y="15830"/>
                      <a:pt x="19396" y="7200"/>
                    </a:cubicBezTo>
                    <a:lnTo>
                      <a:pt x="21600" y="7200"/>
                    </a:lnTo>
                    <a:lnTo>
                      <a:pt x="17633" y="0"/>
                    </a:lnTo>
                    <a:lnTo>
                      <a:pt x="12784" y="7200"/>
                    </a:lnTo>
                    <a:lnTo>
                      <a:pt x="14987" y="7200"/>
                    </a:lnTo>
                    <a:cubicBezTo>
                      <a:pt x="14165" y="13710"/>
                      <a:pt x="12282" y="18727"/>
                      <a:pt x="9918" y="20700"/>
                    </a:cubicBezTo>
                    <a:cubicBezTo>
                      <a:pt x="6649" y="17970"/>
                      <a:pt x="4408" y="9552"/>
                      <a:pt x="4408" y="0"/>
                    </a:cubicBezTo>
                    <a:close/>
                  </a:path>
                </a:pathLst>
              </a:custGeom>
              <a:solidFill>
                <a:srgbClr val="CC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37" name="Shape 637"/>
              <p:cNvSpPr/>
              <p:nvPr/>
            </p:nvSpPr>
            <p:spPr>
              <a:xfrm>
                <a:off x="0" y="-1"/>
                <a:ext cx="191418" cy="2233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6154" y="21600"/>
                      <a:pt x="13745" y="21600"/>
                    </a:cubicBezTo>
                    <a:lnTo>
                      <a:pt x="21600" y="21600"/>
                    </a:lnTo>
                    <a:cubicBezTo>
                      <a:pt x="14009" y="21600"/>
                      <a:pt x="7855" y="11929"/>
                      <a:pt x="7855" y="0"/>
                    </a:cubicBezTo>
                    <a:close/>
                  </a:path>
                </a:pathLst>
              </a:custGeom>
              <a:solidFill>
                <a:srgbClr val="A3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38" name="Shape 638"/>
              <p:cNvSpPr/>
              <p:nvPr/>
            </p:nvSpPr>
            <p:spPr>
              <a:xfrm>
                <a:off x="156614" y="212328"/>
                <a:ext cx="34804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cubicBezTo>
                      <a:pt x="14285" y="21600"/>
                      <a:pt x="7010" y="14324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643" name="Group 643"/>
            <p:cNvGrpSpPr/>
            <p:nvPr/>
          </p:nvGrpSpPr>
          <p:grpSpPr>
            <a:xfrm>
              <a:off x="0" y="0"/>
              <a:ext cx="365006" cy="248670"/>
              <a:chOff x="0" y="0"/>
              <a:chExt cx="365005" cy="248669"/>
            </a:xfrm>
          </p:grpSpPr>
          <p:sp>
            <p:nvSpPr>
              <p:cNvPr id="640" name="Shape 640"/>
              <p:cNvSpPr/>
              <p:nvPr/>
            </p:nvSpPr>
            <p:spPr>
              <a:xfrm flipH="1">
                <a:off x="0" y="1192"/>
                <a:ext cx="365006" cy="247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9671"/>
                      <a:pt x="3454" y="0"/>
                      <a:pt x="7714" y="0"/>
                    </a:cubicBezTo>
                    <a:lnTo>
                      <a:pt x="12122" y="0"/>
                    </a:lnTo>
                    <a:cubicBezTo>
                      <a:pt x="15392" y="0"/>
                      <a:pt x="18306" y="5770"/>
                      <a:pt x="19396" y="14400"/>
                    </a:cubicBezTo>
                    <a:lnTo>
                      <a:pt x="21600" y="14400"/>
                    </a:lnTo>
                    <a:lnTo>
                      <a:pt x="17633" y="21600"/>
                    </a:lnTo>
                    <a:lnTo>
                      <a:pt x="12784" y="14400"/>
                    </a:lnTo>
                    <a:lnTo>
                      <a:pt x="14987" y="14400"/>
                    </a:lnTo>
                    <a:cubicBezTo>
                      <a:pt x="14165" y="7890"/>
                      <a:pt x="12282" y="2873"/>
                      <a:pt x="9918" y="900"/>
                    </a:cubicBezTo>
                    <a:cubicBezTo>
                      <a:pt x="6649" y="3630"/>
                      <a:pt x="4408" y="12048"/>
                      <a:pt x="4408" y="21600"/>
                    </a:cubicBezTo>
                    <a:close/>
                  </a:path>
                </a:pathLst>
              </a:custGeom>
              <a:solidFill>
                <a:srgbClr val="CC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41" name="Shape 641"/>
              <p:cNvSpPr/>
              <p:nvPr/>
            </p:nvSpPr>
            <p:spPr>
              <a:xfrm flipH="1">
                <a:off x="197399" y="1192"/>
                <a:ext cx="167607" cy="247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9671"/>
                      <a:pt x="7522" y="0"/>
                      <a:pt x="16800" y="0"/>
                    </a:cubicBezTo>
                    <a:cubicBezTo>
                      <a:pt x="18425" y="0"/>
                      <a:pt x="20042" y="303"/>
                      <a:pt x="21600" y="900"/>
                    </a:cubicBezTo>
                    <a:cubicBezTo>
                      <a:pt x="14480" y="3630"/>
                      <a:pt x="9600" y="12048"/>
                      <a:pt x="9600" y="21600"/>
                    </a:cubicBezTo>
                    <a:close/>
                  </a:path>
                </a:pathLst>
              </a:custGeom>
              <a:solidFill>
                <a:srgbClr val="A3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42" name="Shape 642"/>
              <p:cNvSpPr/>
              <p:nvPr/>
            </p:nvSpPr>
            <p:spPr>
              <a:xfrm flipH="1">
                <a:off x="197401" y="-1"/>
                <a:ext cx="37246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7315" y="0"/>
                      <a:pt x="14590" y="7276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</p:grpSp>
      <p:grpSp>
        <p:nvGrpSpPr>
          <p:cNvPr id="647" name="Group 647" descr="people_scale"/>
          <p:cNvGrpSpPr/>
          <p:nvPr/>
        </p:nvGrpSpPr>
        <p:grpSpPr>
          <a:xfrm>
            <a:off x="3174999" y="4868862"/>
            <a:ext cx="411165" cy="304802"/>
            <a:chOff x="0" y="0"/>
            <a:chExt cx="411164" cy="304800"/>
          </a:xfrm>
        </p:grpSpPr>
        <p:sp>
          <p:nvSpPr>
            <p:cNvPr id="645" name="Shape 645"/>
            <p:cNvSpPr/>
            <p:nvPr/>
          </p:nvSpPr>
          <p:spPr>
            <a:xfrm>
              <a:off x="-1" y="0"/>
              <a:ext cx="411165" cy="304801"/>
            </a:xfrm>
            <a:prstGeom prst="rect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pic>
          <p:nvPicPr>
            <p:cNvPr id="646" name="image24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411165" cy="30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656" name="Group 656"/>
          <p:cNvGrpSpPr/>
          <p:nvPr/>
        </p:nvGrpSpPr>
        <p:grpSpPr>
          <a:xfrm>
            <a:off x="3711788" y="4864956"/>
            <a:ext cx="255491" cy="268403"/>
            <a:chOff x="0" y="0"/>
            <a:chExt cx="255489" cy="268401"/>
          </a:xfrm>
        </p:grpSpPr>
        <p:grpSp>
          <p:nvGrpSpPr>
            <p:cNvPr id="651" name="Group 651"/>
            <p:cNvGrpSpPr/>
            <p:nvPr/>
          </p:nvGrpSpPr>
          <p:grpSpPr>
            <a:xfrm>
              <a:off x="27653" y="158398"/>
              <a:ext cx="227837" cy="110004"/>
              <a:chOff x="0" y="0"/>
              <a:chExt cx="227836" cy="110003"/>
            </a:xfrm>
          </p:grpSpPr>
          <p:sp>
            <p:nvSpPr>
              <p:cNvPr id="648" name="Shape 648"/>
              <p:cNvSpPr/>
              <p:nvPr/>
            </p:nvSpPr>
            <p:spPr>
              <a:xfrm>
                <a:off x="0" y="-1"/>
                <a:ext cx="227837" cy="105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3454" y="21600"/>
                      <a:pt x="7714" y="21600"/>
                    </a:cubicBezTo>
                    <a:lnTo>
                      <a:pt x="12122" y="21600"/>
                    </a:lnTo>
                    <a:cubicBezTo>
                      <a:pt x="15392" y="21600"/>
                      <a:pt x="18306" y="15830"/>
                      <a:pt x="19396" y="7200"/>
                    </a:cubicBezTo>
                    <a:lnTo>
                      <a:pt x="21600" y="7200"/>
                    </a:lnTo>
                    <a:lnTo>
                      <a:pt x="17633" y="0"/>
                    </a:lnTo>
                    <a:lnTo>
                      <a:pt x="12784" y="7200"/>
                    </a:lnTo>
                    <a:lnTo>
                      <a:pt x="14987" y="7200"/>
                    </a:lnTo>
                    <a:cubicBezTo>
                      <a:pt x="14165" y="13710"/>
                      <a:pt x="12282" y="18727"/>
                      <a:pt x="9918" y="20700"/>
                    </a:cubicBezTo>
                    <a:cubicBezTo>
                      <a:pt x="6649" y="17970"/>
                      <a:pt x="4408" y="9552"/>
                      <a:pt x="4408" y="0"/>
                    </a:cubicBezTo>
                    <a:close/>
                  </a:path>
                </a:pathLst>
              </a:custGeom>
              <a:solidFill>
                <a:srgbClr val="CC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49" name="Shape 649"/>
              <p:cNvSpPr/>
              <p:nvPr/>
            </p:nvSpPr>
            <p:spPr>
              <a:xfrm>
                <a:off x="0" y="-1"/>
                <a:ext cx="127868" cy="105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6154" y="21600"/>
                      <a:pt x="13745" y="21600"/>
                    </a:cubicBezTo>
                    <a:lnTo>
                      <a:pt x="21600" y="21600"/>
                    </a:lnTo>
                    <a:cubicBezTo>
                      <a:pt x="14009" y="21600"/>
                      <a:pt x="7855" y="11929"/>
                      <a:pt x="7855" y="0"/>
                    </a:cubicBezTo>
                    <a:close/>
                  </a:path>
                </a:pathLst>
              </a:custGeom>
              <a:solidFill>
                <a:srgbClr val="A3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50" name="Shape 650"/>
              <p:cNvSpPr/>
              <p:nvPr/>
            </p:nvSpPr>
            <p:spPr>
              <a:xfrm>
                <a:off x="104618" y="97302"/>
                <a:ext cx="23250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cubicBezTo>
                      <a:pt x="14285" y="21600"/>
                      <a:pt x="7010" y="14324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655" name="Group 655"/>
            <p:cNvGrpSpPr/>
            <p:nvPr/>
          </p:nvGrpSpPr>
          <p:grpSpPr>
            <a:xfrm>
              <a:off x="-1" y="0"/>
              <a:ext cx="243826" cy="121208"/>
              <a:chOff x="0" y="0"/>
              <a:chExt cx="243824" cy="121207"/>
            </a:xfrm>
          </p:grpSpPr>
          <p:sp>
            <p:nvSpPr>
              <p:cNvPr id="652" name="Shape 652"/>
              <p:cNvSpPr/>
              <p:nvPr/>
            </p:nvSpPr>
            <p:spPr>
              <a:xfrm flipH="1">
                <a:off x="-1" y="3905"/>
                <a:ext cx="243826" cy="1173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9671"/>
                      <a:pt x="3454" y="0"/>
                      <a:pt x="7714" y="0"/>
                    </a:cubicBezTo>
                    <a:lnTo>
                      <a:pt x="12122" y="0"/>
                    </a:lnTo>
                    <a:cubicBezTo>
                      <a:pt x="15392" y="0"/>
                      <a:pt x="18306" y="5770"/>
                      <a:pt x="19396" y="14400"/>
                    </a:cubicBezTo>
                    <a:lnTo>
                      <a:pt x="21600" y="14400"/>
                    </a:lnTo>
                    <a:lnTo>
                      <a:pt x="17633" y="21600"/>
                    </a:lnTo>
                    <a:lnTo>
                      <a:pt x="12784" y="14400"/>
                    </a:lnTo>
                    <a:lnTo>
                      <a:pt x="14987" y="14400"/>
                    </a:lnTo>
                    <a:cubicBezTo>
                      <a:pt x="14165" y="7890"/>
                      <a:pt x="12282" y="2873"/>
                      <a:pt x="9918" y="900"/>
                    </a:cubicBezTo>
                    <a:cubicBezTo>
                      <a:pt x="6649" y="3630"/>
                      <a:pt x="4408" y="12048"/>
                      <a:pt x="4408" y="21600"/>
                    </a:cubicBezTo>
                    <a:close/>
                  </a:path>
                </a:pathLst>
              </a:custGeom>
              <a:solidFill>
                <a:srgbClr val="CC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53" name="Shape 653"/>
              <p:cNvSpPr/>
              <p:nvPr/>
            </p:nvSpPr>
            <p:spPr>
              <a:xfrm flipH="1">
                <a:off x="131863" y="3905"/>
                <a:ext cx="111962" cy="1173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9671"/>
                      <a:pt x="7522" y="0"/>
                      <a:pt x="16800" y="0"/>
                    </a:cubicBezTo>
                    <a:cubicBezTo>
                      <a:pt x="18425" y="0"/>
                      <a:pt x="20042" y="303"/>
                      <a:pt x="21600" y="900"/>
                    </a:cubicBezTo>
                    <a:cubicBezTo>
                      <a:pt x="14480" y="3630"/>
                      <a:pt x="9600" y="12048"/>
                      <a:pt x="9600" y="21600"/>
                    </a:cubicBezTo>
                    <a:close/>
                  </a:path>
                </a:pathLst>
              </a:custGeom>
              <a:solidFill>
                <a:srgbClr val="A3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654" name="Shape 654"/>
              <p:cNvSpPr/>
              <p:nvPr/>
            </p:nvSpPr>
            <p:spPr>
              <a:xfrm flipH="1">
                <a:off x="131864" y="-1"/>
                <a:ext cx="24881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7315" y="0"/>
                      <a:pt x="14590" y="7276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</p:grpSp>
      <p:sp>
        <p:nvSpPr>
          <p:cNvPr id="657" name="Shape 657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           HEP Processing stages and datasets</a:t>
            </a:r>
          </a:p>
        </p:txBody>
      </p:sp>
      <p:sp>
        <p:nvSpPr>
          <p:cNvPr id="658" name="Shape 658"/>
          <p:cNvSpPr/>
          <p:nvPr/>
        </p:nvSpPr>
        <p:spPr>
          <a:xfrm>
            <a:off x="5751512" y="4581524"/>
            <a:ext cx="2145729" cy="4426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b="1" sz="1200">
                <a:latin typeface="Arial"/>
                <a:ea typeface="Arial"/>
                <a:cs typeface="Arial"/>
                <a:sym typeface="Arial"/>
              </a:defRPr>
            </a:pPr>
            <a:r>
              <a:t>Analysis Object Data (AOD)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(extracted by physics topic)</a:t>
            </a:r>
          </a:p>
        </p:txBody>
      </p:sp>
      <p:sp>
        <p:nvSpPr>
          <p:cNvPr id="659" name="Shape 659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Shape 663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664" name="Shape 664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665" name="Shape 665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66" name="Shape 666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Data Hierarchy</a:t>
            </a:r>
          </a:p>
        </p:txBody>
      </p:sp>
      <p:grpSp>
        <p:nvGrpSpPr>
          <p:cNvPr id="669" name="Group 669"/>
          <p:cNvGrpSpPr/>
          <p:nvPr/>
        </p:nvGrpSpPr>
        <p:grpSpPr>
          <a:xfrm>
            <a:off x="1754186" y="1481137"/>
            <a:ext cx="1687515" cy="838202"/>
            <a:chOff x="0" y="0"/>
            <a:chExt cx="1687514" cy="838201"/>
          </a:xfrm>
        </p:grpSpPr>
        <p:sp>
          <p:nvSpPr>
            <p:cNvPr id="667" name="Shape 667"/>
            <p:cNvSpPr/>
            <p:nvPr/>
          </p:nvSpPr>
          <p:spPr>
            <a:xfrm>
              <a:off x="-1" y="0"/>
              <a:ext cx="1687516" cy="838202"/>
            </a:xfrm>
            <a:prstGeom prst="ellipse">
              <a:avLst/>
            </a:prstGeom>
            <a:solidFill>
              <a:srgbClr val="00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68" name="Shape 668"/>
            <p:cNvSpPr/>
            <p:nvPr/>
          </p:nvSpPr>
          <p:spPr>
            <a:xfrm>
              <a:off x="247111" y="243451"/>
              <a:ext cx="629617" cy="3512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>
              <a:lvl1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RAW</a:t>
              </a:r>
            </a:p>
          </p:txBody>
        </p:sp>
      </p:grpSp>
      <p:sp>
        <p:nvSpPr>
          <p:cNvPr id="670" name="Shape 670"/>
          <p:cNvSpPr/>
          <p:nvPr/>
        </p:nvSpPr>
        <p:spPr>
          <a:xfrm>
            <a:off x="6034087" y="1711325"/>
            <a:ext cx="2794628" cy="542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Detector digitisation</a:t>
            </a:r>
          </a:p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10</a:t>
            </a:r>
            <a:r>
              <a:rPr baseline="30000"/>
              <a:t>9</a:t>
            </a:r>
            <a:r>
              <a:t> events/yr * 2 MB =2 PB/yr</a:t>
            </a:r>
          </a:p>
        </p:txBody>
      </p:sp>
      <p:sp>
        <p:nvSpPr>
          <p:cNvPr id="671" name="Shape 671"/>
          <p:cNvSpPr/>
          <p:nvPr/>
        </p:nvSpPr>
        <p:spPr>
          <a:xfrm>
            <a:off x="239712" y="1714499"/>
            <a:ext cx="1251247" cy="31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>
            <a:lvl1pPr algn="l" defTabSz="457200">
              <a:defRPr sz="160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~2 MB/event</a:t>
            </a:r>
          </a:p>
        </p:txBody>
      </p:sp>
      <p:grpSp>
        <p:nvGrpSpPr>
          <p:cNvPr id="674" name="Group 674"/>
          <p:cNvGrpSpPr/>
          <p:nvPr/>
        </p:nvGrpSpPr>
        <p:grpSpPr>
          <a:xfrm>
            <a:off x="1754186" y="2776536"/>
            <a:ext cx="1687515" cy="838203"/>
            <a:chOff x="0" y="0"/>
            <a:chExt cx="1687514" cy="838201"/>
          </a:xfrm>
        </p:grpSpPr>
        <p:sp>
          <p:nvSpPr>
            <p:cNvPr id="672" name="Shape 672"/>
            <p:cNvSpPr/>
            <p:nvPr/>
          </p:nvSpPr>
          <p:spPr>
            <a:xfrm>
              <a:off x="-1" y="0"/>
              <a:ext cx="1687516" cy="838202"/>
            </a:xfrm>
            <a:prstGeom prst="ellipse">
              <a:avLst/>
            </a:prstGeom>
            <a:solidFill>
              <a:srgbClr val="00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73" name="Shape 673"/>
            <p:cNvSpPr/>
            <p:nvPr/>
          </p:nvSpPr>
          <p:spPr>
            <a:xfrm>
              <a:off x="247111" y="243451"/>
              <a:ext cx="574811" cy="3512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>
              <a:lvl1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ESD</a:t>
              </a:r>
            </a:p>
          </p:txBody>
        </p:sp>
      </p:grpSp>
      <p:sp>
        <p:nvSpPr>
          <p:cNvPr id="675" name="Shape 675"/>
          <p:cNvSpPr/>
          <p:nvPr/>
        </p:nvSpPr>
        <p:spPr>
          <a:xfrm>
            <a:off x="2597942" y="2319453"/>
            <a:ext cx="1" cy="433104"/>
          </a:xfrm>
          <a:prstGeom prst="line">
            <a:avLst/>
          </a:prstGeom>
          <a:ln w="25400">
            <a:solidFill>
              <a:srgbClr val="009999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6" name="Shape 676"/>
          <p:cNvSpPr/>
          <p:nvPr/>
        </p:nvSpPr>
        <p:spPr>
          <a:xfrm>
            <a:off x="6034087" y="2924175"/>
            <a:ext cx="2984996" cy="542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Pattern recognition information:</a:t>
            </a:r>
          </a:p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Clusters, track candidates </a:t>
            </a:r>
          </a:p>
        </p:txBody>
      </p:sp>
      <p:sp>
        <p:nvSpPr>
          <p:cNvPr id="677" name="Shape 677"/>
          <p:cNvSpPr/>
          <p:nvPr/>
        </p:nvSpPr>
        <p:spPr>
          <a:xfrm>
            <a:off x="288924" y="3009899"/>
            <a:ext cx="1409601" cy="31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>
            <a:lvl1pPr algn="l" defTabSz="457200">
              <a:defRPr sz="160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~100 kB/event</a:t>
            </a:r>
          </a:p>
        </p:txBody>
      </p:sp>
      <p:grpSp>
        <p:nvGrpSpPr>
          <p:cNvPr id="680" name="Group 680"/>
          <p:cNvGrpSpPr/>
          <p:nvPr/>
        </p:nvGrpSpPr>
        <p:grpSpPr>
          <a:xfrm>
            <a:off x="1754186" y="4148137"/>
            <a:ext cx="1687515" cy="838203"/>
            <a:chOff x="0" y="0"/>
            <a:chExt cx="1687514" cy="838201"/>
          </a:xfrm>
        </p:grpSpPr>
        <p:sp>
          <p:nvSpPr>
            <p:cNvPr id="678" name="Shape 678"/>
            <p:cNvSpPr/>
            <p:nvPr/>
          </p:nvSpPr>
          <p:spPr>
            <a:xfrm>
              <a:off x="-1" y="0"/>
              <a:ext cx="1687516" cy="838202"/>
            </a:xfrm>
            <a:prstGeom prst="ellipse">
              <a:avLst/>
            </a:prstGeom>
            <a:solidFill>
              <a:srgbClr val="00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79" name="Shape 679"/>
            <p:cNvSpPr/>
            <p:nvPr/>
          </p:nvSpPr>
          <p:spPr>
            <a:xfrm>
              <a:off x="247111" y="243451"/>
              <a:ext cx="600149" cy="3512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>
              <a:lvl1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AOD</a:t>
              </a:r>
            </a:p>
          </p:txBody>
        </p:sp>
      </p:grpSp>
      <p:sp>
        <p:nvSpPr>
          <p:cNvPr id="681" name="Shape 681"/>
          <p:cNvSpPr/>
          <p:nvPr/>
        </p:nvSpPr>
        <p:spPr>
          <a:xfrm>
            <a:off x="2597942" y="3614854"/>
            <a:ext cx="1" cy="509304"/>
          </a:xfrm>
          <a:prstGeom prst="line">
            <a:avLst/>
          </a:prstGeom>
          <a:ln w="25400">
            <a:solidFill>
              <a:srgbClr val="009999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2" name="Shape 682"/>
          <p:cNvSpPr/>
          <p:nvPr/>
        </p:nvSpPr>
        <p:spPr>
          <a:xfrm>
            <a:off x="6034087" y="4005262"/>
            <a:ext cx="2781399" cy="999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Physical information:</a:t>
            </a:r>
          </a:p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Transverse momentum, </a:t>
            </a:r>
          </a:p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Association of particles, jets, </a:t>
            </a:r>
          </a:p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(best) id of particles,</a:t>
            </a:r>
          </a:p>
        </p:txBody>
      </p:sp>
      <p:sp>
        <p:nvSpPr>
          <p:cNvPr id="683" name="Shape 683"/>
          <p:cNvSpPr/>
          <p:nvPr/>
        </p:nvSpPr>
        <p:spPr>
          <a:xfrm>
            <a:off x="354011" y="4381499"/>
            <a:ext cx="1296591" cy="31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>
            <a:lvl1pPr algn="l" defTabSz="457200">
              <a:defRPr sz="160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~10 kB/event</a:t>
            </a:r>
          </a:p>
        </p:txBody>
      </p:sp>
      <p:grpSp>
        <p:nvGrpSpPr>
          <p:cNvPr id="686" name="Group 686"/>
          <p:cNvGrpSpPr/>
          <p:nvPr/>
        </p:nvGrpSpPr>
        <p:grpSpPr>
          <a:xfrm>
            <a:off x="1754186" y="5443537"/>
            <a:ext cx="1687515" cy="838203"/>
            <a:chOff x="0" y="0"/>
            <a:chExt cx="1687514" cy="838201"/>
          </a:xfrm>
        </p:grpSpPr>
        <p:sp>
          <p:nvSpPr>
            <p:cNvPr id="684" name="Shape 684"/>
            <p:cNvSpPr/>
            <p:nvPr/>
          </p:nvSpPr>
          <p:spPr>
            <a:xfrm>
              <a:off x="-1" y="0"/>
              <a:ext cx="1687516" cy="838202"/>
            </a:xfrm>
            <a:prstGeom prst="ellipse">
              <a:avLst/>
            </a:prstGeom>
            <a:solidFill>
              <a:srgbClr val="00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85" name="Shape 685"/>
            <p:cNvSpPr/>
            <p:nvPr/>
          </p:nvSpPr>
          <p:spPr>
            <a:xfrm>
              <a:off x="247111" y="243451"/>
              <a:ext cx="557733" cy="3512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ctr">
              <a:spAutoFit/>
            </a:bodyPr>
            <a:lstStyle>
              <a:lvl1pPr algn="l" defTabSz="457200">
                <a:defRPr sz="1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TAG</a:t>
              </a:r>
            </a:p>
          </p:txBody>
        </p:sp>
      </p:grpSp>
      <p:sp>
        <p:nvSpPr>
          <p:cNvPr id="687" name="Shape 687"/>
          <p:cNvSpPr/>
          <p:nvPr/>
        </p:nvSpPr>
        <p:spPr>
          <a:xfrm>
            <a:off x="2597942" y="4986454"/>
            <a:ext cx="1" cy="433104"/>
          </a:xfrm>
          <a:prstGeom prst="line">
            <a:avLst/>
          </a:prstGeom>
          <a:ln w="25400">
            <a:solidFill>
              <a:srgbClr val="009999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8" name="Shape 688"/>
          <p:cNvSpPr/>
          <p:nvPr/>
        </p:nvSpPr>
        <p:spPr>
          <a:xfrm>
            <a:off x="336549" y="5600699"/>
            <a:ext cx="1183581" cy="31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>
            <a:lvl1pPr algn="l" defTabSz="457200">
              <a:defRPr sz="160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~1 kB/event</a:t>
            </a:r>
          </a:p>
        </p:txBody>
      </p:sp>
      <p:sp>
        <p:nvSpPr>
          <p:cNvPr id="689" name="Shape 689"/>
          <p:cNvSpPr/>
          <p:nvPr/>
        </p:nvSpPr>
        <p:spPr>
          <a:xfrm>
            <a:off x="6034087" y="5445125"/>
            <a:ext cx="2137866" cy="542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>
            <a:spAutoFit/>
          </a:bodyPr>
          <a:lstStyle/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Relevant information </a:t>
            </a:r>
          </a:p>
          <a:p>
            <a:pPr algn="l" defTabSz="4572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for fast event selection</a:t>
            </a:r>
          </a:p>
        </p:txBody>
      </p:sp>
      <p:sp>
        <p:nvSpPr>
          <p:cNvPr id="690" name="Shape 690"/>
          <p:cNvSpPr/>
          <p:nvPr/>
        </p:nvSpPr>
        <p:spPr>
          <a:xfrm>
            <a:off x="3840162" y="1628774"/>
            <a:ext cx="1928814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600">
                <a:solidFill>
                  <a:srgbClr val="33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Raw data (DAQ)</a:t>
            </a:r>
          </a:p>
        </p:txBody>
      </p:sp>
      <p:sp>
        <p:nvSpPr>
          <p:cNvPr id="691" name="Shape 691"/>
          <p:cNvSpPr/>
          <p:nvPr/>
        </p:nvSpPr>
        <p:spPr>
          <a:xfrm>
            <a:off x="3840162" y="2852736"/>
            <a:ext cx="2027239" cy="54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600">
                <a:solidFill>
                  <a:srgbClr val="33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First reconstruction data</a:t>
            </a:r>
          </a:p>
        </p:txBody>
      </p:sp>
      <p:sp>
        <p:nvSpPr>
          <p:cNvPr id="692" name="Shape 692"/>
          <p:cNvSpPr/>
          <p:nvPr/>
        </p:nvSpPr>
        <p:spPr>
          <a:xfrm>
            <a:off x="3809999" y="4267199"/>
            <a:ext cx="1798640" cy="54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600">
                <a:solidFill>
                  <a:srgbClr val="33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Summary data for analysis</a:t>
            </a:r>
          </a:p>
        </p:txBody>
      </p:sp>
      <p:sp>
        <p:nvSpPr>
          <p:cNvPr id="693" name="Shape 693"/>
          <p:cNvSpPr/>
          <p:nvPr/>
        </p:nvSpPr>
        <p:spPr>
          <a:xfrm>
            <a:off x="3840162" y="5445124"/>
            <a:ext cx="1528764" cy="54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defRPr sz="1600">
                <a:solidFill>
                  <a:srgbClr val="33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Classification </a:t>
            </a:r>
          </a:p>
          <a:p>
            <a:pPr algn="l" defTabSz="457200">
              <a:defRPr sz="1600">
                <a:solidFill>
                  <a:srgbClr val="33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information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696" name="Shape 696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697" name="Shape 697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98" name="Shape 698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Event Data</a:t>
            </a:r>
          </a:p>
        </p:txBody>
      </p:sp>
      <p:sp>
        <p:nvSpPr>
          <p:cNvPr id="699" name="Shape 699"/>
          <p:cNvSpPr/>
          <p:nvPr>
            <p:ph type="body" sz="half" idx="4294967295"/>
          </p:nvPr>
        </p:nvSpPr>
        <p:spPr>
          <a:xfrm>
            <a:off x="6086475" y="1052512"/>
            <a:ext cx="3057525" cy="525621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Complex data models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~500 structure types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References to describe relationships between event objects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unidirectional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Need to support transparent navigation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Need ultimate resolution on selected events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need to run  specialised algorithms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work interactively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Not affordable if uncontrolled</a:t>
            </a:r>
          </a:p>
        </p:txBody>
      </p:sp>
      <p:grpSp>
        <p:nvGrpSpPr>
          <p:cNvPr id="801" name="Group 801"/>
          <p:cNvGrpSpPr/>
          <p:nvPr/>
        </p:nvGrpSpPr>
        <p:grpSpPr>
          <a:xfrm>
            <a:off x="-1" y="1649412"/>
            <a:ext cx="5969003" cy="3403454"/>
            <a:chOff x="0" y="0"/>
            <a:chExt cx="5969001" cy="3403453"/>
          </a:xfrm>
        </p:grpSpPr>
        <p:sp>
          <p:nvSpPr>
            <p:cNvPr id="700" name="Shape 700"/>
            <p:cNvSpPr/>
            <p:nvPr/>
          </p:nvSpPr>
          <p:spPr>
            <a:xfrm>
              <a:off x="4447176" y="0"/>
              <a:ext cx="1521826" cy="3138866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701" name="Shape 701"/>
            <p:cNvSpPr/>
            <p:nvPr/>
          </p:nvSpPr>
          <p:spPr>
            <a:xfrm>
              <a:off x="4350197" y="103936"/>
              <a:ext cx="1521826" cy="3138866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702" name="Shape 702"/>
            <p:cNvSpPr/>
            <p:nvPr/>
          </p:nvSpPr>
          <p:spPr>
            <a:xfrm>
              <a:off x="4278795" y="209026"/>
              <a:ext cx="1521827" cy="313886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703" name="Shape 703"/>
            <p:cNvSpPr/>
            <p:nvPr/>
          </p:nvSpPr>
          <p:spPr>
            <a:xfrm>
              <a:off x="-1" y="0"/>
              <a:ext cx="4140257" cy="3325951"/>
            </a:xfrm>
            <a:prstGeom prst="roundRect">
              <a:avLst>
                <a:gd name="adj" fmla="val 7630"/>
              </a:avLst>
            </a:prstGeom>
            <a:solidFill>
              <a:srgbClr val="EAEAE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grpSp>
          <p:nvGrpSpPr>
            <p:cNvPr id="707" name="Group 707"/>
            <p:cNvGrpSpPr/>
            <p:nvPr/>
          </p:nvGrpSpPr>
          <p:grpSpPr>
            <a:xfrm>
              <a:off x="3051106" y="471175"/>
              <a:ext cx="920771" cy="1934366"/>
              <a:chOff x="0" y="0"/>
              <a:chExt cx="920770" cy="1934365"/>
            </a:xfrm>
          </p:grpSpPr>
          <p:sp>
            <p:nvSpPr>
              <p:cNvPr id="704" name="Shape 704"/>
              <p:cNvSpPr/>
              <p:nvPr/>
            </p:nvSpPr>
            <p:spPr>
              <a:xfrm>
                <a:off x="0" y="0"/>
                <a:ext cx="920770" cy="1934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35" y="0"/>
                      <a:pt x="0" y="424"/>
                      <a:pt x="0" y="948"/>
                    </a:cubicBezTo>
                    <a:lnTo>
                      <a:pt x="0" y="20652"/>
                    </a:lnTo>
                    <a:cubicBezTo>
                      <a:pt x="0" y="21176"/>
                      <a:pt x="4835" y="21600"/>
                      <a:pt x="10800" y="21600"/>
                    </a:cubicBezTo>
                    <a:cubicBezTo>
                      <a:pt x="16765" y="21600"/>
                      <a:pt x="21600" y="21176"/>
                      <a:pt x="21600" y="20652"/>
                    </a:cubicBezTo>
                    <a:lnTo>
                      <a:pt x="21600" y="948"/>
                    </a:lnTo>
                    <a:cubicBezTo>
                      <a:pt x="21600" y="424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05" name="Shape 705"/>
              <p:cNvSpPr/>
              <p:nvPr/>
            </p:nvSpPr>
            <p:spPr>
              <a:xfrm>
                <a:off x="-1" y="-1"/>
                <a:ext cx="920772" cy="169797"/>
              </a:xfrm>
              <a:prstGeom prst="ellipse">
                <a:avLst/>
              </a:prstGeom>
              <a:solidFill>
                <a:srgbClr val="CDCD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06" name="Shape 706"/>
              <p:cNvSpPr/>
              <p:nvPr/>
            </p:nvSpPr>
            <p:spPr>
              <a:xfrm>
                <a:off x="0" y="84897"/>
                <a:ext cx="920770" cy="848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4835" y="21600"/>
                      <a:pt x="10800" y="21600"/>
                    </a:cubicBezTo>
                    <a:cubicBezTo>
                      <a:pt x="16765" y="21600"/>
                      <a:pt x="21600" y="11929"/>
                      <a:pt x="21600" y="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711" name="Group 711"/>
            <p:cNvGrpSpPr/>
            <p:nvPr/>
          </p:nvGrpSpPr>
          <p:grpSpPr>
            <a:xfrm>
              <a:off x="2948798" y="628233"/>
              <a:ext cx="920771" cy="1999037"/>
              <a:chOff x="0" y="0"/>
              <a:chExt cx="920770" cy="1999036"/>
            </a:xfrm>
          </p:grpSpPr>
          <p:sp>
            <p:nvSpPr>
              <p:cNvPr id="708" name="Shape 708"/>
              <p:cNvSpPr/>
              <p:nvPr/>
            </p:nvSpPr>
            <p:spPr>
              <a:xfrm>
                <a:off x="0" y="0"/>
                <a:ext cx="920770" cy="1999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35" y="0"/>
                      <a:pt x="0" y="430"/>
                      <a:pt x="0" y="961"/>
                    </a:cubicBezTo>
                    <a:lnTo>
                      <a:pt x="0" y="20639"/>
                    </a:lnTo>
                    <a:cubicBezTo>
                      <a:pt x="0" y="21170"/>
                      <a:pt x="4835" y="21600"/>
                      <a:pt x="10800" y="21600"/>
                    </a:cubicBezTo>
                    <a:cubicBezTo>
                      <a:pt x="16765" y="21600"/>
                      <a:pt x="21600" y="21170"/>
                      <a:pt x="21600" y="20639"/>
                    </a:cubicBezTo>
                    <a:lnTo>
                      <a:pt x="21600" y="961"/>
                    </a:lnTo>
                    <a:cubicBezTo>
                      <a:pt x="21600" y="430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09" name="Shape 709"/>
              <p:cNvSpPr/>
              <p:nvPr/>
            </p:nvSpPr>
            <p:spPr>
              <a:xfrm>
                <a:off x="-1" y="-1"/>
                <a:ext cx="920772" cy="177879"/>
              </a:xfrm>
              <a:prstGeom prst="ellipse">
                <a:avLst/>
              </a:prstGeom>
              <a:solidFill>
                <a:srgbClr val="CDCD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10" name="Shape 710"/>
              <p:cNvSpPr/>
              <p:nvPr/>
            </p:nvSpPr>
            <p:spPr>
              <a:xfrm>
                <a:off x="0" y="88938"/>
                <a:ext cx="920770" cy="88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4835" y="21600"/>
                      <a:pt x="10800" y="21600"/>
                    </a:cubicBezTo>
                    <a:cubicBezTo>
                      <a:pt x="16765" y="21600"/>
                      <a:pt x="21600" y="11929"/>
                      <a:pt x="21600" y="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715" name="Group 715"/>
            <p:cNvGrpSpPr/>
            <p:nvPr/>
          </p:nvGrpSpPr>
          <p:grpSpPr>
            <a:xfrm>
              <a:off x="1618802" y="471175"/>
              <a:ext cx="1278847" cy="2156096"/>
              <a:chOff x="0" y="-1"/>
              <a:chExt cx="1278845" cy="2156095"/>
            </a:xfrm>
          </p:grpSpPr>
          <p:sp>
            <p:nvSpPr>
              <p:cNvPr id="712" name="Shape 712"/>
              <p:cNvSpPr/>
              <p:nvPr/>
            </p:nvSpPr>
            <p:spPr>
              <a:xfrm>
                <a:off x="0" y="-1"/>
                <a:ext cx="1278846" cy="21560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35" y="0"/>
                      <a:pt x="0" y="502"/>
                      <a:pt x="0" y="1122"/>
                    </a:cubicBezTo>
                    <a:lnTo>
                      <a:pt x="0" y="20478"/>
                    </a:lnTo>
                    <a:cubicBezTo>
                      <a:pt x="0" y="21098"/>
                      <a:pt x="4835" y="21600"/>
                      <a:pt x="10800" y="21600"/>
                    </a:cubicBezTo>
                    <a:cubicBezTo>
                      <a:pt x="16765" y="21600"/>
                      <a:pt x="21600" y="21098"/>
                      <a:pt x="21600" y="20478"/>
                    </a:cubicBezTo>
                    <a:lnTo>
                      <a:pt x="21600" y="1122"/>
                    </a:lnTo>
                    <a:cubicBezTo>
                      <a:pt x="21600" y="502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13" name="Shape 713"/>
              <p:cNvSpPr/>
              <p:nvPr/>
            </p:nvSpPr>
            <p:spPr>
              <a:xfrm>
                <a:off x="0" y="-2"/>
                <a:ext cx="1278846" cy="223997"/>
              </a:xfrm>
              <a:prstGeom prst="ellipse">
                <a:avLst/>
              </a:prstGeom>
              <a:solidFill>
                <a:srgbClr val="CDCD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14" name="Shape 714"/>
              <p:cNvSpPr/>
              <p:nvPr/>
            </p:nvSpPr>
            <p:spPr>
              <a:xfrm>
                <a:off x="0" y="111996"/>
                <a:ext cx="1278846" cy="112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4835" y="21600"/>
                      <a:pt x="10800" y="21600"/>
                    </a:cubicBezTo>
                    <a:cubicBezTo>
                      <a:pt x="16765" y="21600"/>
                      <a:pt x="21600" y="11929"/>
                      <a:pt x="21600" y="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719" name="Group 719"/>
            <p:cNvGrpSpPr/>
            <p:nvPr/>
          </p:nvGrpSpPr>
          <p:grpSpPr>
            <a:xfrm>
              <a:off x="2851819" y="785292"/>
              <a:ext cx="920771" cy="2042922"/>
              <a:chOff x="0" y="-1"/>
              <a:chExt cx="920770" cy="2042921"/>
            </a:xfrm>
          </p:grpSpPr>
          <p:sp>
            <p:nvSpPr>
              <p:cNvPr id="716" name="Shape 716"/>
              <p:cNvSpPr/>
              <p:nvPr/>
            </p:nvSpPr>
            <p:spPr>
              <a:xfrm>
                <a:off x="0" y="0"/>
                <a:ext cx="920770" cy="2042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35" y="0"/>
                      <a:pt x="0" y="385"/>
                      <a:pt x="0" y="860"/>
                    </a:cubicBezTo>
                    <a:lnTo>
                      <a:pt x="0" y="20741"/>
                    </a:lnTo>
                    <a:cubicBezTo>
                      <a:pt x="0" y="21215"/>
                      <a:pt x="4835" y="21600"/>
                      <a:pt x="10800" y="21600"/>
                    </a:cubicBezTo>
                    <a:cubicBezTo>
                      <a:pt x="16765" y="21600"/>
                      <a:pt x="21600" y="21215"/>
                      <a:pt x="21600" y="20741"/>
                    </a:cubicBezTo>
                    <a:lnTo>
                      <a:pt x="21600" y="860"/>
                    </a:lnTo>
                    <a:cubicBezTo>
                      <a:pt x="21600" y="385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17" name="Shape 717"/>
              <p:cNvSpPr/>
              <p:nvPr/>
            </p:nvSpPr>
            <p:spPr>
              <a:xfrm>
                <a:off x="-1" y="-2"/>
                <a:ext cx="920772" cy="162585"/>
              </a:xfrm>
              <a:prstGeom prst="ellipse">
                <a:avLst/>
              </a:prstGeom>
              <a:solidFill>
                <a:srgbClr val="CDCD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18" name="Shape 718"/>
              <p:cNvSpPr/>
              <p:nvPr/>
            </p:nvSpPr>
            <p:spPr>
              <a:xfrm>
                <a:off x="0" y="81338"/>
                <a:ext cx="920770" cy="812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4835" y="21600"/>
                      <a:pt x="10800" y="21600"/>
                    </a:cubicBezTo>
                    <a:cubicBezTo>
                      <a:pt x="16765" y="21600"/>
                      <a:pt x="21600" y="11929"/>
                      <a:pt x="21600" y="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723" name="Group 723"/>
            <p:cNvGrpSpPr/>
            <p:nvPr/>
          </p:nvGrpSpPr>
          <p:grpSpPr>
            <a:xfrm>
              <a:off x="1401398" y="628234"/>
              <a:ext cx="1375825" cy="2220767"/>
              <a:chOff x="0" y="0"/>
              <a:chExt cx="1375824" cy="2220766"/>
            </a:xfrm>
          </p:grpSpPr>
          <p:sp>
            <p:nvSpPr>
              <p:cNvPr id="720" name="Shape 720"/>
              <p:cNvSpPr/>
              <p:nvPr/>
            </p:nvSpPr>
            <p:spPr>
              <a:xfrm>
                <a:off x="0" y="0"/>
                <a:ext cx="1375825" cy="2220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35" y="0"/>
                      <a:pt x="0" y="468"/>
                      <a:pt x="0" y="1045"/>
                    </a:cubicBezTo>
                    <a:lnTo>
                      <a:pt x="0" y="20556"/>
                    </a:lnTo>
                    <a:cubicBezTo>
                      <a:pt x="0" y="21133"/>
                      <a:pt x="4835" y="21600"/>
                      <a:pt x="10800" y="21600"/>
                    </a:cubicBezTo>
                    <a:cubicBezTo>
                      <a:pt x="16765" y="21600"/>
                      <a:pt x="21600" y="21133"/>
                      <a:pt x="21600" y="20556"/>
                    </a:cubicBezTo>
                    <a:lnTo>
                      <a:pt x="21600" y="1045"/>
                    </a:lnTo>
                    <a:cubicBezTo>
                      <a:pt x="21600" y="468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21" name="Shape 721"/>
              <p:cNvSpPr/>
              <p:nvPr/>
            </p:nvSpPr>
            <p:spPr>
              <a:xfrm>
                <a:off x="-1" y="-1"/>
                <a:ext cx="1375826" cy="214779"/>
              </a:xfrm>
              <a:prstGeom prst="ellipse">
                <a:avLst/>
              </a:prstGeom>
              <a:solidFill>
                <a:srgbClr val="CDCD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22" name="Shape 722"/>
              <p:cNvSpPr/>
              <p:nvPr/>
            </p:nvSpPr>
            <p:spPr>
              <a:xfrm>
                <a:off x="0" y="107439"/>
                <a:ext cx="1375825" cy="107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4835" y="21600"/>
                      <a:pt x="10800" y="21600"/>
                    </a:cubicBezTo>
                    <a:cubicBezTo>
                      <a:pt x="16765" y="21600"/>
                      <a:pt x="21600" y="11929"/>
                      <a:pt x="21600" y="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727" name="Group 727"/>
            <p:cNvGrpSpPr/>
            <p:nvPr/>
          </p:nvGrpSpPr>
          <p:grpSpPr>
            <a:xfrm>
              <a:off x="47956" y="1047442"/>
              <a:ext cx="1278846" cy="1801559"/>
              <a:chOff x="0" y="-1"/>
              <a:chExt cx="1278845" cy="1801558"/>
            </a:xfrm>
          </p:grpSpPr>
          <p:sp>
            <p:nvSpPr>
              <p:cNvPr id="724" name="Shape 724"/>
              <p:cNvSpPr/>
              <p:nvPr/>
            </p:nvSpPr>
            <p:spPr>
              <a:xfrm>
                <a:off x="0" y="-1"/>
                <a:ext cx="1278846" cy="1801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35" y="0"/>
                      <a:pt x="0" y="420"/>
                      <a:pt x="0" y="939"/>
                    </a:cubicBezTo>
                    <a:lnTo>
                      <a:pt x="0" y="20661"/>
                    </a:lnTo>
                    <a:cubicBezTo>
                      <a:pt x="0" y="21180"/>
                      <a:pt x="4835" y="21600"/>
                      <a:pt x="10800" y="21600"/>
                    </a:cubicBezTo>
                    <a:cubicBezTo>
                      <a:pt x="16765" y="21600"/>
                      <a:pt x="21600" y="21180"/>
                      <a:pt x="21600" y="20661"/>
                    </a:cubicBezTo>
                    <a:lnTo>
                      <a:pt x="21600" y="939"/>
                    </a:lnTo>
                    <a:cubicBezTo>
                      <a:pt x="21600" y="420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25" name="Shape 725"/>
              <p:cNvSpPr/>
              <p:nvPr/>
            </p:nvSpPr>
            <p:spPr>
              <a:xfrm>
                <a:off x="0" y="-2"/>
                <a:ext cx="1278846" cy="156639"/>
              </a:xfrm>
              <a:prstGeom prst="ellipse">
                <a:avLst/>
              </a:prstGeom>
              <a:solidFill>
                <a:srgbClr val="CDCD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26" name="Shape 726"/>
              <p:cNvSpPr/>
              <p:nvPr/>
            </p:nvSpPr>
            <p:spPr>
              <a:xfrm>
                <a:off x="0" y="78317"/>
                <a:ext cx="1278846" cy="783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4835" y="21600"/>
                      <a:pt x="10800" y="21600"/>
                    </a:cubicBezTo>
                    <a:cubicBezTo>
                      <a:pt x="16765" y="21600"/>
                      <a:pt x="21600" y="11929"/>
                      <a:pt x="21600" y="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730" name="Group 730"/>
            <p:cNvGrpSpPr/>
            <p:nvPr/>
          </p:nvGrpSpPr>
          <p:grpSpPr>
            <a:xfrm>
              <a:off x="1836205" y="959607"/>
              <a:ext cx="643293" cy="383539"/>
              <a:chOff x="0" y="0"/>
              <a:chExt cx="643292" cy="383537"/>
            </a:xfrm>
          </p:grpSpPr>
          <p:sp>
            <p:nvSpPr>
              <p:cNvPr id="728" name="Shape 728"/>
              <p:cNvSpPr/>
              <p:nvPr/>
            </p:nvSpPr>
            <p:spPr>
              <a:xfrm>
                <a:off x="-1" y="34711"/>
                <a:ext cx="562694" cy="314119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29" name="Shape 729"/>
              <p:cNvSpPr/>
              <p:nvPr/>
            </p:nvSpPr>
            <p:spPr>
              <a:xfrm>
                <a:off x="-1" y="-1"/>
                <a:ext cx="643294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Event</a:t>
                </a:r>
              </a:p>
            </p:txBody>
          </p:sp>
        </p:grpSp>
        <p:grpSp>
          <p:nvGrpSpPr>
            <p:cNvPr id="733" name="Group 733"/>
            <p:cNvGrpSpPr/>
            <p:nvPr/>
          </p:nvGrpSpPr>
          <p:grpSpPr>
            <a:xfrm>
              <a:off x="496616" y="1843063"/>
              <a:ext cx="562695" cy="383539"/>
              <a:chOff x="0" y="0"/>
              <a:chExt cx="562693" cy="383537"/>
            </a:xfrm>
          </p:grpSpPr>
          <p:sp>
            <p:nvSpPr>
              <p:cNvPr id="731" name="Shape 731"/>
              <p:cNvSpPr/>
              <p:nvPr/>
            </p:nvSpPr>
            <p:spPr>
              <a:xfrm>
                <a:off x="0" y="42795"/>
                <a:ext cx="562694" cy="297951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32" name="Shape 732"/>
              <p:cNvSpPr/>
              <p:nvPr/>
            </p:nvSpPr>
            <p:spPr>
              <a:xfrm>
                <a:off x="-1" y="-1"/>
                <a:ext cx="474821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Raw</a:t>
                </a:r>
              </a:p>
            </p:txBody>
          </p:sp>
        </p:grpSp>
        <p:grpSp>
          <p:nvGrpSpPr>
            <p:cNvPr id="736" name="Group 736"/>
            <p:cNvGrpSpPr/>
            <p:nvPr/>
          </p:nvGrpSpPr>
          <p:grpSpPr>
            <a:xfrm>
              <a:off x="1837271" y="1851147"/>
              <a:ext cx="562694" cy="383539"/>
              <a:chOff x="0" y="0"/>
              <a:chExt cx="562693" cy="383537"/>
            </a:xfrm>
          </p:grpSpPr>
          <p:sp>
            <p:nvSpPr>
              <p:cNvPr id="734" name="Shape 734"/>
              <p:cNvSpPr/>
              <p:nvPr/>
            </p:nvSpPr>
            <p:spPr>
              <a:xfrm>
                <a:off x="0" y="34711"/>
                <a:ext cx="562694" cy="314119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35" name="Shape 735"/>
              <p:cNvSpPr/>
              <p:nvPr/>
            </p:nvSpPr>
            <p:spPr>
              <a:xfrm>
                <a:off x="0" y="-1"/>
                <a:ext cx="447535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Rec</a:t>
                </a:r>
              </a:p>
            </p:txBody>
          </p:sp>
        </p:grpSp>
        <p:grpSp>
          <p:nvGrpSpPr>
            <p:cNvPr id="739" name="Group 739"/>
            <p:cNvGrpSpPr/>
            <p:nvPr/>
          </p:nvGrpSpPr>
          <p:grpSpPr>
            <a:xfrm>
              <a:off x="3051106" y="1770309"/>
              <a:ext cx="562694" cy="383539"/>
              <a:chOff x="0" y="0"/>
              <a:chExt cx="562693" cy="383537"/>
            </a:xfrm>
          </p:grpSpPr>
          <p:sp>
            <p:nvSpPr>
              <p:cNvPr id="737" name="Shape 737"/>
              <p:cNvSpPr/>
              <p:nvPr/>
            </p:nvSpPr>
            <p:spPr>
              <a:xfrm>
                <a:off x="0" y="25472"/>
                <a:ext cx="562694" cy="332597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38" name="Shape 738"/>
              <p:cNvSpPr/>
              <p:nvPr/>
            </p:nvSpPr>
            <p:spPr>
              <a:xfrm>
                <a:off x="0" y="0"/>
                <a:ext cx="531970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Phys</a:t>
                </a:r>
              </a:p>
            </p:txBody>
          </p:sp>
        </p:grpSp>
        <p:sp>
          <p:nvSpPr>
            <p:cNvPr id="740" name="Shape 740"/>
            <p:cNvSpPr/>
            <p:nvPr/>
          </p:nvSpPr>
          <p:spPr>
            <a:xfrm flipH="1">
              <a:off x="773700" y="1257624"/>
              <a:ext cx="1062507" cy="6282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1982411" y="1309592"/>
              <a:ext cx="2" cy="57626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744" name="Group 744"/>
            <p:cNvGrpSpPr/>
            <p:nvPr/>
          </p:nvGrpSpPr>
          <p:grpSpPr>
            <a:xfrm>
              <a:off x="110831" y="2380066"/>
              <a:ext cx="562694" cy="383539"/>
              <a:chOff x="0" y="0"/>
              <a:chExt cx="562693" cy="383537"/>
            </a:xfrm>
          </p:grpSpPr>
          <p:sp>
            <p:nvSpPr>
              <p:cNvPr id="742" name="Shape 742"/>
              <p:cNvSpPr/>
              <p:nvPr/>
            </p:nvSpPr>
            <p:spPr>
              <a:xfrm>
                <a:off x="0" y="25472"/>
                <a:ext cx="562694" cy="332597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43" name="Shape 743"/>
              <p:cNvSpPr/>
              <p:nvPr/>
            </p:nvSpPr>
            <p:spPr>
              <a:xfrm>
                <a:off x="-1" y="0"/>
                <a:ext cx="510043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Velo</a:t>
                </a:r>
              </a:p>
            </p:txBody>
          </p:sp>
        </p:grpSp>
        <p:grpSp>
          <p:nvGrpSpPr>
            <p:cNvPr id="747" name="Group 747"/>
            <p:cNvGrpSpPr/>
            <p:nvPr/>
          </p:nvGrpSpPr>
          <p:grpSpPr>
            <a:xfrm>
              <a:off x="724677" y="2380066"/>
              <a:ext cx="562694" cy="383539"/>
              <a:chOff x="0" y="0"/>
              <a:chExt cx="562693" cy="383537"/>
            </a:xfrm>
          </p:grpSpPr>
          <p:sp>
            <p:nvSpPr>
              <p:cNvPr id="745" name="Shape 745"/>
              <p:cNvSpPr/>
              <p:nvPr/>
            </p:nvSpPr>
            <p:spPr>
              <a:xfrm>
                <a:off x="0" y="25472"/>
                <a:ext cx="562694" cy="332597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46" name="Shape 746"/>
              <p:cNvSpPr/>
              <p:nvPr/>
            </p:nvSpPr>
            <p:spPr>
              <a:xfrm>
                <a:off x="0" y="0"/>
                <a:ext cx="493076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Calo</a:t>
                </a:r>
              </a:p>
            </p:txBody>
          </p:sp>
        </p:grpSp>
        <p:sp>
          <p:nvSpPr>
            <p:cNvPr id="748" name="Shape 748"/>
            <p:cNvSpPr/>
            <p:nvPr/>
          </p:nvSpPr>
          <p:spPr>
            <a:xfrm flipH="1">
              <a:off x="547771" y="2183809"/>
              <a:ext cx="204616" cy="2217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854693" y="2183809"/>
              <a:ext cx="102309" cy="2217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752" name="Group 752"/>
            <p:cNvGrpSpPr/>
            <p:nvPr/>
          </p:nvGrpSpPr>
          <p:grpSpPr>
            <a:xfrm>
              <a:off x="1450421" y="2383531"/>
              <a:ext cx="657283" cy="383539"/>
              <a:chOff x="0" y="0"/>
              <a:chExt cx="657282" cy="383537"/>
            </a:xfrm>
          </p:grpSpPr>
          <p:sp>
            <p:nvSpPr>
              <p:cNvPr id="750" name="Shape 750"/>
              <p:cNvSpPr/>
              <p:nvPr/>
            </p:nvSpPr>
            <p:spPr>
              <a:xfrm>
                <a:off x="0" y="25472"/>
                <a:ext cx="562691" cy="332597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51" name="Shape 751"/>
              <p:cNvSpPr/>
              <p:nvPr/>
            </p:nvSpPr>
            <p:spPr>
              <a:xfrm>
                <a:off x="0" y="0"/>
                <a:ext cx="657283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Coord</a:t>
                </a:r>
              </a:p>
            </p:txBody>
          </p:sp>
        </p:grpSp>
        <p:grpSp>
          <p:nvGrpSpPr>
            <p:cNvPr id="755" name="Group 755"/>
            <p:cNvGrpSpPr/>
            <p:nvPr/>
          </p:nvGrpSpPr>
          <p:grpSpPr>
            <a:xfrm>
              <a:off x="2062134" y="2375447"/>
              <a:ext cx="756899" cy="383539"/>
              <a:chOff x="0" y="0"/>
              <a:chExt cx="756898" cy="383537"/>
            </a:xfrm>
          </p:grpSpPr>
          <p:sp>
            <p:nvSpPr>
              <p:cNvPr id="753" name="Shape 753"/>
              <p:cNvSpPr/>
              <p:nvPr/>
            </p:nvSpPr>
            <p:spPr>
              <a:xfrm>
                <a:off x="0" y="25472"/>
                <a:ext cx="690577" cy="332597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54" name="Shape 754"/>
              <p:cNvSpPr/>
              <p:nvPr/>
            </p:nvSpPr>
            <p:spPr>
              <a:xfrm>
                <a:off x="-1" y="0"/>
                <a:ext cx="756900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Tracks</a:t>
                </a:r>
              </a:p>
            </p:txBody>
          </p:sp>
        </p:grpSp>
        <p:sp>
          <p:nvSpPr>
            <p:cNvPr id="756" name="Shape 756"/>
            <p:cNvSpPr/>
            <p:nvPr/>
          </p:nvSpPr>
          <p:spPr>
            <a:xfrm flipH="1">
              <a:off x="1788248" y="2199976"/>
              <a:ext cx="204617" cy="2217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2272077" y="2199976"/>
              <a:ext cx="102310" cy="2217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760" name="Group 760"/>
            <p:cNvGrpSpPr/>
            <p:nvPr/>
          </p:nvGrpSpPr>
          <p:grpSpPr>
            <a:xfrm>
              <a:off x="241913" y="1274880"/>
              <a:ext cx="643294" cy="383539"/>
              <a:chOff x="0" y="0"/>
              <a:chExt cx="643292" cy="383537"/>
            </a:xfrm>
          </p:grpSpPr>
          <p:sp>
            <p:nvSpPr>
              <p:cNvPr id="758" name="Shape 758"/>
              <p:cNvSpPr/>
              <p:nvPr/>
            </p:nvSpPr>
            <p:spPr>
              <a:xfrm>
                <a:off x="-1" y="34711"/>
                <a:ext cx="562694" cy="314119"/>
              </a:xfrm>
              <a:prstGeom prst="rect">
                <a:avLst/>
              </a:prstGeom>
              <a:solidFill>
                <a:srgbClr val="FFFFCC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59" name="Shape 759"/>
              <p:cNvSpPr/>
              <p:nvPr/>
            </p:nvSpPr>
            <p:spPr>
              <a:xfrm>
                <a:off x="-1" y="-1"/>
                <a:ext cx="643294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Event</a:t>
                </a:r>
              </a:p>
            </p:txBody>
          </p:sp>
        </p:grpSp>
        <p:sp>
          <p:nvSpPr>
            <p:cNvPr id="761" name="Shape 761"/>
            <p:cNvSpPr/>
            <p:nvPr/>
          </p:nvSpPr>
          <p:spPr>
            <a:xfrm>
              <a:off x="531785" y="1623710"/>
              <a:ext cx="96981" cy="26215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764" name="Group 764"/>
            <p:cNvGrpSpPr/>
            <p:nvPr/>
          </p:nvGrpSpPr>
          <p:grpSpPr>
            <a:xfrm>
              <a:off x="3051106" y="2324634"/>
              <a:ext cx="562694" cy="383539"/>
              <a:chOff x="0" y="0"/>
              <a:chExt cx="562693" cy="383537"/>
            </a:xfrm>
          </p:grpSpPr>
          <p:sp>
            <p:nvSpPr>
              <p:cNvPr id="762" name="Shape 762"/>
              <p:cNvSpPr/>
              <p:nvPr/>
            </p:nvSpPr>
            <p:spPr>
              <a:xfrm>
                <a:off x="0" y="25472"/>
                <a:ext cx="562694" cy="332597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63" name="Shape 763"/>
              <p:cNvSpPr/>
              <p:nvPr/>
            </p:nvSpPr>
            <p:spPr>
              <a:xfrm>
                <a:off x="0" y="0"/>
                <a:ext cx="556278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Cand</a:t>
                </a:r>
              </a:p>
            </p:txBody>
          </p:sp>
        </p:grpSp>
        <p:sp>
          <p:nvSpPr>
            <p:cNvPr id="765" name="Shape 765"/>
            <p:cNvSpPr/>
            <p:nvPr/>
          </p:nvSpPr>
          <p:spPr>
            <a:xfrm>
              <a:off x="3335648" y="2146853"/>
              <a:ext cx="2" cy="2217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483827" y="138581"/>
              <a:ext cx="591700" cy="38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sz="16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RAW</a:t>
              </a:r>
            </a:p>
          </p:txBody>
        </p:sp>
        <p:sp>
          <p:nvSpPr>
            <p:cNvPr id="767" name="Shape 767"/>
            <p:cNvSpPr/>
            <p:nvPr/>
          </p:nvSpPr>
          <p:spPr>
            <a:xfrm>
              <a:off x="1929987" y="138581"/>
              <a:ext cx="518575" cy="38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sz="16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ESD</a:t>
              </a:r>
            </a:p>
          </p:txBody>
        </p:sp>
        <p:sp>
          <p:nvSpPr>
            <p:cNvPr id="768" name="Shape 768"/>
            <p:cNvSpPr/>
            <p:nvPr/>
          </p:nvSpPr>
          <p:spPr>
            <a:xfrm>
              <a:off x="3142756" y="138581"/>
              <a:ext cx="561637" cy="38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sz="16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AOD</a:t>
              </a:r>
            </a:p>
          </p:txBody>
        </p:sp>
        <p:sp>
          <p:nvSpPr>
            <p:cNvPr id="769" name="Shape 769"/>
            <p:cNvSpPr/>
            <p:nvPr/>
          </p:nvSpPr>
          <p:spPr>
            <a:xfrm>
              <a:off x="2418078" y="2682701"/>
              <a:ext cx="888798" cy="291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84" fill="norm" stroke="1" extrusionOk="0">
                  <a:moveTo>
                    <a:pt x="21600" y="0"/>
                  </a:moveTo>
                  <a:cubicBezTo>
                    <a:pt x="19632" y="3476"/>
                    <a:pt x="13390" y="20110"/>
                    <a:pt x="9790" y="20855"/>
                  </a:cubicBezTo>
                  <a:cubicBezTo>
                    <a:pt x="6190" y="21600"/>
                    <a:pt x="2046" y="7862"/>
                    <a:pt x="0" y="4469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dash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589333" y="2738133"/>
              <a:ext cx="1247940" cy="249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2" fill="norm" stroke="1" extrusionOk="0">
                  <a:moveTo>
                    <a:pt x="21600" y="3225"/>
                  </a:moveTo>
                  <a:cubicBezTo>
                    <a:pt x="19848" y="6157"/>
                    <a:pt x="14664" y="21600"/>
                    <a:pt x="11067" y="21111"/>
                  </a:cubicBezTo>
                  <a:cubicBezTo>
                    <a:pt x="7471" y="20623"/>
                    <a:pt x="2306" y="4398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dash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771" name="Shape 771"/>
            <p:cNvSpPr/>
            <p:nvPr/>
          </p:nvSpPr>
          <p:spPr>
            <a:xfrm flipV="1">
              <a:off x="1353442" y="418053"/>
              <a:ext cx="306924" cy="38802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772634" y="452698"/>
              <a:ext cx="685982" cy="294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sz="12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versions</a:t>
              </a:r>
            </a:p>
          </p:txBody>
        </p:sp>
        <p:grpSp>
          <p:nvGrpSpPr>
            <p:cNvPr id="776" name="Group 776"/>
            <p:cNvGrpSpPr/>
            <p:nvPr/>
          </p:nvGrpSpPr>
          <p:grpSpPr>
            <a:xfrm>
              <a:off x="4636871" y="520833"/>
              <a:ext cx="920771" cy="2328169"/>
              <a:chOff x="0" y="-1"/>
              <a:chExt cx="920770" cy="2328168"/>
            </a:xfrm>
          </p:grpSpPr>
          <p:sp>
            <p:nvSpPr>
              <p:cNvPr id="773" name="Shape 773"/>
              <p:cNvSpPr/>
              <p:nvPr/>
            </p:nvSpPr>
            <p:spPr>
              <a:xfrm>
                <a:off x="0" y="-2"/>
                <a:ext cx="920770" cy="2328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35" y="0"/>
                      <a:pt x="0" y="349"/>
                      <a:pt x="0" y="780"/>
                    </a:cubicBezTo>
                    <a:lnTo>
                      <a:pt x="0" y="20821"/>
                    </a:lnTo>
                    <a:cubicBezTo>
                      <a:pt x="0" y="21251"/>
                      <a:pt x="4835" y="21600"/>
                      <a:pt x="10800" y="21600"/>
                    </a:cubicBezTo>
                    <a:cubicBezTo>
                      <a:pt x="16765" y="21600"/>
                      <a:pt x="21600" y="21251"/>
                      <a:pt x="21600" y="20821"/>
                    </a:cubicBezTo>
                    <a:lnTo>
                      <a:pt x="21600" y="780"/>
                    </a:lnTo>
                    <a:cubicBezTo>
                      <a:pt x="21600" y="349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74" name="Shape 774"/>
              <p:cNvSpPr/>
              <p:nvPr/>
            </p:nvSpPr>
            <p:spPr>
              <a:xfrm>
                <a:off x="-1" y="-1"/>
                <a:ext cx="920772" cy="168041"/>
              </a:xfrm>
              <a:prstGeom prst="ellipse">
                <a:avLst/>
              </a:prstGeom>
              <a:solidFill>
                <a:srgbClr val="CDCD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75" name="Shape 775"/>
              <p:cNvSpPr/>
              <p:nvPr/>
            </p:nvSpPr>
            <p:spPr>
              <a:xfrm>
                <a:off x="0" y="84072"/>
                <a:ext cx="920770" cy="839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11929"/>
                      <a:pt x="4835" y="21600"/>
                      <a:pt x="10800" y="21600"/>
                    </a:cubicBezTo>
                    <a:cubicBezTo>
                      <a:pt x="16765" y="21600"/>
                      <a:pt x="21600" y="11929"/>
                      <a:pt x="21600" y="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b">
                <a:noAutofit/>
              </a:bodyPr>
              <a:lstStyle/>
              <a:p>
                <a:pPr algn="r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</p:grpSp>
        <p:grpSp>
          <p:nvGrpSpPr>
            <p:cNvPr id="779" name="Group 779"/>
            <p:cNvGrpSpPr/>
            <p:nvPr/>
          </p:nvGrpSpPr>
          <p:grpSpPr>
            <a:xfrm>
              <a:off x="4841486" y="810633"/>
              <a:ext cx="643294" cy="383539"/>
              <a:chOff x="0" y="0"/>
              <a:chExt cx="643292" cy="383537"/>
            </a:xfrm>
          </p:grpSpPr>
          <p:sp>
            <p:nvSpPr>
              <p:cNvPr id="777" name="Shape 777"/>
              <p:cNvSpPr/>
              <p:nvPr/>
            </p:nvSpPr>
            <p:spPr>
              <a:xfrm>
                <a:off x="-1" y="42795"/>
                <a:ext cx="562694" cy="297951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78" name="Shape 778"/>
              <p:cNvSpPr/>
              <p:nvPr/>
            </p:nvSpPr>
            <p:spPr>
              <a:xfrm>
                <a:off x="-1" y="-1"/>
                <a:ext cx="643294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Event</a:t>
                </a:r>
              </a:p>
            </p:txBody>
          </p:sp>
        </p:grpSp>
        <p:grpSp>
          <p:nvGrpSpPr>
            <p:cNvPr id="782" name="Group 782"/>
            <p:cNvGrpSpPr/>
            <p:nvPr/>
          </p:nvGrpSpPr>
          <p:grpSpPr>
            <a:xfrm>
              <a:off x="4737047" y="2265159"/>
              <a:ext cx="734774" cy="383539"/>
              <a:chOff x="0" y="0"/>
              <a:chExt cx="734772" cy="383537"/>
            </a:xfrm>
          </p:grpSpPr>
          <p:sp>
            <p:nvSpPr>
              <p:cNvPr id="780" name="Shape 780"/>
              <p:cNvSpPr/>
              <p:nvPr/>
            </p:nvSpPr>
            <p:spPr>
              <a:xfrm>
                <a:off x="-1" y="29514"/>
                <a:ext cx="667133" cy="324513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81" name="Shape 781"/>
              <p:cNvSpPr/>
              <p:nvPr/>
            </p:nvSpPr>
            <p:spPr>
              <a:xfrm>
                <a:off x="0" y="0"/>
                <a:ext cx="734773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MyTrk</a:t>
                </a:r>
              </a:p>
            </p:txBody>
          </p:sp>
        </p:grpSp>
        <p:grpSp>
          <p:nvGrpSpPr>
            <p:cNvPr id="785" name="Group 785"/>
            <p:cNvGrpSpPr/>
            <p:nvPr/>
          </p:nvGrpSpPr>
          <p:grpSpPr>
            <a:xfrm>
              <a:off x="4841486" y="1538184"/>
              <a:ext cx="562694" cy="383539"/>
              <a:chOff x="0" y="0"/>
              <a:chExt cx="562693" cy="383537"/>
            </a:xfrm>
          </p:grpSpPr>
          <p:sp>
            <p:nvSpPr>
              <p:cNvPr id="783" name="Shape 783"/>
              <p:cNvSpPr/>
              <p:nvPr/>
            </p:nvSpPr>
            <p:spPr>
              <a:xfrm>
                <a:off x="0" y="35866"/>
                <a:ext cx="562694" cy="311809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84" name="Shape 784"/>
              <p:cNvSpPr/>
              <p:nvPr/>
            </p:nvSpPr>
            <p:spPr>
              <a:xfrm>
                <a:off x="0" y="-1"/>
                <a:ext cx="531970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Phys</a:t>
                </a:r>
              </a:p>
            </p:txBody>
          </p:sp>
        </p:grpSp>
        <p:sp>
          <p:nvSpPr>
            <p:cNvPr id="786" name="Shape 786"/>
            <p:cNvSpPr/>
            <p:nvPr/>
          </p:nvSpPr>
          <p:spPr>
            <a:xfrm>
              <a:off x="5123897" y="1885859"/>
              <a:ext cx="2" cy="41805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5125167" y="1151379"/>
              <a:ext cx="2" cy="41921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8" name="Shape 788"/>
            <p:cNvSpPr/>
            <p:nvPr/>
          </p:nvSpPr>
          <p:spPr>
            <a:xfrm flipH="1">
              <a:off x="1063572" y="1151378"/>
              <a:ext cx="3867435" cy="73448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9" name="Shape 789"/>
            <p:cNvSpPr/>
            <p:nvPr/>
          </p:nvSpPr>
          <p:spPr>
            <a:xfrm flipH="1">
              <a:off x="2272077" y="1151378"/>
              <a:ext cx="2803866" cy="73448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0" name="Shape 790"/>
            <p:cNvSpPr/>
            <p:nvPr/>
          </p:nvSpPr>
          <p:spPr>
            <a:xfrm flipH="1">
              <a:off x="3409182" y="1885859"/>
              <a:ext cx="1617739" cy="46424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4739179" y="2994509"/>
              <a:ext cx="774362" cy="38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sz="16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Private</a:t>
              </a:r>
            </a:p>
          </p:txBody>
        </p:sp>
        <p:sp>
          <p:nvSpPr>
            <p:cNvPr id="792" name="Shape 792"/>
            <p:cNvSpPr/>
            <p:nvPr/>
          </p:nvSpPr>
          <p:spPr>
            <a:xfrm>
              <a:off x="3466730" y="2627268"/>
              <a:ext cx="1579373" cy="284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69" fill="norm" stroke="1" extrusionOk="0">
                  <a:moveTo>
                    <a:pt x="21600" y="0"/>
                  </a:moveTo>
                  <a:cubicBezTo>
                    <a:pt x="19938" y="3473"/>
                    <a:pt x="15231" y="20075"/>
                    <a:pt x="11631" y="20838"/>
                  </a:cubicBezTo>
                  <a:cubicBezTo>
                    <a:pt x="8031" y="21600"/>
                    <a:pt x="2419" y="7962"/>
                    <a:pt x="0" y="4574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dash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795" name="Group 795"/>
            <p:cNvGrpSpPr/>
            <p:nvPr/>
          </p:nvGrpSpPr>
          <p:grpSpPr>
            <a:xfrm>
              <a:off x="3045777" y="959607"/>
              <a:ext cx="643294" cy="383539"/>
              <a:chOff x="0" y="0"/>
              <a:chExt cx="643292" cy="383537"/>
            </a:xfrm>
          </p:grpSpPr>
          <p:sp>
            <p:nvSpPr>
              <p:cNvPr id="793" name="Shape 793"/>
              <p:cNvSpPr/>
              <p:nvPr/>
            </p:nvSpPr>
            <p:spPr>
              <a:xfrm>
                <a:off x="-1" y="34711"/>
                <a:ext cx="562694" cy="314119"/>
              </a:xfrm>
              <a:prstGeom prst="rect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794" name="Shape 794"/>
              <p:cNvSpPr/>
              <p:nvPr/>
            </p:nvSpPr>
            <p:spPr>
              <a:xfrm>
                <a:off x="-1" y="-1"/>
                <a:ext cx="643294" cy="3835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6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Event</a:t>
                </a:r>
              </a:p>
            </p:txBody>
          </p:sp>
        </p:grpSp>
        <p:sp>
          <p:nvSpPr>
            <p:cNvPr id="796" name="Shape 796"/>
            <p:cNvSpPr/>
            <p:nvPr/>
          </p:nvSpPr>
          <p:spPr>
            <a:xfrm>
              <a:off x="3336918" y="1309592"/>
              <a:ext cx="2" cy="4711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7" name="Shape 797"/>
            <p:cNvSpPr/>
            <p:nvPr/>
          </p:nvSpPr>
          <p:spPr>
            <a:xfrm flipH="1">
              <a:off x="870678" y="1309592"/>
              <a:ext cx="2271015" cy="57626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8" name="Shape 798"/>
            <p:cNvSpPr/>
            <p:nvPr/>
          </p:nvSpPr>
          <p:spPr>
            <a:xfrm flipH="1">
              <a:off x="2079185" y="1309592"/>
              <a:ext cx="1208509" cy="57626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4835092" y="242517"/>
              <a:ext cx="561637" cy="38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sz="16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AOD</a:t>
              </a:r>
            </a:p>
          </p:txBody>
        </p:sp>
        <p:sp>
          <p:nvSpPr>
            <p:cNvPr id="800" name="Shape 800"/>
            <p:cNvSpPr/>
            <p:nvPr/>
          </p:nvSpPr>
          <p:spPr>
            <a:xfrm>
              <a:off x="1497311" y="3019915"/>
              <a:ext cx="1854754" cy="38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sz="16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Collaboration Data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Shape 805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806" name="Shape 806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807" name="Shape 807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08" name="Shape 808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HEP Metadata - Event Collections</a:t>
            </a:r>
          </a:p>
        </p:txBody>
      </p:sp>
      <p:grpSp>
        <p:nvGrpSpPr>
          <p:cNvPr id="811" name="Group 811"/>
          <p:cNvGrpSpPr/>
          <p:nvPr/>
        </p:nvGrpSpPr>
        <p:grpSpPr>
          <a:xfrm>
            <a:off x="428625" y="1341437"/>
            <a:ext cx="3659189" cy="4584702"/>
            <a:chOff x="0" y="0"/>
            <a:chExt cx="3659188" cy="4584701"/>
          </a:xfrm>
        </p:grpSpPr>
        <p:sp>
          <p:nvSpPr>
            <p:cNvPr id="809" name="Shape 809"/>
            <p:cNvSpPr/>
            <p:nvPr/>
          </p:nvSpPr>
          <p:spPr>
            <a:xfrm>
              <a:off x="0" y="0"/>
              <a:ext cx="3659189" cy="458470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FFFFFF"/>
                </a:gs>
                <a:gs pos="100000">
                  <a:srgbClr val="E2E2E2"/>
                </a:gs>
              </a:gsLst>
              <a:path path="circle">
                <a:fillToRect l="37721" t="-19636" r="62278" b="119636"/>
              </a:path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10" name="Shape 810"/>
            <p:cNvSpPr/>
            <p:nvPr/>
          </p:nvSpPr>
          <p:spPr>
            <a:xfrm>
              <a:off x="178554" y="220445"/>
              <a:ext cx="2160298" cy="4143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ctr">
              <a:spAutoFit/>
            </a:bodyPr>
            <a:lstStyle/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r>
                <a:t>Bookkeeping</a:t>
              </a:r>
            </a:p>
          </p:txBody>
        </p:sp>
      </p:grpSp>
      <p:grpSp>
        <p:nvGrpSpPr>
          <p:cNvPr id="830" name="Group 830"/>
          <p:cNvGrpSpPr/>
          <p:nvPr/>
        </p:nvGrpSpPr>
        <p:grpSpPr>
          <a:xfrm>
            <a:off x="5635624" y="1135062"/>
            <a:ext cx="1751016" cy="1835729"/>
            <a:chOff x="0" y="0"/>
            <a:chExt cx="1751014" cy="1835728"/>
          </a:xfrm>
        </p:grpSpPr>
        <p:grpSp>
          <p:nvGrpSpPr>
            <p:cNvPr id="817" name="Group 817"/>
            <p:cNvGrpSpPr/>
            <p:nvPr/>
          </p:nvGrpSpPr>
          <p:grpSpPr>
            <a:xfrm>
              <a:off x="-1" y="0"/>
              <a:ext cx="1447703" cy="1530929"/>
              <a:chOff x="0" y="0"/>
              <a:chExt cx="1447702" cy="1530928"/>
            </a:xfrm>
          </p:grpSpPr>
          <p:sp>
            <p:nvSpPr>
              <p:cNvPr id="812" name="Shape 812"/>
              <p:cNvSpPr/>
              <p:nvPr/>
            </p:nvSpPr>
            <p:spPr>
              <a:xfrm>
                <a:off x="-1" y="0"/>
                <a:ext cx="1435822" cy="1530929"/>
              </a:xfrm>
              <a:prstGeom prst="rect">
                <a:avLst/>
              </a:prstGeom>
              <a:solidFill>
                <a:srgbClr val="3366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algn="l" defTabSz="457200">
                  <a:defRPr b="1" sz="18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Run Data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1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2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…</a:t>
                </a:r>
              </a:p>
              <a:p>
                <a:pPr algn="l" defTabSz="457200">
                  <a:lnSpc>
                    <a:spcPct val="120000"/>
                  </a:lnSpc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3</a:t>
                </a:r>
              </a:p>
            </p:txBody>
          </p:sp>
          <p:sp>
            <p:nvSpPr>
              <p:cNvPr id="813" name="Shape 813"/>
              <p:cNvSpPr/>
              <p:nvPr/>
            </p:nvSpPr>
            <p:spPr>
              <a:xfrm>
                <a:off x="9333" y="388937"/>
                <a:ext cx="1428185" cy="2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14" name="Shape 814"/>
              <p:cNvSpPr/>
              <p:nvPr/>
            </p:nvSpPr>
            <p:spPr>
              <a:xfrm>
                <a:off x="8484" y="719137"/>
                <a:ext cx="14281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15" name="Shape 815"/>
              <p:cNvSpPr/>
              <p:nvPr/>
            </p:nvSpPr>
            <p:spPr>
              <a:xfrm>
                <a:off x="7637" y="1025526"/>
                <a:ext cx="143497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16" name="Shape 816"/>
              <p:cNvSpPr/>
              <p:nvPr/>
            </p:nvSpPr>
            <p:spPr>
              <a:xfrm>
                <a:off x="6788" y="1379538"/>
                <a:ext cx="1440915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823" name="Group 823"/>
            <p:cNvGrpSpPr/>
            <p:nvPr/>
          </p:nvGrpSpPr>
          <p:grpSpPr>
            <a:xfrm>
              <a:off x="140667" y="152400"/>
              <a:ext cx="1459424" cy="1530929"/>
              <a:chOff x="0" y="0"/>
              <a:chExt cx="1459423" cy="1530928"/>
            </a:xfrm>
          </p:grpSpPr>
          <p:sp>
            <p:nvSpPr>
              <p:cNvPr id="818" name="Shape 818"/>
              <p:cNvSpPr/>
              <p:nvPr/>
            </p:nvSpPr>
            <p:spPr>
              <a:xfrm>
                <a:off x="-1" y="0"/>
                <a:ext cx="1446593" cy="1530929"/>
              </a:xfrm>
              <a:prstGeom prst="rect">
                <a:avLst/>
              </a:prstGeom>
              <a:solidFill>
                <a:srgbClr val="00CC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algn="l" defTabSz="457200">
                  <a:defRPr b="1" sz="18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Run Data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1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2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…</a:t>
                </a:r>
              </a:p>
              <a:p>
                <a:pPr algn="l" defTabSz="457200">
                  <a:lnSpc>
                    <a:spcPct val="120000"/>
                  </a:lnSpc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3</a:t>
                </a:r>
              </a:p>
            </p:txBody>
          </p:sp>
          <p:sp>
            <p:nvSpPr>
              <p:cNvPr id="819" name="Shape 819"/>
              <p:cNvSpPr/>
              <p:nvPr/>
            </p:nvSpPr>
            <p:spPr>
              <a:xfrm>
                <a:off x="9410" y="388937"/>
                <a:ext cx="1439748" cy="2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0" name="Shape 820"/>
              <p:cNvSpPr/>
              <p:nvPr/>
            </p:nvSpPr>
            <p:spPr>
              <a:xfrm>
                <a:off x="8554" y="719137"/>
                <a:ext cx="1439749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1" name="Shape 821"/>
              <p:cNvSpPr/>
              <p:nvPr/>
            </p:nvSpPr>
            <p:spPr>
              <a:xfrm>
                <a:off x="7698" y="1025526"/>
                <a:ext cx="1446592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2" name="Shape 822"/>
              <p:cNvSpPr/>
              <p:nvPr/>
            </p:nvSpPr>
            <p:spPr>
              <a:xfrm>
                <a:off x="6842" y="1379538"/>
                <a:ext cx="1452582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829" name="Group 829"/>
            <p:cNvGrpSpPr/>
            <p:nvPr/>
          </p:nvGrpSpPr>
          <p:grpSpPr>
            <a:xfrm>
              <a:off x="281334" y="304800"/>
              <a:ext cx="1469681" cy="1530929"/>
              <a:chOff x="0" y="0"/>
              <a:chExt cx="1469679" cy="1530928"/>
            </a:xfrm>
          </p:grpSpPr>
          <p:sp>
            <p:nvSpPr>
              <p:cNvPr id="824" name="Shape 824"/>
              <p:cNvSpPr/>
              <p:nvPr/>
            </p:nvSpPr>
            <p:spPr>
              <a:xfrm>
                <a:off x="0" y="0"/>
                <a:ext cx="1456759" cy="1530929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algn="l" defTabSz="457200">
                  <a:defRPr b="1" sz="18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Run Data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1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2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…</a:t>
                </a:r>
              </a:p>
              <a:p>
                <a:pPr algn="l" defTabSz="457200">
                  <a:lnSpc>
                    <a:spcPct val="120000"/>
                  </a:lnSpc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N</a:t>
                </a:r>
              </a:p>
            </p:txBody>
          </p:sp>
          <p:sp>
            <p:nvSpPr>
              <p:cNvPr id="825" name="Shape 825"/>
              <p:cNvSpPr/>
              <p:nvPr/>
            </p:nvSpPr>
            <p:spPr>
              <a:xfrm>
                <a:off x="9475" y="388937"/>
                <a:ext cx="1449868" cy="2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6" name="Shape 826"/>
              <p:cNvSpPr/>
              <p:nvPr/>
            </p:nvSpPr>
            <p:spPr>
              <a:xfrm>
                <a:off x="8614" y="719137"/>
                <a:ext cx="1449868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7" name="Shape 827"/>
              <p:cNvSpPr/>
              <p:nvPr/>
            </p:nvSpPr>
            <p:spPr>
              <a:xfrm>
                <a:off x="7753" y="1025526"/>
                <a:ext cx="1456759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8" name="Shape 828"/>
              <p:cNvSpPr/>
              <p:nvPr/>
            </p:nvSpPr>
            <p:spPr>
              <a:xfrm>
                <a:off x="6891" y="1379538"/>
                <a:ext cx="1462790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836" name="Group 836"/>
          <p:cNvGrpSpPr/>
          <p:nvPr/>
        </p:nvGrpSpPr>
        <p:grpSpPr>
          <a:xfrm>
            <a:off x="742950" y="1604961"/>
            <a:ext cx="2500314" cy="1530930"/>
            <a:chOff x="0" y="0"/>
            <a:chExt cx="2500313" cy="1530928"/>
          </a:xfrm>
        </p:grpSpPr>
        <p:sp>
          <p:nvSpPr>
            <p:cNvPr id="831" name="Shape 831"/>
            <p:cNvSpPr/>
            <p:nvPr/>
          </p:nvSpPr>
          <p:spPr>
            <a:xfrm>
              <a:off x="0" y="-1"/>
              <a:ext cx="2479795" cy="1530930"/>
            </a:xfrm>
            <a:prstGeom prst="rect">
              <a:avLst/>
            </a:prstGeom>
            <a:solidFill>
              <a:srgbClr val="CCFFCC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b="1" sz="1800">
                  <a:latin typeface="Arial"/>
                  <a:ea typeface="Arial"/>
                  <a:cs typeface="Arial"/>
                  <a:sym typeface="Arial"/>
                </a:defRPr>
              </a:pPr>
              <a:r>
                <a:t>Run Catalogue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Physics : Run 21437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MC: B -&gt; π π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MC: B -&gt; J/Ψ (μ</a:t>
              </a:r>
              <a:r>
                <a:rPr baseline="30000"/>
                <a:t>+</a:t>
              </a:r>
              <a:r>
                <a:t> μ</a:t>
              </a:r>
              <a:r>
                <a:rPr baseline="30000"/>
                <a:t>-</a:t>
              </a:r>
              <a:r>
                <a:t>)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</p:txBody>
        </p:sp>
        <p:sp>
          <p:nvSpPr>
            <p:cNvPr id="832" name="Shape 832"/>
            <p:cNvSpPr/>
            <p:nvPr/>
          </p:nvSpPr>
          <p:spPr>
            <a:xfrm>
              <a:off x="16120" y="388937"/>
              <a:ext cx="2466607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14654" y="719137"/>
              <a:ext cx="2466607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13189" y="1025525"/>
              <a:ext cx="247833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11724" y="1379537"/>
              <a:ext cx="24885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37" name="Shape 837"/>
          <p:cNvSpPr/>
          <p:nvPr/>
        </p:nvSpPr>
        <p:spPr>
          <a:xfrm flipV="1">
            <a:off x="3224211" y="1389062"/>
            <a:ext cx="2411414" cy="771527"/>
          </a:xfrm>
          <a:prstGeom prst="line">
            <a:avLst/>
          </a:prstGeom>
          <a:ln w="38100">
            <a:solidFill>
              <a:srgbClr val="339966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8" name="Shape 838"/>
          <p:cNvSpPr/>
          <p:nvPr/>
        </p:nvSpPr>
        <p:spPr>
          <a:xfrm flipV="1">
            <a:off x="3243261" y="1693861"/>
            <a:ext cx="2673352" cy="798515"/>
          </a:xfrm>
          <a:prstGeom prst="line">
            <a:avLst/>
          </a:prstGeom>
          <a:ln w="38100">
            <a:solidFill>
              <a:srgbClr val="339966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844" name="Group 844"/>
          <p:cNvGrpSpPr/>
          <p:nvPr/>
        </p:nvGrpSpPr>
        <p:grpSpPr>
          <a:xfrm>
            <a:off x="4505324" y="4184649"/>
            <a:ext cx="2498728" cy="1530930"/>
            <a:chOff x="0" y="0"/>
            <a:chExt cx="2498727" cy="1530928"/>
          </a:xfrm>
        </p:grpSpPr>
        <p:sp>
          <p:nvSpPr>
            <p:cNvPr id="839" name="Shape 839"/>
            <p:cNvSpPr/>
            <p:nvPr/>
          </p:nvSpPr>
          <p:spPr>
            <a:xfrm>
              <a:off x="-1" y="-1"/>
              <a:ext cx="2478222" cy="1530930"/>
            </a:xfrm>
            <a:prstGeom prst="rect">
              <a:avLst/>
            </a:prstGeom>
            <a:solidFill>
              <a:srgbClr val="FF66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b="1" sz="1800">
                  <a:latin typeface="Arial"/>
                  <a:ea typeface="Arial"/>
                  <a:cs typeface="Arial"/>
                  <a:sym typeface="Arial"/>
                </a:defRPr>
              </a:pPr>
              <a:r>
                <a:t>Dataset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1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2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  <a:p>
              <a:pPr algn="l" defTabSz="457200">
                <a:lnSpc>
                  <a:spcPct val="120000"/>
                </a:lnSpc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3</a:t>
              </a:r>
            </a:p>
          </p:txBody>
        </p:sp>
        <p:sp>
          <p:nvSpPr>
            <p:cNvPr id="840" name="Shape 840"/>
            <p:cNvSpPr/>
            <p:nvPr/>
          </p:nvSpPr>
          <p:spPr>
            <a:xfrm>
              <a:off x="16111" y="388937"/>
              <a:ext cx="2465039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1" name="Shape 841"/>
            <p:cNvSpPr/>
            <p:nvPr/>
          </p:nvSpPr>
          <p:spPr>
            <a:xfrm>
              <a:off x="14645" y="719137"/>
              <a:ext cx="2465041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13182" y="1025525"/>
              <a:ext cx="247675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11716" y="1379537"/>
              <a:ext cx="2487012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50" name="Group 850"/>
          <p:cNvGrpSpPr/>
          <p:nvPr/>
        </p:nvGrpSpPr>
        <p:grpSpPr>
          <a:xfrm>
            <a:off x="4645025" y="4337049"/>
            <a:ext cx="2500314" cy="1530930"/>
            <a:chOff x="0" y="0"/>
            <a:chExt cx="2500313" cy="1530928"/>
          </a:xfrm>
        </p:grpSpPr>
        <p:sp>
          <p:nvSpPr>
            <p:cNvPr id="845" name="Shape 845"/>
            <p:cNvSpPr/>
            <p:nvPr/>
          </p:nvSpPr>
          <p:spPr>
            <a:xfrm>
              <a:off x="0" y="-1"/>
              <a:ext cx="2479795" cy="1530930"/>
            </a:xfrm>
            <a:prstGeom prst="rect">
              <a:avLst/>
            </a:prstGeom>
            <a:solidFill>
              <a:srgbClr val="FF99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b="1" sz="1800">
                  <a:latin typeface="Arial"/>
                  <a:ea typeface="Arial"/>
                  <a:cs typeface="Arial"/>
                  <a:sym typeface="Arial"/>
                </a:defRPr>
              </a:pPr>
              <a:r>
                <a:t>Dataset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1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2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  <a:p>
              <a:pPr algn="l" defTabSz="457200">
                <a:lnSpc>
                  <a:spcPct val="120000"/>
                </a:lnSpc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3</a:t>
              </a:r>
            </a:p>
          </p:txBody>
        </p:sp>
        <p:sp>
          <p:nvSpPr>
            <p:cNvPr id="846" name="Shape 846"/>
            <p:cNvSpPr/>
            <p:nvPr/>
          </p:nvSpPr>
          <p:spPr>
            <a:xfrm>
              <a:off x="16120" y="388937"/>
              <a:ext cx="2466607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14654" y="719137"/>
              <a:ext cx="2466607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13189" y="1025525"/>
              <a:ext cx="247833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11724" y="1379537"/>
              <a:ext cx="24885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56" name="Group 856"/>
          <p:cNvGrpSpPr/>
          <p:nvPr/>
        </p:nvGrpSpPr>
        <p:grpSpPr>
          <a:xfrm>
            <a:off x="4786312" y="4489449"/>
            <a:ext cx="2500314" cy="1848430"/>
            <a:chOff x="0" y="0"/>
            <a:chExt cx="2500313" cy="1848428"/>
          </a:xfrm>
        </p:grpSpPr>
        <p:sp>
          <p:nvSpPr>
            <p:cNvPr id="851" name="Shape 851"/>
            <p:cNvSpPr/>
            <p:nvPr/>
          </p:nvSpPr>
          <p:spPr>
            <a:xfrm>
              <a:off x="0" y="-1"/>
              <a:ext cx="2479795" cy="1848430"/>
            </a:xfrm>
            <a:prstGeom prst="rect">
              <a:avLst/>
            </a:prstGeom>
            <a:solidFill>
              <a:srgbClr val="FFD2B3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b="1"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tag collection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Tag 1	5      0.3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Tag 2	2      1.2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  <a:p>
              <a:pPr algn="l" defTabSz="457200">
                <a:lnSpc>
                  <a:spcPct val="120000"/>
                </a:lnSpc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Tag M	8      3.1</a:t>
              </a:r>
            </a:p>
          </p:txBody>
        </p:sp>
        <p:sp>
          <p:nvSpPr>
            <p:cNvPr id="852" name="Shape 852"/>
            <p:cNvSpPr/>
            <p:nvPr/>
          </p:nvSpPr>
          <p:spPr>
            <a:xfrm>
              <a:off x="16120" y="388937"/>
              <a:ext cx="2466607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3" name="Shape 853"/>
            <p:cNvSpPr/>
            <p:nvPr/>
          </p:nvSpPr>
          <p:spPr>
            <a:xfrm>
              <a:off x="14654" y="719137"/>
              <a:ext cx="2466607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13189" y="1025525"/>
              <a:ext cx="247833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11724" y="1379537"/>
              <a:ext cx="24885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57" name="Shape 857"/>
          <p:cNvSpPr/>
          <p:nvPr/>
        </p:nvSpPr>
        <p:spPr>
          <a:xfrm>
            <a:off x="5634037" y="4879975"/>
            <a:ext cx="2" cy="135413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58" name="Shape 858"/>
          <p:cNvSpPr/>
          <p:nvPr/>
        </p:nvSpPr>
        <p:spPr>
          <a:xfrm>
            <a:off x="6124575" y="4889500"/>
            <a:ext cx="0" cy="135413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59" name="Shape 859"/>
          <p:cNvSpPr/>
          <p:nvPr/>
        </p:nvSpPr>
        <p:spPr>
          <a:xfrm>
            <a:off x="6640511" y="4889500"/>
            <a:ext cx="2" cy="135413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60" name="Shape 860"/>
          <p:cNvSpPr/>
          <p:nvPr/>
        </p:nvSpPr>
        <p:spPr>
          <a:xfrm>
            <a:off x="4658285" y="2017711"/>
            <a:ext cx="2983436" cy="3051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310" h="21600" fill="norm" stroke="1" extrusionOk="0">
                <a:moveTo>
                  <a:pt x="14399" y="21600"/>
                </a:moveTo>
                <a:cubicBezTo>
                  <a:pt x="14947" y="20274"/>
                  <a:pt x="20037" y="16228"/>
                  <a:pt x="17699" y="13621"/>
                </a:cubicBezTo>
                <a:cubicBezTo>
                  <a:pt x="15361" y="11014"/>
                  <a:pt x="2250" y="8238"/>
                  <a:pt x="343" y="5968"/>
                </a:cubicBezTo>
                <a:cubicBezTo>
                  <a:pt x="-1563" y="3697"/>
                  <a:pt x="5029" y="1247"/>
                  <a:pt x="626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861" name="Shape 861"/>
          <p:cNvSpPr/>
          <p:nvPr/>
        </p:nvSpPr>
        <p:spPr>
          <a:xfrm>
            <a:off x="5003291" y="2457449"/>
            <a:ext cx="2868742" cy="2944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291" h="21600" fill="norm" stroke="1" extrusionOk="0">
                <a:moveTo>
                  <a:pt x="12899" y="21600"/>
                </a:moveTo>
                <a:cubicBezTo>
                  <a:pt x="13730" y="20354"/>
                  <a:pt x="19943" y="16686"/>
                  <a:pt x="17869" y="14101"/>
                </a:cubicBezTo>
                <a:cubicBezTo>
                  <a:pt x="15795" y="11516"/>
                  <a:pt x="2566" y="8454"/>
                  <a:pt x="454" y="6102"/>
                </a:cubicBezTo>
                <a:cubicBezTo>
                  <a:pt x="-1657" y="3749"/>
                  <a:pt x="4219" y="1269"/>
                  <a:pt x="521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862" name="Shape 862"/>
          <p:cNvSpPr/>
          <p:nvPr/>
        </p:nvSpPr>
        <p:spPr>
          <a:xfrm>
            <a:off x="7059611" y="3003549"/>
            <a:ext cx="1754746" cy="3040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1600" fill="norm" stroke="1" extrusionOk="0">
                <a:moveTo>
                  <a:pt x="896" y="21600"/>
                </a:moveTo>
                <a:cubicBezTo>
                  <a:pt x="4332" y="19829"/>
                  <a:pt x="21600" y="14562"/>
                  <a:pt x="21451" y="10964"/>
                </a:cubicBezTo>
                <a:cubicBezTo>
                  <a:pt x="21301" y="7365"/>
                  <a:pt x="4481" y="2290"/>
                  <a:pt x="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pPr/>
          </a:p>
        </p:txBody>
      </p:sp>
      <p:grpSp>
        <p:nvGrpSpPr>
          <p:cNvPr id="868" name="Group 868"/>
          <p:cNvGrpSpPr/>
          <p:nvPr/>
        </p:nvGrpSpPr>
        <p:grpSpPr>
          <a:xfrm>
            <a:off x="739775" y="3575049"/>
            <a:ext cx="3201989" cy="1379541"/>
            <a:chOff x="0" y="0"/>
            <a:chExt cx="3201988" cy="1379539"/>
          </a:xfrm>
        </p:grpSpPr>
        <p:sp>
          <p:nvSpPr>
            <p:cNvPr id="863" name="Shape 863"/>
            <p:cNvSpPr/>
            <p:nvPr/>
          </p:nvSpPr>
          <p:spPr>
            <a:xfrm>
              <a:off x="0" y="-1"/>
              <a:ext cx="3175713" cy="1238830"/>
            </a:xfrm>
            <a:prstGeom prst="rect">
              <a:avLst/>
            </a:prstGeom>
            <a:solidFill>
              <a:srgbClr val="FFFF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b="1" sz="1800">
                  <a:latin typeface="Arial"/>
                  <a:ea typeface="Arial"/>
                  <a:cs typeface="Arial"/>
                  <a:sym typeface="Arial"/>
                </a:defRPr>
              </a:pPr>
              <a:r>
                <a:t>Collection Catalogue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B -&gt; ππ Candidates (Phy)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B -&gt; J/Ψ (μ</a:t>
              </a:r>
              <a:r>
                <a:rPr baseline="30000"/>
                <a:t>+</a:t>
              </a:r>
              <a:r>
                <a:t> μ</a:t>
              </a:r>
              <a:r>
                <a:rPr baseline="30000"/>
                <a:t>-</a:t>
              </a:r>
              <a:r>
                <a:t>) Candidates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</p:txBody>
        </p:sp>
        <p:sp>
          <p:nvSpPr>
            <p:cNvPr id="864" name="Shape 864"/>
            <p:cNvSpPr/>
            <p:nvPr/>
          </p:nvSpPr>
          <p:spPr>
            <a:xfrm>
              <a:off x="20644" y="388937"/>
              <a:ext cx="3158823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18767" y="719137"/>
              <a:ext cx="3158823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16891" y="1025525"/>
              <a:ext cx="317383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15015" y="1379538"/>
              <a:ext cx="318697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69" name="Shape 869"/>
          <p:cNvSpPr/>
          <p:nvPr/>
        </p:nvSpPr>
        <p:spPr>
          <a:xfrm>
            <a:off x="3913187" y="4154487"/>
            <a:ext cx="592139" cy="223839"/>
          </a:xfrm>
          <a:prstGeom prst="line">
            <a:avLst/>
          </a:prstGeom>
          <a:ln w="38100">
            <a:solidFill>
              <a:srgbClr val="726F00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0" name="Shape 870"/>
          <p:cNvSpPr/>
          <p:nvPr/>
        </p:nvSpPr>
        <p:spPr>
          <a:xfrm>
            <a:off x="6899275" y="3068636"/>
            <a:ext cx="1686951" cy="2679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1600" fill="norm" stroke="1" extrusionOk="0">
                <a:moveTo>
                  <a:pt x="896" y="21600"/>
                </a:moveTo>
                <a:cubicBezTo>
                  <a:pt x="4332" y="19829"/>
                  <a:pt x="21600" y="14562"/>
                  <a:pt x="21451" y="10964"/>
                </a:cubicBezTo>
                <a:cubicBezTo>
                  <a:pt x="21301" y="7365"/>
                  <a:pt x="4481" y="2290"/>
                  <a:pt x="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871" name="Shape 871"/>
          <p:cNvSpPr/>
          <p:nvPr/>
        </p:nvSpPr>
        <p:spPr>
          <a:xfrm>
            <a:off x="3906837" y="4437062"/>
            <a:ext cx="930277" cy="352427"/>
          </a:xfrm>
          <a:prstGeom prst="line">
            <a:avLst/>
          </a:prstGeom>
          <a:ln w="38100">
            <a:solidFill>
              <a:srgbClr val="726F00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hape 875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876" name="Shape 876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877" name="Shape 877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78" name="Shape 878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Detector Conditions Data</a:t>
            </a:r>
          </a:p>
        </p:txBody>
      </p:sp>
      <p:sp>
        <p:nvSpPr>
          <p:cNvPr id="879" name="Shape 879"/>
          <p:cNvSpPr/>
          <p:nvPr>
            <p:ph type="body" sz="half" idx="4294967295"/>
          </p:nvPr>
        </p:nvSpPr>
        <p:spPr>
          <a:xfrm>
            <a:off x="119062" y="1268411"/>
            <a:ext cx="3455988" cy="485775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Reflects changes in state of the detector with time 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Event Data cannot be reconstructed or analyzed  without it 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Versioning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Tagging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Ability to extract slices of data required to run with job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Long life-time</a:t>
            </a:r>
          </a:p>
        </p:txBody>
      </p:sp>
      <p:sp>
        <p:nvSpPr>
          <p:cNvPr id="880" name="Shape 880"/>
          <p:cNvSpPr/>
          <p:nvPr/>
        </p:nvSpPr>
        <p:spPr>
          <a:xfrm>
            <a:off x="4232274" y="5621337"/>
            <a:ext cx="4219577" cy="1589"/>
          </a:xfrm>
          <a:prstGeom prst="line">
            <a:avLst/>
          </a:prstGeom>
          <a:ln w="12600"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81" name="Shape 881"/>
          <p:cNvSpPr/>
          <p:nvPr/>
        </p:nvSpPr>
        <p:spPr>
          <a:xfrm>
            <a:off x="4673600" y="5299075"/>
            <a:ext cx="441325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882" name="Shape 882"/>
          <p:cNvSpPr/>
          <p:nvPr/>
        </p:nvSpPr>
        <p:spPr>
          <a:xfrm>
            <a:off x="5114925" y="52990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883" name="Shape 883"/>
          <p:cNvSpPr/>
          <p:nvPr/>
        </p:nvSpPr>
        <p:spPr>
          <a:xfrm>
            <a:off x="5900737" y="5083175"/>
            <a:ext cx="785814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884" name="Shape 884"/>
          <p:cNvSpPr/>
          <p:nvPr/>
        </p:nvSpPr>
        <p:spPr>
          <a:xfrm>
            <a:off x="5114925" y="50831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885" name="Shape 885"/>
          <p:cNvSpPr/>
          <p:nvPr/>
        </p:nvSpPr>
        <p:spPr>
          <a:xfrm>
            <a:off x="5900737" y="5299075"/>
            <a:ext cx="785814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886" name="Shape 886"/>
          <p:cNvSpPr/>
          <p:nvPr/>
        </p:nvSpPr>
        <p:spPr>
          <a:xfrm>
            <a:off x="5900737" y="4868862"/>
            <a:ext cx="785814" cy="215902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887" name="Shape 887"/>
          <p:cNvSpPr/>
          <p:nvPr/>
        </p:nvSpPr>
        <p:spPr>
          <a:xfrm>
            <a:off x="6686550" y="5299075"/>
            <a:ext cx="1423988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888" name="Shape 888"/>
          <p:cNvSpPr/>
          <p:nvPr/>
        </p:nvSpPr>
        <p:spPr>
          <a:xfrm flipV="1">
            <a:off x="4232273" y="4543424"/>
            <a:ext cx="1590" cy="1079501"/>
          </a:xfrm>
          <a:prstGeom prst="line">
            <a:avLst/>
          </a:prstGeom>
          <a:ln w="12600"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89" name="Shape 889"/>
          <p:cNvSpPr/>
          <p:nvPr/>
        </p:nvSpPr>
        <p:spPr>
          <a:xfrm>
            <a:off x="4292472" y="5405468"/>
            <a:ext cx="613031" cy="1527"/>
          </a:xfrm>
          <a:prstGeom prst="line">
            <a:avLst/>
          </a:prstGeom>
          <a:ln w="12573">
            <a:solidFill>
              <a:srgbClr val="000000"/>
            </a:solidFill>
            <a:headEnd type="oval"/>
            <a:tailEnd type="oval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0" name="Shape 890"/>
          <p:cNvSpPr/>
          <p:nvPr/>
        </p:nvSpPr>
        <p:spPr>
          <a:xfrm flipV="1">
            <a:off x="4931324" y="5194236"/>
            <a:ext cx="516428" cy="208091"/>
          </a:xfrm>
          <a:prstGeom prst="line">
            <a:avLst/>
          </a:prstGeom>
          <a:ln w="12573">
            <a:solidFill>
              <a:srgbClr val="000000"/>
            </a:solidFill>
            <a:headEnd type="oval"/>
            <a:tailEnd type="oval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1" name="Shape 891"/>
          <p:cNvSpPr/>
          <p:nvPr/>
        </p:nvSpPr>
        <p:spPr>
          <a:xfrm>
            <a:off x="5470397" y="5191149"/>
            <a:ext cx="760668" cy="1539"/>
          </a:xfrm>
          <a:prstGeom prst="line">
            <a:avLst/>
          </a:prstGeom>
          <a:ln w="12573">
            <a:solidFill>
              <a:srgbClr val="000000"/>
            </a:solidFill>
            <a:headEnd type="oval"/>
            <a:tailEnd type="oval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2" name="Shape 892"/>
          <p:cNvSpPr/>
          <p:nvPr/>
        </p:nvSpPr>
        <p:spPr>
          <a:xfrm>
            <a:off x="6256036" y="5193205"/>
            <a:ext cx="1251553" cy="210151"/>
          </a:xfrm>
          <a:prstGeom prst="line">
            <a:avLst/>
          </a:prstGeom>
          <a:ln w="12573">
            <a:solidFill>
              <a:srgbClr val="000000"/>
            </a:solidFill>
            <a:headEnd type="oval"/>
            <a:tailEnd type="oval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3" name="Shape 893"/>
          <p:cNvSpPr/>
          <p:nvPr/>
        </p:nvSpPr>
        <p:spPr>
          <a:xfrm>
            <a:off x="7532559" y="5405459"/>
            <a:ext cx="859094" cy="1544"/>
          </a:xfrm>
          <a:prstGeom prst="line">
            <a:avLst/>
          </a:prstGeom>
          <a:ln w="12573">
            <a:solidFill>
              <a:srgbClr val="000000"/>
            </a:solidFill>
            <a:headEnd type="oval"/>
            <a:tailEnd type="oval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4" name="Shape 894"/>
          <p:cNvSpPr/>
          <p:nvPr/>
        </p:nvSpPr>
        <p:spPr>
          <a:xfrm>
            <a:off x="5815012" y="4179887"/>
            <a:ext cx="1713430" cy="35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79" tIns="46079" rIns="46079" bIns="46079">
            <a:spAutoFit/>
          </a:bodyPr>
          <a:lstStyle>
            <a:lvl1pPr algn="l" defTabSz="457200">
              <a:lnSpc>
                <a:spcPct val="90000"/>
              </a:lnSpc>
              <a:spcBef>
                <a:spcPts val="8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Tag1 definition</a:t>
            </a:r>
          </a:p>
        </p:txBody>
      </p:sp>
      <p:sp>
        <p:nvSpPr>
          <p:cNvPr id="895" name="Shape 895"/>
          <p:cNvSpPr/>
          <p:nvPr/>
        </p:nvSpPr>
        <p:spPr>
          <a:xfrm>
            <a:off x="8029574" y="5734049"/>
            <a:ext cx="634278" cy="351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79" tIns="46079" rIns="46079" bIns="46079">
            <a:spAutoFit/>
          </a:bodyPr>
          <a:lstStyle>
            <a:lvl1pPr algn="l" defTabSz="457200">
              <a:lnSpc>
                <a:spcPct val="90000"/>
              </a:lnSpc>
              <a:spcBef>
                <a:spcPts val="8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1800">
                <a:solidFill>
                  <a:srgbClr val="0000FF"/>
                </a:solidFill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Time</a:t>
            </a:r>
          </a:p>
        </p:txBody>
      </p:sp>
      <p:sp>
        <p:nvSpPr>
          <p:cNvPr id="896" name="Shape 896"/>
          <p:cNvSpPr/>
          <p:nvPr/>
        </p:nvSpPr>
        <p:spPr>
          <a:xfrm>
            <a:off x="4040187" y="4076699"/>
            <a:ext cx="930743" cy="351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79" tIns="46079" rIns="46079" bIns="46079">
            <a:spAutoFit/>
          </a:bodyPr>
          <a:lstStyle>
            <a:lvl1pPr algn="l" defTabSz="457200">
              <a:lnSpc>
                <a:spcPct val="90000"/>
              </a:lnSpc>
              <a:spcBef>
                <a:spcPts val="8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1800">
                <a:solidFill>
                  <a:srgbClr val="0000FF"/>
                </a:solidFill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Version</a:t>
            </a:r>
          </a:p>
        </p:txBody>
      </p:sp>
      <p:grpSp>
        <p:nvGrpSpPr>
          <p:cNvPr id="998" name="Group 998"/>
          <p:cNvGrpSpPr/>
          <p:nvPr/>
        </p:nvGrpSpPr>
        <p:grpSpPr>
          <a:xfrm>
            <a:off x="3380540" y="1052510"/>
            <a:ext cx="5361225" cy="2564358"/>
            <a:chOff x="0" y="-1"/>
            <a:chExt cx="5361223" cy="2564356"/>
          </a:xfrm>
        </p:grpSpPr>
        <p:grpSp>
          <p:nvGrpSpPr>
            <p:cNvPr id="900" name="Group 900"/>
            <p:cNvGrpSpPr/>
            <p:nvPr/>
          </p:nvGrpSpPr>
          <p:grpSpPr>
            <a:xfrm>
              <a:off x="1463472" y="1373187"/>
              <a:ext cx="1059098" cy="213957"/>
              <a:chOff x="0" y="0"/>
              <a:chExt cx="1059097" cy="213956"/>
            </a:xfrm>
          </p:grpSpPr>
          <p:sp>
            <p:nvSpPr>
              <p:cNvPr id="897" name="Shape 897"/>
              <p:cNvSpPr/>
              <p:nvPr/>
            </p:nvSpPr>
            <p:spPr>
              <a:xfrm>
                <a:off x="0" y="0"/>
                <a:ext cx="105909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976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98" name="Shape 898"/>
              <p:cNvSpPr/>
              <p:nvPr/>
            </p:nvSpPr>
            <p:spPr>
              <a:xfrm>
                <a:off x="0" y="0"/>
                <a:ext cx="1059097" cy="53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76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99" name="Shape 899"/>
              <p:cNvSpPr/>
              <p:nvPr/>
            </p:nvSpPr>
            <p:spPr>
              <a:xfrm>
                <a:off x="1011072" y="0"/>
                <a:ext cx="48026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04" name="Group 904"/>
            <p:cNvGrpSpPr/>
            <p:nvPr/>
          </p:nvGrpSpPr>
          <p:grpSpPr>
            <a:xfrm>
              <a:off x="2474542" y="1373187"/>
              <a:ext cx="1733144" cy="213957"/>
              <a:chOff x="0" y="0"/>
              <a:chExt cx="1733143" cy="213956"/>
            </a:xfrm>
          </p:grpSpPr>
          <p:sp>
            <p:nvSpPr>
              <p:cNvPr id="901" name="Shape 901"/>
              <p:cNvSpPr/>
              <p:nvPr/>
            </p:nvSpPr>
            <p:spPr>
              <a:xfrm>
                <a:off x="0" y="0"/>
                <a:ext cx="173314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597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1003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02" name="Shape 902"/>
              <p:cNvSpPr/>
              <p:nvPr/>
            </p:nvSpPr>
            <p:spPr>
              <a:xfrm>
                <a:off x="0" y="0"/>
                <a:ext cx="1733144" cy="53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597" y="0"/>
                    </a:lnTo>
                    <a:lnTo>
                      <a:pt x="21600" y="0"/>
                    </a:lnTo>
                    <a:lnTo>
                      <a:pt x="21003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03" name="Shape 903"/>
              <p:cNvSpPr/>
              <p:nvPr/>
            </p:nvSpPr>
            <p:spPr>
              <a:xfrm>
                <a:off x="1683654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08" name="Group 908"/>
            <p:cNvGrpSpPr/>
            <p:nvPr/>
          </p:nvGrpSpPr>
          <p:grpSpPr>
            <a:xfrm>
              <a:off x="4158195" y="1373187"/>
              <a:ext cx="673719" cy="213957"/>
              <a:chOff x="0" y="0"/>
              <a:chExt cx="673718" cy="213956"/>
            </a:xfrm>
          </p:grpSpPr>
          <p:sp>
            <p:nvSpPr>
              <p:cNvPr id="905" name="Shape 905"/>
              <p:cNvSpPr/>
              <p:nvPr/>
            </p:nvSpPr>
            <p:spPr>
              <a:xfrm>
                <a:off x="-1" y="0"/>
                <a:ext cx="673719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1534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CC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06" name="Shape 906"/>
              <p:cNvSpPr/>
              <p:nvPr/>
            </p:nvSpPr>
            <p:spPr>
              <a:xfrm>
                <a:off x="-1" y="0"/>
                <a:ext cx="673719" cy="53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534" y="0"/>
                    </a:lnTo>
                    <a:lnTo>
                      <a:pt x="21600" y="0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D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07" name="Shape 907"/>
              <p:cNvSpPr/>
              <p:nvPr/>
            </p:nvSpPr>
            <p:spPr>
              <a:xfrm>
                <a:off x="625692" y="0"/>
                <a:ext cx="4802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AF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909" name="Shape 909"/>
            <p:cNvSpPr/>
            <p:nvPr/>
          </p:nvSpPr>
          <p:spPr>
            <a:xfrm flipH="1">
              <a:off x="1510362" y="-2"/>
              <a:ext cx="7329" cy="1373191"/>
            </a:xfrm>
            <a:prstGeom prst="line">
              <a:avLst/>
            </a:prstGeom>
            <a:noFill/>
            <a:ln w="324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10" name="Shape 910"/>
            <p:cNvSpPr/>
            <p:nvPr/>
          </p:nvSpPr>
          <p:spPr>
            <a:xfrm>
              <a:off x="4783887" y="1533525"/>
              <a:ext cx="577337" cy="1589"/>
            </a:xfrm>
            <a:prstGeom prst="line">
              <a:avLst/>
            </a:prstGeom>
            <a:noFill/>
            <a:ln w="324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11" name="Shape 911"/>
            <p:cNvSpPr/>
            <p:nvPr/>
          </p:nvSpPr>
          <p:spPr>
            <a:xfrm flipH="1">
              <a:off x="642893" y="1749425"/>
              <a:ext cx="676980" cy="804864"/>
            </a:xfrm>
            <a:prstGeom prst="line">
              <a:avLst/>
            </a:prstGeom>
            <a:noFill/>
            <a:ln w="324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915" name="Group 915"/>
            <p:cNvGrpSpPr/>
            <p:nvPr/>
          </p:nvGrpSpPr>
          <p:grpSpPr>
            <a:xfrm>
              <a:off x="1415116" y="1427162"/>
              <a:ext cx="867140" cy="213957"/>
              <a:chOff x="0" y="0"/>
              <a:chExt cx="867139" cy="213956"/>
            </a:xfrm>
          </p:grpSpPr>
          <p:sp>
            <p:nvSpPr>
              <p:cNvPr id="912" name="Shape 912"/>
              <p:cNvSpPr/>
              <p:nvPr/>
            </p:nvSpPr>
            <p:spPr>
              <a:xfrm>
                <a:off x="-1" y="0"/>
                <a:ext cx="867141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1200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391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3" name="Shape 913"/>
              <p:cNvSpPr/>
              <p:nvPr/>
            </p:nvSpPr>
            <p:spPr>
              <a:xfrm>
                <a:off x="-1" y="0"/>
                <a:ext cx="867141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200" y="0"/>
                    </a:lnTo>
                    <a:lnTo>
                      <a:pt x="21600" y="0"/>
                    </a:lnTo>
                    <a:lnTo>
                      <a:pt x="20391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4" name="Shape 914"/>
              <p:cNvSpPr/>
              <p:nvPr/>
            </p:nvSpPr>
            <p:spPr>
              <a:xfrm>
                <a:off x="817650" y="0"/>
                <a:ext cx="48028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19" name="Group 919"/>
            <p:cNvGrpSpPr/>
            <p:nvPr/>
          </p:nvGrpSpPr>
          <p:grpSpPr>
            <a:xfrm>
              <a:off x="2232765" y="1427162"/>
              <a:ext cx="1059098" cy="213957"/>
              <a:chOff x="0" y="0"/>
              <a:chExt cx="1059097" cy="213956"/>
            </a:xfrm>
          </p:grpSpPr>
          <p:sp>
            <p:nvSpPr>
              <p:cNvPr id="916" name="Shape 916"/>
              <p:cNvSpPr/>
              <p:nvPr/>
            </p:nvSpPr>
            <p:spPr>
              <a:xfrm>
                <a:off x="0" y="0"/>
                <a:ext cx="105909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7" name="Shape 917"/>
              <p:cNvSpPr/>
              <p:nvPr/>
            </p:nvSpPr>
            <p:spPr>
              <a:xfrm>
                <a:off x="0" y="0"/>
                <a:ext cx="1059097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8" name="Shape 918"/>
              <p:cNvSpPr/>
              <p:nvPr/>
            </p:nvSpPr>
            <p:spPr>
              <a:xfrm>
                <a:off x="1011072" y="0"/>
                <a:ext cx="48026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23" name="Group 923"/>
            <p:cNvGrpSpPr/>
            <p:nvPr/>
          </p:nvGrpSpPr>
          <p:grpSpPr>
            <a:xfrm>
              <a:off x="3243835" y="1427162"/>
              <a:ext cx="1299411" cy="213957"/>
              <a:chOff x="0" y="0"/>
              <a:chExt cx="1299410" cy="213956"/>
            </a:xfrm>
          </p:grpSpPr>
          <p:sp>
            <p:nvSpPr>
              <p:cNvPr id="920" name="Shape 920"/>
              <p:cNvSpPr/>
              <p:nvPr/>
            </p:nvSpPr>
            <p:spPr>
              <a:xfrm>
                <a:off x="-1" y="0"/>
                <a:ext cx="1299411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795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79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1" name="Shape 921"/>
              <p:cNvSpPr/>
              <p:nvPr/>
            </p:nvSpPr>
            <p:spPr>
              <a:xfrm>
                <a:off x="-1" y="0"/>
                <a:ext cx="1299411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795" y="0"/>
                    </a:lnTo>
                    <a:lnTo>
                      <a:pt x="21600" y="0"/>
                    </a:lnTo>
                    <a:lnTo>
                      <a:pt x="2079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2" name="Shape 922"/>
              <p:cNvSpPr/>
              <p:nvPr/>
            </p:nvSpPr>
            <p:spPr>
              <a:xfrm>
                <a:off x="1251384" y="0"/>
                <a:ext cx="4802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27" name="Group 927"/>
            <p:cNvGrpSpPr/>
            <p:nvPr/>
          </p:nvGrpSpPr>
          <p:grpSpPr>
            <a:xfrm>
              <a:off x="1366761" y="1481137"/>
              <a:ext cx="1299409" cy="213957"/>
              <a:chOff x="0" y="0"/>
              <a:chExt cx="1299408" cy="213956"/>
            </a:xfrm>
          </p:grpSpPr>
          <p:sp>
            <p:nvSpPr>
              <p:cNvPr id="924" name="Shape 924"/>
              <p:cNvSpPr/>
              <p:nvPr/>
            </p:nvSpPr>
            <p:spPr>
              <a:xfrm>
                <a:off x="-1" y="0"/>
                <a:ext cx="1299410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790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805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5" name="Shape 925"/>
              <p:cNvSpPr/>
              <p:nvPr/>
            </p:nvSpPr>
            <p:spPr>
              <a:xfrm>
                <a:off x="-1" y="0"/>
                <a:ext cx="1299410" cy="53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790" y="0"/>
                    </a:lnTo>
                    <a:lnTo>
                      <a:pt x="21600" y="0"/>
                    </a:lnTo>
                    <a:lnTo>
                      <a:pt x="20805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6" name="Shape 926"/>
              <p:cNvSpPr/>
              <p:nvPr/>
            </p:nvSpPr>
            <p:spPr>
              <a:xfrm>
                <a:off x="1251383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31" name="Group 931"/>
            <p:cNvGrpSpPr/>
            <p:nvPr/>
          </p:nvGrpSpPr>
          <p:grpSpPr>
            <a:xfrm>
              <a:off x="2618144" y="1481137"/>
              <a:ext cx="1059097" cy="213957"/>
              <a:chOff x="0" y="0"/>
              <a:chExt cx="1059096" cy="213956"/>
            </a:xfrm>
          </p:grpSpPr>
          <p:sp>
            <p:nvSpPr>
              <p:cNvPr id="928" name="Shape 928"/>
              <p:cNvSpPr/>
              <p:nvPr/>
            </p:nvSpPr>
            <p:spPr>
              <a:xfrm>
                <a:off x="-1" y="0"/>
                <a:ext cx="1059098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9" name="Shape 929"/>
              <p:cNvSpPr/>
              <p:nvPr/>
            </p:nvSpPr>
            <p:spPr>
              <a:xfrm>
                <a:off x="-1" y="0"/>
                <a:ext cx="1059098" cy="53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0" name="Shape 930"/>
              <p:cNvSpPr/>
              <p:nvPr/>
            </p:nvSpPr>
            <p:spPr>
              <a:xfrm>
                <a:off x="1011072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35" name="Group 935"/>
            <p:cNvGrpSpPr/>
            <p:nvPr/>
          </p:nvGrpSpPr>
          <p:grpSpPr>
            <a:xfrm>
              <a:off x="3629214" y="1481137"/>
              <a:ext cx="867139" cy="213957"/>
              <a:chOff x="0" y="0"/>
              <a:chExt cx="867138" cy="213956"/>
            </a:xfrm>
          </p:grpSpPr>
          <p:sp>
            <p:nvSpPr>
              <p:cNvPr id="932" name="Shape 932"/>
              <p:cNvSpPr/>
              <p:nvPr/>
            </p:nvSpPr>
            <p:spPr>
              <a:xfrm>
                <a:off x="-1" y="0"/>
                <a:ext cx="865676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1185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40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3" name="Shape 933"/>
              <p:cNvSpPr/>
              <p:nvPr/>
            </p:nvSpPr>
            <p:spPr>
              <a:xfrm>
                <a:off x="-1" y="0"/>
                <a:ext cx="865676" cy="53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185" y="0"/>
                    </a:lnTo>
                    <a:lnTo>
                      <a:pt x="21600" y="0"/>
                    </a:lnTo>
                    <a:lnTo>
                      <a:pt x="2040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4" name="Shape 934"/>
              <p:cNvSpPr/>
              <p:nvPr/>
            </p:nvSpPr>
            <p:spPr>
              <a:xfrm>
                <a:off x="819115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39" name="Group 939"/>
            <p:cNvGrpSpPr/>
            <p:nvPr/>
          </p:nvGrpSpPr>
          <p:grpSpPr>
            <a:xfrm>
              <a:off x="1318405" y="1533525"/>
              <a:ext cx="530120" cy="215541"/>
              <a:chOff x="0" y="0"/>
              <a:chExt cx="530119" cy="215540"/>
            </a:xfrm>
          </p:grpSpPr>
          <p:sp>
            <p:nvSpPr>
              <p:cNvPr id="936" name="Shape 936"/>
              <p:cNvSpPr/>
              <p:nvPr/>
            </p:nvSpPr>
            <p:spPr>
              <a:xfrm>
                <a:off x="0" y="-1"/>
                <a:ext cx="528652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1953" y="0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1962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7" name="Shape 937"/>
              <p:cNvSpPr/>
              <p:nvPr/>
            </p:nvSpPr>
            <p:spPr>
              <a:xfrm>
                <a:off x="0" y="-1"/>
                <a:ext cx="528652" cy="5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953" y="0"/>
                    </a:lnTo>
                    <a:lnTo>
                      <a:pt x="21600" y="0"/>
                    </a:lnTo>
                    <a:lnTo>
                      <a:pt x="1962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8" name="Shape 938"/>
              <p:cNvSpPr/>
              <p:nvPr/>
            </p:nvSpPr>
            <p:spPr>
              <a:xfrm>
                <a:off x="482091" y="-1"/>
                <a:ext cx="48029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43" name="Group 943"/>
            <p:cNvGrpSpPr/>
            <p:nvPr/>
          </p:nvGrpSpPr>
          <p:grpSpPr>
            <a:xfrm>
              <a:off x="1800496" y="1533525"/>
              <a:ext cx="1396120" cy="215541"/>
              <a:chOff x="0" y="0"/>
              <a:chExt cx="1396119" cy="215540"/>
            </a:xfrm>
          </p:grpSpPr>
          <p:sp>
            <p:nvSpPr>
              <p:cNvPr id="940" name="Shape 940"/>
              <p:cNvSpPr/>
              <p:nvPr/>
            </p:nvSpPr>
            <p:spPr>
              <a:xfrm>
                <a:off x="-1" y="-1"/>
                <a:ext cx="1396121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746" y="0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208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1" name="Shape 941"/>
              <p:cNvSpPr/>
              <p:nvPr/>
            </p:nvSpPr>
            <p:spPr>
              <a:xfrm>
                <a:off x="-1" y="-1"/>
                <a:ext cx="1396121" cy="5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746" y="0"/>
                    </a:lnTo>
                    <a:lnTo>
                      <a:pt x="21600" y="0"/>
                    </a:lnTo>
                    <a:lnTo>
                      <a:pt x="208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2" name="Shape 942"/>
              <p:cNvSpPr/>
              <p:nvPr/>
            </p:nvSpPr>
            <p:spPr>
              <a:xfrm>
                <a:off x="1346629" y="-1"/>
                <a:ext cx="48029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47" name="Group 947"/>
            <p:cNvGrpSpPr/>
            <p:nvPr/>
          </p:nvGrpSpPr>
          <p:grpSpPr>
            <a:xfrm>
              <a:off x="3147124" y="1533525"/>
              <a:ext cx="675184" cy="215541"/>
              <a:chOff x="0" y="0"/>
              <a:chExt cx="675183" cy="215540"/>
            </a:xfrm>
          </p:grpSpPr>
          <p:sp>
            <p:nvSpPr>
              <p:cNvPr id="944" name="Shape 944"/>
              <p:cNvSpPr/>
              <p:nvPr/>
            </p:nvSpPr>
            <p:spPr>
              <a:xfrm>
                <a:off x="-1" y="-1"/>
                <a:ext cx="673718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1544" y="0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5" name="Shape 945"/>
              <p:cNvSpPr/>
              <p:nvPr/>
            </p:nvSpPr>
            <p:spPr>
              <a:xfrm>
                <a:off x="-1" y="-1"/>
                <a:ext cx="673718" cy="5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544" y="0"/>
                    </a:lnTo>
                    <a:lnTo>
                      <a:pt x="21600" y="0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6" name="Shape 946"/>
              <p:cNvSpPr/>
              <p:nvPr/>
            </p:nvSpPr>
            <p:spPr>
              <a:xfrm>
                <a:off x="627157" y="-1"/>
                <a:ext cx="48027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51" name="Group 951"/>
            <p:cNvGrpSpPr/>
            <p:nvPr/>
          </p:nvGrpSpPr>
          <p:grpSpPr>
            <a:xfrm>
              <a:off x="1463472" y="1212850"/>
              <a:ext cx="1059098" cy="213956"/>
              <a:chOff x="0" y="0"/>
              <a:chExt cx="1059097" cy="213955"/>
            </a:xfrm>
          </p:grpSpPr>
          <p:sp>
            <p:nvSpPr>
              <p:cNvPr id="948" name="Shape 948"/>
              <p:cNvSpPr/>
              <p:nvPr/>
            </p:nvSpPr>
            <p:spPr>
              <a:xfrm>
                <a:off x="0" y="0"/>
                <a:ext cx="1059097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976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9" name="Shape 949"/>
              <p:cNvSpPr/>
              <p:nvPr/>
            </p:nvSpPr>
            <p:spPr>
              <a:xfrm>
                <a:off x="0" y="0"/>
                <a:ext cx="1059097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76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50" name="Shape 950"/>
              <p:cNvSpPr/>
              <p:nvPr/>
            </p:nvSpPr>
            <p:spPr>
              <a:xfrm>
                <a:off x="1011072" y="0"/>
                <a:ext cx="48026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55" name="Group 955"/>
            <p:cNvGrpSpPr/>
            <p:nvPr/>
          </p:nvGrpSpPr>
          <p:grpSpPr>
            <a:xfrm>
              <a:off x="2474542" y="1212850"/>
              <a:ext cx="722077" cy="213956"/>
              <a:chOff x="0" y="0"/>
              <a:chExt cx="722076" cy="213955"/>
            </a:xfrm>
          </p:grpSpPr>
          <p:sp>
            <p:nvSpPr>
              <p:cNvPr id="952" name="Shape 952"/>
              <p:cNvSpPr/>
              <p:nvPr/>
            </p:nvSpPr>
            <p:spPr>
              <a:xfrm>
                <a:off x="0" y="0"/>
                <a:ext cx="722074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143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CC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53" name="Shape 953"/>
              <p:cNvSpPr/>
              <p:nvPr/>
            </p:nvSpPr>
            <p:spPr>
              <a:xfrm>
                <a:off x="0" y="0"/>
                <a:ext cx="722074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431" y="0"/>
                    </a:lnTo>
                    <a:lnTo>
                      <a:pt x="21600" y="0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DF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54" name="Shape 954"/>
              <p:cNvSpPr/>
              <p:nvPr/>
            </p:nvSpPr>
            <p:spPr>
              <a:xfrm>
                <a:off x="674049" y="0"/>
                <a:ext cx="48028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AF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59" name="Group 959"/>
            <p:cNvGrpSpPr/>
            <p:nvPr/>
          </p:nvGrpSpPr>
          <p:grpSpPr>
            <a:xfrm>
              <a:off x="3147124" y="1212850"/>
              <a:ext cx="1059097" cy="213956"/>
              <a:chOff x="0" y="0"/>
              <a:chExt cx="1059096" cy="213955"/>
            </a:xfrm>
          </p:grpSpPr>
          <p:sp>
            <p:nvSpPr>
              <p:cNvPr id="956" name="Shape 956"/>
              <p:cNvSpPr/>
              <p:nvPr/>
            </p:nvSpPr>
            <p:spPr>
              <a:xfrm>
                <a:off x="-1" y="0"/>
                <a:ext cx="1059098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57" name="Shape 957"/>
              <p:cNvSpPr/>
              <p:nvPr/>
            </p:nvSpPr>
            <p:spPr>
              <a:xfrm>
                <a:off x="-1" y="0"/>
                <a:ext cx="1059098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58" name="Shape 958"/>
              <p:cNvSpPr/>
              <p:nvPr/>
            </p:nvSpPr>
            <p:spPr>
              <a:xfrm>
                <a:off x="1011072" y="0"/>
                <a:ext cx="48024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63" name="Group 963"/>
            <p:cNvGrpSpPr/>
            <p:nvPr/>
          </p:nvGrpSpPr>
          <p:grpSpPr>
            <a:xfrm>
              <a:off x="1463472" y="1050925"/>
              <a:ext cx="1059098" cy="215541"/>
              <a:chOff x="0" y="0"/>
              <a:chExt cx="1059097" cy="215540"/>
            </a:xfrm>
          </p:grpSpPr>
          <p:sp>
            <p:nvSpPr>
              <p:cNvPr id="960" name="Shape 960"/>
              <p:cNvSpPr/>
              <p:nvPr/>
            </p:nvSpPr>
            <p:spPr>
              <a:xfrm>
                <a:off x="0" y="-1"/>
                <a:ext cx="1059097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976" y="0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61" name="Shape 961"/>
              <p:cNvSpPr/>
              <p:nvPr/>
            </p:nvSpPr>
            <p:spPr>
              <a:xfrm>
                <a:off x="0" y="-1"/>
                <a:ext cx="1059097" cy="53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76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62" name="Shape 962"/>
              <p:cNvSpPr/>
              <p:nvPr/>
            </p:nvSpPr>
            <p:spPr>
              <a:xfrm>
                <a:off x="1011072" y="-1"/>
                <a:ext cx="48026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67" name="Group 967"/>
            <p:cNvGrpSpPr/>
            <p:nvPr/>
          </p:nvGrpSpPr>
          <p:grpSpPr>
            <a:xfrm>
              <a:off x="2474542" y="1050925"/>
              <a:ext cx="722077" cy="215541"/>
              <a:chOff x="0" y="0"/>
              <a:chExt cx="722076" cy="215540"/>
            </a:xfrm>
          </p:grpSpPr>
          <p:sp>
            <p:nvSpPr>
              <p:cNvPr id="964" name="Shape 964"/>
              <p:cNvSpPr/>
              <p:nvPr/>
            </p:nvSpPr>
            <p:spPr>
              <a:xfrm>
                <a:off x="0" y="-1"/>
                <a:ext cx="722074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1431" y="0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65" name="Shape 965"/>
              <p:cNvSpPr/>
              <p:nvPr/>
            </p:nvSpPr>
            <p:spPr>
              <a:xfrm>
                <a:off x="0" y="-1"/>
                <a:ext cx="722074" cy="53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431" y="0"/>
                    </a:lnTo>
                    <a:lnTo>
                      <a:pt x="21600" y="0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66" name="Shape 966"/>
              <p:cNvSpPr/>
              <p:nvPr/>
            </p:nvSpPr>
            <p:spPr>
              <a:xfrm>
                <a:off x="674049" y="-1"/>
                <a:ext cx="48028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71" name="Group 971"/>
            <p:cNvGrpSpPr/>
            <p:nvPr/>
          </p:nvGrpSpPr>
          <p:grpSpPr>
            <a:xfrm>
              <a:off x="3147124" y="1050925"/>
              <a:ext cx="1059097" cy="215541"/>
              <a:chOff x="0" y="0"/>
              <a:chExt cx="1059096" cy="215540"/>
            </a:xfrm>
          </p:grpSpPr>
          <p:sp>
            <p:nvSpPr>
              <p:cNvPr id="968" name="Shape 968"/>
              <p:cNvSpPr/>
              <p:nvPr/>
            </p:nvSpPr>
            <p:spPr>
              <a:xfrm>
                <a:off x="-1" y="-1"/>
                <a:ext cx="1059098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69" name="Shape 969"/>
              <p:cNvSpPr/>
              <p:nvPr/>
            </p:nvSpPr>
            <p:spPr>
              <a:xfrm>
                <a:off x="-1" y="-1"/>
                <a:ext cx="1059098" cy="53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70" name="Shape 970"/>
              <p:cNvSpPr/>
              <p:nvPr/>
            </p:nvSpPr>
            <p:spPr>
              <a:xfrm>
                <a:off x="1011072" y="-1"/>
                <a:ext cx="48024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75" name="Group 975"/>
            <p:cNvGrpSpPr/>
            <p:nvPr/>
          </p:nvGrpSpPr>
          <p:grpSpPr>
            <a:xfrm>
              <a:off x="2232765" y="1266825"/>
              <a:ext cx="1059098" cy="213956"/>
              <a:chOff x="0" y="0"/>
              <a:chExt cx="1059097" cy="213955"/>
            </a:xfrm>
          </p:grpSpPr>
          <p:sp>
            <p:nvSpPr>
              <p:cNvPr id="972" name="Shape 972"/>
              <p:cNvSpPr/>
              <p:nvPr/>
            </p:nvSpPr>
            <p:spPr>
              <a:xfrm>
                <a:off x="0" y="0"/>
                <a:ext cx="1059097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73" name="Shape 973"/>
              <p:cNvSpPr/>
              <p:nvPr/>
            </p:nvSpPr>
            <p:spPr>
              <a:xfrm>
                <a:off x="0" y="-1"/>
                <a:ext cx="1059097" cy="53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74" name="Shape 974"/>
              <p:cNvSpPr/>
              <p:nvPr/>
            </p:nvSpPr>
            <p:spPr>
              <a:xfrm>
                <a:off x="1011072" y="0"/>
                <a:ext cx="48026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79" name="Group 979"/>
            <p:cNvGrpSpPr/>
            <p:nvPr/>
          </p:nvGrpSpPr>
          <p:grpSpPr>
            <a:xfrm>
              <a:off x="3243835" y="1266825"/>
              <a:ext cx="578471" cy="213956"/>
              <a:chOff x="0" y="0"/>
              <a:chExt cx="578470" cy="213955"/>
            </a:xfrm>
          </p:grpSpPr>
          <p:sp>
            <p:nvSpPr>
              <p:cNvPr id="976" name="Shape 976"/>
              <p:cNvSpPr/>
              <p:nvPr/>
            </p:nvSpPr>
            <p:spPr>
              <a:xfrm>
                <a:off x="-1" y="0"/>
                <a:ext cx="577008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1790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1981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77" name="Shape 977"/>
              <p:cNvSpPr/>
              <p:nvPr/>
            </p:nvSpPr>
            <p:spPr>
              <a:xfrm>
                <a:off x="-1" y="-1"/>
                <a:ext cx="577008" cy="53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790" y="0"/>
                    </a:lnTo>
                    <a:lnTo>
                      <a:pt x="21600" y="0"/>
                    </a:lnTo>
                    <a:lnTo>
                      <a:pt x="1981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78" name="Shape 978"/>
              <p:cNvSpPr/>
              <p:nvPr/>
            </p:nvSpPr>
            <p:spPr>
              <a:xfrm>
                <a:off x="530446" y="0"/>
                <a:ext cx="48025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980" name="Shape 980"/>
            <p:cNvSpPr/>
            <p:nvPr/>
          </p:nvSpPr>
          <p:spPr>
            <a:xfrm>
              <a:off x="855364" y="2212975"/>
              <a:ext cx="1133894" cy="351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0000"/>
                </a:lnSpc>
                <a:spcBef>
                  <a:spcPts val="8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b="1" sz="1800">
                  <a:solidFill>
                    <a:srgbClr val="0000FF"/>
                  </a:solidFill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Data Item</a:t>
              </a:r>
            </a:p>
          </p:txBody>
        </p:sp>
        <p:sp>
          <p:nvSpPr>
            <p:cNvPr id="981" name="Shape 981"/>
            <p:cNvSpPr/>
            <p:nvPr/>
          </p:nvSpPr>
          <p:spPr>
            <a:xfrm>
              <a:off x="1596816" y="92075"/>
              <a:ext cx="930743" cy="351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0000"/>
                </a:lnSpc>
                <a:spcBef>
                  <a:spcPts val="8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b="1" sz="1800">
                  <a:solidFill>
                    <a:srgbClr val="0000FF"/>
                  </a:solidFill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Version</a:t>
              </a:r>
            </a:p>
          </p:txBody>
        </p:sp>
        <p:sp>
          <p:nvSpPr>
            <p:cNvPr id="982" name="Shape 982"/>
            <p:cNvSpPr/>
            <p:nvPr/>
          </p:nvSpPr>
          <p:spPr>
            <a:xfrm>
              <a:off x="4706224" y="825500"/>
              <a:ext cx="634278" cy="351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0000"/>
                </a:lnSpc>
                <a:spcBef>
                  <a:spcPts val="8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b="1" sz="1800">
                  <a:solidFill>
                    <a:srgbClr val="0000FF"/>
                  </a:solidFill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Time</a:t>
              </a:r>
            </a:p>
          </p:txBody>
        </p:sp>
        <p:sp>
          <p:nvSpPr>
            <p:cNvPr id="983" name="Shape 983"/>
            <p:cNvSpPr/>
            <p:nvPr/>
          </p:nvSpPr>
          <p:spPr>
            <a:xfrm>
              <a:off x="1703784" y="1762125"/>
              <a:ext cx="245278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t1</a:t>
              </a:r>
            </a:p>
          </p:txBody>
        </p:sp>
        <p:sp>
          <p:nvSpPr>
            <p:cNvPr id="984" name="Shape 984"/>
            <p:cNvSpPr/>
            <p:nvPr/>
          </p:nvSpPr>
          <p:spPr>
            <a:xfrm>
              <a:off x="2087698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t2</a:t>
              </a:r>
            </a:p>
          </p:txBody>
        </p:sp>
        <p:sp>
          <p:nvSpPr>
            <p:cNvPr id="985" name="Shape 985"/>
            <p:cNvSpPr/>
            <p:nvPr/>
          </p:nvSpPr>
          <p:spPr>
            <a:xfrm>
              <a:off x="2377831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t3</a:t>
              </a:r>
            </a:p>
          </p:txBody>
        </p:sp>
        <p:sp>
          <p:nvSpPr>
            <p:cNvPr id="986" name="Shape 986"/>
            <p:cNvSpPr/>
            <p:nvPr/>
          </p:nvSpPr>
          <p:spPr>
            <a:xfrm>
              <a:off x="2569788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t4</a:t>
              </a:r>
            </a:p>
          </p:txBody>
        </p:sp>
        <p:sp>
          <p:nvSpPr>
            <p:cNvPr id="987" name="Shape 987"/>
            <p:cNvSpPr/>
            <p:nvPr/>
          </p:nvSpPr>
          <p:spPr>
            <a:xfrm>
              <a:off x="3051879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t5</a:t>
              </a:r>
            </a:p>
          </p:txBody>
        </p:sp>
        <p:sp>
          <p:nvSpPr>
            <p:cNvPr id="988" name="Shape 988"/>
            <p:cNvSpPr/>
            <p:nvPr/>
          </p:nvSpPr>
          <p:spPr>
            <a:xfrm>
              <a:off x="3195480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t6</a:t>
              </a:r>
            </a:p>
          </p:txBody>
        </p:sp>
        <p:sp>
          <p:nvSpPr>
            <p:cNvPr id="989" name="Shape 989"/>
            <p:cNvSpPr/>
            <p:nvPr/>
          </p:nvSpPr>
          <p:spPr>
            <a:xfrm>
              <a:off x="3532503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t7</a:t>
              </a:r>
            </a:p>
          </p:txBody>
        </p:sp>
        <p:sp>
          <p:nvSpPr>
            <p:cNvPr id="990" name="Shape 990"/>
            <p:cNvSpPr/>
            <p:nvPr/>
          </p:nvSpPr>
          <p:spPr>
            <a:xfrm>
              <a:off x="3727391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t8</a:t>
              </a:r>
            </a:p>
          </p:txBody>
        </p:sp>
        <p:sp>
          <p:nvSpPr>
            <p:cNvPr id="991" name="Shape 991"/>
            <p:cNvSpPr/>
            <p:nvPr/>
          </p:nvSpPr>
          <p:spPr>
            <a:xfrm>
              <a:off x="4014594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t9</a:t>
              </a:r>
            </a:p>
          </p:txBody>
        </p:sp>
        <p:sp>
          <p:nvSpPr>
            <p:cNvPr id="992" name="Shape 992"/>
            <p:cNvSpPr/>
            <p:nvPr/>
          </p:nvSpPr>
          <p:spPr>
            <a:xfrm>
              <a:off x="4351617" y="1762125"/>
              <a:ext cx="33829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t10</a:t>
              </a:r>
            </a:p>
          </p:txBody>
        </p:sp>
        <p:sp>
          <p:nvSpPr>
            <p:cNvPr id="993" name="Shape 993"/>
            <p:cNvSpPr/>
            <p:nvPr/>
          </p:nvSpPr>
          <p:spPr>
            <a:xfrm>
              <a:off x="4638819" y="1762125"/>
              <a:ext cx="313889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t11</a:t>
              </a:r>
            </a:p>
          </p:txBody>
        </p:sp>
        <p:sp>
          <p:nvSpPr>
            <p:cNvPr id="994" name="Shape 994"/>
            <p:cNvSpPr/>
            <p:nvPr/>
          </p:nvSpPr>
          <p:spPr>
            <a:xfrm>
              <a:off x="0" y="1266825"/>
              <a:ext cx="1475194" cy="7291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/>
            <a:p>
              <a:pPr algn="r" defTabSz="457200">
                <a:lnSpc>
                  <a:spcPct val="94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VDET alignment</a:t>
              </a:r>
            </a:p>
            <a:p>
              <a:pPr algn="r" defTabSz="457200">
                <a:lnSpc>
                  <a:spcPct val="40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HCAL calibration  </a:t>
              </a:r>
            </a:p>
            <a:p>
              <a:pPr algn="r" defTabSz="457200">
                <a:lnSpc>
                  <a:spcPct val="60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RICH pressure     </a:t>
              </a:r>
            </a:p>
            <a:p>
              <a:pPr algn="r" defTabSz="457200">
                <a:lnSpc>
                  <a:spcPct val="40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ECAL temperature       </a:t>
              </a:r>
            </a:p>
          </p:txBody>
        </p:sp>
        <p:sp>
          <p:nvSpPr>
            <p:cNvPr id="995" name="Shape 995"/>
            <p:cNvSpPr/>
            <p:nvPr/>
          </p:nvSpPr>
          <p:spPr>
            <a:xfrm flipH="1">
              <a:off x="2424722" y="1533524"/>
              <a:ext cx="628624" cy="912815"/>
            </a:xfrm>
            <a:prstGeom prst="line">
              <a:avLst/>
            </a:prstGeom>
            <a:noFill/>
            <a:ln w="3816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6" name="Shape 996"/>
            <p:cNvSpPr/>
            <p:nvPr/>
          </p:nvSpPr>
          <p:spPr>
            <a:xfrm flipV="1">
              <a:off x="3051878" y="620712"/>
              <a:ext cx="1468" cy="914402"/>
            </a:xfrm>
            <a:prstGeom prst="line">
              <a:avLst/>
            </a:prstGeom>
            <a:noFill/>
            <a:ln w="3816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7" name="Shape 997"/>
            <p:cNvSpPr/>
            <p:nvPr/>
          </p:nvSpPr>
          <p:spPr>
            <a:xfrm>
              <a:off x="2621074" y="2232025"/>
              <a:ext cx="725472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sx="100000" sy="100000" kx="0" ky="0" algn="b" rotWithShape="0" blurRad="12700" dist="25400" dir="270000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Time = T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Shape 1002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03" name="Shape 1003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04" name="Shape 1004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005" name="image2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" y="0"/>
            <a:ext cx="90805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image12.png"/>
          <p:cNvPicPr>
            <a:picLocks noChangeAspect="1"/>
          </p:cNvPicPr>
          <p:nvPr/>
        </p:nvPicPr>
        <p:blipFill>
          <a:blip r:embed="rId2">
            <a:extLst/>
          </a:blip>
          <a:srcRect l="0" t="12239" r="0" b="12239"/>
          <a:stretch>
            <a:fillRect/>
          </a:stretch>
        </p:blipFill>
        <p:spPr>
          <a:xfrm>
            <a:off x="250825" y="836612"/>
            <a:ext cx="8861350" cy="4746900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60" name="Shape 160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61" name="Shape 161"/>
          <p:cNvSpPr/>
          <p:nvPr>
            <p:ph type="sldNum" sz="quarter" idx="4294967295"/>
          </p:nvPr>
        </p:nvSpPr>
        <p:spPr>
          <a:xfrm>
            <a:off x="8432975" y="6397726"/>
            <a:ext cx="203023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2" name="Shape 162"/>
          <p:cNvSpPr/>
          <p:nvPr>
            <p:ph type="title" idx="4294967295"/>
          </p:nvPr>
        </p:nvSpPr>
        <p:spPr>
          <a:xfrm>
            <a:off x="406400" y="228599"/>
            <a:ext cx="7772400" cy="792215"/>
          </a:xfrm>
          <a:prstGeom prst="rect">
            <a:avLst/>
          </a:prstGeom>
        </p:spPr>
        <p:txBody>
          <a:bodyPr anchor="b"/>
          <a:lstStyle>
            <a:lvl1pPr algn="l" defTabSz="896111">
              <a:defRPr b="0" sz="39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An LHC detector - CMS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Shape 1007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08" name="Shape 1008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09" name="Shape 1009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010" name="image2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700"/>
            <a:ext cx="9131300" cy="6832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/>
          <p:nvPr>
            <p:ph type="body" sz="quarter" idx="4294967295"/>
          </p:nvPr>
        </p:nvSpPr>
        <p:spPr>
          <a:xfrm>
            <a:off x="1182686" y="363537"/>
            <a:ext cx="7710490" cy="936626"/>
          </a:xfrm>
          <a:prstGeom prst="rect">
            <a:avLst/>
          </a:prstGeom>
        </p:spPr>
        <p:txBody>
          <a:bodyPr lIns="46037" tIns="46037" rIns="46037" bIns="46037"/>
          <a:lstStyle/>
          <a:p>
            <a:pPr marL="217170" indent="-217170" defTabSz="347471">
              <a:lnSpc>
                <a:spcPct val="80000"/>
              </a:lnSpc>
              <a:spcBef>
                <a:spcPts val="400"/>
              </a:spcBef>
              <a:buClr>
                <a:schemeClr val="accent2"/>
              </a:buClr>
              <a:buSzTx/>
              <a:buFont typeface="Monotype Sorts"/>
              <a:buNone/>
              <a:defRPr sz="133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LCG depends on two major science</a:t>
            </a:r>
            <a:br/>
            <a:r>
              <a:t>           grid infrastructures ….</a:t>
            </a:r>
            <a:endParaRPr sz="855">
              <a:solidFill>
                <a:schemeClr val="accent1"/>
              </a:solidFill>
            </a:endParaRPr>
          </a:p>
          <a:p>
            <a:pPr marL="217170" indent="-217170" defTabSz="347471">
              <a:lnSpc>
                <a:spcPct val="80000"/>
              </a:lnSpc>
              <a:spcBef>
                <a:spcPts val="200"/>
              </a:spcBef>
              <a:buClr>
                <a:schemeClr val="accent2"/>
              </a:buClr>
              <a:buSzTx/>
              <a:buFont typeface="Monotype Sorts"/>
              <a:buNone/>
              <a:defRPr b="1" sz="855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	</a:t>
            </a:r>
            <a:br/>
            <a:r>
              <a:t>EGEE</a:t>
            </a:r>
            <a:r>
              <a:rPr b="0"/>
              <a:t> 	- Enabling Grids for E-Science</a:t>
            </a:r>
          </a:p>
          <a:p>
            <a:pPr marL="217170" indent="-217170" defTabSz="347471">
              <a:lnSpc>
                <a:spcPct val="80000"/>
              </a:lnSpc>
              <a:spcBef>
                <a:spcPts val="200"/>
              </a:spcBef>
              <a:buClr>
                <a:schemeClr val="accent2"/>
              </a:buClr>
              <a:buSzTx/>
              <a:buFont typeface="Monotype Sorts"/>
              <a:buNone/>
              <a:defRPr sz="855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	</a:t>
            </a:r>
            <a:r>
              <a:rPr b="1"/>
              <a:t>OSG</a:t>
            </a:r>
            <a:r>
              <a:t>  	- US Open Science Grid</a:t>
            </a:r>
          </a:p>
        </p:txBody>
      </p:sp>
      <p:pic>
        <p:nvPicPr>
          <p:cNvPr id="1013" name="image23.jpeg" descr="osg+egee_sites_in LC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549525"/>
            <a:ext cx="9144000" cy="4308475"/>
          </a:xfrm>
          <a:prstGeom prst="rect">
            <a:avLst/>
          </a:prstGeom>
          <a:ln w="12700">
            <a:miter lim="400000"/>
          </a:ln>
        </p:spPr>
      </p:pic>
      <p:sp>
        <p:nvSpPr>
          <p:cNvPr id="1014" name="Shape 1014"/>
          <p:cNvSpPr/>
          <p:nvPr/>
        </p:nvSpPr>
        <p:spPr>
          <a:xfrm>
            <a:off x="7593011" y="6396037"/>
            <a:ext cx="1550989" cy="4619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1015" name="Shape 1015"/>
          <p:cNvSpPr/>
          <p:nvPr/>
        </p:nvSpPr>
        <p:spPr>
          <a:xfrm>
            <a:off x="0" y="6396037"/>
            <a:ext cx="1550988" cy="4619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>
              <a:defRPr sz="1800"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1016" name="Shape 1016"/>
          <p:cNvSpPr/>
          <p:nvPr>
            <p:ph type="sldNum" sz="quarter" idx="4294967295"/>
          </p:nvPr>
        </p:nvSpPr>
        <p:spPr>
          <a:xfrm>
            <a:off x="4942133" y="6608761"/>
            <a:ext cx="239465" cy="26987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037" tIns="46037" rIns="46037" bIns="46037"/>
          <a:lstStyle>
            <a:lvl1pPr algn="r">
              <a:defRPr i="0" sz="1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Shape 1018"/>
          <p:cNvSpPr/>
          <p:nvPr>
            <p:ph type="title" idx="4294967295"/>
          </p:nvPr>
        </p:nvSpPr>
        <p:spPr>
          <a:xfrm>
            <a:off x="2254250" y="66675"/>
            <a:ext cx="6734175" cy="6858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Applications</a:t>
            </a:r>
          </a:p>
        </p:txBody>
      </p:sp>
      <p:sp>
        <p:nvSpPr>
          <p:cNvPr id="1019" name="Shape 1019"/>
          <p:cNvSpPr/>
          <p:nvPr>
            <p:ph type="body" idx="4294967295"/>
          </p:nvPr>
        </p:nvSpPr>
        <p:spPr>
          <a:xfrm>
            <a:off x="231775" y="836611"/>
            <a:ext cx="8661400" cy="5688016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"/>
              </a:spcBef>
              <a:buClr>
                <a:srgbClr val="F1AF00"/>
              </a:buClr>
              <a:buChar char="•"/>
              <a:defRPr b="1" sz="2000">
                <a:solidFill>
                  <a:srgbClr val="2B519A"/>
                </a:solidFill>
              </a:defRPr>
            </a:pPr>
            <a:r>
              <a:t>Many applications in different domains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1900">
                <a:solidFill>
                  <a:srgbClr val="00338F"/>
                </a:solidFill>
              </a:defRPr>
            </a:pPr>
            <a:r>
              <a:t>High Energy Physics </a:t>
            </a:r>
            <a:r>
              <a:rPr>
                <a:solidFill>
                  <a:srgbClr val="904490"/>
                </a:solidFill>
              </a:rPr>
              <a:t>(Pilot domain)</a:t>
            </a:r>
          </a:p>
          <a:p>
            <a:pPr lvl="2">
              <a:spcBef>
                <a:spcPts val="200"/>
              </a:spcBef>
              <a:buClr>
                <a:srgbClr val="F1AF00"/>
              </a:buClr>
              <a:buFont typeface="Wingdings"/>
              <a:buChar char="▪"/>
              <a:defRPr sz="1700">
                <a:solidFill>
                  <a:srgbClr val="00338F"/>
                </a:solidFill>
              </a:defRPr>
            </a:pPr>
            <a:r>
              <a:t>Experiments at CERN (LHC), DESY, Fermilab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2000">
                <a:solidFill>
                  <a:srgbClr val="00338F"/>
                </a:solidFill>
              </a:defRPr>
            </a:pPr>
            <a:r>
              <a:t>Biomedical </a:t>
            </a:r>
            <a:r>
              <a:rPr sz="1900">
                <a:solidFill>
                  <a:srgbClr val="904490"/>
                </a:solidFill>
              </a:rPr>
              <a:t>(Pilot domain)</a:t>
            </a:r>
            <a:endParaRPr sz="1900"/>
          </a:p>
          <a:p>
            <a:pPr lvl="2">
              <a:spcBef>
                <a:spcPts val="200"/>
              </a:spcBef>
              <a:buClr>
                <a:srgbClr val="F1AF00"/>
              </a:buClr>
              <a:buFont typeface="Wingdings"/>
              <a:buChar char="▪"/>
              <a:defRPr sz="1700">
                <a:solidFill>
                  <a:srgbClr val="00338F"/>
                </a:solidFill>
              </a:defRPr>
            </a:pPr>
            <a:r>
              <a:t>Bioinformatics</a:t>
            </a:r>
          </a:p>
          <a:p>
            <a:pPr lvl="2">
              <a:spcBef>
                <a:spcPts val="200"/>
              </a:spcBef>
              <a:buClr>
                <a:srgbClr val="F1AF00"/>
              </a:buClr>
              <a:buFont typeface="Wingdings"/>
              <a:buChar char="▪"/>
              <a:defRPr sz="1700">
                <a:solidFill>
                  <a:srgbClr val="00338F"/>
                </a:solidFill>
              </a:defRPr>
            </a:pPr>
            <a:r>
              <a:t>Medical imaging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2000">
                <a:solidFill>
                  <a:srgbClr val="00338F"/>
                </a:solidFill>
              </a:defRPr>
            </a:pPr>
            <a:r>
              <a:t>Earth Sciences</a:t>
            </a:r>
          </a:p>
          <a:p>
            <a:pPr lvl="2">
              <a:spcBef>
                <a:spcPts val="200"/>
              </a:spcBef>
              <a:buClr>
                <a:srgbClr val="F1AF00"/>
              </a:buClr>
              <a:buFont typeface="Wingdings"/>
              <a:buChar char="▪"/>
              <a:defRPr sz="1800">
                <a:solidFill>
                  <a:srgbClr val="00338F"/>
                </a:solidFill>
              </a:defRPr>
            </a:pPr>
            <a:r>
              <a:t>Geo-surveying</a:t>
            </a:r>
          </a:p>
          <a:p>
            <a:pPr lvl="2">
              <a:spcBef>
                <a:spcPts val="100"/>
              </a:spcBef>
              <a:buClr>
                <a:srgbClr val="F1AF00"/>
              </a:buClr>
              <a:buFont typeface="Wingdings"/>
              <a:buChar char="▪"/>
              <a:defRPr sz="1500">
                <a:solidFill>
                  <a:srgbClr val="00338F"/>
                </a:solidFill>
              </a:defRPr>
            </a:pPr>
            <a:r>
              <a:t>Solid Earth Physics</a:t>
            </a:r>
          </a:p>
          <a:p>
            <a:pPr lvl="2">
              <a:spcBef>
                <a:spcPts val="200"/>
              </a:spcBef>
              <a:buClr>
                <a:srgbClr val="F1AF00"/>
              </a:buClr>
              <a:buFont typeface="Wingdings"/>
              <a:buChar char="▪"/>
              <a:defRPr sz="1800">
                <a:solidFill>
                  <a:srgbClr val="00338F"/>
                </a:solidFill>
              </a:defRPr>
            </a:pPr>
            <a:r>
              <a:t>Hydrology, Climate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2100">
                <a:solidFill>
                  <a:srgbClr val="00338F"/>
                </a:solidFill>
              </a:defRPr>
            </a:pPr>
            <a:r>
              <a:t>Computational Chemistry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2100">
                <a:solidFill>
                  <a:srgbClr val="00338F"/>
                </a:solidFill>
              </a:defRPr>
            </a:pPr>
            <a:r>
              <a:t>Fusion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2100">
                <a:solidFill>
                  <a:srgbClr val="00338F"/>
                </a:solidFill>
              </a:defRPr>
            </a:pPr>
            <a:r>
              <a:t>Astronomy</a:t>
            </a:r>
            <a:endParaRPr sz="1900"/>
          </a:p>
          <a:p>
            <a:pPr lvl="2">
              <a:spcBef>
                <a:spcPts val="200"/>
              </a:spcBef>
              <a:buClr>
                <a:srgbClr val="F1AF00"/>
              </a:buClr>
              <a:buFont typeface="Wingdings"/>
              <a:buChar char="▪"/>
              <a:defRPr sz="1700">
                <a:solidFill>
                  <a:srgbClr val="00338F"/>
                </a:solidFill>
              </a:defRPr>
            </a:pPr>
            <a:r>
              <a:t>Cosmic Microwave Background</a:t>
            </a:r>
          </a:p>
          <a:p>
            <a:pPr lvl="2">
              <a:spcBef>
                <a:spcPts val="200"/>
              </a:spcBef>
              <a:buClr>
                <a:srgbClr val="F1AF00"/>
              </a:buClr>
              <a:buFont typeface="Wingdings"/>
              <a:buChar char="▪"/>
              <a:defRPr sz="1700">
                <a:solidFill>
                  <a:srgbClr val="00338F"/>
                </a:solidFill>
              </a:defRPr>
            </a:pPr>
            <a:r>
              <a:t>Gamma ray astronomy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2100">
                <a:solidFill>
                  <a:srgbClr val="00338F"/>
                </a:solidFill>
              </a:defRPr>
            </a:pPr>
            <a:r>
              <a:t>Geology</a:t>
            </a:r>
          </a:p>
          <a:p>
            <a:pPr lvl="1" marL="742950" indent="-285750">
              <a:spcBef>
                <a:spcPts val="200"/>
              </a:spcBef>
              <a:buClr>
                <a:srgbClr val="F1AF00"/>
              </a:buClr>
              <a:buFont typeface="Arial"/>
              <a:buChar char="–"/>
              <a:defRPr sz="2100">
                <a:solidFill>
                  <a:srgbClr val="00338F"/>
                </a:solidFill>
              </a:defRPr>
            </a:pPr>
            <a:r>
              <a:t>Industrial Applications</a:t>
            </a:r>
          </a:p>
        </p:txBody>
      </p:sp>
      <p:pic>
        <p:nvPicPr>
          <p:cNvPr id="1020" name="image29.png" descr="petrocaem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16462" y="5278437"/>
            <a:ext cx="2089152" cy="11747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1" name="image30.png" descr="1cet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66036" y="2935286"/>
            <a:ext cx="1285877" cy="12858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2" name="image31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80286" y="981075"/>
            <a:ext cx="1512889" cy="1395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3" name="image3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54800" y="3246436"/>
            <a:ext cx="1303338" cy="10715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4" name="image33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573961" y="3981450"/>
            <a:ext cx="1535114" cy="1535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5" name="image34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623050" y="5184775"/>
            <a:ext cx="2052639" cy="1339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image35.jpeg" descr="magic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508625" y="3979862"/>
            <a:ext cx="2087564" cy="1465264"/>
          </a:xfrm>
          <a:prstGeom prst="rect">
            <a:avLst/>
          </a:prstGeom>
          <a:ln w="63500">
            <a:solidFill>
              <a:srgbClr val="333399"/>
            </a:solidFill>
          </a:ln>
        </p:spPr>
      </p:pic>
      <p:sp>
        <p:nvSpPr>
          <p:cNvPr id="1027" name="Shape 1027"/>
          <p:cNvSpPr/>
          <p:nvPr>
            <p:ph type="sldNum" sz="quarter" idx="4294967295"/>
          </p:nvPr>
        </p:nvSpPr>
        <p:spPr>
          <a:xfrm>
            <a:off x="8717943" y="6562725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>
              <a:defRPr b="1" i="0" sz="1200">
                <a:solidFill>
                  <a:srgbClr val="2B519A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28" name="Shape 1028"/>
          <p:cNvSpPr/>
          <p:nvPr/>
        </p:nvSpPr>
        <p:spPr>
          <a:xfrm>
            <a:off x="1736725" y="6559550"/>
            <a:ext cx="6702425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defRPr b="1" sz="1200">
                <a:solidFill>
                  <a:srgbClr val="2B519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 1030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31" name="Shape 1031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32" name="Shape 1032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033" name="image3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Shape 1035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36" name="Shape 1036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37" name="Shape 1037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038" name="image3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Shape 1040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41" name="Shape 1041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42" name="Shape 1042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043" name="image3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46" name="Shape 1046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47" name="Shape 1047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Distributed Analysis – the real challenge</a:t>
            </a:r>
          </a:p>
        </p:txBody>
      </p:sp>
      <p:sp>
        <p:nvSpPr>
          <p:cNvPr id="1048" name="Shape 1048"/>
          <p:cNvSpPr/>
          <p:nvPr>
            <p:ph type="body" idx="4294967295"/>
          </p:nvPr>
        </p:nvSpPr>
        <p:spPr>
          <a:xfrm>
            <a:off x="582611" y="908050"/>
            <a:ext cx="8243890" cy="5257800"/>
          </a:xfrm>
          <a:prstGeom prst="rect">
            <a:avLst/>
          </a:prstGeom>
        </p:spPr>
        <p:txBody>
          <a:bodyPr/>
          <a:lstStyle/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Analysis will be performed with a mix of “official” experiment software and private user code</a:t>
            </a:r>
          </a:p>
          <a:p>
            <a:pPr lvl="1" marL="690943" indent="-265747" defTabSz="850391">
              <a:spcBef>
                <a:spcPts val="0"/>
              </a:spcBef>
              <a:buClr>
                <a:srgbClr val="FF9900"/>
              </a:buClr>
              <a:buFont typeface="Wingdings"/>
              <a:buChar char="➢"/>
              <a:defRPr sz="1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How can we make sure that the user code can execute and provide a correct result wherever it “lands”?</a:t>
            </a:r>
          </a:p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Input datasets not necessarily known a-priori</a:t>
            </a:r>
          </a:p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Possibly very sparse data access pattern when only a very few events match the query</a:t>
            </a:r>
          </a:p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Large number of people submitting jobs concurrently and in an uncoordinated fashion resulting into a chaotic workload</a:t>
            </a:r>
          </a:p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Wide range of user expertise</a:t>
            </a:r>
          </a:p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Need for interactivity - requirements on system response time rather than throughput</a:t>
            </a:r>
          </a:p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Ability to “suspend” an interactive session and resume it later, in a different location</a:t>
            </a:r>
          </a:p>
          <a:p>
            <a:pPr marL="318897" indent="-318897" defTabSz="850391">
              <a:spcBef>
                <a:spcPts val="400"/>
              </a:spcBef>
              <a:buClr>
                <a:srgbClr val="FF9900"/>
              </a:buClr>
              <a:buFont typeface="Wingdings"/>
              <a:buChar char="❑"/>
              <a:defRPr sz="1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Need a continuous dialogue between developers and users</a:t>
            </a:r>
          </a:p>
        </p:txBody>
      </p:sp>
      <p:sp>
        <p:nvSpPr>
          <p:cNvPr id="1049" name="Shape 1049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Shape 1053"/>
          <p:cNvSpPr/>
          <p:nvPr>
            <p:ph type="title" idx="4294967295"/>
          </p:nvPr>
        </p:nvSpPr>
        <p:spPr>
          <a:xfrm>
            <a:off x="914400" y="685798"/>
            <a:ext cx="7721600" cy="1143003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Backup</a:t>
            </a:r>
          </a:p>
        </p:txBody>
      </p:sp>
      <p:sp>
        <p:nvSpPr>
          <p:cNvPr id="1054" name="Shape 1054"/>
          <p:cNvSpPr/>
          <p:nvPr>
            <p:ph type="body" sz="quarter" idx="4294967295"/>
          </p:nvPr>
        </p:nvSpPr>
        <p:spPr>
          <a:xfrm>
            <a:off x="2133600" y="3886200"/>
            <a:ext cx="6400800" cy="17716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More on simulation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Shape 1056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</a:defRPr>
            </a:lvl1pPr>
          </a:lstStyle>
          <a:p>
            <a:pPr/>
            <a:r>
              <a:t>Applications beyond HEP</a:t>
            </a:r>
          </a:p>
        </p:txBody>
      </p:sp>
      <p:sp>
        <p:nvSpPr>
          <p:cNvPr id="1057" name="Shape 1057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58" name="Shape 1058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59" name="Shape 1059"/>
          <p:cNvSpPr/>
          <p:nvPr>
            <p:ph type="body" idx="4294967295"/>
          </p:nvPr>
        </p:nvSpPr>
        <p:spPr>
          <a:xfrm>
            <a:off x="457200" y="1676399"/>
            <a:ext cx="8178800" cy="4381502"/>
          </a:xfrm>
          <a:prstGeom prst="rect">
            <a:avLst/>
          </a:prstGeom>
        </p:spPr>
        <p:txBody>
          <a:bodyPr/>
          <a:lstStyle/>
          <a:p>
            <a:pPr lvl="1" marL="742950" indent="-285750">
              <a:spcBef>
                <a:spcPts val="20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</a:defRPr>
            </a:pPr>
            <a:r>
              <a:t>Biomedical </a:t>
            </a:r>
            <a:r>
              <a:rPr sz="1700"/>
              <a:t>Bioinformatics</a:t>
            </a:r>
          </a:p>
          <a:p>
            <a:pPr lvl="2">
              <a:spcBef>
                <a:spcPts val="200"/>
              </a:spcBef>
              <a:buClr>
                <a:schemeClr val="accent2"/>
              </a:buClr>
              <a:buFont typeface="Monotype Sorts"/>
              <a:buChar char=""/>
              <a:defRPr sz="1700">
                <a:solidFill>
                  <a:srgbClr val="000000"/>
                </a:solidFill>
              </a:defRPr>
            </a:pPr>
            <a:r>
              <a:t>Medical imaging</a:t>
            </a:r>
          </a:p>
          <a:p>
            <a:pPr lvl="1" marL="742950" indent="-285750">
              <a:spcBef>
                <a:spcPts val="20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</a:defRPr>
            </a:pPr>
            <a:r>
              <a:t>Earth Sciences</a:t>
            </a:r>
          </a:p>
          <a:p>
            <a:pPr lvl="2">
              <a:spcBef>
                <a:spcPts val="200"/>
              </a:spcBef>
              <a:buClr>
                <a:schemeClr val="accent2"/>
              </a:buClr>
              <a:buFont typeface="Monotype Sorts"/>
              <a:buChar char=""/>
              <a:defRPr sz="1800">
                <a:solidFill>
                  <a:srgbClr val="000000"/>
                </a:solidFill>
              </a:defRPr>
            </a:pPr>
            <a:r>
              <a:t>Geo-surveying</a:t>
            </a:r>
          </a:p>
          <a:p>
            <a:pPr lvl="2">
              <a:spcBef>
                <a:spcPts val="100"/>
              </a:spcBef>
              <a:buClr>
                <a:schemeClr val="accent2"/>
              </a:buClr>
              <a:buFont typeface="Monotype Sorts"/>
              <a:buChar char=""/>
              <a:defRPr sz="1500">
                <a:solidFill>
                  <a:srgbClr val="000000"/>
                </a:solidFill>
              </a:defRPr>
            </a:pPr>
            <a:r>
              <a:t>Solid Earth Physics</a:t>
            </a:r>
          </a:p>
          <a:p>
            <a:pPr lvl="2">
              <a:spcBef>
                <a:spcPts val="200"/>
              </a:spcBef>
              <a:buClr>
                <a:schemeClr val="accent2"/>
              </a:buClr>
              <a:buFont typeface="Monotype Sorts"/>
              <a:buChar char=""/>
              <a:defRPr sz="1800">
                <a:solidFill>
                  <a:srgbClr val="000000"/>
                </a:solidFill>
              </a:defRPr>
            </a:pPr>
            <a:r>
              <a:t>Hydrology, Climate</a:t>
            </a:r>
          </a:p>
          <a:p>
            <a:pPr lvl="1" marL="742950" indent="-285750">
              <a:spcBef>
                <a:spcPts val="200"/>
              </a:spcBef>
              <a:buClr>
                <a:schemeClr val="accent2"/>
              </a:buClr>
              <a:buFont typeface="Monotype Sorts"/>
              <a:buChar char=""/>
              <a:defRPr sz="1800">
                <a:solidFill>
                  <a:srgbClr val="000000"/>
                </a:solidFill>
              </a:defRPr>
            </a:pPr>
            <a:r>
              <a:t>Astronomy</a:t>
            </a:r>
            <a:endParaRPr sz="1400"/>
          </a:p>
          <a:p>
            <a:pPr lvl="2">
              <a:spcBef>
                <a:spcPts val="200"/>
              </a:spcBef>
              <a:buClr>
                <a:schemeClr val="accent2"/>
              </a:buClr>
              <a:buFont typeface="Monotype Sorts"/>
              <a:buChar char=""/>
              <a:defRPr sz="1700">
                <a:solidFill>
                  <a:srgbClr val="000000"/>
                </a:solidFill>
              </a:defRPr>
            </a:pPr>
            <a:r>
              <a:t>Cosmic Microwave Background</a:t>
            </a:r>
          </a:p>
          <a:p>
            <a:pPr lvl="2">
              <a:spcBef>
                <a:spcPts val="200"/>
              </a:spcBef>
              <a:buClr>
                <a:schemeClr val="accent2"/>
              </a:buClr>
              <a:buFont typeface="Monotype Sorts"/>
              <a:buChar char=""/>
              <a:defRPr sz="1700">
                <a:solidFill>
                  <a:srgbClr val="000000"/>
                </a:solidFill>
              </a:defRPr>
            </a:pPr>
            <a:r>
              <a:t>Gamma ray astronomy</a:t>
            </a:r>
          </a:p>
          <a:p>
            <a:pPr lvl="1" marL="742950" indent="-285750">
              <a:spcBef>
                <a:spcPts val="200"/>
              </a:spcBef>
              <a:buClr>
                <a:schemeClr val="accent2"/>
              </a:buClr>
              <a:buFont typeface="Monotype Sorts"/>
              <a:buChar char=""/>
              <a:defRPr sz="1800">
                <a:solidFill>
                  <a:srgbClr val="000000"/>
                </a:solidFill>
              </a:defRPr>
            </a:pPr>
            <a:r>
              <a:t>Computational Chemistry</a:t>
            </a:r>
          </a:p>
          <a:p>
            <a:pPr lvl="1" marL="742950" indent="-285750">
              <a:spcBef>
                <a:spcPts val="200"/>
              </a:spcBef>
              <a:buClr>
                <a:schemeClr val="accent2"/>
              </a:buClr>
              <a:buFont typeface="Monotype Sorts"/>
              <a:buChar char=""/>
              <a:defRPr sz="1800">
                <a:solidFill>
                  <a:srgbClr val="000000"/>
                </a:solidFill>
              </a:defRPr>
            </a:pPr>
            <a:r>
              <a:t>Fusion</a:t>
            </a:r>
          </a:p>
          <a:p>
            <a:pPr lvl="1" marL="742950" indent="-285750">
              <a:spcBef>
                <a:spcPts val="200"/>
              </a:spcBef>
              <a:buClr>
                <a:schemeClr val="accent2"/>
              </a:buClr>
              <a:buFont typeface="Monotype Sorts"/>
              <a:buChar char=""/>
              <a:defRPr sz="1800">
                <a:solidFill>
                  <a:srgbClr val="000000"/>
                </a:solidFill>
              </a:defRPr>
            </a:pPr>
            <a:r>
              <a:t>Geology</a:t>
            </a:r>
          </a:p>
          <a:p>
            <a:pPr lvl="1" marL="742950" indent="-285750">
              <a:spcBef>
                <a:spcPts val="200"/>
              </a:spcBef>
              <a:buClr>
                <a:schemeClr val="accent2"/>
              </a:buClr>
              <a:buFont typeface="Monotype Sorts"/>
              <a:buChar char=""/>
              <a:defRPr sz="1800">
                <a:solidFill>
                  <a:srgbClr val="000000"/>
                </a:solidFill>
              </a:defRPr>
            </a:pPr>
            <a:r>
              <a:t>Industrial Applications</a:t>
            </a:r>
          </a:p>
        </p:txBody>
      </p:sp>
      <p:sp>
        <p:nvSpPr>
          <p:cNvPr id="1060" name="Shape 1060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Shape 1062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63" name="Shape 1063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64" name="Shape 1064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65" name="Shape 1065"/>
          <p:cNvSpPr/>
          <p:nvPr>
            <p:ph type="title" idx="4294967295"/>
          </p:nvPr>
        </p:nvSpPr>
        <p:spPr>
          <a:xfrm>
            <a:off x="152400" y="228598"/>
            <a:ext cx="6248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Propagating in a field</a:t>
            </a:r>
          </a:p>
        </p:txBody>
      </p:sp>
      <p:sp>
        <p:nvSpPr>
          <p:cNvPr id="1066" name="Shape 1066"/>
          <p:cNvSpPr/>
          <p:nvPr>
            <p:ph type="body" sz="quarter" idx="4294967295"/>
          </p:nvPr>
        </p:nvSpPr>
        <p:spPr>
          <a:xfrm>
            <a:off x="0" y="1676400"/>
            <a:ext cx="6400800" cy="12954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Tx/>
              <a:buFont typeface="Monotype Sorts"/>
              <a:buNone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 Charged particles follow paths that approximate their curved trajectories in an electromagnetic field.</a:t>
            </a:r>
          </a:p>
        </p:txBody>
      </p:sp>
      <p:pic>
        <p:nvPicPr>
          <p:cNvPr id="1067" name="image39.png"/>
          <p:cNvPicPr>
            <a:picLocks noChangeAspect="1"/>
          </p:cNvPicPr>
          <p:nvPr/>
        </p:nvPicPr>
        <p:blipFill>
          <a:blip r:embed="rId2">
            <a:extLst/>
          </a:blip>
          <a:srcRect l="10035" t="24209" r="7800" b="16850"/>
          <a:stretch>
            <a:fillRect/>
          </a:stretch>
        </p:blipFill>
        <p:spPr>
          <a:xfrm>
            <a:off x="6369048" y="0"/>
            <a:ext cx="2774952" cy="304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68" name="Shape 1068"/>
          <p:cNvSpPr/>
          <p:nvPr/>
        </p:nvSpPr>
        <p:spPr>
          <a:xfrm>
            <a:off x="0" y="2971799"/>
            <a:ext cx="8178800" cy="3274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342900" indent="-342900" algn="l" defTabSz="457200">
              <a:lnSpc>
                <a:spcPct val="90000"/>
              </a:lnSpc>
              <a:spcBef>
                <a:spcPts val="700"/>
              </a:spcBef>
              <a:buClr>
                <a:schemeClr val="accent2"/>
              </a:buClr>
              <a:buSzPct val="100000"/>
              <a:buFont typeface="Monotype Sorts"/>
              <a:buChar char=""/>
              <a:defRPr sz="3200">
                <a:latin typeface="Tahoma"/>
                <a:ea typeface="Tahoma"/>
                <a:cs typeface="Tahoma"/>
                <a:sym typeface="Tahoma"/>
              </a:defRPr>
            </a:pPr>
            <a:r>
              <a:t>It is possible to tailor</a:t>
            </a:r>
          </a:p>
          <a:p>
            <a:pPr lvl="1" marL="742950" indent="-285750" algn="l" defTabSz="45720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Monotype Sorts"/>
              <a:buChar char=""/>
              <a:defRPr sz="2800">
                <a:latin typeface="Tahoma"/>
                <a:ea typeface="Tahoma"/>
                <a:cs typeface="Tahoma"/>
                <a:sym typeface="Tahoma"/>
              </a:defRPr>
            </a:pPr>
            <a:r>
              <a:t>the accuracy of the splitting of the curve into linear segments,</a:t>
            </a:r>
          </a:p>
          <a:p>
            <a:pPr lvl="1" marL="742950" indent="-285750" algn="l" defTabSz="45720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Monotype Sorts"/>
              <a:buChar char=""/>
              <a:defRPr sz="2800">
                <a:latin typeface="Tahoma"/>
                <a:ea typeface="Tahoma"/>
                <a:cs typeface="Tahoma"/>
                <a:sym typeface="Tahoma"/>
              </a:defRPr>
            </a:pPr>
            <a:r>
              <a:t>the accuracy in intersecting each volume boundaries.</a:t>
            </a:r>
          </a:p>
          <a:p>
            <a:pPr marL="342900" indent="-342900" algn="l" defTabSz="457200">
              <a:lnSpc>
                <a:spcPct val="90000"/>
              </a:lnSpc>
              <a:spcBef>
                <a:spcPts val="700"/>
              </a:spcBef>
              <a:buClr>
                <a:schemeClr val="accent2"/>
              </a:buClr>
              <a:buSzPct val="100000"/>
              <a:buFont typeface="Monotype Sorts"/>
              <a:buChar char=""/>
              <a:defRPr sz="3200">
                <a:latin typeface="Tahoma"/>
                <a:ea typeface="Tahoma"/>
                <a:cs typeface="Tahoma"/>
                <a:sym typeface="Tahoma"/>
              </a:defRPr>
            </a:pPr>
            <a:r>
              <a:t>These can be set now to different values for a single volume or for a hierarchy.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65" name="Shape 165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66" name="Shape 166"/>
          <p:cNvSpPr/>
          <p:nvPr>
            <p:ph type="sldNum" sz="quarter" idx="4294967295"/>
          </p:nvPr>
        </p:nvSpPr>
        <p:spPr>
          <a:xfrm>
            <a:off x="8432975" y="6397726"/>
            <a:ext cx="203023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7" name="Shape 167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Data Acquisition (DAQ)</a:t>
            </a:r>
          </a:p>
        </p:txBody>
      </p:sp>
      <p:sp>
        <p:nvSpPr>
          <p:cNvPr id="168" name="Shape 168"/>
          <p:cNvSpPr/>
          <p:nvPr>
            <p:ph type="body" sz="half" idx="4294967295"/>
          </p:nvPr>
        </p:nvSpPr>
        <p:spPr>
          <a:xfrm>
            <a:off x="323850" y="1773236"/>
            <a:ext cx="4968875" cy="395922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Convert analog electronic signals into digital data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Trigger – decision to record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Find interesting coll.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Assess – do they meet selection criteria </a:t>
            </a:r>
          </a:p>
        </p:txBody>
      </p:sp>
      <p:pic>
        <p:nvPicPr>
          <p:cNvPr id="169" name="image13.png" descr="event"/>
          <p:cNvPicPr>
            <a:picLocks noChangeAspect="1"/>
          </p:cNvPicPr>
          <p:nvPr/>
        </p:nvPicPr>
        <p:blipFill>
          <a:blip r:embed="rId3">
            <a:extLst/>
          </a:blip>
          <a:srcRect l="0" t="57102" r="56790" b="0"/>
          <a:stretch>
            <a:fillRect/>
          </a:stretch>
        </p:blipFill>
        <p:spPr>
          <a:xfrm>
            <a:off x="7092950" y="1844675"/>
            <a:ext cx="1825625" cy="2468564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/>
        </p:nvSpPr>
        <p:spPr>
          <a:xfrm>
            <a:off x="5508625" y="1989136"/>
            <a:ext cx="3455988" cy="3527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10800" y="11020"/>
                </a:lnTo>
                <a:lnTo>
                  <a:pt x="21600" y="1102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2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71" name="Shape 171"/>
          <p:cNvSpPr/>
          <p:nvPr/>
        </p:nvSpPr>
        <p:spPr>
          <a:xfrm>
            <a:off x="6659561" y="2060574"/>
            <a:ext cx="433389" cy="360365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6659561" y="2492374"/>
            <a:ext cx="433389" cy="360365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3" name="Shape 173"/>
          <p:cNvSpPr/>
          <p:nvPr/>
        </p:nvSpPr>
        <p:spPr>
          <a:xfrm>
            <a:off x="6659561" y="2924174"/>
            <a:ext cx="433389" cy="360365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4" name="Shape 174"/>
          <p:cNvSpPr/>
          <p:nvPr/>
        </p:nvSpPr>
        <p:spPr>
          <a:xfrm>
            <a:off x="6659561" y="3357562"/>
            <a:ext cx="433389" cy="358777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5" name="Shape 175"/>
          <p:cNvSpPr/>
          <p:nvPr/>
        </p:nvSpPr>
        <p:spPr>
          <a:xfrm>
            <a:off x="7235825" y="3789362"/>
            <a:ext cx="431800" cy="360364"/>
          </a:xfrm>
          <a:prstGeom prst="rect">
            <a:avLst/>
          </a:prstGeom>
          <a:solidFill>
            <a:srgbClr val="004DB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6" name="Shape 176"/>
          <p:cNvSpPr/>
          <p:nvPr/>
        </p:nvSpPr>
        <p:spPr>
          <a:xfrm>
            <a:off x="8388350" y="3789362"/>
            <a:ext cx="431800" cy="360364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7" name="Shape 177"/>
          <p:cNvSpPr/>
          <p:nvPr/>
        </p:nvSpPr>
        <p:spPr>
          <a:xfrm>
            <a:off x="7812086" y="3789362"/>
            <a:ext cx="431802" cy="360364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8" name="Shape 178"/>
          <p:cNvSpPr/>
          <p:nvPr/>
        </p:nvSpPr>
        <p:spPr>
          <a:xfrm>
            <a:off x="6156325" y="2060574"/>
            <a:ext cx="431800" cy="360365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9" name="Shape 179"/>
          <p:cNvSpPr/>
          <p:nvPr/>
        </p:nvSpPr>
        <p:spPr>
          <a:xfrm>
            <a:off x="6156325" y="2492374"/>
            <a:ext cx="431800" cy="360365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80" name="Shape 180"/>
          <p:cNvSpPr/>
          <p:nvPr/>
        </p:nvSpPr>
        <p:spPr>
          <a:xfrm>
            <a:off x="6156325" y="2924174"/>
            <a:ext cx="431800" cy="360365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81" name="Shape 181"/>
          <p:cNvSpPr/>
          <p:nvPr/>
        </p:nvSpPr>
        <p:spPr>
          <a:xfrm>
            <a:off x="6156325" y="3357562"/>
            <a:ext cx="431800" cy="358777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82" name="Shape 182"/>
          <p:cNvSpPr/>
          <p:nvPr/>
        </p:nvSpPr>
        <p:spPr>
          <a:xfrm>
            <a:off x="5651500" y="2060574"/>
            <a:ext cx="433388" cy="360365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83" name="Shape 183"/>
          <p:cNvSpPr/>
          <p:nvPr/>
        </p:nvSpPr>
        <p:spPr>
          <a:xfrm>
            <a:off x="5651500" y="2492374"/>
            <a:ext cx="433388" cy="360365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84" name="Shape 184"/>
          <p:cNvSpPr/>
          <p:nvPr/>
        </p:nvSpPr>
        <p:spPr>
          <a:xfrm>
            <a:off x="5651500" y="2924174"/>
            <a:ext cx="433388" cy="360365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5651500" y="3357562"/>
            <a:ext cx="433388" cy="358777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grpSp>
        <p:nvGrpSpPr>
          <p:cNvPr id="189" name="Group 189"/>
          <p:cNvGrpSpPr/>
          <p:nvPr/>
        </p:nvGrpSpPr>
        <p:grpSpPr>
          <a:xfrm>
            <a:off x="7235823" y="4221162"/>
            <a:ext cx="1584327" cy="360365"/>
            <a:chOff x="0" y="0"/>
            <a:chExt cx="1584326" cy="360364"/>
          </a:xfrm>
        </p:grpSpPr>
        <p:sp>
          <p:nvSpPr>
            <p:cNvPr id="186" name="Shape 186"/>
            <p:cNvSpPr/>
            <p:nvPr/>
          </p:nvSpPr>
          <p:spPr>
            <a:xfrm>
              <a:off x="-1" y="0"/>
              <a:ext cx="432091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187" name="Shape 187"/>
            <p:cNvSpPr/>
            <p:nvPr/>
          </p:nvSpPr>
          <p:spPr>
            <a:xfrm>
              <a:off x="1152236" y="0"/>
              <a:ext cx="432090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188" name="Shape 188"/>
            <p:cNvSpPr/>
            <p:nvPr/>
          </p:nvSpPr>
          <p:spPr>
            <a:xfrm>
              <a:off x="576118" y="0"/>
              <a:ext cx="432090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</p:grpSp>
      <p:grpSp>
        <p:nvGrpSpPr>
          <p:cNvPr id="193" name="Group 193"/>
          <p:cNvGrpSpPr/>
          <p:nvPr/>
        </p:nvGrpSpPr>
        <p:grpSpPr>
          <a:xfrm>
            <a:off x="7235823" y="4652962"/>
            <a:ext cx="1584327" cy="360365"/>
            <a:chOff x="0" y="0"/>
            <a:chExt cx="1584326" cy="360364"/>
          </a:xfrm>
        </p:grpSpPr>
        <p:sp>
          <p:nvSpPr>
            <p:cNvPr id="190" name="Shape 190"/>
            <p:cNvSpPr/>
            <p:nvPr/>
          </p:nvSpPr>
          <p:spPr>
            <a:xfrm>
              <a:off x="-1" y="0"/>
              <a:ext cx="432091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191" name="Shape 191"/>
            <p:cNvSpPr/>
            <p:nvPr/>
          </p:nvSpPr>
          <p:spPr>
            <a:xfrm>
              <a:off x="1152236" y="0"/>
              <a:ext cx="432090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192" name="Shape 192"/>
            <p:cNvSpPr/>
            <p:nvPr/>
          </p:nvSpPr>
          <p:spPr>
            <a:xfrm>
              <a:off x="576118" y="0"/>
              <a:ext cx="432090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</p:grpSp>
      <p:sp>
        <p:nvSpPr>
          <p:cNvPr id="194" name="Shape 194"/>
          <p:cNvSpPr/>
          <p:nvPr/>
        </p:nvSpPr>
        <p:spPr>
          <a:xfrm>
            <a:off x="6659561" y="3789362"/>
            <a:ext cx="433389" cy="360364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95" name="Shape 195"/>
          <p:cNvSpPr/>
          <p:nvPr/>
        </p:nvSpPr>
        <p:spPr>
          <a:xfrm>
            <a:off x="6659561" y="4221162"/>
            <a:ext cx="433389" cy="360364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96" name="Shape 196"/>
          <p:cNvSpPr/>
          <p:nvPr/>
        </p:nvSpPr>
        <p:spPr>
          <a:xfrm>
            <a:off x="6659561" y="4652962"/>
            <a:ext cx="433389" cy="360364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97" name="Shape 197"/>
          <p:cNvSpPr/>
          <p:nvPr/>
        </p:nvSpPr>
        <p:spPr>
          <a:xfrm>
            <a:off x="6659561" y="5084762"/>
            <a:ext cx="433389" cy="360364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98" name="Shape 198"/>
          <p:cNvSpPr/>
          <p:nvPr/>
        </p:nvSpPr>
        <p:spPr>
          <a:xfrm>
            <a:off x="6156325" y="3789362"/>
            <a:ext cx="431800" cy="360364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99" name="Shape 199"/>
          <p:cNvSpPr/>
          <p:nvPr/>
        </p:nvSpPr>
        <p:spPr>
          <a:xfrm>
            <a:off x="6156325" y="4221162"/>
            <a:ext cx="431800" cy="360364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6156325" y="4652962"/>
            <a:ext cx="431800" cy="360364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01" name="Shape 201"/>
          <p:cNvSpPr/>
          <p:nvPr/>
        </p:nvSpPr>
        <p:spPr>
          <a:xfrm>
            <a:off x="6156325" y="5084762"/>
            <a:ext cx="431800" cy="360364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grpSp>
        <p:nvGrpSpPr>
          <p:cNvPr id="206" name="Group 206"/>
          <p:cNvGrpSpPr/>
          <p:nvPr/>
        </p:nvGrpSpPr>
        <p:grpSpPr>
          <a:xfrm>
            <a:off x="5651500" y="3789361"/>
            <a:ext cx="433389" cy="1655766"/>
            <a:chOff x="0" y="0"/>
            <a:chExt cx="433387" cy="1655765"/>
          </a:xfrm>
        </p:grpSpPr>
        <p:sp>
          <p:nvSpPr>
            <p:cNvPr id="202" name="Shape 202"/>
            <p:cNvSpPr/>
            <p:nvPr/>
          </p:nvSpPr>
          <p:spPr>
            <a:xfrm>
              <a:off x="0" y="-1"/>
              <a:ext cx="433389" cy="359951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203" name="Shape 203"/>
            <p:cNvSpPr/>
            <p:nvPr/>
          </p:nvSpPr>
          <p:spPr>
            <a:xfrm>
              <a:off x="0" y="431938"/>
              <a:ext cx="433389" cy="359950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863877"/>
              <a:ext cx="433389" cy="359950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205" name="Shape 205"/>
            <p:cNvSpPr/>
            <p:nvPr/>
          </p:nvSpPr>
          <p:spPr>
            <a:xfrm>
              <a:off x="0" y="1295815"/>
              <a:ext cx="433389" cy="359950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</p:grpSp>
      <p:grpSp>
        <p:nvGrpSpPr>
          <p:cNvPr id="210" name="Group 210"/>
          <p:cNvGrpSpPr/>
          <p:nvPr/>
        </p:nvGrpSpPr>
        <p:grpSpPr>
          <a:xfrm>
            <a:off x="7235823" y="5084762"/>
            <a:ext cx="1584327" cy="360365"/>
            <a:chOff x="0" y="0"/>
            <a:chExt cx="1584326" cy="360364"/>
          </a:xfrm>
        </p:grpSpPr>
        <p:sp>
          <p:nvSpPr>
            <p:cNvPr id="207" name="Shape 207"/>
            <p:cNvSpPr/>
            <p:nvPr/>
          </p:nvSpPr>
          <p:spPr>
            <a:xfrm>
              <a:off x="-1" y="0"/>
              <a:ext cx="432091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152236" y="0"/>
              <a:ext cx="432090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209" name="Shape 209"/>
            <p:cNvSpPr/>
            <p:nvPr/>
          </p:nvSpPr>
          <p:spPr>
            <a:xfrm>
              <a:off x="576118" y="0"/>
              <a:ext cx="432090" cy="360365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9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Shape 1070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71" name="Shape 1071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72" name="Shape 1072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73" name="Shape 1073"/>
          <p:cNvSpPr/>
          <p:nvPr>
            <p:ph type="title" idx="4294967295"/>
          </p:nvPr>
        </p:nvSpPr>
        <p:spPr>
          <a:xfrm>
            <a:off x="-1" y="457198"/>
            <a:ext cx="2286002" cy="1143003"/>
          </a:xfrm>
          <a:prstGeom prst="rect">
            <a:avLst/>
          </a:prstGeom>
        </p:spPr>
        <p:txBody>
          <a:bodyPr anchor="b"/>
          <a:lstStyle>
            <a:lvl1pPr algn="l" defTabSz="667512">
              <a:defRPr b="0" sz="29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Shower profile</a:t>
            </a:r>
          </a:p>
        </p:txBody>
      </p:sp>
      <p:sp>
        <p:nvSpPr>
          <p:cNvPr id="1074" name="Shape 1074"/>
          <p:cNvSpPr/>
          <p:nvPr>
            <p:ph type="body" sz="quarter" idx="4294967295"/>
          </p:nvPr>
        </p:nvSpPr>
        <p:spPr>
          <a:xfrm>
            <a:off x="228600" y="1981200"/>
            <a:ext cx="2362200" cy="4343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Clr>
                <a:schemeClr val="accent2"/>
              </a:buClr>
              <a:buSzTx/>
              <a:buFont typeface="Monotype Sorts"/>
              <a:buNone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 GeV electron </a:t>
            </a:r>
          </a:p>
          <a:p>
            <a:pPr lvl="1" marL="0" indent="457200">
              <a:spcBef>
                <a:spcPts val="0"/>
              </a:spcBef>
              <a:buClr>
                <a:schemeClr val="accent2"/>
              </a:buClr>
              <a:buSzTx/>
              <a:buFont typeface="Monotype Sorts"/>
              <a:buNone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in H</a:t>
            </a:r>
            <a:r>
              <a:rPr sz="1800"/>
              <a:t>2</a:t>
            </a:r>
            <a:r>
              <a:t>O</a:t>
            </a:r>
          </a:p>
          <a:p>
            <a:pPr lvl="2" marL="0" indent="914400">
              <a:spcBef>
                <a:spcPts val="0"/>
              </a:spcBef>
              <a:buClr>
                <a:schemeClr val="accent2"/>
              </a:buClr>
              <a:buSzTx/>
              <a:buFont typeface="Monotype Sorts"/>
              <a:buNone/>
              <a:defRPr sz="20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G4, </a:t>
            </a:r>
          </a:p>
          <a:p>
            <a:pPr lvl="2" marL="0" indent="914400">
              <a:spcBef>
                <a:spcPts val="0"/>
              </a:spcBef>
              <a:buClr>
                <a:schemeClr val="accent2"/>
              </a:buClr>
              <a:buSzTx/>
              <a:buFont typeface="Monotype Sorts"/>
              <a:buNone/>
              <a:defRPr sz="20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Data</a:t>
            </a:r>
          </a:p>
          <a:p>
            <a:pPr lvl="2" marL="0" indent="914400">
              <a:spcBef>
                <a:spcPts val="0"/>
              </a:spcBef>
              <a:buClr>
                <a:schemeClr val="accent2"/>
              </a:buClr>
              <a:buSzTx/>
              <a:buFont typeface="Monotype Sorts"/>
              <a:buNone/>
              <a:defRPr sz="20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G3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Good agreement seen with the data</a:t>
            </a:r>
          </a:p>
        </p:txBody>
      </p:sp>
      <p:pic>
        <p:nvPicPr>
          <p:cNvPr id="1075" name="image40.jpeg" descr="water-edge-sharp"/>
          <p:cNvPicPr>
            <a:picLocks noChangeAspect="1"/>
          </p:cNvPicPr>
          <p:nvPr/>
        </p:nvPicPr>
        <p:blipFill>
          <a:blip r:embed="rId2">
            <a:extLst/>
          </a:blip>
          <a:srcRect l="660" t="9259" r="7672" b="1320"/>
          <a:stretch>
            <a:fillRect/>
          </a:stretch>
        </p:blipFill>
        <p:spPr>
          <a:xfrm>
            <a:off x="2362199" y="242887"/>
            <a:ext cx="6781801" cy="66151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Shape 1077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78" name="Shape 1078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79" name="Shape 1079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80" name="Shape 1080"/>
          <p:cNvSpPr/>
          <p:nvPr/>
        </p:nvSpPr>
        <p:spPr>
          <a:xfrm>
            <a:off x="609600" y="0"/>
            <a:ext cx="7772400" cy="548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b="1"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Antiproton annihilation - CHIPS Model</a:t>
            </a:r>
          </a:p>
        </p:txBody>
      </p:sp>
      <p:pic>
        <p:nvPicPr>
          <p:cNvPr id="1081" name="image4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400" y="666750"/>
            <a:ext cx="8115300" cy="6191250"/>
          </a:xfrm>
          <a:prstGeom prst="rect">
            <a:avLst/>
          </a:prstGeom>
          <a:ln w="12700">
            <a:miter lim="400000"/>
          </a:ln>
        </p:spPr>
      </p:pic>
      <p:sp>
        <p:nvSpPr>
          <p:cNvPr id="1082" name="Shape 1082"/>
          <p:cNvSpPr/>
          <p:nvPr/>
        </p:nvSpPr>
        <p:spPr>
          <a:xfrm>
            <a:off x="4191000" y="1752599"/>
            <a:ext cx="609600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spcBef>
                <a:spcPts val="1000"/>
              </a:spcBef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π</a:t>
            </a:r>
          </a:p>
        </p:txBody>
      </p:sp>
      <p:sp>
        <p:nvSpPr>
          <p:cNvPr id="1083" name="Shape 1083"/>
          <p:cNvSpPr/>
          <p:nvPr/>
        </p:nvSpPr>
        <p:spPr>
          <a:xfrm>
            <a:off x="6781800" y="4952999"/>
            <a:ext cx="752322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proton</a:t>
            </a:r>
          </a:p>
        </p:txBody>
      </p:sp>
      <p:sp>
        <p:nvSpPr>
          <p:cNvPr id="1084" name="Shape 1084"/>
          <p:cNvSpPr/>
          <p:nvPr/>
        </p:nvSpPr>
        <p:spPr>
          <a:xfrm>
            <a:off x="1600199" y="1142999"/>
            <a:ext cx="879460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neutron</a:t>
            </a:r>
          </a:p>
        </p:txBody>
      </p:sp>
      <p:sp>
        <p:nvSpPr>
          <p:cNvPr id="1085" name="Shape 1085"/>
          <p:cNvSpPr/>
          <p:nvPr/>
        </p:nvSpPr>
        <p:spPr>
          <a:xfrm>
            <a:off x="4495800" y="4571999"/>
            <a:ext cx="1006595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deuteron</a:t>
            </a:r>
          </a:p>
        </p:txBody>
      </p:sp>
      <p:sp>
        <p:nvSpPr>
          <p:cNvPr id="1086" name="Shape 1086"/>
          <p:cNvSpPr/>
          <p:nvPr/>
        </p:nvSpPr>
        <p:spPr>
          <a:xfrm>
            <a:off x="3124200" y="5257799"/>
            <a:ext cx="762000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He-4</a:t>
            </a:r>
          </a:p>
        </p:txBody>
      </p:sp>
      <p:sp>
        <p:nvSpPr>
          <p:cNvPr id="1087" name="Shape 1087"/>
          <p:cNvSpPr/>
          <p:nvPr/>
        </p:nvSpPr>
        <p:spPr>
          <a:xfrm>
            <a:off x="4191000" y="5181599"/>
            <a:ext cx="838200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He-3</a:t>
            </a:r>
          </a:p>
        </p:txBody>
      </p:sp>
      <p:sp>
        <p:nvSpPr>
          <p:cNvPr id="1088" name="Shape 1088"/>
          <p:cNvSpPr/>
          <p:nvPr/>
        </p:nvSpPr>
        <p:spPr>
          <a:xfrm>
            <a:off x="4648200" y="2590799"/>
            <a:ext cx="609600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spcBef>
                <a:spcPts val="1000"/>
              </a:spcBef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K</a:t>
            </a:r>
          </a:p>
        </p:txBody>
      </p:sp>
      <p:sp>
        <p:nvSpPr>
          <p:cNvPr id="1089" name="Shape 1089"/>
          <p:cNvSpPr/>
          <p:nvPr/>
        </p:nvSpPr>
        <p:spPr>
          <a:xfrm>
            <a:off x="1981200" y="3505199"/>
            <a:ext cx="762000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spcBef>
                <a:spcPts val="1000"/>
              </a:spcBef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triton</a:t>
            </a:r>
          </a:p>
        </p:txBody>
      </p:sp>
      <p:sp>
        <p:nvSpPr>
          <p:cNvPr id="1090" name="Shape 1090"/>
          <p:cNvSpPr/>
          <p:nvPr/>
        </p:nvSpPr>
        <p:spPr>
          <a:xfrm>
            <a:off x="7620000" y="6324599"/>
            <a:ext cx="1247362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b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M. Kossov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hape 1094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095" name="Shape 1095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096" name="Shape 1096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97" name="Shape 1097"/>
          <p:cNvSpPr/>
          <p:nvPr>
            <p:ph type="title" idx="4294967295"/>
          </p:nvPr>
        </p:nvSpPr>
        <p:spPr>
          <a:xfrm>
            <a:off x="406398" y="228598"/>
            <a:ext cx="8585204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Simulation ‘packages’</a:t>
            </a:r>
          </a:p>
        </p:txBody>
      </p:sp>
      <p:sp>
        <p:nvSpPr>
          <p:cNvPr id="1098" name="Shape 1098"/>
          <p:cNvSpPr/>
          <p:nvPr>
            <p:ph type="body" idx="4294967295"/>
          </p:nvPr>
        </p:nvSpPr>
        <p:spPr>
          <a:xfrm>
            <a:off x="457200" y="1676399"/>
            <a:ext cx="8178800" cy="438150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Provides the means to simulate 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the </a:t>
            </a:r>
            <a:r>
              <a:rPr>
                <a:solidFill>
                  <a:srgbClr val="00CC99"/>
                </a:solidFill>
              </a:rPr>
              <a:t>physical processes</a:t>
            </a:r>
            <a:r>
              <a:t> and 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CC99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detector response</a:t>
            </a:r>
            <a:r>
              <a:rPr>
                <a:solidFill>
                  <a:srgbClr val="000000"/>
                </a:solidFill>
              </a:rPr>
              <a:t> of an experiment.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As was realised by many in the past, 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CC99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most of the parts</a:t>
            </a:r>
            <a:r>
              <a:rPr>
                <a:solidFill>
                  <a:srgbClr val="000000"/>
                </a:solidFill>
              </a:rPr>
              <a:t> needed can be </a:t>
            </a:r>
            <a:r>
              <a:t>common</a:t>
            </a:r>
            <a:r>
              <a:rPr>
                <a:solidFill>
                  <a:srgbClr val="000000"/>
                </a:solidFill>
              </a:rPr>
              <a:t> between experiments (eg physics, geometry blocks) .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So it makes eminent sense to create and use a </a:t>
            </a:r>
            <a:r>
              <a:rPr>
                <a:solidFill>
                  <a:srgbClr val="00CC99"/>
                </a:solidFill>
              </a:rPr>
              <a:t>general purpose package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That includes the common parts, 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And enables an experiment to describe those parts with are specific to it. </a:t>
            </a:r>
          </a:p>
        </p:txBody>
      </p:sp>
      <p:pic>
        <p:nvPicPr>
          <p:cNvPr id="1099" name="image42.png" descr="BD07311_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10400" y="457200"/>
            <a:ext cx="1476375" cy="1600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Shape 1101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102" name="Shape 1102"/>
          <p:cNvSpPr/>
          <p:nvPr>
            <p:ph type="sldNum" sz="quarter" idx="4294967295"/>
          </p:nvPr>
        </p:nvSpPr>
        <p:spPr>
          <a:xfrm>
            <a:off x="8334092" y="6397726"/>
            <a:ext cx="301906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103" name="image4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937" y="5894387"/>
            <a:ext cx="3141664" cy="506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4" name="image44.png" descr="g4_small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81811" y="5945187"/>
            <a:ext cx="1624014" cy="395289"/>
          </a:xfrm>
          <a:prstGeom prst="rect">
            <a:avLst/>
          </a:prstGeom>
          <a:ln w="12700">
            <a:miter lim="400000"/>
          </a:ln>
        </p:spPr>
      </p:pic>
      <p:sp>
        <p:nvSpPr>
          <p:cNvPr id="1105" name="Shape 1105"/>
          <p:cNvSpPr/>
          <p:nvPr/>
        </p:nvSpPr>
        <p:spPr>
          <a:xfrm>
            <a:off x="3667124" y="6003924"/>
            <a:ext cx="2268540" cy="442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>
            <a:spAutoFit/>
          </a:bodyPr>
          <a:lstStyle/>
          <a:p>
            <a:pPr algn="l" defTabSz="457200">
              <a:defRPr b="1" sz="12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ESA Space Environment &amp; </a:t>
            </a:r>
          </a:p>
          <a:p>
            <a:pPr algn="l" defTabSz="457200">
              <a:defRPr b="1" sz="12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Effects Analysis Section</a:t>
            </a:r>
          </a:p>
        </p:txBody>
      </p:sp>
      <p:sp>
        <p:nvSpPr>
          <p:cNvPr id="1106" name="Shape 1106"/>
          <p:cNvSpPr/>
          <p:nvPr/>
        </p:nvSpPr>
        <p:spPr>
          <a:xfrm>
            <a:off x="3748087" y="172242"/>
            <a:ext cx="5233989" cy="1082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 anchor="ctr">
            <a:spAutoFit/>
          </a:bodyPr>
          <a:lstStyle>
            <a:lvl1pPr algn="l" defTabSz="457200">
              <a:defRPr sz="3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X-Ray Surveys of Asteroids and Moons</a:t>
            </a:r>
          </a:p>
        </p:txBody>
      </p:sp>
      <p:pic>
        <p:nvPicPr>
          <p:cNvPr id="1107" name="image45.png" descr="GaspraHigh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7661" y="315911"/>
            <a:ext cx="3038477" cy="280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8" name="image4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02150" y="1471612"/>
            <a:ext cx="4432300" cy="4225927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1109" name="Shape 1109"/>
          <p:cNvSpPr/>
          <p:nvPr/>
        </p:nvSpPr>
        <p:spPr>
          <a:xfrm flipH="1">
            <a:off x="1447799" y="2462211"/>
            <a:ext cx="247653" cy="1385889"/>
          </a:xfrm>
          <a:prstGeom prst="line">
            <a:avLst/>
          </a:prstGeom>
          <a:ln w="19050" cap="rnd">
            <a:solidFill>
              <a:schemeClr val="accent1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0" name="Shape 1110"/>
          <p:cNvSpPr/>
          <p:nvPr/>
        </p:nvSpPr>
        <p:spPr>
          <a:xfrm flipH="1">
            <a:off x="869949" y="1897061"/>
            <a:ext cx="804865" cy="1546227"/>
          </a:xfrm>
          <a:prstGeom prst="line">
            <a:avLst/>
          </a:prstGeom>
          <a:ln w="19050" cap="rnd">
            <a:solidFill>
              <a:schemeClr val="accent1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1" name="Shape 1111"/>
          <p:cNvSpPr/>
          <p:nvPr/>
        </p:nvSpPr>
        <p:spPr>
          <a:xfrm flipH="1">
            <a:off x="2058986" y="2032000"/>
            <a:ext cx="61914" cy="1905001"/>
          </a:xfrm>
          <a:prstGeom prst="line">
            <a:avLst/>
          </a:prstGeom>
          <a:ln w="19050" cap="rnd">
            <a:solidFill>
              <a:schemeClr val="accent1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2" name="Shape 1112"/>
          <p:cNvSpPr/>
          <p:nvPr/>
        </p:nvSpPr>
        <p:spPr>
          <a:xfrm>
            <a:off x="198437" y="4360862"/>
            <a:ext cx="4221163" cy="950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Induced X-ray line emission:</a:t>
            </a:r>
          </a:p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indicator of target composition</a:t>
            </a:r>
          </a:p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(~100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μ</a:t>
            </a:r>
            <a:r>
              <a:t>m surface layer)</a:t>
            </a:r>
          </a:p>
        </p:txBody>
      </p:sp>
      <p:sp>
        <p:nvSpPr>
          <p:cNvPr id="1113" name="Shape 1113"/>
          <p:cNvSpPr/>
          <p:nvPr/>
        </p:nvSpPr>
        <p:spPr>
          <a:xfrm>
            <a:off x="427036" y="390525"/>
            <a:ext cx="1722440" cy="815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defRPr b="1" sz="1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Cosmic rays,</a:t>
            </a:r>
          </a:p>
          <a:p>
            <a:pPr algn="l" defTabSz="457200">
              <a:defRPr b="1" sz="1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jovian electrons</a:t>
            </a:r>
          </a:p>
        </p:txBody>
      </p:sp>
      <p:sp>
        <p:nvSpPr>
          <p:cNvPr id="1114" name="Shape 1114"/>
          <p:cNvSpPr/>
          <p:nvPr/>
        </p:nvSpPr>
        <p:spPr>
          <a:xfrm>
            <a:off x="352423" y="1033462"/>
            <a:ext cx="768354" cy="666752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5" name="Shape 1115"/>
          <p:cNvSpPr/>
          <p:nvPr/>
        </p:nvSpPr>
        <p:spPr>
          <a:xfrm flipH="1">
            <a:off x="523874" y="1736724"/>
            <a:ext cx="593726" cy="420690"/>
          </a:xfrm>
          <a:prstGeom prst="line">
            <a:avLst/>
          </a:prstGeom>
          <a:ln w="19050" cap="rnd">
            <a:solidFill>
              <a:schemeClr val="accent1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6" name="Shape 1116"/>
          <p:cNvSpPr/>
          <p:nvPr/>
        </p:nvSpPr>
        <p:spPr>
          <a:xfrm>
            <a:off x="6159499" y="3179761"/>
            <a:ext cx="804864" cy="2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7" name="Shape 1117"/>
          <p:cNvSpPr/>
          <p:nvPr/>
        </p:nvSpPr>
        <p:spPr>
          <a:xfrm>
            <a:off x="7004050" y="2989261"/>
            <a:ext cx="1374775" cy="37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Geant3.21</a:t>
            </a:r>
          </a:p>
        </p:txBody>
      </p:sp>
      <p:sp>
        <p:nvSpPr>
          <p:cNvPr id="1118" name="Shape 1118"/>
          <p:cNvSpPr/>
          <p:nvPr/>
        </p:nvSpPr>
        <p:spPr>
          <a:xfrm>
            <a:off x="5470525" y="3889375"/>
            <a:ext cx="1498601" cy="0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9" name="Shape 1119"/>
          <p:cNvSpPr/>
          <p:nvPr/>
        </p:nvSpPr>
        <p:spPr>
          <a:xfrm>
            <a:off x="7045325" y="3686174"/>
            <a:ext cx="1485900" cy="37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ITS3.0, EGS4</a:t>
            </a:r>
          </a:p>
        </p:txBody>
      </p:sp>
      <p:sp>
        <p:nvSpPr>
          <p:cNvPr id="1120" name="Shape 1120"/>
          <p:cNvSpPr/>
          <p:nvPr/>
        </p:nvSpPr>
        <p:spPr>
          <a:xfrm>
            <a:off x="5302249" y="4276725"/>
            <a:ext cx="1646239" cy="0"/>
          </a:xfrm>
          <a:prstGeom prst="line">
            <a:avLst/>
          </a:prstGeom>
          <a:ln w="12700">
            <a:solidFill>
              <a:srgbClr val="FF3300"/>
            </a:solidFill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21" name="Shape 1121"/>
          <p:cNvSpPr/>
          <p:nvPr/>
        </p:nvSpPr>
        <p:spPr>
          <a:xfrm>
            <a:off x="7007225" y="4081462"/>
            <a:ext cx="1374775" cy="37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>
            <a:spAutoFit/>
          </a:bodyPr>
          <a:lstStyle>
            <a:lvl1pPr algn="l" defTabSz="457200">
              <a:defRPr sz="1800" u="sng">
                <a:solidFill>
                  <a:srgbClr val="FF33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Geant4</a:t>
            </a:r>
          </a:p>
        </p:txBody>
      </p:sp>
      <p:sp>
        <p:nvSpPr>
          <p:cNvPr id="1122" name="Shape 1122"/>
          <p:cNvSpPr/>
          <p:nvPr/>
        </p:nvSpPr>
        <p:spPr>
          <a:xfrm>
            <a:off x="5203825" y="4743449"/>
            <a:ext cx="3292475" cy="37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>
            <a:spAutoFit/>
          </a:bodyPr>
          <a:lstStyle>
            <a:lvl1pPr algn="l" defTabSz="457200">
              <a:defRPr sz="1800">
                <a:solidFill>
                  <a:srgbClr val="FF33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C, N, O line emissions included</a:t>
            </a:r>
          </a:p>
        </p:txBody>
      </p:sp>
      <p:sp>
        <p:nvSpPr>
          <p:cNvPr id="1123" name="Shape 1123"/>
          <p:cNvSpPr/>
          <p:nvPr/>
        </p:nvSpPr>
        <p:spPr>
          <a:xfrm>
            <a:off x="7410450" y="4503737"/>
            <a:ext cx="173039" cy="27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ln w="12700">
            <a:solidFill>
              <a:srgbClr val="FF33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pic>
        <p:nvPicPr>
          <p:cNvPr id="1124" name="image47.png" descr="eit008_small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22536" y="2233611"/>
            <a:ext cx="1808164" cy="1808164"/>
          </a:xfrm>
          <a:prstGeom prst="rect">
            <a:avLst/>
          </a:prstGeom>
          <a:ln w="12700">
            <a:miter lim="400000"/>
          </a:ln>
        </p:spPr>
      </p:pic>
      <p:sp>
        <p:nvSpPr>
          <p:cNvPr id="1125" name="Shape 1125"/>
          <p:cNvSpPr/>
          <p:nvPr/>
        </p:nvSpPr>
        <p:spPr>
          <a:xfrm flipH="1" flipV="1">
            <a:off x="1670049" y="1806574"/>
            <a:ext cx="1311277" cy="938214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26" name="Shape 1126"/>
          <p:cNvSpPr/>
          <p:nvPr/>
        </p:nvSpPr>
        <p:spPr>
          <a:xfrm flipH="1" flipV="1">
            <a:off x="2130425" y="1884361"/>
            <a:ext cx="952501" cy="766764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27" name="Shape 1127"/>
          <p:cNvSpPr/>
          <p:nvPr/>
        </p:nvSpPr>
        <p:spPr>
          <a:xfrm flipH="1" flipV="1">
            <a:off x="1673224" y="2303461"/>
            <a:ext cx="1235076" cy="593727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28" name="Shape 1128"/>
          <p:cNvSpPr/>
          <p:nvPr/>
        </p:nvSpPr>
        <p:spPr>
          <a:xfrm>
            <a:off x="3376612" y="1447800"/>
            <a:ext cx="941389" cy="828675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129" name="Shape 1129"/>
          <p:cNvSpPr/>
          <p:nvPr/>
        </p:nvSpPr>
        <p:spPr>
          <a:xfrm>
            <a:off x="2662236" y="1882774"/>
            <a:ext cx="1722439" cy="574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b="1" sz="1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Solar X-rays, e, p</a:t>
            </a:r>
          </a:p>
        </p:txBody>
      </p:sp>
      <p:sp>
        <p:nvSpPr>
          <p:cNvPr id="1130" name="Shape 1130"/>
          <p:cNvSpPr/>
          <p:nvPr/>
        </p:nvSpPr>
        <p:spPr>
          <a:xfrm>
            <a:off x="2832099" y="4014787"/>
            <a:ext cx="1849440" cy="243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0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Courtesy SOHO EIT </a:t>
            </a:r>
          </a:p>
        </p:txBody>
      </p:sp>
      <p:sp>
        <p:nvSpPr>
          <p:cNvPr id="1131" name="Shape 1131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Shape 1133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134" name="Shape 1134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135" name="Shape 1135"/>
          <p:cNvSpPr/>
          <p:nvPr>
            <p:ph type="sldNum" sz="quarter" idx="4294967295"/>
          </p:nvPr>
        </p:nvSpPr>
        <p:spPr>
          <a:xfrm>
            <a:off x="8413267" y="6397726"/>
            <a:ext cx="222731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136" name="Shape 1136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High Energy K,pi on Al, Au</a:t>
            </a:r>
          </a:p>
        </p:txBody>
      </p:sp>
      <p:pic>
        <p:nvPicPr>
          <p:cNvPr id="1137" name="image48.png" descr="fith2_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752600"/>
            <a:ext cx="9144000" cy="44386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Shape 1139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1140" name="Shape 1140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141" name="Shape 1141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142" name="image4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9262" y="1631950"/>
            <a:ext cx="8494714" cy="3346450"/>
          </a:xfrm>
          <a:prstGeom prst="rect">
            <a:avLst/>
          </a:prstGeom>
          <a:ln w="12700">
            <a:miter lim="400000"/>
          </a:ln>
        </p:spPr>
      </p:pic>
      <p:sp>
        <p:nvSpPr>
          <p:cNvPr id="1143" name="Shape 1143"/>
          <p:cNvSpPr/>
          <p:nvPr>
            <p:ph type="title" idx="4294967295"/>
          </p:nvPr>
        </p:nvSpPr>
        <p:spPr>
          <a:xfrm>
            <a:off x="450850" y="115886"/>
            <a:ext cx="8229600" cy="706440"/>
          </a:xfrm>
          <a:prstGeom prst="rect">
            <a:avLst/>
          </a:prstGeom>
        </p:spPr>
        <p:txBody>
          <a:bodyPr/>
          <a:lstStyle/>
          <a:p>
            <a:pPr defTabSz="713230">
              <a:defRPr b="0" sz="210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CERN Centre Capacity Requirements for all expts.</a:t>
            </a:r>
            <a:br/>
            <a:r>
              <a:rPr sz="1400"/>
              <a:t>(made July 2003)</a:t>
            </a:r>
          </a:p>
        </p:txBody>
      </p:sp>
      <p:grpSp>
        <p:nvGrpSpPr>
          <p:cNvPr id="1148" name="Group 1148"/>
          <p:cNvGrpSpPr/>
          <p:nvPr/>
        </p:nvGrpSpPr>
        <p:grpSpPr>
          <a:xfrm>
            <a:off x="4444642" y="500804"/>
            <a:ext cx="4496000" cy="2942690"/>
            <a:chOff x="-797681" y="-370197"/>
            <a:chExt cx="4495999" cy="2942688"/>
          </a:xfrm>
        </p:grpSpPr>
        <p:graphicFrame>
          <p:nvGraphicFramePr>
            <p:cNvPr id="1144" name="Chart 1144"/>
            <p:cNvGraphicFramePr/>
            <p:nvPr/>
          </p:nvGraphicFramePr>
          <p:xfrm>
            <a:off x="-797682" y="-370198"/>
            <a:ext cx="4496000" cy="2942689"/>
          </p:xfrm>
          <a:graphic xmlns:a="http://schemas.openxmlformats.org/drawingml/2006/main">
            <a:graphicData uri="http://schemas.openxmlformats.org/drawingml/2006/chart">
              <c:chart xmlns:c="http://schemas.openxmlformats.org/drawingml/2006/chart" r:id="rId4"/>
            </a:graphicData>
          </a:graphic>
        </p:graphicFrame>
        <p:sp>
          <p:nvSpPr>
            <p:cNvPr id="1145" name="Shape 1145"/>
            <p:cNvSpPr/>
            <p:nvPr/>
          </p:nvSpPr>
          <p:spPr>
            <a:xfrm>
              <a:off x="2877870" y="1319455"/>
              <a:ext cx="544004" cy="409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t">
              <a:spAutoFit/>
            </a:bodyPr>
            <a:lstStyle>
              <a:lvl1pPr algn="l" defTabSz="457200">
                <a:lnSpc>
                  <a:spcPct val="90000"/>
                </a:lnSpc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LHC</a:t>
              </a:r>
            </a:p>
          </p:txBody>
        </p:sp>
        <p:sp>
          <p:nvSpPr>
            <p:cNvPr id="1146" name="Shape 1146"/>
            <p:cNvSpPr/>
            <p:nvPr/>
          </p:nvSpPr>
          <p:spPr>
            <a:xfrm>
              <a:off x="1913893" y="587474"/>
              <a:ext cx="1698204" cy="333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t">
              <a:spAutoFit/>
            </a:bodyPr>
            <a:lstStyle>
              <a:lvl1pPr algn="l" defTabSz="457200">
                <a:lnSpc>
                  <a:spcPct val="90000"/>
                </a:lnSpc>
                <a:defRPr sz="1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Other experiments</a:t>
              </a:r>
            </a:p>
          </p:txBody>
        </p:sp>
        <p:sp>
          <p:nvSpPr>
            <p:cNvPr id="1147" name="Shape 1147"/>
            <p:cNvSpPr/>
            <p:nvPr/>
          </p:nvSpPr>
          <p:spPr>
            <a:xfrm>
              <a:off x="2429374" y="743078"/>
              <a:ext cx="388067" cy="34067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aphicFrame>
        <p:nvGraphicFramePr>
          <p:cNvPr id="1149" name="Chart 1149"/>
          <p:cNvGraphicFramePr/>
          <p:nvPr/>
        </p:nvGraphicFramePr>
        <p:xfrm>
          <a:off x="268281" y="770841"/>
          <a:ext cx="4513640" cy="233809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5"/>
          </a:graphicData>
        </a:graphic>
      </p:graphicFrame>
      <p:grpSp>
        <p:nvGrpSpPr>
          <p:cNvPr id="1156" name="Group 1156"/>
          <p:cNvGrpSpPr/>
          <p:nvPr/>
        </p:nvGrpSpPr>
        <p:grpSpPr>
          <a:xfrm>
            <a:off x="2113918" y="3666865"/>
            <a:ext cx="5137186" cy="3159871"/>
            <a:chOff x="-882975" y="-394766"/>
            <a:chExt cx="5137184" cy="3159870"/>
          </a:xfrm>
        </p:grpSpPr>
        <p:graphicFrame>
          <p:nvGraphicFramePr>
            <p:cNvPr id="1150" name="Chart 1150"/>
            <p:cNvGraphicFramePr/>
            <p:nvPr/>
          </p:nvGraphicFramePr>
          <p:xfrm>
            <a:off x="-882976" y="-394767"/>
            <a:ext cx="4787861" cy="3159872"/>
          </p:xfrm>
          <a:graphic xmlns:a="http://schemas.openxmlformats.org/drawingml/2006/main">
            <a:graphicData uri="http://schemas.openxmlformats.org/drawingml/2006/chart">
              <c:chart xmlns:c="http://schemas.openxmlformats.org/drawingml/2006/chart" r:id="rId6"/>
            </a:graphicData>
          </a:graphic>
        </p:graphicFrame>
        <p:sp>
          <p:nvSpPr>
            <p:cNvPr id="1151" name="Shape 1151"/>
            <p:cNvSpPr/>
            <p:nvPr/>
          </p:nvSpPr>
          <p:spPr>
            <a:xfrm>
              <a:off x="2935593" y="1283581"/>
              <a:ext cx="544004" cy="409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t">
              <a:spAutoFit/>
            </a:bodyPr>
            <a:lstStyle>
              <a:lvl1pPr algn="l" defTabSz="457200">
                <a:lnSpc>
                  <a:spcPct val="90000"/>
                </a:lnSpc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LHC</a:t>
              </a:r>
            </a:p>
          </p:txBody>
        </p:sp>
        <p:sp>
          <p:nvSpPr>
            <p:cNvPr id="1152" name="Shape 1152"/>
            <p:cNvSpPr/>
            <p:nvPr/>
          </p:nvSpPr>
          <p:spPr>
            <a:xfrm>
              <a:off x="2257729" y="522776"/>
              <a:ext cx="1698204" cy="333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t">
              <a:spAutoFit/>
            </a:bodyPr>
            <a:lstStyle>
              <a:lvl1pPr algn="l" defTabSz="457200">
                <a:lnSpc>
                  <a:spcPct val="90000"/>
                </a:lnSpc>
                <a:defRPr sz="1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Other experiments</a:t>
              </a:r>
            </a:p>
          </p:txBody>
        </p:sp>
        <p:sp>
          <p:nvSpPr>
            <p:cNvPr id="1153" name="Shape 1153"/>
            <p:cNvSpPr/>
            <p:nvPr/>
          </p:nvSpPr>
          <p:spPr>
            <a:xfrm>
              <a:off x="2787954" y="695329"/>
              <a:ext cx="321471" cy="2019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54" name="Shape 1154"/>
            <p:cNvSpPr/>
            <p:nvPr/>
          </p:nvSpPr>
          <p:spPr>
            <a:xfrm>
              <a:off x="3189593" y="2013994"/>
              <a:ext cx="1064617" cy="333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t">
              <a:spAutoFit/>
            </a:bodyPr>
            <a:lstStyle>
              <a:lvl1pPr algn="l" defTabSz="457200">
                <a:lnSpc>
                  <a:spcPct val="90000"/>
                </a:lnSpc>
                <a:defRPr sz="1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Moore’s law</a:t>
              </a:r>
            </a:p>
          </p:txBody>
        </p:sp>
        <p:sp>
          <p:nvSpPr>
            <p:cNvPr id="1155" name="Shape 1155"/>
            <p:cNvSpPr/>
            <p:nvPr/>
          </p:nvSpPr>
          <p:spPr>
            <a:xfrm flipH="1" flipV="1">
              <a:off x="3002268" y="2026740"/>
              <a:ext cx="220664" cy="4216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2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ntr" nodeType="afterEffect" presetSubtype="2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49" grpId="1"/>
      <p:bldP build="whole" bldLvl="1" animBg="1" rev="0" advAuto="0" spid="1156" grpId="3"/>
      <p:bldP build="whole" bldLvl="1" animBg="1" rev="0" advAuto="0" spid="1148" grpId="2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Shape 1160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1161" name="Shape 1161"/>
          <p:cNvSpPr/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t"/>
          <a:lstStyle>
            <a:lvl1pPr algn="r" defTabSz="457200">
              <a:defRPr i="0"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162" name="Shape 1162"/>
          <p:cNvSpPr/>
          <p:nvPr>
            <p:ph type="title" idx="4294967295"/>
          </p:nvPr>
        </p:nvSpPr>
        <p:spPr>
          <a:xfrm>
            <a:off x="384175" y="260349"/>
            <a:ext cx="8229600" cy="706440"/>
          </a:xfrm>
          <a:prstGeom prst="rect">
            <a:avLst/>
          </a:prstGeom>
        </p:spPr>
        <p:txBody>
          <a:bodyPr/>
          <a:lstStyle>
            <a:lvl1pPr>
              <a:defRPr b="0" sz="2800">
                <a:solidFill>
                  <a:srgbClr val="3333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A Multi-Tier Computing Model </a:t>
            </a:r>
          </a:p>
        </p:txBody>
      </p:sp>
      <p:sp>
        <p:nvSpPr>
          <p:cNvPr id="1163" name="Shape 1163"/>
          <p:cNvSpPr/>
          <p:nvPr/>
        </p:nvSpPr>
        <p:spPr>
          <a:xfrm>
            <a:off x="-3175" y="2276475"/>
            <a:ext cx="949817" cy="1132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b="1" sz="18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Tier 1</a:t>
            </a:r>
          </a:p>
          <a:p>
            <a:pPr algn="l" defTabSz="457200">
              <a:defRPr b="1" sz="14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(Main </a:t>
            </a:r>
          </a:p>
          <a:p>
            <a:pPr algn="l" defTabSz="457200">
              <a:defRPr b="1" sz="14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Regional </a:t>
            </a:r>
          </a:p>
          <a:p>
            <a:pPr algn="l" defTabSz="457200">
              <a:defRPr b="1" sz="14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Centres)</a:t>
            </a:r>
          </a:p>
        </p:txBody>
      </p:sp>
      <p:sp>
        <p:nvSpPr>
          <p:cNvPr id="1164" name="Shape 1164"/>
          <p:cNvSpPr/>
          <p:nvPr/>
        </p:nvSpPr>
        <p:spPr>
          <a:xfrm>
            <a:off x="31749" y="4365624"/>
            <a:ext cx="803557" cy="408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b="1" sz="18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Tier 3</a:t>
            </a:r>
          </a:p>
        </p:txBody>
      </p:sp>
      <p:sp>
        <p:nvSpPr>
          <p:cNvPr id="1165" name="Shape 1165"/>
          <p:cNvSpPr/>
          <p:nvPr/>
        </p:nvSpPr>
        <p:spPr>
          <a:xfrm>
            <a:off x="-7938" y="4941887"/>
            <a:ext cx="981815" cy="408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b="1" sz="18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Desktop</a:t>
            </a:r>
          </a:p>
        </p:txBody>
      </p:sp>
      <p:sp>
        <p:nvSpPr>
          <p:cNvPr id="1166" name="Shape 1166"/>
          <p:cNvSpPr/>
          <p:nvPr/>
        </p:nvSpPr>
        <p:spPr>
          <a:xfrm>
            <a:off x="31749" y="3716337"/>
            <a:ext cx="704437" cy="408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b="1" sz="18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Tier2</a:t>
            </a:r>
          </a:p>
        </p:txBody>
      </p:sp>
      <p:sp>
        <p:nvSpPr>
          <p:cNvPr id="1167" name="Shape 1167"/>
          <p:cNvSpPr/>
          <p:nvPr/>
        </p:nvSpPr>
        <p:spPr>
          <a:xfrm>
            <a:off x="-77789" y="1412874"/>
            <a:ext cx="2002033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b="1" sz="18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Tier 0</a:t>
            </a:r>
          </a:p>
          <a:p>
            <a:pPr algn="l" defTabSz="457200">
              <a:defRPr b="1" sz="1400">
                <a:solidFill>
                  <a:srgbClr val="80808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(Experiment Host lab)</a:t>
            </a:r>
          </a:p>
        </p:txBody>
      </p:sp>
      <p:grpSp>
        <p:nvGrpSpPr>
          <p:cNvPr id="1236" name="Group 1236"/>
          <p:cNvGrpSpPr/>
          <p:nvPr/>
        </p:nvGrpSpPr>
        <p:grpSpPr>
          <a:xfrm>
            <a:off x="828675" y="1341437"/>
            <a:ext cx="3817081" cy="3979866"/>
            <a:chOff x="0" y="0"/>
            <a:chExt cx="3817080" cy="3979865"/>
          </a:xfrm>
        </p:grpSpPr>
        <p:sp>
          <p:nvSpPr>
            <p:cNvPr id="1168" name="Shape 1168"/>
            <p:cNvSpPr/>
            <p:nvPr/>
          </p:nvSpPr>
          <p:spPr>
            <a:xfrm>
              <a:off x="1961913" y="1581278"/>
              <a:ext cx="1410512" cy="777309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69" name="Shape 1169"/>
            <p:cNvSpPr/>
            <p:nvPr/>
          </p:nvSpPr>
          <p:spPr>
            <a:xfrm flipH="1" rot="10800000">
              <a:off x="2321310" y="3023895"/>
              <a:ext cx="270781" cy="74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</a:path>
              </a:pathLst>
            </a:custGeom>
            <a:noFill/>
            <a:ln w="2857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1186" name="Group 1186"/>
            <p:cNvGrpSpPr/>
            <p:nvPr/>
          </p:nvGrpSpPr>
          <p:grpSpPr>
            <a:xfrm>
              <a:off x="1502819" y="3326550"/>
              <a:ext cx="1088043" cy="653316"/>
              <a:chOff x="-1" y="-1"/>
              <a:chExt cx="1088042" cy="653315"/>
            </a:xfrm>
          </p:grpSpPr>
          <p:sp>
            <p:nvSpPr>
              <p:cNvPr id="1170" name="Shape 1170"/>
              <p:cNvSpPr/>
              <p:nvPr/>
            </p:nvSpPr>
            <p:spPr>
              <a:xfrm flipH="1">
                <a:off x="220316" y="-2"/>
                <a:ext cx="398785" cy="359992"/>
              </a:xfrm>
              <a:prstGeom prst="line">
                <a:avLst/>
              </a:prstGeom>
              <a:noFill/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71" name="Shape 1171"/>
              <p:cNvSpPr/>
              <p:nvPr/>
            </p:nvSpPr>
            <p:spPr>
              <a:xfrm flipH="1">
                <a:off x="395091" y="-2"/>
                <a:ext cx="224010" cy="458654"/>
              </a:xfrm>
              <a:prstGeom prst="line">
                <a:avLst/>
              </a:prstGeom>
              <a:noFill/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72" name="Shape 1172"/>
              <p:cNvSpPr/>
              <p:nvPr/>
            </p:nvSpPr>
            <p:spPr>
              <a:xfrm>
                <a:off x="619099" y="-2"/>
                <a:ext cx="66466" cy="433322"/>
              </a:xfrm>
              <a:prstGeom prst="line">
                <a:avLst/>
              </a:prstGeom>
              <a:noFill/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73" name="Shape 1173"/>
              <p:cNvSpPr/>
              <p:nvPr/>
            </p:nvSpPr>
            <p:spPr>
              <a:xfrm>
                <a:off x="619099" y="-2"/>
                <a:ext cx="297858" cy="369325"/>
              </a:xfrm>
              <a:prstGeom prst="line">
                <a:avLst/>
              </a:prstGeom>
              <a:noFill/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176" name="Group 1176"/>
              <p:cNvGrpSpPr/>
              <p:nvPr/>
            </p:nvGrpSpPr>
            <p:grpSpPr>
              <a:xfrm>
                <a:off x="-2" y="282655"/>
                <a:ext cx="179703" cy="229331"/>
                <a:chOff x="-1" y="-1"/>
                <a:chExt cx="179701" cy="229329"/>
              </a:xfrm>
            </p:grpSpPr>
            <p:sp>
              <p:nvSpPr>
                <p:cNvPr id="1174" name="Shape 1174"/>
                <p:cNvSpPr/>
                <p:nvPr/>
              </p:nvSpPr>
              <p:spPr>
                <a:xfrm>
                  <a:off x="7961" y="-2"/>
                  <a:ext cx="171740" cy="17333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  <p:sp>
              <p:nvSpPr>
                <p:cNvPr id="1175" name="Shape 1175"/>
                <p:cNvSpPr/>
                <p:nvPr/>
              </p:nvSpPr>
              <p:spPr>
                <a:xfrm flipH="1" rot="10800000">
                  <a:off x="-2" y="193328"/>
                  <a:ext cx="178566" cy="36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</p:grpSp>
          <p:grpSp>
            <p:nvGrpSpPr>
              <p:cNvPr id="1179" name="Group 1179"/>
              <p:cNvGrpSpPr/>
              <p:nvPr/>
            </p:nvGrpSpPr>
            <p:grpSpPr>
              <a:xfrm>
                <a:off x="256007" y="410652"/>
                <a:ext cx="179703" cy="229330"/>
                <a:chOff x="0" y="0"/>
                <a:chExt cx="179702" cy="229328"/>
              </a:xfrm>
            </p:grpSpPr>
            <p:sp>
              <p:nvSpPr>
                <p:cNvPr id="1177" name="Shape 1177"/>
                <p:cNvSpPr/>
                <p:nvPr/>
              </p:nvSpPr>
              <p:spPr>
                <a:xfrm>
                  <a:off x="7961" y="-1"/>
                  <a:ext cx="171741" cy="17333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  <p:sp>
              <p:nvSpPr>
                <p:cNvPr id="1178" name="Shape 1178"/>
                <p:cNvSpPr/>
                <p:nvPr/>
              </p:nvSpPr>
              <p:spPr>
                <a:xfrm flipH="1" rot="10800000">
                  <a:off x="-1" y="193327"/>
                  <a:ext cx="178566" cy="36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</p:grpSp>
          <p:grpSp>
            <p:nvGrpSpPr>
              <p:cNvPr id="1182" name="Group 1182"/>
              <p:cNvGrpSpPr/>
              <p:nvPr/>
            </p:nvGrpSpPr>
            <p:grpSpPr>
              <a:xfrm>
                <a:off x="619098" y="423985"/>
                <a:ext cx="179702" cy="229330"/>
                <a:chOff x="-1" y="0"/>
                <a:chExt cx="179701" cy="229328"/>
              </a:xfrm>
            </p:grpSpPr>
            <p:sp>
              <p:nvSpPr>
                <p:cNvPr id="1180" name="Shape 1180"/>
                <p:cNvSpPr/>
                <p:nvPr/>
              </p:nvSpPr>
              <p:spPr>
                <a:xfrm>
                  <a:off x="7961" y="-1"/>
                  <a:ext cx="171740" cy="17333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  <p:sp>
              <p:nvSpPr>
                <p:cNvPr id="1181" name="Shape 1181"/>
                <p:cNvSpPr/>
                <p:nvPr/>
              </p:nvSpPr>
              <p:spPr>
                <a:xfrm flipH="1" rot="10800000">
                  <a:off x="-2" y="193327"/>
                  <a:ext cx="178566" cy="36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</p:grpSp>
          <p:grpSp>
            <p:nvGrpSpPr>
              <p:cNvPr id="1185" name="Group 1185"/>
              <p:cNvGrpSpPr/>
              <p:nvPr/>
            </p:nvGrpSpPr>
            <p:grpSpPr>
              <a:xfrm>
                <a:off x="908338" y="282655"/>
                <a:ext cx="179704" cy="229331"/>
                <a:chOff x="0" y="-1"/>
                <a:chExt cx="179702" cy="229329"/>
              </a:xfrm>
            </p:grpSpPr>
            <p:sp>
              <p:nvSpPr>
                <p:cNvPr id="1183" name="Shape 1183"/>
                <p:cNvSpPr/>
                <p:nvPr/>
              </p:nvSpPr>
              <p:spPr>
                <a:xfrm>
                  <a:off x="7961" y="-2"/>
                  <a:ext cx="171741" cy="17333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  <p:sp>
              <p:nvSpPr>
                <p:cNvPr id="1184" name="Shape 1184"/>
                <p:cNvSpPr/>
                <p:nvPr/>
              </p:nvSpPr>
              <p:spPr>
                <a:xfrm flipH="1" rot="10800000">
                  <a:off x="-1" y="193328"/>
                  <a:ext cx="178566" cy="36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l" defTabSz="457200">
                    <a:defRPr sz="1800"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</a:p>
              </p:txBody>
            </p:sp>
          </p:grpSp>
        </p:grpSp>
        <p:grpSp>
          <p:nvGrpSpPr>
            <p:cNvPr id="1189" name="Group 1189"/>
            <p:cNvGrpSpPr/>
            <p:nvPr/>
          </p:nvGrpSpPr>
          <p:grpSpPr>
            <a:xfrm>
              <a:off x="1113884" y="0"/>
              <a:ext cx="1460976" cy="729311"/>
              <a:chOff x="0" y="0"/>
              <a:chExt cx="1460975" cy="729309"/>
            </a:xfrm>
          </p:grpSpPr>
          <p:sp>
            <p:nvSpPr>
              <p:cNvPr id="1187" name="Shape 1187"/>
              <p:cNvSpPr/>
              <p:nvPr/>
            </p:nvSpPr>
            <p:spPr>
              <a:xfrm>
                <a:off x="-1" y="0"/>
                <a:ext cx="1460977" cy="729311"/>
              </a:xfrm>
              <a:prstGeom prst="rect">
                <a:avLst/>
              </a:prstGeom>
              <a:solidFill>
                <a:srgbClr val="CC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188" name="Shape 1188"/>
              <p:cNvSpPr/>
              <p:nvPr/>
            </p:nvSpPr>
            <p:spPr>
              <a:xfrm>
                <a:off x="0" y="160184"/>
                <a:ext cx="720510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CERN</a:t>
                </a:r>
              </a:p>
            </p:txBody>
          </p:sp>
        </p:grpSp>
        <p:grpSp>
          <p:nvGrpSpPr>
            <p:cNvPr id="1192" name="Group 1192"/>
            <p:cNvGrpSpPr/>
            <p:nvPr/>
          </p:nvGrpSpPr>
          <p:grpSpPr>
            <a:xfrm>
              <a:off x="0" y="1138627"/>
              <a:ext cx="926805" cy="525319"/>
              <a:chOff x="0" y="0"/>
              <a:chExt cx="926803" cy="525317"/>
            </a:xfrm>
          </p:grpSpPr>
          <p:sp>
            <p:nvSpPr>
              <p:cNvPr id="1190" name="Shape 1190"/>
              <p:cNvSpPr/>
              <p:nvPr/>
            </p:nvSpPr>
            <p:spPr>
              <a:xfrm>
                <a:off x="0" y="0"/>
                <a:ext cx="926805" cy="525319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191" name="Shape 1191"/>
              <p:cNvSpPr/>
              <p:nvPr/>
            </p:nvSpPr>
            <p:spPr>
              <a:xfrm>
                <a:off x="135716" y="58187"/>
                <a:ext cx="721850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FNAL</a:t>
                </a:r>
              </a:p>
            </p:txBody>
          </p:sp>
        </p:grpSp>
        <p:grpSp>
          <p:nvGrpSpPr>
            <p:cNvPr id="1195" name="Group 1195"/>
            <p:cNvGrpSpPr/>
            <p:nvPr/>
          </p:nvGrpSpPr>
          <p:grpSpPr>
            <a:xfrm>
              <a:off x="1276351" y="1138627"/>
              <a:ext cx="926805" cy="525319"/>
              <a:chOff x="0" y="0"/>
              <a:chExt cx="926803" cy="525317"/>
            </a:xfrm>
          </p:grpSpPr>
          <p:sp>
            <p:nvSpPr>
              <p:cNvPr id="1193" name="Shape 1193"/>
              <p:cNvSpPr/>
              <p:nvPr/>
            </p:nvSpPr>
            <p:spPr>
              <a:xfrm>
                <a:off x="0" y="0"/>
                <a:ext cx="926805" cy="525319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194" name="Shape 1194"/>
              <p:cNvSpPr/>
              <p:nvPr/>
            </p:nvSpPr>
            <p:spPr>
              <a:xfrm>
                <a:off x="135716" y="58187"/>
                <a:ext cx="543591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RAL</a:t>
                </a:r>
              </a:p>
            </p:txBody>
          </p:sp>
        </p:grpSp>
        <p:grpSp>
          <p:nvGrpSpPr>
            <p:cNvPr id="1198" name="Group 1198"/>
            <p:cNvGrpSpPr/>
            <p:nvPr/>
          </p:nvGrpSpPr>
          <p:grpSpPr>
            <a:xfrm>
              <a:off x="2791480" y="1138627"/>
              <a:ext cx="951620" cy="525319"/>
              <a:chOff x="0" y="0"/>
              <a:chExt cx="951618" cy="525317"/>
            </a:xfrm>
          </p:grpSpPr>
          <p:sp>
            <p:nvSpPr>
              <p:cNvPr id="1196" name="Shape 1196"/>
              <p:cNvSpPr/>
              <p:nvPr/>
            </p:nvSpPr>
            <p:spPr>
              <a:xfrm>
                <a:off x="-1" y="0"/>
                <a:ext cx="928036" cy="525319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197" name="Shape 1197"/>
              <p:cNvSpPr/>
              <p:nvPr/>
            </p:nvSpPr>
            <p:spPr>
              <a:xfrm>
                <a:off x="135896" y="58187"/>
                <a:ext cx="815723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IN2P3</a:t>
                </a:r>
              </a:p>
            </p:txBody>
          </p:sp>
        </p:grpSp>
        <p:sp>
          <p:nvSpPr>
            <p:cNvPr id="1199" name="Shape 1199"/>
            <p:cNvSpPr/>
            <p:nvPr/>
          </p:nvSpPr>
          <p:spPr>
            <a:xfrm rot="20296187">
              <a:off x="705852" y="814932"/>
              <a:ext cx="950860" cy="3327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r" defTabSz="457200">
                <a:defRPr b="1" sz="1400">
                  <a:solidFill>
                    <a:srgbClr val="80808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622 Mbps</a:t>
              </a:r>
            </a:p>
          </p:txBody>
        </p:sp>
        <p:sp>
          <p:nvSpPr>
            <p:cNvPr id="1200" name="Shape 1200"/>
            <p:cNvSpPr/>
            <p:nvPr/>
          </p:nvSpPr>
          <p:spPr>
            <a:xfrm rot="1566724">
              <a:off x="2151574" y="808267"/>
              <a:ext cx="883316" cy="3327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r" defTabSz="457200">
                <a:defRPr b="1" sz="1400">
                  <a:solidFill>
                    <a:srgbClr val="80808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2.5 Gbps</a:t>
              </a:r>
            </a:p>
          </p:txBody>
        </p:sp>
        <p:sp>
          <p:nvSpPr>
            <p:cNvPr id="1201" name="Shape 1201"/>
            <p:cNvSpPr/>
            <p:nvPr/>
          </p:nvSpPr>
          <p:spPr>
            <a:xfrm rot="17513919">
              <a:off x="1015388" y="1896965"/>
              <a:ext cx="950860" cy="3327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r" defTabSz="457200">
                <a:defRPr b="1" sz="1400">
                  <a:solidFill>
                    <a:srgbClr val="80808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622 Mbps</a:t>
              </a:r>
            </a:p>
          </p:txBody>
        </p:sp>
        <p:sp>
          <p:nvSpPr>
            <p:cNvPr id="1202" name="Shape 1202"/>
            <p:cNvSpPr/>
            <p:nvPr/>
          </p:nvSpPr>
          <p:spPr>
            <a:xfrm rot="19664191">
              <a:off x="453355" y="1775701"/>
              <a:ext cx="813752" cy="294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b="1" sz="1200">
                  <a:solidFill>
                    <a:srgbClr val="80808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155 mbps</a:t>
              </a:r>
            </a:p>
          </p:txBody>
        </p:sp>
        <p:sp>
          <p:nvSpPr>
            <p:cNvPr id="1203" name="Shape 1203"/>
            <p:cNvSpPr/>
            <p:nvPr/>
          </p:nvSpPr>
          <p:spPr>
            <a:xfrm rot="1807460">
              <a:off x="2209766" y="1720918"/>
              <a:ext cx="813751" cy="294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b="1" sz="1200">
                  <a:solidFill>
                    <a:srgbClr val="80808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155 mbps</a:t>
              </a:r>
            </a:p>
          </p:txBody>
        </p:sp>
        <p:grpSp>
          <p:nvGrpSpPr>
            <p:cNvPr id="1206" name="Group 1206"/>
            <p:cNvGrpSpPr/>
            <p:nvPr/>
          </p:nvGrpSpPr>
          <p:grpSpPr>
            <a:xfrm>
              <a:off x="224007" y="2302776"/>
              <a:ext cx="733344" cy="408939"/>
              <a:chOff x="0" y="0"/>
              <a:chExt cx="733343" cy="408938"/>
            </a:xfrm>
          </p:grpSpPr>
          <p:sp>
            <p:nvSpPr>
              <p:cNvPr id="1204" name="Shape 1204"/>
              <p:cNvSpPr/>
              <p:nvPr/>
            </p:nvSpPr>
            <p:spPr>
              <a:xfrm>
                <a:off x="-1" y="55808"/>
                <a:ext cx="488636" cy="297325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05" name="Shape 1205"/>
              <p:cNvSpPr/>
              <p:nvPr/>
            </p:nvSpPr>
            <p:spPr>
              <a:xfrm>
                <a:off x="14508" y="0"/>
                <a:ext cx="718836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Lab a</a:t>
                </a:r>
              </a:p>
            </p:txBody>
          </p:sp>
        </p:grpSp>
        <p:grpSp>
          <p:nvGrpSpPr>
            <p:cNvPr id="1209" name="Group 1209"/>
            <p:cNvGrpSpPr/>
            <p:nvPr/>
          </p:nvGrpSpPr>
          <p:grpSpPr>
            <a:xfrm>
              <a:off x="1270197" y="2302776"/>
              <a:ext cx="705551" cy="408939"/>
              <a:chOff x="0" y="0"/>
              <a:chExt cx="705549" cy="408938"/>
            </a:xfrm>
          </p:grpSpPr>
          <p:sp>
            <p:nvSpPr>
              <p:cNvPr id="1207" name="Shape 1207"/>
              <p:cNvSpPr/>
              <p:nvPr/>
            </p:nvSpPr>
            <p:spPr>
              <a:xfrm>
                <a:off x="-1" y="55808"/>
                <a:ext cx="488635" cy="297325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08" name="Shape 1208"/>
              <p:cNvSpPr/>
              <p:nvPr/>
            </p:nvSpPr>
            <p:spPr>
              <a:xfrm>
                <a:off x="14508" y="0"/>
                <a:ext cx="691042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Uni b</a:t>
                </a:r>
              </a:p>
            </p:txBody>
          </p:sp>
        </p:grpSp>
        <p:grpSp>
          <p:nvGrpSpPr>
            <p:cNvPr id="1212" name="Group 1212"/>
            <p:cNvGrpSpPr/>
            <p:nvPr/>
          </p:nvGrpSpPr>
          <p:grpSpPr>
            <a:xfrm>
              <a:off x="1936066" y="2302776"/>
              <a:ext cx="723745" cy="408939"/>
              <a:chOff x="0" y="0"/>
              <a:chExt cx="723744" cy="408938"/>
            </a:xfrm>
          </p:grpSpPr>
          <p:sp>
            <p:nvSpPr>
              <p:cNvPr id="1210" name="Shape 1210"/>
              <p:cNvSpPr/>
              <p:nvPr/>
            </p:nvSpPr>
            <p:spPr>
              <a:xfrm>
                <a:off x="0" y="55808"/>
                <a:ext cx="488635" cy="297325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11" name="Shape 1211"/>
              <p:cNvSpPr/>
              <p:nvPr/>
            </p:nvSpPr>
            <p:spPr>
              <a:xfrm>
                <a:off x="14508" y="0"/>
                <a:ext cx="709236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Lab c</a:t>
                </a:r>
              </a:p>
            </p:txBody>
          </p:sp>
        </p:grpSp>
        <p:grpSp>
          <p:nvGrpSpPr>
            <p:cNvPr id="1215" name="Group 1215"/>
            <p:cNvGrpSpPr/>
            <p:nvPr/>
          </p:nvGrpSpPr>
          <p:grpSpPr>
            <a:xfrm>
              <a:off x="3127492" y="2302776"/>
              <a:ext cx="689589" cy="408939"/>
              <a:chOff x="0" y="0"/>
              <a:chExt cx="689587" cy="408938"/>
            </a:xfrm>
          </p:grpSpPr>
          <p:sp>
            <p:nvSpPr>
              <p:cNvPr id="1213" name="Shape 1213"/>
              <p:cNvSpPr/>
              <p:nvPr/>
            </p:nvSpPr>
            <p:spPr>
              <a:xfrm>
                <a:off x="-1" y="55808"/>
                <a:ext cx="488635" cy="297325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12700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14" name="Shape 1214"/>
              <p:cNvSpPr/>
              <p:nvPr/>
            </p:nvSpPr>
            <p:spPr>
              <a:xfrm>
                <a:off x="14508" y="0"/>
                <a:ext cx="675080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Uni n</a:t>
                </a:r>
              </a:p>
            </p:txBody>
          </p:sp>
        </p:grpSp>
        <p:sp>
          <p:nvSpPr>
            <p:cNvPr id="1216" name="Shape 1216"/>
            <p:cNvSpPr/>
            <p:nvPr/>
          </p:nvSpPr>
          <p:spPr>
            <a:xfrm flipH="1" rot="10800000">
              <a:off x="2582242" y="2519974"/>
              <a:ext cx="488634" cy="79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9706" y="0"/>
                    <a:pt x="18359" y="8654"/>
                    <a:pt x="21600" y="21600"/>
                  </a:cubicBezTo>
                </a:path>
              </a:pathLst>
            </a:custGeom>
            <a:noFill/>
            <a:ln w="28575" cap="flat">
              <a:solidFill>
                <a:srgbClr val="808080"/>
              </a:solidFill>
              <a:prstDash val="dash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217" name="Shape 1217"/>
            <p:cNvSpPr/>
            <p:nvPr/>
          </p:nvSpPr>
          <p:spPr>
            <a:xfrm flipH="1">
              <a:off x="1740367" y="710642"/>
              <a:ext cx="158777" cy="427987"/>
            </a:xfrm>
            <a:prstGeom prst="line">
              <a:avLst/>
            </a:prstGeom>
            <a:noFill/>
            <a:ln w="3810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18" name="Shape 1218"/>
            <p:cNvSpPr/>
            <p:nvPr/>
          </p:nvSpPr>
          <p:spPr>
            <a:xfrm flipH="1">
              <a:off x="791411" y="729308"/>
              <a:ext cx="1053577" cy="486651"/>
            </a:xfrm>
            <a:prstGeom prst="line">
              <a:avLst/>
            </a:prstGeom>
            <a:noFill/>
            <a:ln w="3810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19" name="Shape 1219"/>
            <p:cNvSpPr/>
            <p:nvPr/>
          </p:nvSpPr>
          <p:spPr>
            <a:xfrm>
              <a:off x="1844986" y="729308"/>
              <a:ext cx="1081886" cy="486651"/>
            </a:xfrm>
            <a:prstGeom prst="line">
              <a:avLst/>
            </a:prstGeom>
            <a:noFill/>
            <a:ln w="5715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0" name="Shape 1220"/>
            <p:cNvSpPr/>
            <p:nvPr/>
          </p:nvSpPr>
          <p:spPr>
            <a:xfrm flipH="1">
              <a:off x="468939" y="1605277"/>
              <a:ext cx="1138502" cy="75331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1" name="Shape 1221"/>
            <p:cNvSpPr/>
            <p:nvPr/>
          </p:nvSpPr>
          <p:spPr>
            <a:xfrm flipV="1">
              <a:off x="1515129" y="1663942"/>
              <a:ext cx="225240" cy="694645"/>
            </a:xfrm>
            <a:prstGeom prst="line">
              <a:avLst/>
            </a:prstGeom>
            <a:noFill/>
            <a:ln w="3810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2" name="Shape 1222"/>
            <p:cNvSpPr/>
            <p:nvPr/>
          </p:nvSpPr>
          <p:spPr>
            <a:xfrm>
              <a:off x="1740367" y="1663942"/>
              <a:ext cx="440633" cy="69464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1225" name="Group 1225"/>
            <p:cNvGrpSpPr/>
            <p:nvPr/>
          </p:nvGrpSpPr>
          <p:grpSpPr>
            <a:xfrm>
              <a:off x="1395740" y="3012537"/>
              <a:ext cx="263396" cy="320039"/>
              <a:chOff x="0" y="0"/>
              <a:chExt cx="263394" cy="320037"/>
            </a:xfrm>
          </p:grpSpPr>
          <p:sp>
            <p:nvSpPr>
              <p:cNvPr id="1223" name="Shape 1223"/>
              <p:cNvSpPr/>
              <p:nvPr/>
            </p:nvSpPr>
            <p:spPr>
              <a:xfrm>
                <a:off x="0" y="11358"/>
                <a:ext cx="263396" cy="297326"/>
              </a:xfrm>
              <a:prstGeom prst="rect">
                <a:avLst/>
              </a:prstGeom>
              <a:solidFill>
                <a:srgbClr val="FFCCCC"/>
              </a:solidFill>
              <a:ln w="12700" cap="flat">
                <a:solidFill>
                  <a:srgbClr val="FF505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24" name="Shape 1224"/>
              <p:cNvSpPr/>
              <p:nvPr/>
            </p:nvSpPr>
            <p:spPr>
              <a:xfrm>
                <a:off x="0" y="-1"/>
                <a:ext cx="248353" cy="3200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800">
                    <a:solidFill>
                      <a:srgbClr val="808080"/>
                    </a:solidFill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/>
                <a:r>
                  <a:t>α</a:t>
                </a:r>
              </a:p>
            </p:txBody>
          </p:sp>
        </p:grpSp>
        <p:grpSp>
          <p:nvGrpSpPr>
            <p:cNvPr id="1228" name="Group 1228"/>
            <p:cNvGrpSpPr/>
            <p:nvPr/>
          </p:nvGrpSpPr>
          <p:grpSpPr>
            <a:xfrm>
              <a:off x="1968067" y="3012537"/>
              <a:ext cx="262166" cy="320039"/>
              <a:chOff x="0" y="0"/>
              <a:chExt cx="262164" cy="320037"/>
            </a:xfrm>
          </p:grpSpPr>
          <p:sp>
            <p:nvSpPr>
              <p:cNvPr id="1226" name="Shape 1226"/>
              <p:cNvSpPr/>
              <p:nvPr/>
            </p:nvSpPr>
            <p:spPr>
              <a:xfrm>
                <a:off x="0" y="11358"/>
                <a:ext cx="262165" cy="297326"/>
              </a:xfrm>
              <a:prstGeom prst="rect">
                <a:avLst/>
              </a:prstGeom>
              <a:solidFill>
                <a:srgbClr val="FFCCCC"/>
              </a:solidFill>
              <a:ln w="12700" cap="flat">
                <a:solidFill>
                  <a:srgbClr val="FF505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27" name="Shape 1227"/>
              <p:cNvSpPr/>
              <p:nvPr/>
            </p:nvSpPr>
            <p:spPr>
              <a:xfrm>
                <a:off x="-1" y="-1"/>
                <a:ext cx="229602" cy="3200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800">
                    <a:solidFill>
                      <a:srgbClr val="808080"/>
                    </a:solidFill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/>
                <a:r>
                  <a:t>β</a:t>
                </a:r>
              </a:p>
            </p:txBody>
          </p:sp>
        </p:grpSp>
        <p:grpSp>
          <p:nvGrpSpPr>
            <p:cNvPr id="1231" name="Group 1231"/>
            <p:cNvGrpSpPr/>
            <p:nvPr/>
          </p:nvGrpSpPr>
          <p:grpSpPr>
            <a:xfrm>
              <a:off x="2736094" y="3012537"/>
              <a:ext cx="262166" cy="320039"/>
              <a:chOff x="0" y="0"/>
              <a:chExt cx="262164" cy="320037"/>
            </a:xfrm>
          </p:grpSpPr>
          <p:sp>
            <p:nvSpPr>
              <p:cNvPr id="1229" name="Shape 1229"/>
              <p:cNvSpPr/>
              <p:nvPr/>
            </p:nvSpPr>
            <p:spPr>
              <a:xfrm>
                <a:off x="0" y="11358"/>
                <a:ext cx="262165" cy="297326"/>
              </a:xfrm>
              <a:prstGeom prst="rect">
                <a:avLst/>
              </a:prstGeom>
              <a:solidFill>
                <a:srgbClr val="FFCCCC"/>
              </a:solidFill>
              <a:ln w="12700" cap="flat">
                <a:solidFill>
                  <a:srgbClr val="FF505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solidFill>
                      <a:srgbClr val="808080"/>
                    </a:solidFill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30" name="Shape 1230"/>
              <p:cNvSpPr/>
              <p:nvPr/>
            </p:nvSpPr>
            <p:spPr>
              <a:xfrm>
                <a:off x="-1" y="-1"/>
                <a:ext cx="198124" cy="3200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800">
                    <a:solidFill>
                      <a:srgbClr val="808080"/>
                    </a:solidFill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/>
                <a:r>
                  <a:t>γ</a:t>
                </a:r>
              </a:p>
            </p:txBody>
          </p:sp>
        </p:grpSp>
        <p:sp>
          <p:nvSpPr>
            <p:cNvPr id="1232" name="Shape 1232"/>
            <p:cNvSpPr/>
            <p:nvPr/>
          </p:nvSpPr>
          <p:spPr>
            <a:xfrm flipH="1" rot="10800000">
              <a:off x="2345926" y="1351985"/>
              <a:ext cx="390170" cy="42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9706" y="0"/>
                    <a:pt x="18359" y="8654"/>
                    <a:pt x="21600" y="21600"/>
                  </a:cubicBezTo>
                </a:path>
              </a:pathLst>
            </a:custGeom>
            <a:noFill/>
            <a:ln w="28575" cap="flat">
              <a:solidFill>
                <a:srgbClr val="808080"/>
              </a:solidFill>
              <a:prstDash val="dash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233" name="Shape 1233"/>
            <p:cNvSpPr/>
            <p:nvPr/>
          </p:nvSpPr>
          <p:spPr>
            <a:xfrm flipH="1">
              <a:off x="1527437" y="2655908"/>
              <a:ext cx="653563" cy="367989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34" name="Shape 1234"/>
            <p:cNvSpPr/>
            <p:nvPr/>
          </p:nvSpPr>
          <p:spPr>
            <a:xfrm flipH="1">
              <a:off x="2099764" y="2655908"/>
              <a:ext cx="81236" cy="367989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35" name="Shape 1235"/>
            <p:cNvSpPr/>
            <p:nvPr/>
          </p:nvSpPr>
          <p:spPr>
            <a:xfrm>
              <a:off x="2180998" y="2655908"/>
              <a:ext cx="686794" cy="367989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330" name="Group 1330"/>
          <p:cNvGrpSpPr/>
          <p:nvPr/>
        </p:nvGrpSpPr>
        <p:grpSpPr>
          <a:xfrm>
            <a:off x="4786179" y="1557337"/>
            <a:ext cx="4586423" cy="3452816"/>
            <a:chOff x="0" y="0"/>
            <a:chExt cx="4586422" cy="3452815"/>
          </a:xfrm>
        </p:grpSpPr>
        <p:sp>
          <p:nvSpPr>
            <p:cNvPr id="1237" name="Shape 1237"/>
            <p:cNvSpPr/>
            <p:nvPr/>
          </p:nvSpPr>
          <p:spPr>
            <a:xfrm>
              <a:off x="688599" y="327025"/>
              <a:ext cx="3897823" cy="15716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1238" name="Shape 1238"/>
            <p:cNvSpPr/>
            <p:nvPr/>
          </p:nvSpPr>
          <p:spPr>
            <a:xfrm>
              <a:off x="2404469" y="130129"/>
              <a:ext cx="1084258" cy="973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0" y="7182"/>
                  </a:moveTo>
                  <a:cubicBezTo>
                    <a:pt x="842" y="7338"/>
                    <a:pt x="0" y="8615"/>
                    <a:pt x="0" y="10139"/>
                  </a:cubicBezTo>
                  <a:cubicBezTo>
                    <a:pt x="0" y="11195"/>
                    <a:pt x="410" y="12172"/>
                    <a:pt x="1075" y="12705"/>
                  </a:cubicBezTo>
                  <a:lnTo>
                    <a:pt x="1064" y="12671"/>
                  </a:lnTo>
                  <a:cubicBezTo>
                    <a:pt x="686" y="13220"/>
                    <a:pt x="475" y="13943"/>
                    <a:pt x="475" y="14693"/>
                  </a:cubicBezTo>
                  <a:cubicBezTo>
                    <a:pt x="476" y="16328"/>
                    <a:pt x="1452" y="17653"/>
                    <a:pt x="2656" y="17653"/>
                  </a:cubicBezTo>
                  <a:cubicBezTo>
                    <a:pt x="2740" y="17653"/>
                    <a:pt x="2825" y="17646"/>
                    <a:pt x="2910" y="17632"/>
                  </a:cubicBezTo>
                  <a:lnTo>
                    <a:pt x="2898" y="17652"/>
                  </a:lnTo>
                  <a:cubicBezTo>
                    <a:pt x="3586" y="19292"/>
                    <a:pt x="4864" y="20303"/>
                    <a:pt x="6249" y="20303"/>
                  </a:cubicBezTo>
                  <a:cubicBezTo>
                    <a:pt x="6949" y="20303"/>
                    <a:pt x="7637" y="20043"/>
                    <a:pt x="8237" y="19550"/>
                  </a:cubicBezTo>
                  <a:lnTo>
                    <a:pt x="8231" y="19554"/>
                  </a:lnTo>
                  <a:cubicBezTo>
                    <a:pt x="8857" y="20833"/>
                    <a:pt x="9910" y="21600"/>
                    <a:pt x="11038" y="21600"/>
                  </a:cubicBezTo>
                  <a:cubicBezTo>
                    <a:pt x="12525" y="21600"/>
                    <a:pt x="13838" y="20271"/>
                    <a:pt x="14269" y="18328"/>
                  </a:cubicBezTo>
                  <a:lnTo>
                    <a:pt x="14272" y="18354"/>
                  </a:lnTo>
                  <a:cubicBezTo>
                    <a:pt x="14732" y="18744"/>
                    <a:pt x="15262" y="18950"/>
                    <a:pt x="15804" y="18950"/>
                  </a:cubicBezTo>
                  <a:cubicBezTo>
                    <a:pt x="17393" y="18950"/>
                    <a:pt x="18685" y="17208"/>
                    <a:pt x="18697" y="15048"/>
                  </a:cubicBezTo>
                  <a:lnTo>
                    <a:pt x="18692" y="15038"/>
                  </a:lnTo>
                  <a:cubicBezTo>
                    <a:pt x="20360" y="14713"/>
                    <a:pt x="21600" y="12768"/>
                    <a:pt x="21600" y="10474"/>
                  </a:cubicBezTo>
                  <a:cubicBezTo>
                    <a:pt x="21600" y="9458"/>
                    <a:pt x="21353" y="8471"/>
                    <a:pt x="20899" y="7665"/>
                  </a:cubicBezTo>
                  <a:lnTo>
                    <a:pt x="20892" y="7663"/>
                  </a:lnTo>
                  <a:cubicBezTo>
                    <a:pt x="21034" y="7210"/>
                    <a:pt x="21108" y="6723"/>
                    <a:pt x="21108" y="6230"/>
                  </a:cubicBezTo>
                  <a:cubicBezTo>
                    <a:pt x="21108" y="4590"/>
                    <a:pt x="20302" y="3151"/>
                    <a:pt x="19142" y="2720"/>
                  </a:cubicBezTo>
                  <a:lnTo>
                    <a:pt x="19151" y="2713"/>
                  </a:lnTo>
                  <a:cubicBezTo>
                    <a:pt x="18943" y="1143"/>
                    <a:pt x="17936" y="0"/>
                    <a:pt x="16761" y="0"/>
                  </a:cubicBezTo>
                  <a:cubicBezTo>
                    <a:pt x="16046" y="0"/>
                    <a:pt x="15369" y="427"/>
                    <a:pt x="14907" y="1166"/>
                  </a:cubicBezTo>
                  <a:lnTo>
                    <a:pt x="14911" y="1171"/>
                  </a:lnTo>
                  <a:cubicBezTo>
                    <a:pt x="14499" y="433"/>
                    <a:pt x="13857" y="0"/>
                    <a:pt x="13176" y="0"/>
                  </a:cubicBezTo>
                  <a:cubicBezTo>
                    <a:pt x="12349" y="0"/>
                    <a:pt x="11592" y="638"/>
                    <a:pt x="11223" y="1646"/>
                  </a:cubicBezTo>
                  <a:lnTo>
                    <a:pt x="11231" y="1695"/>
                  </a:lnTo>
                  <a:cubicBezTo>
                    <a:pt x="10732" y="1025"/>
                    <a:pt x="10060" y="650"/>
                    <a:pt x="9360" y="650"/>
                  </a:cubicBezTo>
                  <a:cubicBezTo>
                    <a:pt x="8374" y="650"/>
                    <a:pt x="7468" y="1392"/>
                    <a:pt x="7005" y="2579"/>
                  </a:cubicBezTo>
                  <a:lnTo>
                    <a:pt x="6997" y="2603"/>
                  </a:lnTo>
                  <a:cubicBezTo>
                    <a:pt x="6479" y="2190"/>
                    <a:pt x="5890" y="1972"/>
                    <a:pt x="5289" y="1972"/>
                  </a:cubicBezTo>
                  <a:cubicBezTo>
                    <a:pt x="3424" y="1973"/>
                    <a:pt x="1913" y="4031"/>
                    <a:pt x="1913" y="6569"/>
                  </a:cubicBezTo>
                  <a:cubicBezTo>
                    <a:pt x="1912" y="6776"/>
                    <a:pt x="1923" y="6983"/>
                    <a:pt x="1943" y="7188"/>
                  </a:cubicBezTo>
                  <a:lnTo>
                    <a:pt x="1950" y="7182"/>
                  </a:lnTo>
                  <a:close/>
                </a:path>
              </a:pathLst>
            </a:custGeom>
            <a:solidFill>
              <a:srgbClr val="C5EDF9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07762" dir="2700000">
                <a:srgbClr val="000000">
                  <a:alpha val="74996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39" name="Shape 1239"/>
            <p:cNvSpPr/>
            <p:nvPr/>
          </p:nvSpPr>
          <p:spPr>
            <a:xfrm rot="20028902">
              <a:off x="2761984" y="2368585"/>
              <a:ext cx="1346531" cy="587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0" y="7182"/>
                  </a:moveTo>
                  <a:cubicBezTo>
                    <a:pt x="842" y="7338"/>
                    <a:pt x="0" y="8615"/>
                    <a:pt x="0" y="10139"/>
                  </a:cubicBezTo>
                  <a:cubicBezTo>
                    <a:pt x="0" y="11195"/>
                    <a:pt x="410" y="12172"/>
                    <a:pt x="1075" y="12705"/>
                  </a:cubicBezTo>
                  <a:lnTo>
                    <a:pt x="1064" y="12671"/>
                  </a:lnTo>
                  <a:cubicBezTo>
                    <a:pt x="686" y="13220"/>
                    <a:pt x="475" y="13943"/>
                    <a:pt x="475" y="14693"/>
                  </a:cubicBezTo>
                  <a:cubicBezTo>
                    <a:pt x="476" y="16328"/>
                    <a:pt x="1452" y="17653"/>
                    <a:pt x="2656" y="17653"/>
                  </a:cubicBezTo>
                  <a:cubicBezTo>
                    <a:pt x="2740" y="17653"/>
                    <a:pt x="2825" y="17646"/>
                    <a:pt x="2910" y="17632"/>
                  </a:cubicBezTo>
                  <a:lnTo>
                    <a:pt x="2898" y="17652"/>
                  </a:lnTo>
                  <a:cubicBezTo>
                    <a:pt x="3586" y="19292"/>
                    <a:pt x="4864" y="20303"/>
                    <a:pt x="6249" y="20303"/>
                  </a:cubicBezTo>
                  <a:cubicBezTo>
                    <a:pt x="6949" y="20303"/>
                    <a:pt x="7637" y="20043"/>
                    <a:pt x="8237" y="19550"/>
                  </a:cubicBezTo>
                  <a:lnTo>
                    <a:pt x="8231" y="19554"/>
                  </a:lnTo>
                  <a:cubicBezTo>
                    <a:pt x="8857" y="20833"/>
                    <a:pt x="9910" y="21600"/>
                    <a:pt x="11038" y="21600"/>
                  </a:cubicBezTo>
                  <a:cubicBezTo>
                    <a:pt x="12525" y="21600"/>
                    <a:pt x="13838" y="20271"/>
                    <a:pt x="14269" y="18328"/>
                  </a:cubicBezTo>
                  <a:lnTo>
                    <a:pt x="14272" y="18354"/>
                  </a:lnTo>
                  <a:cubicBezTo>
                    <a:pt x="14732" y="18744"/>
                    <a:pt x="15262" y="18950"/>
                    <a:pt x="15804" y="18950"/>
                  </a:cubicBezTo>
                  <a:cubicBezTo>
                    <a:pt x="17393" y="18950"/>
                    <a:pt x="18685" y="17208"/>
                    <a:pt x="18697" y="15048"/>
                  </a:cubicBezTo>
                  <a:lnTo>
                    <a:pt x="18692" y="15038"/>
                  </a:lnTo>
                  <a:cubicBezTo>
                    <a:pt x="20360" y="14713"/>
                    <a:pt x="21600" y="12768"/>
                    <a:pt x="21600" y="10474"/>
                  </a:cubicBezTo>
                  <a:cubicBezTo>
                    <a:pt x="21600" y="9458"/>
                    <a:pt x="21353" y="8471"/>
                    <a:pt x="20899" y="7665"/>
                  </a:cubicBezTo>
                  <a:lnTo>
                    <a:pt x="20892" y="7663"/>
                  </a:lnTo>
                  <a:cubicBezTo>
                    <a:pt x="21034" y="7210"/>
                    <a:pt x="21108" y="6723"/>
                    <a:pt x="21108" y="6230"/>
                  </a:cubicBezTo>
                  <a:cubicBezTo>
                    <a:pt x="21108" y="4590"/>
                    <a:pt x="20302" y="3151"/>
                    <a:pt x="19142" y="2720"/>
                  </a:cubicBezTo>
                  <a:lnTo>
                    <a:pt x="19151" y="2713"/>
                  </a:lnTo>
                  <a:cubicBezTo>
                    <a:pt x="18943" y="1143"/>
                    <a:pt x="17936" y="0"/>
                    <a:pt x="16761" y="0"/>
                  </a:cubicBezTo>
                  <a:cubicBezTo>
                    <a:pt x="16046" y="0"/>
                    <a:pt x="15369" y="427"/>
                    <a:pt x="14907" y="1166"/>
                  </a:cubicBezTo>
                  <a:lnTo>
                    <a:pt x="14911" y="1171"/>
                  </a:lnTo>
                  <a:cubicBezTo>
                    <a:pt x="14499" y="433"/>
                    <a:pt x="13857" y="0"/>
                    <a:pt x="13176" y="0"/>
                  </a:cubicBezTo>
                  <a:cubicBezTo>
                    <a:pt x="12349" y="0"/>
                    <a:pt x="11592" y="638"/>
                    <a:pt x="11223" y="1646"/>
                  </a:cubicBezTo>
                  <a:lnTo>
                    <a:pt x="11231" y="1695"/>
                  </a:lnTo>
                  <a:cubicBezTo>
                    <a:pt x="10732" y="1025"/>
                    <a:pt x="10060" y="650"/>
                    <a:pt x="9360" y="650"/>
                  </a:cubicBezTo>
                  <a:cubicBezTo>
                    <a:pt x="8374" y="650"/>
                    <a:pt x="7468" y="1392"/>
                    <a:pt x="7005" y="2579"/>
                  </a:cubicBezTo>
                  <a:lnTo>
                    <a:pt x="6997" y="2603"/>
                  </a:lnTo>
                  <a:cubicBezTo>
                    <a:pt x="6479" y="2190"/>
                    <a:pt x="5890" y="1972"/>
                    <a:pt x="5289" y="1972"/>
                  </a:cubicBezTo>
                  <a:cubicBezTo>
                    <a:pt x="3424" y="1973"/>
                    <a:pt x="1913" y="4031"/>
                    <a:pt x="1913" y="6569"/>
                  </a:cubicBezTo>
                  <a:cubicBezTo>
                    <a:pt x="1912" y="6776"/>
                    <a:pt x="1923" y="6983"/>
                    <a:pt x="1943" y="7188"/>
                  </a:cubicBezTo>
                  <a:lnTo>
                    <a:pt x="1950" y="7182"/>
                  </a:lnTo>
                  <a:close/>
                </a:path>
              </a:pathLst>
            </a:custGeom>
            <a:solidFill>
              <a:srgbClr val="C0F0FA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07762" dir="2700000">
                <a:srgbClr val="000000">
                  <a:alpha val="74996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40" name="Shape 1240"/>
            <p:cNvSpPr/>
            <p:nvPr/>
          </p:nvSpPr>
          <p:spPr>
            <a:xfrm>
              <a:off x="3175291" y="2557463"/>
              <a:ext cx="1088976" cy="295275"/>
            </a:xfrm>
            <a:prstGeom prst="rect">
              <a:avLst/>
            </a:prstGeom>
            <a:solidFill>
              <a:srgbClr val="C0F0FA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t">
              <a:spAutoFit/>
            </a:bodyPr>
            <a:lstStyle>
              <a:lvl1pPr algn="l" defTabSz="457200">
                <a:lnSpc>
                  <a:spcPct val="90000"/>
                </a:lnSpc>
                <a:defRPr b="1" sz="12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physics group</a:t>
              </a:r>
            </a:p>
          </p:txBody>
        </p:sp>
        <p:sp>
          <p:nvSpPr>
            <p:cNvPr id="1241" name="Shape 1241"/>
            <p:cNvSpPr/>
            <p:nvPr/>
          </p:nvSpPr>
          <p:spPr>
            <a:xfrm>
              <a:off x="1655629" y="557113"/>
              <a:ext cx="2115766" cy="213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0" y="7182"/>
                  </a:moveTo>
                  <a:cubicBezTo>
                    <a:pt x="842" y="7338"/>
                    <a:pt x="0" y="8615"/>
                    <a:pt x="0" y="10139"/>
                  </a:cubicBezTo>
                  <a:cubicBezTo>
                    <a:pt x="0" y="11195"/>
                    <a:pt x="410" y="12172"/>
                    <a:pt x="1075" y="12705"/>
                  </a:cubicBezTo>
                  <a:lnTo>
                    <a:pt x="1064" y="12671"/>
                  </a:lnTo>
                  <a:cubicBezTo>
                    <a:pt x="686" y="13220"/>
                    <a:pt x="475" y="13943"/>
                    <a:pt x="475" y="14693"/>
                  </a:cubicBezTo>
                  <a:cubicBezTo>
                    <a:pt x="476" y="16328"/>
                    <a:pt x="1452" y="17653"/>
                    <a:pt x="2656" y="17653"/>
                  </a:cubicBezTo>
                  <a:cubicBezTo>
                    <a:pt x="2740" y="17653"/>
                    <a:pt x="2825" y="17646"/>
                    <a:pt x="2910" y="17632"/>
                  </a:cubicBezTo>
                  <a:lnTo>
                    <a:pt x="2898" y="17652"/>
                  </a:lnTo>
                  <a:cubicBezTo>
                    <a:pt x="3586" y="19292"/>
                    <a:pt x="4864" y="20303"/>
                    <a:pt x="6249" y="20303"/>
                  </a:cubicBezTo>
                  <a:cubicBezTo>
                    <a:pt x="6949" y="20303"/>
                    <a:pt x="7637" y="20043"/>
                    <a:pt x="8237" y="19550"/>
                  </a:cubicBezTo>
                  <a:lnTo>
                    <a:pt x="8231" y="19554"/>
                  </a:lnTo>
                  <a:cubicBezTo>
                    <a:pt x="8857" y="20833"/>
                    <a:pt x="9910" y="21600"/>
                    <a:pt x="11038" y="21600"/>
                  </a:cubicBezTo>
                  <a:cubicBezTo>
                    <a:pt x="12525" y="21600"/>
                    <a:pt x="13838" y="20271"/>
                    <a:pt x="14269" y="18328"/>
                  </a:cubicBezTo>
                  <a:lnTo>
                    <a:pt x="14272" y="18354"/>
                  </a:lnTo>
                  <a:cubicBezTo>
                    <a:pt x="14732" y="18744"/>
                    <a:pt x="15262" y="18950"/>
                    <a:pt x="15804" y="18950"/>
                  </a:cubicBezTo>
                  <a:cubicBezTo>
                    <a:pt x="17393" y="18950"/>
                    <a:pt x="18685" y="17208"/>
                    <a:pt x="18697" y="15048"/>
                  </a:cubicBezTo>
                  <a:lnTo>
                    <a:pt x="18692" y="15038"/>
                  </a:lnTo>
                  <a:cubicBezTo>
                    <a:pt x="20360" y="14713"/>
                    <a:pt x="21600" y="12768"/>
                    <a:pt x="21600" y="10474"/>
                  </a:cubicBezTo>
                  <a:cubicBezTo>
                    <a:pt x="21600" y="9458"/>
                    <a:pt x="21353" y="8471"/>
                    <a:pt x="20899" y="7665"/>
                  </a:cubicBezTo>
                  <a:lnTo>
                    <a:pt x="20892" y="7663"/>
                  </a:lnTo>
                  <a:cubicBezTo>
                    <a:pt x="21034" y="7210"/>
                    <a:pt x="21108" y="6723"/>
                    <a:pt x="21108" y="6230"/>
                  </a:cubicBezTo>
                  <a:cubicBezTo>
                    <a:pt x="21108" y="4590"/>
                    <a:pt x="20302" y="3151"/>
                    <a:pt x="19142" y="2720"/>
                  </a:cubicBezTo>
                  <a:lnTo>
                    <a:pt x="19151" y="2713"/>
                  </a:lnTo>
                  <a:cubicBezTo>
                    <a:pt x="18943" y="1143"/>
                    <a:pt x="17936" y="0"/>
                    <a:pt x="16761" y="0"/>
                  </a:cubicBezTo>
                  <a:cubicBezTo>
                    <a:pt x="16046" y="0"/>
                    <a:pt x="15369" y="427"/>
                    <a:pt x="14907" y="1166"/>
                  </a:cubicBezTo>
                  <a:lnTo>
                    <a:pt x="14911" y="1171"/>
                  </a:lnTo>
                  <a:cubicBezTo>
                    <a:pt x="14499" y="433"/>
                    <a:pt x="13857" y="0"/>
                    <a:pt x="13176" y="0"/>
                  </a:cubicBezTo>
                  <a:cubicBezTo>
                    <a:pt x="12349" y="0"/>
                    <a:pt x="11592" y="638"/>
                    <a:pt x="11223" y="1646"/>
                  </a:cubicBezTo>
                  <a:lnTo>
                    <a:pt x="11231" y="1695"/>
                  </a:lnTo>
                  <a:cubicBezTo>
                    <a:pt x="10732" y="1025"/>
                    <a:pt x="10060" y="650"/>
                    <a:pt x="9360" y="650"/>
                  </a:cubicBezTo>
                  <a:cubicBezTo>
                    <a:pt x="8374" y="650"/>
                    <a:pt x="7468" y="1392"/>
                    <a:pt x="7005" y="2579"/>
                  </a:cubicBezTo>
                  <a:lnTo>
                    <a:pt x="6997" y="2603"/>
                  </a:lnTo>
                  <a:cubicBezTo>
                    <a:pt x="6479" y="2190"/>
                    <a:pt x="5890" y="1972"/>
                    <a:pt x="5289" y="1972"/>
                  </a:cubicBezTo>
                  <a:cubicBezTo>
                    <a:pt x="3424" y="1973"/>
                    <a:pt x="1913" y="4031"/>
                    <a:pt x="1913" y="6569"/>
                  </a:cubicBezTo>
                  <a:cubicBezTo>
                    <a:pt x="1912" y="6776"/>
                    <a:pt x="1923" y="6983"/>
                    <a:pt x="1943" y="7188"/>
                  </a:cubicBezTo>
                  <a:lnTo>
                    <a:pt x="1950" y="7182"/>
                  </a:lnTo>
                  <a:close/>
                </a:path>
              </a:pathLst>
            </a:custGeom>
            <a:solidFill>
              <a:srgbClr val="C5EDF9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07762" dir="2700000">
                <a:srgbClr val="000000">
                  <a:alpha val="74996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42" name="Shape 1242"/>
            <p:cNvSpPr/>
            <p:nvPr/>
          </p:nvSpPr>
          <p:spPr>
            <a:xfrm rot="19366934">
              <a:off x="1070976" y="415987"/>
              <a:ext cx="1346531" cy="588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0" y="7182"/>
                  </a:moveTo>
                  <a:cubicBezTo>
                    <a:pt x="842" y="7338"/>
                    <a:pt x="0" y="8615"/>
                    <a:pt x="0" y="10139"/>
                  </a:cubicBezTo>
                  <a:cubicBezTo>
                    <a:pt x="0" y="11195"/>
                    <a:pt x="410" y="12172"/>
                    <a:pt x="1075" y="12705"/>
                  </a:cubicBezTo>
                  <a:lnTo>
                    <a:pt x="1064" y="12671"/>
                  </a:lnTo>
                  <a:cubicBezTo>
                    <a:pt x="686" y="13220"/>
                    <a:pt x="475" y="13943"/>
                    <a:pt x="475" y="14693"/>
                  </a:cubicBezTo>
                  <a:cubicBezTo>
                    <a:pt x="476" y="16328"/>
                    <a:pt x="1452" y="17653"/>
                    <a:pt x="2656" y="17653"/>
                  </a:cubicBezTo>
                  <a:cubicBezTo>
                    <a:pt x="2740" y="17653"/>
                    <a:pt x="2825" y="17646"/>
                    <a:pt x="2910" y="17632"/>
                  </a:cubicBezTo>
                  <a:lnTo>
                    <a:pt x="2898" y="17652"/>
                  </a:lnTo>
                  <a:cubicBezTo>
                    <a:pt x="3586" y="19292"/>
                    <a:pt x="4864" y="20303"/>
                    <a:pt x="6249" y="20303"/>
                  </a:cubicBezTo>
                  <a:cubicBezTo>
                    <a:pt x="6949" y="20303"/>
                    <a:pt x="7637" y="20043"/>
                    <a:pt x="8237" y="19550"/>
                  </a:cubicBezTo>
                  <a:lnTo>
                    <a:pt x="8231" y="19554"/>
                  </a:lnTo>
                  <a:cubicBezTo>
                    <a:pt x="8857" y="20833"/>
                    <a:pt x="9910" y="21600"/>
                    <a:pt x="11038" y="21600"/>
                  </a:cubicBezTo>
                  <a:cubicBezTo>
                    <a:pt x="12525" y="21600"/>
                    <a:pt x="13838" y="20271"/>
                    <a:pt x="14269" y="18328"/>
                  </a:cubicBezTo>
                  <a:lnTo>
                    <a:pt x="14272" y="18354"/>
                  </a:lnTo>
                  <a:cubicBezTo>
                    <a:pt x="14732" y="18744"/>
                    <a:pt x="15262" y="18950"/>
                    <a:pt x="15804" y="18950"/>
                  </a:cubicBezTo>
                  <a:cubicBezTo>
                    <a:pt x="17393" y="18950"/>
                    <a:pt x="18685" y="17208"/>
                    <a:pt x="18697" y="15048"/>
                  </a:cubicBezTo>
                  <a:lnTo>
                    <a:pt x="18692" y="15038"/>
                  </a:lnTo>
                  <a:cubicBezTo>
                    <a:pt x="20360" y="14713"/>
                    <a:pt x="21600" y="12768"/>
                    <a:pt x="21600" y="10474"/>
                  </a:cubicBezTo>
                  <a:cubicBezTo>
                    <a:pt x="21600" y="9458"/>
                    <a:pt x="21353" y="8471"/>
                    <a:pt x="20899" y="7665"/>
                  </a:cubicBezTo>
                  <a:lnTo>
                    <a:pt x="20892" y="7663"/>
                  </a:lnTo>
                  <a:cubicBezTo>
                    <a:pt x="21034" y="7210"/>
                    <a:pt x="21108" y="6723"/>
                    <a:pt x="21108" y="6230"/>
                  </a:cubicBezTo>
                  <a:cubicBezTo>
                    <a:pt x="21108" y="4590"/>
                    <a:pt x="20302" y="3151"/>
                    <a:pt x="19142" y="2720"/>
                  </a:cubicBezTo>
                  <a:lnTo>
                    <a:pt x="19151" y="2713"/>
                  </a:lnTo>
                  <a:cubicBezTo>
                    <a:pt x="18943" y="1143"/>
                    <a:pt x="17936" y="0"/>
                    <a:pt x="16761" y="0"/>
                  </a:cubicBezTo>
                  <a:cubicBezTo>
                    <a:pt x="16046" y="0"/>
                    <a:pt x="15369" y="427"/>
                    <a:pt x="14907" y="1166"/>
                  </a:cubicBezTo>
                  <a:lnTo>
                    <a:pt x="14911" y="1171"/>
                  </a:lnTo>
                  <a:cubicBezTo>
                    <a:pt x="14499" y="433"/>
                    <a:pt x="13857" y="0"/>
                    <a:pt x="13176" y="0"/>
                  </a:cubicBezTo>
                  <a:cubicBezTo>
                    <a:pt x="12349" y="0"/>
                    <a:pt x="11592" y="638"/>
                    <a:pt x="11223" y="1646"/>
                  </a:cubicBezTo>
                  <a:lnTo>
                    <a:pt x="11231" y="1695"/>
                  </a:lnTo>
                  <a:cubicBezTo>
                    <a:pt x="10732" y="1025"/>
                    <a:pt x="10060" y="650"/>
                    <a:pt x="9360" y="650"/>
                  </a:cubicBezTo>
                  <a:cubicBezTo>
                    <a:pt x="8374" y="650"/>
                    <a:pt x="7468" y="1392"/>
                    <a:pt x="7005" y="2579"/>
                  </a:cubicBezTo>
                  <a:lnTo>
                    <a:pt x="6997" y="2603"/>
                  </a:lnTo>
                  <a:cubicBezTo>
                    <a:pt x="6479" y="2190"/>
                    <a:pt x="5890" y="1972"/>
                    <a:pt x="5289" y="1972"/>
                  </a:cubicBezTo>
                  <a:cubicBezTo>
                    <a:pt x="3424" y="1973"/>
                    <a:pt x="1913" y="4031"/>
                    <a:pt x="1913" y="6569"/>
                  </a:cubicBezTo>
                  <a:cubicBezTo>
                    <a:pt x="1912" y="6776"/>
                    <a:pt x="1923" y="6983"/>
                    <a:pt x="1943" y="7188"/>
                  </a:cubicBezTo>
                  <a:lnTo>
                    <a:pt x="1950" y="7182"/>
                  </a:lnTo>
                  <a:close/>
                </a:path>
              </a:pathLst>
            </a:custGeom>
            <a:solidFill>
              <a:srgbClr val="CAF4FA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07762" dir="2700000">
                <a:srgbClr val="000000">
                  <a:alpha val="74996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43" name="Shape 1243"/>
            <p:cNvSpPr/>
            <p:nvPr/>
          </p:nvSpPr>
          <p:spPr>
            <a:xfrm>
              <a:off x="1479886" y="611187"/>
              <a:ext cx="1134219" cy="295275"/>
            </a:xfrm>
            <a:prstGeom prst="rect">
              <a:avLst/>
            </a:prstGeom>
            <a:solidFill>
              <a:srgbClr val="CAF4FA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037" tIns="46037" rIns="46037" bIns="46037" numCol="1" anchor="t">
              <a:spAutoFit/>
            </a:bodyPr>
            <a:lstStyle>
              <a:lvl1pPr algn="l" defTabSz="457200">
                <a:lnSpc>
                  <a:spcPct val="90000"/>
                </a:lnSpc>
                <a:defRPr b="1" sz="12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regional group</a:t>
              </a:r>
            </a:p>
          </p:txBody>
        </p:sp>
        <p:sp>
          <p:nvSpPr>
            <p:cNvPr id="1244" name="Shape 1244"/>
            <p:cNvSpPr/>
            <p:nvPr/>
          </p:nvSpPr>
          <p:spPr>
            <a:xfrm>
              <a:off x="2451410" y="1250950"/>
              <a:ext cx="568557" cy="673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26" y="0"/>
                  </a:moveTo>
                  <a:lnTo>
                    <a:pt x="0" y="5343"/>
                  </a:lnTo>
                  <a:lnTo>
                    <a:pt x="0" y="16257"/>
                  </a:lnTo>
                  <a:lnTo>
                    <a:pt x="6326" y="21600"/>
                  </a:lnTo>
                  <a:lnTo>
                    <a:pt x="15274" y="21600"/>
                  </a:lnTo>
                  <a:lnTo>
                    <a:pt x="21600" y="16257"/>
                  </a:lnTo>
                  <a:lnTo>
                    <a:pt x="21600" y="5343"/>
                  </a:lnTo>
                  <a:lnTo>
                    <a:pt x="15274" y="0"/>
                  </a:lnTo>
                  <a:close/>
                </a:path>
              </a:pathLst>
            </a:custGeom>
            <a:solidFill>
              <a:srgbClr val="CCEC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lnSpc>
                  <a:spcPct val="90000"/>
                </a:lnSpc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grpSp>
          <p:nvGrpSpPr>
            <p:cNvPr id="1258" name="Group 1258"/>
            <p:cNvGrpSpPr/>
            <p:nvPr/>
          </p:nvGrpSpPr>
          <p:grpSpPr>
            <a:xfrm>
              <a:off x="2574498" y="1400175"/>
              <a:ext cx="315054" cy="376241"/>
              <a:chOff x="-1" y="0"/>
              <a:chExt cx="315053" cy="376239"/>
            </a:xfrm>
          </p:grpSpPr>
          <p:sp>
            <p:nvSpPr>
              <p:cNvPr id="1245" name="Shape 1245"/>
              <p:cNvSpPr/>
              <p:nvPr/>
            </p:nvSpPr>
            <p:spPr>
              <a:xfrm>
                <a:off x="119425" y="0"/>
                <a:ext cx="117964" cy="149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547" y="20486"/>
                    </a:lnTo>
                    <a:lnTo>
                      <a:pt x="21480" y="19415"/>
                    </a:lnTo>
                    <a:lnTo>
                      <a:pt x="21333" y="18330"/>
                    </a:lnTo>
                    <a:lnTo>
                      <a:pt x="21146" y="17274"/>
                    </a:lnTo>
                    <a:lnTo>
                      <a:pt x="20920" y="16204"/>
                    </a:lnTo>
                    <a:lnTo>
                      <a:pt x="20613" y="15176"/>
                    </a:lnTo>
                    <a:lnTo>
                      <a:pt x="20266" y="14193"/>
                    </a:lnTo>
                    <a:lnTo>
                      <a:pt x="19892" y="13223"/>
                    </a:lnTo>
                    <a:lnTo>
                      <a:pt x="19452" y="12254"/>
                    </a:lnTo>
                    <a:lnTo>
                      <a:pt x="18985" y="11328"/>
                    </a:lnTo>
                    <a:lnTo>
                      <a:pt x="18451" y="10402"/>
                    </a:lnTo>
                    <a:lnTo>
                      <a:pt x="17891" y="9549"/>
                    </a:lnTo>
                    <a:lnTo>
                      <a:pt x="17277" y="8695"/>
                    </a:lnTo>
                    <a:lnTo>
                      <a:pt x="16650" y="7885"/>
                    </a:lnTo>
                    <a:lnTo>
                      <a:pt x="15957" y="7104"/>
                    </a:lnTo>
                    <a:lnTo>
                      <a:pt x="15249" y="6351"/>
                    </a:lnTo>
                    <a:lnTo>
                      <a:pt x="14502" y="5628"/>
                    </a:lnTo>
                    <a:lnTo>
                      <a:pt x="13715" y="4933"/>
                    </a:lnTo>
                    <a:lnTo>
                      <a:pt x="12901" y="4326"/>
                    </a:lnTo>
                    <a:lnTo>
                      <a:pt x="12047" y="3704"/>
                    </a:lnTo>
                    <a:lnTo>
                      <a:pt x="11194" y="3139"/>
                    </a:lnTo>
                    <a:lnTo>
                      <a:pt x="10273" y="2619"/>
                    </a:lnTo>
                    <a:lnTo>
                      <a:pt x="9352" y="2141"/>
                    </a:lnTo>
                    <a:lnTo>
                      <a:pt x="8379" y="1707"/>
                    </a:lnTo>
                    <a:lnTo>
                      <a:pt x="7418" y="1331"/>
                    </a:lnTo>
                    <a:lnTo>
                      <a:pt x="6417" y="984"/>
                    </a:lnTo>
                    <a:lnTo>
                      <a:pt x="5390" y="680"/>
                    </a:lnTo>
                    <a:lnTo>
                      <a:pt x="4336" y="448"/>
                    </a:lnTo>
                    <a:lnTo>
                      <a:pt x="3269" y="260"/>
                    </a:lnTo>
                    <a:lnTo>
                      <a:pt x="2188" y="116"/>
                    </a:lnTo>
                    <a:lnTo>
                      <a:pt x="1121" y="43"/>
                    </a:lnTo>
                    <a:lnTo>
                      <a:pt x="0" y="0"/>
                    </a:lnTo>
                    <a:lnTo>
                      <a:pt x="0" y="1693"/>
                    </a:lnTo>
                    <a:lnTo>
                      <a:pt x="1027" y="1707"/>
                    </a:lnTo>
                    <a:lnTo>
                      <a:pt x="2041" y="1780"/>
                    </a:lnTo>
                    <a:lnTo>
                      <a:pt x="3029" y="1924"/>
                    </a:lnTo>
                    <a:lnTo>
                      <a:pt x="4002" y="2083"/>
                    </a:lnTo>
                    <a:lnTo>
                      <a:pt x="4963" y="2315"/>
                    </a:lnTo>
                    <a:lnTo>
                      <a:pt x="5897" y="2590"/>
                    </a:lnTo>
                    <a:lnTo>
                      <a:pt x="6844" y="2894"/>
                    </a:lnTo>
                    <a:lnTo>
                      <a:pt x="7751" y="3255"/>
                    </a:lnTo>
                    <a:lnTo>
                      <a:pt x="8619" y="3660"/>
                    </a:lnTo>
                    <a:lnTo>
                      <a:pt x="9486" y="4094"/>
                    </a:lnTo>
                    <a:lnTo>
                      <a:pt x="10313" y="4557"/>
                    </a:lnTo>
                    <a:lnTo>
                      <a:pt x="11114" y="5093"/>
                    </a:lnTo>
                    <a:lnTo>
                      <a:pt x="11901" y="5657"/>
                    </a:lnTo>
                    <a:lnTo>
                      <a:pt x="12648" y="6235"/>
                    </a:lnTo>
                    <a:lnTo>
                      <a:pt x="13382" y="6872"/>
                    </a:lnTo>
                    <a:lnTo>
                      <a:pt x="14075" y="7523"/>
                    </a:lnTo>
                    <a:lnTo>
                      <a:pt x="14716" y="8218"/>
                    </a:lnTo>
                    <a:lnTo>
                      <a:pt x="15356" y="8941"/>
                    </a:lnTo>
                    <a:lnTo>
                      <a:pt x="15943" y="9693"/>
                    </a:lnTo>
                    <a:lnTo>
                      <a:pt x="16504" y="10489"/>
                    </a:lnTo>
                    <a:lnTo>
                      <a:pt x="17037" y="11285"/>
                    </a:lnTo>
                    <a:lnTo>
                      <a:pt x="17504" y="12109"/>
                    </a:lnTo>
                    <a:lnTo>
                      <a:pt x="17944" y="12977"/>
                    </a:lnTo>
                    <a:lnTo>
                      <a:pt x="18345" y="13860"/>
                    </a:lnTo>
                    <a:lnTo>
                      <a:pt x="18692" y="14757"/>
                    </a:lnTo>
                    <a:lnTo>
                      <a:pt x="19012" y="15697"/>
                    </a:lnTo>
                    <a:lnTo>
                      <a:pt x="19279" y="16638"/>
                    </a:lnTo>
                    <a:lnTo>
                      <a:pt x="19505" y="17592"/>
                    </a:lnTo>
                    <a:lnTo>
                      <a:pt x="19679" y="18562"/>
                    </a:lnTo>
                    <a:lnTo>
                      <a:pt x="19812" y="19560"/>
                    </a:lnTo>
                    <a:lnTo>
                      <a:pt x="19892" y="20573"/>
                    </a:lnTo>
                    <a:lnTo>
                      <a:pt x="19906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46" name="Shape 1246"/>
              <p:cNvSpPr/>
              <p:nvPr/>
            </p:nvSpPr>
            <p:spPr>
              <a:xfrm>
                <a:off x="119425" y="149806"/>
                <a:ext cx="117964" cy="148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121" y="21557"/>
                    </a:lnTo>
                    <a:lnTo>
                      <a:pt x="2188" y="21484"/>
                    </a:lnTo>
                    <a:lnTo>
                      <a:pt x="3269" y="21354"/>
                    </a:lnTo>
                    <a:lnTo>
                      <a:pt x="4336" y="21152"/>
                    </a:lnTo>
                    <a:lnTo>
                      <a:pt x="5390" y="20920"/>
                    </a:lnTo>
                    <a:lnTo>
                      <a:pt x="6417" y="20631"/>
                    </a:lnTo>
                    <a:lnTo>
                      <a:pt x="7418" y="20283"/>
                    </a:lnTo>
                    <a:lnTo>
                      <a:pt x="8379" y="19893"/>
                    </a:lnTo>
                    <a:lnTo>
                      <a:pt x="9352" y="19459"/>
                    </a:lnTo>
                    <a:lnTo>
                      <a:pt x="10273" y="18996"/>
                    </a:lnTo>
                    <a:lnTo>
                      <a:pt x="11194" y="18461"/>
                    </a:lnTo>
                    <a:lnTo>
                      <a:pt x="12047" y="17911"/>
                    </a:lnTo>
                    <a:lnTo>
                      <a:pt x="12901" y="17289"/>
                    </a:lnTo>
                    <a:lnTo>
                      <a:pt x="13715" y="16667"/>
                    </a:lnTo>
                    <a:lnTo>
                      <a:pt x="14502" y="15972"/>
                    </a:lnTo>
                    <a:lnTo>
                      <a:pt x="15249" y="15263"/>
                    </a:lnTo>
                    <a:lnTo>
                      <a:pt x="15957" y="14511"/>
                    </a:lnTo>
                    <a:lnTo>
                      <a:pt x="16650" y="13715"/>
                    </a:lnTo>
                    <a:lnTo>
                      <a:pt x="17277" y="12905"/>
                    </a:lnTo>
                    <a:lnTo>
                      <a:pt x="17891" y="12051"/>
                    </a:lnTo>
                    <a:lnTo>
                      <a:pt x="18451" y="11198"/>
                    </a:lnTo>
                    <a:lnTo>
                      <a:pt x="18985" y="10272"/>
                    </a:lnTo>
                    <a:lnTo>
                      <a:pt x="19452" y="9360"/>
                    </a:lnTo>
                    <a:lnTo>
                      <a:pt x="19892" y="8391"/>
                    </a:lnTo>
                    <a:lnTo>
                      <a:pt x="20266" y="7422"/>
                    </a:lnTo>
                    <a:lnTo>
                      <a:pt x="20613" y="6424"/>
                    </a:lnTo>
                    <a:lnTo>
                      <a:pt x="20920" y="5396"/>
                    </a:lnTo>
                    <a:lnTo>
                      <a:pt x="21146" y="4340"/>
                    </a:lnTo>
                    <a:lnTo>
                      <a:pt x="21333" y="3284"/>
                    </a:lnTo>
                    <a:lnTo>
                      <a:pt x="21480" y="2199"/>
                    </a:lnTo>
                    <a:lnTo>
                      <a:pt x="21547" y="1114"/>
                    </a:lnTo>
                    <a:lnTo>
                      <a:pt x="21600" y="0"/>
                    </a:lnTo>
                    <a:lnTo>
                      <a:pt x="19906" y="0"/>
                    </a:lnTo>
                    <a:lnTo>
                      <a:pt x="19892" y="1027"/>
                    </a:lnTo>
                    <a:lnTo>
                      <a:pt x="19812" y="2040"/>
                    </a:lnTo>
                    <a:lnTo>
                      <a:pt x="19679" y="3038"/>
                    </a:lnTo>
                    <a:lnTo>
                      <a:pt x="19505" y="4008"/>
                    </a:lnTo>
                    <a:lnTo>
                      <a:pt x="19279" y="4977"/>
                    </a:lnTo>
                    <a:lnTo>
                      <a:pt x="19012" y="5903"/>
                    </a:lnTo>
                    <a:lnTo>
                      <a:pt x="18692" y="6843"/>
                    </a:lnTo>
                    <a:lnTo>
                      <a:pt x="18345" y="7755"/>
                    </a:lnTo>
                    <a:lnTo>
                      <a:pt x="17944" y="8623"/>
                    </a:lnTo>
                    <a:lnTo>
                      <a:pt x="17504" y="9491"/>
                    </a:lnTo>
                    <a:lnTo>
                      <a:pt x="17037" y="10315"/>
                    </a:lnTo>
                    <a:lnTo>
                      <a:pt x="16504" y="11126"/>
                    </a:lnTo>
                    <a:lnTo>
                      <a:pt x="15943" y="11907"/>
                    </a:lnTo>
                    <a:lnTo>
                      <a:pt x="15356" y="12659"/>
                    </a:lnTo>
                    <a:lnTo>
                      <a:pt x="14716" y="13382"/>
                    </a:lnTo>
                    <a:lnTo>
                      <a:pt x="14075" y="14077"/>
                    </a:lnTo>
                    <a:lnTo>
                      <a:pt x="13382" y="14728"/>
                    </a:lnTo>
                    <a:lnTo>
                      <a:pt x="12648" y="15365"/>
                    </a:lnTo>
                    <a:lnTo>
                      <a:pt x="11901" y="15958"/>
                    </a:lnTo>
                    <a:lnTo>
                      <a:pt x="11114" y="16522"/>
                    </a:lnTo>
                    <a:lnTo>
                      <a:pt x="10313" y="17043"/>
                    </a:lnTo>
                    <a:lnTo>
                      <a:pt x="9486" y="17506"/>
                    </a:lnTo>
                    <a:lnTo>
                      <a:pt x="8619" y="17954"/>
                    </a:lnTo>
                    <a:lnTo>
                      <a:pt x="7751" y="18359"/>
                    </a:lnTo>
                    <a:lnTo>
                      <a:pt x="6844" y="18706"/>
                    </a:lnTo>
                    <a:lnTo>
                      <a:pt x="5897" y="19025"/>
                    </a:lnTo>
                    <a:lnTo>
                      <a:pt x="4963" y="19300"/>
                    </a:lnTo>
                    <a:lnTo>
                      <a:pt x="4002" y="19517"/>
                    </a:lnTo>
                    <a:lnTo>
                      <a:pt x="3029" y="19690"/>
                    </a:lnTo>
                    <a:lnTo>
                      <a:pt x="2041" y="19820"/>
                    </a:lnTo>
                    <a:lnTo>
                      <a:pt x="1027" y="19893"/>
                    </a:lnTo>
                    <a:lnTo>
                      <a:pt x="0" y="19907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47" name="Shape 1247"/>
              <p:cNvSpPr/>
              <p:nvPr/>
            </p:nvSpPr>
            <p:spPr>
              <a:xfrm>
                <a:off x="-2" y="149806"/>
                <a:ext cx="119429" cy="148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40" y="1114"/>
                    </a:lnTo>
                    <a:lnTo>
                      <a:pt x="120" y="2199"/>
                    </a:lnTo>
                    <a:lnTo>
                      <a:pt x="253" y="3284"/>
                    </a:lnTo>
                    <a:lnTo>
                      <a:pt x="454" y="4340"/>
                    </a:lnTo>
                    <a:lnTo>
                      <a:pt x="680" y="5396"/>
                    </a:lnTo>
                    <a:lnTo>
                      <a:pt x="987" y="6424"/>
                    </a:lnTo>
                    <a:lnTo>
                      <a:pt x="1334" y="7422"/>
                    </a:lnTo>
                    <a:lnTo>
                      <a:pt x="1708" y="8391"/>
                    </a:lnTo>
                    <a:lnTo>
                      <a:pt x="2148" y="9360"/>
                    </a:lnTo>
                    <a:lnTo>
                      <a:pt x="2615" y="10272"/>
                    </a:lnTo>
                    <a:lnTo>
                      <a:pt x="3135" y="11198"/>
                    </a:lnTo>
                    <a:lnTo>
                      <a:pt x="3696" y="12051"/>
                    </a:lnTo>
                    <a:lnTo>
                      <a:pt x="4323" y="12905"/>
                    </a:lnTo>
                    <a:lnTo>
                      <a:pt x="4936" y="13715"/>
                    </a:lnTo>
                    <a:lnTo>
                      <a:pt x="5630" y="14511"/>
                    </a:lnTo>
                    <a:lnTo>
                      <a:pt x="6337" y="15263"/>
                    </a:lnTo>
                    <a:lnTo>
                      <a:pt x="7098" y="15972"/>
                    </a:lnTo>
                    <a:lnTo>
                      <a:pt x="7885" y="16667"/>
                    </a:lnTo>
                    <a:lnTo>
                      <a:pt x="8699" y="17289"/>
                    </a:lnTo>
                    <a:lnTo>
                      <a:pt x="9539" y="17911"/>
                    </a:lnTo>
                    <a:lnTo>
                      <a:pt x="10406" y="18461"/>
                    </a:lnTo>
                    <a:lnTo>
                      <a:pt x="11327" y="18996"/>
                    </a:lnTo>
                    <a:lnTo>
                      <a:pt x="12248" y="19459"/>
                    </a:lnTo>
                    <a:lnTo>
                      <a:pt x="13221" y="19893"/>
                    </a:lnTo>
                    <a:lnTo>
                      <a:pt x="14182" y="20283"/>
                    </a:lnTo>
                    <a:lnTo>
                      <a:pt x="15183" y="20631"/>
                    </a:lnTo>
                    <a:lnTo>
                      <a:pt x="16210" y="20920"/>
                    </a:lnTo>
                    <a:lnTo>
                      <a:pt x="17264" y="21152"/>
                    </a:lnTo>
                    <a:lnTo>
                      <a:pt x="18318" y="21354"/>
                    </a:lnTo>
                    <a:lnTo>
                      <a:pt x="19412" y="21484"/>
                    </a:lnTo>
                    <a:lnTo>
                      <a:pt x="20479" y="21557"/>
                    </a:lnTo>
                    <a:lnTo>
                      <a:pt x="21600" y="21600"/>
                    </a:lnTo>
                    <a:lnTo>
                      <a:pt x="21600" y="19907"/>
                    </a:lnTo>
                    <a:lnTo>
                      <a:pt x="20573" y="19893"/>
                    </a:lnTo>
                    <a:lnTo>
                      <a:pt x="19559" y="19820"/>
                    </a:lnTo>
                    <a:lnTo>
                      <a:pt x="18558" y="19690"/>
                    </a:lnTo>
                    <a:lnTo>
                      <a:pt x="17598" y="19517"/>
                    </a:lnTo>
                    <a:lnTo>
                      <a:pt x="16624" y="19300"/>
                    </a:lnTo>
                    <a:lnTo>
                      <a:pt x="15690" y="19025"/>
                    </a:lnTo>
                    <a:lnTo>
                      <a:pt x="14756" y="18706"/>
                    </a:lnTo>
                    <a:lnTo>
                      <a:pt x="13849" y="18359"/>
                    </a:lnTo>
                    <a:lnTo>
                      <a:pt x="12968" y="17954"/>
                    </a:lnTo>
                    <a:lnTo>
                      <a:pt x="12114" y="17506"/>
                    </a:lnTo>
                    <a:lnTo>
                      <a:pt x="11287" y="17043"/>
                    </a:lnTo>
                    <a:lnTo>
                      <a:pt x="10486" y="16522"/>
                    </a:lnTo>
                    <a:lnTo>
                      <a:pt x="9699" y="15958"/>
                    </a:lnTo>
                    <a:lnTo>
                      <a:pt x="8939" y="15365"/>
                    </a:lnTo>
                    <a:lnTo>
                      <a:pt x="8218" y="14728"/>
                    </a:lnTo>
                    <a:lnTo>
                      <a:pt x="7525" y="14077"/>
                    </a:lnTo>
                    <a:lnTo>
                      <a:pt x="6871" y="13382"/>
                    </a:lnTo>
                    <a:lnTo>
                      <a:pt x="6244" y="12659"/>
                    </a:lnTo>
                    <a:lnTo>
                      <a:pt x="5643" y="11907"/>
                    </a:lnTo>
                    <a:lnTo>
                      <a:pt x="5083" y="11126"/>
                    </a:lnTo>
                    <a:lnTo>
                      <a:pt x="4563" y="10315"/>
                    </a:lnTo>
                    <a:lnTo>
                      <a:pt x="4096" y="9491"/>
                    </a:lnTo>
                    <a:lnTo>
                      <a:pt x="3656" y="8623"/>
                    </a:lnTo>
                    <a:lnTo>
                      <a:pt x="3242" y="7755"/>
                    </a:lnTo>
                    <a:lnTo>
                      <a:pt x="2895" y="6843"/>
                    </a:lnTo>
                    <a:lnTo>
                      <a:pt x="2588" y="5903"/>
                    </a:lnTo>
                    <a:lnTo>
                      <a:pt x="2308" y="4977"/>
                    </a:lnTo>
                    <a:lnTo>
                      <a:pt x="2081" y="4008"/>
                    </a:lnTo>
                    <a:lnTo>
                      <a:pt x="1921" y="3038"/>
                    </a:lnTo>
                    <a:lnTo>
                      <a:pt x="1788" y="2040"/>
                    </a:lnTo>
                    <a:lnTo>
                      <a:pt x="1708" y="1027"/>
                    </a:lnTo>
                    <a:lnTo>
                      <a:pt x="16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48" name="Shape 1248"/>
              <p:cNvSpPr/>
              <p:nvPr/>
            </p:nvSpPr>
            <p:spPr>
              <a:xfrm>
                <a:off x="-2" y="0"/>
                <a:ext cx="119429" cy="149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20479" y="43"/>
                    </a:lnTo>
                    <a:lnTo>
                      <a:pt x="19412" y="116"/>
                    </a:lnTo>
                    <a:lnTo>
                      <a:pt x="18318" y="260"/>
                    </a:lnTo>
                    <a:lnTo>
                      <a:pt x="17264" y="448"/>
                    </a:lnTo>
                    <a:lnTo>
                      <a:pt x="16210" y="680"/>
                    </a:lnTo>
                    <a:lnTo>
                      <a:pt x="15183" y="984"/>
                    </a:lnTo>
                    <a:lnTo>
                      <a:pt x="14182" y="1331"/>
                    </a:lnTo>
                    <a:lnTo>
                      <a:pt x="13221" y="1707"/>
                    </a:lnTo>
                    <a:lnTo>
                      <a:pt x="12248" y="2141"/>
                    </a:lnTo>
                    <a:lnTo>
                      <a:pt x="11327" y="2619"/>
                    </a:lnTo>
                    <a:lnTo>
                      <a:pt x="10406" y="3139"/>
                    </a:lnTo>
                    <a:lnTo>
                      <a:pt x="9539" y="3704"/>
                    </a:lnTo>
                    <a:lnTo>
                      <a:pt x="8699" y="4326"/>
                    </a:lnTo>
                    <a:lnTo>
                      <a:pt x="7885" y="4933"/>
                    </a:lnTo>
                    <a:lnTo>
                      <a:pt x="7098" y="5628"/>
                    </a:lnTo>
                    <a:lnTo>
                      <a:pt x="6337" y="6351"/>
                    </a:lnTo>
                    <a:lnTo>
                      <a:pt x="5630" y="7104"/>
                    </a:lnTo>
                    <a:lnTo>
                      <a:pt x="4936" y="7885"/>
                    </a:lnTo>
                    <a:lnTo>
                      <a:pt x="4323" y="8695"/>
                    </a:lnTo>
                    <a:lnTo>
                      <a:pt x="3696" y="9549"/>
                    </a:lnTo>
                    <a:lnTo>
                      <a:pt x="3135" y="10402"/>
                    </a:lnTo>
                    <a:lnTo>
                      <a:pt x="2615" y="11328"/>
                    </a:lnTo>
                    <a:lnTo>
                      <a:pt x="2148" y="12254"/>
                    </a:lnTo>
                    <a:lnTo>
                      <a:pt x="1708" y="13223"/>
                    </a:lnTo>
                    <a:lnTo>
                      <a:pt x="1334" y="14193"/>
                    </a:lnTo>
                    <a:lnTo>
                      <a:pt x="987" y="15176"/>
                    </a:lnTo>
                    <a:lnTo>
                      <a:pt x="680" y="16204"/>
                    </a:lnTo>
                    <a:lnTo>
                      <a:pt x="454" y="17274"/>
                    </a:lnTo>
                    <a:lnTo>
                      <a:pt x="253" y="18330"/>
                    </a:lnTo>
                    <a:lnTo>
                      <a:pt x="120" y="19415"/>
                    </a:lnTo>
                    <a:lnTo>
                      <a:pt x="40" y="20486"/>
                    </a:lnTo>
                    <a:lnTo>
                      <a:pt x="0" y="21600"/>
                    </a:lnTo>
                    <a:lnTo>
                      <a:pt x="1694" y="21600"/>
                    </a:lnTo>
                    <a:lnTo>
                      <a:pt x="1708" y="20573"/>
                    </a:lnTo>
                    <a:lnTo>
                      <a:pt x="1788" y="19560"/>
                    </a:lnTo>
                    <a:lnTo>
                      <a:pt x="1921" y="18562"/>
                    </a:lnTo>
                    <a:lnTo>
                      <a:pt x="2081" y="17592"/>
                    </a:lnTo>
                    <a:lnTo>
                      <a:pt x="2308" y="16638"/>
                    </a:lnTo>
                    <a:lnTo>
                      <a:pt x="2588" y="15697"/>
                    </a:lnTo>
                    <a:lnTo>
                      <a:pt x="2895" y="14757"/>
                    </a:lnTo>
                    <a:lnTo>
                      <a:pt x="3242" y="13860"/>
                    </a:lnTo>
                    <a:lnTo>
                      <a:pt x="3656" y="12977"/>
                    </a:lnTo>
                    <a:lnTo>
                      <a:pt x="4096" y="12109"/>
                    </a:lnTo>
                    <a:lnTo>
                      <a:pt x="4563" y="11285"/>
                    </a:lnTo>
                    <a:lnTo>
                      <a:pt x="5083" y="10489"/>
                    </a:lnTo>
                    <a:lnTo>
                      <a:pt x="5643" y="9693"/>
                    </a:lnTo>
                    <a:lnTo>
                      <a:pt x="6244" y="8941"/>
                    </a:lnTo>
                    <a:lnTo>
                      <a:pt x="6871" y="8218"/>
                    </a:lnTo>
                    <a:lnTo>
                      <a:pt x="7525" y="7523"/>
                    </a:lnTo>
                    <a:lnTo>
                      <a:pt x="8218" y="6872"/>
                    </a:lnTo>
                    <a:lnTo>
                      <a:pt x="8939" y="6235"/>
                    </a:lnTo>
                    <a:lnTo>
                      <a:pt x="9699" y="5657"/>
                    </a:lnTo>
                    <a:lnTo>
                      <a:pt x="10486" y="5093"/>
                    </a:lnTo>
                    <a:lnTo>
                      <a:pt x="11287" y="4557"/>
                    </a:lnTo>
                    <a:lnTo>
                      <a:pt x="12114" y="4094"/>
                    </a:lnTo>
                    <a:lnTo>
                      <a:pt x="12968" y="3660"/>
                    </a:lnTo>
                    <a:lnTo>
                      <a:pt x="13849" y="3255"/>
                    </a:lnTo>
                    <a:lnTo>
                      <a:pt x="14756" y="2894"/>
                    </a:lnTo>
                    <a:lnTo>
                      <a:pt x="15690" y="2590"/>
                    </a:lnTo>
                    <a:lnTo>
                      <a:pt x="16624" y="2315"/>
                    </a:lnTo>
                    <a:lnTo>
                      <a:pt x="17598" y="2083"/>
                    </a:lnTo>
                    <a:lnTo>
                      <a:pt x="18558" y="1924"/>
                    </a:lnTo>
                    <a:lnTo>
                      <a:pt x="19559" y="1780"/>
                    </a:lnTo>
                    <a:lnTo>
                      <a:pt x="20573" y="1707"/>
                    </a:lnTo>
                    <a:lnTo>
                      <a:pt x="21600" y="169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49" name="Shape 1249"/>
              <p:cNvSpPr/>
              <p:nvPr/>
            </p:nvSpPr>
            <p:spPr>
              <a:xfrm>
                <a:off x="2930" y="179078"/>
                <a:ext cx="33705" cy="154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791" y="21446"/>
                    </a:moveTo>
                    <a:lnTo>
                      <a:pt x="21600" y="21278"/>
                    </a:lnTo>
                    <a:lnTo>
                      <a:pt x="5665" y="0"/>
                    </a:lnTo>
                    <a:lnTo>
                      <a:pt x="0" y="322"/>
                    </a:lnTo>
                    <a:lnTo>
                      <a:pt x="15981" y="21600"/>
                    </a:lnTo>
                    <a:lnTo>
                      <a:pt x="18791" y="2144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0" name="Shape 1250"/>
              <p:cNvSpPr/>
              <p:nvPr/>
            </p:nvSpPr>
            <p:spPr>
              <a:xfrm>
                <a:off x="94514" y="253981"/>
                <a:ext cx="101112" cy="122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78" y="20855"/>
                    </a:moveTo>
                    <a:lnTo>
                      <a:pt x="1357" y="21600"/>
                    </a:lnTo>
                    <a:lnTo>
                      <a:pt x="21600" y="1490"/>
                    </a:lnTo>
                    <a:lnTo>
                      <a:pt x="20243" y="0"/>
                    </a:lnTo>
                    <a:lnTo>
                      <a:pt x="0" y="20110"/>
                    </a:lnTo>
                    <a:lnTo>
                      <a:pt x="678" y="2085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1" name="Shape 1251"/>
              <p:cNvSpPr/>
              <p:nvPr/>
            </p:nvSpPr>
            <p:spPr>
              <a:xfrm>
                <a:off x="222733" y="105036"/>
                <a:ext cx="74002" cy="260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313" y="21451"/>
                    </a:moveTo>
                    <a:lnTo>
                      <a:pt x="21600" y="21301"/>
                    </a:lnTo>
                    <a:lnTo>
                      <a:pt x="2574" y="0"/>
                    </a:lnTo>
                    <a:lnTo>
                      <a:pt x="0" y="290"/>
                    </a:lnTo>
                    <a:lnTo>
                      <a:pt x="19026" y="21600"/>
                    </a:lnTo>
                    <a:lnTo>
                      <a:pt x="20313" y="2145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2" name="Shape 1252"/>
              <p:cNvSpPr/>
              <p:nvPr/>
            </p:nvSpPr>
            <p:spPr>
              <a:xfrm>
                <a:off x="120891" y="107"/>
                <a:ext cx="193429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532"/>
                    </a:moveTo>
                    <a:lnTo>
                      <a:pt x="21600" y="0"/>
                    </a:lnTo>
                    <a:lnTo>
                      <a:pt x="0" y="714"/>
                    </a:lnTo>
                    <a:lnTo>
                      <a:pt x="0" y="21600"/>
                    </a:lnTo>
                    <a:lnTo>
                      <a:pt x="21600" y="20886"/>
                    </a:lnTo>
                    <a:lnTo>
                      <a:pt x="21600" y="1053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3" name="Shape 1253"/>
              <p:cNvSpPr/>
              <p:nvPr/>
            </p:nvSpPr>
            <p:spPr>
              <a:xfrm>
                <a:off x="52752" y="18080"/>
                <a:ext cx="106241" cy="88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494" y="0"/>
                    </a:moveTo>
                    <a:lnTo>
                      <a:pt x="20665" y="144"/>
                    </a:lnTo>
                    <a:lnTo>
                      <a:pt x="19836" y="337"/>
                    </a:lnTo>
                    <a:lnTo>
                      <a:pt x="19007" y="554"/>
                    </a:lnTo>
                    <a:lnTo>
                      <a:pt x="18178" y="795"/>
                    </a:lnTo>
                    <a:lnTo>
                      <a:pt x="17349" y="1108"/>
                    </a:lnTo>
                    <a:lnTo>
                      <a:pt x="15752" y="1782"/>
                    </a:lnTo>
                    <a:lnTo>
                      <a:pt x="14953" y="2215"/>
                    </a:lnTo>
                    <a:lnTo>
                      <a:pt x="14184" y="2649"/>
                    </a:lnTo>
                    <a:lnTo>
                      <a:pt x="13400" y="3106"/>
                    </a:lnTo>
                    <a:lnTo>
                      <a:pt x="12631" y="3612"/>
                    </a:lnTo>
                    <a:lnTo>
                      <a:pt x="11893" y="4142"/>
                    </a:lnTo>
                    <a:lnTo>
                      <a:pt x="11139" y="4696"/>
                    </a:lnTo>
                    <a:lnTo>
                      <a:pt x="9692" y="5948"/>
                    </a:lnTo>
                    <a:lnTo>
                      <a:pt x="9014" y="6622"/>
                    </a:lnTo>
                    <a:lnTo>
                      <a:pt x="8305" y="7296"/>
                    </a:lnTo>
                    <a:lnTo>
                      <a:pt x="7627" y="8043"/>
                    </a:lnTo>
                    <a:lnTo>
                      <a:pt x="6979" y="8765"/>
                    </a:lnTo>
                    <a:lnTo>
                      <a:pt x="6331" y="9560"/>
                    </a:lnTo>
                    <a:lnTo>
                      <a:pt x="5698" y="10355"/>
                    </a:lnTo>
                    <a:lnTo>
                      <a:pt x="5110" y="11221"/>
                    </a:lnTo>
                    <a:lnTo>
                      <a:pt x="4492" y="12040"/>
                    </a:lnTo>
                    <a:lnTo>
                      <a:pt x="3904" y="12955"/>
                    </a:lnTo>
                    <a:lnTo>
                      <a:pt x="2819" y="14785"/>
                    </a:lnTo>
                    <a:lnTo>
                      <a:pt x="2306" y="15773"/>
                    </a:lnTo>
                    <a:lnTo>
                      <a:pt x="1794" y="16784"/>
                    </a:lnTo>
                    <a:lnTo>
                      <a:pt x="1326" y="17747"/>
                    </a:lnTo>
                    <a:lnTo>
                      <a:pt x="859" y="18807"/>
                    </a:lnTo>
                    <a:lnTo>
                      <a:pt x="422" y="19866"/>
                    </a:lnTo>
                    <a:lnTo>
                      <a:pt x="0" y="20950"/>
                    </a:lnTo>
                    <a:lnTo>
                      <a:pt x="859" y="21600"/>
                    </a:lnTo>
                    <a:lnTo>
                      <a:pt x="1251" y="20565"/>
                    </a:lnTo>
                    <a:lnTo>
                      <a:pt x="1673" y="19553"/>
                    </a:lnTo>
                    <a:lnTo>
                      <a:pt x="2578" y="17579"/>
                    </a:lnTo>
                    <a:lnTo>
                      <a:pt x="3060" y="16615"/>
                    </a:lnTo>
                    <a:lnTo>
                      <a:pt x="4085" y="14785"/>
                    </a:lnTo>
                    <a:lnTo>
                      <a:pt x="5170" y="13052"/>
                    </a:lnTo>
                    <a:lnTo>
                      <a:pt x="6346" y="11414"/>
                    </a:lnTo>
                    <a:lnTo>
                      <a:pt x="6949" y="10619"/>
                    </a:lnTo>
                    <a:lnTo>
                      <a:pt x="7567" y="9873"/>
                    </a:lnTo>
                    <a:lnTo>
                      <a:pt x="8215" y="9151"/>
                    </a:lnTo>
                    <a:lnTo>
                      <a:pt x="8863" y="8452"/>
                    </a:lnTo>
                    <a:lnTo>
                      <a:pt x="9526" y="7778"/>
                    </a:lnTo>
                    <a:lnTo>
                      <a:pt x="10205" y="7152"/>
                    </a:lnTo>
                    <a:lnTo>
                      <a:pt x="10883" y="6550"/>
                    </a:lnTo>
                    <a:lnTo>
                      <a:pt x="11591" y="5972"/>
                    </a:lnTo>
                    <a:lnTo>
                      <a:pt x="12300" y="5418"/>
                    </a:lnTo>
                    <a:lnTo>
                      <a:pt x="13038" y="4888"/>
                    </a:lnTo>
                    <a:lnTo>
                      <a:pt x="13777" y="4407"/>
                    </a:lnTo>
                    <a:lnTo>
                      <a:pt x="14516" y="3949"/>
                    </a:lnTo>
                    <a:lnTo>
                      <a:pt x="15284" y="3516"/>
                    </a:lnTo>
                    <a:lnTo>
                      <a:pt x="16822" y="2793"/>
                    </a:lnTo>
                    <a:lnTo>
                      <a:pt x="17591" y="2456"/>
                    </a:lnTo>
                    <a:lnTo>
                      <a:pt x="18374" y="2167"/>
                    </a:lnTo>
                    <a:lnTo>
                      <a:pt x="19188" y="1902"/>
                    </a:lnTo>
                    <a:lnTo>
                      <a:pt x="19972" y="1734"/>
                    </a:lnTo>
                    <a:lnTo>
                      <a:pt x="20801" y="1565"/>
                    </a:lnTo>
                    <a:lnTo>
                      <a:pt x="21600" y="1421"/>
                    </a:lnTo>
                    <a:lnTo>
                      <a:pt x="214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4" name="Shape 1254"/>
              <p:cNvSpPr/>
              <p:nvPr/>
            </p:nvSpPr>
            <p:spPr>
              <a:xfrm>
                <a:off x="157525" y="16358"/>
                <a:ext cx="146537" cy="1515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515"/>
                    </a:moveTo>
                    <a:lnTo>
                      <a:pt x="21470" y="20294"/>
                    </a:lnTo>
                    <a:lnTo>
                      <a:pt x="21286" y="19102"/>
                    </a:lnTo>
                    <a:lnTo>
                      <a:pt x="21069" y="17939"/>
                    </a:lnTo>
                    <a:lnTo>
                      <a:pt x="20808" y="16803"/>
                    </a:lnTo>
                    <a:lnTo>
                      <a:pt x="20494" y="15654"/>
                    </a:lnTo>
                    <a:lnTo>
                      <a:pt x="20136" y="14575"/>
                    </a:lnTo>
                    <a:lnTo>
                      <a:pt x="19735" y="13511"/>
                    </a:lnTo>
                    <a:lnTo>
                      <a:pt x="19301" y="12489"/>
                    </a:lnTo>
                    <a:lnTo>
                      <a:pt x="18813" y="11467"/>
                    </a:lnTo>
                    <a:lnTo>
                      <a:pt x="18293" y="10502"/>
                    </a:lnTo>
                    <a:lnTo>
                      <a:pt x="17729" y="9551"/>
                    </a:lnTo>
                    <a:lnTo>
                      <a:pt x="17154" y="8671"/>
                    </a:lnTo>
                    <a:lnTo>
                      <a:pt x="16525" y="7791"/>
                    </a:lnTo>
                    <a:lnTo>
                      <a:pt x="15864" y="6968"/>
                    </a:lnTo>
                    <a:lnTo>
                      <a:pt x="15181" y="6173"/>
                    </a:lnTo>
                    <a:lnTo>
                      <a:pt x="14465" y="5421"/>
                    </a:lnTo>
                    <a:lnTo>
                      <a:pt x="13717" y="4740"/>
                    </a:lnTo>
                    <a:lnTo>
                      <a:pt x="12947" y="4073"/>
                    </a:lnTo>
                    <a:lnTo>
                      <a:pt x="12134" y="3449"/>
                    </a:lnTo>
                    <a:lnTo>
                      <a:pt x="11310" y="2867"/>
                    </a:lnTo>
                    <a:lnTo>
                      <a:pt x="10464" y="2356"/>
                    </a:lnTo>
                    <a:lnTo>
                      <a:pt x="9607" y="1859"/>
                    </a:lnTo>
                    <a:lnTo>
                      <a:pt x="8696" y="1448"/>
                    </a:lnTo>
                    <a:lnTo>
                      <a:pt x="7796" y="1079"/>
                    </a:lnTo>
                    <a:lnTo>
                      <a:pt x="6875" y="752"/>
                    </a:lnTo>
                    <a:lnTo>
                      <a:pt x="5920" y="497"/>
                    </a:lnTo>
                    <a:lnTo>
                      <a:pt x="4966" y="284"/>
                    </a:lnTo>
                    <a:lnTo>
                      <a:pt x="4012" y="114"/>
                    </a:lnTo>
                    <a:lnTo>
                      <a:pt x="3014" y="28"/>
                    </a:lnTo>
                    <a:lnTo>
                      <a:pt x="2017" y="0"/>
                    </a:lnTo>
                    <a:lnTo>
                      <a:pt x="1019" y="14"/>
                    </a:lnTo>
                    <a:lnTo>
                      <a:pt x="0" y="99"/>
                    </a:lnTo>
                    <a:lnTo>
                      <a:pt x="76" y="937"/>
                    </a:lnTo>
                    <a:lnTo>
                      <a:pt x="1052" y="837"/>
                    </a:lnTo>
                    <a:lnTo>
                      <a:pt x="2017" y="823"/>
                    </a:lnTo>
                    <a:lnTo>
                      <a:pt x="2993" y="852"/>
                    </a:lnTo>
                    <a:lnTo>
                      <a:pt x="3936" y="951"/>
                    </a:lnTo>
                    <a:lnTo>
                      <a:pt x="4869" y="1107"/>
                    </a:lnTo>
                    <a:lnTo>
                      <a:pt x="5801" y="1306"/>
                    </a:lnTo>
                    <a:lnTo>
                      <a:pt x="6712" y="1547"/>
                    </a:lnTo>
                    <a:lnTo>
                      <a:pt x="7601" y="1873"/>
                    </a:lnTo>
                    <a:lnTo>
                      <a:pt x="8480" y="2214"/>
                    </a:lnTo>
                    <a:lnTo>
                      <a:pt x="9336" y="2640"/>
                    </a:lnTo>
                    <a:lnTo>
                      <a:pt x="10171" y="3094"/>
                    </a:lnTo>
                    <a:lnTo>
                      <a:pt x="10995" y="3619"/>
                    </a:lnTo>
                    <a:lnTo>
                      <a:pt x="11787" y="4158"/>
                    </a:lnTo>
                    <a:lnTo>
                      <a:pt x="12546" y="4754"/>
                    </a:lnTo>
                    <a:lnTo>
                      <a:pt x="13294" y="5393"/>
                    </a:lnTo>
                    <a:lnTo>
                      <a:pt x="14020" y="6074"/>
                    </a:lnTo>
                    <a:lnTo>
                      <a:pt x="14714" y="6798"/>
                    </a:lnTo>
                    <a:lnTo>
                      <a:pt x="15376" y="7550"/>
                    </a:lnTo>
                    <a:lnTo>
                      <a:pt x="16016" y="8359"/>
                    </a:lnTo>
                    <a:lnTo>
                      <a:pt x="16612" y="9196"/>
                    </a:lnTo>
                    <a:lnTo>
                      <a:pt x="17187" y="10062"/>
                    </a:lnTo>
                    <a:lnTo>
                      <a:pt x="17729" y="10984"/>
                    </a:lnTo>
                    <a:lnTo>
                      <a:pt x="18217" y="11907"/>
                    </a:lnTo>
                    <a:lnTo>
                      <a:pt x="18683" y="12872"/>
                    </a:lnTo>
                    <a:lnTo>
                      <a:pt x="19117" y="13865"/>
                    </a:lnTo>
                    <a:lnTo>
                      <a:pt x="19496" y="14901"/>
                    </a:lnTo>
                    <a:lnTo>
                      <a:pt x="19854" y="15952"/>
                    </a:lnTo>
                    <a:lnTo>
                      <a:pt x="20147" y="17044"/>
                    </a:lnTo>
                    <a:lnTo>
                      <a:pt x="20407" y="18151"/>
                    </a:lnTo>
                    <a:lnTo>
                      <a:pt x="20624" y="19273"/>
                    </a:lnTo>
                    <a:lnTo>
                      <a:pt x="20787" y="20422"/>
                    </a:lnTo>
                    <a:lnTo>
                      <a:pt x="20906" y="21600"/>
                    </a:lnTo>
                    <a:lnTo>
                      <a:pt x="21600" y="2151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5" name="Shape 1255"/>
              <p:cNvSpPr/>
              <p:nvPr/>
            </p:nvSpPr>
            <p:spPr>
              <a:xfrm>
                <a:off x="183169" y="167886"/>
                <a:ext cx="122359" cy="18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1" y="21600"/>
                    </a:moveTo>
                    <a:lnTo>
                      <a:pt x="1307" y="21471"/>
                    </a:lnTo>
                    <a:lnTo>
                      <a:pt x="2496" y="21295"/>
                    </a:lnTo>
                    <a:lnTo>
                      <a:pt x="3672" y="21072"/>
                    </a:lnTo>
                    <a:lnTo>
                      <a:pt x="4809" y="20813"/>
                    </a:lnTo>
                    <a:lnTo>
                      <a:pt x="5932" y="20497"/>
                    </a:lnTo>
                    <a:lnTo>
                      <a:pt x="7030" y="20144"/>
                    </a:lnTo>
                    <a:lnTo>
                      <a:pt x="8075" y="19733"/>
                    </a:lnTo>
                    <a:lnTo>
                      <a:pt x="9108" y="19311"/>
                    </a:lnTo>
                    <a:lnTo>
                      <a:pt x="10127" y="18830"/>
                    </a:lnTo>
                    <a:lnTo>
                      <a:pt x="11094" y="18301"/>
                    </a:lnTo>
                    <a:lnTo>
                      <a:pt x="12035" y="17750"/>
                    </a:lnTo>
                    <a:lnTo>
                      <a:pt x="12923" y="17151"/>
                    </a:lnTo>
                    <a:lnTo>
                      <a:pt x="13799" y="16540"/>
                    </a:lnTo>
                    <a:lnTo>
                      <a:pt x="14635" y="15883"/>
                    </a:lnTo>
                    <a:lnTo>
                      <a:pt x="15419" y="15190"/>
                    </a:lnTo>
                    <a:lnTo>
                      <a:pt x="16164" y="14474"/>
                    </a:lnTo>
                    <a:lnTo>
                      <a:pt x="16870" y="13723"/>
                    </a:lnTo>
                    <a:lnTo>
                      <a:pt x="17523" y="12960"/>
                    </a:lnTo>
                    <a:lnTo>
                      <a:pt x="18150" y="12150"/>
                    </a:lnTo>
                    <a:lnTo>
                      <a:pt x="18725" y="11328"/>
                    </a:lnTo>
                    <a:lnTo>
                      <a:pt x="19235" y="10483"/>
                    </a:lnTo>
                    <a:lnTo>
                      <a:pt x="19718" y="9614"/>
                    </a:lnTo>
                    <a:lnTo>
                      <a:pt x="20136" y="8710"/>
                    </a:lnTo>
                    <a:lnTo>
                      <a:pt x="20515" y="7807"/>
                    </a:lnTo>
                    <a:lnTo>
                      <a:pt x="20829" y="6879"/>
                    </a:lnTo>
                    <a:lnTo>
                      <a:pt x="21090" y="5940"/>
                    </a:lnTo>
                    <a:lnTo>
                      <a:pt x="21313" y="4977"/>
                    </a:lnTo>
                    <a:lnTo>
                      <a:pt x="21469" y="4003"/>
                    </a:lnTo>
                    <a:lnTo>
                      <a:pt x="21548" y="3029"/>
                    </a:lnTo>
                    <a:lnTo>
                      <a:pt x="21600" y="2019"/>
                    </a:lnTo>
                    <a:lnTo>
                      <a:pt x="21561" y="1021"/>
                    </a:lnTo>
                    <a:lnTo>
                      <a:pt x="21482" y="0"/>
                    </a:lnTo>
                    <a:lnTo>
                      <a:pt x="20646" y="70"/>
                    </a:lnTo>
                    <a:lnTo>
                      <a:pt x="20738" y="1045"/>
                    </a:lnTo>
                    <a:lnTo>
                      <a:pt x="20764" y="2019"/>
                    </a:lnTo>
                    <a:lnTo>
                      <a:pt x="20725" y="2982"/>
                    </a:lnTo>
                    <a:lnTo>
                      <a:pt x="20633" y="3933"/>
                    </a:lnTo>
                    <a:lnTo>
                      <a:pt x="20489" y="4883"/>
                    </a:lnTo>
                    <a:lnTo>
                      <a:pt x="20293" y="5799"/>
                    </a:lnTo>
                    <a:lnTo>
                      <a:pt x="20032" y="6703"/>
                    </a:lnTo>
                    <a:lnTo>
                      <a:pt x="19718" y="7607"/>
                    </a:lnTo>
                    <a:lnTo>
                      <a:pt x="19366" y="8464"/>
                    </a:lnTo>
                    <a:lnTo>
                      <a:pt x="18947" y="9344"/>
                    </a:lnTo>
                    <a:lnTo>
                      <a:pt x="18490" y="10190"/>
                    </a:lnTo>
                    <a:lnTo>
                      <a:pt x="17993" y="11011"/>
                    </a:lnTo>
                    <a:lnTo>
                      <a:pt x="17445" y="11810"/>
                    </a:lnTo>
                    <a:lnTo>
                      <a:pt x="16844" y="12561"/>
                    </a:lnTo>
                    <a:lnTo>
                      <a:pt x="16216" y="13312"/>
                    </a:lnTo>
                    <a:lnTo>
                      <a:pt x="15524" y="14040"/>
                    </a:lnTo>
                    <a:lnTo>
                      <a:pt x="14792" y="14721"/>
                    </a:lnTo>
                    <a:lnTo>
                      <a:pt x="14034" y="15390"/>
                    </a:lnTo>
                    <a:lnTo>
                      <a:pt x="13237" y="16024"/>
                    </a:lnTo>
                    <a:lnTo>
                      <a:pt x="12401" y="16634"/>
                    </a:lnTo>
                    <a:lnTo>
                      <a:pt x="11538" y="17210"/>
                    </a:lnTo>
                    <a:lnTo>
                      <a:pt x="10624" y="17738"/>
                    </a:lnTo>
                    <a:lnTo>
                      <a:pt x="9683" y="18243"/>
                    </a:lnTo>
                    <a:lnTo>
                      <a:pt x="8729" y="18689"/>
                    </a:lnTo>
                    <a:lnTo>
                      <a:pt x="7723" y="19123"/>
                    </a:lnTo>
                    <a:lnTo>
                      <a:pt x="6703" y="19499"/>
                    </a:lnTo>
                    <a:lnTo>
                      <a:pt x="5632" y="19863"/>
                    </a:lnTo>
                    <a:lnTo>
                      <a:pt x="4574" y="20156"/>
                    </a:lnTo>
                    <a:lnTo>
                      <a:pt x="3463" y="20414"/>
                    </a:lnTo>
                    <a:lnTo>
                      <a:pt x="2326" y="20626"/>
                    </a:lnTo>
                    <a:lnTo>
                      <a:pt x="1189" y="20790"/>
                    </a:lnTo>
                    <a:lnTo>
                      <a:pt x="0" y="20907"/>
                    </a:lnTo>
                    <a:lnTo>
                      <a:pt x="91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6" name="Shape 1256"/>
              <p:cNvSpPr/>
              <p:nvPr/>
            </p:nvSpPr>
            <p:spPr>
              <a:xfrm>
                <a:off x="36633" y="200602"/>
                <a:ext cx="147270" cy="152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85"/>
                    </a:moveTo>
                    <a:lnTo>
                      <a:pt x="130" y="1305"/>
                    </a:lnTo>
                    <a:lnTo>
                      <a:pt x="314" y="2496"/>
                    </a:lnTo>
                    <a:lnTo>
                      <a:pt x="531" y="3673"/>
                    </a:lnTo>
                    <a:lnTo>
                      <a:pt x="791" y="4808"/>
                    </a:lnTo>
                    <a:lnTo>
                      <a:pt x="1105" y="5928"/>
                    </a:lnTo>
                    <a:lnTo>
                      <a:pt x="1463" y="7035"/>
                    </a:lnTo>
                    <a:lnTo>
                      <a:pt x="1875" y="8098"/>
                    </a:lnTo>
                    <a:lnTo>
                      <a:pt x="2298" y="9119"/>
                    </a:lnTo>
                    <a:lnTo>
                      <a:pt x="2775" y="10126"/>
                    </a:lnTo>
                    <a:lnTo>
                      <a:pt x="3306" y="11119"/>
                    </a:lnTo>
                    <a:lnTo>
                      <a:pt x="3858" y="12055"/>
                    </a:lnTo>
                    <a:lnTo>
                      <a:pt x="4454" y="12949"/>
                    </a:lnTo>
                    <a:lnTo>
                      <a:pt x="5072" y="13814"/>
                    </a:lnTo>
                    <a:lnTo>
                      <a:pt x="5722" y="14636"/>
                    </a:lnTo>
                    <a:lnTo>
                      <a:pt x="6405" y="15431"/>
                    </a:lnTo>
                    <a:lnTo>
                      <a:pt x="7131" y="16182"/>
                    </a:lnTo>
                    <a:lnTo>
                      <a:pt x="7879" y="16877"/>
                    </a:lnTo>
                    <a:lnTo>
                      <a:pt x="8660" y="17544"/>
                    </a:lnTo>
                    <a:lnTo>
                      <a:pt x="9462" y="18168"/>
                    </a:lnTo>
                    <a:lnTo>
                      <a:pt x="10285" y="18735"/>
                    </a:lnTo>
                    <a:lnTo>
                      <a:pt x="11131" y="19246"/>
                    </a:lnTo>
                    <a:lnTo>
                      <a:pt x="11987" y="19742"/>
                    </a:lnTo>
                    <a:lnTo>
                      <a:pt x="12886" y="20153"/>
                    </a:lnTo>
                    <a:lnTo>
                      <a:pt x="13808" y="20536"/>
                    </a:lnTo>
                    <a:lnTo>
                      <a:pt x="14729" y="20848"/>
                    </a:lnTo>
                    <a:lnTo>
                      <a:pt x="15661" y="21118"/>
                    </a:lnTo>
                    <a:lnTo>
                      <a:pt x="16625" y="21316"/>
                    </a:lnTo>
                    <a:lnTo>
                      <a:pt x="17601" y="21487"/>
                    </a:lnTo>
                    <a:lnTo>
                      <a:pt x="18587" y="21572"/>
                    </a:lnTo>
                    <a:lnTo>
                      <a:pt x="19573" y="21600"/>
                    </a:lnTo>
                    <a:lnTo>
                      <a:pt x="20581" y="21586"/>
                    </a:lnTo>
                    <a:lnTo>
                      <a:pt x="21600" y="21501"/>
                    </a:lnTo>
                    <a:lnTo>
                      <a:pt x="21524" y="20664"/>
                    </a:lnTo>
                    <a:lnTo>
                      <a:pt x="20560" y="20763"/>
                    </a:lnTo>
                    <a:lnTo>
                      <a:pt x="19573" y="20777"/>
                    </a:lnTo>
                    <a:lnTo>
                      <a:pt x="18620" y="20749"/>
                    </a:lnTo>
                    <a:lnTo>
                      <a:pt x="17677" y="20650"/>
                    </a:lnTo>
                    <a:lnTo>
                      <a:pt x="16723" y="20494"/>
                    </a:lnTo>
                    <a:lnTo>
                      <a:pt x="15802" y="20309"/>
                    </a:lnTo>
                    <a:lnTo>
                      <a:pt x="14902" y="20054"/>
                    </a:lnTo>
                    <a:lnTo>
                      <a:pt x="14003" y="19742"/>
                    </a:lnTo>
                    <a:lnTo>
                      <a:pt x="13136" y="19388"/>
                    </a:lnTo>
                    <a:lnTo>
                      <a:pt x="12258" y="18962"/>
                    </a:lnTo>
                    <a:lnTo>
                      <a:pt x="11423" y="18508"/>
                    </a:lnTo>
                    <a:lnTo>
                      <a:pt x="10610" y="17983"/>
                    </a:lnTo>
                    <a:lnTo>
                      <a:pt x="9808" y="17459"/>
                    </a:lnTo>
                    <a:lnTo>
                      <a:pt x="9050" y="16863"/>
                    </a:lnTo>
                    <a:lnTo>
                      <a:pt x="8302" y="16225"/>
                    </a:lnTo>
                    <a:lnTo>
                      <a:pt x="7576" y="15530"/>
                    </a:lnTo>
                    <a:lnTo>
                      <a:pt x="6871" y="14807"/>
                    </a:lnTo>
                    <a:lnTo>
                      <a:pt x="6210" y="14055"/>
                    </a:lnTo>
                    <a:lnTo>
                      <a:pt x="5592" y="13246"/>
                    </a:lnTo>
                    <a:lnTo>
                      <a:pt x="4975" y="12424"/>
                    </a:lnTo>
                    <a:lnTo>
                      <a:pt x="4400" y="11545"/>
                    </a:lnTo>
                    <a:lnTo>
                      <a:pt x="3869" y="10637"/>
                    </a:lnTo>
                    <a:lnTo>
                      <a:pt x="3371" y="9715"/>
                    </a:lnTo>
                    <a:lnTo>
                      <a:pt x="2915" y="8736"/>
                    </a:lnTo>
                    <a:lnTo>
                      <a:pt x="2482" y="7744"/>
                    </a:lnTo>
                    <a:lnTo>
                      <a:pt x="2103" y="6708"/>
                    </a:lnTo>
                    <a:lnTo>
                      <a:pt x="1745" y="5630"/>
                    </a:lnTo>
                    <a:lnTo>
                      <a:pt x="1452" y="4567"/>
                    </a:lnTo>
                    <a:lnTo>
                      <a:pt x="1192" y="3461"/>
                    </a:lnTo>
                    <a:lnTo>
                      <a:pt x="975" y="2326"/>
                    </a:lnTo>
                    <a:lnTo>
                      <a:pt x="813" y="1177"/>
                    </a:lnTo>
                    <a:lnTo>
                      <a:pt x="694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7" name="Shape 1257"/>
              <p:cNvSpPr/>
              <p:nvPr/>
            </p:nvSpPr>
            <p:spPr>
              <a:xfrm>
                <a:off x="299664" y="23245"/>
                <a:ext cx="15389" cy="1696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091" y="25"/>
                    </a:moveTo>
                    <a:lnTo>
                      <a:pt x="14692" y="0"/>
                    </a:lnTo>
                    <a:lnTo>
                      <a:pt x="0" y="21549"/>
                    </a:lnTo>
                    <a:lnTo>
                      <a:pt x="6908" y="21600"/>
                    </a:lnTo>
                    <a:lnTo>
                      <a:pt x="21600" y="51"/>
                    </a:lnTo>
                    <a:lnTo>
                      <a:pt x="18091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solidFill>
                  <a:srgbClr val="3333CC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259" name="Shape 1259"/>
            <p:cNvSpPr/>
            <p:nvPr/>
          </p:nvSpPr>
          <p:spPr>
            <a:xfrm>
              <a:off x="1232242" y="246062"/>
              <a:ext cx="2854497" cy="2763841"/>
            </a:xfrm>
            <a:prstGeom prst="ellipse">
              <a:avLst/>
            </a:prstGeom>
            <a:noFill/>
            <a:ln w="38100" cap="flat">
              <a:solidFill>
                <a:srgbClr val="336600"/>
              </a:solidFill>
              <a:prstDash val="sysDot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1260" name="Shape 1260"/>
            <p:cNvSpPr/>
            <p:nvPr/>
          </p:nvSpPr>
          <p:spPr>
            <a:xfrm>
              <a:off x="3633945" y="1800226"/>
              <a:ext cx="704437" cy="408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b="1" sz="18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Tier2</a:t>
              </a:r>
            </a:p>
          </p:txBody>
        </p:sp>
        <p:grpSp>
          <p:nvGrpSpPr>
            <p:cNvPr id="1263" name="Group 1263"/>
            <p:cNvGrpSpPr/>
            <p:nvPr/>
          </p:nvGrpSpPr>
          <p:grpSpPr>
            <a:xfrm>
              <a:off x="1223450" y="848836"/>
              <a:ext cx="731152" cy="408939"/>
              <a:chOff x="0" y="0"/>
              <a:chExt cx="731151" cy="408938"/>
            </a:xfrm>
          </p:grpSpPr>
          <p:sp>
            <p:nvSpPr>
              <p:cNvPr id="1261" name="Shape 1261"/>
              <p:cNvSpPr/>
              <p:nvPr/>
            </p:nvSpPr>
            <p:spPr>
              <a:xfrm>
                <a:off x="-1" y="78263"/>
                <a:ext cx="370735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62" name="Shape 1262"/>
              <p:cNvSpPr/>
              <p:nvPr/>
            </p:nvSpPr>
            <p:spPr>
              <a:xfrm>
                <a:off x="12316" y="-1"/>
                <a:ext cx="718836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Lab a</a:t>
                </a:r>
              </a:p>
            </p:txBody>
          </p:sp>
        </p:grpSp>
        <p:grpSp>
          <p:nvGrpSpPr>
            <p:cNvPr id="1266" name="Group 1266"/>
            <p:cNvGrpSpPr/>
            <p:nvPr/>
          </p:nvGrpSpPr>
          <p:grpSpPr>
            <a:xfrm>
              <a:off x="3626618" y="619442"/>
              <a:ext cx="694842" cy="408939"/>
              <a:chOff x="0" y="0"/>
              <a:chExt cx="694840" cy="408938"/>
            </a:xfrm>
          </p:grpSpPr>
          <p:sp>
            <p:nvSpPr>
              <p:cNvPr id="1264" name="Shape 1264"/>
              <p:cNvSpPr/>
              <p:nvPr/>
            </p:nvSpPr>
            <p:spPr>
              <a:xfrm>
                <a:off x="0" y="77469"/>
                <a:ext cx="372199" cy="254002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65" name="Shape 1265"/>
              <p:cNvSpPr/>
              <p:nvPr/>
            </p:nvSpPr>
            <p:spPr>
              <a:xfrm>
                <a:off x="12394" y="-1"/>
                <a:ext cx="682447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Uni a</a:t>
                </a:r>
              </a:p>
            </p:txBody>
          </p:sp>
        </p:grpSp>
        <p:grpSp>
          <p:nvGrpSpPr>
            <p:cNvPr id="1269" name="Group 1269"/>
            <p:cNvGrpSpPr/>
            <p:nvPr/>
          </p:nvGrpSpPr>
          <p:grpSpPr>
            <a:xfrm>
              <a:off x="3560678" y="2222024"/>
              <a:ext cx="721553" cy="408939"/>
              <a:chOff x="0" y="0"/>
              <a:chExt cx="721551" cy="408938"/>
            </a:xfrm>
          </p:grpSpPr>
          <p:sp>
            <p:nvSpPr>
              <p:cNvPr id="1267" name="Shape 1267"/>
              <p:cNvSpPr/>
              <p:nvPr/>
            </p:nvSpPr>
            <p:spPr>
              <a:xfrm>
                <a:off x="-1" y="78263"/>
                <a:ext cx="370735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68" name="Shape 1268"/>
              <p:cNvSpPr/>
              <p:nvPr/>
            </p:nvSpPr>
            <p:spPr>
              <a:xfrm>
                <a:off x="12316" y="-1"/>
                <a:ext cx="709236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Lab c</a:t>
                </a:r>
              </a:p>
            </p:txBody>
          </p:sp>
        </p:grpSp>
        <p:grpSp>
          <p:nvGrpSpPr>
            <p:cNvPr id="1272" name="Group 1272"/>
            <p:cNvGrpSpPr/>
            <p:nvPr/>
          </p:nvGrpSpPr>
          <p:grpSpPr>
            <a:xfrm>
              <a:off x="3811252" y="1428273"/>
              <a:ext cx="687397" cy="408939"/>
              <a:chOff x="0" y="0"/>
              <a:chExt cx="687395" cy="408938"/>
            </a:xfrm>
          </p:grpSpPr>
          <p:sp>
            <p:nvSpPr>
              <p:cNvPr id="1270" name="Shape 1270"/>
              <p:cNvSpPr/>
              <p:nvPr/>
            </p:nvSpPr>
            <p:spPr>
              <a:xfrm>
                <a:off x="-1" y="78263"/>
                <a:ext cx="370736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71" name="Shape 1271"/>
              <p:cNvSpPr/>
              <p:nvPr/>
            </p:nvSpPr>
            <p:spPr>
              <a:xfrm>
                <a:off x="12316" y="-1"/>
                <a:ext cx="675080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Uni n</a:t>
                </a:r>
              </a:p>
            </p:txBody>
          </p:sp>
        </p:grpSp>
        <p:grpSp>
          <p:nvGrpSpPr>
            <p:cNvPr id="1275" name="Group 1275"/>
            <p:cNvGrpSpPr/>
            <p:nvPr/>
          </p:nvGrpSpPr>
          <p:grpSpPr>
            <a:xfrm>
              <a:off x="2767925" y="209073"/>
              <a:ext cx="781717" cy="408939"/>
              <a:chOff x="0" y="0"/>
              <a:chExt cx="781715" cy="408938"/>
            </a:xfrm>
          </p:grpSpPr>
          <p:sp>
            <p:nvSpPr>
              <p:cNvPr id="1273" name="Shape 1273"/>
              <p:cNvSpPr/>
              <p:nvPr/>
            </p:nvSpPr>
            <p:spPr>
              <a:xfrm>
                <a:off x="-1" y="78263"/>
                <a:ext cx="370736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74" name="Shape 1274"/>
              <p:cNvSpPr/>
              <p:nvPr/>
            </p:nvSpPr>
            <p:spPr>
              <a:xfrm>
                <a:off x="12316" y="-1"/>
                <a:ext cx="769400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Lab m</a:t>
                </a:r>
              </a:p>
            </p:txBody>
          </p:sp>
        </p:grpSp>
        <p:grpSp>
          <p:nvGrpSpPr>
            <p:cNvPr id="1278" name="Group 1278"/>
            <p:cNvGrpSpPr/>
            <p:nvPr/>
          </p:nvGrpSpPr>
          <p:grpSpPr>
            <a:xfrm>
              <a:off x="1279133" y="2148999"/>
              <a:ext cx="739747" cy="408939"/>
              <a:chOff x="0" y="0"/>
              <a:chExt cx="739746" cy="408938"/>
            </a:xfrm>
          </p:grpSpPr>
          <p:sp>
            <p:nvSpPr>
              <p:cNvPr id="1276" name="Shape 1276"/>
              <p:cNvSpPr/>
              <p:nvPr/>
            </p:nvSpPr>
            <p:spPr>
              <a:xfrm>
                <a:off x="-1" y="78263"/>
                <a:ext cx="370735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77" name="Shape 1277"/>
              <p:cNvSpPr/>
              <p:nvPr/>
            </p:nvSpPr>
            <p:spPr>
              <a:xfrm>
                <a:off x="12316" y="-1"/>
                <a:ext cx="727431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Lab b</a:t>
                </a:r>
              </a:p>
            </p:txBody>
          </p:sp>
        </p:grpSp>
        <p:grpSp>
          <p:nvGrpSpPr>
            <p:cNvPr id="1281" name="Group 1281"/>
            <p:cNvGrpSpPr/>
            <p:nvPr/>
          </p:nvGrpSpPr>
          <p:grpSpPr>
            <a:xfrm>
              <a:off x="2879291" y="2687162"/>
              <a:ext cx="703359" cy="408939"/>
              <a:chOff x="0" y="0"/>
              <a:chExt cx="703357" cy="408938"/>
            </a:xfrm>
          </p:grpSpPr>
          <p:sp>
            <p:nvSpPr>
              <p:cNvPr id="1279" name="Shape 1279"/>
              <p:cNvSpPr/>
              <p:nvPr/>
            </p:nvSpPr>
            <p:spPr>
              <a:xfrm>
                <a:off x="0" y="78263"/>
                <a:ext cx="372200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80" name="Shape 1280"/>
              <p:cNvSpPr/>
              <p:nvPr/>
            </p:nvSpPr>
            <p:spPr>
              <a:xfrm>
                <a:off x="12316" y="-1"/>
                <a:ext cx="691042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Uni b</a:t>
                </a:r>
              </a:p>
            </p:txBody>
          </p:sp>
        </p:grpSp>
        <p:grpSp>
          <p:nvGrpSpPr>
            <p:cNvPr id="1284" name="Group 1284"/>
            <p:cNvGrpSpPr/>
            <p:nvPr/>
          </p:nvGrpSpPr>
          <p:grpSpPr>
            <a:xfrm>
              <a:off x="1863806" y="2618899"/>
              <a:ext cx="694094" cy="408939"/>
              <a:chOff x="0" y="0"/>
              <a:chExt cx="694093" cy="408938"/>
            </a:xfrm>
          </p:grpSpPr>
          <p:sp>
            <p:nvSpPr>
              <p:cNvPr id="1282" name="Shape 1282"/>
              <p:cNvSpPr/>
              <p:nvPr/>
            </p:nvSpPr>
            <p:spPr>
              <a:xfrm>
                <a:off x="0" y="78263"/>
                <a:ext cx="372200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83" name="Shape 1283"/>
              <p:cNvSpPr/>
              <p:nvPr/>
            </p:nvSpPr>
            <p:spPr>
              <a:xfrm>
                <a:off x="12316" y="-1"/>
                <a:ext cx="681778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Uni y</a:t>
                </a:r>
              </a:p>
            </p:txBody>
          </p:sp>
        </p:grpSp>
        <p:grpSp>
          <p:nvGrpSpPr>
            <p:cNvPr id="1287" name="Group 1287"/>
            <p:cNvGrpSpPr/>
            <p:nvPr/>
          </p:nvGrpSpPr>
          <p:grpSpPr>
            <a:xfrm>
              <a:off x="1799331" y="232886"/>
              <a:ext cx="702689" cy="408939"/>
              <a:chOff x="0" y="0"/>
              <a:chExt cx="702688" cy="408938"/>
            </a:xfrm>
          </p:grpSpPr>
          <p:sp>
            <p:nvSpPr>
              <p:cNvPr id="1285" name="Shape 1285"/>
              <p:cNvSpPr/>
              <p:nvPr/>
            </p:nvSpPr>
            <p:spPr>
              <a:xfrm>
                <a:off x="-1" y="78263"/>
                <a:ext cx="370736" cy="252415"/>
              </a:xfrm>
              <a:prstGeom prst="roundRect">
                <a:avLst>
                  <a:gd name="adj" fmla="val 16667"/>
                </a:avLst>
              </a:prstGeom>
              <a:solidFill>
                <a:srgbClr val="CCFF99"/>
              </a:solidFill>
              <a:ln w="12700" cap="flat">
                <a:solidFill>
                  <a:srgbClr val="00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86" name="Shape 1286"/>
              <p:cNvSpPr/>
              <p:nvPr/>
            </p:nvSpPr>
            <p:spPr>
              <a:xfrm>
                <a:off x="12316" y="-1"/>
                <a:ext cx="690373" cy="408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Uni x</a:t>
                </a:r>
              </a:p>
            </p:txBody>
          </p:sp>
        </p:grpSp>
        <p:sp>
          <p:nvSpPr>
            <p:cNvPr id="1288" name="Shape 1288"/>
            <p:cNvSpPr/>
            <p:nvPr/>
          </p:nvSpPr>
          <p:spPr>
            <a:xfrm>
              <a:off x="880559" y="0"/>
              <a:ext cx="3697071" cy="3249615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1289" name="Shape 1289"/>
            <p:cNvSpPr/>
            <p:nvPr/>
          </p:nvSpPr>
          <p:spPr>
            <a:xfrm>
              <a:off x="426302" y="1439862"/>
              <a:ext cx="571037" cy="3327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b="1" sz="1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Tier3</a:t>
              </a:r>
            </a:p>
          </p:txBody>
        </p:sp>
        <p:grpSp>
          <p:nvGrpSpPr>
            <p:cNvPr id="1292" name="Group 1292"/>
            <p:cNvGrpSpPr/>
            <p:nvPr/>
          </p:nvGrpSpPr>
          <p:grpSpPr>
            <a:xfrm>
              <a:off x="1560480" y="2760187"/>
              <a:ext cx="248353" cy="320039"/>
              <a:chOff x="0" y="0"/>
              <a:chExt cx="248352" cy="320037"/>
            </a:xfrm>
          </p:grpSpPr>
          <p:sp>
            <p:nvSpPr>
              <p:cNvPr id="1290" name="Shape 1290"/>
              <p:cNvSpPr/>
              <p:nvPr/>
            </p:nvSpPr>
            <p:spPr>
              <a:xfrm>
                <a:off x="-1" y="54451"/>
                <a:ext cx="180240" cy="211139"/>
              </a:xfrm>
              <a:prstGeom prst="rect">
                <a:avLst/>
              </a:prstGeom>
              <a:solidFill>
                <a:srgbClr val="FFCCCC"/>
              </a:solidFill>
              <a:ln w="12700" cap="flat">
                <a:solidFill>
                  <a:srgbClr val="FF505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91" name="Shape 1291"/>
              <p:cNvSpPr/>
              <p:nvPr/>
            </p:nvSpPr>
            <p:spPr>
              <a:xfrm>
                <a:off x="-1" y="0"/>
                <a:ext cx="248354" cy="3200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800"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/>
                <a:r>
                  <a:t>α</a:t>
                </a:r>
              </a:p>
            </p:txBody>
          </p:sp>
        </p:grpSp>
        <p:grpSp>
          <p:nvGrpSpPr>
            <p:cNvPr id="1295" name="Group 1295"/>
            <p:cNvGrpSpPr/>
            <p:nvPr/>
          </p:nvGrpSpPr>
          <p:grpSpPr>
            <a:xfrm>
              <a:off x="1166302" y="2495868"/>
              <a:ext cx="229601" cy="320039"/>
              <a:chOff x="0" y="0"/>
              <a:chExt cx="229600" cy="320037"/>
            </a:xfrm>
          </p:grpSpPr>
          <p:sp>
            <p:nvSpPr>
              <p:cNvPr id="1293" name="Shape 1293"/>
              <p:cNvSpPr/>
              <p:nvPr/>
            </p:nvSpPr>
            <p:spPr>
              <a:xfrm>
                <a:off x="-1" y="53657"/>
                <a:ext cx="180240" cy="212727"/>
              </a:xfrm>
              <a:prstGeom prst="rect">
                <a:avLst/>
              </a:prstGeom>
              <a:solidFill>
                <a:srgbClr val="FFCCCC"/>
              </a:solidFill>
              <a:ln w="12700" cap="flat">
                <a:solidFill>
                  <a:srgbClr val="FF505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94" name="Shape 1294"/>
              <p:cNvSpPr/>
              <p:nvPr/>
            </p:nvSpPr>
            <p:spPr>
              <a:xfrm>
                <a:off x="-1" y="0"/>
                <a:ext cx="229602" cy="3200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800"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/>
                <a:r>
                  <a:t>β</a:t>
                </a:r>
              </a:p>
            </p:txBody>
          </p:sp>
        </p:grpSp>
        <p:grpSp>
          <p:nvGrpSpPr>
            <p:cNvPr id="1298" name="Group 1298"/>
            <p:cNvGrpSpPr/>
            <p:nvPr/>
          </p:nvGrpSpPr>
          <p:grpSpPr>
            <a:xfrm>
              <a:off x="923054" y="2047399"/>
              <a:ext cx="198124" cy="320039"/>
              <a:chOff x="0" y="0"/>
              <a:chExt cx="198122" cy="320037"/>
            </a:xfrm>
          </p:grpSpPr>
          <p:sp>
            <p:nvSpPr>
              <p:cNvPr id="1296" name="Shape 1296"/>
              <p:cNvSpPr/>
              <p:nvPr/>
            </p:nvSpPr>
            <p:spPr>
              <a:xfrm>
                <a:off x="0" y="54451"/>
                <a:ext cx="180240" cy="211139"/>
              </a:xfrm>
              <a:prstGeom prst="rect">
                <a:avLst/>
              </a:prstGeom>
              <a:solidFill>
                <a:srgbClr val="FFCCCC"/>
              </a:solidFill>
              <a:ln w="12700" cap="flat">
                <a:solidFill>
                  <a:srgbClr val="FF505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8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297" name="Shape 1297"/>
              <p:cNvSpPr/>
              <p:nvPr/>
            </p:nvSpPr>
            <p:spPr>
              <a:xfrm>
                <a:off x="0" y="0"/>
                <a:ext cx="198123" cy="3200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sz="1800"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/>
                <a:r>
                  <a:t>γ</a:t>
                </a:r>
              </a:p>
            </p:txBody>
          </p:sp>
        </p:grpSp>
        <p:pic>
          <p:nvPicPr>
            <p:cNvPr id="1299" name="image50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04322" y="2270126"/>
              <a:ext cx="307724" cy="352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00" name="image50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88242" y="2989263"/>
              <a:ext cx="306260" cy="3524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01" name="Shape 1301"/>
            <p:cNvSpPr/>
            <p:nvPr/>
          </p:nvSpPr>
          <p:spPr>
            <a:xfrm>
              <a:off x="-1" y="1946276"/>
              <a:ext cx="786777" cy="3327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r" defTabSz="457200">
                <a:defRPr b="1" sz="1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Desktop</a:t>
              </a:r>
            </a:p>
          </p:txBody>
        </p:sp>
        <p:pic>
          <p:nvPicPr>
            <p:cNvPr id="1302" name="image51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flipH="1" rot="10800000">
              <a:off x="1261549" y="3001963"/>
              <a:ext cx="468913" cy="4508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03" name="image52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14975" y="2416176"/>
              <a:ext cx="222735" cy="53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04" name="Shape 1304"/>
            <p:cNvSpPr/>
            <p:nvPr/>
          </p:nvSpPr>
          <p:spPr>
            <a:xfrm>
              <a:off x="1956123" y="881062"/>
              <a:ext cx="1490261" cy="1438277"/>
            </a:xfrm>
            <a:prstGeom prst="ellipse">
              <a:avLst/>
            </a:prstGeom>
            <a:noFill/>
            <a:ln w="57150" cap="flat">
              <a:solidFill>
                <a:srgbClr val="0000FF"/>
              </a:solidFill>
              <a:prstDash val="sysDot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grpSp>
          <p:nvGrpSpPr>
            <p:cNvPr id="1307" name="Group 1307"/>
            <p:cNvGrpSpPr/>
            <p:nvPr/>
          </p:nvGrpSpPr>
          <p:grpSpPr>
            <a:xfrm>
              <a:off x="2864638" y="2017713"/>
              <a:ext cx="925632" cy="338141"/>
              <a:chOff x="0" y="0"/>
              <a:chExt cx="925631" cy="338139"/>
            </a:xfrm>
          </p:grpSpPr>
          <p:sp>
            <p:nvSpPr>
              <p:cNvPr id="1305" name="Shape 1305"/>
              <p:cNvSpPr/>
              <p:nvPr/>
            </p:nvSpPr>
            <p:spPr>
              <a:xfrm>
                <a:off x="0" y="0"/>
                <a:ext cx="597864" cy="338141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06" name="Shape 1306"/>
              <p:cNvSpPr/>
              <p:nvPr/>
            </p:nvSpPr>
            <p:spPr>
              <a:xfrm>
                <a:off x="87547" y="2698"/>
                <a:ext cx="838085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Germany</a:t>
                </a:r>
              </a:p>
            </p:txBody>
          </p:sp>
        </p:grpSp>
        <p:sp>
          <p:nvSpPr>
            <p:cNvPr id="1308" name="Shape 1308"/>
            <p:cNvSpPr/>
            <p:nvPr/>
          </p:nvSpPr>
          <p:spPr>
            <a:xfrm>
              <a:off x="1380242" y="1368425"/>
              <a:ext cx="803557" cy="408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l" defTabSz="457200">
                <a:defRPr b="1" sz="18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/>
              <a:r>
                <a:t>Tier 1</a:t>
              </a:r>
            </a:p>
          </p:txBody>
        </p:sp>
        <p:grpSp>
          <p:nvGrpSpPr>
            <p:cNvPr id="1311" name="Group 1311"/>
            <p:cNvGrpSpPr/>
            <p:nvPr/>
          </p:nvGrpSpPr>
          <p:grpSpPr>
            <a:xfrm>
              <a:off x="1915094" y="1012825"/>
              <a:ext cx="597865" cy="339727"/>
              <a:chOff x="0" y="0"/>
              <a:chExt cx="597863" cy="339725"/>
            </a:xfrm>
          </p:grpSpPr>
          <p:sp>
            <p:nvSpPr>
              <p:cNvPr id="1309" name="Shape 1309"/>
              <p:cNvSpPr/>
              <p:nvPr/>
            </p:nvSpPr>
            <p:spPr>
              <a:xfrm>
                <a:off x="-1" y="0"/>
                <a:ext cx="597865" cy="339726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10" name="Shape 1310"/>
              <p:cNvSpPr/>
              <p:nvPr/>
            </p:nvSpPr>
            <p:spPr>
              <a:xfrm>
                <a:off x="87547" y="3491"/>
                <a:ext cx="488475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USA</a:t>
                </a:r>
              </a:p>
            </p:txBody>
          </p:sp>
        </p:grpSp>
        <p:grpSp>
          <p:nvGrpSpPr>
            <p:cNvPr id="1314" name="Group 1314"/>
            <p:cNvGrpSpPr/>
            <p:nvPr/>
          </p:nvGrpSpPr>
          <p:grpSpPr>
            <a:xfrm>
              <a:off x="2945232" y="868362"/>
              <a:ext cx="597865" cy="338141"/>
              <a:chOff x="0" y="0"/>
              <a:chExt cx="597863" cy="338139"/>
            </a:xfrm>
          </p:grpSpPr>
          <p:sp>
            <p:nvSpPr>
              <p:cNvPr id="1312" name="Shape 1312"/>
              <p:cNvSpPr/>
              <p:nvPr/>
            </p:nvSpPr>
            <p:spPr>
              <a:xfrm>
                <a:off x="-1" y="0"/>
                <a:ext cx="597865" cy="338141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13" name="Shape 1313"/>
              <p:cNvSpPr/>
              <p:nvPr/>
            </p:nvSpPr>
            <p:spPr>
              <a:xfrm>
                <a:off x="87547" y="2698"/>
                <a:ext cx="343752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UK</a:t>
                </a:r>
              </a:p>
            </p:txBody>
          </p:sp>
        </p:grpSp>
        <p:grpSp>
          <p:nvGrpSpPr>
            <p:cNvPr id="1317" name="Group 1317"/>
            <p:cNvGrpSpPr/>
            <p:nvPr/>
          </p:nvGrpSpPr>
          <p:grpSpPr>
            <a:xfrm>
              <a:off x="3121074" y="1246187"/>
              <a:ext cx="767626" cy="338141"/>
              <a:chOff x="0" y="0"/>
              <a:chExt cx="767625" cy="338139"/>
            </a:xfrm>
          </p:grpSpPr>
          <p:sp>
            <p:nvSpPr>
              <p:cNvPr id="1315" name="Shape 1315"/>
              <p:cNvSpPr/>
              <p:nvPr/>
            </p:nvSpPr>
            <p:spPr>
              <a:xfrm>
                <a:off x="0" y="0"/>
                <a:ext cx="597863" cy="338141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16" name="Shape 1316"/>
              <p:cNvSpPr/>
              <p:nvPr/>
            </p:nvSpPr>
            <p:spPr>
              <a:xfrm>
                <a:off x="87547" y="2698"/>
                <a:ext cx="680079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France</a:t>
                </a:r>
              </a:p>
            </p:txBody>
          </p:sp>
        </p:grpSp>
        <p:grpSp>
          <p:nvGrpSpPr>
            <p:cNvPr id="1320" name="Group 1320"/>
            <p:cNvGrpSpPr/>
            <p:nvPr/>
          </p:nvGrpSpPr>
          <p:grpSpPr>
            <a:xfrm>
              <a:off x="1838896" y="1681163"/>
              <a:ext cx="618389" cy="338140"/>
              <a:chOff x="0" y="0"/>
              <a:chExt cx="618387" cy="338139"/>
            </a:xfrm>
          </p:grpSpPr>
          <p:sp>
            <p:nvSpPr>
              <p:cNvPr id="1318" name="Shape 1318"/>
              <p:cNvSpPr/>
              <p:nvPr/>
            </p:nvSpPr>
            <p:spPr>
              <a:xfrm>
                <a:off x="-1" y="0"/>
                <a:ext cx="597865" cy="338141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3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19" name="Shape 1319"/>
              <p:cNvSpPr/>
              <p:nvPr/>
            </p:nvSpPr>
            <p:spPr>
              <a:xfrm>
                <a:off x="87547" y="2698"/>
                <a:ext cx="530841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Italy</a:t>
                </a:r>
              </a:p>
            </p:txBody>
          </p:sp>
        </p:grpSp>
        <p:grpSp>
          <p:nvGrpSpPr>
            <p:cNvPr id="1323" name="Group 1323"/>
            <p:cNvGrpSpPr/>
            <p:nvPr/>
          </p:nvGrpSpPr>
          <p:grpSpPr>
            <a:xfrm>
              <a:off x="2216955" y="2032001"/>
              <a:ext cx="629195" cy="338141"/>
              <a:chOff x="0" y="0"/>
              <a:chExt cx="629194" cy="338139"/>
            </a:xfrm>
          </p:grpSpPr>
          <p:sp>
            <p:nvSpPr>
              <p:cNvPr id="1321" name="Shape 1321"/>
              <p:cNvSpPr/>
              <p:nvPr/>
            </p:nvSpPr>
            <p:spPr>
              <a:xfrm>
                <a:off x="0" y="0"/>
                <a:ext cx="599330" cy="338141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22" name="Shape 1322"/>
              <p:cNvSpPr/>
              <p:nvPr/>
            </p:nvSpPr>
            <p:spPr>
              <a:xfrm>
                <a:off x="87762" y="2698"/>
                <a:ext cx="541433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……….</a:t>
                </a:r>
              </a:p>
            </p:txBody>
          </p:sp>
        </p:grpSp>
        <p:grpSp>
          <p:nvGrpSpPr>
            <p:cNvPr id="1326" name="Group 1326"/>
            <p:cNvGrpSpPr/>
            <p:nvPr/>
          </p:nvGrpSpPr>
          <p:grpSpPr>
            <a:xfrm>
              <a:off x="2335648" y="739775"/>
              <a:ext cx="1292386" cy="338141"/>
              <a:chOff x="0" y="0"/>
              <a:chExt cx="1292384" cy="338139"/>
            </a:xfrm>
          </p:grpSpPr>
          <p:sp>
            <p:nvSpPr>
              <p:cNvPr id="1324" name="Shape 1324"/>
              <p:cNvSpPr/>
              <p:nvPr/>
            </p:nvSpPr>
            <p:spPr>
              <a:xfrm>
                <a:off x="0" y="0"/>
                <a:ext cx="599329" cy="338141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25" name="Shape 1325"/>
              <p:cNvSpPr/>
              <p:nvPr/>
            </p:nvSpPr>
            <p:spPr>
              <a:xfrm>
                <a:off x="87762" y="2698"/>
                <a:ext cx="1204623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CERN Tier 1</a:t>
                </a:r>
              </a:p>
            </p:txBody>
          </p:sp>
        </p:grpSp>
        <p:grpSp>
          <p:nvGrpSpPr>
            <p:cNvPr id="1329" name="Group 1329"/>
            <p:cNvGrpSpPr/>
            <p:nvPr/>
          </p:nvGrpSpPr>
          <p:grpSpPr>
            <a:xfrm>
              <a:off x="3071252" y="1655762"/>
              <a:ext cx="628980" cy="338141"/>
              <a:chOff x="0" y="0"/>
              <a:chExt cx="628979" cy="338139"/>
            </a:xfrm>
          </p:grpSpPr>
          <p:sp>
            <p:nvSpPr>
              <p:cNvPr id="1327" name="Shape 1327"/>
              <p:cNvSpPr/>
              <p:nvPr/>
            </p:nvSpPr>
            <p:spPr>
              <a:xfrm>
                <a:off x="0" y="0"/>
                <a:ext cx="597864" cy="338141"/>
              </a:xfrm>
              <a:prstGeom prst="ellipse">
                <a:avLst/>
              </a:prstGeom>
              <a:solidFill>
                <a:srgbClr val="FFFF99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</a:p>
            </p:txBody>
          </p:sp>
          <p:sp>
            <p:nvSpPr>
              <p:cNvPr id="1328" name="Shape 1328"/>
              <p:cNvSpPr/>
              <p:nvPr/>
            </p:nvSpPr>
            <p:spPr>
              <a:xfrm>
                <a:off x="87547" y="2698"/>
                <a:ext cx="541433" cy="3327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algn="l" defTabSz="457200">
                  <a:defRPr b="1" sz="1400">
                    <a:latin typeface="Comic Sans MS"/>
                    <a:ea typeface="Comic Sans MS"/>
                    <a:cs typeface="Comic Sans MS"/>
                    <a:sym typeface="Comic Sans MS"/>
                  </a:defRPr>
                </a:lvl1pPr>
              </a:lstStyle>
              <a:p>
                <a:pPr/>
                <a:r>
                  <a:t>……….</a:t>
                </a:r>
              </a:p>
            </p:txBody>
          </p:sp>
        </p:grpSp>
      </p:grpSp>
      <p:sp>
        <p:nvSpPr>
          <p:cNvPr id="1331" name="Shape 1331"/>
          <p:cNvSpPr/>
          <p:nvPr/>
        </p:nvSpPr>
        <p:spPr>
          <a:xfrm>
            <a:off x="1562099" y="5681662"/>
            <a:ext cx="1561241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Manager View</a:t>
            </a:r>
          </a:p>
        </p:txBody>
      </p:sp>
      <p:sp>
        <p:nvSpPr>
          <p:cNvPr id="1332" name="Shape 1332"/>
          <p:cNvSpPr/>
          <p:nvPr/>
        </p:nvSpPr>
        <p:spPr>
          <a:xfrm>
            <a:off x="6699250" y="5661024"/>
            <a:ext cx="1141657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User View</a:t>
            </a:r>
          </a:p>
        </p:txBody>
      </p:sp>
      <p:sp>
        <p:nvSpPr>
          <p:cNvPr id="1333" name="Shape 1333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title" idx="4294967295"/>
          </p:nvPr>
        </p:nvSpPr>
        <p:spPr>
          <a:xfrm>
            <a:off x="914400" y="685798"/>
            <a:ext cx="7721600" cy="1143003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Reconstruction</a:t>
            </a:r>
          </a:p>
        </p:txBody>
      </p:sp>
      <p:sp>
        <p:nvSpPr>
          <p:cNvPr id="215" name="Shape 215"/>
          <p:cNvSpPr/>
          <p:nvPr>
            <p:ph type="body" sz="quarter" idx="4294967295"/>
          </p:nvPr>
        </p:nvSpPr>
        <p:spPr>
          <a:xfrm>
            <a:off x="2133600" y="3886200"/>
            <a:ext cx="6400800" cy="17716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A lightning introduction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title" idx="4294967295"/>
          </p:nvPr>
        </p:nvSpPr>
        <p:spPr>
          <a:xfrm>
            <a:off x="107950" y="228600"/>
            <a:ext cx="8785225" cy="968375"/>
          </a:xfrm>
          <a:prstGeom prst="rect">
            <a:avLst/>
          </a:prstGeom>
        </p:spPr>
        <p:txBody>
          <a:bodyPr anchor="b"/>
          <a:lstStyle>
            <a:lvl1pPr algn="l">
              <a:defRPr b="0" sz="40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The Reconstruction challenge</a:t>
            </a:r>
          </a:p>
        </p:txBody>
      </p:sp>
      <p:sp>
        <p:nvSpPr>
          <p:cNvPr id="218" name="Shape 218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219" name="Shape 219"/>
          <p:cNvSpPr/>
          <p:nvPr>
            <p:ph type="sldNum" sz="quarter" idx="4294967295"/>
          </p:nvPr>
        </p:nvSpPr>
        <p:spPr>
          <a:xfrm>
            <a:off x="8432975" y="6397726"/>
            <a:ext cx="203023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20" name="image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4212" y="1341437"/>
            <a:ext cx="7615239" cy="4767263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Shape 221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type="title" idx="4294967295"/>
          </p:nvPr>
        </p:nvSpPr>
        <p:spPr>
          <a:xfrm>
            <a:off x="406400" y="228598"/>
            <a:ext cx="7772400" cy="1143004"/>
          </a:xfrm>
          <a:prstGeom prst="rect">
            <a:avLst/>
          </a:prstGeom>
        </p:spPr>
        <p:txBody>
          <a:bodyPr anchor="b"/>
          <a:lstStyle>
            <a:lvl1pPr algn="l" defTabSz="758951">
              <a:defRPr b="0" sz="33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Online and offline reconstruction</a:t>
            </a:r>
          </a:p>
        </p:txBody>
      </p:sp>
      <p:sp>
        <p:nvSpPr>
          <p:cNvPr id="224" name="Shape 224"/>
          <p:cNvSpPr/>
          <p:nvPr>
            <p:ph type="body" idx="4294967295"/>
          </p:nvPr>
        </p:nvSpPr>
        <p:spPr>
          <a:xfrm>
            <a:off x="457200" y="1676399"/>
            <a:ext cx="8178800" cy="438150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Are collisions first-tagged really interesting enough to keep (given capacity constraints)?</a:t>
            </a:r>
          </a:p>
          <a:p>
            <a:pPr lvl="1" marL="742950" indent="-285750"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Online reconstruction – seek to reconstruct ‘as much as you can’ quickly to enable decision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Critical part of experiment – collisions which are not recorded are lost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Monotype Sorts"/>
              <a:buChar char="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Later there is more time to reconstruct the contents of a collision – but this is also complex</a:t>
            </a:r>
          </a:p>
        </p:txBody>
      </p:sp>
      <p:sp>
        <p:nvSpPr>
          <p:cNvPr id="225" name="Shape 225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226" name="Shape 226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227" name="Shape 227"/>
          <p:cNvSpPr/>
          <p:nvPr>
            <p:ph type="sldNum" sz="quarter" idx="4294967295"/>
          </p:nvPr>
        </p:nvSpPr>
        <p:spPr>
          <a:xfrm>
            <a:off x="8432975" y="6397726"/>
            <a:ext cx="203023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230" name="Shape 230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231" name="Shape 231"/>
          <p:cNvSpPr/>
          <p:nvPr>
            <p:ph type="sldNum" sz="quarter" idx="4294967295"/>
          </p:nvPr>
        </p:nvSpPr>
        <p:spPr>
          <a:xfrm>
            <a:off x="8432975" y="6397726"/>
            <a:ext cx="203023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32" name="Shape 232"/>
          <p:cNvSpPr/>
          <p:nvPr>
            <p:ph type="title" idx="4294967295"/>
          </p:nvPr>
        </p:nvSpPr>
        <p:spPr>
          <a:xfrm>
            <a:off x="406400" y="228600"/>
            <a:ext cx="7772400" cy="685800"/>
          </a:xfrm>
          <a:prstGeom prst="rect">
            <a:avLst/>
          </a:prstGeom>
        </p:spPr>
        <p:txBody>
          <a:bodyPr anchor="b"/>
          <a:lstStyle>
            <a:lvl1pPr algn="l" defTabSz="768094">
              <a:defRPr b="0" sz="3300">
                <a:solidFill>
                  <a:srgbClr val="00006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What is reconstruction</a:t>
            </a:r>
          </a:p>
        </p:txBody>
      </p:sp>
      <p:sp>
        <p:nvSpPr>
          <p:cNvPr id="233" name="Shape 233"/>
          <p:cNvSpPr/>
          <p:nvPr>
            <p:ph type="body" sz="half" idx="4294967295"/>
          </p:nvPr>
        </p:nvSpPr>
        <p:spPr>
          <a:xfrm>
            <a:off x="184150" y="1484311"/>
            <a:ext cx="4892675" cy="464185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Tracker hits form a puzzle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Which tracks created them?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Each energy deposition is a clue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There are </a:t>
            </a:r>
            <a:r>
              <a:rPr>
                <a:solidFill>
                  <a:srgbClr val="0023D5"/>
                </a:solidFill>
              </a:rPr>
              <a:t>thousands of measurements in each snap-shot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Monotype Sorts"/>
              <a:buChar char="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The experiment’s reconstruction must obtain a </a:t>
            </a:r>
            <a:r>
              <a:rPr>
                <a:solidFill>
                  <a:srgbClr val="0000FF"/>
                </a:solidFill>
              </a:rPr>
              <a:t>solution</a:t>
            </a:r>
            <a:r>
              <a:t>!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In well measured magnetic field</a:t>
            </a:r>
          </a:p>
          <a:p>
            <a:pPr lvl="1" marL="742950" indent="-28575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Monotype Sorts"/>
              <a:buChar char="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Matches the traces to tracks</a:t>
            </a:r>
          </a:p>
        </p:txBody>
      </p:sp>
      <p:pic>
        <p:nvPicPr>
          <p:cNvPr id="234" name="image13.png" descr="event"/>
          <p:cNvPicPr>
            <a:picLocks noChangeAspect="1"/>
          </p:cNvPicPr>
          <p:nvPr/>
        </p:nvPicPr>
        <p:blipFill>
          <a:blip r:embed="rId3">
            <a:extLst/>
          </a:blip>
          <a:srcRect l="0" t="57102" r="56790" b="0"/>
          <a:stretch>
            <a:fillRect/>
          </a:stretch>
        </p:blipFill>
        <p:spPr>
          <a:xfrm>
            <a:off x="4648199" y="1200150"/>
            <a:ext cx="4495802" cy="60721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type="title" idx="4294967295"/>
          </p:nvPr>
        </p:nvSpPr>
        <p:spPr>
          <a:xfrm>
            <a:off x="457199" y="273050"/>
            <a:ext cx="3008315" cy="1162050"/>
          </a:xfrm>
          <a:prstGeom prst="rect">
            <a:avLst/>
          </a:prstGeom>
        </p:spPr>
        <p:txBody>
          <a:bodyPr anchor="b"/>
          <a:lstStyle>
            <a:lvl1pPr algn="l" defTabSz="868680">
              <a:defRPr sz="26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How it works – a simple example</a:t>
            </a:r>
          </a:p>
        </p:txBody>
      </p:sp>
      <p:sp>
        <p:nvSpPr>
          <p:cNvPr id="239" name="Shape 239"/>
          <p:cNvSpPr/>
          <p:nvPr>
            <p:ph type="body" idx="4294967295"/>
          </p:nvPr>
        </p:nvSpPr>
        <p:spPr>
          <a:xfrm>
            <a:off x="3575050" y="273049"/>
            <a:ext cx="5111750" cy="585311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Tx/>
              <a:buFont typeface="Monotype Sorts"/>
              <a:buNone/>
              <a:defRPr sz="32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40" name="Shape 240"/>
          <p:cNvSpPr/>
          <p:nvPr/>
        </p:nvSpPr>
        <p:spPr>
          <a:xfrm>
            <a:off x="457199" y="1600200"/>
            <a:ext cx="3008315" cy="838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algn="l"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Arial"/>
              <a:buChar char="•"/>
              <a:defRPr sz="18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Start with the locations of the traces on first two planes</a:t>
            </a:r>
          </a:p>
        </p:txBody>
      </p:sp>
      <p:sp>
        <p:nvSpPr>
          <p:cNvPr id="241" name="Shape 241"/>
          <p:cNvSpPr/>
          <p:nvPr/>
        </p:nvSpPr>
        <p:spPr>
          <a:xfrm>
            <a:off x="431800" y="6397726"/>
            <a:ext cx="19050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12 February 2016</a:t>
            </a:r>
          </a:p>
        </p:txBody>
      </p:sp>
      <p:sp>
        <p:nvSpPr>
          <p:cNvPr id="242" name="Shape 242"/>
          <p:cNvSpPr/>
          <p:nvPr/>
        </p:nvSpPr>
        <p:spPr>
          <a:xfrm>
            <a:off x="3124200" y="6397726"/>
            <a:ext cx="32766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J. Apostolakis</a:t>
            </a:r>
          </a:p>
        </p:txBody>
      </p:sp>
      <p:sp>
        <p:nvSpPr>
          <p:cNvPr id="243" name="Shape 243"/>
          <p:cNvSpPr/>
          <p:nvPr>
            <p:ph type="sldNum" sz="quarter" idx="4294967295"/>
          </p:nvPr>
        </p:nvSpPr>
        <p:spPr>
          <a:xfrm>
            <a:off x="8432975" y="6397726"/>
            <a:ext cx="203023" cy="288822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44" name="Shape 244"/>
          <p:cNvSpPr/>
          <p:nvPr/>
        </p:nvSpPr>
        <p:spPr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46" name="Shape 246"/>
          <p:cNvSpPr/>
          <p:nvPr/>
        </p:nvSpPr>
        <p:spPr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47" name="Shape 247"/>
          <p:cNvSpPr/>
          <p:nvPr/>
        </p:nvSpPr>
        <p:spPr>
          <a:xfrm>
            <a:off x="3886200" y="990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48" name="Shape 248"/>
          <p:cNvSpPr/>
          <p:nvPr/>
        </p:nvSpPr>
        <p:spPr>
          <a:xfrm>
            <a:off x="4800600" y="1371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49" name="Shape 249"/>
          <p:cNvSpPr/>
          <p:nvPr/>
        </p:nvSpPr>
        <p:spPr>
          <a:xfrm>
            <a:off x="5562600" y="2514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50" name="Shape 250"/>
          <p:cNvSpPr/>
          <p:nvPr/>
        </p:nvSpPr>
        <p:spPr>
          <a:xfrm>
            <a:off x="3886200" y="2590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51" name="Shape 251"/>
          <p:cNvSpPr/>
          <p:nvPr/>
        </p:nvSpPr>
        <p:spPr>
          <a:xfrm>
            <a:off x="3886200" y="5257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52" name="Shape 252"/>
          <p:cNvSpPr/>
          <p:nvPr/>
        </p:nvSpPr>
        <p:spPr>
          <a:xfrm>
            <a:off x="4724400" y="3048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53" name="Shape 253"/>
          <p:cNvSpPr/>
          <p:nvPr/>
        </p:nvSpPr>
        <p:spPr>
          <a:xfrm>
            <a:off x="4724400" y="4800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54" name="Shape 254"/>
          <p:cNvSpPr/>
          <p:nvPr/>
        </p:nvSpPr>
        <p:spPr>
          <a:xfrm>
            <a:off x="5562600" y="3429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255" name="Shape 255"/>
          <p:cNvSpPr/>
          <p:nvPr/>
        </p:nvSpPr>
        <p:spPr>
          <a:xfrm>
            <a:off x="5562600" y="35052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grpSp>
        <p:nvGrpSpPr>
          <p:cNvPr id="259" name="Group 259"/>
          <p:cNvGrpSpPr/>
          <p:nvPr/>
        </p:nvGrpSpPr>
        <p:grpSpPr>
          <a:xfrm>
            <a:off x="6491287" y="2057398"/>
            <a:ext cx="1585129" cy="1142835"/>
            <a:chOff x="0" y="0"/>
            <a:chExt cx="1585128" cy="1142833"/>
          </a:xfrm>
        </p:grpSpPr>
        <p:sp>
          <p:nvSpPr>
            <p:cNvPr id="256" name="Shape 256"/>
            <p:cNvSpPr/>
            <p:nvPr/>
          </p:nvSpPr>
          <p:spPr>
            <a:xfrm>
              <a:off x="-1" y="-1"/>
              <a:ext cx="1575417" cy="650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Magnetic field</a:t>
              </a:r>
            </a:p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Β</a:t>
              </a:r>
            </a:p>
          </p:txBody>
        </p:sp>
        <p:sp>
          <p:nvSpPr>
            <p:cNvPr id="257" name="Shape 257"/>
            <p:cNvSpPr/>
            <p:nvPr/>
          </p:nvSpPr>
          <p:spPr>
            <a:xfrm>
              <a:off x="1204404" y="761887"/>
              <a:ext cx="380725" cy="380947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</a:p>
          </p:txBody>
        </p:sp>
        <p:sp>
          <p:nvSpPr>
            <p:cNvPr id="258" name="Shape 258"/>
            <p:cNvSpPr/>
            <p:nvPr/>
          </p:nvSpPr>
          <p:spPr>
            <a:xfrm>
              <a:off x="1326335" y="831094"/>
              <a:ext cx="214358" cy="242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988"/>
                  </a:moveTo>
                  <a:lnTo>
                    <a:pt x="5640" y="0"/>
                  </a:lnTo>
                  <a:lnTo>
                    <a:pt x="10800" y="5695"/>
                  </a:lnTo>
                  <a:lnTo>
                    <a:pt x="15960" y="0"/>
                  </a:lnTo>
                  <a:lnTo>
                    <a:pt x="21600" y="3988"/>
                  </a:lnTo>
                  <a:lnTo>
                    <a:pt x="15427" y="10800"/>
                  </a:lnTo>
                  <a:lnTo>
                    <a:pt x="21600" y="17612"/>
                  </a:lnTo>
                  <a:lnTo>
                    <a:pt x="15960" y="21600"/>
                  </a:lnTo>
                  <a:lnTo>
                    <a:pt x="10800" y="15905"/>
                  </a:lnTo>
                  <a:lnTo>
                    <a:pt x="5640" y="21600"/>
                  </a:lnTo>
                  <a:lnTo>
                    <a:pt x="0" y="17612"/>
                  </a:lnTo>
                  <a:lnTo>
                    <a:pt x="6173" y="10800"/>
                  </a:lnTo>
                  <a:lnTo>
                    <a:pt x="0" y="3988"/>
                  </a:lnTo>
                  <a:close/>
                </a:path>
              </a:pathLst>
            </a:cu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Contemporary Portrait">
  <a:themeElements>
    <a:clrScheme name="Contemporary Portrai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6FF"/>
      </a:accent1>
      <a:accent2>
        <a:srgbClr val="33CC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ontemporary Portrait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Contemporary Portra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ontemporary Portrait">
  <a:themeElements>
    <a:clrScheme name="Contemporary Portrai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6FF"/>
      </a:accent1>
      <a:accent2>
        <a:srgbClr val="33CC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ontemporary Portrait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Contemporary Portra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