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3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8" r:id="rId3"/>
    <p:sldMasterId id="2147483716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5" r:id="rId13"/>
    <p:sldId id="266" r:id="rId14"/>
    <p:sldId id="26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32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26A9-21A6-4148-965B-A14A893DB18B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0DBB-E582-4EE8-AE62-605CE7627D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957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26A9-21A6-4148-965B-A14A893DB18B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0DBB-E582-4EE8-AE62-605CE7627D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054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26A9-21A6-4148-965B-A14A893DB18B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0DBB-E582-4EE8-AE62-605CE7627D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608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57179-70A4-4BDC-B57A-3E114C79BCBE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263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23D14-1397-4B66-8CD4-5912F40E86A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593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F0075-896D-4611-9D5F-2FE729A5A09A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573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79481-0F6D-4E18-814B-316DDE265F88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54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CCC40-4A38-4902-9C85-9A3FAF8E56BE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86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12192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16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693405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0AB5432-9961-454A-9F1A-04605336336B}" type="datetime1">
              <a:rPr lang="en-US">
                <a:solidFill>
                  <a:srgbClr val="808080">
                    <a:lumMod val="75000"/>
                  </a:srgbClr>
                </a:solidFill>
              </a:rPr>
              <a:pPr>
                <a:defRPr/>
              </a:pPr>
              <a:t>4/11/2017</a:t>
            </a:fld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076450" y="2876550"/>
            <a:ext cx="4610100" cy="4572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>
                <a:solidFill>
                  <a:srgbClr val="808080">
                    <a:lumMod val="75000"/>
                  </a:srgbClr>
                </a:solidFill>
              </a:rPr>
              <a:t>FCC-ee beam instrumentation / J. Wenninger</a:t>
            </a:r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9782881" y="16153"/>
            <a:ext cx="2381784" cy="7296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0206" y="0"/>
            <a:ext cx="2429388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82201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8E498-9DE5-440A-98FC-D3AA301EBE6B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503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C4B4E-3099-45F3-B739-2D9CB7FA1FE4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91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26A9-21A6-4148-965B-A14A893DB18B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0DBB-E582-4EE8-AE62-605CE7627D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2106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F884D-F525-44B9-95D4-0C383C9BDA53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8976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C2B2D-5523-4E5E-BC44-1A99CE2C2F3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200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B5BD6-9903-412A-9363-7687A036BC7A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9473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8712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76553-CACF-4E8D-999F-C1F8F021FBD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3655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8712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C0137-051E-4AC5-93B5-BB351843656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3819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4917" y="0"/>
            <a:ext cx="121708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24883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274638"/>
            <a:ext cx="94488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B0EB55C-6FA2-4B20-AEBB-3EC5D294EF8F}" type="datetime1">
              <a:rPr lang="en-US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FCC-ee beam instrumentation / J. Wenninger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9800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197600" y="990600"/>
            <a:ext cx="56896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203200" y="990600"/>
            <a:ext cx="56896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5273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1"/>
            <a:ext cx="28448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47328" y="6505600"/>
            <a:ext cx="5952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Constantia" pitchFamily="18" charset="0"/>
              </a:rPr>
              <a:t>H. Damerau, A. Findlay, S. Hancock, 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255060"/>
            <a:ext cx="11684045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3" y="274639"/>
            <a:ext cx="737212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179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1"/>
            <a:ext cx="28448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47328" y="6505600"/>
            <a:ext cx="5952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Constantia" pitchFamily="18" charset="0"/>
              </a:rPr>
              <a:t>H. Damerau, A. Findlay, S. Hancock, 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255060"/>
            <a:ext cx="11684045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3" y="274639"/>
            <a:ext cx="737212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473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12192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346791" y="93477"/>
            <a:ext cx="9498419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82880" y="1051560"/>
            <a:ext cx="1182624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972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26A9-21A6-4148-965B-A14A893DB18B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0DBB-E582-4EE8-AE62-605CE7627D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4474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1"/>
            <a:ext cx="28448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47328" y="6505600"/>
            <a:ext cx="5952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Constantia" pitchFamily="18" charset="0"/>
              </a:rPr>
              <a:t>H. Damerau, A. Findlay, S. Hancock, 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255060"/>
            <a:ext cx="11684045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3" y="274639"/>
            <a:ext cx="737212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783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3A798-4D18-42ED-9B5E-CD3D3DBB3CE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79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835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65048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75855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8104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62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12192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82880" y="1051560"/>
            <a:ext cx="1182624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346791" y="74427"/>
            <a:ext cx="9498419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7767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3" name="Shape 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29541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57179-70A4-4BDC-B57A-3E114C79BCBE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982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26A9-21A6-4148-965B-A14A893DB18B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0DBB-E582-4EE8-AE62-605CE7627D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816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23D14-1397-4B66-8CD4-5912F40E86A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2097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F0075-896D-4611-9D5F-2FE729A5A09A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925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79481-0F6D-4E18-814B-316DDE265F88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2380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CCC40-4A38-4902-9C85-9A3FAF8E56BE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0460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12192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16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693405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0AB5432-9961-454A-9F1A-04605336336B}" type="datetime1">
              <a:rPr lang="en-US">
                <a:solidFill>
                  <a:srgbClr val="808080">
                    <a:lumMod val="75000"/>
                  </a:srgbClr>
                </a:solidFill>
              </a:rPr>
              <a:pPr>
                <a:defRPr/>
              </a:pPr>
              <a:t>4/11/2017</a:t>
            </a:fld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076450" y="2876550"/>
            <a:ext cx="4610100" cy="4572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>
                <a:solidFill>
                  <a:srgbClr val="808080">
                    <a:lumMod val="75000"/>
                  </a:srgbClr>
                </a:solidFill>
              </a:rPr>
              <a:t>FCC-ee beam instrumentation / J. Wenninger</a:t>
            </a:r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9782881" y="16153"/>
            <a:ext cx="2381784" cy="7296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0206" y="0"/>
            <a:ext cx="2429388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09044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8E498-9DE5-440A-98FC-D3AA301EBE6B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4000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C4B4E-3099-45F3-B739-2D9CB7FA1FE4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9384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F884D-F525-44B9-95D4-0C383C9BDA53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0302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C2B2D-5523-4E5E-BC44-1A99CE2C2F3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7248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B5BD6-9903-412A-9363-7687A036BC7A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694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26A9-21A6-4148-965B-A14A893DB18B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0DBB-E582-4EE8-AE62-605CE7627D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0385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8712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76553-CACF-4E8D-999F-C1F8F021FBD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0427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8712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C0137-051E-4AC5-93B5-BB351843656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30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4917" y="0"/>
            <a:ext cx="121708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24883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274638"/>
            <a:ext cx="94488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B0EB55C-6FA2-4B20-AEBB-3EC5D294EF8F}" type="datetime1">
              <a:rPr lang="en-US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FCC-ee beam instrumentation / J. Wenninger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0448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197600" y="990600"/>
            <a:ext cx="56896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203200" y="990600"/>
            <a:ext cx="56896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22473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1"/>
            <a:ext cx="28448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47328" y="6505600"/>
            <a:ext cx="5952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Constantia" pitchFamily="18" charset="0"/>
              </a:rPr>
              <a:t>H. Damerau, A. Findlay, S. Hancock, 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255060"/>
            <a:ext cx="11684045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3" y="274639"/>
            <a:ext cx="737212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634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1"/>
            <a:ext cx="28448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47328" y="6505600"/>
            <a:ext cx="5952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Constantia" pitchFamily="18" charset="0"/>
              </a:rPr>
              <a:t>H. Damerau, A. Findlay, S. Hancock, 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255060"/>
            <a:ext cx="11684045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3" y="274639"/>
            <a:ext cx="737212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66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12192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346791" y="93477"/>
            <a:ext cx="9498419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82880" y="1051560"/>
            <a:ext cx="1182624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222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1"/>
            <a:ext cx="28448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47328" y="6505600"/>
            <a:ext cx="5952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Constantia" pitchFamily="18" charset="0"/>
              </a:rPr>
              <a:t>H. Damerau, A. Findlay, S. Hancock, 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255060"/>
            <a:ext cx="11684045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3" y="274639"/>
            <a:ext cx="737212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71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3A798-4D18-42ED-9B5E-CD3D3DBB3CE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775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848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26A9-21A6-4148-965B-A14A893DB18B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0DBB-E582-4EE8-AE62-605CE7627D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53475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54822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738026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009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7103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12192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82880" y="1051560"/>
            <a:ext cx="1182624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346791" y="74427"/>
            <a:ext cx="9498419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47824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3" name="Shape 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78656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57179-70A4-4BDC-B57A-3E114C79BCBE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0146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23D14-1397-4B66-8CD4-5912F40E86A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22438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F0075-896D-4611-9D5F-2FE729A5A09A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14571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79481-0F6D-4E18-814B-316DDE265F88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280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26A9-21A6-4148-965B-A14A893DB18B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0DBB-E582-4EE8-AE62-605CE7627D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89721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CCC40-4A38-4902-9C85-9A3FAF8E56BE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15565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12192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16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693405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495300" y="5905500"/>
            <a:ext cx="1447800" cy="4572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0AB5432-9961-454A-9F1A-04605336336B}" type="datetime1">
              <a:rPr lang="en-US">
                <a:solidFill>
                  <a:srgbClr val="808080">
                    <a:lumMod val="75000"/>
                  </a:srgbClr>
                </a:solidFill>
              </a:rPr>
              <a:pPr>
                <a:defRPr/>
              </a:pPr>
              <a:t>4/11/2017</a:t>
            </a:fld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076450" y="2876550"/>
            <a:ext cx="4610100" cy="4572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>
                <a:solidFill>
                  <a:srgbClr val="808080">
                    <a:lumMod val="75000"/>
                  </a:srgbClr>
                </a:solidFill>
              </a:rPr>
              <a:t>FCC-ee beam instrumentation / J. Wenninger</a:t>
            </a:r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9782881" y="16153"/>
            <a:ext cx="2381784" cy="7296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0206" y="0"/>
            <a:ext cx="2429388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1541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8E498-9DE5-440A-98FC-D3AA301EBE6B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03107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C4B4E-3099-45F3-B739-2D9CB7FA1FE4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68565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F884D-F525-44B9-95D4-0C383C9BDA53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84393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C2B2D-5523-4E5E-BC44-1A99CE2C2F3D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38930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B5BD6-9903-412A-9363-7687A036BC7A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13376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8712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76553-CACF-4E8D-999F-C1F8F021FBD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10959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74638"/>
            <a:ext cx="108712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C0137-051E-4AC5-93B5-BB3518436565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44998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4917" y="0"/>
            <a:ext cx="121708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24883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274638"/>
            <a:ext cx="94488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B0EB55C-6FA2-4B20-AEBB-3EC5D294EF8F}" type="datetime1">
              <a:rPr lang="en-US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>
                <a:solidFill>
                  <a:srgbClr val="000000"/>
                </a:solidFill>
              </a:rPr>
              <a:t>FCC-ee beam instrumentation / J. Wenninger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237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26A9-21A6-4148-965B-A14A893DB18B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0DBB-E582-4EE8-AE62-605CE7627D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32196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197600" y="990600"/>
            <a:ext cx="56896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203200" y="990600"/>
            <a:ext cx="56896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86060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1"/>
            <a:ext cx="28448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47328" y="6505600"/>
            <a:ext cx="5952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Constantia" pitchFamily="18" charset="0"/>
              </a:rPr>
              <a:t>H. Damerau, A. Findlay, S. Hancock, 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255060"/>
            <a:ext cx="11684045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3" y="274639"/>
            <a:ext cx="737212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336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1"/>
            <a:ext cx="28448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47328" y="6505600"/>
            <a:ext cx="5952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Constantia" pitchFamily="18" charset="0"/>
              </a:rPr>
              <a:t>H. Damerau, A. Findlay, S. Hancock, 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255060"/>
            <a:ext cx="11684045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3" y="274639"/>
            <a:ext cx="737212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630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12192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346791" y="93477"/>
            <a:ext cx="9498419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82880" y="1051560"/>
            <a:ext cx="1182624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810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1"/>
            <a:ext cx="28448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47328" y="6505600"/>
            <a:ext cx="5952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rgbClr val="000000"/>
                </a:solidFill>
                <a:latin typeface="Constantia" pitchFamily="18" charset="0"/>
              </a:rPr>
              <a:t>H. Damerau, A. Findlay, S. Hancock, 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255060"/>
            <a:ext cx="11684045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3" y="274639"/>
            <a:ext cx="737212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16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2192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3A798-4D18-42ED-9B5E-CD3D3DBB3CEF}" type="datetime1">
              <a:rPr lang="en-US" smtClean="0">
                <a:solidFill>
                  <a:srgbClr val="000000"/>
                </a:solidFill>
              </a:rPr>
              <a:pPr>
                <a:defRPr/>
              </a:pPr>
              <a:t>4/11/2017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FCC-ee beam instrumentation / J. Wenninger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918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6069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81147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653739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7049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26A9-21A6-4148-965B-A14A893DB18B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00DBB-E582-4EE8-AE62-605CE7627D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90764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1625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12192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82880" y="1051560"/>
            <a:ext cx="1182624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346791" y="74427"/>
            <a:ext cx="9498419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62373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3" name="Shape 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86263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26" Type="http://schemas.openxmlformats.org/officeDocument/2006/relationships/slideLayout" Target="../slideLayouts/slideLayout64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5" Type="http://schemas.openxmlformats.org/officeDocument/2006/relationships/slideLayout" Target="../slideLayouts/slideLayout63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23" Type="http://schemas.openxmlformats.org/officeDocument/2006/relationships/slideLayout" Target="../slideLayouts/slideLayout61.xml"/><Relationship Id="rId28" Type="http://schemas.openxmlformats.org/officeDocument/2006/relationships/theme" Target="../theme/theme3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60.xml"/><Relationship Id="rId27" Type="http://schemas.openxmlformats.org/officeDocument/2006/relationships/slideLayout" Target="../slideLayouts/slideLayout6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26" Type="http://schemas.openxmlformats.org/officeDocument/2006/relationships/slideLayout" Target="../slideLayouts/slideLayout91.xml"/><Relationship Id="rId3" Type="http://schemas.openxmlformats.org/officeDocument/2006/relationships/slideLayout" Target="../slideLayouts/slideLayout68.xml"/><Relationship Id="rId21" Type="http://schemas.openxmlformats.org/officeDocument/2006/relationships/slideLayout" Target="../slideLayouts/slideLayout86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5" Type="http://schemas.openxmlformats.org/officeDocument/2006/relationships/slideLayout" Target="../slideLayouts/slideLayout90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20" Type="http://schemas.openxmlformats.org/officeDocument/2006/relationships/slideLayout" Target="../slideLayouts/slideLayout85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24" Type="http://schemas.openxmlformats.org/officeDocument/2006/relationships/slideLayout" Target="../slideLayouts/slideLayout89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23" Type="http://schemas.openxmlformats.org/officeDocument/2006/relationships/slideLayout" Target="../slideLayouts/slideLayout88.xml"/><Relationship Id="rId28" Type="http://schemas.openxmlformats.org/officeDocument/2006/relationships/theme" Target="../theme/theme4.xml"/><Relationship Id="rId10" Type="http://schemas.openxmlformats.org/officeDocument/2006/relationships/slideLayout" Target="../slideLayouts/slideLayout75.xml"/><Relationship Id="rId19" Type="http://schemas.openxmlformats.org/officeDocument/2006/relationships/slideLayout" Target="../slideLayouts/slideLayout84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Relationship Id="rId22" Type="http://schemas.openxmlformats.org/officeDocument/2006/relationships/slideLayout" Target="../slideLayouts/slideLayout87.xml"/><Relationship Id="rId27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826A9-21A6-4148-965B-A14A893DB18B}" type="datetimeFigureOut">
              <a:rPr lang="en-GB" smtClean="0"/>
              <a:t>11/04/2017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00DBB-E582-4EE8-AE62-605CE7627D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819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871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19100" y="58293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957873-3525-4541-895B-0F5A6E28975A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05000" y="2895600"/>
            <a:ext cx="44196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515600" y="6400801"/>
            <a:ext cx="12192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3C8C17-11B6-4841-AA6C-480BD23B0372}" type="slidenum">
              <a:rPr lang="en-US">
                <a:solidFill>
                  <a:srgbClr val="000000"/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935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871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19100" y="58293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957873-3525-4541-895B-0F5A6E28975A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05000" y="2895600"/>
            <a:ext cx="44196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515600" y="6400801"/>
            <a:ext cx="12192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3C8C17-11B6-4841-AA6C-480BD23B0372}" type="slidenum">
              <a:rPr lang="en-US">
                <a:solidFill>
                  <a:srgbClr val="000000"/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819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712" r:id="rId24"/>
    <p:sldLayoutId id="2147483713" r:id="rId25"/>
    <p:sldLayoutId id="2147483714" r:id="rId26"/>
    <p:sldLayoutId id="2147483715" r:id="rId27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871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19100" y="5829300"/>
            <a:ext cx="14478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957873-3525-4541-895B-0F5A6E28975A}" type="datetime1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4/11/2017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05000" y="2895600"/>
            <a:ext cx="4419600" cy="6096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000000"/>
                </a:solidFill>
              </a:rPr>
              <a:t>FCC-ee beam instrumentation / J. Wenninger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515600" y="6400801"/>
            <a:ext cx="12192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3C8C17-11B6-4841-AA6C-480BD23B0372}" type="slidenum">
              <a:rPr lang="en-US">
                <a:solidFill>
                  <a:srgbClr val="000000"/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29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  <p:sldLayoutId id="2147483733" r:id="rId17"/>
    <p:sldLayoutId id="2147483734" r:id="rId18"/>
    <p:sldLayoutId id="2147483735" r:id="rId19"/>
    <p:sldLayoutId id="2147483736" r:id="rId20"/>
    <p:sldLayoutId id="2147483737" r:id="rId21"/>
    <p:sldLayoutId id="2147483738" r:id="rId22"/>
    <p:sldLayoutId id="2147483739" r:id="rId23"/>
    <p:sldLayoutId id="2147483740" r:id="rId24"/>
    <p:sldLayoutId id="2147483741" r:id="rId25"/>
    <p:sldLayoutId id="2147483742" r:id="rId26"/>
    <p:sldLayoutId id="2147483743" r:id="rId27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FCC BI specs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HS, 12.4.2017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7465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LEP parameters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45" y="1430447"/>
            <a:ext cx="4591255" cy="2754753"/>
          </a:xfrm>
        </p:spPr>
      </p:pic>
      <p:sp>
        <p:nvSpPr>
          <p:cNvPr id="5" name="TextBox 4"/>
          <p:cNvSpPr txBox="1"/>
          <p:nvPr/>
        </p:nvSpPr>
        <p:spPr>
          <a:xfrm>
            <a:off x="838200" y="4517679"/>
            <a:ext cx="48021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LEP at higher energies (up to 100 GEV/beam):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ex = 30…40 nm, coupling &lt;= 0.5%</a:t>
            </a:r>
            <a:br>
              <a:rPr lang="en-GB" dirty="0" smtClean="0"/>
            </a:br>
            <a:r>
              <a:rPr lang="en-GB" dirty="0" err="1" smtClean="0"/>
              <a:t>ey</a:t>
            </a:r>
            <a:r>
              <a:rPr lang="en-GB" dirty="0"/>
              <a:t> </a:t>
            </a:r>
            <a:r>
              <a:rPr lang="en-GB" dirty="0" smtClean="0"/>
              <a:t>= 150 … 200 pm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9740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D199C4-77D7-48F5-A2AC-11D783D309F1}" type="datetime1">
              <a:rPr lang="en-US">
                <a:solidFill>
                  <a:srgbClr val="808080">
                    <a:lumMod val="75000"/>
                  </a:srgbClr>
                </a:solidFill>
              </a:rPr>
              <a:pPr>
                <a:defRPr/>
              </a:pPr>
              <a:t>4/11/2017</a:t>
            </a:fld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srgbClr val="808080">
                    <a:lumMod val="75000"/>
                  </a:srgbClr>
                </a:solidFill>
              </a:rPr>
              <a:t>FCC-ee beam instrumentation / J. Wenninger</a:t>
            </a:r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5521" y="817460"/>
            <a:ext cx="8335690" cy="16537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>
                <a:solidFill>
                  <a:srgbClr val="000000"/>
                </a:solidFill>
              </a:rPr>
              <a:t>FCC-</a:t>
            </a:r>
            <a:r>
              <a:rPr lang="en-US" kern="0" dirty="0" err="1">
                <a:solidFill>
                  <a:srgbClr val="000000"/>
                </a:solidFill>
              </a:rPr>
              <a:t>ee</a:t>
            </a:r>
            <a:r>
              <a:rPr lang="en-US" kern="0" dirty="0">
                <a:solidFill>
                  <a:srgbClr val="000000"/>
                </a:solidFill>
              </a:rPr>
              <a:t> is a very large machine, scaling of achievable </a:t>
            </a:r>
            <a:r>
              <a:rPr lang="en-US" kern="0" dirty="0" err="1">
                <a:solidFill>
                  <a:srgbClr val="000000"/>
                </a:solidFill>
              </a:rPr>
              <a:t>emittances</a:t>
            </a:r>
            <a:r>
              <a:rPr lang="en-US" kern="0" dirty="0">
                <a:solidFill>
                  <a:srgbClr val="000000"/>
                </a:solidFill>
              </a:rPr>
              <a:t> (mainly vertical) is not straightforward.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1600" kern="0" dirty="0">
                <a:solidFill>
                  <a:srgbClr val="0000FF"/>
                </a:solidFill>
              </a:rPr>
              <a:t>Coupling, spurious vertical dispersion</a:t>
            </a:r>
          </a:p>
          <a:p>
            <a:pPr marL="227013" indent="-227013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>
                <a:solidFill>
                  <a:srgbClr val="000000"/>
                </a:solidFill>
              </a:rPr>
              <a:t>Low </a:t>
            </a:r>
            <a:r>
              <a:rPr lang="en-US" kern="0" dirty="0" err="1">
                <a:solidFill>
                  <a:srgbClr val="000000"/>
                </a:solidFill>
              </a:rPr>
              <a:t>emittances</a:t>
            </a:r>
            <a:r>
              <a:rPr lang="en-US" kern="0" dirty="0">
                <a:solidFill>
                  <a:srgbClr val="000000"/>
                </a:solidFill>
              </a:rPr>
              <a:t> tend to be more difficult to achieve in colliders as compared to light sources or damping rings – beam-beam !</a:t>
            </a:r>
          </a:p>
        </p:txBody>
      </p:sp>
      <p:pic>
        <p:nvPicPr>
          <p:cNvPr id="7" name="Picture 17" descr="emittance_3GLS_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850" y="2739597"/>
            <a:ext cx="5683940" cy="369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208276" y="5389006"/>
            <a:ext cx="2265895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prstClr val="black"/>
                </a:solidFill>
              </a:rPr>
              <a:t>R. </a:t>
            </a:r>
            <a:r>
              <a:rPr lang="en-US" sz="1400" i="1" dirty="0" err="1">
                <a:solidFill>
                  <a:prstClr val="black"/>
                </a:solidFill>
              </a:rPr>
              <a:t>Bartolini</a:t>
            </a:r>
            <a:r>
              <a:rPr lang="en-US" sz="1400" i="1" dirty="0">
                <a:solidFill>
                  <a:prstClr val="black"/>
                </a:solidFill>
              </a:rPr>
              <a:t>, DIAMOND</a:t>
            </a:r>
            <a:endParaRPr lang="en-GB" sz="1400" i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07640" y="3162052"/>
            <a:ext cx="108395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>
                <a:solidFill>
                  <a:srgbClr val="D60093"/>
                </a:solidFill>
              </a:rPr>
              <a:t>FCC-</a:t>
            </a:r>
            <a:r>
              <a:rPr lang="en-US" sz="2000" kern="0" dirty="0" err="1">
                <a:solidFill>
                  <a:srgbClr val="D60093"/>
                </a:solidFill>
              </a:rPr>
              <a:t>ee</a:t>
            </a:r>
            <a:endParaRPr lang="en-GB" sz="2000" kern="0" dirty="0">
              <a:solidFill>
                <a:srgbClr val="D60093"/>
              </a:solidFill>
            </a:endParaRPr>
          </a:p>
        </p:txBody>
      </p:sp>
      <p:sp>
        <p:nvSpPr>
          <p:cNvPr id="10" name="Oval 9"/>
          <p:cNvSpPr/>
          <p:nvPr/>
        </p:nvSpPr>
        <p:spPr bwMode="auto">
          <a:xfrm rot="18521130">
            <a:off x="8095895" y="3758527"/>
            <a:ext cx="1967689" cy="755638"/>
          </a:xfrm>
          <a:prstGeom prst="ellipse">
            <a:avLst/>
          </a:prstGeom>
          <a:noFill/>
          <a:ln w="38100" cap="flat" cmpd="sng" algn="ctr">
            <a:solidFill>
              <a:srgbClr val="D60093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  <a:latin typeface="Comic Sans MS" pitchFamily="66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8707540" y="2545685"/>
            <a:ext cx="1344176" cy="424342"/>
            <a:chOff x="5493720" y="2620608"/>
            <a:chExt cx="1344176" cy="424342"/>
          </a:xfrm>
        </p:grpSpPr>
        <p:sp>
          <p:nvSpPr>
            <p:cNvPr id="12" name="5-Point Star 11"/>
            <p:cNvSpPr/>
            <p:nvPr/>
          </p:nvSpPr>
          <p:spPr bwMode="auto">
            <a:xfrm>
              <a:off x="6415440" y="2699305"/>
              <a:ext cx="422456" cy="345645"/>
            </a:xfrm>
            <a:prstGeom prst="star5">
              <a:avLst/>
            </a:prstGeom>
            <a:solidFill>
              <a:srgbClr val="00B0F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93720" y="2620608"/>
              <a:ext cx="81304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2000" kern="0" dirty="0">
                  <a:solidFill>
                    <a:srgbClr val="00B0F0"/>
                  </a:solidFill>
                </a:rPr>
                <a:t>LEP2</a:t>
              </a:r>
              <a:endParaRPr lang="en-GB" sz="2000" kern="0" dirty="0">
                <a:solidFill>
                  <a:srgbClr val="00B0F0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132362" y="2655247"/>
            <a:ext cx="2798329" cy="14137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kern="0" dirty="0">
                <a:solidFill>
                  <a:srgbClr val="000000"/>
                </a:solidFill>
              </a:rPr>
              <a:t>Limits for FCC-</a:t>
            </a:r>
            <a:r>
              <a:rPr lang="en-US" kern="0" dirty="0" err="1">
                <a:solidFill>
                  <a:srgbClr val="000000"/>
                </a:solidFill>
              </a:rPr>
              <a:t>ee</a:t>
            </a:r>
            <a:r>
              <a:rPr lang="en-US" kern="0" dirty="0">
                <a:solidFill>
                  <a:srgbClr val="000000"/>
                </a:solidFill>
              </a:rPr>
              <a:t> baseline parameters:</a:t>
            </a:r>
          </a:p>
          <a:p>
            <a:pPr marL="534988" lvl="1" indent="-182563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kern="0" dirty="0" err="1">
                <a:solidFill>
                  <a:srgbClr val="0000FF"/>
                </a:solidFill>
                <a:latin typeface="Symbol" panose="05050102010706020507" pitchFamily="18" charset="2"/>
              </a:rPr>
              <a:t>e</a:t>
            </a:r>
            <a:r>
              <a:rPr lang="en-US" kern="0" baseline="-25000" dirty="0" err="1">
                <a:solidFill>
                  <a:srgbClr val="0000FF"/>
                </a:solidFill>
              </a:rPr>
              <a:t>y</a:t>
            </a:r>
            <a:r>
              <a:rPr lang="en-US" kern="0" dirty="0">
                <a:solidFill>
                  <a:srgbClr val="0000FF"/>
                </a:solidFill>
              </a:rPr>
              <a:t>/</a:t>
            </a:r>
            <a:r>
              <a:rPr lang="en-US" kern="0" dirty="0">
                <a:solidFill>
                  <a:srgbClr val="0000FF"/>
                </a:solidFill>
                <a:latin typeface="Symbol" panose="05050102010706020507" pitchFamily="18" charset="2"/>
              </a:rPr>
              <a:t>e</a:t>
            </a:r>
            <a:r>
              <a:rPr lang="en-US" kern="0" baseline="-25000" dirty="0">
                <a:solidFill>
                  <a:srgbClr val="0000FF"/>
                </a:solidFill>
              </a:rPr>
              <a:t>x</a:t>
            </a:r>
            <a:r>
              <a:rPr lang="en-US" kern="0" dirty="0">
                <a:solidFill>
                  <a:srgbClr val="0000FF"/>
                </a:solidFill>
              </a:rPr>
              <a:t> ≥ 0.001 , </a:t>
            </a:r>
          </a:p>
          <a:p>
            <a:pPr marL="534988" lvl="1" indent="-182563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kern="0" dirty="0" err="1">
                <a:solidFill>
                  <a:srgbClr val="0000FF"/>
                </a:solidFill>
                <a:latin typeface="Symbol" panose="05050102010706020507" pitchFamily="18" charset="2"/>
              </a:rPr>
              <a:t>e</a:t>
            </a:r>
            <a:r>
              <a:rPr lang="en-US" kern="0" baseline="-25000" dirty="0" err="1">
                <a:solidFill>
                  <a:srgbClr val="0000FF"/>
                </a:solidFill>
              </a:rPr>
              <a:t>y</a:t>
            </a:r>
            <a:r>
              <a:rPr lang="en-US" kern="0" dirty="0">
                <a:solidFill>
                  <a:srgbClr val="0000FF"/>
                </a:solidFill>
              </a:rPr>
              <a:t> ≥ </a:t>
            </a:r>
            <a:r>
              <a:rPr lang="en-US" kern="0" dirty="0">
                <a:solidFill>
                  <a:srgbClr val="0000FF"/>
                </a:solidFill>
                <a:sym typeface="Symbol"/>
              </a:rPr>
              <a:t></a:t>
            </a:r>
            <a:r>
              <a:rPr lang="en-US" kern="0" dirty="0">
                <a:solidFill>
                  <a:srgbClr val="0000FF"/>
                </a:solidFill>
              </a:rPr>
              <a:t>2 pm</a:t>
            </a:r>
            <a:endParaRPr lang="en-GB" kern="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29133" y="4588886"/>
            <a:ext cx="2597871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kern="0" dirty="0">
                <a:solidFill>
                  <a:srgbClr val="FF0000"/>
                </a:solidFill>
                <a:sym typeface="Wingdings" panose="05000000000000000000" pitchFamily="2" charset="2"/>
              </a:rPr>
              <a:t> Drives terrific alignment tolerances</a:t>
            </a:r>
            <a:endParaRPr lang="en-GB" kern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77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643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Discussion points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8432"/>
            <a:ext cx="10515600" cy="4918531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BPM sensitivity FCC pp  (button vs short </a:t>
            </a:r>
            <a:r>
              <a:rPr lang="en-GB" sz="2000" dirty="0" err="1" smtClean="0"/>
              <a:t>striplines</a:t>
            </a:r>
            <a:r>
              <a:rPr lang="en-GB" sz="2000" dirty="0" smtClean="0"/>
              <a:t>)</a:t>
            </a:r>
          </a:p>
          <a:p>
            <a:r>
              <a:rPr lang="en-GB" sz="2000" dirty="0" smtClean="0"/>
              <a:t>BPM FCC </a:t>
            </a:r>
            <a:r>
              <a:rPr lang="en-GB" sz="2000" dirty="0" err="1" smtClean="0"/>
              <a:t>hh</a:t>
            </a:r>
            <a:r>
              <a:rPr lang="en-GB" sz="2000" dirty="0" smtClean="0"/>
              <a:t> bunch spacing</a:t>
            </a:r>
          </a:p>
          <a:p>
            <a:r>
              <a:rPr lang="en-GB" sz="2000" dirty="0" smtClean="0"/>
              <a:t>Electrode orientation (45 degrees also for pp)?, 6 electrodes design for reliability?</a:t>
            </a:r>
            <a:br>
              <a:rPr lang="en-GB" sz="2000" dirty="0" smtClean="0"/>
            </a:br>
            <a:r>
              <a:rPr lang="en-GB" sz="2000" dirty="0" smtClean="0"/>
              <a:t>At least launch a study/prototype for interlocked BPMs?</a:t>
            </a:r>
          </a:p>
          <a:p>
            <a:r>
              <a:rPr lang="en-GB" sz="2000" dirty="0" smtClean="0"/>
              <a:t>Need for k-modulation (FCC pp)</a:t>
            </a:r>
          </a:p>
          <a:p>
            <a:endParaRPr lang="en-GB" sz="2000" dirty="0"/>
          </a:p>
          <a:p>
            <a:r>
              <a:rPr lang="en-GB" sz="2000" dirty="0" smtClean="0"/>
              <a:t>K- modulation for FCC e+ e- in whole machine (polarization)</a:t>
            </a:r>
          </a:p>
          <a:p>
            <a:endParaRPr lang="en-GB" sz="2000" dirty="0"/>
          </a:p>
          <a:p>
            <a:r>
              <a:rPr lang="en-GB" sz="2000" dirty="0" smtClean="0"/>
              <a:t>Instrumentation of beam screen slit?</a:t>
            </a:r>
          </a:p>
          <a:p>
            <a:endParaRPr lang="en-GB" sz="2000" dirty="0"/>
          </a:p>
          <a:p>
            <a:r>
              <a:rPr lang="en-GB" sz="2000" dirty="0" smtClean="0"/>
              <a:t>DCCT standard modulation frequency close to </a:t>
            </a:r>
            <a:r>
              <a:rPr lang="en-GB" sz="2000" dirty="0" err="1" smtClean="0"/>
              <a:t>frev</a:t>
            </a:r>
            <a:endParaRPr lang="en-GB" sz="2000" dirty="0" smtClean="0"/>
          </a:p>
          <a:p>
            <a:endParaRPr lang="en-GB" sz="2000" dirty="0"/>
          </a:p>
          <a:p>
            <a:r>
              <a:rPr lang="en-GB" sz="2000" dirty="0" smtClean="0"/>
              <a:t>Proposed R&amp;D for emittance measurement devices (pp and </a:t>
            </a:r>
            <a:r>
              <a:rPr lang="en-GB" sz="2000" dirty="0" err="1" smtClean="0"/>
              <a:t>e+e</a:t>
            </a:r>
            <a:r>
              <a:rPr lang="en-GB" sz="2000" dirty="0" smtClean="0"/>
              <a:t>-)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7008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BPM sensitivity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“save” pilot defined as 5 * 10^8 protons  = 10% LHC</a:t>
            </a:r>
          </a:p>
          <a:p>
            <a:r>
              <a:rPr lang="en-GB" sz="2400" dirty="0" smtClean="0"/>
              <a:t>Almost same vacuum chamber dimensions (10% smaller), similar bunch length</a:t>
            </a:r>
          </a:p>
          <a:p>
            <a:r>
              <a:rPr lang="en-GB" sz="2400" dirty="0" smtClean="0"/>
              <a:t>LHC systems gets problems below 5 (2) * 10^9 protons</a:t>
            </a:r>
          </a:p>
          <a:p>
            <a:r>
              <a:rPr lang="en-GB" sz="2400" dirty="0" smtClean="0"/>
              <a:t>Factor 10 (4) from better electronics or from larger electrodes?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04121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 </a:t>
            </a:r>
            <a:r>
              <a:rPr lang="en-GB" dirty="0" err="1" smtClean="0"/>
              <a:t>hh</a:t>
            </a:r>
            <a:r>
              <a:rPr lang="en-GB" dirty="0" smtClean="0"/>
              <a:t> beam parameters: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Nominal: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000" dirty="0" smtClean="0"/>
              <a:t>25 ns bunch spacing, 10600 bunches with 1 * 10^11 charges</a:t>
            </a:r>
          </a:p>
          <a:p>
            <a:r>
              <a:rPr lang="en-GB" sz="2000" dirty="0" smtClean="0"/>
              <a:t>Option:</a:t>
            </a:r>
            <a:br>
              <a:rPr lang="en-GB" sz="2000" dirty="0" smtClean="0"/>
            </a:br>
            <a:r>
              <a:rPr lang="en-GB" sz="2000" dirty="0" smtClean="0"/>
              <a:t>5 ns bunch spacing, 53000 bunches, 0.2 * 10^11 charges</a:t>
            </a:r>
          </a:p>
        </p:txBody>
      </p:sp>
    </p:spTree>
    <p:extLst>
      <p:ext uri="{BB962C8B-B14F-4D97-AF65-F5344CB8AC3E}">
        <p14:creationId xmlns:p14="http://schemas.microsoft.com/office/powerpoint/2010/main" val="3938394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321"/>
            <a:ext cx="10058400" cy="506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055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Parameter table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AB5432-9961-454A-9F1A-04605336336B}" type="datetime1">
              <a:rPr lang="en-US">
                <a:solidFill>
                  <a:srgbClr val="808080">
                    <a:lumMod val="75000"/>
                  </a:srgbClr>
                </a:solidFill>
              </a:rPr>
              <a:pPr>
                <a:defRPr/>
              </a:pPr>
              <a:t>4/11/2017</a:t>
            </a:fld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srgbClr val="808080">
                    <a:lumMod val="75000"/>
                  </a:srgbClr>
                </a:solidFill>
              </a:rPr>
              <a:t>FCC-ee beam instrumentation / J. Wenninger</a:t>
            </a:r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366305" y="392851"/>
          <a:ext cx="5167668" cy="63286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4963"/>
                <a:gridCol w="611114"/>
                <a:gridCol w="611114"/>
                <a:gridCol w="611114"/>
                <a:gridCol w="552683"/>
                <a:gridCol w="656680"/>
              </a:tblGrid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FF"/>
                          </a:solidFill>
                          <a:effectLst/>
                        </a:rPr>
                        <a:t>Z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FF"/>
                          </a:solidFill>
                          <a:effectLst/>
                        </a:rPr>
                        <a:t>Z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FF"/>
                          </a:solidFill>
                          <a:effectLst/>
                        </a:rPr>
                        <a:t>W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FF"/>
                          </a:solidFill>
                          <a:effectLst/>
                        </a:rPr>
                        <a:t>H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solidFill>
                            <a:srgbClr val="0000FF"/>
                          </a:solidFill>
                          <a:effectLst/>
                        </a:rPr>
                        <a:t>tt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Circumference [km]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Bending radius [km]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Beam energy [GeV]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45.6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Beam current [mA]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1450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152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6.6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Bunches / beam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FF0000"/>
                          </a:solidFill>
                          <a:effectLst/>
                        </a:rPr>
                        <a:t>30180</a:t>
                      </a:r>
                      <a:endParaRPr lang="en-GB" sz="9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FF0000"/>
                          </a:solidFill>
                          <a:effectLst/>
                        </a:rPr>
                        <a:t>91500</a:t>
                      </a:r>
                      <a:endParaRPr lang="en-GB" sz="9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FF0000"/>
                          </a:solidFill>
                          <a:effectLst/>
                        </a:rPr>
                        <a:t>5260</a:t>
                      </a:r>
                      <a:endParaRPr lang="en-GB" sz="9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FF0000"/>
                          </a:solidFill>
                          <a:effectLst/>
                        </a:rPr>
                        <a:t>780</a:t>
                      </a:r>
                      <a:endParaRPr lang="en-GB" sz="9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FF0000"/>
                          </a:solidFill>
                          <a:effectLst/>
                        </a:rPr>
                        <a:t>81</a:t>
                      </a:r>
                      <a:endParaRPr lang="en-GB" sz="900" b="1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Bunch spacing [ns]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7.5</a:t>
                      </a:r>
                      <a:endParaRPr lang="en-GB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4000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Bunch population [10</a:t>
                      </a:r>
                      <a:r>
                        <a:rPr lang="en-US" sz="900" baseline="30000" dirty="0">
                          <a:solidFill>
                            <a:srgbClr val="0000FF"/>
                          </a:solidFill>
                          <a:effectLst/>
                        </a:rPr>
                        <a:t>11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9679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Horizontal emittance e [nm]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Vertical emittance e [pm]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0.09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0.26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0.61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1.3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FF"/>
                          </a:solidFill>
                          <a:effectLst/>
                        </a:rPr>
                        <a:t>Momentum comp. [10</a:t>
                      </a:r>
                      <a:r>
                        <a:rPr lang="en-US" sz="900" baseline="30000">
                          <a:solidFill>
                            <a:srgbClr val="0000FF"/>
                          </a:solidFill>
                          <a:effectLst/>
                        </a:rPr>
                        <a:t>-5</a:t>
                      </a:r>
                      <a:r>
                        <a:rPr lang="en-US" sz="900">
                          <a:solidFill>
                            <a:srgbClr val="0000FF"/>
                          </a:solidFill>
                          <a:effectLst/>
                        </a:rPr>
                        <a:t>]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43096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>
                          <a:solidFill>
                            <a:srgbClr val="0000FF"/>
                          </a:solidFill>
                          <a:effectLst/>
                        </a:rPr>
                        <a:t>Betatron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 function at IP 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Horizontal b* [m]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Vertical b* [mm]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0.5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29679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Horizontal beam size at IP s* [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Vertical beam size at IP s* [nm]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9.5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16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25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49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36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Crossing angle at IP [</a:t>
                      </a:r>
                      <a:r>
                        <a:rPr lang="en-US" sz="900" dirty="0" err="1">
                          <a:solidFill>
                            <a:srgbClr val="0000FF"/>
                          </a:solidFill>
                          <a:effectLst/>
                        </a:rPr>
                        <a:t>mrad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3096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Energy spread [%]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Synchrotron radiation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Total (including BS)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0.04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0.04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0.09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0.07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0.10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0.14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43096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Bunch length [mm]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Synchrotron radiation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Total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1.2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1.6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3.8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2.0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3.1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2.0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2.4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2.1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Energy loss / turn [GeV]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0.33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1.67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7.55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SR power / beam [MW]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Total RF voltage [GV]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0.4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RF frequency [MHz]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400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Longitudinal damping time [turns]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1320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243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Energy acceptance RF [%]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7.2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7.0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6.7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Synchrotron tune Q</a:t>
                      </a:r>
                      <a:r>
                        <a:rPr lang="en-US" sz="900" baseline="-25000" dirty="0">
                          <a:solidFill>
                            <a:srgbClr val="0000FF"/>
                          </a:solidFill>
                          <a:effectLst/>
                        </a:rPr>
                        <a:t>s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0.036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0.025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0.037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0.056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0.075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Polarization time </a:t>
                      </a:r>
                      <a:r>
                        <a:rPr lang="en-US" sz="900" dirty="0" err="1">
                          <a:solidFill>
                            <a:srgbClr val="0000FF"/>
                          </a:solidFill>
                          <a:effectLst/>
                        </a:rPr>
                        <a:t>t</a:t>
                      </a:r>
                      <a:r>
                        <a:rPr lang="en-US" sz="900" baseline="-25000" dirty="0" err="1">
                          <a:solidFill>
                            <a:srgbClr val="0000FF"/>
                          </a:solidFill>
                          <a:effectLst/>
                        </a:rPr>
                        <a:t>p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 [min]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11200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672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89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Interaction region length L</a:t>
                      </a:r>
                      <a:r>
                        <a:rPr lang="en-US" sz="900" baseline="-25000" dirty="0">
                          <a:solidFill>
                            <a:srgbClr val="0000FF"/>
                          </a:solidFill>
                          <a:effectLst/>
                        </a:rPr>
                        <a:t>i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 [mm]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0.66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0.62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1.02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1.35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1.74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Hourglass factor H (L</a:t>
                      </a:r>
                      <a:r>
                        <a:rPr lang="en-US" sz="900" baseline="-25000" dirty="0">
                          <a:solidFill>
                            <a:srgbClr val="0000FF"/>
                          </a:solidFill>
                          <a:effectLst/>
                        </a:rPr>
                        <a:t>i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)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0.98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0.88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Luminosity/IP for 2IPs [10</a:t>
                      </a:r>
                      <a:r>
                        <a:rPr lang="en-US" sz="900" baseline="30000" dirty="0">
                          <a:solidFill>
                            <a:srgbClr val="0000FF"/>
                          </a:solidFill>
                          <a:effectLst/>
                        </a:rPr>
                        <a:t>34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 cm</a:t>
                      </a:r>
                      <a:r>
                        <a:rPr lang="en-US" sz="900" baseline="30000" dirty="0">
                          <a:solidFill>
                            <a:srgbClr val="0000FF"/>
                          </a:solidFill>
                          <a:effectLst/>
                        </a:rPr>
                        <a:t>-2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s</a:t>
                      </a:r>
                      <a:r>
                        <a:rPr lang="en-US" sz="900" baseline="30000" dirty="0">
                          <a:solidFill>
                            <a:srgbClr val="0000FF"/>
                          </a:solidFill>
                          <a:effectLst/>
                        </a:rPr>
                        <a:t>-1</a:t>
                      </a: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19.1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5.1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43096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Beam-beam parameter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Horizontal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 panose="020B0604030504040204" pitchFamily="34" charset="0"/>
                        <a:buChar char="-"/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Vertical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0.025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0.05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0.13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0.07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0.16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0.08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0.14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0.08</a:t>
                      </a:r>
                      <a:endParaRPr lang="en-GB" sz="90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0.12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  <a:tr h="162628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FF"/>
                          </a:solidFill>
                          <a:effectLst/>
                        </a:rPr>
                        <a:t>Luminosity lifetime [min]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94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185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90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67</a:t>
                      </a:r>
                      <a:endParaRPr lang="en-GB" sz="9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57</a:t>
                      </a:r>
                      <a:endParaRPr lang="en-GB" sz="9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007" marR="41007" marT="10631" marB="10631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06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position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9F7F99-D434-49BB-8614-5F21F6695508}" type="datetime1">
              <a:rPr lang="en-US">
                <a:solidFill>
                  <a:srgbClr val="808080">
                    <a:lumMod val="75000"/>
                  </a:srgbClr>
                </a:solidFill>
              </a:rPr>
              <a:pPr>
                <a:defRPr/>
              </a:pPr>
              <a:t>4/11/2017</a:t>
            </a:fld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srgbClr val="808080">
                    <a:lumMod val="75000"/>
                  </a:srgbClr>
                </a:solidFill>
              </a:rPr>
              <a:t>FCC-ee beam instrumentation / J. Wenninger</a:t>
            </a:r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78690" y="971081"/>
            <a:ext cx="7906880" cy="415908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u="sng" kern="0" dirty="0">
                <a:solidFill>
                  <a:srgbClr val="000000"/>
                </a:solidFill>
              </a:rPr>
              <a:t>Functionality:</a:t>
            </a:r>
          </a:p>
          <a:p>
            <a:pPr marL="227013" indent="-227013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>
                <a:solidFill>
                  <a:srgbClr val="000000"/>
                </a:solidFill>
              </a:rPr>
              <a:t>The BPMs must be able to measure the </a:t>
            </a:r>
            <a:r>
              <a:rPr lang="en-GB" b="1" kern="0" dirty="0">
                <a:solidFill>
                  <a:srgbClr val="D60093"/>
                </a:solidFill>
              </a:rPr>
              <a:t>closed orbit </a:t>
            </a:r>
            <a:r>
              <a:rPr lang="en-GB" kern="0" dirty="0">
                <a:solidFill>
                  <a:srgbClr val="000000"/>
                </a:solidFill>
              </a:rPr>
              <a:t>(i.e. average over N turns, typically a 50 Hz) and provide </a:t>
            </a:r>
            <a:r>
              <a:rPr lang="en-GB" b="1" kern="0" dirty="0">
                <a:solidFill>
                  <a:srgbClr val="D60093"/>
                </a:solidFill>
              </a:rPr>
              <a:t>turn-by-turn data </a:t>
            </a:r>
            <a:r>
              <a:rPr lang="en-GB" kern="0" dirty="0">
                <a:solidFill>
                  <a:srgbClr val="000000"/>
                </a:solidFill>
              </a:rPr>
              <a:t>for injection oscillations, optics measurements…</a:t>
            </a:r>
          </a:p>
          <a:p>
            <a:pPr marL="742950" lvl="1" indent="-285750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sz="1600" i="1" kern="0" dirty="0">
                <a:solidFill>
                  <a:srgbClr val="0000FF"/>
                </a:solidFill>
              </a:rPr>
              <a:t>The closed orbit data should be integrated into a real-time orbit and radial position feedback.</a:t>
            </a:r>
          </a:p>
          <a:p>
            <a:pPr marL="227013" indent="-227013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kern="0" dirty="0">
                <a:solidFill>
                  <a:srgbClr val="000000"/>
                </a:solidFill>
              </a:rPr>
              <a:t>The BPMs should also foresee a </a:t>
            </a:r>
            <a:r>
              <a:rPr lang="en-GB" b="1" kern="0" dirty="0">
                <a:solidFill>
                  <a:srgbClr val="FF0000"/>
                </a:solidFill>
              </a:rPr>
              <a:t>machine protection functionality</a:t>
            </a:r>
            <a:r>
              <a:rPr lang="en-GB" kern="0" dirty="0">
                <a:solidFill>
                  <a:srgbClr val="FF0000"/>
                </a:solidFill>
              </a:rPr>
              <a:t> </a:t>
            </a:r>
            <a:r>
              <a:rPr lang="en-GB" kern="0" dirty="0">
                <a:solidFill>
                  <a:srgbClr val="000000"/>
                </a:solidFill>
              </a:rPr>
              <a:t>in the form or a beam abort signal in case the orbit / trajectory excursions exceed a pre-set threshold.</a:t>
            </a:r>
          </a:p>
          <a:p>
            <a:pPr marL="227013" indent="-227013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GB" kern="0" dirty="0">
              <a:solidFill>
                <a:srgbClr val="000000"/>
              </a:solidFill>
            </a:endParaRPr>
          </a:p>
          <a:p>
            <a:pPr marL="227013" indent="-227013"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u="sng" kern="0" dirty="0">
                <a:solidFill>
                  <a:srgbClr val="000000"/>
                </a:solidFill>
              </a:rPr>
              <a:t>A few special BPMs</a:t>
            </a:r>
            <a:r>
              <a:rPr lang="en-GB" kern="0" dirty="0">
                <a:solidFill>
                  <a:srgbClr val="000000"/>
                </a:solidFill>
              </a:rPr>
              <a:t> should provide high resolution (</a:t>
            </a:r>
            <a:r>
              <a:rPr lang="en-GB" kern="0" dirty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GB" kern="0" dirty="0">
                <a:solidFill>
                  <a:srgbClr val="000000"/>
                </a:solidFill>
              </a:rPr>
              <a:t>m) </a:t>
            </a:r>
            <a:r>
              <a:rPr lang="en-GB" b="1" kern="0" dirty="0">
                <a:solidFill>
                  <a:srgbClr val="D60093"/>
                </a:solidFill>
              </a:rPr>
              <a:t>bunch-by-bunch</a:t>
            </a:r>
            <a:r>
              <a:rPr lang="en-GB" kern="0" dirty="0">
                <a:solidFill>
                  <a:srgbClr val="000000"/>
                </a:solidFill>
              </a:rPr>
              <a:t> and </a:t>
            </a:r>
            <a:r>
              <a:rPr lang="en-GB" b="1" kern="0" dirty="0">
                <a:solidFill>
                  <a:srgbClr val="D60093"/>
                </a:solidFill>
              </a:rPr>
              <a:t>turn-by-turn data </a:t>
            </a:r>
            <a:r>
              <a:rPr lang="en-GB" kern="0" dirty="0">
                <a:solidFill>
                  <a:srgbClr val="000000"/>
                </a:solidFill>
              </a:rPr>
              <a:t>for special purposes (instability observations </a:t>
            </a:r>
            <a:r>
              <a:rPr lang="en-GB" kern="0" dirty="0" err="1">
                <a:solidFill>
                  <a:srgbClr val="000000"/>
                </a:solidFill>
              </a:rPr>
              <a:t>etc</a:t>
            </a:r>
            <a:r>
              <a:rPr lang="en-GB" kern="0" dirty="0">
                <a:solidFill>
                  <a:srgbClr val="000000"/>
                </a:solidFill>
              </a:rPr>
              <a:t>) – similar to the ADT for LHC.</a:t>
            </a:r>
          </a:p>
        </p:txBody>
      </p:sp>
    </p:spTree>
    <p:extLst>
      <p:ext uri="{BB962C8B-B14F-4D97-AF65-F5344CB8AC3E}">
        <p14:creationId xmlns:p14="http://schemas.microsoft.com/office/powerpoint/2010/main" val="2592105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position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74D8B2-AF09-4A26-9921-2E13C71DF8C5}" type="datetime1">
              <a:rPr lang="en-US">
                <a:solidFill>
                  <a:srgbClr val="808080">
                    <a:lumMod val="75000"/>
                  </a:srgbClr>
                </a:solidFill>
              </a:rPr>
              <a:pPr>
                <a:defRPr/>
              </a:pPr>
              <a:t>4/11/2017</a:t>
            </a:fld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>
                <a:solidFill>
                  <a:srgbClr val="808080">
                    <a:lumMod val="75000"/>
                  </a:srgbClr>
                </a:solidFill>
              </a:rPr>
              <a:t>FCC-ee beam instrumentation / J. Wenninger</a:t>
            </a:r>
            <a:endParaRPr lang="en-US">
              <a:solidFill>
                <a:srgbClr val="808080">
                  <a:lumMod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22796" y="924675"/>
            <a:ext cx="8458199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u="sng" kern="0" dirty="0">
                <a:solidFill>
                  <a:srgbClr val="000000"/>
                </a:solidFill>
              </a:rPr>
              <a:t>Performance:</a:t>
            </a:r>
            <a:r>
              <a:rPr lang="en-GB" kern="0" dirty="0">
                <a:solidFill>
                  <a:srgbClr val="000000"/>
                </a:solidFill>
              </a:rPr>
              <a:t> </a:t>
            </a:r>
            <a:r>
              <a:rPr lang="en-GB" sz="1600" kern="0" dirty="0">
                <a:solidFill>
                  <a:srgbClr val="000000"/>
                </a:solidFill>
              </a:rPr>
              <a:t>for lattice BPMs – specs for the low beta section BPMs could be harsher !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2178690" y="1585560"/>
          <a:ext cx="8146410" cy="4109022"/>
        </p:xfrm>
        <a:graphic>
          <a:graphicData uri="http://schemas.openxmlformats.org/drawingml/2006/table">
            <a:tbl>
              <a:tblPr/>
              <a:tblGrid>
                <a:gridCol w="2182810"/>
                <a:gridCol w="823701"/>
                <a:gridCol w="1089335"/>
                <a:gridCol w="4050564"/>
              </a:tblGrid>
              <a:tr h="186310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1" dirty="0" smtClean="0">
                          <a:effectLst/>
                        </a:rPr>
                        <a:t>Parameter</a:t>
                      </a:r>
                      <a:endParaRPr lang="en-GB" sz="1100" b="1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>
                          <a:solidFill>
                            <a:srgbClr val="0000FF"/>
                          </a:solidFill>
                          <a:effectLst/>
                        </a:rPr>
                        <a:t>Target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b="1">
                          <a:solidFill>
                            <a:srgbClr val="0000FF"/>
                          </a:solidFill>
                          <a:effectLst/>
                        </a:rPr>
                        <a:t>Beam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1" dirty="0">
                          <a:solidFill>
                            <a:srgbClr val="0000FF"/>
                          </a:solidFill>
                          <a:effectLst/>
                        </a:rPr>
                        <a:t>Comment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 smtClean="0">
                          <a:effectLst/>
                        </a:rPr>
                        <a:t>Alignment </a:t>
                      </a:r>
                      <a:r>
                        <a:rPr lang="en-GB" sz="1100" dirty="0" err="1" smtClean="0">
                          <a:effectLst/>
                        </a:rPr>
                        <a:t>wrt</a:t>
                      </a:r>
                      <a:r>
                        <a:rPr lang="en-GB" sz="1100" dirty="0" smtClean="0">
                          <a:effectLst/>
                        </a:rPr>
                        <a:t> quadrupole (and electronic offsets)</a:t>
                      </a:r>
                      <a:endParaRPr lang="en-GB" sz="11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dirty="0" smtClean="0">
                          <a:effectLst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1100" dirty="0" smtClean="0">
                          <a:effectLst/>
                        </a:rPr>
                        <a:t> 40 </a:t>
                      </a:r>
                      <a:r>
                        <a:rPr lang="en-GB" sz="1100" dirty="0">
                          <a:effectLst/>
                        </a:rPr>
                        <a:t>um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1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dirty="0" smtClean="0">
                          <a:effectLst/>
                        </a:rPr>
                        <a:t>Combined</a:t>
                      </a:r>
                      <a:r>
                        <a:rPr lang="en-GB" sz="1100" baseline="0" dirty="0" smtClean="0">
                          <a:effectLst/>
                        </a:rPr>
                        <a:t> </a:t>
                      </a:r>
                      <a:r>
                        <a:rPr lang="en-GB" sz="1100" baseline="0" dirty="0" err="1" smtClean="0">
                          <a:effectLst/>
                        </a:rPr>
                        <a:t>quad+BPM</a:t>
                      </a:r>
                      <a:r>
                        <a:rPr lang="en-GB" sz="1100" baseline="0" dirty="0" smtClean="0">
                          <a:effectLst/>
                        </a:rPr>
                        <a:t> alignment</a:t>
                      </a:r>
                      <a:endParaRPr lang="en-GB" sz="11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>
                          <a:effectLst/>
                        </a:rPr>
                        <a:t>Short term </a:t>
                      </a:r>
                      <a:r>
                        <a:rPr lang="en-GB" sz="1100" dirty="0" smtClean="0">
                          <a:effectLst/>
                        </a:rPr>
                        <a:t>closed orbit resolution</a:t>
                      </a:r>
                      <a:endParaRPr lang="en-GB" sz="11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dirty="0" smtClean="0">
                          <a:effectLst/>
                          <a:sym typeface="Symbol" panose="05050102010706020507" pitchFamily="18" charset="2"/>
                        </a:rPr>
                        <a:t></a:t>
                      </a:r>
                      <a:r>
                        <a:rPr lang="en-GB" sz="1100" dirty="0" smtClean="0">
                          <a:effectLst/>
                        </a:rPr>
                        <a:t> </a:t>
                      </a:r>
                      <a:r>
                        <a:rPr lang="en-GB" sz="1100" dirty="0">
                          <a:effectLst/>
                        </a:rPr>
                        <a:t>0.1 um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few bunches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 smtClean="0">
                          <a:effectLst/>
                        </a:rPr>
                        <a:t>~minutes, vertical </a:t>
                      </a:r>
                      <a:r>
                        <a:rPr lang="en-GB" sz="1100" dirty="0">
                          <a:effectLst/>
                        </a:rPr>
                        <a:t>dispersion measurement with 0.1% </a:t>
                      </a:r>
                      <a:r>
                        <a:rPr lang="en-GB" sz="1100" dirty="0" err="1" smtClean="0">
                          <a:effectLst/>
                        </a:rPr>
                        <a:t>dp</a:t>
                      </a:r>
                      <a:r>
                        <a:rPr lang="en-GB" sz="1100" dirty="0" smtClean="0">
                          <a:effectLst/>
                        </a:rPr>
                        <a:t>/p, radial control at</a:t>
                      </a:r>
                      <a:r>
                        <a:rPr lang="en-GB" sz="1100" baseline="0" dirty="0" smtClean="0">
                          <a:effectLst/>
                        </a:rPr>
                        <a:t> Z (energy)</a:t>
                      </a:r>
                      <a:endParaRPr lang="en-GB" sz="11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 smtClean="0">
                          <a:effectLst/>
                        </a:rPr>
                        <a:t>Medium</a:t>
                      </a:r>
                      <a:r>
                        <a:rPr lang="en-GB" sz="1100" baseline="0" dirty="0" smtClean="0">
                          <a:effectLst/>
                        </a:rPr>
                        <a:t> term c</a:t>
                      </a:r>
                      <a:r>
                        <a:rPr lang="en-GB" sz="1100" dirty="0" smtClean="0">
                          <a:effectLst/>
                        </a:rPr>
                        <a:t>losed </a:t>
                      </a:r>
                      <a:r>
                        <a:rPr lang="en-GB" sz="1100" dirty="0">
                          <a:effectLst/>
                        </a:rPr>
                        <a:t>orbit resolution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dirty="0" smtClean="0">
                          <a:effectLst/>
                        </a:rPr>
                        <a:t>1 </a:t>
                      </a:r>
                      <a:r>
                        <a:rPr lang="en-GB" sz="1100" dirty="0">
                          <a:effectLst/>
                        </a:rPr>
                        <a:t>um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few bunches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dirty="0" smtClean="0">
                          <a:effectLst/>
                        </a:rPr>
                        <a:t>~ hours</a:t>
                      </a:r>
                      <a:endParaRPr lang="en-GB" sz="11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>
                          <a:effectLst/>
                        </a:rPr>
                        <a:t>Closed orbit accuracy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10 um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few bunches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 smtClean="0">
                          <a:effectLst/>
                        </a:rPr>
                        <a:t>~ weeks, stability </a:t>
                      </a:r>
                      <a:r>
                        <a:rPr lang="en-GB" sz="1100" dirty="0">
                          <a:effectLst/>
                        </a:rPr>
                        <a:t>and accuracy over time scale of week(s)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>
                          <a:effectLst/>
                        </a:rPr>
                        <a:t>Turn by turn resolution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dirty="0">
                          <a:effectLst/>
                        </a:rPr>
                        <a:t>10-100 um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1 - few bunches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>
                          <a:effectLst/>
                        </a:rPr>
                        <a:t>with AC-dipole excitation, to be checked with </a:t>
                      </a:r>
                      <a:r>
                        <a:rPr lang="en-GB" sz="1100" dirty="0" smtClean="0">
                          <a:effectLst/>
                        </a:rPr>
                        <a:t>R. Tomas </a:t>
                      </a:r>
                      <a:r>
                        <a:rPr lang="en-GB" sz="1100" dirty="0">
                          <a:effectLst/>
                        </a:rPr>
                        <a:t>(</a:t>
                      </a:r>
                      <a:r>
                        <a:rPr lang="en-GB" sz="1100" dirty="0" err="1">
                          <a:effectLst/>
                        </a:rPr>
                        <a:t>wrt</a:t>
                      </a:r>
                      <a:r>
                        <a:rPr lang="en-GB" sz="1100" dirty="0">
                          <a:effectLst/>
                        </a:rPr>
                        <a:t> LHC)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>
                          <a:effectLst/>
                        </a:rPr>
                        <a:t>Interlock resolution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dirty="0" smtClean="0">
                          <a:effectLst/>
                        </a:rPr>
                        <a:t>10-20 </a:t>
                      </a:r>
                      <a:r>
                        <a:rPr lang="en-GB" sz="1100" dirty="0">
                          <a:effectLst/>
                        </a:rPr>
                        <a:t>um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few bunches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10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077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>
                          <a:effectLst/>
                        </a:rPr>
                        <a:t>Interlock response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10 turns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few bunches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>
                          <a:effectLst/>
                        </a:rPr>
                        <a:t>maximum reaction time for interlock functionality. Should be checked wrt the time constants of electrical circuits. 10 turns could be a good start.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99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>
                          <a:effectLst/>
                        </a:rPr>
                        <a:t>Interlock threshold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500 um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few bunches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 smtClean="0">
                          <a:effectLst/>
                        </a:rPr>
                        <a:t>see</a:t>
                      </a:r>
                      <a:r>
                        <a:rPr lang="en-GB" sz="1100" baseline="0" dirty="0" smtClean="0">
                          <a:effectLst/>
                        </a:rPr>
                        <a:t> above</a:t>
                      </a:r>
                      <a:endParaRPr lang="en-GB" sz="11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488"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>
                          <a:effectLst/>
                        </a:rPr>
                        <a:t>Bunch by bunch </a:t>
                      </a:r>
                      <a:r>
                        <a:rPr lang="en-GB" sz="1100" dirty="0" smtClean="0">
                          <a:effectLst/>
                        </a:rPr>
                        <a:t>and turn-by-turn orbit resolution for special BPMs</a:t>
                      </a:r>
                      <a:endParaRPr lang="en-GB" sz="1100" dirty="0">
                        <a:effectLst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 dirty="0" smtClean="0">
                          <a:effectLst/>
                          <a:sym typeface="Symbol" panose="05050102010706020507" pitchFamily="18" charset="2"/>
                        </a:rPr>
                        <a:t> </a:t>
                      </a:r>
                      <a:r>
                        <a:rPr lang="en-GB" sz="1100" dirty="0" smtClean="0">
                          <a:effectLst/>
                        </a:rPr>
                        <a:t>1 </a:t>
                      </a:r>
                      <a:r>
                        <a:rPr lang="en-GB" sz="1100" dirty="0">
                          <a:effectLst/>
                        </a:rPr>
                        <a:t>um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100">
                          <a:effectLst/>
                        </a:rPr>
                        <a:t>any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dirty="0">
                          <a:effectLst/>
                        </a:rPr>
                        <a:t>for a few BPM channels only - should be sufficient. No need to have bunch by </a:t>
                      </a:r>
                      <a:r>
                        <a:rPr lang="en-GB" sz="1100" dirty="0" smtClean="0">
                          <a:effectLst/>
                        </a:rPr>
                        <a:t>bunch </a:t>
                      </a:r>
                      <a:r>
                        <a:rPr lang="en-GB" sz="1100" dirty="0">
                          <a:effectLst/>
                        </a:rPr>
                        <a:t>on all BPMs</a:t>
                      </a: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601146" y="5964823"/>
            <a:ext cx="604203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600" i="1" kern="0" dirty="0">
                <a:solidFill>
                  <a:srgbClr val="000000"/>
                </a:solidFill>
              </a:rPr>
              <a:t>Few bunches = ~ 10-20 ~nominal bunches (few x 10</a:t>
            </a:r>
            <a:r>
              <a:rPr lang="en-GB" sz="1600" i="1" kern="0" baseline="30000" dirty="0">
                <a:solidFill>
                  <a:srgbClr val="000000"/>
                </a:solidFill>
              </a:rPr>
              <a:t>10</a:t>
            </a:r>
            <a:r>
              <a:rPr lang="en-GB" sz="1600" i="1" kern="0" dirty="0">
                <a:solidFill>
                  <a:srgbClr val="000000"/>
                </a:solidFill>
              </a:rPr>
              <a:t> charges)</a:t>
            </a:r>
          </a:p>
        </p:txBody>
      </p:sp>
    </p:spTree>
    <p:extLst>
      <p:ext uri="{BB962C8B-B14F-4D97-AF65-F5344CB8AC3E}">
        <p14:creationId xmlns:p14="http://schemas.microsoft.com/office/powerpoint/2010/main" val="1430694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 measurement devices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pp: - prototype of gas jet wire scanner</a:t>
            </a:r>
            <a:br>
              <a:rPr lang="en-GB" sz="2000" dirty="0" smtClean="0"/>
            </a:br>
            <a:r>
              <a:rPr lang="en-GB" sz="2000" dirty="0" smtClean="0"/>
              <a:t>  (beam scanning by reflection of gas jet on a mirror on a translation stage plus mirror)</a:t>
            </a:r>
          </a:p>
          <a:p>
            <a:r>
              <a:rPr lang="en-GB" sz="2000" dirty="0"/>
              <a:t>p</a:t>
            </a:r>
            <a:r>
              <a:rPr lang="en-GB" sz="2000" dirty="0" smtClean="0"/>
              <a:t>p: Sync light interferometer, imaging, LDM, coronagraph</a:t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ODR?</a:t>
            </a:r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err="1" smtClean="0"/>
              <a:t>E+e</a:t>
            </a:r>
            <a:r>
              <a:rPr lang="en-GB" sz="2000" dirty="0" smtClean="0"/>
              <a:t>-: same wire scanner?</a:t>
            </a:r>
          </a:p>
          <a:p>
            <a:pPr marL="0" indent="0">
              <a:buNone/>
            </a:pPr>
            <a:r>
              <a:rPr lang="en-GB" sz="2000" dirty="0" smtClean="0"/>
              <a:t>Pin-hole camera</a:t>
            </a:r>
            <a:br>
              <a:rPr lang="en-GB" sz="2000" dirty="0" smtClean="0"/>
            </a:b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BEXE type divergence monitor?</a:t>
            </a:r>
          </a:p>
        </p:txBody>
      </p:sp>
    </p:spTree>
    <p:extLst>
      <p:ext uri="{BB962C8B-B14F-4D97-AF65-F5344CB8AC3E}">
        <p14:creationId xmlns:p14="http://schemas.microsoft.com/office/powerpoint/2010/main" val="1388070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009900"/>
          </a:solidFill>
          <a:prstDash val="sysDash"/>
          <a:round/>
          <a:headEnd type="none" w="med" len="med"/>
          <a:tailEnd type="none" w="med" len="med"/>
        </a:ln>
        <a:effectLst/>
      </a:spPr>
      <a:bodyPr/>
      <a:lstStyle/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009900"/>
          </a:solidFill>
          <a:prstDash val="sysDash"/>
          <a:round/>
          <a:headEnd type="none" w="med" len="med"/>
          <a:tailEnd type="none" w="med" len="med"/>
        </a:ln>
        <a:effectLst/>
      </a:spPr>
      <a:bodyPr/>
      <a:lstStyle/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009900"/>
          </a:solidFill>
          <a:prstDash val="sysDash"/>
          <a:round/>
          <a:headEnd type="none" w="med" len="med"/>
          <a:tailEnd type="none" w="med" len="med"/>
        </a:ln>
        <a:effectLst/>
      </a:spPr>
      <a:bodyPr/>
      <a:lstStyle/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853</Words>
  <Application>Microsoft Office PowerPoint</Application>
  <PresentationFormat>Widescreen</PresentationFormat>
  <Paragraphs>313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27" baseType="lpstr">
      <vt:lpstr>ＭＳ Ｐゴシック</vt:lpstr>
      <vt:lpstr>Arial</vt:lpstr>
      <vt:lpstr>Calibri</vt:lpstr>
      <vt:lpstr>Calibri Light</vt:lpstr>
      <vt:lpstr>Cambria</vt:lpstr>
      <vt:lpstr>Comic Sans MS</vt:lpstr>
      <vt:lpstr>Constantia</vt:lpstr>
      <vt:lpstr>Courier New</vt:lpstr>
      <vt:lpstr>Symbol</vt:lpstr>
      <vt:lpstr>Times New Roman</vt:lpstr>
      <vt:lpstr>Verdana</vt:lpstr>
      <vt:lpstr>Wingdings</vt:lpstr>
      <vt:lpstr>Office Theme</vt:lpstr>
      <vt:lpstr>Theme1</vt:lpstr>
      <vt:lpstr>1_Theme1</vt:lpstr>
      <vt:lpstr>2_Theme1</vt:lpstr>
      <vt:lpstr>FCC BI specs</vt:lpstr>
      <vt:lpstr>Discussion points</vt:lpstr>
      <vt:lpstr>BPM sensitivity</vt:lpstr>
      <vt:lpstr>FCC hh beam parameters:</vt:lpstr>
      <vt:lpstr>PowerPoint Presentation</vt:lpstr>
      <vt:lpstr>Parameter table</vt:lpstr>
      <vt:lpstr>Beam position</vt:lpstr>
      <vt:lpstr>Beam position</vt:lpstr>
      <vt:lpstr>Emittance measurement devices</vt:lpstr>
      <vt:lpstr>LEP parameters</vt:lpstr>
      <vt:lpstr>Emittances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BI specs</dc:title>
  <dc:creator>Hermann Schmickler</dc:creator>
  <cp:lastModifiedBy>Hermann Schmickler</cp:lastModifiedBy>
  <cp:revision>5</cp:revision>
  <dcterms:created xsi:type="dcterms:W3CDTF">2017-04-11T13:24:58Z</dcterms:created>
  <dcterms:modified xsi:type="dcterms:W3CDTF">2017-04-11T14:01:40Z</dcterms:modified>
</cp:coreProperties>
</file>