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embeddings/oleObject1.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embeddings/oleObject5.bin" ContentType="application/vnd.openxmlformats-officedocument.oleObject"/>
  <Override PartName="/ppt/notesSlides/notesSlide35.xml" ContentType="application/vnd.openxmlformats-officedocument.presentationml.notesSlide+xml"/>
  <Override PartName="/ppt/embeddings/oleObject6.bin" ContentType="application/vnd.openxmlformats-officedocument.oleObject"/>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embeddings/oleObject7.bin" ContentType="application/vnd.openxmlformats-officedocument.oleObject"/>
  <Override PartName="/ppt/notesSlides/notesSlide39.xml" ContentType="application/vnd.openxmlformats-officedocument.presentationml.notesSlide+xml"/>
  <Override PartName="/ppt/notesSlides/notesSlide40.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embeddings/oleObject12.bin" ContentType="application/vnd.openxmlformats-officedocument.oleObject"/>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8"/>
  </p:notesMasterIdLst>
  <p:sldIdLst>
    <p:sldId id="277" r:id="rId2"/>
    <p:sldId id="375" r:id="rId3"/>
    <p:sldId id="329" r:id="rId4"/>
    <p:sldId id="286" r:id="rId5"/>
    <p:sldId id="334" r:id="rId6"/>
    <p:sldId id="381" r:id="rId7"/>
    <p:sldId id="289" r:id="rId8"/>
    <p:sldId id="296" r:id="rId9"/>
    <p:sldId id="295" r:id="rId10"/>
    <p:sldId id="317" r:id="rId11"/>
    <p:sldId id="280" r:id="rId12"/>
    <p:sldId id="306" r:id="rId13"/>
    <p:sldId id="305" r:id="rId14"/>
    <p:sldId id="385" r:id="rId15"/>
    <p:sldId id="293" r:id="rId16"/>
    <p:sldId id="290" r:id="rId17"/>
    <p:sldId id="316" r:id="rId18"/>
    <p:sldId id="324" r:id="rId19"/>
    <p:sldId id="319" r:id="rId20"/>
    <p:sldId id="320" r:id="rId21"/>
    <p:sldId id="321" r:id="rId22"/>
    <p:sldId id="302" r:id="rId23"/>
    <p:sldId id="288" r:id="rId24"/>
    <p:sldId id="313" r:id="rId25"/>
    <p:sldId id="314" r:id="rId26"/>
    <p:sldId id="294" r:id="rId27"/>
    <p:sldId id="315" r:id="rId28"/>
    <p:sldId id="298" r:id="rId29"/>
    <p:sldId id="307" r:id="rId30"/>
    <p:sldId id="335" r:id="rId31"/>
    <p:sldId id="336" r:id="rId32"/>
    <p:sldId id="337" r:id="rId33"/>
    <p:sldId id="338" r:id="rId34"/>
    <p:sldId id="339" r:id="rId35"/>
    <p:sldId id="340" r:id="rId36"/>
    <p:sldId id="341" r:id="rId37"/>
    <p:sldId id="342" r:id="rId38"/>
    <p:sldId id="343" r:id="rId39"/>
    <p:sldId id="344" r:id="rId40"/>
    <p:sldId id="345" r:id="rId41"/>
    <p:sldId id="346" r:id="rId42"/>
    <p:sldId id="347" r:id="rId43"/>
    <p:sldId id="380" r:id="rId44"/>
    <p:sldId id="349" r:id="rId45"/>
    <p:sldId id="350" r:id="rId46"/>
    <p:sldId id="351" r:id="rId47"/>
    <p:sldId id="352" r:id="rId48"/>
    <p:sldId id="354" r:id="rId49"/>
    <p:sldId id="353" r:id="rId50"/>
    <p:sldId id="355" r:id="rId51"/>
    <p:sldId id="300" r:id="rId52"/>
    <p:sldId id="356" r:id="rId53"/>
    <p:sldId id="357" r:id="rId54"/>
    <p:sldId id="358" r:id="rId55"/>
    <p:sldId id="359" r:id="rId56"/>
    <p:sldId id="360" r:id="rId57"/>
    <p:sldId id="361" r:id="rId58"/>
    <p:sldId id="362" r:id="rId59"/>
    <p:sldId id="363" r:id="rId60"/>
    <p:sldId id="364" r:id="rId61"/>
    <p:sldId id="365" r:id="rId62"/>
    <p:sldId id="366" r:id="rId63"/>
    <p:sldId id="367" r:id="rId64"/>
    <p:sldId id="369" r:id="rId65"/>
    <p:sldId id="374" r:id="rId66"/>
    <p:sldId id="373" r:id="rId67"/>
    <p:sldId id="299" r:id="rId68"/>
    <p:sldId id="371" r:id="rId69"/>
    <p:sldId id="377" r:id="rId70"/>
    <p:sldId id="378" r:id="rId71"/>
    <p:sldId id="372" r:id="rId72"/>
    <p:sldId id="376" r:id="rId73"/>
    <p:sldId id="386" r:id="rId74"/>
    <p:sldId id="301" r:id="rId75"/>
    <p:sldId id="382" r:id="rId76"/>
    <p:sldId id="384" r:id="rId77"/>
    <p:sldId id="383" r:id="rId78"/>
    <p:sldId id="309" r:id="rId79"/>
    <p:sldId id="368" r:id="rId80"/>
    <p:sldId id="312" r:id="rId81"/>
    <p:sldId id="325" r:id="rId82"/>
    <p:sldId id="332" r:id="rId83"/>
    <p:sldId id="333" r:id="rId84"/>
    <p:sldId id="323" r:id="rId85"/>
    <p:sldId id="379" r:id="rId86"/>
    <p:sldId id="292" r:id="rId8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1" d="100"/>
          <a:sy n="61" d="100"/>
        </p:scale>
        <p:origin x="-98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notesMaster" Target="notesMasters/notesMaster1.xml"/><Relationship Id="rId89"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0.emf"/><Relationship Id="rId2" Type="http://schemas.openxmlformats.org/officeDocument/2006/relationships/image" Target="../media/image81.emf"/><Relationship Id="rId3" Type="http://schemas.openxmlformats.org/officeDocument/2006/relationships/image" Target="../media/image8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0.emf"/><Relationship Id="rId2" Type="http://schemas.openxmlformats.org/officeDocument/2006/relationships/image" Target="../media/image1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18FCA-53F9-4DF1-9AAE-17DAEB81B822}" type="datetimeFigureOut">
              <a:rPr lang="en-US" smtClean="0"/>
              <a:t>4/13/17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64EDAD-669A-4A8E-A279-655BDB31A66E}" type="slidenum">
              <a:rPr lang="en-US" smtClean="0"/>
              <a:t>‹#›</a:t>
            </a:fld>
            <a:endParaRPr lang="en-US"/>
          </a:p>
        </p:txBody>
      </p:sp>
    </p:spTree>
    <p:extLst>
      <p:ext uri="{BB962C8B-B14F-4D97-AF65-F5344CB8AC3E}">
        <p14:creationId xmlns:p14="http://schemas.microsoft.com/office/powerpoint/2010/main" val="3523833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Emphasis</a:t>
            </a:r>
            <a:r>
              <a:rPr lang="en-US" baseline="0" dirty="0" smtClean="0"/>
              <a:t> on US Belle II highlights</a:t>
            </a:r>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t>1</a:t>
            </a:fld>
            <a:endParaRPr lang="en-US"/>
          </a:p>
        </p:txBody>
      </p:sp>
    </p:spTree>
    <p:extLst>
      <p:ext uri="{BB962C8B-B14F-4D97-AF65-F5344CB8AC3E}">
        <p14:creationId xmlns:p14="http://schemas.microsoft.com/office/powerpoint/2010/main" val="503816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unexpected problems but amazing progress. On track to</a:t>
            </a:r>
            <a:r>
              <a:rPr lang="en-US" baseline="0" dirty="0" smtClean="0"/>
              <a:t> be ready for </a:t>
            </a:r>
            <a:r>
              <a:rPr lang="en-US" baseline="0" smtClean="0"/>
              <a:t>collisions in Feb 2018.</a:t>
            </a:r>
            <a:endParaRPr lang="en-US" dirty="0"/>
          </a:p>
        </p:txBody>
      </p:sp>
      <p:sp>
        <p:nvSpPr>
          <p:cNvPr id="4" name="Slide Number Placeholder 3"/>
          <p:cNvSpPr>
            <a:spLocks noGrp="1"/>
          </p:cNvSpPr>
          <p:nvPr>
            <p:ph type="sldNum" sz="quarter" idx="10"/>
          </p:nvPr>
        </p:nvSpPr>
        <p:spPr/>
        <p:txBody>
          <a:bodyPr/>
          <a:lstStyle/>
          <a:p>
            <a:fld id="{B11DE167-7975-944F-A047-761DE1DD21C1}" type="slidenum">
              <a:rPr lang="en-US" smtClean="0"/>
              <a:t>13</a:t>
            </a:fld>
            <a:endParaRPr lang="en-US"/>
          </a:p>
        </p:txBody>
      </p:sp>
    </p:spTree>
    <p:extLst>
      <p:ext uri="{BB962C8B-B14F-4D97-AF65-F5344CB8AC3E}">
        <p14:creationId xmlns:p14="http://schemas.microsoft.com/office/powerpoint/2010/main" val="32447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Moving on to</a:t>
            </a:r>
            <a:r>
              <a:rPr lang="en-US" baseline="0" dirty="0" smtClean="0"/>
              <a:t> trigger, DAQ and readout integration. Note the distinction between Pocket DAQ (standalone) and full DAQ with event building.</a:t>
            </a:r>
            <a:endParaRPr lang="en-US" dirty="0"/>
          </a:p>
        </p:txBody>
      </p:sp>
      <p:sp>
        <p:nvSpPr>
          <p:cNvPr id="4" name="Slide Number Placeholder 3"/>
          <p:cNvSpPr>
            <a:spLocks noGrp="1"/>
          </p:cNvSpPr>
          <p:nvPr>
            <p:ph type="sldNum" sz="quarter" idx="10"/>
          </p:nvPr>
        </p:nvSpPr>
        <p:spPr/>
        <p:txBody>
          <a:bodyPr/>
          <a:lstStyle/>
          <a:p>
            <a:fld id="{C151F862-24B7-9D49-9ED8-A0719CC5A05D}" type="slidenum">
              <a:rPr lang="en-US" smtClean="0"/>
              <a:t>15</a:t>
            </a:fld>
            <a:endParaRPr lang="en-US"/>
          </a:p>
        </p:txBody>
      </p:sp>
    </p:spTree>
    <p:extLst>
      <p:ext uri="{BB962C8B-B14F-4D97-AF65-F5344CB8AC3E}">
        <p14:creationId xmlns:p14="http://schemas.microsoft.com/office/powerpoint/2010/main" val="3390714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やった！</a:t>
            </a:r>
            <a:endParaRPr lang="en-US" dirty="0"/>
          </a:p>
        </p:txBody>
      </p:sp>
      <p:sp>
        <p:nvSpPr>
          <p:cNvPr id="4" name="Slide Number Placeholder 3"/>
          <p:cNvSpPr>
            <a:spLocks noGrp="1"/>
          </p:cNvSpPr>
          <p:nvPr>
            <p:ph type="sldNum" sz="quarter" idx="10"/>
          </p:nvPr>
        </p:nvSpPr>
        <p:spPr/>
        <p:txBody>
          <a:bodyPr/>
          <a:lstStyle/>
          <a:p>
            <a:fld id="{B5CA1E80-50CA-3742-BBC2-A6E6857DC21E}" type="slidenum">
              <a:rPr lang="en-US" smtClean="0"/>
              <a:t>16</a:t>
            </a:fld>
            <a:endParaRPr lang="en-US"/>
          </a:p>
        </p:txBody>
      </p:sp>
    </p:spTree>
    <p:extLst>
      <p:ext uri="{BB962C8B-B14F-4D97-AF65-F5344CB8AC3E}">
        <p14:creationId xmlns:p14="http://schemas.microsoft.com/office/powerpoint/2010/main" val="725795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The</a:t>
            </a:r>
            <a:r>
              <a:rPr lang="es-ES" dirty="0" smtClean="0"/>
              <a:t> </a:t>
            </a:r>
            <a:r>
              <a:rPr lang="es-ES" dirty="0" err="1" smtClean="0"/>
              <a:t>most</a:t>
            </a:r>
            <a:r>
              <a:rPr lang="es-ES" dirty="0" smtClean="0"/>
              <a:t> </a:t>
            </a:r>
            <a:r>
              <a:rPr lang="es-ES" dirty="0" err="1" smtClean="0"/>
              <a:t>interesting</a:t>
            </a:r>
            <a:r>
              <a:rPr lang="es-ES" dirty="0" smtClean="0"/>
              <a:t> </a:t>
            </a:r>
            <a:r>
              <a:rPr lang="es-ES" dirty="0" err="1" smtClean="0"/>
              <a:t>features</a:t>
            </a:r>
            <a:r>
              <a:rPr lang="es-ES" dirty="0" smtClean="0"/>
              <a:t> of Belle II are PID and </a:t>
            </a:r>
            <a:r>
              <a:rPr lang="es-ES" dirty="0" err="1" smtClean="0"/>
              <a:t>vertexing</a:t>
            </a:r>
            <a:r>
              <a:rPr lang="es-ES" dirty="0" smtClean="0"/>
              <a:t>. </a:t>
            </a:r>
            <a:r>
              <a:rPr lang="es-ES" dirty="0" err="1" smtClean="0"/>
              <a:t>How</a:t>
            </a:r>
            <a:r>
              <a:rPr lang="es-ES" baseline="0" dirty="0" smtClean="0"/>
              <a:t> </a:t>
            </a:r>
            <a:r>
              <a:rPr lang="es-ES" baseline="0" dirty="0" err="1" smtClean="0"/>
              <a:t>does</a:t>
            </a:r>
            <a:r>
              <a:rPr lang="es-ES" baseline="0" dirty="0" smtClean="0"/>
              <a:t> </a:t>
            </a:r>
            <a:r>
              <a:rPr lang="es-ES" baseline="0" dirty="0" err="1" smtClean="0"/>
              <a:t>this</a:t>
            </a:r>
            <a:r>
              <a:rPr lang="es-ES" baseline="0" dirty="0" smtClean="0"/>
              <a:t> SVD </a:t>
            </a:r>
            <a:r>
              <a:rPr lang="es-ES" baseline="0" dirty="0" err="1" smtClean="0"/>
              <a:t>work</a:t>
            </a:r>
            <a:r>
              <a:rPr lang="es-ES" baseline="0" dirty="0" smtClean="0"/>
              <a:t> ? QCG = </a:t>
            </a:r>
            <a:r>
              <a:rPr lang="es-ES" baseline="0" dirty="0" err="1" smtClean="0"/>
              <a:t>Quality</a:t>
            </a:r>
            <a:r>
              <a:rPr lang="es-ES" baseline="0" dirty="0" smtClean="0"/>
              <a:t> Control </a:t>
            </a:r>
            <a:r>
              <a:rPr lang="es-ES" baseline="0" dirty="0" err="1" smtClean="0"/>
              <a:t>Group</a:t>
            </a:r>
            <a:r>
              <a:rPr lang="es-ES" baseline="0" dirty="0" smtClean="0"/>
              <a:t> + Francesco </a:t>
            </a:r>
            <a:r>
              <a:rPr lang="es-ES" baseline="0" dirty="0" err="1" smtClean="0"/>
              <a:t>Forti</a:t>
            </a:r>
            <a:r>
              <a:rPr lang="es-ES" baseline="0" smtClean="0"/>
              <a:t>.</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Datumsplatzhalter 3"/>
          <p:cNvSpPr>
            <a:spLocks noGrp="1"/>
          </p:cNvSpPr>
          <p:nvPr>
            <p:ph type="dt" idx="10"/>
          </p:nvPr>
        </p:nvSpPr>
        <p:spPr/>
        <p:txBody>
          <a:bodyPr/>
          <a:lstStyle/>
          <a:p>
            <a:fld id="{B4649FBF-08C9-4495-A617-FD24DAD16B1A}" type="datetime1">
              <a:rPr lang="en-US" altLang="en-US" smtClean="0"/>
              <a:t>4/13/17</a:t>
            </a:fld>
            <a:endParaRPr lang="en-US" altLang="en-US"/>
          </a:p>
        </p:txBody>
      </p:sp>
      <p:sp>
        <p:nvSpPr>
          <p:cNvPr id="5" name="Fußzeilenplatzhalter 4"/>
          <p:cNvSpPr>
            <a:spLocks noGrp="1"/>
          </p:cNvSpPr>
          <p:nvPr>
            <p:ph type="ftr" sz="quarter" idx="11"/>
          </p:nvPr>
        </p:nvSpPr>
        <p:spPr/>
        <p:txBody>
          <a:bodyPr/>
          <a:lstStyle/>
          <a:p>
            <a:r>
              <a:rPr lang="en-US" altLang="en-US" smtClean="0"/>
              <a:t>Ladislav Andricek, MPI Munich</a:t>
            </a:r>
            <a:endParaRPr lang="en-US" altLang="en-US"/>
          </a:p>
        </p:txBody>
      </p:sp>
      <p:sp>
        <p:nvSpPr>
          <p:cNvPr id="6" name="Foliennummernplatzhalter 5"/>
          <p:cNvSpPr>
            <a:spLocks noGrp="1"/>
          </p:cNvSpPr>
          <p:nvPr>
            <p:ph type="sldNum" sz="quarter" idx="12"/>
          </p:nvPr>
        </p:nvSpPr>
        <p:spPr/>
        <p:txBody>
          <a:bodyPr/>
          <a:lstStyle/>
          <a:p>
            <a:fld id="{F827CE9A-CA15-48DA-9922-958EA8F9BC48}" type="slidenum">
              <a:rPr lang="en-US" altLang="en-US" smtClean="0"/>
              <a:pPr/>
              <a:t>23</a:t>
            </a:fld>
            <a:endParaRPr lang="en-US" altLang="en-US"/>
          </a:p>
        </p:txBody>
      </p:sp>
    </p:spTree>
    <p:extLst>
      <p:ext uri="{BB962C8B-B14F-4D97-AF65-F5344CB8AC3E}">
        <p14:creationId xmlns:p14="http://schemas.microsoft.com/office/powerpoint/2010/main" val="1675595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LER vacuum scrubbing</a:t>
            </a:r>
            <a:endParaRPr lang="en-US" dirty="0"/>
          </a:p>
        </p:txBody>
      </p:sp>
      <p:sp>
        <p:nvSpPr>
          <p:cNvPr id="4" name="Slide Number Placeholder 3"/>
          <p:cNvSpPr>
            <a:spLocks noGrp="1"/>
          </p:cNvSpPr>
          <p:nvPr>
            <p:ph type="sldNum" sz="quarter" idx="10"/>
          </p:nvPr>
        </p:nvSpPr>
        <p:spPr/>
        <p:txBody>
          <a:bodyPr/>
          <a:lstStyle/>
          <a:p>
            <a:fld id="{C151F862-24B7-9D49-9ED8-A0719CC5A05D}" type="slidenum">
              <a:rPr lang="en-US" smtClean="0"/>
              <a:t>24</a:t>
            </a:fld>
            <a:endParaRPr lang="en-US"/>
          </a:p>
        </p:txBody>
      </p:sp>
    </p:spTree>
    <p:extLst>
      <p:ext uri="{BB962C8B-B14F-4D97-AF65-F5344CB8AC3E}">
        <p14:creationId xmlns:p14="http://schemas.microsoft.com/office/powerpoint/2010/main" val="487625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collimators will be installed in Phase II</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25</a:t>
            </a:fld>
            <a:endParaRPr lang="en-US"/>
          </a:p>
        </p:txBody>
      </p:sp>
    </p:spTree>
    <p:extLst>
      <p:ext uri="{BB962C8B-B14F-4D97-AF65-F5344CB8AC3E}">
        <p14:creationId xmlns:p14="http://schemas.microsoft.com/office/powerpoint/2010/main" val="29303939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 </a:t>
            </a:r>
            <a:r>
              <a:rPr lang="en-US" dirty="0" err="1" smtClean="0"/>
              <a:t>emittance</a:t>
            </a:r>
            <a:r>
              <a:rPr lang="en-US" dirty="0" smtClean="0"/>
              <a:t> is needed for </a:t>
            </a:r>
            <a:r>
              <a:rPr lang="en-US" dirty="0" err="1" smtClean="0"/>
              <a:t>nano</a:t>
            </a:r>
            <a:r>
              <a:rPr lang="en-US" dirty="0" smtClean="0"/>
              <a:t>-beams.</a:t>
            </a:r>
            <a:endParaRPr lang="en-US" dirty="0"/>
          </a:p>
        </p:txBody>
      </p:sp>
      <p:sp>
        <p:nvSpPr>
          <p:cNvPr id="4" name="Slide Number Placeholder 3"/>
          <p:cNvSpPr>
            <a:spLocks noGrp="1"/>
          </p:cNvSpPr>
          <p:nvPr>
            <p:ph type="sldNum" sz="quarter" idx="10"/>
          </p:nvPr>
        </p:nvSpPr>
        <p:spPr/>
        <p:txBody>
          <a:bodyPr/>
          <a:lstStyle/>
          <a:p>
            <a:fld id="{C151F862-24B7-9D49-9ED8-A0719CC5A05D}" type="slidenum">
              <a:rPr lang="en-US" smtClean="0"/>
              <a:t>27</a:t>
            </a:fld>
            <a:endParaRPr lang="en-US"/>
          </a:p>
        </p:txBody>
      </p:sp>
    </p:spTree>
    <p:extLst>
      <p:ext uri="{BB962C8B-B14F-4D97-AF65-F5344CB8AC3E}">
        <p14:creationId xmlns:p14="http://schemas.microsoft.com/office/powerpoint/2010/main" val="2940687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depends on the success of Phase</a:t>
            </a:r>
            <a:r>
              <a:rPr lang="en-US" baseline="0" dirty="0" smtClean="0"/>
              <a:t> II. We hope to run on the Upsilon(6S) after initial commissioning on </a:t>
            </a:r>
            <a:r>
              <a:rPr lang="en-US" baseline="0" smtClean="0"/>
              <a:t>the Upsilon(4S).</a:t>
            </a:r>
            <a:endParaRPr lang="en-US" dirty="0"/>
          </a:p>
        </p:txBody>
      </p:sp>
      <p:sp>
        <p:nvSpPr>
          <p:cNvPr id="4" name="Slide Number Placeholder 3"/>
          <p:cNvSpPr>
            <a:spLocks noGrp="1"/>
          </p:cNvSpPr>
          <p:nvPr>
            <p:ph type="sldNum" sz="quarter" idx="10"/>
          </p:nvPr>
        </p:nvSpPr>
        <p:spPr/>
        <p:txBody>
          <a:bodyPr/>
          <a:lstStyle/>
          <a:p>
            <a:fld id="{A0AD4E80-28B5-5941-9708-2A4D9150AB5A}" type="slidenum">
              <a:rPr lang="en-US" smtClean="0"/>
              <a:t>28</a:t>
            </a:fld>
            <a:endParaRPr lang="en-US"/>
          </a:p>
        </p:txBody>
      </p:sp>
    </p:spTree>
    <p:extLst>
      <p:ext uri="{BB962C8B-B14F-4D97-AF65-F5344CB8AC3E}">
        <p14:creationId xmlns:p14="http://schemas.microsoft.com/office/powerpoint/2010/main" val="30854659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Belle and </a:t>
            </a:r>
            <a:r>
              <a:rPr lang="en-US" dirty="0" err="1" smtClean="0"/>
              <a:t>BaBar</a:t>
            </a:r>
            <a:r>
              <a:rPr lang="en-US" dirty="0" smtClean="0"/>
              <a:t> pushed many limits far beyond CLEO. Belle II will</a:t>
            </a:r>
            <a:r>
              <a:rPr lang="en-US" baseline="0" dirty="0" smtClean="0"/>
              <a:t> move below 10^-9</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30</a:t>
            </a:fld>
            <a:endParaRPr lang="en-US"/>
          </a:p>
        </p:txBody>
      </p:sp>
    </p:spTree>
    <p:extLst>
      <p:ext uri="{BB962C8B-B14F-4D97-AF65-F5344CB8AC3E}">
        <p14:creationId xmlns:p14="http://schemas.microsoft.com/office/powerpoint/2010/main" val="1695622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Major Milestone for Belle II and </a:t>
            </a:r>
            <a:r>
              <a:rPr lang="en-US" dirty="0" err="1" smtClean="0"/>
              <a:t>SuperKEKB</a:t>
            </a:r>
            <a:r>
              <a:rPr lang="en-US" dirty="0" smtClean="0"/>
              <a:t>. Ground breaking in 2011. A moving event after 6 years of hard</a:t>
            </a:r>
            <a:r>
              <a:rPr lang="en-US" baseline="0" dirty="0" smtClean="0"/>
              <a:t> work.</a:t>
            </a:r>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t>2</a:t>
            </a:fld>
            <a:endParaRPr lang="en-US"/>
          </a:p>
        </p:txBody>
      </p:sp>
    </p:spTree>
    <p:extLst>
      <p:ext uri="{BB962C8B-B14F-4D97-AF65-F5344CB8AC3E}">
        <p14:creationId xmlns:p14="http://schemas.microsoft.com/office/powerpoint/2010/main" val="31069509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Belle and </a:t>
            </a:r>
            <a:r>
              <a:rPr lang="en-US" dirty="0" err="1" smtClean="0"/>
              <a:t>BaBar</a:t>
            </a:r>
            <a:r>
              <a:rPr lang="en-US" dirty="0" smtClean="0"/>
              <a:t> pushed many limits far beyond CLEO. Belle II will</a:t>
            </a:r>
            <a:r>
              <a:rPr lang="en-US" baseline="0" dirty="0" smtClean="0"/>
              <a:t> move below 10^-9</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31</a:t>
            </a:fld>
            <a:endParaRPr lang="en-US"/>
          </a:p>
        </p:txBody>
      </p:sp>
    </p:spTree>
    <p:extLst>
      <p:ext uri="{BB962C8B-B14F-4D97-AF65-F5344CB8AC3E}">
        <p14:creationId xmlns:p14="http://schemas.microsoft.com/office/powerpoint/2010/main" val="1695622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Belle and </a:t>
            </a:r>
            <a:r>
              <a:rPr lang="en-US" dirty="0" err="1" smtClean="0"/>
              <a:t>BaBar</a:t>
            </a:r>
            <a:r>
              <a:rPr lang="en-US" dirty="0" smtClean="0"/>
              <a:t> pushed many limits far beyond CLEO. Belle II will</a:t>
            </a:r>
            <a:r>
              <a:rPr lang="en-US" baseline="0" dirty="0" smtClean="0"/>
              <a:t> move below 10^-9</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32</a:t>
            </a:fld>
            <a:endParaRPr lang="en-US"/>
          </a:p>
        </p:txBody>
      </p:sp>
    </p:spTree>
    <p:extLst>
      <p:ext uri="{BB962C8B-B14F-4D97-AF65-F5344CB8AC3E}">
        <p14:creationId xmlns:p14="http://schemas.microsoft.com/office/powerpoint/2010/main" val="1695622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Belle and </a:t>
            </a:r>
            <a:r>
              <a:rPr lang="en-US" dirty="0" err="1" smtClean="0"/>
              <a:t>BaBar</a:t>
            </a:r>
            <a:r>
              <a:rPr lang="en-US" dirty="0" smtClean="0"/>
              <a:t> pushed many limits far beyond CLEO. Belle II will</a:t>
            </a:r>
            <a:r>
              <a:rPr lang="en-US" baseline="0" dirty="0" smtClean="0"/>
              <a:t> move below 10^-9</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33</a:t>
            </a:fld>
            <a:endParaRPr lang="en-US"/>
          </a:p>
        </p:txBody>
      </p:sp>
    </p:spTree>
    <p:extLst>
      <p:ext uri="{BB962C8B-B14F-4D97-AF65-F5344CB8AC3E}">
        <p14:creationId xmlns:p14="http://schemas.microsoft.com/office/powerpoint/2010/main" val="1695622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Excellent sensitivity in the 100 MeV-few </a:t>
            </a:r>
            <a:r>
              <a:rPr lang="en-US" dirty="0" err="1" smtClean="0"/>
              <a:t>GeV</a:t>
            </a:r>
            <a:r>
              <a:rPr lang="en-US" dirty="0" smtClean="0"/>
              <a:t> range</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34</a:t>
            </a:fld>
            <a:endParaRPr lang="en-US"/>
          </a:p>
        </p:txBody>
      </p:sp>
    </p:spTree>
    <p:extLst>
      <p:ext uri="{BB962C8B-B14F-4D97-AF65-F5344CB8AC3E}">
        <p14:creationId xmlns:p14="http://schemas.microsoft.com/office/powerpoint/2010/main" val="10912723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now discuss “missing energy</a:t>
            </a:r>
            <a:r>
              <a:rPr lang="en-US" baseline="0" dirty="0" smtClean="0"/>
              <a:t> decays” and the excitement in this area. This started In 2015</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35</a:t>
            </a:fld>
            <a:endParaRPr lang="en-US"/>
          </a:p>
        </p:txBody>
      </p:sp>
    </p:spTree>
    <p:extLst>
      <p:ext uri="{BB962C8B-B14F-4D97-AF65-F5344CB8AC3E}">
        <p14:creationId xmlns:p14="http://schemas.microsoft.com/office/powerpoint/2010/main" val="38481733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prompted Leon Lederman to write a new book entitled “Beyond the God Particle”. </a:t>
            </a:r>
            <a:endParaRPr lang="en-US" dirty="0" smtClean="0"/>
          </a:p>
          <a:p>
            <a:r>
              <a:rPr lang="en-US" dirty="0" smtClean="0"/>
              <a:t>Sensitivity</a:t>
            </a:r>
            <a:r>
              <a:rPr lang="en-US" baseline="0" dirty="0" smtClean="0"/>
              <a:t> from tau nu, D(*) tau nu decays and </a:t>
            </a:r>
            <a:r>
              <a:rPr lang="en-US" baseline="0" dirty="0" err="1" smtClean="0"/>
              <a:t>b</a:t>
            </a:r>
            <a:r>
              <a:rPr lang="en-US" baseline="0" dirty="0" err="1" smtClean="0">
                <a:sym typeface="Wingdings"/>
              </a:rPr>
              <a:t>s</a:t>
            </a:r>
            <a:r>
              <a:rPr lang="en-US" baseline="0" dirty="0" smtClean="0">
                <a:sym typeface="Wingdings"/>
              </a:rPr>
              <a:t> gamma. </a:t>
            </a:r>
          </a:p>
          <a:p>
            <a:r>
              <a:rPr lang="en-US" baseline="0" dirty="0" smtClean="0">
                <a:sym typeface="Wingdings"/>
              </a:rPr>
              <a:t>Hadron colliders directly search for H+ tau nu.</a:t>
            </a:r>
          </a:p>
          <a:p>
            <a:endParaRPr lang="en-US" dirty="0"/>
          </a:p>
        </p:txBody>
      </p:sp>
      <p:sp>
        <p:nvSpPr>
          <p:cNvPr id="4" name="Slide Number Placeholder 3"/>
          <p:cNvSpPr>
            <a:spLocks noGrp="1"/>
          </p:cNvSpPr>
          <p:nvPr>
            <p:ph type="sldNum" sz="quarter" idx="10"/>
          </p:nvPr>
        </p:nvSpPr>
        <p:spPr/>
        <p:txBody>
          <a:bodyPr/>
          <a:lstStyle/>
          <a:p>
            <a:fld id="{BCC98230-AC8E-AC41-9C8A-D5865926A72A}" type="slidenum">
              <a:rPr lang="en-US" smtClean="0"/>
              <a:pPr/>
              <a:t>36</a:t>
            </a:fld>
            <a:endParaRPr lang="en-US"/>
          </a:p>
        </p:txBody>
      </p:sp>
    </p:spTree>
    <p:extLst>
      <p:ext uri="{BB962C8B-B14F-4D97-AF65-F5344CB8AC3E}">
        <p14:creationId xmlns:p14="http://schemas.microsoft.com/office/powerpoint/2010/main" val="3261042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SM this is mediated by a charged W.</a:t>
            </a:r>
            <a:r>
              <a:rPr lang="en-US" baseline="0" dirty="0" smtClean="0"/>
              <a:t> In addition there is a NP contribution from the charged Higgs.</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37</a:t>
            </a:fld>
            <a:endParaRPr lang="en-US"/>
          </a:p>
        </p:txBody>
      </p:sp>
    </p:spTree>
    <p:extLst>
      <p:ext uri="{BB962C8B-B14F-4D97-AF65-F5344CB8AC3E}">
        <p14:creationId xmlns:p14="http://schemas.microsoft.com/office/powerpoint/2010/main" val="117816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to Xerxes Tata for corrections.</a:t>
            </a:r>
            <a:r>
              <a:rPr lang="en-US" baseline="0" dirty="0" smtClean="0"/>
              <a:t> Remaining mistakes are my own.</a:t>
            </a:r>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38</a:t>
            </a:fld>
            <a:endParaRPr lang="en-US"/>
          </a:p>
        </p:txBody>
      </p:sp>
    </p:spTree>
    <p:extLst>
      <p:ext uri="{BB962C8B-B14F-4D97-AF65-F5344CB8AC3E}">
        <p14:creationId xmlns:p14="http://schemas.microsoft.com/office/powerpoint/2010/main" val="3202924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40</a:t>
            </a:fld>
            <a:endParaRPr lang="en-US"/>
          </a:p>
        </p:txBody>
      </p:sp>
    </p:spTree>
    <p:extLst>
      <p:ext uri="{BB962C8B-B14F-4D97-AF65-F5344CB8AC3E}">
        <p14:creationId xmlns:p14="http://schemas.microsoft.com/office/powerpoint/2010/main" val="89949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The</a:t>
            </a:r>
            <a:r>
              <a:rPr lang="es-ES" dirty="0" smtClean="0"/>
              <a:t> </a:t>
            </a:r>
            <a:r>
              <a:rPr lang="es-ES" dirty="0" err="1" smtClean="0"/>
              <a:t>signal</a:t>
            </a:r>
            <a:r>
              <a:rPr lang="es-ES" baseline="0" dirty="0" smtClean="0"/>
              <a:t> </a:t>
            </a:r>
            <a:r>
              <a:rPr lang="es-ES" baseline="0" dirty="0" err="1" smtClean="0"/>
              <a:t>peaks</a:t>
            </a:r>
            <a:r>
              <a:rPr lang="es-ES" baseline="0" dirty="0" smtClean="0"/>
              <a:t> at </a:t>
            </a:r>
            <a:r>
              <a:rPr lang="es-ES" baseline="0" dirty="0" err="1" smtClean="0"/>
              <a:t>zero</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full funding of operations is needed !</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5</a:t>
            </a:fld>
            <a:endParaRPr lang="en-US"/>
          </a:p>
        </p:txBody>
      </p:sp>
    </p:spTree>
    <p:extLst>
      <p:ext uri="{BB962C8B-B14F-4D97-AF65-F5344CB8AC3E}">
        <p14:creationId xmlns:p14="http://schemas.microsoft.com/office/powerpoint/2010/main" val="29132951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ATLAS charged Higgs limit shown at this meeting (SUSY2016) by Elliot </a:t>
            </a:r>
            <a:r>
              <a:rPr lang="en-US" baseline="0" dirty="0" err="1" smtClean="0"/>
              <a:t>Lipeles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42</a:t>
            </a:fld>
            <a:endParaRPr lang="en-US"/>
          </a:p>
        </p:txBody>
      </p:sp>
    </p:spTree>
    <p:extLst>
      <p:ext uri="{BB962C8B-B14F-4D97-AF65-F5344CB8AC3E}">
        <p14:creationId xmlns:p14="http://schemas.microsoft.com/office/powerpoint/2010/main" val="18288491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me tell you a fascinating three-body story</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43</a:t>
            </a:fld>
            <a:endParaRPr lang="en-US"/>
          </a:p>
        </p:txBody>
      </p:sp>
    </p:spTree>
    <p:extLst>
      <p:ext uri="{BB962C8B-B14F-4D97-AF65-F5344CB8AC3E}">
        <p14:creationId xmlns:p14="http://schemas.microsoft.com/office/powerpoint/2010/main" val="37478363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Shocking</a:t>
            </a:r>
            <a:r>
              <a:rPr lang="es-ES" baseline="0" dirty="0" smtClean="0"/>
              <a:t> – </a:t>
            </a:r>
            <a:r>
              <a:rPr lang="es-ES" baseline="0" dirty="0" err="1" smtClean="0"/>
              <a:t>who</a:t>
            </a:r>
            <a:r>
              <a:rPr lang="es-ES" baseline="0" dirty="0" smtClean="0"/>
              <a:t> </a:t>
            </a:r>
            <a:r>
              <a:rPr lang="es-ES" baseline="0" dirty="0" err="1" smtClean="0"/>
              <a:t>ordered</a:t>
            </a:r>
            <a:r>
              <a:rPr lang="es-ES" baseline="0" dirty="0" smtClean="0"/>
              <a:t> </a:t>
            </a:r>
            <a:r>
              <a:rPr lang="es-ES" baseline="0" dirty="0" err="1" smtClean="0"/>
              <a:t>that</a:t>
            </a:r>
            <a:r>
              <a:rPr lang="es-ES" baseline="0" smtClean="0"/>
              <a:t> ?</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45</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baseline="0" dirty="0" smtClean="0"/>
              <a:t>Sumer 2015 HFAG </a:t>
            </a:r>
            <a:r>
              <a:rPr lang="es-ES" baseline="0" dirty="0" err="1" smtClean="0"/>
              <a:t>plot</a:t>
            </a:r>
            <a:r>
              <a:rPr lang="es-ES" baseline="0" dirty="0" smtClean="0"/>
              <a:t> </a:t>
            </a:r>
            <a:r>
              <a:rPr lang="es-ES" baseline="0" dirty="0" err="1" smtClean="0"/>
              <a:t>for</a:t>
            </a:r>
            <a:r>
              <a:rPr lang="es-ES" baseline="0" dirty="0" smtClean="0"/>
              <a:t> R_D and R_D*. Belle </a:t>
            </a:r>
            <a:r>
              <a:rPr lang="es-ES" baseline="0" dirty="0" err="1" smtClean="0"/>
              <a:t>will</a:t>
            </a:r>
            <a:r>
              <a:rPr lang="es-ES" baseline="0" dirty="0" smtClean="0"/>
              <a:t> try </a:t>
            </a:r>
            <a:r>
              <a:rPr lang="es-ES" baseline="0" dirty="0" err="1" smtClean="0"/>
              <a:t>to</a:t>
            </a:r>
            <a:r>
              <a:rPr lang="es-ES" baseline="0" dirty="0" smtClean="0"/>
              <a:t> </a:t>
            </a:r>
            <a:r>
              <a:rPr lang="es-ES" baseline="0" dirty="0" err="1" smtClean="0"/>
              <a:t>squeeze</a:t>
            </a:r>
            <a:r>
              <a:rPr lang="es-ES" baseline="0" dirty="0" smtClean="0"/>
              <a:t> a </a:t>
            </a:r>
            <a:r>
              <a:rPr lang="es-ES" baseline="0" dirty="0" err="1" smtClean="0"/>
              <a:t>little</a:t>
            </a:r>
            <a:r>
              <a:rPr lang="es-ES" baseline="0" dirty="0" smtClean="0"/>
              <a:t> more </a:t>
            </a:r>
            <a:r>
              <a:rPr lang="es-ES" baseline="0" dirty="0" err="1" smtClean="0"/>
              <a:t>out</a:t>
            </a:r>
            <a:r>
              <a:rPr lang="es-ES" baseline="0" dirty="0" smtClean="0"/>
              <a:t> of </a:t>
            </a:r>
            <a:r>
              <a:rPr lang="es-ES" baseline="0" dirty="0" err="1" smtClean="0"/>
              <a:t>its</a:t>
            </a:r>
            <a:r>
              <a:rPr lang="es-ES" baseline="0" dirty="0" smtClean="0"/>
              <a:t> data. </a:t>
            </a:r>
            <a:r>
              <a:rPr lang="es-ES" baseline="0" dirty="0" err="1" smtClean="0"/>
              <a:t>LHCb</a:t>
            </a:r>
            <a:r>
              <a:rPr lang="es-ES" baseline="0" dirty="0" smtClean="0"/>
              <a:t> </a:t>
            </a:r>
            <a:r>
              <a:rPr lang="es-ES" baseline="0" dirty="0" err="1" smtClean="0"/>
              <a:t>will</a:t>
            </a:r>
            <a:r>
              <a:rPr lang="es-ES" baseline="0" dirty="0" smtClean="0"/>
              <a:t> try </a:t>
            </a:r>
            <a:r>
              <a:rPr lang="es-ES" baseline="0" dirty="0" err="1" smtClean="0"/>
              <a:t>to</a:t>
            </a:r>
            <a:r>
              <a:rPr lang="es-ES" baseline="0" dirty="0" smtClean="0"/>
              <a:t> do D tau </a:t>
            </a:r>
            <a:r>
              <a:rPr lang="es-ES" baseline="0" dirty="0" err="1" smtClean="0"/>
              <a:t>nu</a:t>
            </a:r>
            <a:r>
              <a:rPr lang="es-ES" baseline="0" dirty="0" smtClean="0"/>
              <a:t>..</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more data !</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47</a:t>
            </a:fld>
            <a:endParaRPr lang="en-US"/>
          </a:p>
        </p:txBody>
      </p:sp>
    </p:spTree>
    <p:extLst>
      <p:ext uri="{BB962C8B-B14F-4D97-AF65-F5344CB8AC3E}">
        <p14:creationId xmlns:p14="http://schemas.microsoft.com/office/powerpoint/2010/main" val="36284636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more data !</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49</a:t>
            </a:fld>
            <a:endParaRPr lang="en-US"/>
          </a:p>
        </p:txBody>
      </p:sp>
    </p:spTree>
    <p:extLst>
      <p:ext uri="{BB962C8B-B14F-4D97-AF65-F5344CB8AC3E}">
        <p14:creationId xmlns:p14="http://schemas.microsoft.com/office/powerpoint/2010/main" val="36284636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50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 me briefly turn to the most important and surprising result in flavor physics. First</a:t>
            </a:r>
            <a:r>
              <a:rPr lang="en-US" baseline="0" dirty="0" smtClean="0"/>
              <a:t> some pedagogical introduction.</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52</a:t>
            </a:fld>
            <a:endParaRPr lang="en-US"/>
          </a:p>
        </p:txBody>
      </p:sp>
    </p:spTree>
    <p:extLst>
      <p:ext uri="{BB962C8B-B14F-4D97-AF65-F5344CB8AC3E}">
        <p14:creationId xmlns:p14="http://schemas.microsoft.com/office/powerpoint/2010/main" val="23749550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Gargamelle</a:t>
            </a:r>
            <a:r>
              <a:rPr lang="en-US" dirty="0" smtClean="0"/>
              <a:t> discovered</a:t>
            </a:r>
            <a:r>
              <a:rPr lang="en-US" baseline="0" dirty="0" smtClean="0"/>
              <a:t> weak neutral currents in 1973; SLAC found parity violation in e N scattering in 1978. This set the stage for the discovery of the Z</a:t>
            </a:r>
            <a:r>
              <a:rPr lang="en-US" baseline="30000" dirty="0" smtClean="0"/>
              <a:t>0</a:t>
            </a:r>
            <a:r>
              <a:rPr lang="en-US" baseline="0" dirty="0" smtClean="0"/>
              <a:t> boson by UA1 and UA2.</a:t>
            </a:r>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53</a:t>
            </a:fld>
            <a:endParaRPr lang="en-US"/>
          </a:p>
        </p:txBody>
      </p:sp>
    </p:spTree>
    <p:extLst>
      <p:ext uri="{BB962C8B-B14F-4D97-AF65-F5344CB8AC3E}">
        <p14:creationId xmlns:p14="http://schemas.microsoft.com/office/powerpoint/2010/main" val="27717003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56</a:t>
            </a:fld>
            <a:endParaRPr lang="en-US"/>
          </a:p>
        </p:txBody>
      </p:sp>
    </p:spTree>
    <p:extLst>
      <p:ext uri="{BB962C8B-B14F-4D97-AF65-F5344CB8AC3E}">
        <p14:creationId xmlns:p14="http://schemas.microsoft.com/office/powerpoint/2010/main" val="2972540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Construction is </a:t>
            </a:r>
            <a:r>
              <a:rPr lang="en-US" dirty="0" smtClean="0"/>
              <a:t>complete</a:t>
            </a:r>
            <a:r>
              <a:rPr lang="en-US" dirty="0" smtClean="0"/>
              <a:t>. </a:t>
            </a:r>
            <a:r>
              <a:rPr lang="en-US" dirty="0" smtClean="0"/>
              <a:t>Initial commissioning </a:t>
            </a:r>
            <a:r>
              <a:rPr lang="en-US" dirty="0" smtClean="0"/>
              <a:t>of </a:t>
            </a:r>
            <a:r>
              <a:rPr lang="en-US" dirty="0" err="1" smtClean="0"/>
              <a:t>SuperKEKB</a:t>
            </a:r>
            <a:r>
              <a:rPr lang="en-US" baseline="0" dirty="0" smtClean="0"/>
              <a:t> </a:t>
            </a:r>
            <a:r>
              <a:rPr lang="en-US" baseline="0" dirty="0" smtClean="0"/>
              <a:t>took place</a:t>
            </a:r>
            <a:r>
              <a:rPr lang="en-US" dirty="0" smtClean="0"/>
              <a:t> </a:t>
            </a:r>
            <a:r>
              <a:rPr lang="en-US" dirty="0" smtClean="0"/>
              <a:t>in</a:t>
            </a:r>
            <a:r>
              <a:rPr lang="en-US" baseline="0" dirty="0" smtClean="0"/>
              <a:t> 2016</a:t>
            </a:r>
            <a:r>
              <a:rPr lang="en-US" baseline="0" dirty="0" smtClean="0"/>
              <a:t>. Phase II starts in 2017 with damping ring commissioning and in 2018 with first collisions.</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a:t>
            </a:fld>
            <a:endParaRPr lang="en-US"/>
          </a:p>
        </p:txBody>
      </p:sp>
    </p:spTree>
    <p:extLst>
      <p:ext uri="{BB962C8B-B14F-4D97-AF65-F5344CB8AC3E}">
        <p14:creationId xmlns:p14="http://schemas.microsoft.com/office/powerpoint/2010/main" val="7799658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little technical but may help with understanding the issues…..Thanks to Rahul </a:t>
            </a:r>
            <a:r>
              <a:rPr lang="en-US" dirty="0" err="1" smtClean="0"/>
              <a:t>Sinha</a:t>
            </a:r>
            <a:r>
              <a:rPr lang="en-US" dirty="0" smtClean="0"/>
              <a:t> for tutoring and debugging.</a:t>
            </a:r>
            <a:r>
              <a:rPr lang="en-US" baseline="0" dirty="0" smtClean="0"/>
              <a:t> All remaining mistakes are my own.</a:t>
            </a:r>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57</a:t>
            </a:fld>
            <a:endParaRPr lang="en-US"/>
          </a:p>
        </p:txBody>
      </p:sp>
    </p:spTree>
    <p:extLst>
      <p:ext uri="{BB962C8B-B14F-4D97-AF65-F5344CB8AC3E}">
        <p14:creationId xmlns:p14="http://schemas.microsoft.com/office/powerpoint/2010/main" val="29725407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58</a:t>
            </a:fld>
            <a:endParaRPr lang="en-US"/>
          </a:p>
        </p:txBody>
      </p:sp>
    </p:spTree>
    <p:extLst>
      <p:ext uri="{BB962C8B-B14F-4D97-AF65-F5344CB8AC3E}">
        <p14:creationId xmlns:p14="http://schemas.microsoft.com/office/powerpoint/2010/main" val="29725407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think about this (along with </a:t>
            </a:r>
            <a:r>
              <a:rPr lang="en-US" dirty="0" err="1" smtClean="0"/>
              <a:t>Auguste</a:t>
            </a:r>
            <a:r>
              <a:rPr lang="en-US" dirty="0" smtClean="0"/>
              <a:t> Rodin). </a:t>
            </a:r>
          </a:p>
          <a:p>
            <a:r>
              <a:rPr lang="en-US" dirty="0" smtClean="0"/>
              <a:t>However, there must be other signatures !</a:t>
            </a:r>
            <a:endParaRPr lang="en-US" dirty="0"/>
          </a:p>
        </p:txBody>
      </p:sp>
      <p:sp>
        <p:nvSpPr>
          <p:cNvPr id="4" name="Slide Number Placeholder 3"/>
          <p:cNvSpPr>
            <a:spLocks noGrp="1"/>
          </p:cNvSpPr>
          <p:nvPr>
            <p:ph type="sldNum" sz="quarter" idx="10"/>
          </p:nvPr>
        </p:nvSpPr>
        <p:spPr/>
        <p:txBody>
          <a:bodyPr/>
          <a:lstStyle/>
          <a:p>
            <a:fld id="{C72BFCBE-3893-A245-80CD-1817ED48F046}" type="slidenum">
              <a:rPr lang="en-US" smtClean="0"/>
              <a:t>59</a:t>
            </a:fld>
            <a:endParaRPr lang="en-US"/>
          </a:p>
        </p:txBody>
      </p:sp>
    </p:spTree>
    <p:extLst>
      <p:ext uri="{BB962C8B-B14F-4D97-AF65-F5344CB8AC3E}">
        <p14:creationId xmlns:p14="http://schemas.microsoft.com/office/powerpoint/2010/main" val="29725407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would he happy to break the Standard Model. Paradigm shift (find new couplings instead of new particles). But wait new couplings are due to new particles. This might be just beyond the reach of the LHC direct production</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60</a:t>
            </a:fld>
            <a:endParaRPr lang="en-US"/>
          </a:p>
        </p:txBody>
      </p:sp>
    </p:spTree>
    <p:extLst>
      <p:ext uri="{BB962C8B-B14F-4D97-AF65-F5344CB8AC3E}">
        <p14:creationId xmlns:p14="http://schemas.microsoft.com/office/powerpoint/2010/main" val="23749550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does this mean ? Why should you a</a:t>
            </a:r>
            <a:r>
              <a:rPr lang="en-US" baseline="0" dirty="0" smtClean="0"/>
              <a:t> leading SM theorist</a:t>
            </a:r>
            <a:r>
              <a:rPr lang="en-US" dirty="0" smtClean="0"/>
              <a:t> care ? https://</a:t>
            </a:r>
            <a:r>
              <a:rPr lang="en-US" dirty="0" err="1" smtClean="0"/>
              <a:t>arxiv.org</a:t>
            </a:r>
            <a:r>
              <a:rPr lang="en-US" dirty="0" smtClean="0"/>
              <a:t>/</a:t>
            </a:r>
            <a:r>
              <a:rPr lang="en-US" dirty="0" err="1" smtClean="0"/>
              <a:t>pdf</a:t>
            </a:r>
            <a:r>
              <a:rPr lang="en-US" dirty="0" smtClean="0"/>
              <a:t>/1704.02821.pdf</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61</a:t>
            </a:fld>
            <a:endParaRPr lang="en-US"/>
          </a:p>
        </p:txBody>
      </p:sp>
    </p:spTree>
    <p:extLst>
      <p:ext uri="{BB962C8B-B14F-4D97-AF65-F5344CB8AC3E}">
        <p14:creationId xmlns:p14="http://schemas.microsoft.com/office/powerpoint/2010/main" val="37247680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Theory issues. Crab restaurant in Osaka.</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62</a:t>
            </a:fld>
            <a:endParaRPr lang="en-US"/>
          </a:p>
        </p:txBody>
      </p:sp>
    </p:spTree>
    <p:extLst>
      <p:ext uri="{BB962C8B-B14F-4D97-AF65-F5344CB8AC3E}">
        <p14:creationId xmlns:p14="http://schemas.microsoft.com/office/powerpoint/2010/main" val="4398539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63</a:t>
            </a:fld>
            <a:endParaRPr lang="en-US"/>
          </a:p>
        </p:txBody>
      </p:sp>
    </p:spTree>
    <p:extLst>
      <p:ext uri="{BB962C8B-B14F-4D97-AF65-F5344CB8AC3E}">
        <p14:creationId xmlns:p14="http://schemas.microsoft.com/office/powerpoint/2010/main" val="4398539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talk some</a:t>
            </a:r>
            <a:r>
              <a:rPr lang="en-US" baseline="0" dirty="0" smtClean="0"/>
              <a:t> more about physics.</a:t>
            </a:r>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t>67</a:t>
            </a:fld>
            <a:endParaRPr lang="en-US"/>
          </a:p>
        </p:txBody>
      </p:sp>
    </p:spTree>
    <p:extLst>
      <p:ext uri="{BB962C8B-B14F-4D97-AF65-F5344CB8AC3E}">
        <p14:creationId xmlns:p14="http://schemas.microsoft.com/office/powerpoint/2010/main" val="20491661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find out whether there are new</a:t>
            </a:r>
            <a:r>
              <a:rPr lang="en-US" baseline="0" dirty="0" smtClean="0"/>
              <a:t> physics couplings in the weak interaction, we need more data.</a:t>
            </a:r>
          </a:p>
          <a:p>
            <a:r>
              <a:rPr lang="en-US" baseline="0" dirty="0" smtClean="0"/>
              <a:t>For illustration, we show the Belle analysis by S. </a:t>
            </a:r>
            <a:r>
              <a:rPr lang="en-US" baseline="0" dirty="0" err="1" smtClean="0"/>
              <a:t>Wehle</a:t>
            </a:r>
            <a:r>
              <a:rPr lang="en-US" baseline="0" dirty="0" smtClean="0"/>
              <a:t> et al (DESY), which has </a:t>
            </a:r>
            <a:r>
              <a:rPr lang="en-US" baseline="0" smtClean="0"/>
              <a:t>about 187 </a:t>
            </a:r>
            <a:r>
              <a:rPr lang="en-US" baseline="0" dirty="0" smtClean="0"/>
              <a:t>events </a:t>
            </a:r>
            <a:r>
              <a:rPr lang="en-US" baseline="0" smtClean="0"/>
              <a:t>and measures P_5^’</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68</a:t>
            </a:fld>
            <a:endParaRPr lang="en-US"/>
          </a:p>
        </p:txBody>
      </p:sp>
    </p:spTree>
    <p:extLst>
      <p:ext uri="{BB962C8B-B14F-4D97-AF65-F5344CB8AC3E}">
        <p14:creationId xmlns:p14="http://schemas.microsoft.com/office/powerpoint/2010/main" val="33967401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find out whether there are new</a:t>
            </a:r>
            <a:r>
              <a:rPr lang="en-US" baseline="0" dirty="0" smtClean="0"/>
              <a:t> physics couplings in the weak interaction, we need more data.</a:t>
            </a:r>
          </a:p>
        </p:txBody>
      </p:sp>
      <p:sp>
        <p:nvSpPr>
          <p:cNvPr id="4" name="Slide Number Placeholder 3"/>
          <p:cNvSpPr>
            <a:spLocks noGrp="1"/>
          </p:cNvSpPr>
          <p:nvPr>
            <p:ph type="sldNum" sz="quarter" idx="10"/>
          </p:nvPr>
        </p:nvSpPr>
        <p:spPr/>
        <p:txBody>
          <a:bodyPr/>
          <a:lstStyle/>
          <a:p>
            <a:fld id="{852E659B-DB8A-8842-AD44-AC5ECEBF7E49}" type="slidenum">
              <a:rPr lang="en-US" smtClean="0"/>
              <a:pPr/>
              <a:t>69</a:t>
            </a:fld>
            <a:endParaRPr lang="en-US"/>
          </a:p>
        </p:txBody>
      </p:sp>
    </p:spTree>
    <p:extLst>
      <p:ext uri="{BB962C8B-B14F-4D97-AF65-F5344CB8AC3E}">
        <p14:creationId xmlns:p14="http://schemas.microsoft.com/office/powerpoint/2010/main" val="3396740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Progress has been impressive.</a:t>
            </a:r>
            <a:r>
              <a:rPr lang="en-US" baseline="0" dirty="0" smtClean="0"/>
              <a:t> Phase I of </a:t>
            </a:r>
            <a:r>
              <a:rPr lang="en-US" baseline="0" dirty="0" err="1" smtClean="0"/>
              <a:t>SuperKEKB</a:t>
            </a:r>
            <a:r>
              <a:rPr lang="en-US" baseline="0" dirty="0" smtClean="0"/>
              <a:t> commissioning has completed and achieved</a:t>
            </a:r>
            <a:r>
              <a:rPr lang="en-US" dirty="0" smtClean="0"/>
              <a:t> ampere level beam currents. Phase II starts in November</a:t>
            </a:r>
            <a:r>
              <a:rPr lang="en-US" baseline="0" dirty="0" smtClean="0"/>
              <a:t> 2017.</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7</a:t>
            </a:fld>
            <a:endParaRPr lang="en-US"/>
          </a:p>
        </p:txBody>
      </p:sp>
    </p:spTree>
    <p:extLst>
      <p:ext uri="{BB962C8B-B14F-4D97-AF65-F5344CB8AC3E}">
        <p14:creationId xmlns:p14="http://schemas.microsoft.com/office/powerpoint/2010/main" val="666883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2014 was</a:t>
            </a:r>
            <a:r>
              <a:rPr lang="en-US" baseline="0" dirty="0" smtClean="0"/>
              <a:t> the 50</a:t>
            </a:r>
            <a:r>
              <a:rPr lang="en-US" baseline="30000" dirty="0" smtClean="0"/>
              <a:t>th</a:t>
            </a:r>
            <a:r>
              <a:rPr lang="en-US" baseline="0" dirty="0" smtClean="0"/>
              <a:t> anniversary of the discovery of CP violation. We are now entering the 2</a:t>
            </a:r>
            <a:r>
              <a:rPr lang="en-US" baseline="30000" dirty="0" smtClean="0"/>
              <a:t>nd</a:t>
            </a:r>
            <a:r>
              <a:rPr lang="en-US" baseline="0" dirty="0" smtClean="0"/>
              <a:t> generation. Time for a paradigm shift ?</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71</a:t>
            </a:fld>
            <a:endParaRPr lang="en-US"/>
          </a:p>
        </p:txBody>
      </p:sp>
    </p:spTree>
    <p:extLst>
      <p:ext uri="{BB962C8B-B14F-4D97-AF65-F5344CB8AC3E}">
        <p14:creationId xmlns:p14="http://schemas.microsoft.com/office/powerpoint/2010/main" val="5649498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does this triangle mean ? Is NP completely</a:t>
            </a:r>
            <a:r>
              <a:rPr lang="en-US" baseline="0" dirty="0" smtClean="0"/>
              <a:t> ruled out ? The picture on the left is often wildly misinterpreted. Perhaps it is the most misinterpreted plot in the field of high energy physics.</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73</a:t>
            </a:fld>
            <a:endParaRPr lang="en-US"/>
          </a:p>
        </p:txBody>
      </p:sp>
    </p:spTree>
    <p:extLst>
      <p:ext uri="{BB962C8B-B14F-4D97-AF65-F5344CB8AC3E}">
        <p14:creationId xmlns:p14="http://schemas.microsoft.com/office/powerpoint/2010/main" val="15200134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go back to physics</a:t>
            </a:r>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t>74</a:t>
            </a:fld>
            <a:endParaRPr lang="en-US"/>
          </a:p>
        </p:txBody>
      </p:sp>
    </p:spTree>
    <p:extLst>
      <p:ext uri="{BB962C8B-B14F-4D97-AF65-F5344CB8AC3E}">
        <p14:creationId xmlns:p14="http://schemas.microsoft.com/office/powerpoint/2010/main" val="31259114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スライド イメージ プレースホルダ 1"/>
          <p:cNvSpPr>
            <a:spLocks noGrp="1" noRot="1" noChangeAspect="1" noTextEdit="1"/>
          </p:cNvSpPr>
          <p:nvPr>
            <p:ph type="sldImg"/>
          </p:nvPr>
        </p:nvSpPr>
        <p:spPr>
          <a:ln/>
        </p:spPr>
      </p:sp>
      <p:sp>
        <p:nvSpPr>
          <p:cNvPr id="141314"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1" lang="ja-JP" altLang="en-US">
              <a:latin typeface="Tahoma" charset="0"/>
              <a:cs typeface="MS PGothic" charset="0"/>
            </a:endParaRPr>
          </a:p>
        </p:txBody>
      </p:sp>
      <p:sp>
        <p:nvSpPr>
          <p:cNvPr id="141315"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Symbol" charset="0"/>
                <a:ea typeface="ＭＳ Ｐゴシック" charset="0"/>
                <a:cs typeface="ＭＳ Ｐゴシック" charset="0"/>
              </a:defRPr>
            </a:lvl1pPr>
            <a:lvl2pPr marL="685817" indent="-263776" eaLnBrk="0" hangingPunct="0">
              <a:defRPr sz="2200">
                <a:solidFill>
                  <a:schemeClr val="tx1"/>
                </a:solidFill>
                <a:latin typeface="Symbol" charset="0"/>
                <a:ea typeface="ＭＳ Ｐゴシック" charset="0"/>
              </a:defRPr>
            </a:lvl2pPr>
            <a:lvl3pPr marL="1055103" indent="-211021" eaLnBrk="0" hangingPunct="0">
              <a:defRPr sz="2200">
                <a:solidFill>
                  <a:schemeClr val="tx1"/>
                </a:solidFill>
                <a:latin typeface="Symbol" charset="0"/>
                <a:ea typeface="ＭＳ Ｐゴシック" charset="0"/>
              </a:defRPr>
            </a:lvl3pPr>
            <a:lvl4pPr marL="1477145" indent="-211021" eaLnBrk="0" hangingPunct="0">
              <a:defRPr sz="2200">
                <a:solidFill>
                  <a:schemeClr val="tx1"/>
                </a:solidFill>
                <a:latin typeface="Symbol" charset="0"/>
                <a:ea typeface="ＭＳ Ｐゴシック" charset="0"/>
              </a:defRPr>
            </a:lvl4pPr>
            <a:lvl5pPr marL="1899186" indent="-211021" eaLnBrk="0" hangingPunct="0">
              <a:defRPr sz="2200">
                <a:solidFill>
                  <a:schemeClr val="tx1"/>
                </a:solidFill>
                <a:latin typeface="Symbol" charset="0"/>
                <a:ea typeface="ＭＳ Ｐゴシック" charset="0"/>
              </a:defRPr>
            </a:lvl5pPr>
            <a:lvl6pPr marL="2321227" indent="-211021" eaLnBrk="0" fontAlgn="base" hangingPunct="0">
              <a:spcBef>
                <a:spcPct val="0"/>
              </a:spcBef>
              <a:spcAft>
                <a:spcPct val="0"/>
              </a:spcAft>
              <a:defRPr sz="2200">
                <a:solidFill>
                  <a:schemeClr val="tx1"/>
                </a:solidFill>
                <a:latin typeface="Symbol" charset="0"/>
                <a:ea typeface="ＭＳ Ｐゴシック" charset="0"/>
              </a:defRPr>
            </a:lvl6pPr>
            <a:lvl7pPr marL="2743269" indent="-211021" eaLnBrk="0" fontAlgn="base" hangingPunct="0">
              <a:spcBef>
                <a:spcPct val="0"/>
              </a:spcBef>
              <a:spcAft>
                <a:spcPct val="0"/>
              </a:spcAft>
              <a:defRPr sz="2200">
                <a:solidFill>
                  <a:schemeClr val="tx1"/>
                </a:solidFill>
                <a:latin typeface="Symbol" charset="0"/>
                <a:ea typeface="ＭＳ Ｐゴシック" charset="0"/>
              </a:defRPr>
            </a:lvl7pPr>
            <a:lvl8pPr marL="3165310" indent="-211021" eaLnBrk="0" fontAlgn="base" hangingPunct="0">
              <a:spcBef>
                <a:spcPct val="0"/>
              </a:spcBef>
              <a:spcAft>
                <a:spcPct val="0"/>
              </a:spcAft>
              <a:defRPr sz="2200">
                <a:solidFill>
                  <a:schemeClr val="tx1"/>
                </a:solidFill>
                <a:latin typeface="Symbol" charset="0"/>
                <a:ea typeface="ＭＳ Ｐゴシック" charset="0"/>
              </a:defRPr>
            </a:lvl8pPr>
            <a:lvl9pPr marL="3587351" indent="-211021" eaLnBrk="0" fontAlgn="base" hangingPunct="0">
              <a:spcBef>
                <a:spcPct val="0"/>
              </a:spcBef>
              <a:spcAft>
                <a:spcPct val="0"/>
              </a:spcAft>
              <a:defRPr sz="2200">
                <a:solidFill>
                  <a:schemeClr val="tx1"/>
                </a:solidFill>
                <a:latin typeface="Symbol" charset="0"/>
                <a:ea typeface="ＭＳ Ｐゴシック" charset="0"/>
              </a:defRPr>
            </a:lvl9pPr>
          </a:lstStyle>
          <a:p>
            <a:pPr eaLnBrk="1" hangingPunct="1"/>
            <a:fld id="{71FB61B3-E45B-0645-A874-391F551E837C}" type="slidenum">
              <a:rPr lang="ja-JP" altLang="en-US" sz="1100">
                <a:solidFill>
                  <a:srgbClr val="000000"/>
                </a:solidFill>
                <a:cs typeface="MS PGothic" charset="0"/>
              </a:rPr>
              <a:pPr eaLnBrk="1" hangingPunct="1"/>
              <a:t>75</a:t>
            </a:fld>
            <a:endParaRPr lang="ja-JP" altLang="en-US" sz="1100">
              <a:solidFill>
                <a:srgbClr val="000000"/>
              </a:solidFill>
              <a:cs typeface="MS PGothic"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35BAD7-A1CE-C744-A90E-CA63EEF526EA}" type="slidenum">
              <a:rPr lang="en-US" smtClean="0"/>
              <a:t>76</a:t>
            </a:fld>
            <a:endParaRPr lang="en-US"/>
          </a:p>
        </p:txBody>
      </p:sp>
    </p:spTree>
    <p:extLst>
      <p:ext uri="{BB962C8B-B14F-4D97-AF65-F5344CB8AC3E}">
        <p14:creationId xmlns:p14="http://schemas.microsoft.com/office/powerpoint/2010/main" val="39959368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jump from CESR</a:t>
            </a:r>
            <a:r>
              <a:rPr lang="en-US" baseline="0" dirty="0" smtClean="0"/>
              <a:t> to the B factories (PEP-II, KEKB) was not significant in per bunch parameters. However, the number of bunches and the beam currents were much larger. There is greater than an order of magnitude reduction in beam size and </a:t>
            </a:r>
            <a:r>
              <a:rPr lang="en-US" baseline="0" dirty="0" err="1" smtClean="0"/>
              <a:t>emittance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CC98230-AC8E-AC41-9C8A-D5865926A72A}" type="slidenum">
              <a:rPr lang="en-US" smtClean="0"/>
              <a:t>77</a:t>
            </a:fld>
            <a:endParaRPr lang="en-US"/>
          </a:p>
        </p:txBody>
      </p:sp>
    </p:spTree>
    <p:extLst>
      <p:ext uri="{BB962C8B-B14F-4D97-AF65-F5344CB8AC3E}">
        <p14:creationId xmlns:p14="http://schemas.microsoft.com/office/powerpoint/2010/main" val="357756067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Networking and Resource Estimates</a:t>
            </a:r>
            <a:endParaRPr lang="en-US" dirty="0"/>
          </a:p>
        </p:txBody>
      </p:sp>
      <p:sp>
        <p:nvSpPr>
          <p:cNvPr id="4" name="Slide Number Placeholder 3"/>
          <p:cNvSpPr>
            <a:spLocks noGrp="1"/>
          </p:cNvSpPr>
          <p:nvPr>
            <p:ph type="sldNum" sz="quarter" idx="10"/>
          </p:nvPr>
        </p:nvSpPr>
        <p:spPr/>
        <p:txBody>
          <a:bodyPr/>
          <a:lstStyle/>
          <a:p>
            <a:fld id="{B5CA1E80-50CA-3742-BBC2-A6E6857DC21E}" type="slidenum">
              <a:rPr lang="en-US" smtClean="0"/>
              <a:t>78</a:t>
            </a:fld>
            <a:endParaRPr lang="en-US"/>
          </a:p>
        </p:txBody>
      </p:sp>
    </p:spTree>
    <p:extLst>
      <p:ext uri="{BB962C8B-B14F-4D97-AF65-F5344CB8AC3E}">
        <p14:creationId xmlns:p14="http://schemas.microsoft.com/office/powerpoint/2010/main" val="4674304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9DFD0A-01E8-4760-B0E7-054EE61AD9DA}" type="slidenum">
              <a:rPr lang="en-US"/>
              <a:pPr/>
              <a:t>81</a:t>
            </a:fld>
            <a:endParaRPr lang="en-US"/>
          </a:p>
        </p:txBody>
      </p:sp>
      <p:sp>
        <p:nvSpPr>
          <p:cNvPr id="232450" name="Rectangle 2"/>
          <p:cNvSpPr>
            <a:spLocks noGrp="1" noRot="1" noChangeAspect="1" noChangeArrowheads="1" noTextEdit="1"/>
          </p:cNvSpPr>
          <p:nvPr>
            <p:ph type="sldImg"/>
          </p:nvPr>
        </p:nvSpPr>
        <p:spPr bwMode="auto">
          <a:xfrm>
            <a:off x="1146175" y="685800"/>
            <a:ext cx="4570413" cy="3429000"/>
          </a:xfrm>
          <a:prstGeom prst="rect">
            <a:avLst/>
          </a:prstGeom>
          <a:solidFill>
            <a:srgbClr val="FFFFFF"/>
          </a:solidFill>
          <a:ln>
            <a:solidFill>
              <a:srgbClr val="000000"/>
            </a:solidFill>
            <a:miter lim="800000"/>
            <a:headEnd/>
            <a:tailEnd/>
          </a:ln>
        </p:spPr>
      </p:sp>
      <p:sp>
        <p:nvSpPr>
          <p:cNvPr id="232451" name="Rectangle 3"/>
          <p:cNvSpPr>
            <a:spLocks noGrp="1" noChangeArrowheads="1"/>
          </p:cNvSpPr>
          <p:nvPr>
            <p:ph type="body" idx="1"/>
          </p:nvPr>
        </p:nvSpPr>
        <p:spPr bwMode="auto">
          <a:xfrm>
            <a:off x="912317" y="4340679"/>
            <a:ext cx="5033367" cy="4116916"/>
          </a:xfrm>
          <a:prstGeom prst="rect">
            <a:avLst/>
          </a:prstGeom>
          <a:solidFill>
            <a:srgbClr val="FFFFFF"/>
          </a:solidFill>
          <a:ln>
            <a:solidFill>
              <a:srgbClr val="000000"/>
            </a:solidFill>
            <a:miter lim="800000"/>
            <a:headEnd/>
            <a:tailEnd/>
          </a:ln>
        </p:spPr>
        <p:txBody>
          <a:bodyPr lIns="86486" tIns="43243" rIns="86486" bIns="43243"/>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Figures on the top show the raw distributions and after time base calibration (TBC). “T0</a:t>
            </a:r>
            <a:r>
              <a:rPr lang="en-US" baseline="0" dirty="0" smtClean="0"/>
              <a:t> Offsets” are shown in the lower figure.</a:t>
            </a:r>
            <a:endParaRPr lang="en-US" dirty="0"/>
          </a:p>
        </p:txBody>
      </p:sp>
      <p:sp>
        <p:nvSpPr>
          <p:cNvPr id="4" name="Slide Number Placeholder 3"/>
          <p:cNvSpPr>
            <a:spLocks noGrp="1"/>
          </p:cNvSpPr>
          <p:nvPr>
            <p:ph type="sldNum" sz="quarter" idx="10"/>
          </p:nvPr>
        </p:nvSpPr>
        <p:spPr/>
        <p:txBody>
          <a:bodyPr/>
          <a:lstStyle/>
          <a:p>
            <a:fld id="{B5CA1E80-50CA-3742-BBC2-A6E6857DC21E}" type="slidenum">
              <a:rPr lang="en-US" smtClean="0"/>
              <a:t>86</a:t>
            </a:fld>
            <a:endParaRPr lang="en-US"/>
          </a:p>
        </p:txBody>
      </p:sp>
    </p:spTree>
    <p:extLst>
      <p:ext uri="{BB962C8B-B14F-4D97-AF65-F5344CB8AC3E}">
        <p14:creationId xmlns:p14="http://schemas.microsoft.com/office/powerpoint/2010/main" val="2245419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t>8</a:t>
            </a:fld>
            <a:endParaRPr lang="en-US"/>
          </a:p>
        </p:txBody>
      </p:sp>
    </p:spTree>
    <p:extLst>
      <p:ext uri="{BB962C8B-B14F-4D97-AF65-F5344CB8AC3E}">
        <p14:creationId xmlns:p14="http://schemas.microsoft.com/office/powerpoint/2010/main" val="1323370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Reuses</a:t>
            </a:r>
            <a:r>
              <a:rPr lang="en-US" baseline="0" dirty="0" smtClean="0"/>
              <a:t> the structure, solenoid and </a:t>
            </a:r>
            <a:r>
              <a:rPr lang="en-US" baseline="0" dirty="0" err="1" smtClean="0"/>
              <a:t>CsI</a:t>
            </a:r>
            <a:r>
              <a:rPr lang="en-US" baseline="0" dirty="0" smtClean="0"/>
              <a:t>(</a:t>
            </a:r>
            <a:r>
              <a:rPr lang="en-US" baseline="0" dirty="0" err="1" smtClean="0"/>
              <a:t>Tl</a:t>
            </a:r>
            <a:r>
              <a:rPr lang="en-US" baseline="0" dirty="0" smtClean="0"/>
              <a:t>) crystals and part of the barrel RPCs. Most other components are new.</a:t>
            </a:r>
          </a:p>
          <a:p>
            <a:r>
              <a:rPr lang="en-US" baseline="0" dirty="0" smtClean="0"/>
              <a:t>We must prepare for backgrounds a factor of 10-20 higher. Hence the use of DEPFET pixels for inner </a:t>
            </a:r>
            <a:r>
              <a:rPr lang="en-US" baseline="0" dirty="0" err="1" smtClean="0"/>
              <a:t>vertexing</a:t>
            </a:r>
            <a:r>
              <a:rPr lang="en-US" baseline="0" dirty="0" smtClean="0"/>
              <a:t> and a new silicon vertex detector with the APV2.5 readout chip from CMS. The PID is based on Cherenkov counters. For the barrel, the Cerenkov light is totally internally reflected to an array of pixelated </a:t>
            </a:r>
            <a:r>
              <a:rPr lang="en-US" baseline="0" dirty="0" err="1" smtClean="0"/>
              <a:t>PMTs.</a:t>
            </a:r>
            <a:r>
              <a:rPr lang="en-US" baseline="0" dirty="0" smtClean="0"/>
              <a:t> High precision timing and position information is used to distinguish </a:t>
            </a:r>
            <a:r>
              <a:rPr lang="en-US" baseline="0" dirty="0" err="1" smtClean="0"/>
              <a:t>kaons</a:t>
            </a:r>
            <a:r>
              <a:rPr lang="en-US" baseline="0" dirty="0" smtClean="0"/>
              <a:t> from </a:t>
            </a:r>
            <a:r>
              <a:rPr lang="en-US" baseline="0" dirty="0" err="1" smtClean="0"/>
              <a:t>pions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9</a:t>
            </a:fld>
            <a:endParaRPr lang="en-US"/>
          </a:p>
        </p:txBody>
      </p:sp>
    </p:spTree>
    <p:extLst>
      <p:ext uri="{BB962C8B-B14F-4D97-AF65-F5344CB8AC3E}">
        <p14:creationId xmlns:p14="http://schemas.microsoft.com/office/powerpoint/2010/main" val="2642556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Pion </a:t>
            </a:r>
            <a:r>
              <a:rPr lang="es-ES" dirty="0" err="1" smtClean="0"/>
              <a:t>is</a:t>
            </a:r>
            <a:r>
              <a:rPr lang="es-ES" dirty="0" smtClean="0"/>
              <a:t> </a:t>
            </a:r>
            <a:r>
              <a:rPr lang="es-ES" dirty="0" err="1" smtClean="0"/>
              <a:t>green</a:t>
            </a:r>
            <a:r>
              <a:rPr lang="es-ES" dirty="0" smtClean="0"/>
              <a:t> and </a:t>
            </a:r>
            <a:r>
              <a:rPr lang="es-ES" dirty="0" err="1" smtClean="0"/>
              <a:t>kaon</a:t>
            </a:r>
            <a:r>
              <a:rPr lang="es-ES" dirty="0" smtClean="0"/>
              <a:t> </a:t>
            </a:r>
            <a:r>
              <a:rPr lang="es-ES" dirty="0" err="1" smtClean="0"/>
              <a:t>is</a:t>
            </a:r>
            <a:r>
              <a:rPr lang="es-ES" dirty="0" smtClean="0"/>
              <a:t> red. </a:t>
            </a:r>
            <a:r>
              <a:rPr lang="es-ES" dirty="0" err="1" smtClean="0"/>
              <a:t>What</a:t>
            </a:r>
            <a:r>
              <a:rPr lang="es-ES" dirty="0" smtClean="0"/>
              <a:t> </a:t>
            </a:r>
            <a:r>
              <a:rPr lang="es-ES" dirty="0" err="1" smtClean="0"/>
              <a:t>is</a:t>
            </a:r>
            <a:r>
              <a:rPr lang="es-ES" dirty="0" smtClean="0"/>
              <a:t> </a:t>
            </a:r>
            <a:r>
              <a:rPr lang="es-ES" dirty="0" err="1" smtClean="0"/>
              <a:t>an</a:t>
            </a:r>
            <a:r>
              <a:rPr lang="es-ES" dirty="0" smtClean="0"/>
              <a:t> SOB ?</a:t>
            </a:r>
          </a:p>
          <a:p>
            <a:r>
              <a:rPr lang="es-ES" dirty="0" smtClean="0"/>
              <a:t> Old </a:t>
            </a:r>
            <a:r>
              <a:rPr lang="es-ES" dirty="0" err="1" smtClean="0"/>
              <a:t>Acronyms</a:t>
            </a:r>
            <a:r>
              <a:rPr lang="es-ES" baseline="0" dirty="0" smtClean="0"/>
              <a:t> </a:t>
            </a:r>
            <a:r>
              <a:rPr lang="es-ES" dirty="0" smtClean="0"/>
              <a:t>SOB =Stand</a:t>
            </a:r>
            <a:r>
              <a:rPr lang="es-ES" baseline="0" dirty="0" smtClean="0"/>
              <a:t> Off Box. DIRC = </a:t>
            </a:r>
            <a:r>
              <a:rPr lang="es-ES" baseline="0" dirty="0" err="1" smtClean="0"/>
              <a:t>Detection</a:t>
            </a:r>
            <a:r>
              <a:rPr lang="es-ES" baseline="0" dirty="0" smtClean="0"/>
              <a:t> of </a:t>
            </a:r>
            <a:r>
              <a:rPr lang="es-ES" baseline="0" dirty="0" err="1" smtClean="0"/>
              <a:t>Internally</a:t>
            </a:r>
            <a:r>
              <a:rPr lang="es-ES" baseline="0" dirty="0" smtClean="0"/>
              <a:t> </a:t>
            </a:r>
            <a:r>
              <a:rPr lang="es-ES" baseline="0" dirty="0" err="1" smtClean="0"/>
              <a:t>Reflected</a:t>
            </a:r>
            <a:r>
              <a:rPr lang="es-ES" baseline="0" dirty="0" smtClean="0"/>
              <a:t> </a:t>
            </a:r>
            <a:r>
              <a:rPr lang="es-ES" baseline="0" dirty="0" err="1" smtClean="0"/>
              <a:t>Cherenkov</a:t>
            </a:r>
            <a:r>
              <a:rPr lang="es-ES" baseline="0" dirty="0" smtClean="0"/>
              <a:t> light</a:t>
            </a:r>
            <a:endParaRPr lang="en-US" dirty="0"/>
          </a:p>
        </p:txBody>
      </p:sp>
      <p:sp>
        <p:nvSpPr>
          <p:cNvPr id="4" name="Slide Number Placeholder 3"/>
          <p:cNvSpPr>
            <a:spLocks noGrp="1"/>
          </p:cNvSpPr>
          <p:nvPr>
            <p:ph type="sldNum" sz="quarter" idx="10"/>
          </p:nvPr>
        </p:nvSpPr>
        <p:spPr/>
        <p:txBody>
          <a:bodyPr/>
          <a:lstStyle/>
          <a:p>
            <a:fld id="{852E659B-DB8A-8842-AD44-AC5ECEBF7E49}"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unexpected problems but amazing progress.</a:t>
            </a:r>
            <a:endParaRPr lang="en-US" dirty="0"/>
          </a:p>
        </p:txBody>
      </p:sp>
      <p:sp>
        <p:nvSpPr>
          <p:cNvPr id="4" name="Slide Number Placeholder 3"/>
          <p:cNvSpPr>
            <a:spLocks noGrp="1"/>
          </p:cNvSpPr>
          <p:nvPr>
            <p:ph type="sldNum" sz="quarter" idx="10"/>
          </p:nvPr>
        </p:nvSpPr>
        <p:spPr/>
        <p:txBody>
          <a:bodyPr/>
          <a:lstStyle/>
          <a:p>
            <a:fld id="{B11DE167-7975-944F-A047-761DE1DD21C1}" type="slidenum">
              <a:rPr lang="en-US" smtClean="0"/>
              <a:t>12</a:t>
            </a:fld>
            <a:endParaRPr lang="en-US"/>
          </a:p>
        </p:txBody>
      </p:sp>
    </p:spTree>
    <p:extLst>
      <p:ext uri="{BB962C8B-B14F-4D97-AF65-F5344CB8AC3E}">
        <p14:creationId xmlns:p14="http://schemas.microsoft.com/office/powerpoint/2010/main" val="32447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F401DD-5BAF-4DA1-BAD9-C322F0C8314A}" type="datetime1">
              <a:rPr lang="en-US" smtClean="0"/>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A9C5D-23D6-7A4C-A995-1DD4DEA25F0D}" type="slidenum">
              <a:rPr lang="en-US" smtClean="0"/>
              <a:t>‹#›</a:t>
            </a:fld>
            <a:endParaRPr lang="en-US"/>
          </a:p>
        </p:txBody>
      </p:sp>
      <p:pic>
        <p:nvPicPr>
          <p:cNvPr id="7" name="Picture 6"/>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2430052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125D24-D68B-4E8A-A8E2-000996705EDE}" type="datetime1">
              <a:rPr lang="en-US" smtClean="0"/>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A9C5D-23D6-7A4C-A995-1DD4DEA25F0D}" type="slidenum">
              <a:rPr lang="en-US" smtClean="0"/>
              <a:t>‹#›</a:t>
            </a:fld>
            <a:endParaRPr lang="en-US"/>
          </a:p>
        </p:txBody>
      </p:sp>
    </p:spTree>
    <p:extLst>
      <p:ext uri="{BB962C8B-B14F-4D97-AF65-F5344CB8AC3E}">
        <p14:creationId xmlns:p14="http://schemas.microsoft.com/office/powerpoint/2010/main" val="2255402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719237-79E9-466B-AD77-9A7C6D1FD985}" type="datetime1">
              <a:rPr lang="en-US" smtClean="0"/>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A9C5D-23D6-7A4C-A995-1DD4DEA25F0D}" type="slidenum">
              <a:rPr lang="en-US" smtClean="0"/>
              <a:t>‹#›</a:t>
            </a:fld>
            <a:endParaRPr lang="en-US"/>
          </a:p>
        </p:txBody>
      </p:sp>
    </p:spTree>
    <p:extLst>
      <p:ext uri="{BB962C8B-B14F-4D97-AF65-F5344CB8AC3E}">
        <p14:creationId xmlns:p14="http://schemas.microsoft.com/office/powerpoint/2010/main" val="1570354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lle tex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Click to edit Master title style</a:t>
            </a:r>
            <a:endParaRPr lang="en-US" dirty="0"/>
          </a:p>
        </p:txBody>
      </p:sp>
      <p:sp>
        <p:nvSpPr>
          <p:cNvPr id="3" name="Rectangle 9"/>
          <p:cNvSpPr>
            <a:spLocks noGrp="1" noChangeArrowheads="1"/>
          </p:cNvSpPr>
          <p:nvPr>
            <p:ph type="dt" sz="half" idx="10"/>
          </p:nvPr>
        </p:nvSpPr>
        <p:spPr>
          <a:xfrm>
            <a:off x="126618" y="6658578"/>
            <a:ext cx="3311525" cy="188912"/>
          </a:xfrm>
          <a:prstGeom prst="rect">
            <a:avLst/>
          </a:prstGeom>
          <a:ln/>
        </p:spPr>
        <p:txBody>
          <a:bodyPr/>
          <a:lstStyle>
            <a:lvl1pPr algn="l">
              <a:defRPr/>
            </a:lvl1pPr>
          </a:lstStyle>
          <a:p>
            <a:pPr>
              <a:defRPr/>
            </a:pPr>
            <a:r>
              <a:rPr lang="de-DE" smtClean="0"/>
              <a:t>B2GM, February 2017</a:t>
            </a:r>
            <a:endParaRPr lang="de-DE" dirty="0"/>
          </a:p>
        </p:txBody>
      </p:sp>
      <p:sp>
        <p:nvSpPr>
          <p:cNvPr id="4" name="Rectangle 10"/>
          <p:cNvSpPr>
            <a:spLocks noGrp="1" noChangeArrowheads="1"/>
          </p:cNvSpPr>
          <p:nvPr>
            <p:ph type="ftr" sz="quarter" idx="11"/>
          </p:nvPr>
        </p:nvSpPr>
        <p:spPr>
          <a:xfrm>
            <a:off x="4720853" y="6597352"/>
            <a:ext cx="4368292" cy="290877"/>
          </a:xfrm>
          <a:prstGeom prst="rect">
            <a:avLst/>
          </a:prstGeom>
          <a:ln/>
        </p:spPr>
        <p:txBody>
          <a:bodyPr/>
          <a:lstStyle>
            <a:lvl1pPr>
              <a:defRPr/>
            </a:lvl1pPr>
          </a:lstStyle>
          <a:p>
            <a:pPr>
              <a:defRPr/>
            </a:pPr>
            <a:endParaRPr lang="de-DE" dirty="0"/>
          </a:p>
        </p:txBody>
      </p:sp>
      <p:sp>
        <p:nvSpPr>
          <p:cNvPr id="6" name="Slide Number Placeholder 13"/>
          <p:cNvSpPr>
            <a:spLocks noGrp="1"/>
          </p:cNvSpPr>
          <p:nvPr>
            <p:ph type="sldNum" sz="quarter" idx="12"/>
          </p:nvPr>
        </p:nvSpPr>
        <p:spPr>
          <a:xfrm>
            <a:off x="4265240" y="6670895"/>
            <a:ext cx="455613" cy="155575"/>
          </a:xfrm>
          <a:prstGeom prst="rect">
            <a:avLst/>
          </a:prstGeom>
        </p:spPr>
        <p:txBody>
          <a:bodyPr/>
          <a:lstStyle>
            <a:lvl1pPr>
              <a:defRPr/>
            </a:lvl1pPr>
          </a:lstStyle>
          <a:p>
            <a:pPr>
              <a:defRPr/>
            </a:pPr>
            <a:fld id="{4B852D20-2352-4749-B7C5-DD441254C400}" type="slidenum">
              <a:rPr lang="en-US"/>
              <a:pPr>
                <a:defRPr/>
              </a:pPr>
              <a:t>‹#›</a:t>
            </a:fld>
            <a:endParaRPr lang="en-US"/>
          </a:p>
        </p:txBody>
      </p:sp>
      <p:sp>
        <p:nvSpPr>
          <p:cNvPr id="7" name="Rectangle 11"/>
          <p:cNvSpPr>
            <a:spLocks noGrp="1" noChangeArrowheads="1"/>
          </p:cNvSpPr>
          <p:nvPr>
            <p:ph idx="1"/>
          </p:nvPr>
        </p:nvSpPr>
        <p:spPr bwMode="auto">
          <a:xfrm>
            <a:off x="566738" y="1304652"/>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5750" indent="-285750">
              <a:buFont typeface="Wingdings 3" panose="05040102010807070707" pitchFamily="18" charset="2"/>
              <a:buChar char=""/>
              <a:defRPr/>
            </a:lvl1pPr>
            <a:lvl2pPr marL="715963" indent="-355600">
              <a:buFont typeface="Wingdings 3" panose="05040102010807070707" pitchFamily="18" charset="2"/>
              <a:buChar char=""/>
              <a:defRPr/>
            </a:lvl2pPr>
            <a:lvl3pPr marL="1254125" indent="-355600">
              <a:buSzPct val="100000"/>
              <a:buFont typeface="Wingdings 3" panose="05040102010807070707" pitchFamily="18" charset="2"/>
              <a:buChar char=""/>
              <a:defRPr sz="1400"/>
            </a:lvl3pPr>
            <a:lvl4pPr marL="1793875" indent="-355600">
              <a:buSzPct val="100000"/>
              <a:buFont typeface="Wingdings 3" panose="05040102010807070707" pitchFamily="18" charset="2"/>
              <a:buChar char=""/>
              <a:defRPr sz="1400"/>
            </a:lvl4pPr>
            <a:lvl5pPr marL="2332038" indent="-360363">
              <a:buSzPct val="100000"/>
              <a:buFont typeface="Wingdings 3" panose="05040102010807070707" pitchFamily="18" charset="2"/>
              <a:buChar char=""/>
              <a:defRPr sz="1400"/>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Tree>
    <p:extLst>
      <p:ext uri="{BB962C8B-B14F-4D97-AF65-F5344CB8AC3E}">
        <p14:creationId xmlns:p14="http://schemas.microsoft.com/office/powerpoint/2010/main" val="965731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a:xfrm>
            <a:off x="457200" y="-24"/>
            <a:ext cx="8229600" cy="785818"/>
          </a:xfrm>
          <a:prstGeom prst="rect">
            <a:avLst/>
          </a:prstGeom>
        </p:spPr>
        <p:txBody>
          <a:bodyPr anchor="b">
            <a:normAutofit/>
          </a:bodyPr>
          <a:lstStyle/>
          <a:p>
            <a:r>
              <a:rPr lang="ja-JP" altLang="en-US" smtClean="0"/>
              <a:t>マスタ タイトルの書式設定</a:t>
            </a:r>
            <a:endParaRPr lang="en-US"/>
          </a:p>
        </p:txBody>
      </p:sp>
      <p:sp>
        <p:nvSpPr>
          <p:cNvPr id="3" name="Date Placeholder 6"/>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solidFill>
                  <a:srgbClr val="000000"/>
                </a:solidFill>
                <a:cs typeface="+mn-cs"/>
              </a:defRPr>
            </a:lvl1pPr>
          </a:lstStyle>
          <a:p>
            <a:pPr>
              <a:defRPr/>
            </a:pPr>
            <a:fld id="{D701AFC1-8E4E-E043-B4B4-A9AA4D3A3EED}" type="datetime1">
              <a:rPr lang="en-US" altLang="ja-JP" smtClean="0"/>
              <a:t>4/13/17</a:t>
            </a:fld>
            <a:endParaRPr lang="en-US"/>
          </a:p>
        </p:txBody>
      </p:sp>
      <p:sp>
        <p:nvSpPr>
          <p:cNvPr id="4" name="Slide Number Placeholder 7"/>
          <p:cNvSpPr>
            <a:spLocks noGrp="1"/>
          </p:cNvSpPr>
          <p:nvPr>
            <p:ph type="sldNum" sz="quarter" idx="11"/>
          </p:nvPr>
        </p:nvSpPr>
        <p:spPr/>
        <p:txBody>
          <a:bodyPr/>
          <a:lstStyle>
            <a:lvl1pPr>
              <a:defRPr smtClean="0">
                <a:solidFill>
                  <a:srgbClr val="000000"/>
                </a:solidFill>
              </a:defRPr>
            </a:lvl1pPr>
          </a:lstStyle>
          <a:p>
            <a:pPr>
              <a:defRPr/>
            </a:pPr>
            <a:fld id="{26C485F6-F622-9D4E-98CB-D3BEE147E703}" type="slidenum">
              <a:rPr lang="en-US"/>
              <a:pPr>
                <a:defRPr/>
              </a:pPr>
              <a:t>‹#›</a:t>
            </a:fld>
            <a:endParaRPr lang="en-US"/>
          </a:p>
        </p:txBody>
      </p:sp>
      <p:sp>
        <p:nvSpPr>
          <p:cNvPr id="5" name="Footer Placeholder 8"/>
          <p:cNvSpPr>
            <a:spLocks noGrp="1"/>
          </p:cNvSpPr>
          <p:nvPr>
            <p:ph type="ftr" sz="quarter" idx="12"/>
          </p:nvPr>
        </p:nvSpPr>
        <p:spPr>
          <a:xfrm>
            <a:off x="3124200" y="6245225"/>
            <a:ext cx="2895600" cy="476250"/>
          </a:xfrm>
          <a:prstGeom prst="rect">
            <a:avLst/>
          </a:prstGeom>
        </p:spPr>
        <p:txBody>
          <a:bodyPr/>
          <a:lstStyle>
            <a:lvl1pPr>
              <a:defRPr>
                <a:solidFill>
                  <a:prstClr val="black"/>
                </a:solidFill>
                <a:latin typeface="Symbol" pitchFamily="18" charset="2"/>
                <a:ea typeface="+mn-ea"/>
                <a:cs typeface="+mn-cs"/>
              </a:defRPr>
            </a:lvl1pPr>
          </a:lstStyle>
          <a:p>
            <a:pPr>
              <a:defRPr/>
            </a:pPr>
            <a:endParaRPr lang="en-US"/>
          </a:p>
        </p:txBody>
      </p:sp>
    </p:spTree>
    <p:extLst>
      <p:ext uri="{BB962C8B-B14F-4D97-AF65-F5344CB8AC3E}">
        <p14:creationId xmlns:p14="http://schemas.microsoft.com/office/powerpoint/2010/main" val="2473789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タイトルとテキスト">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9" name="Title 8"/>
          <p:cNvSpPr>
            <a:spLocks noGrp="1"/>
          </p:cNvSpPr>
          <p:nvPr>
            <p:ph type="title"/>
          </p:nvPr>
        </p:nvSpPr>
        <p:spPr>
          <a:xfrm>
            <a:off x="428596" y="0"/>
            <a:ext cx="8229600" cy="785794"/>
          </a:xfrm>
          <a:prstGeom prst="rect">
            <a:avLst/>
          </a:prstGeom>
        </p:spPr>
        <p:txBody>
          <a:bodyPr anchor="b" anchorCtr="0">
            <a:normAutofit/>
          </a:bodyPr>
          <a:lstStyle/>
          <a:p>
            <a:pPr algn="l"/>
            <a:r>
              <a:rPr lang="ja-JP" altLang="en-US" smtClean="0"/>
              <a:t>マスタ タイトルの書式設定</a:t>
            </a:r>
            <a:endParaRPr lang="en-US"/>
          </a:p>
        </p:txBody>
      </p:sp>
      <p:sp>
        <p:nvSpPr>
          <p:cNvPr id="8" name="Date Placeholder 7"/>
          <p:cNvSpPr>
            <a:spLocks noGrp="1"/>
          </p:cNvSpPr>
          <p:nvPr>
            <p:ph type="dt" sz="half" idx="10"/>
          </p:nvPr>
        </p:nvSpPr>
        <p:spPr/>
        <p:txBody>
          <a:bodyPr/>
          <a:lstStyle/>
          <a:p>
            <a:r>
              <a:rPr lang="en-US" altLang="ja-JP" smtClean="0">
                <a:solidFill>
                  <a:prstClr val="black"/>
                </a:solidFill>
                <a:latin typeface="Corbel"/>
                <a:ea typeface="HGｺﾞｼｯｸM"/>
              </a:rPr>
              <a:t>2013/11/13</a:t>
            </a:r>
            <a:endParaRPr lang="en-US">
              <a:solidFill>
                <a:prstClr val="black"/>
              </a:solidFill>
              <a:latin typeface="Corbe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latin typeface="Corbel"/>
              </a:rPr>
              <a:pPr algn="r"/>
              <a:t>‹#›</a:t>
            </a:fld>
            <a:endParaRPr lang="en-US">
              <a:solidFill>
                <a:prstClr val="black"/>
              </a:solidFill>
              <a:latin typeface="Corbel"/>
            </a:endParaRPr>
          </a:p>
        </p:txBody>
      </p:sp>
      <p:sp>
        <p:nvSpPr>
          <p:cNvPr id="11" name="Footer Placeholder 10"/>
          <p:cNvSpPr>
            <a:spLocks noGrp="1"/>
          </p:cNvSpPr>
          <p:nvPr>
            <p:ph type="ftr" sz="quarter" idx="12"/>
          </p:nvPr>
        </p:nvSpPr>
        <p:spPr/>
        <p:txBody>
          <a:bodyPr/>
          <a:lstStyle/>
          <a:p>
            <a:r>
              <a:rPr lang="en-US" altLang="ja-JP" smtClean="0">
                <a:solidFill>
                  <a:prstClr val="black"/>
                </a:solidFill>
                <a:latin typeface="Corbel"/>
                <a:ea typeface="HGｺﾞｼｯｸM"/>
              </a:rPr>
              <a:t>B</a:t>
            </a:r>
            <a:r>
              <a:rPr lang="ja-JP" altLang="en-US" smtClean="0">
                <a:solidFill>
                  <a:prstClr val="black"/>
                </a:solidFill>
                <a:latin typeface="Corbel"/>
                <a:ea typeface="HGｺﾞｼｯｸM"/>
              </a:rPr>
              <a:t>ワークショップ</a:t>
            </a:r>
            <a:r>
              <a:rPr lang="en-US" altLang="ja-JP" smtClean="0">
                <a:solidFill>
                  <a:prstClr val="black"/>
                </a:solidFill>
                <a:latin typeface="Corbel"/>
                <a:ea typeface="HGｺﾞｼｯｸM"/>
              </a:rPr>
              <a:t>2010</a:t>
            </a:r>
            <a:r>
              <a:rPr lang="ja-JP" altLang="en-US" smtClean="0">
                <a:solidFill>
                  <a:prstClr val="black"/>
                </a:solidFill>
                <a:latin typeface="Corbel"/>
                <a:ea typeface="HGｺﾞｼｯｸM"/>
              </a:rPr>
              <a:t>熱海</a:t>
            </a:r>
            <a:endParaRPr lang="en-US">
              <a:solidFill>
                <a:prstClr val="black"/>
              </a:solidFill>
              <a:latin typeface="Corbel"/>
            </a:endParaRPr>
          </a:p>
        </p:txBody>
      </p:sp>
    </p:spTree>
    <p:extLst>
      <p:ext uri="{BB962C8B-B14F-4D97-AF65-F5344CB8AC3E}">
        <p14:creationId xmlns:p14="http://schemas.microsoft.com/office/powerpoint/2010/main" val="18352203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Full-Color Background + 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t>‹#›</a:t>
            </a:fld>
            <a:endParaRPr lang="en-US"/>
          </a:p>
        </p:txBody>
      </p:sp>
    </p:spTree>
    <p:extLst>
      <p:ext uri="{BB962C8B-B14F-4D97-AF65-F5344CB8AC3E}">
        <p14:creationId xmlns:p14="http://schemas.microsoft.com/office/powerpoint/2010/main" val="303188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Slide Number Placeholder 5"/>
          <p:cNvSpPr>
            <a:spLocks noGrp="1"/>
          </p:cNvSpPr>
          <p:nvPr>
            <p:ph type="sldNum" sz="quarter" idx="4"/>
          </p:nvPr>
        </p:nvSpPr>
        <p:spPr>
          <a:xfrm>
            <a:off x="6553200" y="6356350"/>
            <a:ext cx="2133600" cy="365125"/>
          </a:xfrm>
          <a:prstGeom prst="rect">
            <a:avLst/>
          </a:prstGeom>
          <a:noFill/>
        </p:spPr>
        <p:txBody>
          <a:bodyPr vert="horz" lIns="91440" tIns="45720" rIns="91440" bIns="45720" rtlCol="0" anchor="ctr"/>
          <a:lstStyle>
            <a:lvl1pPr algn="r">
              <a:defRPr sz="1200">
                <a:solidFill>
                  <a:schemeClr val="tx1"/>
                </a:solidFill>
              </a:defRPr>
            </a:lvl1pPr>
          </a:lstStyle>
          <a:p>
            <a:fld id="{67D58F25-987F-4BFB-8354-93D8D3401385}" type="slidenum">
              <a:rPr lang="en-US" smtClean="0"/>
              <a:pPr/>
              <a:t>‹#›</a:t>
            </a:fld>
            <a:endParaRPr lang="en-US" dirty="0"/>
          </a:p>
        </p:txBody>
      </p:sp>
      <p:sp>
        <p:nvSpPr>
          <p:cNvPr id="8" name="Date Placeholder 2"/>
          <p:cNvSpPr>
            <a:spLocks noGrp="1"/>
          </p:cNvSpPr>
          <p:nvPr>
            <p:ph type="dt" sz="half" idx="4294967295"/>
          </p:nvPr>
        </p:nvSpPr>
        <p:spPr>
          <a:xfrm>
            <a:off x="457200" y="6356350"/>
            <a:ext cx="2133600" cy="365125"/>
          </a:xfrm>
          <a:prstGeom prst="rect">
            <a:avLst/>
          </a:prstGeom>
        </p:spPr>
        <p:txBody>
          <a:bodyPr anchor="ctr"/>
          <a:lstStyle>
            <a:lvl1pPr>
              <a:defRPr sz="1200"/>
            </a:lvl1pPr>
          </a:lstStyle>
          <a:p>
            <a:r>
              <a:rPr lang="en-US" dirty="0" smtClean="0">
                <a:solidFill>
                  <a:prstClr val="black"/>
                </a:solidFill>
              </a:rPr>
              <a:t>April 11, 2017</a:t>
            </a:r>
            <a:endParaRPr lang="en-US" dirty="0">
              <a:solidFill>
                <a:prstClr val="black"/>
              </a:solidFill>
            </a:endParaRPr>
          </a:p>
        </p:txBody>
      </p:sp>
      <p:sp>
        <p:nvSpPr>
          <p:cNvPr id="9" name="Footer Placeholder 8"/>
          <p:cNvSpPr txBox="1">
            <a:spLocks/>
          </p:cNvSpPr>
          <p:nvPr userDrawn="1"/>
        </p:nvSpPr>
        <p:spPr>
          <a:xfrm>
            <a:off x="2743200" y="6364720"/>
            <a:ext cx="3657600" cy="365125"/>
          </a:xfrm>
          <a:prstGeom prst="rect">
            <a:avLst/>
          </a:prstGeom>
          <a:noFill/>
        </p:spPr>
        <p:txBody>
          <a:bodyPr vert="horz" lIns="91440" tIns="45720" rIns="91440" bIns="45720" rtlCol="0" anchor="ctr"/>
          <a:lstStyle/>
          <a:p>
            <a:pPr algn="ctr"/>
            <a:r>
              <a:rPr lang="en-US" sz="1200" dirty="0" smtClean="0">
                <a:solidFill>
                  <a:prstClr val="black"/>
                </a:solidFill>
              </a:rPr>
              <a:t>DOE</a:t>
            </a:r>
            <a:r>
              <a:rPr lang="en-US" sz="1200" baseline="0" dirty="0" smtClean="0">
                <a:solidFill>
                  <a:prstClr val="black"/>
                </a:solidFill>
              </a:rPr>
              <a:t> Review of Belle II Operations</a:t>
            </a:r>
            <a:endParaRPr lang="en-US" sz="1200" dirty="0" smtClean="0">
              <a:solidFill>
                <a:prstClr val="black"/>
              </a:solidFill>
            </a:endParaRPr>
          </a:p>
        </p:txBody>
      </p:sp>
    </p:spTree>
    <p:extLst>
      <p:ext uri="{BB962C8B-B14F-4D97-AF65-F5344CB8AC3E}">
        <p14:creationId xmlns:p14="http://schemas.microsoft.com/office/powerpoint/2010/main" val="2336436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0" name="Shape 60"/>
          <p:cNvSpPr>
            <a:spLocks noGrp="1"/>
          </p:cNvSpPr>
          <p:nvPr>
            <p:ph type="title"/>
          </p:nvPr>
        </p:nvSpPr>
        <p:spPr>
          <a:xfrm>
            <a:off x="468770" y="464344"/>
            <a:ext cx="8206460" cy="673748"/>
          </a:xfrm>
          <a:prstGeom prst="rect">
            <a:avLst/>
          </a:prstGeom>
        </p:spPr>
        <p:txBody>
          <a:bodyPr/>
          <a:lstStyle>
            <a:lvl1pPr>
              <a:defRPr sz="2800"/>
            </a:lvl1pPr>
          </a:lstStyle>
          <a:p>
            <a:r>
              <a:t>Title Text</a:t>
            </a:r>
          </a:p>
        </p:txBody>
      </p:sp>
      <p:sp>
        <p:nvSpPr>
          <p:cNvPr id="61" name="Shape 61"/>
          <p:cNvSpPr>
            <a:spLocks noGrp="1"/>
          </p:cNvSpPr>
          <p:nvPr>
            <p:ph type="body" idx="1"/>
          </p:nvPr>
        </p:nvSpPr>
        <p:spPr>
          <a:xfrm>
            <a:off x="442852" y="1246151"/>
            <a:ext cx="8258296" cy="5157903"/>
          </a:xfrm>
          <a:prstGeom prst="rect">
            <a:avLst/>
          </a:prstGeom>
        </p:spPr>
        <p:txBody>
          <a:bodyPr anchor="t"/>
          <a:lstStyle>
            <a:lvl1pPr marL="312528" indent="-312528">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62" name="Shape 62"/>
          <p:cNvSpPr>
            <a:spLocks noGrp="1"/>
          </p:cNvSpPr>
          <p:nvPr>
            <p:ph type="sldNum" sz="quarter" idx="2"/>
          </p:nvPr>
        </p:nvSpPr>
        <p:spPr>
          <a:xfrm>
            <a:off x="8821322" y="21739"/>
            <a:ext cx="259154" cy="267891"/>
          </a:xfrm>
          <a:prstGeom prst="rect">
            <a:avLst/>
          </a:prstGeom>
        </p:spPr>
        <p:txBody>
          <a:bodyPr/>
          <a:lstStyle>
            <a:lvl1pPr>
              <a:defRPr>
                <a:solidFill>
                  <a:srgbClr val="FFFFFF"/>
                </a:solidFill>
              </a:defRPr>
            </a:lvl1pPr>
          </a:lstStyle>
          <a:p>
            <a:fld id="{86CB4B4D-7CA3-9044-876B-883B54F8677D}" type="slidenum">
              <a:t>‹#›</a:t>
            </a:fld>
            <a:endParaRPr/>
          </a:p>
        </p:txBody>
      </p:sp>
      <p:sp>
        <p:nvSpPr>
          <p:cNvPr id="63" name="Shape 63"/>
          <p:cNvSpPr/>
          <p:nvPr/>
        </p:nvSpPr>
        <p:spPr>
          <a:xfrm>
            <a:off x="7623606" y="-49994"/>
            <a:ext cx="1435936" cy="410686"/>
          </a:xfrm>
          <a:prstGeom prst="rect">
            <a:avLst/>
          </a:prstGeom>
          <a:ln w="12700">
            <a:miter lim="400000"/>
          </a:ln>
          <a:extLst>
            <a:ext uri="{C572A759-6A51-4108-AA02-DFA0A04FC94B}">
              <ma14:wrappingTextBoxFlag xmlns:ma14="http://schemas.microsoft.com/office/mac/drawingml/2011/main" val="1"/>
            </a:ext>
          </a:extLst>
        </p:spPr>
        <p:txBody>
          <a:bodyPr wrap="none" lIns="35717" tIns="35717" rIns="35717" bIns="35717" anchor="ctr">
            <a:spAutoFit/>
          </a:bodyPr>
          <a:lstStyle>
            <a:lvl1pPr>
              <a:defRPr sz="2200" b="1">
                <a:solidFill>
                  <a:srgbClr val="FFFFFF"/>
                </a:solidFill>
                <a:latin typeface="Helvetica"/>
                <a:ea typeface="Helvetica"/>
                <a:cs typeface="Helvetica"/>
                <a:sym typeface="Helvetica"/>
              </a:defRPr>
            </a:lvl1pPr>
          </a:lstStyle>
          <a:p>
            <a:r>
              <a:t>J. Bennett</a:t>
            </a:r>
          </a:p>
        </p:txBody>
      </p:sp>
      <p:sp>
        <p:nvSpPr>
          <p:cNvPr id="64" name="Shape 64"/>
          <p:cNvSpPr/>
          <p:nvPr/>
        </p:nvSpPr>
        <p:spPr>
          <a:xfrm>
            <a:off x="14313" y="-49994"/>
            <a:ext cx="3191525" cy="410686"/>
          </a:xfrm>
          <a:prstGeom prst="rect">
            <a:avLst/>
          </a:prstGeom>
          <a:ln w="12700">
            <a:miter lim="400000"/>
          </a:ln>
          <a:extLst>
            <a:ext uri="{C572A759-6A51-4108-AA02-DFA0A04FC94B}">
              <ma14:wrappingTextBoxFlag xmlns:ma14="http://schemas.microsoft.com/office/mac/drawingml/2011/main" val="1"/>
            </a:ext>
          </a:extLst>
        </p:spPr>
        <p:txBody>
          <a:bodyPr wrap="none" lIns="35717" tIns="35717" rIns="35717" bIns="35717" anchor="ctr">
            <a:spAutoFit/>
          </a:bodyPr>
          <a:lstStyle>
            <a:lvl1pPr>
              <a:defRPr sz="2200" b="1">
                <a:solidFill>
                  <a:srgbClr val="FFFFFF"/>
                </a:solidFill>
                <a:latin typeface="Helvetica"/>
                <a:ea typeface="Helvetica"/>
                <a:cs typeface="Helvetica"/>
                <a:sym typeface="Helvetica"/>
              </a:defRPr>
            </a:lvl1pPr>
          </a:lstStyle>
          <a:p>
            <a:r>
              <a:t>Belle II data production </a:t>
            </a:r>
          </a:p>
        </p:txBody>
      </p:sp>
    </p:spTree>
    <p:extLst>
      <p:ext uri="{BB962C8B-B14F-4D97-AF65-F5344CB8AC3E}">
        <p14:creationId xmlns:p14="http://schemas.microsoft.com/office/powerpoint/2010/main" val="3314419359"/>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B48DCF-1791-43B6-9ACE-65241EECCDC1}" type="datetime1">
              <a:rPr lang="en-US" smtClean="0"/>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A9C5D-23D6-7A4C-A995-1DD4DEA25F0D}" type="slidenum">
              <a:rPr lang="en-US" smtClean="0"/>
              <a:t>‹#›</a:t>
            </a:fld>
            <a:endParaRPr lang="en-US"/>
          </a:p>
        </p:txBody>
      </p:sp>
      <p:pic>
        <p:nvPicPr>
          <p:cNvPr id="7" name="Picture 6"/>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3534994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C2B559-63A9-4E19-96D8-D4B4990A6FC1}" type="datetime1">
              <a:rPr lang="en-US" smtClean="0"/>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A9C5D-23D6-7A4C-A995-1DD4DEA25F0D}" type="slidenum">
              <a:rPr lang="en-US" smtClean="0"/>
              <a:t>‹#›</a:t>
            </a:fld>
            <a:endParaRPr lang="en-US"/>
          </a:p>
        </p:txBody>
      </p:sp>
      <p:pic>
        <p:nvPicPr>
          <p:cNvPr id="7" name="Picture 6"/>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406964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CE14D8-A8A2-41E8-99D0-36922D8FCEB8}" type="datetime1">
              <a:rPr lang="en-US" smtClean="0"/>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A9C5D-23D6-7A4C-A995-1DD4DEA25F0D}" type="slidenum">
              <a:rPr lang="en-US" smtClean="0"/>
              <a:t>‹#›</a:t>
            </a:fld>
            <a:endParaRPr lang="en-US"/>
          </a:p>
        </p:txBody>
      </p:sp>
      <p:pic>
        <p:nvPicPr>
          <p:cNvPr id="8" name="Picture 7"/>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1597689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95BC2D-52FA-4424-A6A8-D8C632FC771C}" type="datetime1">
              <a:rPr lang="en-US" smtClean="0"/>
              <a:t>4/13/17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1A9C5D-23D6-7A4C-A995-1DD4DEA25F0D}" type="slidenum">
              <a:rPr lang="en-US" smtClean="0"/>
              <a:t>‹#›</a:t>
            </a:fld>
            <a:endParaRPr lang="en-US"/>
          </a:p>
        </p:txBody>
      </p:sp>
      <p:pic>
        <p:nvPicPr>
          <p:cNvPr id="10" name="Picture 9"/>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4048672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5C3C34-D766-4147-9B5C-326FBD9C9678}" type="datetime1">
              <a:rPr lang="en-US" smtClean="0"/>
              <a:t>4/13/17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A9C5D-23D6-7A4C-A995-1DD4DEA25F0D}" type="slidenum">
              <a:rPr lang="en-US" smtClean="0"/>
              <a:t>‹#›</a:t>
            </a:fld>
            <a:endParaRPr lang="en-US"/>
          </a:p>
        </p:txBody>
      </p:sp>
      <p:pic>
        <p:nvPicPr>
          <p:cNvPr id="6" name="Picture 5"/>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954976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35749-2448-43EE-B433-7812B681EA49}" type="datetime1">
              <a:rPr lang="en-US" smtClean="0"/>
              <a:t>4/13/17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1A9C5D-23D6-7A4C-A995-1DD4DEA25F0D}" type="slidenum">
              <a:rPr lang="en-US" smtClean="0"/>
              <a:t>‹#›</a:t>
            </a:fld>
            <a:endParaRPr lang="en-US"/>
          </a:p>
        </p:txBody>
      </p:sp>
      <p:pic>
        <p:nvPicPr>
          <p:cNvPr id="5" name="Picture 4"/>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1990274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F94D2E-218A-4B82-83BB-4D3F1664901A}" type="datetime1">
              <a:rPr lang="en-US" smtClean="0"/>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A9C5D-23D6-7A4C-A995-1DD4DEA25F0D}" type="slidenum">
              <a:rPr lang="en-US" smtClean="0"/>
              <a:t>‹#›</a:t>
            </a:fld>
            <a:endParaRPr lang="en-US"/>
          </a:p>
        </p:txBody>
      </p:sp>
      <p:pic>
        <p:nvPicPr>
          <p:cNvPr id="8" name="Picture 7"/>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2483857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65358C-A10C-4D65-9BEC-B8F1B28E52F5}" type="datetime1">
              <a:rPr lang="en-US" smtClean="0"/>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A9C5D-23D6-7A4C-A995-1DD4DEA25F0D}" type="slidenum">
              <a:rPr lang="en-US" smtClean="0"/>
              <a:t>‹#›</a:t>
            </a:fld>
            <a:endParaRPr lang="en-US"/>
          </a:p>
        </p:txBody>
      </p:sp>
      <p:pic>
        <p:nvPicPr>
          <p:cNvPr id="8" name="Picture 7"/>
          <p:cNvPicPr>
            <a:picLocks noChangeAspect="1"/>
          </p:cNvPicPr>
          <p:nvPr userDrawn="1"/>
        </p:nvPicPr>
        <p:blipFill>
          <a:blip r:embed="rId2"/>
          <a:stretch>
            <a:fillRect/>
          </a:stretch>
        </p:blipFill>
        <p:spPr>
          <a:xfrm>
            <a:off x="8001000" y="0"/>
            <a:ext cx="1143000" cy="933450"/>
          </a:xfrm>
          <a:prstGeom prst="rect">
            <a:avLst/>
          </a:prstGeom>
        </p:spPr>
      </p:pic>
    </p:spTree>
    <p:extLst>
      <p:ext uri="{BB962C8B-B14F-4D97-AF65-F5344CB8AC3E}">
        <p14:creationId xmlns:p14="http://schemas.microsoft.com/office/powerpoint/2010/main" val="25369160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26C5AC-82CE-43BB-B1EB-FFCB8D5B4EFA}" type="datetime1">
              <a:rPr lang="en-US" smtClean="0"/>
              <a:t>4/13/17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1A9C5D-23D6-7A4C-A995-1DD4DEA25F0D}" type="slidenum">
              <a:rPr lang="en-US" smtClean="0"/>
              <a:t>‹#›</a:t>
            </a:fld>
            <a:endParaRPr lang="en-US"/>
          </a:p>
        </p:txBody>
      </p:sp>
    </p:spTree>
    <p:extLst>
      <p:ext uri="{BB962C8B-B14F-4D97-AF65-F5344CB8AC3E}">
        <p14:creationId xmlns:p14="http://schemas.microsoft.com/office/powerpoint/2010/main" val="1106358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 Id="rId3"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 Id="rId3" Type="http://schemas.openxmlformats.org/officeDocument/2006/relationships/image" Target="../media/image4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pn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4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tiff"/><Relationship Id="rId3" Type="http://schemas.openxmlformats.org/officeDocument/2006/relationships/image" Target="../media/image48.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50.png"/><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5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jpg"/><Relationship Id="rId5"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8.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2.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emf"/><Relationship Id="rId6" Type="http://schemas.openxmlformats.org/officeDocument/2006/relationships/image" Target="../media/image78.png"/><Relationship Id="rId7"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image" Target="../media/image83.png"/><Relationship Id="rId5" Type="http://schemas.openxmlformats.org/officeDocument/2006/relationships/image" Target="../media/image84.jpeg"/><Relationship Id="rId6" Type="http://schemas.openxmlformats.org/officeDocument/2006/relationships/oleObject" Target="../embeddings/oleObject2.bin"/><Relationship Id="rId7" Type="http://schemas.openxmlformats.org/officeDocument/2006/relationships/image" Target="../media/image80.emf"/><Relationship Id="rId8" Type="http://schemas.openxmlformats.org/officeDocument/2006/relationships/oleObject" Target="../embeddings/oleObject3.bin"/><Relationship Id="rId9" Type="http://schemas.openxmlformats.org/officeDocument/2006/relationships/image" Target="../media/image81.emf"/><Relationship Id="rId10" Type="http://schemas.openxmlformats.org/officeDocument/2006/relationships/oleObject" Target="../embeddings/oleObject4.bin"/><Relationship Id="rId11" Type="http://schemas.openxmlformats.org/officeDocument/2006/relationships/image" Target="../media/image82.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86.png"/></Relationships>
</file>

<file path=ppt/slides/_rels/slide46.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image" Target="../media/image90.png"/><Relationship Id="rId5" Type="http://schemas.openxmlformats.org/officeDocument/2006/relationships/oleObject" Target="../embeddings/oleObject5.bin"/><Relationship Id="rId6" Type="http://schemas.openxmlformats.org/officeDocument/2006/relationships/image" Target="../media/image89.emf"/><Relationship Id="rId7" Type="http://schemas.openxmlformats.org/officeDocument/2006/relationships/image" Target="../media/image91.png"/><Relationship Id="rId8" Type="http://schemas.openxmlformats.org/officeDocument/2006/relationships/image" Target="../media/image92.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oleObject" Target="../embeddings/oleObject6.bin"/><Relationship Id="rId5" Type="http://schemas.openxmlformats.org/officeDocument/2006/relationships/image" Target="../media/image94.emf"/><Relationship Id="rId6" Type="http://schemas.openxmlformats.org/officeDocument/2006/relationships/image" Target="../media/image95.png"/><Relationship Id="rId7" Type="http://schemas.openxmlformats.org/officeDocument/2006/relationships/image" Target="../media/image96.pn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gif"/></Relationships>
</file>

<file path=ppt/slides/_rels/slide50.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9.png"/><Relationship Id="rId3" Type="http://schemas.openxmlformats.org/officeDocument/2006/relationships/image" Target="../media/image10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0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7.bin"/><Relationship Id="rId5" Type="http://schemas.openxmlformats.org/officeDocument/2006/relationships/image" Target="../media/image102.wmf"/><Relationship Id="rId6" Type="http://schemas.openxmlformats.org/officeDocument/2006/relationships/image" Target="../media/image103.png"/><Relationship Id="rId7" Type="http://schemas.openxmlformats.org/officeDocument/2006/relationships/image" Target="../media/image104.png"/><Relationship Id="rId8" Type="http://schemas.openxmlformats.org/officeDocument/2006/relationships/image" Target="../media/image105.png"/><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wmf"/><Relationship Id="rId3" Type="http://schemas.openxmlformats.org/officeDocument/2006/relationships/image" Target="../media/image10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wmf"/><Relationship Id="rId3" Type="http://schemas.openxmlformats.org/officeDocument/2006/relationships/image" Target="../media/image10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09.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8.bin"/><Relationship Id="rId5" Type="http://schemas.openxmlformats.org/officeDocument/2006/relationships/image" Target="../media/image110.emf"/><Relationship Id="rId6" Type="http://schemas.openxmlformats.org/officeDocument/2006/relationships/image" Target="../media/image112.png"/><Relationship Id="rId7" Type="http://schemas.openxmlformats.org/officeDocument/2006/relationships/oleObject" Target="../embeddings/oleObject9.bin"/><Relationship Id="rId8" Type="http://schemas.openxmlformats.org/officeDocument/2006/relationships/image" Target="../media/image111.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9.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116.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6.xml.rels><?xml version="1.0" encoding="UTF-8" standalone="yes"?>
<Relationships xmlns="http://schemas.openxmlformats.org/package/2006/relationships"><Relationship Id="rId11" Type="http://schemas.openxmlformats.org/officeDocument/2006/relationships/image" Target="../media/image14.jpeg"/><Relationship Id="rId12" Type="http://schemas.openxmlformats.org/officeDocument/2006/relationships/image" Target="../media/image15.jpeg"/><Relationship Id="rId13" Type="http://schemas.openxmlformats.org/officeDocument/2006/relationships/image" Target="../media/image16.jpeg"/><Relationship Id="rId14" Type="http://schemas.openxmlformats.org/officeDocument/2006/relationships/image" Target="../media/image17.jpeg"/><Relationship Id="rId15" Type="http://schemas.openxmlformats.org/officeDocument/2006/relationships/image" Target="../media/image18.jpeg"/><Relationship Id="rId16" Type="http://schemas.openxmlformats.org/officeDocument/2006/relationships/image" Target="../media/image19.emf"/><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notesSlide" Target="../notesSlides/notesSlide4.xml"/><Relationship Id="rId4" Type="http://schemas.openxmlformats.org/officeDocument/2006/relationships/oleObject" Target="???" TargetMode="External"/><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jpeg"/><Relationship Id="rId9" Type="http://schemas.openxmlformats.org/officeDocument/2006/relationships/image" Target="../media/image12.png"/><Relationship Id="rId10"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118.png"/><Relationship Id="rId5" Type="http://schemas.openxmlformats.org/officeDocument/2006/relationships/image" Target="../media/image119.png"/><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61.xml.rels><?xml version="1.0" encoding="UTF-8" standalone="yes"?>
<Relationships xmlns="http://schemas.openxmlformats.org/package/2006/relationships"><Relationship Id="rId3" Type="http://schemas.openxmlformats.org/officeDocument/2006/relationships/image" Target="../media/image120.png"/><Relationship Id="rId4" Type="http://schemas.openxmlformats.org/officeDocument/2006/relationships/image" Target="../media/image121.png"/><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22.png"/></Relationships>
</file>

<file path=ppt/slides/_rels/slide63.xml.rels><?xml version="1.0" encoding="UTF-8" standalone="yes"?>
<Relationships xmlns="http://schemas.openxmlformats.org/package/2006/relationships"><Relationship Id="rId3" Type="http://schemas.openxmlformats.org/officeDocument/2006/relationships/image" Target="../media/image123.png"/><Relationship Id="rId4" Type="http://schemas.openxmlformats.org/officeDocument/2006/relationships/image" Target="../media/image124.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126.png"/><Relationship Id="rId5" Type="http://schemas.openxmlformats.org/officeDocument/2006/relationships/hyperlink" Target="http://arxiv.org/abs/1402.7134" TargetMode="External"/><Relationship Id="rId1" Type="http://schemas.openxmlformats.org/officeDocument/2006/relationships/slideLayout" Target="../slideLayouts/slideLayout2.xml"/><Relationship Id="rId2" Type="http://schemas.openxmlformats.org/officeDocument/2006/relationships/image" Target="../media/image125.png"/></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27.emf"/><Relationship Id="rId5" Type="http://schemas.openxmlformats.org/officeDocument/2006/relationships/image" Target="../media/image128.png"/><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30.png"/><Relationship Id="rId4" Type="http://schemas.openxmlformats.org/officeDocument/2006/relationships/hyperlink" Target="http://xxx.lanl.gov/abs/1605.07633" TargetMode="External"/><Relationship Id="rId5" Type="http://schemas.openxmlformats.org/officeDocument/2006/relationships/oleObject" Target="../embeddings/oleObject11.bin"/><Relationship Id="rId6" Type="http://schemas.openxmlformats.org/officeDocument/2006/relationships/image" Target="../media/image129.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31.png"/><Relationship Id="rId4" Type="http://schemas.openxmlformats.org/officeDocument/2006/relationships/image" Target="../media/image132.png"/><Relationship Id="rId1" Type="http://schemas.openxmlformats.org/officeDocument/2006/relationships/slideLayout" Target="../slideLayouts/slideLayout13.xml"/><Relationship Id="rId2" Type="http://schemas.openxmlformats.org/officeDocument/2006/relationships/notesSlide" Target="../notesSlides/notesSlide47.xml"/></Relationships>
</file>

<file path=ppt/slides/_rels/slide68.xml.rels><?xml version="1.0" encoding="UTF-8" standalone="yes"?>
<Relationships xmlns="http://schemas.openxmlformats.org/package/2006/relationships"><Relationship Id="rId3" Type="http://schemas.openxmlformats.org/officeDocument/2006/relationships/image" Target="../media/image133.jpg"/><Relationship Id="rId4" Type="http://schemas.openxmlformats.org/officeDocument/2006/relationships/image" Target="../media/image134.pn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9.xml.rels><?xml version="1.0" encoding="UTF-8" standalone="yes"?>
<Relationships xmlns="http://schemas.openxmlformats.org/package/2006/relationships"><Relationship Id="rId3" Type="http://schemas.openxmlformats.org/officeDocument/2006/relationships/image" Target="../media/image135.png"/><Relationship Id="rId4" Type="http://schemas.openxmlformats.org/officeDocument/2006/relationships/image" Target="../media/image136.png"/><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0.png"/></Relationships>
</file>

<file path=ppt/slides/_rels/slide70.xml.rels><?xml version="1.0" encoding="UTF-8" standalone="yes"?>
<Relationships xmlns="http://schemas.openxmlformats.org/package/2006/relationships"><Relationship Id="rId3" Type="http://schemas.openxmlformats.org/officeDocument/2006/relationships/image" Target="../media/image138.png"/><Relationship Id="rId4" Type="http://schemas.openxmlformats.org/officeDocument/2006/relationships/image" Target="../media/image133.jpg"/><Relationship Id="rId5" Type="http://schemas.openxmlformats.org/officeDocument/2006/relationships/oleObject" Target="../embeddings/oleObject12.bin"/><Relationship Id="rId6" Type="http://schemas.openxmlformats.org/officeDocument/2006/relationships/image" Target="../media/image137.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9.png"/></Relationships>
</file>

<file path=ppt/slides/_rels/slide73.xml.rels><?xml version="1.0" encoding="UTF-8" standalone="yes"?>
<Relationships xmlns="http://schemas.openxmlformats.org/package/2006/relationships"><Relationship Id="rId3" Type="http://schemas.openxmlformats.org/officeDocument/2006/relationships/image" Target="../media/image140.png"/><Relationship Id="rId4" Type="http://schemas.openxmlformats.org/officeDocument/2006/relationships/image" Target="../media/image141.png"/><Relationship Id="rId5" Type="http://schemas.openxmlformats.org/officeDocument/2006/relationships/image" Target="../media/image142.png"/><Relationship Id="rId1" Type="http://schemas.openxmlformats.org/officeDocument/2006/relationships/slideLayout" Target="../slideLayouts/slideLayout7.xml"/><Relationship Id="rId2" Type="http://schemas.openxmlformats.org/officeDocument/2006/relationships/notesSlide" Target="../notesSlides/notesSlide51.xml"/></Relationships>
</file>

<file path=ppt/slides/_rels/slide74.xml.rels><?xml version="1.0" encoding="UTF-8" standalone="yes"?>
<Relationships xmlns="http://schemas.openxmlformats.org/package/2006/relationships"><Relationship Id="rId3" Type="http://schemas.openxmlformats.org/officeDocument/2006/relationships/image" Target="../media/image143.png"/><Relationship Id="rId4" Type="http://schemas.openxmlformats.org/officeDocument/2006/relationships/image" Target="../media/image144.jpeg"/><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75.xml.rels><?xml version="1.0" encoding="UTF-8" standalone="yes"?>
<Relationships xmlns="http://schemas.openxmlformats.org/package/2006/relationships"><Relationship Id="rId3" Type="http://schemas.openxmlformats.org/officeDocument/2006/relationships/image" Target="../media/image145.png"/><Relationship Id="rId4" Type="http://schemas.openxmlformats.org/officeDocument/2006/relationships/image" Target="../media/image146.png"/><Relationship Id="rId1" Type="http://schemas.openxmlformats.org/officeDocument/2006/relationships/slideLayout" Target="../slideLayouts/slideLayout13.xml"/><Relationship Id="rId2" Type="http://schemas.openxmlformats.org/officeDocument/2006/relationships/notesSlide" Target="../notesSlides/notesSlide53.xml"/></Relationships>
</file>

<file path=ppt/slides/_rels/slide76.xml.rels><?xml version="1.0" encoding="UTF-8" standalone="yes"?>
<Relationships xmlns="http://schemas.openxmlformats.org/package/2006/relationships"><Relationship Id="rId3" Type="http://schemas.openxmlformats.org/officeDocument/2006/relationships/image" Target="../media/image147.png"/><Relationship Id="rId4" Type="http://schemas.openxmlformats.org/officeDocument/2006/relationships/image" Target="../media/image148.png"/><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49.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image" Target="../media/image153.png"/><Relationship Id="rId5" Type="http://schemas.openxmlformats.org/officeDocument/2006/relationships/image" Target="../media/image154.png"/><Relationship Id="rId6" Type="http://schemas.openxmlformats.org/officeDocument/2006/relationships/image" Target="../media/image155.png"/><Relationship Id="rId7" Type="http://schemas.openxmlformats.org/officeDocument/2006/relationships/image" Target="../media/image156.png"/><Relationship Id="rId8" Type="http://schemas.openxmlformats.org/officeDocument/2006/relationships/image" Target="../media/image157.png"/><Relationship Id="rId1" Type="http://schemas.openxmlformats.org/officeDocument/2006/relationships/slideLayout" Target="../slideLayouts/slideLayout15.xml"/><Relationship Id="rId2" Type="http://schemas.openxmlformats.org/officeDocument/2006/relationships/image" Target="../media/image151.emf"/></Relationships>
</file>

<file path=ppt/slides/_rels/slide81.xml.rels><?xml version="1.0" encoding="UTF-8" standalone="yes"?>
<Relationships xmlns="http://schemas.openxmlformats.org/package/2006/relationships"><Relationship Id="rId3" Type="http://schemas.openxmlformats.org/officeDocument/2006/relationships/image" Target="../media/image158.png"/><Relationship Id="rId4" Type="http://schemas.openxmlformats.org/officeDocument/2006/relationships/image" Target="../media/image159.png"/><Relationship Id="rId5" Type="http://schemas.openxmlformats.org/officeDocument/2006/relationships/image" Target="../media/image160.png"/><Relationship Id="rId6" Type="http://schemas.openxmlformats.org/officeDocument/2006/relationships/image" Target="../media/image161.png"/><Relationship Id="rId1" Type="http://schemas.openxmlformats.org/officeDocument/2006/relationships/slideLayout" Target="../slideLayouts/slideLayout16.xml"/><Relationship Id="rId2" Type="http://schemas.openxmlformats.org/officeDocument/2006/relationships/notesSlide" Target="../notesSlides/notesSlide5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6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63.png"/><Relationship Id="rId3" Type="http://schemas.openxmlformats.org/officeDocument/2006/relationships/image" Target="../media/image164.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5.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 Id="rId3" Type="http://schemas.openxmlformats.org/officeDocument/2006/relationships/image" Target="../media/image16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1666" y="54180"/>
            <a:ext cx="7772400" cy="1065321"/>
          </a:xfrm>
        </p:spPr>
        <p:txBody>
          <a:bodyPr>
            <a:noAutofit/>
          </a:bodyPr>
          <a:lstStyle/>
          <a:p>
            <a:r>
              <a:rPr lang="en-US" sz="3200" dirty="0" smtClean="0"/>
              <a:t>Belle II: New Physics and the Next Generation</a:t>
            </a:r>
            <a:endParaRPr lang="en-US" sz="3200" i="1" dirty="0"/>
          </a:p>
        </p:txBody>
      </p:sp>
      <p:sp>
        <p:nvSpPr>
          <p:cNvPr id="6" name="Subtitle 5"/>
          <p:cNvSpPr>
            <a:spLocks noGrp="1"/>
          </p:cNvSpPr>
          <p:nvPr>
            <p:ph type="subTitle" idx="1"/>
          </p:nvPr>
        </p:nvSpPr>
        <p:spPr>
          <a:xfrm>
            <a:off x="950264" y="926492"/>
            <a:ext cx="6400800" cy="1064095"/>
          </a:xfrm>
        </p:spPr>
        <p:txBody>
          <a:bodyPr>
            <a:normAutofit/>
          </a:bodyPr>
          <a:lstStyle/>
          <a:p>
            <a:r>
              <a:rPr lang="en-US" sz="2400" dirty="0" smtClean="0"/>
              <a:t>Tom Browder</a:t>
            </a:r>
          </a:p>
          <a:p>
            <a:r>
              <a:rPr lang="en-US" sz="2400" dirty="0" smtClean="0"/>
              <a:t>(University of Hawai’i)</a:t>
            </a:r>
            <a:endParaRPr lang="en-US" sz="2400" dirty="0"/>
          </a:p>
        </p:txBody>
      </p:sp>
      <p:pic>
        <p:nvPicPr>
          <p:cNvPr id="2" name="Picture 1" descr="IMG_7707_r.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0264" y="2189689"/>
            <a:ext cx="4974336" cy="3730752"/>
          </a:xfrm>
          <a:prstGeom prst="rect">
            <a:avLst/>
          </a:prstGeom>
        </p:spPr>
      </p:pic>
      <p:sp>
        <p:nvSpPr>
          <p:cNvPr id="3" name="TextBox 2"/>
          <p:cNvSpPr txBox="1"/>
          <p:nvPr/>
        </p:nvSpPr>
        <p:spPr>
          <a:xfrm>
            <a:off x="690779" y="5943966"/>
            <a:ext cx="5735994" cy="646331"/>
          </a:xfrm>
          <a:prstGeom prst="rect">
            <a:avLst/>
          </a:prstGeom>
          <a:noFill/>
        </p:spPr>
        <p:txBody>
          <a:bodyPr wrap="square" rtlCol="0">
            <a:spAutoFit/>
          </a:bodyPr>
          <a:lstStyle/>
          <a:p>
            <a:r>
              <a:rPr lang="en-US" dirty="0" smtClean="0"/>
              <a:t>QCSR and QCSL, the complex </a:t>
            </a:r>
            <a:r>
              <a:rPr lang="en-US" i="1" u="sng" dirty="0" smtClean="0"/>
              <a:t>superconducting </a:t>
            </a:r>
            <a:r>
              <a:rPr lang="en-US" dirty="0" smtClean="0"/>
              <a:t>final focus is at the IP, Belle II is in the background </a:t>
            </a:r>
            <a:r>
              <a:rPr lang="en-US" i="1" dirty="0" smtClean="0"/>
              <a:t>awaiting roll-in</a:t>
            </a:r>
            <a:endParaRPr lang="en-US" i="1" dirty="0"/>
          </a:p>
        </p:txBody>
      </p:sp>
      <p:sp>
        <p:nvSpPr>
          <p:cNvPr id="8" name="TextBox 7"/>
          <p:cNvSpPr txBox="1"/>
          <p:nvPr/>
        </p:nvSpPr>
        <p:spPr>
          <a:xfrm>
            <a:off x="6310560" y="2189689"/>
            <a:ext cx="2545354" cy="3785652"/>
          </a:xfrm>
          <a:prstGeom prst="rect">
            <a:avLst/>
          </a:prstGeom>
          <a:noFill/>
        </p:spPr>
        <p:txBody>
          <a:bodyPr wrap="square" rtlCol="0">
            <a:spAutoFit/>
          </a:bodyPr>
          <a:lstStyle/>
          <a:p>
            <a:r>
              <a:rPr lang="en-US" sz="2400" dirty="0" smtClean="0"/>
              <a:t>Belle II/</a:t>
            </a:r>
            <a:r>
              <a:rPr lang="en-US" sz="2400" dirty="0" err="1" smtClean="0"/>
              <a:t>SuperKEKB</a:t>
            </a:r>
            <a:r>
              <a:rPr lang="en-US" sz="2400" dirty="0" smtClean="0"/>
              <a:t> milestones</a:t>
            </a:r>
          </a:p>
          <a:p>
            <a:endParaRPr lang="en-US" sz="2400" dirty="0"/>
          </a:p>
          <a:p>
            <a:r>
              <a:rPr lang="en-US" sz="2400" dirty="0" smtClean="0"/>
              <a:t>Progress on Belle II</a:t>
            </a:r>
          </a:p>
          <a:p>
            <a:endParaRPr lang="en-US" sz="2400" dirty="0"/>
          </a:p>
          <a:p>
            <a:r>
              <a:rPr lang="en-US" sz="2400" dirty="0" smtClean="0"/>
              <a:t>A different approach to New Physics (charged Higgs, new weak couplings)</a:t>
            </a:r>
            <a:endParaRPr lang="en-US" sz="2400" dirty="0"/>
          </a:p>
        </p:txBody>
      </p:sp>
    </p:spTree>
    <p:extLst>
      <p:ext uri="{BB962C8B-B14F-4D97-AF65-F5344CB8AC3E}">
        <p14:creationId xmlns:p14="http://schemas.microsoft.com/office/powerpoint/2010/main" val="59969019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881309"/>
            <a:ext cx="9144000" cy="1628862"/>
          </a:xfrm>
          <a:prstGeom prst="rect">
            <a:avLst/>
          </a:prstGeom>
        </p:spPr>
      </p:pic>
      <p:sp>
        <p:nvSpPr>
          <p:cNvPr id="6" name="TextBox 5"/>
          <p:cNvSpPr txBox="1"/>
          <p:nvPr/>
        </p:nvSpPr>
        <p:spPr>
          <a:xfrm>
            <a:off x="192172" y="593770"/>
            <a:ext cx="8611923" cy="1138773"/>
          </a:xfrm>
          <a:prstGeom prst="rect">
            <a:avLst/>
          </a:prstGeom>
          <a:noFill/>
        </p:spPr>
        <p:txBody>
          <a:bodyPr wrap="square" rtlCol="0">
            <a:spAutoFit/>
          </a:bodyPr>
          <a:lstStyle/>
          <a:p>
            <a:r>
              <a:rPr lang="en-US" sz="2400" dirty="0" smtClean="0"/>
              <a:t> </a:t>
            </a:r>
            <a:r>
              <a:rPr lang="en-US" sz="2400" dirty="0"/>
              <a:t>A</a:t>
            </a:r>
            <a:r>
              <a:rPr lang="en-US" sz="2400" dirty="0" smtClean="0"/>
              <a:t> GEANT4 event display of a 2 </a:t>
            </a:r>
            <a:r>
              <a:rPr lang="en-US" sz="2400" dirty="0" err="1" smtClean="0"/>
              <a:t>GeV</a:t>
            </a:r>
            <a:r>
              <a:rPr lang="en-US" sz="2400" dirty="0" smtClean="0"/>
              <a:t> </a:t>
            </a:r>
            <a:r>
              <a:rPr lang="en-US" sz="2400" dirty="0" smtClean="0">
                <a:solidFill>
                  <a:srgbClr val="FF0000"/>
                </a:solidFill>
              </a:rPr>
              <a:t>pion </a:t>
            </a:r>
            <a:r>
              <a:rPr lang="en-US" sz="2400" dirty="0" smtClean="0"/>
              <a:t>and </a:t>
            </a:r>
            <a:r>
              <a:rPr lang="en-US" sz="2400" dirty="0" err="1" smtClean="0">
                <a:solidFill>
                  <a:srgbClr val="008000"/>
                </a:solidFill>
              </a:rPr>
              <a:t>kaon</a:t>
            </a:r>
            <a:r>
              <a:rPr lang="en-US" sz="2400" dirty="0" smtClean="0"/>
              <a:t>  </a:t>
            </a:r>
          </a:p>
          <a:p>
            <a:r>
              <a:rPr lang="en-US" sz="2400" dirty="0" smtClean="0"/>
              <a:t>interacting in a </a:t>
            </a:r>
            <a:r>
              <a:rPr lang="en-US" sz="2400" dirty="0" err="1" smtClean="0"/>
              <a:t>iTOP</a:t>
            </a:r>
            <a:r>
              <a:rPr lang="en-US" sz="2400" dirty="0" smtClean="0"/>
              <a:t> [imaging Time </a:t>
            </a:r>
            <a:r>
              <a:rPr lang="en-US" sz="2400" dirty="0"/>
              <a:t>O</a:t>
            </a:r>
            <a:r>
              <a:rPr lang="en-US" sz="2400" dirty="0" smtClean="0"/>
              <a:t>f </a:t>
            </a:r>
            <a:r>
              <a:rPr lang="en-US" sz="2400" dirty="0"/>
              <a:t>P</a:t>
            </a:r>
            <a:r>
              <a:rPr lang="en-US" sz="2400" dirty="0" smtClean="0"/>
              <a:t>ropagation] quartz bar. </a:t>
            </a:r>
          </a:p>
          <a:p>
            <a:r>
              <a:rPr lang="en-US" sz="2000" dirty="0" smtClean="0"/>
              <a:t>(US, Japan, Slovenia, Italy)</a:t>
            </a:r>
            <a:endParaRPr lang="en-US" sz="2000" dirty="0"/>
          </a:p>
        </p:txBody>
      </p:sp>
      <p:sp>
        <p:nvSpPr>
          <p:cNvPr id="11" name="TextBox 10"/>
          <p:cNvSpPr txBox="1"/>
          <p:nvPr/>
        </p:nvSpPr>
        <p:spPr>
          <a:xfrm>
            <a:off x="3226789" y="1465903"/>
            <a:ext cx="1271345" cy="646331"/>
          </a:xfrm>
          <a:prstGeom prst="rect">
            <a:avLst/>
          </a:prstGeom>
          <a:noFill/>
        </p:spPr>
        <p:txBody>
          <a:bodyPr wrap="square" rtlCol="0">
            <a:spAutoFit/>
          </a:bodyPr>
          <a:lstStyle/>
          <a:p>
            <a:r>
              <a:rPr lang="en-US" dirty="0" smtClean="0"/>
              <a:t>Incoming track </a:t>
            </a:r>
            <a:endParaRPr lang="en-US" dirty="0"/>
          </a:p>
        </p:txBody>
      </p:sp>
      <p:sp>
        <p:nvSpPr>
          <p:cNvPr id="3" name="TextBox 2"/>
          <p:cNvSpPr txBox="1"/>
          <p:nvPr/>
        </p:nvSpPr>
        <p:spPr>
          <a:xfrm>
            <a:off x="1557364" y="13734"/>
            <a:ext cx="6258255" cy="584776"/>
          </a:xfrm>
          <a:prstGeom prst="rect">
            <a:avLst/>
          </a:prstGeom>
          <a:noFill/>
        </p:spPr>
        <p:txBody>
          <a:bodyPr wrap="square" rtlCol="0">
            <a:spAutoFit/>
          </a:bodyPr>
          <a:lstStyle/>
          <a:p>
            <a:r>
              <a:rPr lang="en-US" sz="3200" dirty="0" smtClean="0"/>
              <a:t>Barrel Particle Identification </a:t>
            </a:r>
            <a:endParaRPr lang="en-US" sz="3200" dirty="0"/>
          </a:p>
        </p:txBody>
      </p:sp>
      <p:sp>
        <p:nvSpPr>
          <p:cNvPr id="2" name="Slide Number Placeholder 1"/>
          <p:cNvSpPr>
            <a:spLocks noGrp="1"/>
          </p:cNvSpPr>
          <p:nvPr>
            <p:ph type="sldNum" sz="quarter" idx="12"/>
          </p:nvPr>
        </p:nvSpPr>
        <p:spPr>
          <a:xfrm>
            <a:off x="7010400" y="6458872"/>
            <a:ext cx="2133600" cy="365125"/>
          </a:xfrm>
        </p:spPr>
        <p:txBody>
          <a:bodyPr/>
          <a:lstStyle/>
          <a:p>
            <a:fld id="{F16D68EC-1E92-5F40-99CB-2855E5FF9889}" type="slidenum">
              <a:rPr lang="en-US" smtClean="0"/>
              <a:pPr/>
              <a:t>10</a:t>
            </a:fld>
            <a:endParaRPr lang="en-US" dirty="0"/>
          </a:p>
        </p:txBody>
      </p:sp>
      <p:pic>
        <p:nvPicPr>
          <p:cNvPr id="13" name="Picture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028302" y="3910281"/>
            <a:ext cx="4598600" cy="2503794"/>
          </a:xfrm>
          <a:prstGeom prst="rect">
            <a:avLst/>
          </a:prstGeom>
        </p:spPr>
      </p:pic>
      <p:sp>
        <p:nvSpPr>
          <p:cNvPr id="8" name="TextBox 7"/>
          <p:cNvSpPr txBox="1"/>
          <p:nvPr/>
        </p:nvSpPr>
        <p:spPr>
          <a:xfrm>
            <a:off x="2028302" y="3510171"/>
            <a:ext cx="4706944" cy="400110"/>
          </a:xfrm>
          <a:prstGeom prst="rect">
            <a:avLst/>
          </a:prstGeom>
          <a:noFill/>
        </p:spPr>
        <p:txBody>
          <a:bodyPr wrap="square" rtlCol="0">
            <a:spAutoFit/>
          </a:bodyPr>
          <a:lstStyle/>
          <a:p>
            <a:r>
              <a:rPr lang="en-US" sz="2000" dirty="0" smtClean="0"/>
              <a:t>CAD view of an </a:t>
            </a:r>
            <a:r>
              <a:rPr lang="en-US" sz="2000" dirty="0" err="1" smtClean="0"/>
              <a:t>iTOP</a:t>
            </a:r>
            <a:r>
              <a:rPr lang="en-US" sz="2000" dirty="0" smtClean="0"/>
              <a:t> readout module</a:t>
            </a:r>
            <a:endParaRPr lang="en-US" sz="2000" dirty="0"/>
          </a:p>
        </p:txBody>
      </p:sp>
      <p:sp>
        <p:nvSpPr>
          <p:cNvPr id="14" name="TextBox 13"/>
          <p:cNvSpPr txBox="1"/>
          <p:nvPr/>
        </p:nvSpPr>
        <p:spPr>
          <a:xfrm>
            <a:off x="6735246" y="3910281"/>
            <a:ext cx="2160746" cy="2862323"/>
          </a:xfrm>
          <a:prstGeom prst="rect">
            <a:avLst/>
          </a:prstGeom>
          <a:noFill/>
        </p:spPr>
        <p:txBody>
          <a:bodyPr wrap="square" rtlCol="0">
            <a:spAutoFit/>
          </a:bodyPr>
          <a:lstStyle/>
          <a:p>
            <a:r>
              <a:rPr lang="en-US" dirty="0" smtClean="0"/>
              <a:t>Uses the IRSX “oscilloscope on a chip” ASIC for fast waveform sampling with a large buffer depth. Very flexible and powerful but firmware and readout integration is non-trivial.</a:t>
            </a:r>
            <a:endParaRPr lang="en-US" dirty="0"/>
          </a:p>
        </p:txBody>
      </p:sp>
      <p:sp>
        <p:nvSpPr>
          <p:cNvPr id="5" name="TextBox 4"/>
          <p:cNvSpPr txBox="1"/>
          <p:nvPr/>
        </p:nvSpPr>
        <p:spPr>
          <a:xfrm>
            <a:off x="15412" y="3910281"/>
            <a:ext cx="2012890" cy="2585323"/>
          </a:xfrm>
          <a:prstGeom prst="rect">
            <a:avLst/>
          </a:prstGeom>
          <a:noFill/>
        </p:spPr>
        <p:txBody>
          <a:bodyPr wrap="square" rtlCol="0">
            <a:spAutoFit/>
          </a:bodyPr>
          <a:lstStyle/>
          <a:p>
            <a:r>
              <a:rPr lang="en-US" dirty="0" smtClean="0"/>
              <a:t>The DIRC of </a:t>
            </a:r>
            <a:r>
              <a:rPr lang="en-US" dirty="0" err="1" smtClean="0"/>
              <a:t>BaBar</a:t>
            </a:r>
            <a:r>
              <a:rPr lang="en-US" dirty="0" smtClean="0"/>
              <a:t> (B. Ratcliff et al) measures </a:t>
            </a:r>
            <a:r>
              <a:rPr lang="en-US" dirty="0" err="1" smtClean="0"/>
              <a:t>x,y,z</a:t>
            </a:r>
            <a:r>
              <a:rPr lang="en-US" dirty="0" smtClean="0"/>
              <a:t> for photons in the Cerenkov ring. Here measure</a:t>
            </a:r>
          </a:p>
          <a:p>
            <a:r>
              <a:rPr lang="en-US" dirty="0" smtClean="0"/>
              <a:t> x, </a:t>
            </a:r>
            <a:r>
              <a:rPr lang="en-US" i="1" dirty="0" smtClean="0"/>
              <a:t>y</a:t>
            </a:r>
            <a:r>
              <a:rPr lang="en-US" dirty="0" smtClean="0"/>
              <a:t>, t.</a:t>
            </a:r>
          </a:p>
          <a:p>
            <a:r>
              <a:rPr lang="en-US" dirty="0" smtClean="0"/>
              <a:t>No SOB due to space constraints.</a:t>
            </a:r>
            <a:endParaRPr lang="en-US" dirty="0"/>
          </a:p>
        </p:txBody>
      </p:sp>
    </p:spTree>
    <p:extLst>
      <p:ext uri="{BB962C8B-B14F-4D97-AF65-F5344CB8AC3E}">
        <p14:creationId xmlns:p14="http://schemas.microsoft.com/office/powerpoint/2010/main" val="2745619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78" y="0"/>
            <a:ext cx="8039376" cy="835900"/>
          </a:xfrm>
        </p:spPr>
        <p:txBody>
          <a:bodyPr>
            <a:normAutofit/>
          </a:bodyPr>
          <a:lstStyle/>
          <a:p>
            <a:r>
              <a:rPr lang="en-US" sz="4000" dirty="0" smtClean="0"/>
              <a:t>US Belle II Construction Highlights</a:t>
            </a:r>
            <a:endParaRPr lang="en-US" sz="4000" dirty="0"/>
          </a:p>
        </p:txBody>
      </p:sp>
      <p:sp>
        <p:nvSpPr>
          <p:cNvPr id="6" name="Slide Number Placeholder 5"/>
          <p:cNvSpPr>
            <a:spLocks noGrp="1"/>
          </p:cNvSpPr>
          <p:nvPr>
            <p:ph type="sldNum" sz="quarter" idx="12"/>
          </p:nvPr>
        </p:nvSpPr>
        <p:spPr/>
        <p:txBody>
          <a:bodyPr/>
          <a:lstStyle/>
          <a:p>
            <a:fld id="{A21A9C5D-23D6-7A4C-A995-1DD4DEA25F0D}" type="slidenum">
              <a:rPr lang="en-US" smtClean="0"/>
              <a:t>11</a:t>
            </a:fld>
            <a:endParaRPr lang="en-US"/>
          </a:p>
        </p:txBody>
      </p:sp>
      <p:pic>
        <p:nvPicPr>
          <p:cNvPr id="8" name="Picture 7" descr="first_tsukub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2274" y="1143000"/>
            <a:ext cx="3778250" cy="2515870"/>
          </a:xfrm>
          <a:prstGeom prst="rect">
            <a:avLst/>
          </a:prstGeom>
        </p:spPr>
      </p:pic>
      <p:sp>
        <p:nvSpPr>
          <p:cNvPr id="9" name="Rectangle 8"/>
          <p:cNvSpPr/>
          <p:nvPr/>
        </p:nvSpPr>
        <p:spPr>
          <a:xfrm>
            <a:off x="152314" y="3741312"/>
            <a:ext cx="3998210" cy="369332"/>
          </a:xfrm>
          <a:prstGeom prst="rect">
            <a:avLst/>
          </a:prstGeom>
        </p:spPr>
        <p:txBody>
          <a:bodyPr wrap="none">
            <a:spAutoFit/>
          </a:bodyPr>
          <a:lstStyle/>
          <a:p>
            <a:r>
              <a:rPr lang="en-US" dirty="0">
                <a:latin typeface="Times New Roman"/>
                <a:cs typeface="Times New Roman"/>
              </a:rPr>
              <a:t>1</a:t>
            </a:r>
            <a:r>
              <a:rPr lang="en-US" baseline="30000" dirty="0">
                <a:latin typeface="Times New Roman"/>
                <a:cs typeface="Times New Roman"/>
              </a:rPr>
              <a:t>st</a:t>
            </a:r>
            <a:r>
              <a:rPr lang="en-US" dirty="0">
                <a:latin typeface="Times New Roman"/>
                <a:cs typeface="Times New Roman"/>
              </a:rPr>
              <a:t> </a:t>
            </a:r>
            <a:r>
              <a:rPr lang="en-US" dirty="0" err="1">
                <a:latin typeface="Times New Roman"/>
                <a:cs typeface="Times New Roman"/>
              </a:rPr>
              <a:t>iTOP</a:t>
            </a:r>
            <a:r>
              <a:rPr lang="en-US" dirty="0">
                <a:latin typeface="Times New Roman"/>
                <a:cs typeface="Times New Roman"/>
              </a:rPr>
              <a:t> module arriving at Tsukuba Hall</a:t>
            </a: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57364" y="1030475"/>
            <a:ext cx="3957689" cy="2967644"/>
          </a:xfrm>
          <a:prstGeom prst="rect">
            <a:avLst/>
          </a:prstGeom>
        </p:spPr>
      </p:pic>
      <p:sp>
        <p:nvSpPr>
          <p:cNvPr id="11" name="TextBox 10"/>
          <p:cNvSpPr txBox="1"/>
          <p:nvPr/>
        </p:nvSpPr>
        <p:spPr>
          <a:xfrm>
            <a:off x="4622800" y="3998119"/>
            <a:ext cx="3860800" cy="646331"/>
          </a:xfrm>
          <a:prstGeom prst="rect">
            <a:avLst/>
          </a:prstGeom>
          <a:noFill/>
        </p:spPr>
        <p:txBody>
          <a:bodyPr wrap="square" rtlCol="0">
            <a:spAutoFit/>
          </a:bodyPr>
          <a:lstStyle/>
          <a:p>
            <a:r>
              <a:rPr lang="en-US" dirty="0" smtClean="0"/>
              <a:t>May 2016: 16 </a:t>
            </a:r>
            <a:r>
              <a:rPr lang="en-US" dirty="0" err="1" smtClean="0"/>
              <a:t>iTOP</a:t>
            </a:r>
            <a:r>
              <a:rPr lang="en-US" dirty="0" smtClean="0"/>
              <a:t> modules now form a self-supporting “Roman Arch”</a:t>
            </a:r>
            <a:endParaRPr lang="en-US" dirty="0"/>
          </a:p>
        </p:txBody>
      </p:sp>
      <p:sp>
        <p:nvSpPr>
          <p:cNvPr id="12" name="TextBox 11"/>
          <p:cNvSpPr txBox="1"/>
          <p:nvPr/>
        </p:nvSpPr>
        <p:spPr>
          <a:xfrm>
            <a:off x="347660" y="4549676"/>
            <a:ext cx="8530167" cy="2308324"/>
          </a:xfrm>
          <a:prstGeom prst="rect">
            <a:avLst/>
          </a:prstGeom>
          <a:noFill/>
        </p:spPr>
        <p:txBody>
          <a:bodyPr wrap="square" rtlCol="0">
            <a:spAutoFit/>
          </a:bodyPr>
          <a:lstStyle/>
          <a:p>
            <a:r>
              <a:rPr lang="en-US" sz="2400" dirty="0" smtClean="0"/>
              <a:t>This was followed by an intense readout integration campaign.</a:t>
            </a:r>
          </a:p>
          <a:p>
            <a:r>
              <a:rPr lang="en-US" sz="2400" i="1" dirty="0" smtClean="0"/>
              <a:t>In June 2016, during the detailed mapping of the 1.5 T solenoid field, a problem with decoupling of photo-sensor modules was first noticed. (MCP-PMTs contain a magnetic material called </a:t>
            </a:r>
            <a:r>
              <a:rPr lang="en-US" sz="2400" i="1" dirty="0" err="1" smtClean="0"/>
              <a:t>Kovar</a:t>
            </a:r>
            <a:r>
              <a:rPr lang="en-US" sz="2400" i="1" dirty="0" smtClean="0"/>
              <a:t>).</a:t>
            </a:r>
          </a:p>
          <a:p>
            <a:r>
              <a:rPr lang="en-US" sz="2400" dirty="0" smtClean="0"/>
              <a:t>A 2 month long campaign of “shimming” by Nagoya University took place to fix this problem</a:t>
            </a:r>
            <a:r>
              <a:rPr lang="en-US" sz="2000" dirty="0" smtClean="0"/>
              <a:t>. </a:t>
            </a:r>
          </a:p>
        </p:txBody>
      </p:sp>
    </p:spTree>
    <p:extLst>
      <p:ext uri="{BB962C8B-B14F-4D97-AF65-F5344CB8AC3E}">
        <p14:creationId xmlns:p14="http://schemas.microsoft.com/office/powerpoint/2010/main" val="177027301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7743" y="779381"/>
            <a:ext cx="8419802" cy="5690147"/>
          </a:xfrm>
        </p:spPr>
        <p:txBody>
          <a:bodyPr>
            <a:normAutofit fontScale="70000" lnSpcReduction="20000"/>
          </a:bodyPr>
          <a:lstStyle/>
          <a:p>
            <a:r>
              <a:rPr lang="en-US" sz="3400" dirty="0" smtClean="0"/>
              <a:t>Much was accomplished in Belle II construction between  May 2016 and present including </a:t>
            </a:r>
            <a:r>
              <a:rPr lang="en-US" sz="3400" dirty="0" err="1" smtClean="0"/>
              <a:t>iTOP</a:t>
            </a:r>
            <a:r>
              <a:rPr lang="en-US" sz="3400" dirty="0" smtClean="0"/>
              <a:t>, CDC, and BWD ECL installation. The BKLM and EKLM were installed earlier.</a:t>
            </a:r>
          </a:p>
          <a:p>
            <a:r>
              <a:rPr lang="en-US" sz="3400" dirty="0" smtClean="0"/>
              <a:t>Outer detector DAQ integration is progressing well. </a:t>
            </a:r>
            <a:r>
              <a:rPr lang="en-US" sz="3400" i="1" u="sng" dirty="0" smtClean="0"/>
              <a:t>The CDC is fully instrumented and delivering multi-track events</a:t>
            </a:r>
            <a:r>
              <a:rPr lang="en-US" sz="3400" dirty="0" smtClean="0"/>
              <a:t>; TOP feature extraction firmware works.</a:t>
            </a:r>
          </a:p>
          <a:p>
            <a:r>
              <a:rPr lang="en-US" sz="3400" dirty="0"/>
              <a:t>MC8 GRID MC </a:t>
            </a:r>
            <a:r>
              <a:rPr lang="en-US" sz="3400" dirty="0" smtClean="0"/>
              <a:t>campaign completed (~5 ab</a:t>
            </a:r>
            <a:r>
              <a:rPr lang="en-US" sz="3400" baseline="30000" dirty="0" smtClean="0"/>
              <a:t>-1</a:t>
            </a:r>
            <a:r>
              <a:rPr lang="en-US" sz="3400" dirty="0" smtClean="0"/>
              <a:t> ; kudos </a:t>
            </a:r>
            <a:r>
              <a:rPr lang="en-US" sz="3400" dirty="0"/>
              <a:t>to the data production </a:t>
            </a:r>
            <a:r>
              <a:rPr lang="en-US" sz="3400" dirty="0" smtClean="0"/>
              <a:t>group led by Jake Bennett (CMU))</a:t>
            </a:r>
          </a:p>
          <a:p>
            <a:r>
              <a:rPr lang="en-US" sz="3400" u="sng" dirty="0" smtClean="0">
                <a:solidFill>
                  <a:srgbClr val="FF0000"/>
                </a:solidFill>
              </a:rPr>
              <a:t>Belle II Roll-in  was completed on April 11, 2017</a:t>
            </a:r>
          </a:p>
          <a:p>
            <a:r>
              <a:rPr lang="en-US" sz="3400" dirty="0" smtClean="0"/>
              <a:t>There were delays due to </a:t>
            </a:r>
            <a:r>
              <a:rPr lang="en-US" sz="3400" dirty="0"/>
              <a:t>a</a:t>
            </a:r>
            <a:r>
              <a:rPr lang="en-US" sz="3400" dirty="0" smtClean="0"/>
              <a:t> CDC cooling problem and late delivery of QCSR (half of final focus). Nevertheless we will start Phase II in November 2017 with positron </a:t>
            </a:r>
            <a:r>
              <a:rPr lang="en-US" sz="3400" i="1" dirty="0" smtClean="0"/>
              <a:t>damping ring </a:t>
            </a:r>
            <a:r>
              <a:rPr lang="en-US" sz="3400" dirty="0" smtClean="0"/>
              <a:t>commissioning. </a:t>
            </a:r>
          </a:p>
          <a:p>
            <a:r>
              <a:rPr lang="en-US" sz="3400" i="1" dirty="0" smtClean="0"/>
              <a:t>We will launch the main ring in mid-Feb 2018 and then expect collisions in spring 2018.</a:t>
            </a:r>
            <a:r>
              <a:rPr lang="en-US" sz="3400" dirty="0" smtClean="0"/>
              <a:t> The Phase II run will continue until July 2018.</a:t>
            </a:r>
            <a:endParaRPr lang="en-US" sz="3400" dirty="0"/>
          </a:p>
          <a:p>
            <a:r>
              <a:rPr lang="en-US" sz="4000" i="1" dirty="0" smtClean="0">
                <a:solidFill>
                  <a:srgbClr val="008000"/>
                </a:solidFill>
              </a:rPr>
              <a:t>Progress is amazing !</a:t>
            </a:r>
          </a:p>
          <a:p>
            <a:pPr marL="0" indent="0">
              <a:buNone/>
            </a:pPr>
            <a:endParaRPr lang="en-US" sz="3400"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TextBox 3"/>
          <p:cNvSpPr txBox="1"/>
          <p:nvPr/>
        </p:nvSpPr>
        <p:spPr>
          <a:xfrm>
            <a:off x="1724098" y="104828"/>
            <a:ext cx="5105680" cy="646331"/>
          </a:xfrm>
          <a:prstGeom prst="rect">
            <a:avLst/>
          </a:prstGeom>
          <a:noFill/>
        </p:spPr>
        <p:txBody>
          <a:bodyPr wrap="square" rtlCol="0">
            <a:spAutoFit/>
          </a:bodyPr>
          <a:lstStyle/>
          <a:p>
            <a:r>
              <a:rPr lang="en-US" sz="3600" dirty="0" smtClean="0"/>
              <a:t>The Current Big Picture I</a:t>
            </a:r>
            <a:endParaRPr lang="en-US" sz="3600" dirty="0"/>
          </a:p>
        </p:txBody>
      </p:sp>
    </p:spTree>
    <p:extLst>
      <p:ext uri="{BB962C8B-B14F-4D97-AF65-F5344CB8AC3E}">
        <p14:creationId xmlns:p14="http://schemas.microsoft.com/office/powerpoint/2010/main" val="3604672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722" y="779381"/>
            <a:ext cx="8810278" cy="5902773"/>
          </a:xfrm>
        </p:spPr>
        <p:txBody>
          <a:bodyPr>
            <a:normAutofit fontScale="92500" lnSpcReduction="10000"/>
          </a:bodyPr>
          <a:lstStyle/>
          <a:p>
            <a:r>
              <a:rPr lang="en-US" dirty="0"/>
              <a:t>Anticipate </a:t>
            </a:r>
            <a:r>
              <a:rPr lang="en-US" dirty="0" smtClean="0"/>
              <a:t>more </a:t>
            </a:r>
            <a:r>
              <a:rPr lang="en-US" dirty="0"/>
              <a:t>progress including the </a:t>
            </a:r>
            <a:r>
              <a:rPr lang="en-US" dirty="0">
                <a:solidFill>
                  <a:srgbClr val="FF0000"/>
                </a:solidFill>
              </a:rPr>
              <a:t>global </a:t>
            </a:r>
            <a:r>
              <a:rPr lang="en-US" dirty="0"/>
              <a:t>cosmic ray run in summer 2017 (June-August) with all </a:t>
            </a:r>
            <a:r>
              <a:rPr lang="en-US" i="1" u="sng" dirty="0"/>
              <a:t>outer detector </a:t>
            </a:r>
            <a:r>
              <a:rPr lang="en-US" i="1" u="sng" dirty="0" smtClean="0"/>
              <a:t>subsystems </a:t>
            </a:r>
            <a:r>
              <a:rPr lang="en-US" i="1" dirty="0" smtClean="0"/>
              <a:t>[KLM,ECL,TOP,CDC]. DAQ stress tests at 30 kHz trigger rates.</a:t>
            </a:r>
          </a:p>
          <a:p>
            <a:r>
              <a:rPr lang="en-US" dirty="0" smtClean="0"/>
              <a:t>Installation of RPC readout electronics in July 2017.</a:t>
            </a:r>
          </a:p>
          <a:p>
            <a:r>
              <a:rPr lang="en-US" dirty="0" smtClean="0"/>
              <a:t> </a:t>
            </a:r>
            <a:r>
              <a:rPr lang="en-US" u="sng" dirty="0" smtClean="0">
                <a:solidFill>
                  <a:srgbClr val="FF0000"/>
                </a:solidFill>
              </a:rPr>
              <a:t>“Dress rehearsal” </a:t>
            </a:r>
            <a:r>
              <a:rPr lang="en-US" dirty="0">
                <a:solidFill>
                  <a:srgbClr val="FF0000"/>
                </a:solidFill>
              </a:rPr>
              <a:t>for Phase II running</a:t>
            </a:r>
            <a:r>
              <a:rPr lang="en-US" dirty="0"/>
              <a:t>.</a:t>
            </a:r>
          </a:p>
          <a:p>
            <a:r>
              <a:rPr lang="en-US" dirty="0"/>
              <a:t>BEAST Phase I Paper and </a:t>
            </a:r>
            <a:r>
              <a:rPr lang="en-US" dirty="0" smtClean="0"/>
              <a:t>refined predictions </a:t>
            </a:r>
            <a:r>
              <a:rPr lang="en-US" dirty="0"/>
              <a:t>for Phase II and Phase </a:t>
            </a:r>
            <a:r>
              <a:rPr lang="en-US" dirty="0" smtClean="0"/>
              <a:t>III </a:t>
            </a:r>
            <a:r>
              <a:rPr lang="en-US" dirty="0" smtClean="0"/>
              <a:t>backgrounds.</a:t>
            </a:r>
            <a:endParaRPr lang="en-US" dirty="0"/>
          </a:p>
          <a:p>
            <a:r>
              <a:rPr lang="en-US" dirty="0"/>
              <a:t>Installation of </a:t>
            </a:r>
            <a:r>
              <a:rPr lang="en-US" dirty="0" err="1" smtClean="0"/>
              <a:t>endcap</a:t>
            </a:r>
            <a:r>
              <a:rPr lang="en-US" dirty="0" smtClean="0"/>
              <a:t> ARICH </a:t>
            </a:r>
            <a:r>
              <a:rPr lang="en-US" dirty="0" smtClean="0"/>
              <a:t>(Aerogel Rich) </a:t>
            </a:r>
            <a:r>
              <a:rPr lang="en-US" dirty="0"/>
              <a:t>in Sept 2017 followed by FWD </a:t>
            </a:r>
            <a:r>
              <a:rPr lang="en-US" dirty="0" smtClean="0"/>
              <a:t>ECL (Forward Calorimeter) and BEAST Phase II hardware (Nov 2017).</a:t>
            </a:r>
          </a:p>
          <a:p>
            <a:r>
              <a:rPr lang="en-US" dirty="0"/>
              <a:t>Release of the Belle II Physics Book.</a:t>
            </a:r>
          </a:p>
          <a:p>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TextBox 3"/>
          <p:cNvSpPr txBox="1"/>
          <p:nvPr/>
        </p:nvSpPr>
        <p:spPr>
          <a:xfrm>
            <a:off x="918308" y="51178"/>
            <a:ext cx="7698153" cy="646331"/>
          </a:xfrm>
          <a:prstGeom prst="rect">
            <a:avLst/>
          </a:prstGeom>
          <a:noFill/>
        </p:spPr>
        <p:txBody>
          <a:bodyPr wrap="square" rtlCol="0">
            <a:spAutoFit/>
          </a:bodyPr>
          <a:lstStyle/>
          <a:p>
            <a:r>
              <a:rPr lang="en-US" sz="3600" dirty="0" smtClean="0"/>
              <a:t>The Big Picture II (What’s ahead)</a:t>
            </a:r>
            <a:endParaRPr lang="en-US" sz="3600" dirty="0"/>
          </a:p>
        </p:txBody>
      </p:sp>
    </p:spTree>
    <p:extLst>
      <p:ext uri="{BB962C8B-B14F-4D97-AF65-F5344CB8AC3E}">
        <p14:creationId xmlns:p14="http://schemas.microsoft.com/office/powerpoint/2010/main" val="1359050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14</a:t>
            </a:fld>
            <a:endParaRPr lang="en-US"/>
          </a:p>
        </p:txBody>
      </p:sp>
      <p:pic>
        <p:nvPicPr>
          <p:cNvPr id="7" name="Picture 6"/>
          <p:cNvPicPr>
            <a:picLocks noChangeAspect="1"/>
          </p:cNvPicPr>
          <p:nvPr/>
        </p:nvPicPr>
        <p:blipFill>
          <a:blip r:embed="rId2"/>
          <a:stretch>
            <a:fillRect/>
          </a:stretch>
        </p:blipFill>
        <p:spPr>
          <a:xfrm>
            <a:off x="0" y="12700"/>
            <a:ext cx="9144000" cy="6826619"/>
          </a:xfrm>
          <a:prstGeom prst="rect">
            <a:avLst/>
          </a:prstGeom>
        </p:spPr>
      </p:pic>
    </p:spTree>
    <p:extLst>
      <p:ext uri="{BB962C8B-B14F-4D97-AF65-F5344CB8AC3E}">
        <p14:creationId xmlns:p14="http://schemas.microsoft.com/office/powerpoint/2010/main" val="8279509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24"/>
            <a:ext cx="7446157" cy="821809"/>
          </a:xfrm>
        </p:spPr>
        <p:txBody>
          <a:bodyPr>
            <a:normAutofit/>
          </a:bodyPr>
          <a:lstStyle/>
          <a:p>
            <a:r>
              <a:rPr lang="en-US" dirty="0" smtClean="0"/>
              <a:t>DAQ and readout integration</a:t>
            </a:r>
            <a:endParaRPr lang="en-US" dirty="0"/>
          </a:p>
        </p:txBody>
      </p:sp>
      <p:pic>
        <p:nvPicPr>
          <p:cNvPr id="3" name="Picture 2"/>
          <p:cNvPicPr>
            <a:picLocks noChangeAspect="1"/>
          </p:cNvPicPr>
          <p:nvPr/>
        </p:nvPicPr>
        <p:blipFill>
          <a:blip r:embed="rId3"/>
          <a:stretch>
            <a:fillRect/>
          </a:stretch>
        </p:blipFill>
        <p:spPr>
          <a:xfrm>
            <a:off x="1324122" y="838533"/>
            <a:ext cx="6579235" cy="4911725"/>
          </a:xfrm>
          <a:prstGeom prst="rect">
            <a:avLst/>
          </a:prstGeom>
        </p:spPr>
      </p:pic>
      <p:sp>
        <p:nvSpPr>
          <p:cNvPr id="4" name="Rectangle 3"/>
          <p:cNvSpPr/>
          <p:nvPr/>
        </p:nvSpPr>
        <p:spPr>
          <a:xfrm>
            <a:off x="457200" y="5872105"/>
            <a:ext cx="8686800" cy="707886"/>
          </a:xfrm>
          <a:prstGeom prst="rect">
            <a:avLst/>
          </a:prstGeom>
        </p:spPr>
        <p:txBody>
          <a:bodyPr wrap="square">
            <a:spAutoFit/>
          </a:bodyPr>
          <a:lstStyle/>
          <a:p>
            <a:r>
              <a:rPr lang="en-US" sz="2000" dirty="0"/>
              <a:t>Note the distinction between Pocket DAQ (standalone) and full DAQ with event building.</a:t>
            </a:r>
          </a:p>
        </p:txBody>
      </p:sp>
      <p:sp>
        <p:nvSpPr>
          <p:cNvPr id="5" name="TextBox 4"/>
          <p:cNvSpPr txBox="1"/>
          <p:nvPr/>
        </p:nvSpPr>
        <p:spPr>
          <a:xfrm>
            <a:off x="1851257" y="6281051"/>
            <a:ext cx="7071152" cy="369332"/>
          </a:xfrm>
          <a:prstGeom prst="rect">
            <a:avLst/>
          </a:prstGeom>
          <a:noFill/>
        </p:spPr>
        <p:txBody>
          <a:bodyPr wrap="square" rtlCol="0">
            <a:spAutoFit/>
          </a:bodyPr>
          <a:lstStyle/>
          <a:p>
            <a:r>
              <a:rPr lang="en-US" i="1" dirty="0" smtClean="0"/>
              <a:t>Uses fiber optics between the front-end and COPPER boards.</a:t>
            </a:r>
            <a:endParaRPr lang="en-US" i="1" dirty="0"/>
          </a:p>
        </p:txBody>
      </p:sp>
    </p:spTree>
    <p:extLst>
      <p:ext uri="{BB962C8B-B14F-4D97-AF65-F5344CB8AC3E}">
        <p14:creationId xmlns:p14="http://schemas.microsoft.com/office/powerpoint/2010/main" val="11901773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2681" y="167903"/>
            <a:ext cx="8551209" cy="925792"/>
          </a:xfrm>
        </p:spPr>
        <p:txBody>
          <a:bodyPr>
            <a:noAutofit/>
          </a:bodyPr>
          <a:lstStyle/>
          <a:p>
            <a:r>
              <a:rPr kumimoji="1" lang="en-US" altLang="ja-JP" sz="3600" dirty="0" smtClean="0">
                <a:latin typeface="Times New Roman" panose="02020603050405020304" pitchFamily="18" charset="0"/>
                <a:cs typeface="Times New Roman" panose="02020603050405020304" pitchFamily="18" charset="0"/>
              </a:rPr>
              <a:t>CDC Event displays </a:t>
            </a:r>
            <a:br>
              <a:rPr kumimoji="1" lang="en-US" altLang="ja-JP" sz="3600" dirty="0" smtClean="0">
                <a:latin typeface="Times New Roman" panose="02020603050405020304" pitchFamily="18" charset="0"/>
                <a:cs typeface="Times New Roman" panose="02020603050405020304" pitchFamily="18" charset="0"/>
              </a:rPr>
            </a:br>
            <a:r>
              <a:rPr kumimoji="1" lang="en-US" altLang="ja-JP" sz="3600" dirty="0" smtClean="0">
                <a:latin typeface="Times New Roman" panose="02020603050405020304" pitchFamily="18" charset="0"/>
                <a:cs typeface="Times New Roman" panose="02020603050405020304" pitchFamily="18" charset="0"/>
              </a:rPr>
              <a:t>(with fully instrumented readout)</a:t>
            </a:r>
            <a:endParaRPr kumimoji="1" lang="ja-JP" altLang="en-US" sz="3600" dirty="0">
              <a:latin typeface="Times New Roman" panose="02020603050405020304" pitchFamily="18" charset="0"/>
              <a:cs typeface="Times New Roman" panose="02020603050405020304" pitchFamily="18" charset="0"/>
            </a:endParaRPr>
          </a:p>
        </p:txBody>
      </p:sp>
      <p:sp>
        <p:nvSpPr>
          <p:cNvPr id="6" name="テキスト ボックス 5"/>
          <p:cNvSpPr txBox="1"/>
          <p:nvPr/>
        </p:nvSpPr>
        <p:spPr>
          <a:xfrm>
            <a:off x="856268" y="5743386"/>
            <a:ext cx="3082895" cy="461665"/>
          </a:xfrm>
          <a:prstGeom prst="rect">
            <a:avLst/>
          </a:prstGeom>
          <a:noFill/>
        </p:spPr>
        <p:txBody>
          <a:bodyPr wrap="none" rtlCol="0">
            <a:spAutoFit/>
          </a:bodyPr>
          <a:lstStyle/>
          <a:p>
            <a:r>
              <a:rPr lang="en-US" altLang="ja-JP" sz="2400" dirty="0" smtClean="0">
                <a:latin typeface="Times New Roman" panose="02020603050405020304" pitchFamily="18" charset="0"/>
                <a:cs typeface="Times New Roman" panose="02020603050405020304" pitchFamily="18" charset="0"/>
              </a:rPr>
              <a:t>Single cosmic ray track</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4862832" y="5740248"/>
            <a:ext cx="3833952" cy="830997"/>
          </a:xfrm>
          <a:prstGeom prst="rect">
            <a:avLst/>
          </a:prstGeom>
          <a:noFill/>
        </p:spPr>
        <p:txBody>
          <a:bodyPr wrap="none" rtlCol="0">
            <a:spAutoFit/>
          </a:bodyPr>
          <a:lstStyle/>
          <a:p>
            <a:r>
              <a:rPr lang="en-US" altLang="ja-JP" sz="2400" dirty="0" smtClean="0">
                <a:latin typeface="Times New Roman" panose="02020603050405020304" pitchFamily="18" charset="0"/>
                <a:cs typeface="Times New Roman" panose="02020603050405020304" pitchFamily="18" charset="0"/>
              </a:rPr>
              <a:t>Multiple tracks </a:t>
            </a:r>
          </a:p>
          <a:p>
            <a:r>
              <a:rPr lang="en-US" altLang="ja-JP" sz="2400" dirty="0" smtClean="0">
                <a:latin typeface="Times New Roman" panose="02020603050405020304" pitchFamily="18" charset="0"/>
                <a:cs typeface="Times New Roman" panose="02020603050405020304" pitchFamily="18" charset="0"/>
              </a:rPr>
              <a:t>(showering cosmic ray event)</a:t>
            </a:r>
            <a:endParaRPr kumimoji="1" lang="ja-JP" altLang="en-US" sz="2400" dirty="0">
              <a:latin typeface="Times New Roman" panose="02020603050405020304" pitchFamily="18" charset="0"/>
              <a:cs typeface="Times New Roman" panose="02020603050405020304" pitchFamily="18" charset="0"/>
            </a:endParaRPr>
          </a:p>
        </p:txBody>
      </p:sp>
      <p:pic>
        <p:nvPicPr>
          <p:cNvPr id="9" name="図 8"/>
          <p:cNvPicPr>
            <a:picLocks noChangeAspect="1"/>
          </p:cNvPicPr>
          <p:nvPr/>
        </p:nvPicPr>
        <p:blipFill>
          <a:blip r:embed="rId3"/>
          <a:stretch>
            <a:fillRect/>
          </a:stretch>
        </p:blipFill>
        <p:spPr>
          <a:xfrm>
            <a:off x="0" y="1265531"/>
            <a:ext cx="4518286" cy="4385222"/>
          </a:xfrm>
          <a:prstGeom prst="rect">
            <a:avLst/>
          </a:prstGeom>
        </p:spPr>
      </p:pic>
      <p:pic>
        <p:nvPicPr>
          <p:cNvPr id="10" name="図 9"/>
          <p:cNvPicPr>
            <a:picLocks noChangeAspect="1"/>
          </p:cNvPicPr>
          <p:nvPr/>
        </p:nvPicPr>
        <p:blipFill>
          <a:blip r:embed="rId4"/>
          <a:stretch>
            <a:fillRect/>
          </a:stretch>
        </p:blipFill>
        <p:spPr>
          <a:xfrm>
            <a:off x="4571999" y="1265531"/>
            <a:ext cx="4541641" cy="4385222"/>
          </a:xfrm>
          <a:prstGeom prst="rect">
            <a:avLst/>
          </a:prstGeom>
        </p:spPr>
      </p:pic>
    </p:spTree>
    <p:extLst>
      <p:ext uri="{BB962C8B-B14F-4D97-AF65-F5344CB8AC3E}">
        <p14:creationId xmlns:p14="http://schemas.microsoft.com/office/powerpoint/2010/main" val="189811851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1A9C5D-23D6-7A4C-A995-1DD4DEA25F0D}" type="slidenum">
              <a:rPr lang="en-US" smtClean="0"/>
              <a:t>17</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9304" y="77994"/>
            <a:ext cx="3543808" cy="2775712"/>
          </a:xfrm>
          <a:prstGeom prst="rect">
            <a:avLst/>
          </a:prstGeom>
        </p:spPr>
      </p:pic>
      <p:sp>
        <p:nvSpPr>
          <p:cNvPr id="8" name="TextBox 7"/>
          <p:cNvSpPr txBox="1"/>
          <p:nvPr/>
        </p:nvSpPr>
        <p:spPr>
          <a:xfrm>
            <a:off x="142923" y="6374012"/>
            <a:ext cx="4106844" cy="369332"/>
          </a:xfrm>
          <a:prstGeom prst="rect">
            <a:avLst/>
          </a:prstGeom>
          <a:noFill/>
        </p:spPr>
        <p:txBody>
          <a:bodyPr wrap="square" rtlCol="0">
            <a:spAutoFit/>
          </a:bodyPr>
          <a:lstStyle/>
          <a:p>
            <a:r>
              <a:rPr lang="en-US" dirty="0" smtClean="0"/>
              <a:t>KLM cosmic: hits in the BKLM and RPC’s</a:t>
            </a:r>
            <a:endParaRPr lang="en-US" dirty="0"/>
          </a:p>
        </p:txBody>
      </p:sp>
      <p:pic>
        <p:nvPicPr>
          <p:cNvPr id="7" name="Picture 6"/>
          <p:cNvPicPr>
            <a:picLocks noChangeAspect="1"/>
          </p:cNvPicPr>
          <p:nvPr/>
        </p:nvPicPr>
        <p:blipFill>
          <a:blip r:embed="rId3"/>
          <a:stretch>
            <a:fillRect/>
          </a:stretch>
        </p:blipFill>
        <p:spPr>
          <a:xfrm>
            <a:off x="4282757" y="3436620"/>
            <a:ext cx="4128135" cy="2919730"/>
          </a:xfrm>
          <a:prstGeom prst="rect">
            <a:avLst/>
          </a:prstGeom>
        </p:spPr>
      </p:pic>
      <p:sp>
        <p:nvSpPr>
          <p:cNvPr id="2" name="TextBox 1"/>
          <p:cNvSpPr txBox="1"/>
          <p:nvPr/>
        </p:nvSpPr>
        <p:spPr>
          <a:xfrm>
            <a:off x="863488" y="2853706"/>
            <a:ext cx="3100832" cy="646331"/>
          </a:xfrm>
          <a:prstGeom prst="rect">
            <a:avLst/>
          </a:prstGeom>
          <a:noFill/>
        </p:spPr>
        <p:txBody>
          <a:bodyPr wrap="square" rtlCol="0">
            <a:spAutoFit/>
          </a:bodyPr>
          <a:lstStyle/>
          <a:p>
            <a:r>
              <a:rPr lang="en-US" dirty="0" smtClean="0"/>
              <a:t>Cherenkov rings in one sector of the </a:t>
            </a:r>
            <a:r>
              <a:rPr lang="en-US" dirty="0" err="1" smtClean="0"/>
              <a:t>endcap</a:t>
            </a:r>
            <a:r>
              <a:rPr lang="en-US" dirty="0" smtClean="0"/>
              <a:t> Aerogel RICH.</a:t>
            </a:r>
            <a:endParaRPr lang="en-US" dirty="0"/>
          </a:p>
        </p:txBody>
      </p:sp>
      <p:sp>
        <p:nvSpPr>
          <p:cNvPr id="3" name="Rectangle 2"/>
          <p:cNvSpPr/>
          <p:nvPr/>
        </p:nvSpPr>
        <p:spPr>
          <a:xfrm>
            <a:off x="4249767" y="6223717"/>
            <a:ext cx="4572000" cy="646331"/>
          </a:xfrm>
          <a:prstGeom prst="rect">
            <a:avLst/>
          </a:prstGeom>
        </p:spPr>
        <p:txBody>
          <a:bodyPr>
            <a:spAutoFit/>
          </a:bodyPr>
          <a:lstStyle/>
          <a:p>
            <a:r>
              <a:rPr lang="en-US" dirty="0"/>
              <a:t>Matched PXD hits from a projected  SVD track in the DESY  e</a:t>
            </a:r>
            <a:r>
              <a:rPr lang="en-US" baseline="30000" dirty="0"/>
              <a:t>-</a:t>
            </a:r>
            <a:r>
              <a:rPr lang="en-US" dirty="0"/>
              <a:t> test beam</a:t>
            </a:r>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282757" y="0"/>
            <a:ext cx="3479228" cy="3299098"/>
          </a:xfrm>
          <a:prstGeom prst="rect">
            <a:avLst/>
          </a:prstGeom>
        </p:spPr>
      </p:pic>
      <p:sp>
        <p:nvSpPr>
          <p:cNvPr id="10" name="TextBox 9"/>
          <p:cNvSpPr txBox="1"/>
          <p:nvPr/>
        </p:nvSpPr>
        <p:spPr>
          <a:xfrm>
            <a:off x="4502929" y="3176871"/>
            <a:ext cx="4033391" cy="369332"/>
          </a:xfrm>
          <a:prstGeom prst="rect">
            <a:avLst/>
          </a:prstGeom>
          <a:noFill/>
        </p:spPr>
        <p:txBody>
          <a:bodyPr wrap="square" rtlCol="0">
            <a:spAutoFit/>
          </a:bodyPr>
          <a:lstStyle/>
          <a:p>
            <a:r>
              <a:rPr lang="en-US" dirty="0" smtClean="0"/>
              <a:t>A spectacular cosmic event in the ECL </a:t>
            </a:r>
            <a:endParaRPr lang="en-US" dirty="0"/>
          </a:p>
        </p:txBody>
      </p:sp>
      <p:pic>
        <p:nvPicPr>
          <p:cNvPr id="11" name="Picture 10"/>
          <p:cNvPicPr>
            <a:picLocks noChangeAspect="1"/>
          </p:cNvPicPr>
          <p:nvPr/>
        </p:nvPicPr>
        <p:blipFill rotWithShape="1">
          <a:blip r:embed="rId5" cstate="print">
            <a:extLst>
              <a:ext uri="{28A0092B-C50C-407E-A947-70E740481C1C}">
                <a14:useLocalDpi xmlns:a14="http://schemas.microsoft.com/office/drawing/2010/main"/>
              </a:ext>
            </a:extLst>
          </a:blip>
          <a:srcRect t="9955"/>
          <a:stretch/>
        </p:blipFill>
        <p:spPr>
          <a:xfrm>
            <a:off x="421020" y="3500037"/>
            <a:ext cx="3543300" cy="2922953"/>
          </a:xfrm>
          <a:prstGeom prst="rect">
            <a:avLst/>
          </a:prstGeom>
        </p:spPr>
      </p:pic>
    </p:spTree>
    <p:extLst>
      <p:ext uri="{BB962C8B-B14F-4D97-AF65-F5344CB8AC3E}">
        <p14:creationId xmlns:p14="http://schemas.microsoft.com/office/powerpoint/2010/main" val="28109210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306425" y="700937"/>
            <a:ext cx="4383405" cy="3063240"/>
          </a:xfrm>
          <a:prstGeom prst="rect">
            <a:avLst/>
          </a:prstGeom>
        </p:spPr>
      </p:pic>
      <p:sp>
        <p:nvSpPr>
          <p:cNvPr id="5" name="TextBox 4"/>
          <p:cNvSpPr txBox="1"/>
          <p:nvPr/>
        </p:nvSpPr>
        <p:spPr>
          <a:xfrm>
            <a:off x="1255625" y="0"/>
            <a:ext cx="5646044" cy="646331"/>
          </a:xfrm>
          <a:prstGeom prst="rect">
            <a:avLst/>
          </a:prstGeom>
          <a:noFill/>
        </p:spPr>
        <p:txBody>
          <a:bodyPr wrap="square" rtlCol="0">
            <a:spAutoFit/>
          </a:bodyPr>
          <a:lstStyle/>
          <a:p>
            <a:r>
              <a:rPr lang="en-US" sz="3600" u="sng" dirty="0" err="1" smtClean="0"/>
              <a:t>Vertexing</a:t>
            </a:r>
            <a:r>
              <a:rPr lang="en-US" sz="3600" u="sng" dirty="0" smtClean="0"/>
              <a:t>/Inner Tracking</a:t>
            </a:r>
            <a:endParaRPr lang="en-US" sz="3600" u="sng" dirty="0"/>
          </a:p>
        </p:txBody>
      </p:sp>
      <p:sp>
        <p:nvSpPr>
          <p:cNvPr id="7" name="Rectangle 6"/>
          <p:cNvSpPr/>
          <p:nvPr/>
        </p:nvSpPr>
        <p:spPr>
          <a:xfrm>
            <a:off x="1444147" y="3764177"/>
            <a:ext cx="4777965" cy="2585323"/>
          </a:xfrm>
          <a:prstGeom prst="rect">
            <a:avLst/>
          </a:prstGeom>
        </p:spPr>
        <p:txBody>
          <a:bodyPr wrap="square">
            <a:spAutoFit/>
          </a:bodyPr>
          <a:lstStyle/>
          <a:p>
            <a:r>
              <a:rPr lang="en-US" dirty="0" err="1"/>
              <a:t>Beampipe</a:t>
            </a:r>
            <a:r>
              <a:rPr lang="en-US" dirty="0"/>
              <a:t>       r= 10 </a:t>
            </a:r>
            <a:r>
              <a:rPr lang="en-US" dirty="0" smtClean="0"/>
              <a:t>mm </a:t>
            </a:r>
            <a:r>
              <a:rPr lang="en-US" dirty="0" smtClean="0">
                <a:solidFill>
                  <a:srgbClr val="FF0000"/>
                </a:solidFill>
              </a:rPr>
              <a:t>!</a:t>
            </a:r>
            <a:endParaRPr lang="en-US" dirty="0">
              <a:solidFill>
                <a:srgbClr val="FF0000"/>
              </a:solidFill>
            </a:endParaRPr>
          </a:p>
          <a:p>
            <a:r>
              <a:rPr lang="en-US" dirty="0" smtClean="0"/>
              <a:t>DEPFET pixels (Germany, Czech Republic, Spain…)</a:t>
            </a:r>
            <a:endParaRPr lang="en-US" dirty="0"/>
          </a:p>
          <a:p>
            <a:r>
              <a:rPr lang="en-US" dirty="0"/>
              <a:t>               Layer 1   r=14 mm</a:t>
            </a:r>
          </a:p>
          <a:p>
            <a:r>
              <a:rPr lang="en-US" dirty="0"/>
              <a:t>               Layer 2   r= 22 mm</a:t>
            </a:r>
          </a:p>
          <a:p>
            <a:r>
              <a:rPr lang="en-US" dirty="0"/>
              <a:t>DSSD (double sided silicon detectors)</a:t>
            </a:r>
          </a:p>
          <a:p>
            <a:r>
              <a:rPr lang="en-US" dirty="0"/>
              <a:t>               Layer 3   r=38 mm (Australia)</a:t>
            </a:r>
          </a:p>
          <a:p>
            <a:r>
              <a:rPr lang="en-US" dirty="0"/>
              <a:t>               Layer 4   r=80 mm (India)</a:t>
            </a:r>
          </a:p>
          <a:p>
            <a:r>
              <a:rPr lang="en-US" dirty="0"/>
              <a:t>               Layer 5   r=115 mm (Austria)</a:t>
            </a:r>
          </a:p>
          <a:p>
            <a:r>
              <a:rPr lang="en-US" dirty="0"/>
              <a:t>               Layer 6   r=140 mm (Japan)</a:t>
            </a:r>
          </a:p>
        </p:txBody>
      </p:sp>
      <p:sp>
        <p:nvSpPr>
          <p:cNvPr id="9" name="TextBox 8"/>
          <p:cNvSpPr txBox="1"/>
          <p:nvPr/>
        </p:nvSpPr>
        <p:spPr>
          <a:xfrm>
            <a:off x="5158428" y="4891122"/>
            <a:ext cx="1851971" cy="369332"/>
          </a:xfrm>
          <a:prstGeom prst="rect">
            <a:avLst/>
          </a:prstGeom>
          <a:noFill/>
        </p:spPr>
        <p:txBody>
          <a:bodyPr wrap="square" rtlCol="0">
            <a:spAutoFit/>
          </a:bodyPr>
          <a:lstStyle/>
          <a:p>
            <a:r>
              <a:rPr lang="en-US" dirty="0" smtClean="0"/>
              <a:t>FWD/BWD (Italy) </a:t>
            </a:r>
            <a:endParaRPr lang="en-US" dirty="0"/>
          </a:p>
        </p:txBody>
      </p:sp>
      <p:sp>
        <p:nvSpPr>
          <p:cNvPr id="10" name="TextBox 9"/>
          <p:cNvSpPr txBox="1"/>
          <p:nvPr/>
        </p:nvSpPr>
        <p:spPr>
          <a:xfrm>
            <a:off x="2022997" y="6349500"/>
            <a:ext cx="3135432" cy="369332"/>
          </a:xfrm>
          <a:prstGeom prst="rect">
            <a:avLst/>
          </a:prstGeom>
          <a:noFill/>
        </p:spPr>
        <p:txBody>
          <a:bodyPr wrap="square" rtlCol="0">
            <a:spAutoFit/>
          </a:bodyPr>
          <a:lstStyle/>
          <a:p>
            <a:r>
              <a:rPr lang="en-US" dirty="0" smtClean="0"/>
              <a:t>+Poland (software), Korea</a:t>
            </a:r>
            <a:endParaRPr lang="en-US" dirty="0"/>
          </a:p>
        </p:txBody>
      </p:sp>
      <p:sp>
        <p:nvSpPr>
          <p:cNvPr id="2" name="Slide Number Placeholder 1"/>
          <p:cNvSpPr>
            <a:spLocks noGrp="1"/>
          </p:cNvSpPr>
          <p:nvPr>
            <p:ph type="sldNum" sz="quarter" idx="12"/>
          </p:nvPr>
        </p:nvSpPr>
        <p:spPr>
          <a:xfrm>
            <a:off x="7010400" y="6458872"/>
            <a:ext cx="2133600" cy="365125"/>
          </a:xfrm>
        </p:spPr>
        <p:txBody>
          <a:bodyPr/>
          <a:lstStyle/>
          <a:p>
            <a:fld id="{F16D68EC-1E92-5F40-99CB-2855E5FF9889}" type="slidenum">
              <a:rPr lang="en-US" smtClean="0"/>
              <a:pPr/>
              <a:t>18</a:t>
            </a:fld>
            <a:endParaRPr lang="en-US" dirty="0"/>
          </a:p>
        </p:txBody>
      </p:sp>
      <p:sp>
        <p:nvSpPr>
          <p:cNvPr id="8" name="TextBox 7"/>
          <p:cNvSpPr txBox="1"/>
          <p:nvPr/>
        </p:nvSpPr>
        <p:spPr>
          <a:xfrm>
            <a:off x="5794413" y="700937"/>
            <a:ext cx="2431974" cy="3139321"/>
          </a:xfrm>
          <a:prstGeom prst="rect">
            <a:avLst/>
          </a:prstGeom>
          <a:noFill/>
        </p:spPr>
        <p:txBody>
          <a:bodyPr wrap="square" rtlCol="0">
            <a:spAutoFit/>
          </a:bodyPr>
          <a:lstStyle/>
          <a:p>
            <a:r>
              <a:rPr lang="en-US" dirty="0" smtClean="0"/>
              <a:t>Smaller </a:t>
            </a:r>
            <a:r>
              <a:rPr lang="en-US" dirty="0" err="1" smtClean="0"/>
              <a:t>beampipe</a:t>
            </a:r>
            <a:r>
              <a:rPr lang="en-US" dirty="0" smtClean="0"/>
              <a:t>; shorter lever arm for multiple scattering.</a:t>
            </a:r>
          </a:p>
          <a:p>
            <a:endParaRPr lang="en-US" dirty="0"/>
          </a:p>
          <a:p>
            <a:r>
              <a:rPr lang="en-US" dirty="0" smtClean="0"/>
              <a:t>Goes further out in r (important for K</a:t>
            </a:r>
            <a:r>
              <a:rPr lang="en-US" baseline="-25000" dirty="0" smtClean="0"/>
              <a:t>S</a:t>
            </a:r>
            <a:r>
              <a:rPr lang="en-US" dirty="0" smtClean="0"/>
              <a:t> </a:t>
            </a:r>
            <a:r>
              <a:rPr lang="en-US" dirty="0" err="1" smtClean="0"/>
              <a:t>vertexing</a:t>
            </a:r>
            <a:r>
              <a:rPr lang="en-US" dirty="0" smtClean="0"/>
              <a:t> and low momentum stand-alone tracking).</a:t>
            </a:r>
          </a:p>
          <a:p>
            <a:endParaRPr lang="en-US" dirty="0"/>
          </a:p>
          <a:p>
            <a:r>
              <a:rPr lang="en-US" dirty="0" smtClean="0"/>
              <a:t>CO</a:t>
            </a:r>
            <a:r>
              <a:rPr lang="en-US" baseline="-25000" dirty="0" smtClean="0"/>
              <a:t>2</a:t>
            </a:r>
            <a:r>
              <a:rPr lang="en-US" dirty="0" smtClean="0"/>
              <a:t> cooling</a:t>
            </a:r>
            <a:endParaRPr lang="en-US" dirty="0"/>
          </a:p>
        </p:txBody>
      </p:sp>
      <p:sp>
        <p:nvSpPr>
          <p:cNvPr id="13" name="TextBox 12"/>
          <p:cNvSpPr txBox="1"/>
          <p:nvPr/>
        </p:nvSpPr>
        <p:spPr>
          <a:xfrm>
            <a:off x="6741321" y="4173359"/>
            <a:ext cx="1797873" cy="646331"/>
          </a:xfrm>
          <a:prstGeom prst="rect">
            <a:avLst/>
          </a:prstGeom>
          <a:noFill/>
        </p:spPr>
        <p:txBody>
          <a:bodyPr wrap="square" rtlCol="0">
            <a:spAutoFit/>
          </a:bodyPr>
          <a:lstStyle/>
          <a:p>
            <a:r>
              <a:rPr lang="en-US" dirty="0" smtClean="0"/>
              <a:t>3  Custom readout ASICs</a:t>
            </a:r>
            <a:endParaRPr lang="en-US" dirty="0"/>
          </a:p>
        </p:txBody>
      </p:sp>
      <p:sp>
        <p:nvSpPr>
          <p:cNvPr id="14" name="TextBox 13"/>
          <p:cNvSpPr txBox="1"/>
          <p:nvPr/>
        </p:nvSpPr>
        <p:spPr>
          <a:xfrm>
            <a:off x="6741321" y="5543526"/>
            <a:ext cx="1969001" cy="646331"/>
          </a:xfrm>
          <a:prstGeom prst="rect">
            <a:avLst/>
          </a:prstGeom>
          <a:noFill/>
        </p:spPr>
        <p:txBody>
          <a:bodyPr wrap="square" rtlCol="0">
            <a:spAutoFit/>
          </a:bodyPr>
          <a:lstStyle/>
          <a:p>
            <a:r>
              <a:rPr lang="en-US" dirty="0" smtClean="0"/>
              <a:t>Uses CMS APV25 chip for readout.</a:t>
            </a:r>
            <a:endParaRPr lang="en-US" dirty="0"/>
          </a:p>
        </p:txBody>
      </p:sp>
    </p:spTree>
    <p:extLst>
      <p:ext uri="{BB962C8B-B14F-4D97-AF65-F5344CB8AC3E}">
        <p14:creationId xmlns:p14="http://schemas.microsoft.com/office/powerpoint/2010/main" val="23678152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678"/>
            <a:ext cx="8229600" cy="649106"/>
          </a:xfrm>
        </p:spPr>
        <p:txBody>
          <a:bodyPr>
            <a:normAutofit fontScale="90000"/>
          </a:bodyPr>
          <a:lstStyle/>
          <a:p>
            <a:r>
              <a:rPr lang="en-US" dirty="0" smtClean="0">
                <a:solidFill>
                  <a:srgbClr val="4F81BD"/>
                </a:solidFill>
              </a:rPr>
              <a:t>SVD ladder production status</a:t>
            </a:r>
            <a:br>
              <a:rPr lang="en-US" dirty="0" smtClean="0">
                <a:solidFill>
                  <a:srgbClr val="4F81BD"/>
                </a:solidFill>
              </a:rPr>
            </a:br>
            <a:endParaRPr lang="en-US" sz="3600" dirty="0">
              <a:solidFill>
                <a:srgbClr val="4F81BD"/>
              </a:solidFill>
            </a:endParaRPr>
          </a:p>
        </p:txBody>
      </p:sp>
      <p:sp>
        <p:nvSpPr>
          <p:cNvPr id="3" name="Content Placeholder 2"/>
          <p:cNvSpPr>
            <a:spLocks noGrp="1"/>
          </p:cNvSpPr>
          <p:nvPr>
            <p:ph idx="1"/>
          </p:nvPr>
        </p:nvSpPr>
        <p:spPr>
          <a:xfrm>
            <a:off x="284092" y="2886771"/>
            <a:ext cx="8229600" cy="3707361"/>
          </a:xfrm>
        </p:spPr>
        <p:txBody>
          <a:bodyPr>
            <a:noAutofit/>
          </a:bodyPr>
          <a:lstStyle/>
          <a:p>
            <a:r>
              <a:rPr lang="en-US" sz="2400" u="sng" dirty="0" smtClean="0">
                <a:solidFill>
                  <a:srgbClr val="4F81BD"/>
                </a:solidFill>
              </a:rPr>
              <a:t>Pisa (FW/BW)</a:t>
            </a:r>
            <a:r>
              <a:rPr lang="en-US" sz="2400" dirty="0" smtClean="0"/>
              <a:t> Production of the nominal 47 forward and backward sub-assemblies completed, a few more subassemblies can be built with spare sensors</a:t>
            </a:r>
          </a:p>
          <a:p>
            <a:r>
              <a:rPr lang="en-US" sz="2400" u="sng" dirty="0" smtClean="0">
                <a:solidFill>
                  <a:srgbClr val="4F81BD"/>
                </a:solidFill>
              </a:rPr>
              <a:t>Melbourne ( L3 )</a:t>
            </a:r>
            <a:r>
              <a:rPr lang="en-US" sz="2400" dirty="0" smtClean="0"/>
              <a:t> 11 ladders built out of 7+2 ladders needed</a:t>
            </a:r>
          </a:p>
          <a:p>
            <a:r>
              <a:rPr lang="en-US" sz="2400" u="sng" dirty="0" smtClean="0">
                <a:solidFill>
                  <a:srgbClr val="4F81BD"/>
                </a:solidFill>
              </a:rPr>
              <a:t>TIFR ( L4 )</a:t>
            </a:r>
            <a:r>
              <a:rPr lang="en-US" sz="2400" dirty="0" smtClean="0"/>
              <a:t> 6 ladders built out of 10+2 ladders needed – </a:t>
            </a:r>
            <a:r>
              <a:rPr lang="en-US" sz="2400" i="1" dirty="0" smtClean="0"/>
              <a:t>ready for SVD half-shell mount</a:t>
            </a:r>
          </a:p>
          <a:p>
            <a:r>
              <a:rPr lang="en-US" sz="2400" u="sng" dirty="0" smtClean="0">
                <a:solidFill>
                  <a:srgbClr val="4F81BD"/>
                </a:solidFill>
              </a:rPr>
              <a:t>HEPHY </a:t>
            </a:r>
            <a:r>
              <a:rPr lang="en-US" sz="2400" u="sng" dirty="0">
                <a:solidFill>
                  <a:srgbClr val="4F81BD"/>
                </a:solidFill>
              </a:rPr>
              <a:t>( L5 </a:t>
            </a:r>
            <a:r>
              <a:rPr lang="en-US" sz="2400" u="sng" dirty="0" smtClean="0">
                <a:solidFill>
                  <a:srgbClr val="4F81BD"/>
                </a:solidFill>
              </a:rPr>
              <a:t>)</a:t>
            </a:r>
            <a:r>
              <a:rPr lang="en-US" sz="2400" dirty="0" smtClean="0"/>
              <a:t> 9 ladders built out of 12+3 ladders needed – </a:t>
            </a:r>
            <a:r>
              <a:rPr lang="en-US" sz="2400" i="1" dirty="0" smtClean="0"/>
              <a:t>re</a:t>
            </a:r>
            <a:r>
              <a:rPr lang="en-US" sz="2400" i="1" dirty="0" smtClean="0">
                <a:solidFill>
                  <a:srgbClr val="000000"/>
                </a:solidFill>
              </a:rPr>
              <a:t>ady for SVD half-shell mount</a:t>
            </a:r>
          </a:p>
          <a:p>
            <a:r>
              <a:rPr lang="en-US" sz="2400" u="sng" dirty="0" err="1" smtClean="0">
                <a:solidFill>
                  <a:srgbClr val="4F81BD"/>
                </a:solidFill>
              </a:rPr>
              <a:t>Kavli</a:t>
            </a:r>
            <a:r>
              <a:rPr lang="en-US" sz="2400" u="sng" dirty="0" smtClean="0">
                <a:solidFill>
                  <a:srgbClr val="4F81BD"/>
                </a:solidFill>
              </a:rPr>
              <a:t> IPMU ( L6 )</a:t>
            </a:r>
            <a:r>
              <a:rPr lang="en-US" sz="2400" dirty="0" smtClean="0"/>
              <a:t> 8 ladders built out of 16+4 ladders needed</a:t>
            </a:r>
          </a:p>
        </p:txBody>
      </p:sp>
      <p:sp>
        <p:nvSpPr>
          <p:cNvPr id="4" name="TextBox 3"/>
          <p:cNvSpPr txBox="1"/>
          <p:nvPr/>
        </p:nvSpPr>
        <p:spPr>
          <a:xfrm>
            <a:off x="8117613" y="2910046"/>
            <a:ext cx="532808" cy="646331"/>
          </a:xfrm>
          <a:prstGeom prst="rect">
            <a:avLst/>
          </a:prstGeom>
          <a:noFill/>
        </p:spPr>
        <p:txBody>
          <a:bodyPr wrap="square" rtlCol="0">
            <a:spAutoFit/>
          </a:bodyPr>
          <a:lstStyle/>
          <a:p>
            <a:r>
              <a:rPr lang="en-US" sz="3600" dirty="0" smtClean="0">
                <a:solidFill>
                  <a:srgbClr val="008000"/>
                </a:solidFill>
                <a:latin typeface="Zapf Dingbats"/>
                <a:ea typeface="Zapf Dingbats"/>
                <a:cs typeface="Zapf Dingbats"/>
                <a:sym typeface="Zapf Dingbats"/>
              </a:rPr>
              <a:t>✔</a:t>
            </a:r>
            <a:endParaRPr lang="en-US" sz="3600" dirty="0">
              <a:solidFill>
                <a:srgbClr val="008000"/>
              </a:solidFill>
            </a:endParaRPr>
          </a:p>
        </p:txBody>
      </p:sp>
      <p:sp>
        <p:nvSpPr>
          <p:cNvPr id="5" name="Rectangle 4"/>
          <p:cNvSpPr/>
          <p:nvPr/>
        </p:nvSpPr>
        <p:spPr>
          <a:xfrm>
            <a:off x="8226030" y="3927393"/>
            <a:ext cx="575323" cy="646331"/>
          </a:xfrm>
          <a:prstGeom prst="rect">
            <a:avLst/>
          </a:prstGeom>
        </p:spPr>
        <p:txBody>
          <a:bodyPr wrap="none">
            <a:spAutoFit/>
          </a:bodyPr>
          <a:lstStyle/>
          <a:p>
            <a:pPr lvl="0"/>
            <a:r>
              <a:rPr lang="en-US" sz="3600" dirty="0">
                <a:solidFill>
                  <a:srgbClr val="008000"/>
                </a:solidFill>
                <a:latin typeface="Zapf Dingbats"/>
                <a:ea typeface="Zapf Dingbats"/>
                <a:cs typeface="Zapf Dingbats"/>
                <a:sym typeface="Zapf Dingbats"/>
              </a:rPr>
              <a:t>✔</a:t>
            </a:r>
            <a:endParaRPr lang="en-US" sz="3600" dirty="0">
              <a:solidFill>
                <a:srgbClr val="008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68430" y="579171"/>
            <a:ext cx="3076800" cy="2307600"/>
          </a:xfrm>
          <a:prstGeom prst="rect">
            <a:avLst/>
          </a:prstGeom>
        </p:spPr>
      </p:pic>
      <p:sp>
        <p:nvSpPr>
          <p:cNvPr id="7" name="TextBox 6"/>
          <p:cNvSpPr txBox="1"/>
          <p:nvPr/>
        </p:nvSpPr>
        <p:spPr>
          <a:xfrm>
            <a:off x="619539" y="826397"/>
            <a:ext cx="2078518" cy="1200329"/>
          </a:xfrm>
          <a:prstGeom prst="rect">
            <a:avLst/>
          </a:prstGeom>
          <a:noFill/>
        </p:spPr>
        <p:txBody>
          <a:bodyPr wrap="square" rtlCol="0">
            <a:spAutoFit/>
          </a:bodyPr>
          <a:lstStyle/>
          <a:p>
            <a:r>
              <a:rPr lang="en-US" dirty="0" smtClean="0"/>
              <a:t>A ladder mount practice at KEK with representatives of all VXD groups.</a:t>
            </a:r>
            <a:endParaRPr lang="en-US" dirty="0"/>
          </a:p>
        </p:txBody>
      </p:sp>
    </p:spTree>
    <p:extLst>
      <p:ext uri="{BB962C8B-B14F-4D97-AF65-F5344CB8AC3E}">
        <p14:creationId xmlns:p14="http://schemas.microsoft.com/office/powerpoint/2010/main" val="8577954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2</a:t>
            </a:fld>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2382" y="1296727"/>
            <a:ext cx="7315200" cy="41148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2110" y="979416"/>
            <a:ext cx="8086598" cy="5390515"/>
          </a:xfrm>
          <a:prstGeom prst="rect">
            <a:avLst/>
          </a:prstGeom>
        </p:spPr>
      </p:pic>
      <p:sp>
        <p:nvSpPr>
          <p:cNvPr id="10" name="TextBox 9"/>
          <p:cNvSpPr txBox="1"/>
          <p:nvPr/>
        </p:nvSpPr>
        <p:spPr>
          <a:xfrm>
            <a:off x="952382" y="42899"/>
            <a:ext cx="6553295" cy="523220"/>
          </a:xfrm>
          <a:prstGeom prst="rect">
            <a:avLst/>
          </a:prstGeom>
          <a:noFill/>
        </p:spPr>
        <p:txBody>
          <a:bodyPr wrap="square" rtlCol="0">
            <a:spAutoFit/>
          </a:bodyPr>
          <a:lstStyle/>
          <a:p>
            <a:r>
              <a:rPr lang="en-US" sz="2800" dirty="0" smtClean="0"/>
              <a:t>Belle II “roll-in” April 11, 2017: 9am-3pm </a:t>
            </a:r>
            <a:endParaRPr lang="en-US" sz="2800" dirty="0"/>
          </a:p>
        </p:txBody>
      </p:sp>
      <p:sp>
        <p:nvSpPr>
          <p:cNvPr id="11" name="TextBox 10"/>
          <p:cNvSpPr txBox="1"/>
          <p:nvPr/>
        </p:nvSpPr>
        <p:spPr>
          <a:xfrm>
            <a:off x="1469261" y="6440033"/>
            <a:ext cx="5782415" cy="369332"/>
          </a:xfrm>
          <a:prstGeom prst="rect">
            <a:avLst/>
          </a:prstGeom>
          <a:noFill/>
        </p:spPr>
        <p:txBody>
          <a:bodyPr wrap="square" rtlCol="0">
            <a:spAutoFit/>
          </a:bodyPr>
          <a:lstStyle/>
          <a:p>
            <a:r>
              <a:rPr lang="en-US" dirty="0" smtClean="0"/>
              <a:t>1400 tons, 8m x 8m,  moved 13m horizontally,  Banzai !</a:t>
            </a:r>
            <a:endParaRPr lang="en-US" dirty="0"/>
          </a:p>
        </p:txBody>
      </p:sp>
      <p:sp>
        <p:nvSpPr>
          <p:cNvPr id="2" name="TextBox 1"/>
          <p:cNvSpPr txBox="1"/>
          <p:nvPr/>
        </p:nvSpPr>
        <p:spPr>
          <a:xfrm>
            <a:off x="1723262" y="566119"/>
            <a:ext cx="5195455" cy="369332"/>
          </a:xfrm>
          <a:prstGeom prst="rect">
            <a:avLst/>
          </a:prstGeom>
          <a:noFill/>
        </p:spPr>
        <p:txBody>
          <a:bodyPr wrap="square" rtlCol="0">
            <a:spAutoFit/>
          </a:bodyPr>
          <a:lstStyle/>
          <a:p>
            <a:r>
              <a:rPr lang="en-US" dirty="0" smtClean="0"/>
              <a:t>Recall Belle </a:t>
            </a:r>
            <a:r>
              <a:rPr lang="en-US" dirty="0" smtClean="0"/>
              <a:t>II/</a:t>
            </a:r>
            <a:r>
              <a:rPr lang="en-US" dirty="0" err="1" smtClean="0"/>
              <a:t>SuperKEKB</a:t>
            </a:r>
            <a:r>
              <a:rPr lang="en-US" dirty="0" smtClean="0"/>
              <a:t> groundbreaking in 2011</a:t>
            </a:r>
            <a:endParaRPr lang="en-US" dirty="0"/>
          </a:p>
        </p:txBody>
      </p:sp>
    </p:spTree>
    <p:extLst>
      <p:ext uri="{BB962C8B-B14F-4D97-AF65-F5344CB8AC3E}">
        <p14:creationId xmlns:p14="http://schemas.microsoft.com/office/powerpoint/2010/main" val="3200666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906"/>
            <a:ext cx="8229600" cy="620410"/>
          </a:xfrm>
        </p:spPr>
        <p:txBody>
          <a:bodyPr>
            <a:normAutofit fontScale="90000"/>
          </a:bodyPr>
          <a:lstStyle/>
          <a:p>
            <a:r>
              <a:rPr lang="en-US" dirty="0" smtClean="0"/>
              <a:t>Updated milestones for SVD</a:t>
            </a:r>
            <a:endParaRPr lang="en-US" dirty="0"/>
          </a:p>
        </p:txBody>
      </p:sp>
      <p:sp>
        <p:nvSpPr>
          <p:cNvPr id="3" name="Slide Number Placeholder 2"/>
          <p:cNvSpPr>
            <a:spLocks noGrp="1"/>
          </p:cNvSpPr>
          <p:nvPr>
            <p:ph type="sldNum" sz="quarter" idx="12"/>
          </p:nvPr>
        </p:nvSpPr>
        <p:spPr/>
        <p:txBody>
          <a:bodyPr/>
          <a:lstStyle/>
          <a:p>
            <a:fld id="{0580556B-8668-8944-B12C-A275F28C2D28}" type="slidenum">
              <a:rPr lang="de-DE" smtClean="0"/>
              <a:pPr/>
              <a:t>20</a:t>
            </a:fld>
            <a:endParaRPr lang="de-DE"/>
          </a:p>
        </p:txBody>
      </p:sp>
      <p:graphicFrame>
        <p:nvGraphicFramePr>
          <p:cNvPr id="4" name="Table 3"/>
          <p:cNvGraphicFramePr>
            <a:graphicFrameLocks noGrp="1"/>
          </p:cNvGraphicFramePr>
          <p:nvPr>
            <p:extLst>
              <p:ext uri="{D42A27DB-BD31-4B8C-83A1-F6EECF244321}">
                <p14:modId xmlns:p14="http://schemas.microsoft.com/office/powerpoint/2010/main" val="3400813069"/>
              </p:ext>
            </p:extLst>
          </p:nvPr>
        </p:nvGraphicFramePr>
        <p:xfrm>
          <a:off x="578441" y="1512854"/>
          <a:ext cx="7819158" cy="1554479"/>
        </p:xfrm>
        <a:graphic>
          <a:graphicData uri="http://schemas.openxmlformats.org/drawingml/2006/table">
            <a:tbl>
              <a:tblPr firstRow="1" bandRow="1">
                <a:tableStyleId>{5940675A-B579-460E-94D1-54222C63F5DA}</a:tableStyleId>
              </a:tblPr>
              <a:tblGrid>
                <a:gridCol w="3993559"/>
                <a:gridCol w="3825599"/>
              </a:tblGrid>
              <a:tr h="370840">
                <a:tc>
                  <a:txBody>
                    <a:bodyPr/>
                    <a:lstStyle/>
                    <a:p>
                      <a:r>
                        <a:rPr lang="en-US" sz="2800" dirty="0" smtClean="0"/>
                        <a:t>Half shell + spares</a:t>
                      </a:r>
                      <a:endParaRPr lang="en-US" sz="2800" dirty="0"/>
                    </a:p>
                  </a:txBody>
                  <a:tcPr/>
                </a:tc>
                <a:tc>
                  <a:txBody>
                    <a:bodyPr/>
                    <a:lstStyle/>
                    <a:p>
                      <a:r>
                        <a:rPr lang="en-US" sz="2800" dirty="0" smtClean="0"/>
                        <a:t>July 2017</a:t>
                      </a:r>
                      <a:endParaRPr lang="en-US" sz="2800" dirty="0"/>
                    </a:p>
                  </a:txBody>
                  <a:tcPr/>
                </a:tc>
              </a:tr>
              <a:tr h="370840">
                <a:tc>
                  <a:txBody>
                    <a:bodyPr/>
                    <a:lstStyle/>
                    <a:p>
                      <a:r>
                        <a:rPr lang="en-US" sz="2800" dirty="0" smtClean="0"/>
                        <a:t>Full SVD</a:t>
                      </a:r>
                      <a:endParaRPr lang="en-US" sz="2800" dirty="0"/>
                    </a:p>
                  </a:txBody>
                  <a:tcPr/>
                </a:tc>
                <a:tc>
                  <a:txBody>
                    <a:bodyPr/>
                    <a:lstStyle/>
                    <a:p>
                      <a:r>
                        <a:rPr lang="en-US" sz="2800" dirty="0" smtClean="0"/>
                        <a:t>December 2017</a:t>
                      </a:r>
                      <a:endParaRPr lang="en-US" sz="2800" dirty="0"/>
                    </a:p>
                  </a:txBody>
                  <a:tcPr/>
                </a:tc>
              </a:tr>
              <a:tr h="370840">
                <a:tc>
                  <a:txBody>
                    <a:bodyPr/>
                    <a:lstStyle/>
                    <a:p>
                      <a:r>
                        <a:rPr lang="en-US" sz="2800" dirty="0" smtClean="0"/>
                        <a:t>Full SVD + spares</a:t>
                      </a:r>
                      <a:endParaRPr lang="en-US" sz="2800" dirty="0"/>
                    </a:p>
                  </a:txBody>
                  <a:tcPr/>
                </a:tc>
                <a:tc>
                  <a:txBody>
                    <a:bodyPr/>
                    <a:lstStyle/>
                    <a:p>
                      <a:r>
                        <a:rPr lang="en-US" sz="2800" dirty="0" smtClean="0"/>
                        <a:t>March 2018</a:t>
                      </a:r>
                      <a:endParaRPr lang="en-US" sz="28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248106418"/>
              </p:ext>
            </p:extLst>
          </p:nvPr>
        </p:nvGraphicFramePr>
        <p:xfrm>
          <a:off x="578440" y="3822553"/>
          <a:ext cx="7819159" cy="2590799"/>
        </p:xfrm>
        <a:graphic>
          <a:graphicData uri="http://schemas.openxmlformats.org/drawingml/2006/table">
            <a:tbl>
              <a:tblPr firstRow="1" bandRow="1">
                <a:tableStyleId>{5940675A-B579-460E-94D1-54222C63F5DA}</a:tableStyleId>
              </a:tblPr>
              <a:tblGrid>
                <a:gridCol w="4047075"/>
                <a:gridCol w="3772084"/>
              </a:tblGrid>
              <a:tr h="370840">
                <a:tc>
                  <a:txBody>
                    <a:bodyPr/>
                    <a:lstStyle/>
                    <a:p>
                      <a:r>
                        <a:rPr lang="en-US" sz="2800" dirty="0" smtClean="0"/>
                        <a:t>Start</a:t>
                      </a:r>
                      <a:r>
                        <a:rPr lang="en-US" sz="2800" baseline="0" dirty="0" smtClean="0"/>
                        <a:t> first half shell</a:t>
                      </a:r>
                      <a:endParaRPr lang="en-US" sz="2800" dirty="0"/>
                    </a:p>
                  </a:txBody>
                  <a:tcPr/>
                </a:tc>
                <a:tc>
                  <a:txBody>
                    <a:bodyPr/>
                    <a:lstStyle/>
                    <a:p>
                      <a:r>
                        <a:rPr lang="en-US" sz="2800" dirty="0" smtClean="0"/>
                        <a:t>July 2017</a:t>
                      </a:r>
                      <a:endParaRPr lang="en-US" sz="2800" dirty="0"/>
                    </a:p>
                  </a:txBody>
                  <a:tcPr/>
                </a:tc>
              </a:tr>
              <a:tr h="370840">
                <a:tc>
                  <a:txBody>
                    <a:bodyPr/>
                    <a:lstStyle/>
                    <a:p>
                      <a:r>
                        <a:rPr lang="en-US" sz="2800" dirty="0" smtClean="0"/>
                        <a:t>End</a:t>
                      </a:r>
                      <a:r>
                        <a:rPr lang="en-US" sz="2800" baseline="0" dirty="0" smtClean="0"/>
                        <a:t> first half shell</a:t>
                      </a:r>
                      <a:endParaRPr lang="en-US" sz="2800" dirty="0"/>
                    </a:p>
                  </a:txBody>
                  <a:tcPr/>
                </a:tc>
                <a:tc>
                  <a:txBody>
                    <a:bodyPr/>
                    <a:lstStyle/>
                    <a:p>
                      <a:r>
                        <a:rPr lang="en-US" sz="2800" dirty="0" smtClean="0"/>
                        <a:t>October 2017</a:t>
                      </a:r>
                      <a:endParaRPr lang="en-US" sz="2800" dirty="0"/>
                    </a:p>
                  </a:txBody>
                  <a:tcPr/>
                </a:tc>
              </a:tr>
              <a:tr h="370840">
                <a:tc>
                  <a:txBody>
                    <a:bodyPr/>
                    <a:lstStyle/>
                    <a:p>
                      <a:r>
                        <a:rPr lang="en-US" sz="2800" dirty="0" smtClean="0"/>
                        <a:t>Start</a:t>
                      </a:r>
                      <a:r>
                        <a:rPr lang="en-US" sz="2800" baseline="0" dirty="0" smtClean="0"/>
                        <a:t> second half shell</a:t>
                      </a:r>
                      <a:endParaRPr lang="en-US" sz="2800" dirty="0"/>
                    </a:p>
                  </a:txBody>
                  <a:tcPr/>
                </a:tc>
                <a:tc>
                  <a:txBody>
                    <a:bodyPr/>
                    <a:lstStyle/>
                    <a:p>
                      <a:r>
                        <a:rPr lang="en-US" sz="2800" dirty="0" smtClean="0"/>
                        <a:t>November 2017</a:t>
                      </a:r>
                      <a:endParaRPr lang="en-US" sz="2800" dirty="0"/>
                    </a:p>
                  </a:txBody>
                  <a:tcPr/>
                </a:tc>
              </a:tr>
              <a:tr h="370840">
                <a:tc>
                  <a:txBody>
                    <a:bodyPr/>
                    <a:lstStyle/>
                    <a:p>
                      <a:r>
                        <a:rPr lang="en-US" sz="2800" dirty="0" smtClean="0"/>
                        <a:t>End second half</a:t>
                      </a:r>
                      <a:r>
                        <a:rPr lang="en-US" sz="2800" baseline="0" dirty="0" smtClean="0"/>
                        <a:t> shell</a:t>
                      </a:r>
                      <a:endParaRPr lang="en-US" sz="2800" dirty="0"/>
                    </a:p>
                  </a:txBody>
                  <a:tcPr/>
                </a:tc>
                <a:tc>
                  <a:txBody>
                    <a:bodyPr/>
                    <a:lstStyle/>
                    <a:p>
                      <a:r>
                        <a:rPr lang="en-US" sz="2800" dirty="0" smtClean="0"/>
                        <a:t>March 2018</a:t>
                      </a:r>
                      <a:endParaRPr lang="en-US" sz="2800" dirty="0"/>
                    </a:p>
                  </a:txBody>
                  <a:tcPr/>
                </a:tc>
              </a:tr>
              <a:tr h="370840">
                <a:tc>
                  <a:txBody>
                    <a:bodyPr/>
                    <a:lstStyle/>
                    <a:p>
                      <a:r>
                        <a:rPr lang="en-US" sz="2800" dirty="0" smtClean="0"/>
                        <a:t>SVD ready for integration</a:t>
                      </a:r>
                      <a:endParaRPr lang="en-US" sz="2800" dirty="0"/>
                    </a:p>
                  </a:txBody>
                  <a:tcPr/>
                </a:tc>
                <a:tc>
                  <a:txBody>
                    <a:bodyPr/>
                    <a:lstStyle/>
                    <a:p>
                      <a:r>
                        <a:rPr lang="en-US" sz="2800" dirty="0" smtClean="0"/>
                        <a:t>March 2018</a:t>
                      </a:r>
                      <a:endParaRPr lang="en-US" sz="2800" dirty="0"/>
                    </a:p>
                  </a:txBody>
                  <a:tcPr/>
                </a:tc>
              </a:tr>
            </a:tbl>
          </a:graphicData>
        </a:graphic>
      </p:graphicFrame>
      <p:sp>
        <p:nvSpPr>
          <p:cNvPr id="6" name="TextBox 5"/>
          <p:cNvSpPr txBox="1"/>
          <p:nvPr/>
        </p:nvSpPr>
        <p:spPr>
          <a:xfrm>
            <a:off x="341378" y="897469"/>
            <a:ext cx="3011427" cy="523220"/>
          </a:xfrm>
          <a:prstGeom prst="rect">
            <a:avLst/>
          </a:prstGeom>
          <a:noFill/>
        </p:spPr>
        <p:txBody>
          <a:bodyPr wrap="square" rtlCol="0">
            <a:spAutoFit/>
          </a:bodyPr>
          <a:lstStyle/>
          <a:p>
            <a:r>
              <a:rPr lang="en-US" sz="2800" b="1" i="1" dirty="0" smtClean="0">
                <a:solidFill>
                  <a:srgbClr val="FF0000"/>
                </a:solidFill>
              </a:rPr>
              <a:t>Ladder assembly</a:t>
            </a:r>
            <a:endParaRPr lang="en-US" sz="2800" b="1" i="1" dirty="0">
              <a:solidFill>
                <a:srgbClr val="FF0000"/>
              </a:solidFill>
            </a:endParaRPr>
          </a:p>
        </p:txBody>
      </p:sp>
      <p:sp>
        <p:nvSpPr>
          <p:cNvPr id="7" name="TextBox 6"/>
          <p:cNvSpPr txBox="1"/>
          <p:nvPr/>
        </p:nvSpPr>
        <p:spPr>
          <a:xfrm>
            <a:off x="341378" y="3299334"/>
            <a:ext cx="3011427" cy="523220"/>
          </a:xfrm>
          <a:prstGeom prst="rect">
            <a:avLst/>
          </a:prstGeom>
          <a:noFill/>
        </p:spPr>
        <p:txBody>
          <a:bodyPr wrap="square" rtlCol="0">
            <a:spAutoFit/>
          </a:bodyPr>
          <a:lstStyle/>
          <a:p>
            <a:r>
              <a:rPr lang="en-US" sz="2800" b="1" i="1" dirty="0" smtClean="0">
                <a:solidFill>
                  <a:srgbClr val="FF0000"/>
                </a:solidFill>
              </a:rPr>
              <a:t>Ladder mount</a:t>
            </a:r>
            <a:endParaRPr lang="en-US" sz="2800" b="1" i="1" dirty="0">
              <a:solidFill>
                <a:srgbClr val="FF0000"/>
              </a:solidFill>
            </a:endParaRPr>
          </a:p>
        </p:txBody>
      </p:sp>
      <p:sp>
        <p:nvSpPr>
          <p:cNvPr id="9" name="Left Arrow 8"/>
          <p:cNvSpPr/>
          <p:nvPr/>
        </p:nvSpPr>
        <p:spPr>
          <a:xfrm>
            <a:off x="7178512" y="6094116"/>
            <a:ext cx="1508288" cy="262234"/>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77601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75" y="136889"/>
            <a:ext cx="7537872" cy="720876"/>
          </a:xfrm>
        </p:spPr>
        <p:txBody>
          <a:bodyPr>
            <a:noAutofit/>
          </a:bodyPr>
          <a:lstStyle/>
          <a:p>
            <a:r>
              <a:rPr lang="en-US" sz="3200" dirty="0" smtClean="0"/>
              <a:t>Pixel detector (PXD) construction status</a:t>
            </a:r>
            <a:endParaRPr lang="en-US" sz="3200" dirty="0"/>
          </a:p>
        </p:txBody>
      </p:sp>
      <p:sp>
        <p:nvSpPr>
          <p:cNvPr id="5" name="Slide Number Placeholder 4"/>
          <p:cNvSpPr>
            <a:spLocks noGrp="1"/>
          </p:cNvSpPr>
          <p:nvPr>
            <p:ph type="sldNum" sz="quarter" idx="12"/>
          </p:nvPr>
        </p:nvSpPr>
        <p:spPr/>
        <p:txBody>
          <a:bodyPr/>
          <a:lstStyle/>
          <a:p>
            <a:fld id="{A21A9C5D-23D6-7A4C-A995-1DD4DEA25F0D}" type="slidenum">
              <a:rPr lang="en-US" smtClean="0"/>
              <a:t>21</a:t>
            </a:fld>
            <a:endParaRPr lang="en-US"/>
          </a:p>
        </p:txBody>
      </p:sp>
      <p:pic>
        <p:nvPicPr>
          <p:cNvPr id="7" name="Grafik 1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59597" y="1051242"/>
            <a:ext cx="3421308" cy="2443792"/>
          </a:xfrm>
          <a:prstGeom prst="rect">
            <a:avLst/>
          </a:prstGeom>
        </p:spPr>
      </p:pic>
      <p:sp>
        <p:nvSpPr>
          <p:cNvPr id="3" name="Rectangle 2"/>
          <p:cNvSpPr/>
          <p:nvPr/>
        </p:nvSpPr>
        <p:spPr>
          <a:xfrm>
            <a:off x="181437" y="857765"/>
            <a:ext cx="5641012" cy="6463308"/>
          </a:xfrm>
          <a:prstGeom prst="rect">
            <a:avLst/>
          </a:prstGeom>
        </p:spPr>
        <p:txBody>
          <a:bodyPr wrap="square">
            <a:spAutoFit/>
          </a:bodyPr>
          <a:lstStyle/>
          <a:p>
            <a:r>
              <a:rPr lang="en-US" sz="2000" b="1" u="sng" dirty="0">
                <a:latin typeface="Times New Roman"/>
                <a:cs typeface="Times New Roman"/>
              </a:rPr>
              <a:t>Sensor production almost </a:t>
            </a:r>
            <a:r>
              <a:rPr lang="en-US" sz="2000" b="1" u="sng" dirty="0" smtClean="0">
                <a:latin typeface="Times New Roman"/>
                <a:cs typeface="Times New Roman"/>
              </a:rPr>
              <a:t>completed:</a:t>
            </a:r>
          </a:p>
          <a:p>
            <a:pPr marL="0" lvl="1"/>
            <a:r>
              <a:rPr lang="en-US" sz="2000" dirty="0">
                <a:latin typeface="Times New Roman"/>
                <a:cs typeface="Times New Roman"/>
              </a:rPr>
              <a:t>Have </a:t>
            </a:r>
            <a:r>
              <a:rPr lang="en-US" sz="2000" dirty="0" smtClean="0">
                <a:latin typeface="Times New Roman"/>
                <a:cs typeface="Times New Roman"/>
              </a:rPr>
              <a:t>1.5X </a:t>
            </a:r>
            <a:r>
              <a:rPr lang="en-US" sz="2000" dirty="0">
                <a:latin typeface="Times New Roman"/>
                <a:cs typeface="Times New Roman"/>
              </a:rPr>
              <a:t>to </a:t>
            </a:r>
            <a:r>
              <a:rPr lang="en-US" sz="2000" dirty="0" smtClean="0">
                <a:latin typeface="Times New Roman"/>
                <a:cs typeface="Times New Roman"/>
              </a:rPr>
              <a:t>2X </a:t>
            </a:r>
            <a:r>
              <a:rPr lang="en-US" sz="2000" dirty="0">
                <a:latin typeface="Times New Roman"/>
                <a:cs typeface="Times New Roman"/>
              </a:rPr>
              <a:t>more prime grade sensors (&gt;99%) than needed, </a:t>
            </a:r>
            <a:endParaRPr lang="en-US" sz="2000" dirty="0" smtClean="0">
              <a:latin typeface="Times New Roman"/>
              <a:cs typeface="Times New Roman"/>
            </a:endParaRPr>
          </a:p>
          <a:p>
            <a:pPr marL="0" lvl="1"/>
            <a:r>
              <a:rPr lang="en-US" sz="2000" dirty="0" smtClean="0">
                <a:latin typeface="Times New Roman"/>
                <a:cs typeface="Times New Roman"/>
              </a:rPr>
              <a:t>plus </a:t>
            </a:r>
            <a:r>
              <a:rPr lang="en-US" sz="2000" dirty="0">
                <a:latin typeface="Times New Roman"/>
                <a:cs typeface="Times New Roman"/>
              </a:rPr>
              <a:t>medium class sensors (&gt;98%</a:t>
            </a:r>
            <a:r>
              <a:rPr lang="en-US" sz="2000" dirty="0" smtClean="0">
                <a:latin typeface="Times New Roman"/>
                <a:cs typeface="Times New Roman"/>
              </a:rPr>
              <a:t>)</a:t>
            </a:r>
          </a:p>
          <a:p>
            <a:pPr marL="0" lvl="1"/>
            <a:endParaRPr lang="en-US" sz="2000" dirty="0">
              <a:latin typeface="Times New Roman"/>
              <a:cs typeface="Times New Roman"/>
            </a:endParaRPr>
          </a:p>
          <a:p>
            <a:pPr marL="0" lvl="1"/>
            <a:r>
              <a:rPr lang="de-DE" sz="2000" b="1" dirty="0">
                <a:solidFill>
                  <a:srgbClr val="FF0000"/>
                </a:solidFill>
                <a:latin typeface="Times New Roman"/>
                <a:cs typeface="Times New Roman"/>
              </a:rPr>
              <a:t>ASICs</a:t>
            </a:r>
            <a:r>
              <a:rPr lang="de-DE" sz="2000" b="1" dirty="0">
                <a:latin typeface="Times New Roman"/>
                <a:cs typeface="Times New Roman"/>
              </a:rPr>
              <a:t> </a:t>
            </a:r>
            <a:r>
              <a:rPr lang="de-DE" sz="2000" b="1" dirty="0" smtClean="0">
                <a:latin typeface="Times New Roman"/>
                <a:cs typeface="Times New Roman"/>
              </a:rPr>
              <a:t> (3 different </a:t>
            </a:r>
            <a:r>
              <a:rPr lang="de-DE" sz="2000" b="1" dirty="0" err="1" smtClean="0">
                <a:latin typeface="Times New Roman"/>
                <a:cs typeface="Times New Roman"/>
              </a:rPr>
              <a:t>custom</a:t>
            </a:r>
            <a:r>
              <a:rPr lang="de-DE" sz="2000" b="1" dirty="0" smtClean="0">
                <a:latin typeface="Times New Roman"/>
                <a:cs typeface="Times New Roman"/>
              </a:rPr>
              <a:t> </a:t>
            </a:r>
            <a:r>
              <a:rPr lang="de-DE" sz="2000" b="1" dirty="0" err="1" smtClean="0">
                <a:latin typeface="Times New Roman"/>
                <a:cs typeface="Times New Roman"/>
              </a:rPr>
              <a:t>ones</a:t>
            </a:r>
            <a:r>
              <a:rPr lang="de-DE" sz="2000" b="1" dirty="0" smtClean="0">
                <a:latin typeface="Times New Roman"/>
                <a:cs typeface="Times New Roman"/>
              </a:rPr>
              <a:t> </a:t>
            </a:r>
            <a:r>
              <a:rPr lang="de-DE" sz="2000" b="1" dirty="0" err="1" smtClean="0">
                <a:latin typeface="Times New Roman"/>
                <a:cs typeface="Times New Roman"/>
              </a:rPr>
              <a:t>needed</a:t>
            </a:r>
            <a:r>
              <a:rPr lang="de-DE" sz="2000" b="1" dirty="0" smtClean="0">
                <a:latin typeface="Times New Roman"/>
                <a:cs typeface="Times New Roman"/>
              </a:rPr>
              <a:t>)</a:t>
            </a:r>
            <a:endParaRPr lang="de-DE" sz="2000" b="1" dirty="0">
              <a:latin typeface="Times New Roman"/>
              <a:cs typeface="Times New Roman"/>
            </a:endParaRPr>
          </a:p>
          <a:p>
            <a:pPr marL="0" lvl="1"/>
            <a:r>
              <a:rPr lang="de-DE" sz="2000" u="sng" dirty="0">
                <a:latin typeface="Times New Roman"/>
                <a:cs typeface="Times New Roman"/>
              </a:rPr>
              <a:t>DCDB4.2 – </a:t>
            </a:r>
            <a:r>
              <a:rPr lang="de-DE" sz="2000" b="1" u="sng" dirty="0">
                <a:latin typeface="Times New Roman"/>
                <a:cs typeface="Times New Roman"/>
              </a:rPr>
              <a:t>final </a:t>
            </a:r>
            <a:r>
              <a:rPr lang="de-DE" sz="2000" b="1" u="sng" dirty="0" err="1" smtClean="0">
                <a:latin typeface="Times New Roman"/>
                <a:cs typeface="Times New Roman"/>
              </a:rPr>
              <a:t>version</a:t>
            </a:r>
            <a:r>
              <a:rPr lang="de-DE" sz="2000" b="1" u="sng" dirty="0" smtClean="0">
                <a:latin typeface="Times New Roman"/>
                <a:cs typeface="Times New Roman"/>
              </a:rPr>
              <a:t> (</a:t>
            </a:r>
            <a:r>
              <a:rPr lang="de-DE" sz="2000" b="1" u="sng" dirty="0" err="1" smtClean="0">
                <a:latin typeface="Times New Roman"/>
                <a:cs typeface="Times New Roman"/>
              </a:rPr>
              <a:t>done</a:t>
            </a:r>
            <a:r>
              <a:rPr lang="de-DE" sz="2000" b="1" u="sng" dirty="0" smtClean="0">
                <a:latin typeface="Times New Roman"/>
                <a:cs typeface="Times New Roman"/>
              </a:rPr>
              <a:t>)</a:t>
            </a:r>
            <a:endParaRPr lang="de-DE" sz="2000" b="1" u="sng" dirty="0">
              <a:latin typeface="Times New Roman"/>
              <a:cs typeface="Times New Roman"/>
            </a:endParaRPr>
          </a:p>
          <a:p>
            <a:pPr marL="0" lvl="1"/>
            <a:r>
              <a:rPr lang="de-DE" sz="2000" u="sng" dirty="0">
                <a:latin typeface="Times New Roman"/>
                <a:cs typeface="Times New Roman"/>
              </a:rPr>
              <a:t>DHPT1.2b – </a:t>
            </a:r>
            <a:r>
              <a:rPr lang="de-DE" sz="2000" b="1" u="sng" dirty="0">
                <a:latin typeface="Times New Roman"/>
                <a:cs typeface="Times New Roman"/>
              </a:rPr>
              <a:t>final </a:t>
            </a:r>
            <a:r>
              <a:rPr lang="de-DE" sz="2000" b="1" u="sng" dirty="0" err="1" smtClean="0">
                <a:latin typeface="Times New Roman"/>
                <a:cs typeface="Times New Roman"/>
              </a:rPr>
              <a:t>version</a:t>
            </a:r>
            <a:r>
              <a:rPr lang="de-DE" sz="2000" b="1" u="sng" dirty="0" smtClean="0">
                <a:latin typeface="Times New Roman"/>
                <a:cs typeface="Times New Roman"/>
              </a:rPr>
              <a:t> (</a:t>
            </a:r>
            <a:r>
              <a:rPr lang="de-DE" sz="2000" b="1" u="sng" dirty="0" err="1" smtClean="0">
                <a:latin typeface="Times New Roman"/>
                <a:cs typeface="Times New Roman"/>
              </a:rPr>
              <a:t>done</a:t>
            </a:r>
            <a:r>
              <a:rPr lang="de-DE" sz="2000" b="1" u="sng" dirty="0" smtClean="0">
                <a:latin typeface="Times New Roman"/>
                <a:cs typeface="Times New Roman"/>
              </a:rPr>
              <a:t>)</a:t>
            </a:r>
          </a:p>
          <a:p>
            <a:pPr marL="0" lvl="1"/>
            <a:r>
              <a:rPr lang="de-DE" sz="2000" u="sng" dirty="0" smtClean="0">
                <a:latin typeface="Times New Roman"/>
                <a:cs typeface="Times New Roman"/>
              </a:rPr>
              <a:t>SwitcherBv2.1 </a:t>
            </a:r>
            <a:r>
              <a:rPr lang="de-DE" sz="2000" u="sng" dirty="0">
                <a:latin typeface="Times New Roman"/>
                <a:cs typeface="Times New Roman"/>
              </a:rPr>
              <a:t>– </a:t>
            </a:r>
            <a:r>
              <a:rPr lang="de-DE" sz="2000" b="1" u="sng" dirty="0">
                <a:latin typeface="Times New Roman"/>
                <a:cs typeface="Times New Roman"/>
              </a:rPr>
              <a:t>final </a:t>
            </a:r>
            <a:r>
              <a:rPr lang="de-DE" sz="2000" b="1" u="sng" dirty="0" err="1" smtClean="0">
                <a:latin typeface="Times New Roman"/>
                <a:cs typeface="Times New Roman"/>
              </a:rPr>
              <a:t>version</a:t>
            </a:r>
            <a:endParaRPr lang="de-DE" sz="2000" b="1" u="sng" dirty="0" smtClean="0">
              <a:latin typeface="Times New Roman"/>
              <a:cs typeface="Times New Roman"/>
            </a:endParaRPr>
          </a:p>
          <a:p>
            <a:pPr marL="0" lvl="1"/>
            <a:endParaRPr lang="de-DE" sz="2000" b="1" u="sng" dirty="0">
              <a:latin typeface="Times New Roman"/>
              <a:cs typeface="Times New Roman"/>
            </a:endParaRPr>
          </a:p>
          <a:p>
            <a:pPr marL="0" lvl="1"/>
            <a:r>
              <a:rPr lang="de-DE" sz="2000" u="sng" dirty="0" err="1" smtClean="0">
                <a:latin typeface="Times New Roman"/>
                <a:cs typeface="Times New Roman"/>
              </a:rPr>
              <a:t>Gated</a:t>
            </a:r>
            <a:r>
              <a:rPr lang="de-DE" sz="2000" u="sng" dirty="0" smtClean="0">
                <a:latin typeface="Times New Roman"/>
                <a:cs typeface="Times New Roman"/>
              </a:rPr>
              <a:t> </a:t>
            </a:r>
            <a:r>
              <a:rPr lang="de-DE" sz="2000" u="sng" dirty="0" err="1" smtClean="0">
                <a:latin typeface="Times New Roman"/>
                <a:cs typeface="Times New Roman"/>
              </a:rPr>
              <a:t>mode</a:t>
            </a:r>
            <a:r>
              <a:rPr lang="de-DE" sz="2000" u="sng" dirty="0" smtClean="0">
                <a:latin typeface="Times New Roman"/>
                <a:cs typeface="Times New Roman"/>
              </a:rPr>
              <a:t> </a:t>
            </a:r>
            <a:r>
              <a:rPr lang="de-DE" sz="2000" u="sng" dirty="0" err="1" smtClean="0">
                <a:latin typeface="Times New Roman"/>
                <a:cs typeface="Times New Roman"/>
              </a:rPr>
              <a:t>for</a:t>
            </a:r>
            <a:r>
              <a:rPr lang="de-DE" sz="2000" u="sng" dirty="0" smtClean="0">
                <a:latin typeface="Times New Roman"/>
                <a:cs typeface="Times New Roman"/>
              </a:rPr>
              <a:t> </a:t>
            </a:r>
            <a:r>
              <a:rPr lang="de-DE" sz="2000" u="sng" dirty="0" err="1" smtClean="0">
                <a:latin typeface="Times New Roman"/>
                <a:cs typeface="Times New Roman"/>
              </a:rPr>
              <a:t>injection</a:t>
            </a:r>
            <a:r>
              <a:rPr lang="de-DE" sz="2000" u="sng" dirty="0" smtClean="0">
                <a:latin typeface="Times New Roman"/>
                <a:cs typeface="Times New Roman"/>
              </a:rPr>
              <a:t> </a:t>
            </a:r>
            <a:r>
              <a:rPr lang="de-DE" sz="2000" u="sng" dirty="0" err="1" smtClean="0">
                <a:latin typeface="Times New Roman"/>
                <a:cs typeface="Times New Roman"/>
              </a:rPr>
              <a:t>background</a:t>
            </a:r>
            <a:r>
              <a:rPr lang="de-DE" sz="2000" u="sng" dirty="0" smtClean="0">
                <a:latin typeface="Times New Roman"/>
                <a:cs typeface="Times New Roman"/>
              </a:rPr>
              <a:t> </a:t>
            </a:r>
            <a:r>
              <a:rPr lang="de-DE" sz="2000" u="sng" dirty="0" err="1" smtClean="0">
                <a:latin typeface="Times New Roman"/>
                <a:cs typeface="Times New Roman"/>
              </a:rPr>
              <a:t>blanking</a:t>
            </a:r>
            <a:r>
              <a:rPr lang="de-DE" sz="2000" u="sng" dirty="0" smtClean="0">
                <a:latin typeface="Times New Roman"/>
                <a:cs typeface="Times New Roman"/>
              </a:rPr>
              <a:t> </a:t>
            </a:r>
          </a:p>
          <a:p>
            <a:pPr marL="0" lvl="1"/>
            <a:r>
              <a:rPr lang="de-DE" sz="2000" u="sng" dirty="0" err="1" smtClean="0">
                <a:latin typeface="Times New Roman"/>
                <a:cs typeface="Times New Roman"/>
              </a:rPr>
              <a:t>works</a:t>
            </a:r>
            <a:r>
              <a:rPr lang="de-DE" sz="2000" u="sng" dirty="0" smtClean="0">
                <a:latin typeface="Times New Roman"/>
                <a:cs typeface="Times New Roman"/>
              </a:rPr>
              <a:t>.</a:t>
            </a:r>
          </a:p>
          <a:p>
            <a:pPr marL="0" lvl="1"/>
            <a:endParaRPr lang="de-DE" sz="2000" b="1" u="sng" dirty="0">
              <a:latin typeface="Times New Roman"/>
              <a:cs typeface="Times New Roman"/>
            </a:endParaRPr>
          </a:p>
          <a:p>
            <a:pPr marL="0" lvl="1"/>
            <a:r>
              <a:rPr lang="de-DE" sz="2000" b="1" u="sng" dirty="0" err="1" smtClean="0">
                <a:latin typeface="Times New Roman"/>
                <a:cs typeface="Times New Roman"/>
              </a:rPr>
              <a:t>Completed</a:t>
            </a:r>
            <a:r>
              <a:rPr lang="de-DE" sz="2000" b="1" u="sng" dirty="0" smtClean="0">
                <a:latin typeface="Times New Roman"/>
                <a:cs typeface="Times New Roman"/>
              </a:rPr>
              <a:t> </a:t>
            </a:r>
            <a:r>
              <a:rPr lang="de-DE" sz="2000" b="1" u="sng" dirty="0" err="1" smtClean="0">
                <a:latin typeface="Times New Roman"/>
                <a:cs typeface="Times New Roman"/>
              </a:rPr>
              <a:t>third</a:t>
            </a:r>
            <a:r>
              <a:rPr lang="de-DE" sz="2000" b="1" u="sng" dirty="0" smtClean="0">
                <a:latin typeface="Times New Roman"/>
                <a:cs typeface="Times New Roman"/>
              </a:rPr>
              <a:t> DESY beam </a:t>
            </a:r>
            <a:r>
              <a:rPr lang="de-DE" sz="2000" b="1" u="sng" dirty="0" err="1" smtClean="0">
                <a:latin typeface="Times New Roman"/>
                <a:cs typeface="Times New Roman"/>
              </a:rPr>
              <a:t>test</a:t>
            </a:r>
            <a:r>
              <a:rPr lang="de-DE" sz="2000" b="1" u="sng" dirty="0" smtClean="0">
                <a:latin typeface="Times New Roman"/>
                <a:cs typeface="Times New Roman"/>
              </a:rPr>
              <a:t>:</a:t>
            </a:r>
          </a:p>
          <a:p>
            <a:pPr marL="0" lvl="1"/>
            <a:r>
              <a:rPr lang="de-DE" sz="2000" b="1" u="sng" dirty="0" smtClean="0">
                <a:latin typeface="Times New Roman"/>
                <a:cs typeface="Times New Roman"/>
              </a:rPr>
              <a:t>ROI (Region </a:t>
            </a:r>
            <a:r>
              <a:rPr lang="de-DE" sz="2000" b="1" u="sng" dirty="0" err="1" smtClean="0">
                <a:latin typeface="Times New Roman"/>
                <a:cs typeface="Times New Roman"/>
              </a:rPr>
              <a:t>Of</a:t>
            </a:r>
            <a:r>
              <a:rPr lang="de-DE" sz="2000" b="1" u="sng" dirty="0" smtClean="0">
                <a:latin typeface="Times New Roman"/>
                <a:cs typeface="Times New Roman"/>
              </a:rPr>
              <a:t> Interest) </a:t>
            </a:r>
            <a:r>
              <a:rPr lang="de-DE" sz="2000" b="1" u="sng" dirty="0" err="1" smtClean="0">
                <a:latin typeface="Times New Roman"/>
                <a:cs typeface="Times New Roman"/>
              </a:rPr>
              <a:t>sparsification</a:t>
            </a:r>
            <a:r>
              <a:rPr lang="de-DE" sz="2000" b="1" u="sng" dirty="0">
                <a:latin typeface="Times New Roman"/>
                <a:cs typeface="Times New Roman"/>
              </a:rPr>
              <a:t> </a:t>
            </a:r>
            <a:r>
              <a:rPr lang="de-DE" sz="2000" b="1" u="sng" dirty="0" err="1" smtClean="0">
                <a:latin typeface="Times New Roman"/>
                <a:cs typeface="Times New Roman"/>
              </a:rPr>
              <a:t>works</a:t>
            </a:r>
            <a:r>
              <a:rPr lang="de-DE" sz="2000" b="1" u="sng" dirty="0" smtClean="0">
                <a:latin typeface="Times New Roman"/>
                <a:cs typeface="Times New Roman"/>
              </a:rPr>
              <a:t> </a:t>
            </a:r>
            <a:r>
              <a:rPr lang="de-DE" sz="2000" b="1" u="sng" dirty="0" err="1" smtClean="0">
                <a:latin typeface="Times New Roman"/>
                <a:cs typeface="Times New Roman"/>
              </a:rPr>
              <a:t>well</a:t>
            </a:r>
            <a:r>
              <a:rPr lang="de-DE" sz="2000" b="1" u="sng" dirty="0" smtClean="0">
                <a:latin typeface="Times New Roman"/>
                <a:cs typeface="Times New Roman"/>
              </a:rPr>
              <a:t> </a:t>
            </a:r>
            <a:r>
              <a:rPr lang="de-DE" sz="2000" dirty="0" err="1" smtClean="0">
                <a:latin typeface="Times New Roman"/>
                <a:cs typeface="Times New Roman"/>
              </a:rPr>
              <a:t>and</a:t>
            </a:r>
            <a:r>
              <a:rPr lang="de-DE" sz="2000" dirty="0" smtClean="0">
                <a:latin typeface="Times New Roman"/>
                <a:cs typeface="Times New Roman"/>
              </a:rPr>
              <a:t> </a:t>
            </a:r>
            <a:r>
              <a:rPr lang="de-DE" sz="2000" dirty="0" err="1" smtClean="0">
                <a:latin typeface="Times New Roman"/>
                <a:cs typeface="Times New Roman"/>
              </a:rPr>
              <a:t>event</a:t>
            </a:r>
            <a:r>
              <a:rPr lang="de-DE" sz="2000" dirty="0" smtClean="0">
                <a:latin typeface="Times New Roman"/>
                <a:cs typeface="Times New Roman"/>
              </a:rPr>
              <a:t> </a:t>
            </a:r>
            <a:r>
              <a:rPr lang="de-DE" sz="2000" dirty="0" err="1" smtClean="0">
                <a:latin typeface="Times New Roman"/>
                <a:cs typeface="Times New Roman"/>
              </a:rPr>
              <a:t>misalignment</a:t>
            </a:r>
            <a:r>
              <a:rPr lang="de-DE" sz="2000" dirty="0" smtClean="0">
                <a:latin typeface="Times New Roman"/>
                <a:cs typeface="Times New Roman"/>
              </a:rPr>
              <a:t>  </a:t>
            </a:r>
            <a:r>
              <a:rPr lang="de-DE" sz="2000" dirty="0" err="1" smtClean="0">
                <a:latin typeface="Times New Roman"/>
                <a:cs typeface="Times New Roman"/>
              </a:rPr>
              <a:t>problem</a:t>
            </a:r>
            <a:r>
              <a:rPr lang="de-DE" sz="2000" dirty="0" smtClean="0">
                <a:latin typeface="Times New Roman"/>
                <a:cs typeface="Times New Roman"/>
              </a:rPr>
              <a:t> </a:t>
            </a:r>
            <a:r>
              <a:rPr lang="de-DE" sz="2000" dirty="0" err="1" smtClean="0">
                <a:latin typeface="Times New Roman"/>
                <a:cs typeface="Times New Roman"/>
              </a:rPr>
              <a:t>with</a:t>
            </a:r>
            <a:r>
              <a:rPr lang="de-DE" sz="2000" dirty="0" smtClean="0">
                <a:latin typeface="Times New Roman"/>
                <a:cs typeface="Times New Roman"/>
              </a:rPr>
              <a:t> </a:t>
            </a:r>
            <a:r>
              <a:rPr lang="de-DE" sz="2000" dirty="0" err="1" smtClean="0">
                <a:latin typeface="Times New Roman"/>
                <a:cs typeface="Times New Roman"/>
              </a:rPr>
              <a:t>the</a:t>
            </a:r>
            <a:r>
              <a:rPr lang="de-DE" sz="2000" dirty="0" smtClean="0">
                <a:latin typeface="Times New Roman"/>
                <a:cs typeface="Times New Roman"/>
              </a:rPr>
              <a:t> </a:t>
            </a:r>
          </a:p>
          <a:p>
            <a:pPr marL="0" lvl="1"/>
            <a:r>
              <a:rPr lang="de-DE" sz="2000" dirty="0" smtClean="0">
                <a:latin typeface="Times New Roman"/>
                <a:cs typeface="Times New Roman"/>
              </a:rPr>
              <a:t>SVD </a:t>
            </a:r>
            <a:r>
              <a:rPr lang="de-DE" sz="2000" dirty="0" err="1" smtClean="0">
                <a:latin typeface="Times New Roman"/>
                <a:cs typeface="Times New Roman"/>
              </a:rPr>
              <a:t>has</a:t>
            </a:r>
            <a:r>
              <a:rPr lang="de-DE" sz="2000" dirty="0" smtClean="0">
                <a:latin typeface="Times New Roman"/>
                <a:cs typeface="Times New Roman"/>
              </a:rPr>
              <a:t> </a:t>
            </a:r>
            <a:r>
              <a:rPr lang="de-DE" sz="2000" dirty="0" err="1" smtClean="0">
                <a:latin typeface="Times New Roman"/>
                <a:cs typeface="Times New Roman"/>
              </a:rPr>
              <a:t>been</a:t>
            </a:r>
            <a:r>
              <a:rPr lang="de-DE" sz="2000" dirty="0" smtClean="0">
                <a:latin typeface="Times New Roman"/>
                <a:cs typeface="Times New Roman"/>
              </a:rPr>
              <a:t> </a:t>
            </a:r>
            <a:r>
              <a:rPr lang="de-DE" sz="2000" dirty="0" err="1" smtClean="0">
                <a:latin typeface="Times New Roman"/>
                <a:cs typeface="Times New Roman"/>
              </a:rPr>
              <a:t>fixed</a:t>
            </a:r>
            <a:r>
              <a:rPr lang="de-DE" sz="2000" dirty="0" smtClean="0">
                <a:latin typeface="Times New Roman"/>
                <a:cs typeface="Times New Roman"/>
              </a:rPr>
              <a:t>.</a:t>
            </a:r>
            <a:endParaRPr lang="en-US" sz="2000" dirty="0">
              <a:latin typeface="Times New Roman"/>
              <a:cs typeface="Times New Roman"/>
            </a:endParaRPr>
          </a:p>
          <a:p>
            <a:endParaRPr lang="en-US" b="1" u="sng" dirty="0" smtClean="0">
              <a:latin typeface="Times New Roman"/>
              <a:cs typeface="Times New Roman"/>
            </a:endParaRPr>
          </a:p>
          <a:p>
            <a:r>
              <a:rPr lang="en-US" sz="2000" b="1" u="sng" dirty="0" smtClean="0">
                <a:solidFill>
                  <a:srgbClr val="008000"/>
                </a:solidFill>
                <a:latin typeface="Times New Roman"/>
                <a:cs typeface="Times New Roman"/>
              </a:rPr>
              <a:t>Ready to install by summer 2018</a:t>
            </a:r>
          </a:p>
          <a:p>
            <a:endParaRPr lang="en-US" b="1" u="sng" dirty="0">
              <a:latin typeface="Times New Roman"/>
              <a:cs typeface="Times New Roman"/>
            </a:endParaRPr>
          </a:p>
          <a:p>
            <a:endParaRPr lang="en-US" b="1" u="sng" dirty="0">
              <a:latin typeface="Times New Roman"/>
              <a:cs typeface="Times New Roman"/>
            </a:endParaRPr>
          </a:p>
        </p:txBody>
      </p:sp>
      <p:pic>
        <p:nvPicPr>
          <p:cNvPr id="8" name="Picture 14" descr="IMG_0014.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459597" y="3292655"/>
            <a:ext cx="3501321" cy="2334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459314" y="5657671"/>
            <a:ext cx="3501604" cy="923330"/>
          </a:xfrm>
          <a:prstGeom prst="rect">
            <a:avLst/>
          </a:prstGeom>
          <a:noFill/>
        </p:spPr>
        <p:txBody>
          <a:bodyPr wrap="square" rtlCol="0">
            <a:spAutoFit/>
          </a:bodyPr>
          <a:lstStyle/>
          <a:p>
            <a:r>
              <a:rPr lang="en-US" dirty="0" smtClean="0"/>
              <a:t>First full sized DEPFET detector. ASICs are visible on the right and the edge (switchers)</a:t>
            </a:r>
            <a:endParaRPr lang="en-US" dirty="0"/>
          </a:p>
        </p:txBody>
      </p:sp>
    </p:spTree>
    <p:extLst>
      <p:ext uri="{BB962C8B-B14F-4D97-AF65-F5344CB8AC3E}">
        <p14:creationId xmlns:p14="http://schemas.microsoft.com/office/powerpoint/2010/main" val="307452535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18848" y="5854160"/>
            <a:ext cx="5829517" cy="646331"/>
          </a:xfrm>
          <a:prstGeom prst="rect">
            <a:avLst/>
          </a:prstGeom>
          <a:noFill/>
        </p:spPr>
        <p:txBody>
          <a:bodyPr wrap="square" rtlCol="0">
            <a:spAutoFit/>
          </a:bodyPr>
          <a:lstStyle/>
          <a:p>
            <a:r>
              <a:rPr lang="en-US" dirty="0" smtClean="0"/>
              <a:t>Scene from the last VXD Practice Installation in Nov 2016 </a:t>
            </a:r>
            <a:r>
              <a:rPr lang="en-US" dirty="0" smtClean="0"/>
              <a:t>(</a:t>
            </a:r>
            <a:r>
              <a:rPr lang="en-US" dirty="0" smtClean="0"/>
              <a:t>a 2</a:t>
            </a:r>
            <a:r>
              <a:rPr lang="en-US" baseline="30000" dirty="0" smtClean="0"/>
              <a:t>nd</a:t>
            </a:r>
            <a:r>
              <a:rPr lang="en-US" dirty="0" smtClean="0"/>
              <a:t> one</a:t>
            </a:r>
            <a:r>
              <a:rPr lang="en-US" dirty="0" smtClean="0"/>
              <a:t> </a:t>
            </a:r>
            <a:r>
              <a:rPr lang="en-US" dirty="0" smtClean="0"/>
              <a:t>in April 2017)</a:t>
            </a:r>
            <a:endParaRPr lang="en-US" dirty="0"/>
          </a:p>
        </p:txBody>
      </p:sp>
      <p:pic>
        <p:nvPicPr>
          <p:cNvPr id="3" name="Picture 2"/>
          <p:cNvPicPr>
            <a:picLocks noChangeAspect="1"/>
          </p:cNvPicPr>
          <p:nvPr/>
        </p:nvPicPr>
        <p:blipFill>
          <a:blip r:embed="rId2"/>
          <a:stretch>
            <a:fillRect/>
          </a:stretch>
        </p:blipFill>
        <p:spPr>
          <a:xfrm>
            <a:off x="902733" y="1455065"/>
            <a:ext cx="5945632" cy="4380992"/>
          </a:xfrm>
          <a:prstGeom prst="rect">
            <a:avLst/>
          </a:prstGeom>
        </p:spPr>
      </p:pic>
      <p:sp>
        <p:nvSpPr>
          <p:cNvPr id="2" name="TextBox 1"/>
          <p:cNvSpPr txBox="1"/>
          <p:nvPr/>
        </p:nvSpPr>
        <p:spPr>
          <a:xfrm>
            <a:off x="536652" y="285354"/>
            <a:ext cx="6769584" cy="646331"/>
          </a:xfrm>
          <a:prstGeom prst="rect">
            <a:avLst/>
          </a:prstGeom>
          <a:noFill/>
        </p:spPr>
        <p:txBody>
          <a:bodyPr wrap="square" rtlCol="0">
            <a:spAutoFit/>
          </a:bodyPr>
          <a:lstStyle/>
          <a:p>
            <a:r>
              <a:rPr lang="en-US" sz="3600" dirty="0" smtClean="0"/>
              <a:t>Practicing for Phase </a:t>
            </a:r>
            <a:r>
              <a:rPr lang="en-US" sz="3600" dirty="0" smtClean="0"/>
              <a:t>III (Physics run)</a:t>
            </a:r>
            <a:endParaRPr lang="en-US" sz="3600" dirty="0"/>
          </a:p>
        </p:txBody>
      </p:sp>
    </p:spTree>
    <p:extLst>
      <p:ext uri="{BB962C8B-B14F-4D97-AF65-F5344CB8AC3E}">
        <p14:creationId xmlns:p14="http://schemas.microsoft.com/office/powerpoint/2010/main" val="20648226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513" y="73345"/>
            <a:ext cx="8229600" cy="634082"/>
          </a:xfrm>
        </p:spPr>
        <p:txBody>
          <a:bodyPr>
            <a:normAutofit fontScale="90000"/>
          </a:bodyPr>
          <a:lstStyle/>
          <a:p>
            <a:r>
              <a:rPr lang="en-US" sz="2800" dirty="0" smtClean="0">
                <a:solidFill>
                  <a:schemeClr val="accent2">
                    <a:lumMod val="75000"/>
                  </a:schemeClr>
                </a:solidFill>
                <a:latin typeface="Arial Rounded MT Bold" panose="020F0704030504030204" pitchFamily="34" charset="0"/>
              </a:rPr>
              <a:t>First Operation of </a:t>
            </a:r>
            <a:r>
              <a:rPr lang="en-US" sz="2800" dirty="0" err="1" smtClean="0">
                <a:solidFill>
                  <a:schemeClr val="accent2">
                    <a:lumMod val="75000"/>
                  </a:schemeClr>
                </a:solidFill>
                <a:latin typeface="Arial Rounded MT Bold" panose="020F0704030504030204" pitchFamily="34" charset="0"/>
              </a:rPr>
              <a:t>IBBelle</a:t>
            </a:r>
            <a:r>
              <a:rPr lang="en-US" sz="2800" dirty="0" smtClean="0">
                <a:solidFill>
                  <a:schemeClr val="accent2">
                    <a:lumMod val="75000"/>
                  </a:schemeClr>
                </a:solidFill>
                <a:latin typeface="Arial Rounded MT Bold" panose="020F0704030504030204" pitchFamily="34" charset="0"/>
              </a:rPr>
              <a:t> </a:t>
            </a:r>
            <a:r>
              <a:rPr lang="en-US" sz="2800" dirty="0" smtClean="0">
                <a:latin typeface="Arial Rounded MT Bold" panose="020F0704030504030204" pitchFamily="34" charset="0"/>
              </a:rPr>
              <a:t>(ATLAS-style CO</a:t>
            </a:r>
            <a:r>
              <a:rPr lang="en-US" sz="2800" baseline="-25000" dirty="0" smtClean="0">
                <a:latin typeface="Arial Rounded MT Bold" panose="020F0704030504030204" pitchFamily="34" charset="0"/>
              </a:rPr>
              <a:t>2 </a:t>
            </a:r>
            <a:r>
              <a:rPr lang="en-US" sz="2800" dirty="0" smtClean="0">
                <a:latin typeface="Arial Rounded MT Bold" panose="020F0704030504030204" pitchFamily="34" charset="0"/>
              </a:rPr>
              <a:t>cooling)</a:t>
            </a:r>
            <a:endParaRPr lang="en-US" sz="2800" dirty="0"/>
          </a:p>
        </p:txBody>
      </p:sp>
      <p:sp>
        <p:nvSpPr>
          <p:cNvPr id="3" name="Datumsplatzhalter 2"/>
          <p:cNvSpPr>
            <a:spLocks noGrp="1"/>
          </p:cNvSpPr>
          <p:nvPr>
            <p:ph type="dt" sz="half" idx="10"/>
          </p:nvPr>
        </p:nvSpPr>
        <p:spPr>
          <a:xfrm>
            <a:off x="3018742" y="5233389"/>
            <a:ext cx="3311525" cy="188912"/>
          </a:xfrm>
        </p:spPr>
        <p:txBody>
          <a:bodyPr/>
          <a:lstStyle/>
          <a:p>
            <a:pPr>
              <a:defRPr/>
            </a:pPr>
            <a:r>
              <a:rPr lang="de-DE" smtClean="0"/>
              <a:t>B2GM, February 2017</a:t>
            </a:r>
            <a:endParaRPr lang="de-DE" dirty="0"/>
          </a:p>
        </p:txBody>
      </p:sp>
      <p:sp>
        <p:nvSpPr>
          <p:cNvPr id="5" name="Foliennummernplatzhalter 4"/>
          <p:cNvSpPr>
            <a:spLocks noGrp="1"/>
          </p:cNvSpPr>
          <p:nvPr>
            <p:ph type="sldNum" sz="quarter" idx="12"/>
          </p:nvPr>
        </p:nvSpPr>
        <p:spPr/>
        <p:txBody>
          <a:bodyPr/>
          <a:lstStyle/>
          <a:p>
            <a:pPr>
              <a:defRPr/>
            </a:pPr>
            <a:fld id="{4B852D20-2352-4749-B7C5-DD441254C400}" type="slidenum">
              <a:rPr lang="en-US" smtClean="0"/>
              <a:pPr>
                <a:defRPr/>
              </a:pPr>
              <a:t>23</a:t>
            </a:fld>
            <a:endParaRPr lang="en-US"/>
          </a:p>
        </p:txBody>
      </p:sp>
      <p:sp>
        <p:nvSpPr>
          <p:cNvPr id="6" name="Inhaltsplatzhalter 5"/>
          <p:cNvSpPr>
            <a:spLocks noGrp="1"/>
          </p:cNvSpPr>
          <p:nvPr>
            <p:ph idx="1"/>
          </p:nvPr>
        </p:nvSpPr>
        <p:spPr>
          <a:xfrm>
            <a:off x="476513" y="707427"/>
            <a:ext cx="8229600" cy="4525962"/>
          </a:xfrm>
        </p:spPr>
        <p:txBody>
          <a:bodyPr>
            <a:normAutofit/>
          </a:bodyPr>
          <a:lstStyle/>
          <a:p>
            <a:r>
              <a:rPr lang="en-US" sz="2000" dirty="0" err="1" smtClean="0"/>
              <a:t>IBBelle</a:t>
            </a:r>
            <a:r>
              <a:rPr lang="en-US" sz="2000" dirty="0" smtClean="0"/>
              <a:t> installed in October / November in Tsukuba Hall </a:t>
            </a:r>
          </a:p>
          <a:p>
            <a:pPr lvl="1"/>
            <a:r>
              <a:rPr lang="en-US" sz="2000" dirty="0" smtClean="0"/>
              <a:t>Successful cool-down to -30 °C @ 3 kW</a:t>
            </a:r>
          </a:p>
          <a:p>
            <a:pPr lvl="1"/>
            <a:r>
              <a:rPr lang="en-US" sz="2000" dirty="0" smtClean="0"/>
              <a:t>December: Installation of CO</a:t>
            </a:r>
            <a:r>
              <a:rPr lang="en-US" sz="2000" baseline="-25000" dirty="0" smtClean="0"/>
              <a:t>2</a:t>
            </a:r>
            <a:r>
              <a:rPr lang="en-US" sz="2000" dirty="0" smtClean="0"/>
              <a:t> flex lines and CO</a:t>
            </a:r>
            <a:r>
              <a:rPr lang="en-US" sz="2000" baseline="-25000" dirty="0" smtClean="0"/>
              <a:t>2</a:t>
            </a:r>
            <a:r>
              <a:rPr lang="en-US" sz="2000" dirty="0" smtClean="0"/>
              <a:t> dock boxes</a:t>
            </a:r>
          </a:p>
          <a:p>
            <a:pPr lvl="1"/>
            <a:r>
              <a:rPr lang="en-US" sz="2000" dirty="0" smtClean="0"/>
              <a:t>First cool-down of flex lines (with short circuit loops at the dock box) </a:t>
            </a:r>
          </a:p>
          <a:p>
            <a:pPr marL="360363" lvl="1" indent="0">
              <a:buNone/>
            </a:pPr>
            <a:endParaRPr lang="en-US" sz="3200" dirty="0"/>
          </a:p>
        </p:txBody>
      </p:sp>
      <p:pic>
        <p:nvPicPr>
          <p:cNvPr id="7" name="Grafik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28088" y="2322889"/>
            <a:ext cx="4860032" cy="3237506"/>
          </a:xfrm>
          <a:prstGeom prst="rect">
            <a:avLst/>
          </a:prstGeom>
        </p:spPr>
      </p:pic>
      <p:pic>
        <p:nvPicPr>
          <p:cNvPr id="33"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6012" y="3713298"/>
            <a:ext cx="4428492" cy="2779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feld 34"/>
          <p:cNvSpPr txBox="1"/>
          <p:nvPr/>
        </p:nvSpPr>
        <p:spPr>
          <a:xfrm>
            <a:off x="4788024" y="5625244"/>
            <a:ext cx="4355976" cy="504056"/>
          </a:xfrm>
          <a:prstGeom prst="rect">
            <a:avLst/>
          </a:prstGeom>
          <a:noFill/>
          <a:ln>
            <a:noFill/>
          </a:ln>
        </p:spPr>
        <p:txBody>
          <a:bodyPr wrap="square" rtlCol="0">
            <a:noAutofit/>
          </a:bodyPr>
          <a:lstStyle/>
          <a:p>
            <a:pPr algn="l">
              <a:spcBef>
                <a:spcPts val="100"/>
              </a:spcBef>
              <a:spcAft>
                <a:spcPts val="100"/>
              </a:spcAft>
            </a:pPr>
            <a:r>
              <a:rPr lang="de-DE" dirty="0" smtClean="0"/>
              <a:t>Flex </a:t>
            </a:r>
            <a:r>
              <a:rPr lang="de-DE" dirty="0" err="1" smtClean="0"/>
              <a:t>lines</a:t>
            </a:r>
            <a:r>
              <a:rPr lang="de-DE" dirty="0" smtClean="0"/>
              <a:t> </a:t>
            </a:r>
            <a:r>
              <a:rPr lang="de-DE" dirty="0" err="1" smtClean="0"/>
              <a:t>and</a:t>
            </a:r>
            <a:r>
              <a:rPr lang="de-DE" dirty="0" smtClean="0"/>
              <a:t> CO2 dock box </a:t>
            </a:r>
            <a:r>
              <a:rPr lang="de-DE" dirty="0" err="1" smtClean="0"/>
              <a:t>installed</a:t>
            </a:r>
            <a:r>
              <a:rPr lang="de-DE" dirty="0" smtClean="0"/>
              <a:t> </a:t>
            </a:r>
            <a:r>
              <a:rPr lang="de-DE" dirty="0" err="1" smtClean="0"/>
              <a:t>both</a:t>
            </a:r>
            <a:r>
              <a:rPr lang="de-DE" dirty="0" smtClean="0"/>
              <a:t> on </a:t>
            </a:r>
            <a:r>
              <a:rPr lang="de-DE" dirty="0" err="1" smtClean="0"/>
              <a:t>the</a:t>
            </a:r>
            <a:r>
              <a:rPr lang="de-DE" dirty="0" smtClean="0"/>
              <a:t> BWD </a:t>
            </a:r>
            <a:r>
              <a:rPr lang="de-DE" dirty="0" err="1" smtClean="0"/>
              <a:t>and</a:t>
            </a:r>
            <a:r>
              <a:rPr lang="de-DE" dirty="0" smtClean="0"/>
              <a:t> FWD </a:t>
            </a:r>
            <a:r>
              <a:rPr lang="de-DE" dirty="0" err="1" smtClean="0"/>
              <a:t>sides</a:t>
            </a:r>
            <a:r>
              <a:rPr lang="de-DE" dirty="0" smtClean="0"/>
              <a:t>,</a:t>
            </a:r>
          </a:p>
          <a:p>
            <a:pPr algn="l">
              <a:spcBef>
                <a:spcPts val="100"/>
              </a:spcBef>
              <a:spcAft>
                <a:spcPts val="100"/>
              </a:spcAft>
            </a:pPr>
            <a:r>
              <a:rPr lang="de-DE" sz="2000" u="sng" dirty="0" smtClean="0">
                <a:solidFill>
                  <a:srgbClr val="FF0000"/>
                </a:solidFill>
              </a:rPr>
              <a:t>Cool down </a:t>
            </a:r>
            <a:r>
              <a:rPr lang="de-DE" sz="2000" u="sng" dirty="0" err="1" smtClean="0">
                <a:solidFill>
                  <a:srgbClr val="FF0000"/>
                </a:solidFill>
              </a:rPr>
              <a:t>successful</a:t>
            </a:r>
            <a:r>
              <a:rPr lang="de-DE" sz="2000" u="sng" dirty="0" smtClean="0">
                <a:solidFill>
                  <a:srgbClr val="FF0000"/>
                </a:solidFill>
              </a:rPr>
              <a:t>, </a:t>
            </a:r>
            <a:r>
              <a:rPr lang="de-DE" sz="2000" u="sng" dirty="0" err="1" smtClean="0">
                <a:solidFill>
                  <a:srgbClr val="FF0000"/>
                </a:solidFill>
              </a:rPr>
              <a:t>system</a:t>
            </a:r>
            <a:r>
              <a:rPr lang="de-DE" sz="2000" u="sng" dirty="0" smtClean="0">
                <a:solidFill>
                  <a:srgbClr val="FF0000"/>
                </a:solidFill>
              </a:rPr>
              <a:t> operational</a:t>
            </a:r>
          </a:p>
        </p:txBody>
      </p:sp>
      <p:sp>
        <p:nvSpPr>
          <p:cNvPr id="4" name="TextBox 3"/>
          <p:cNvSpPr txBox="1"/>
          <p:nvPr/>
        </p:nvSpPr>
        <p:spPr>
          <a:xfrm>
            <a:off x="815846" y="3251633"/>
            <a:ext cx="3412242" cy="461665"/>
          </a:xfrm>
          <a:prstGeom prst="rect">
            <a:avLst/>
          </a:prstGeom>
          <a:noFill/>
        </p:spPr>
        <p:txBody>
          <a:bodyPr wrap="square" rtlCol="0">
            <a:spAutoFit/>
          </a:bodyPr>
          <a:lstStyle/>
          <a:p>
            <a:r>
              <a:rPr lang="en-US" sz="2400" dirty="0" err="1" smtClean="0"/>
              <a:t>IBBelle</a:t>
            </a:r>
            <a:r>
              <a:rPr lang="en-US" sz="2400" dirty="0" smtClean="0"/>
              <a:t> in Tsukuba B1</a:t>
            </a:r>
            <a:endParaRPr lang="en-US" sz="2400" dirty="0"/>
          </a:p>
        </p:txBody>
      </p:sp>
    </p:spTree>
    <p:extLst>
      <p:ext uri="{BB962C8B-B14F-4D97-AF65-F5344CB8AC3E}">
        <p14:creationId xmlns:p14="http://schemas.microsoft.com/office/powerpoint/2010/main" val="187172867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32893" y="33513"/>
            <a:ext cx="8229600" cy="1143000"/>
          </a:xfrm>
        </p:spPr>
        <p:txBody>
          <a:bodyPr>
            <a:normAutofit fontScale="90000"/>
          </a:bodyPr>
          <a:lstStyle/>
          <a:p>
            <a:r>
              <a:rPr lang="en-US" altLang="ja-JP" sz="3600" dirty="0" err="1" smtClean="0">
                <a:solidFill>
                  <a:srgbClr val="0000FF"/>
                </a:solidFill>
                <a:latin typeface="Times New Roman"/>
                <a:cs typeface="Times New Roman"/>
              </a:rPr>
              <a:t>SuperKEKB</a:t>
            </a:r>
            <a:r>
              <a:rPr lang="en-US" altLang="ja-JP" sz="3600" dirty="0" smtClean="0">
                <a:solidFill>
                  <a:srgbClr val="0000FF"/>
                </a:solidFill>
                <a:latin typeface="Times New Roman"/>
                <a:cs typeface="Times New Roman"/>
              </a:rPr>
              <a:t> vacuum scrubbing </a:t>
            </a:r>
            <a:r>
              <a:rPr lang="en-US" altLang="ja-JP" sz="3600" dirty="0" smtClean="0">
                <a:latin typeface="Times New Roman"/>
                <a:cs typeface="Times New Roman"/>
              </a:rPr>
              <a:t>to reduce </a:t>
            </a:r>
            <a:br>
              <a:rPr lang="en-US" altLang="ja-JP" sz="3600" dirty="0" smtClean="0">
                <a:latin typeface="Times New Roman"/>
                <a:cs typeface="Times New Roman"/>
              </a:rPr>
            </a:br>
            <a:r>
              <a:rPr lang="en-US" altLang="ja-JP" sz="3600" i="1" dirty="0" smtClean="0">
                <a:latin typeface="Times New Roman"/>
                <a:cs typeface="Times New Roman"/>
              </a:rPr>
              <a:t>LER </a:t>
            </a:r>
            <a:r>
              <a:rPr lang="en-US" altLang="ja-JP" sz="3600" dirty="0" smtClean="0">
                <a:latin typeface="Times New Roman"/>
                <a:cs typeface="Times New Roman"/>
              </a:rPr>
              <a:t>beam gas backgrounds in Belle II</a:t>
            </a:r>
            <a:endParaRPr lang="ja-JP" altLang="en-US" sz="3600" dirty="0">
              <a:latin typeface="Times New Roman"/>
              <a:cs typeface="Times New Roman"/>
            </a:endParaRPr>
          </a:p>
        </p:txBody>
      </p:sp>
      <p:sp>
        <p:nvSpPr>
          <p:cNvPr id="7" name="テキスト ボックス 6"/>
          <p:cNvSpPr txBox="1"/>
          <p:nvPr/>
        </p:nvSpPr>
        <p:spPr>
          <a:xfrm>
            <a:off x="685571" y="1842220"/>
            <a:ext cx="3583132" cy="369332"/>
          </a:xfrm>
          <a:prstGeom prst="rect">
            <a:avLst/>
          </a:prstGeom>
          <a:noFill/>
        </p:spPr>
        <p:txBody>
          <a:bodyPr wrap="none" rtlCol="0">
            <a:spAutoFit/>
          </a:bodyPr>
          <a:lstStyle/>
          <a:p>
            <a:r>
              <a:rPr kumimoji="1" lang="en-US" altLang="ja-JP" dirty="0" smtClean="0"/>
              <a:t>LER integrated beam dose &gt; 500 A-h</a:t>
            </a:r>
            <a:endParaRPr kumimoji="1" lang="ja-JP" altLang="en-US" dirty="0"/>
          </a:p>
        </p:txBody>
      </p:sp>
      <p:sp>
        <p:nvSpPr>
          <p:cNvPr id="3" name="TextBox 2"/>
          <p:cNvSpPr txBox="1"/>
          <p:nvPr/>
        </p:nvSpPr>
        <p:spPr>
          <a:xfrm>
            <a:off x="4944533" y="2226167"/>
            <a:ext cx="4199467" cy="400110"/>
          </a:xfrm>
          <a:prstGeom prst="rect">
            <a:avLst/>
          </a:prstGeom>
          <a:noFill/>
        </p:spPr>
        <p:txBody>
          <a:bodyPr wrap="square" rtlCol="0">
            <a:spAutoFit/>
          </a:bodyPr>
          <a:lstStyle/>
          <a:p>
            <a:r>
              <a:rPr lang="en-US" sz="2000" dirty="0" smtClean="0"/>
              <a:t>BEAST background in the LER </a:t>
            </a:r>
            <a:r>
              <a:rPr lang="en-US" sz="2000" dirty="0" err="1" smtClean="0"/>
              <a:t>vs</a:t>
            </a:r>
            <a:r>
              <a:rPr lang="en-US" sz="2000" dirty="0" smtClean="0"/>
              <a:t> time</a:t>
            </a:r>
            <a:endParaRPr lang="en-US" sz="2000" dirty="0"/>
          </a:p>
        </p:txBody>
      </p:sp>
      <p:sp>
        <p:nvSpPr>
          <p:cNvPr id="5" name="TextBox 4"/>
          <p:cNvSpPr txBox="1"/>
          <p:nvPr/>
        </p:nvSpPr>
        <p:spPr>
          <a:xfrm>
            <a:off x="4764437" y="5893320"/>
            <a:ext cx="4193296" cy="646331"/>
          </a:xfrm>
          <a:prstGeom prst="rect">
            <a:avLst/>
          </a:prstGeom>
          <a:noFill/>
        </p:spPr>
        <p:txBody>
          <a:bodyPr wrap="square" rtlCol="0">
            <a:spAutoFit/>
          </a:bodyPr>
          <a:lstStyle/>
          <a:p>
            <a:r>
              <a:rPr lang="en-US" dirty="0" smtClean="0"/>
              <a:t>BEAST data shows the LER backgrounds decreasing as vacuum scrubbing proceeds.</a:t>
            </a:r>
            <a:endParaRPr lang="en-US" dirty="0"/>
          </a:p>
        </p:txBody>
      </p:sp>
      <p:pic>
        <p:nvPicPr>
          <p:cNvPr id="9" name="図 1"/>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63693" y="2316326"/>
            <a:ext cx="4284000" cy="3700922"/>
          </a:xfrm>
          <a:prstGeom prst="rect">
            <a:avLst/>
          </a:prstGeom>
        </p:spPr>
      </p:pic>
      <p:sp>
        <p:nvSpPr>
          <p:cNvPr id="4" name="TextBox 3"/>
          <p:cNvSpPr txBox="1"/>
          <p:nvPr/>
        </p:nvSpPr>
        <p:spPr>
          <a:xfrm>
            <a:off x="782385" y="6017248"/>
            <a:ext cx="3486318" cy="646331"/>
          </a:xfrm>
          <a:prstGeom prst="rect">
            <a:avLst/>
          </a:prstGeom>
          <a:noFill/>
        </p:spPr>
        <p:txBody>
          <a:bodyPr wrap="square" rtlCol="0">
            <a:spAutoFit/>
          </a:bodyPr>
          <a:lstStyle/>
          <a:p>
            <a:r>
              <a:rPr lang="en-US" dirty="0" smtClean="0"/>
              <a:t>Y. </a:t>
            </a:r>
            <a:r>
              <a:rPr lang="en-US" dirty="0" err="1"/>
              <a:t>S</a:t>
            </a:r>
            <a:r>
              <a:rPr lang="en-US" dirty="0" err="1" smtClean="0"/>
              <a:t>uetsugu</a:t>
            </a:r>
            <a:r>
              <a:rPr lang="en-US" dirty="0" smtClean="0"/>
              <a:t> et al (</a:t>
            </a:r>
            <a:r>
              <a:rPr lang="en-US" dirty="0" err="1" smtClean="0"/>
              <a:t>SuperKEKB</a:t>
            </a:r>
            <a:r>
              <a:rPr lang="en-US" dirty="0" smtClean="0"/>
              <a:t> vacuum group)  [N.B. log-log plot]</a:t>
            </a:r>
            <a:endParaRPr lang="en-US" dirty="0"/>
          </a:p>
        </p:txBody>
      </p:sp>
      <p:sp>
        <p:nvSpPr>
          <p:cNvPr id="8" name="TextBox 7"/>
          <p:cNvSpPr txBox="1"/>
          <p:nvPr/>
        </p:nvSpPr>
        <p:spPr>
          <a:xfrm>
            <a:off x="562708" y="1472888"/>
            <a:ext cx="3553096" cy="369332"/>
          </a:xfrm>
          <a:prstGeom prst="rect">
            <a:avLst/>
          </a:prstGeom>
          <a:noFill/>
        </p:spPr>
        <p:txBody>
          <a:bodyPr wrap="square" rtlCol="0">
            <a:spAutoFit/>
          </a:bodyPr>
          <a:lstStyle/>
          <a:p>
            <a:r>
              <a:rPr lang="en-US" dirty="0" smtClean="0"/>
              <a:t>“</a:t>
            </a:r>
            <a:r>
              <a:rPr lang="en-US" u="sng" dirty="0" smtClean="0"/>
              <a:t>Brand new</a:t>
            </a:r>
            <a:r>
              <a:rPr lang="en-US" dirty="0" smtClean="0"/>
              <a:t>” 3km long </a:t>
            </a:r>
            <a:r>
              <a:rPr lang="en-US" dirty="0" err="1" smtClean="0"/>
              <a:t>beampipe</a:t>
            </a:r>
            <a:endParaRPr lang="en-US" dirty="0"/>
          </a:p>
        </p:txBody>
      </p:sp>
      <p:pic>
        <p:nvPicPr>
          <p:cNvPr id="10" name="Picture 9" descr="UnoPlot_LER.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24400" y="2676200"/>
            <a:ext cx="4419600" cy="2997200"/>
          </a:xfrm>
          <a:prstGeom prst="rect">
            <a:avLst/>
          </a:prstGeom>
        </p:spPr>
      </p:pic>
      <p:sp>
        <p:nvSpPr>
          <p:cNvPr id="11" name="TextBox 10"/>
          <p:cNvSpPr txBox="1"/>
          <p:nvPr/>
        </p:nvSpPr>
        <p:spPr>
          <a:xfrm>
            <a:off x="4944533" y="5498353"/>
            <a:ext cx="1614643" cy="369332"/>
          </a:xfrm>
          <a:prstGeom prst="rect">
            <a:avLst/>
          </a:prstGeom>
          <a:noFill/>
        </p:spPr>
        <p:txBody>
          <a:bodyPr wrap="square" rtlCol="0">
            <a:spAutoFit/>
          </a:bodyPr>
          <a:lstStyle/>
          <a:p>
            <a:r>
              <a:rPr lang="en-US" dirty="0" smtClean="0"/>
              <a:t>A. Beaulieu</a:t>
            </a:r>
            <a:endParaRPr lang="en-US" dirty="0"/>
          </a:p>
        </p:txBody>
      </p:sp>
      <p:sp>
        <p:nvSpPr>
          <p:cNvPr id="2" name="Down Arrow 1"/>
          <p:cNvSpPr/>
          <p:nvPr/>
        </p:nvSpPr>
        <p:spPr>
          <a:xfrm>
            <a:off x="7317096" y="3393454"/>
            <a:ext cx="208518" cy="8531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67559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399" y="414695"/>
            <a:ext cx="8923867" cy="954107"/>
          </a:xfrm>
          <a:prstGeom prst="rect">
            <a:avLst/>
          </a:prstGeom>
          <a:noFill/>
        </p:spPr>
        <p:txBody>
          <a:bodyPr wrap="square" rtlCol="0">
            <a:spAutoFit/>
          </a:bodyPr>
          <a:lstStyle/>
          <a:p>
            <a:r>
              <a:rPr lang="en-US" sz="2800" dirty="0" smtClean="0"/>
              <a:t>April 2016: Large </a:t>
            </a:r>
            <a:r>
              <a:rPr lang="en-US" sz="2800" dirty="0" err="1" smtClean="0"/>
              <a:t>Touschek</a:t>
            </a:r>
            <a:r>
              <a:rPr lang="en-US" sz="2800" dirty="0" smtClean="0"/>
              <a:t> background observed </a:t>
            </a:r>
            <a:endParaRPr lang="en-US" sz="2800" dirty="0"/>
          </a:p>
          <a:p>
            <a:r>
              <a:rPr lang="en-US" sz="2800" dirty="0" smtClean="0"/>
              <a:t>in the LER (extensively studied in dedicated runs)</a:t>
            </a:r>
            <a:endParaRPr lang="en-US" sz="2800"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b="-6569"/>
          <a:stretch/>
        </p:blipFill>
        <p:spPr>
          <a:xfrm>
            <a:off x="1202267" y="1295682"/>
            <a:ext cx="6826123" cy="4390898"/>
          </a:xfrm>
          <a:prstGeom prst="rect">
            <a:avLst/>
          </a:prstGeom>
        </p:spPr>
      </p:pic>
      <p:sp>
        <p:nvSpPr>
          <p:cNvPr id="8" name="TextBox 7"/>
          <p:cNvSpPr txBox="1"/>
          <p:nvPr/>
        </p:nvSpPr>
        <p:spPr>
          <a:xfrm>
            <a:off x="1900513" y="5229674"/>
            <a:ext cx="6163734" cy="369332"/>
          </a:xfrm>
          <a:prstGeom prst="rect">
            <a:avLst/>
          </a:prstGeom>
          <a:noFill/>
        </p:spPr>
        <p:txBody>
          <a:bodyPr wrap="square" rtlCol="0">
            <a:spAutoFit/>
          </a:bodyPr>
          <a:lstStyle/>
          <a:p>
            <a:r>
              <a:rPr lang="en-US" dirty="0" smtClean="0"/>
              <a:t>Vertical beam size from size monitor (</a:t>
            </a:r>
            <a:r>
              <a:rPr lang="en-US" i="1" dirty="0" smtClean="0"/>
              <a:t>not</a:t>
            </a:r>
            <a:r>
              <a:rPr lang="en-US" dirty="0" smtClean="0"/>
              <a:t> measured at IP)</a:t>
            </a:r>
            <a:endParaRPr lang="en-US" dirty="0"/>
          </a:p>
        </p:txBody>
      </p:sp>
      <p:sp>
        <p:nvSpPr>
          <p:cNvPr id="9" name="TextBox 8"/>
          <p:cNvSpPr txBox="1"/>
          <p:nvPr/>
        </p:nvSpPr>
        <p:spPr>
          <a:xfrm>
            <a:off x="152399" y="2844800"/>
            <a:ext cx="880535" cy="646331"/>
          </a:xfrm>
          <a:prstGeom prst="rect">
            <a:avLst/>
          </a:prstGeom>
          <a:noFill/>
        </p:spPr>
        <p:txBody>
          <a:bodyPr wrap="square" rtlCol="0">
            <a:spAutoFit/>
          </a:bodyPr>
          <a:lstStyle/>
          <a:p>
            <a:r>
              <a:rPr lang="en-US" dirty="0" err="1" smtClean="0"/>
              <a:t>Bkg</a:t>
            </a:r>
            <a:r>
              <a:rPr lang="en-US" dirty="0" smtClean="0"/>
              <a:t> in BEAST</a:t>
            </a:r>
            <a:endParaRPr lang="en-US" dirty="0"/>
          </a:p>
        </p:txBody>
      </p:sp>
      <p:sp>
        <p:nvSpPr>
          <p:cNvPr id="10" name="TextBox 9"/>
          <p:cNvSpPr txBox="1"/>
          <p:nvPr/>
        </p:nvSpPr>
        <p:spPr>
          <a:xfrm>
            <a:off x="497495" y="5779274"/>
            <a:ext cx="8108623" cy="830997"/>
          </a:xfrm>
          <a:prstGeom prst="rect">
            <a:avLst/>
          </a:prstGeom>
          <a:noFill/>
        </p:spPr>
        <p:txBody>
          <a:bodyPr wrap="square" rtlCol="0">
            <a:spAutoFit/>
          </a:bodyPr>
          <a:lstStyle/>
          <a:p>
            <a:r>
              <a:rPr lang="en-US" sz="2400" dirty="0" smtClean="0">
                <a:sym typeface="Wingdings"/>
              </a:rPr>
              <a:t></a:t>
            </a:r>
            <a:r>
              <a:rPr lang="en-US" sz="2400" dirty="0" smtClean="0"/>
              <a:t>Will need excellent collimators to handle </a:t>
            </a:r>
            <a:r>
              <a:rPr lang="en-US" sz="2400" dirty="0" err="1" smtClean="0"/>
              <a:t>nano</a:t>
            </a:r>
            <a:r>
              <a:rPr lang="en-US" sz="2400" dirty="0" smtClean="0"/>
              <a:t>-beam </a:t>
            </a:r>
            <a:r>
              <a:rPr lang="en-US" sz="2400" dirty="0" err="1" smtClean="0"/>
              <a:t>backgounds</a:t>
            </a:r>
            <a:r>
              <a:rPr lang="en-US" sz="2400" dirty="0"/>
              <a:t> </a:t>
            </a:r>
            <a:r>
              <a:rPr lang="en-US" sz="2400" dirty="0" smtClean="0"/>
              <a:t>(only a small subset of these available in Phase I)</a:t>
            </a:r>
            <a:endParaRPr lang="en-US" sz="2400" dirty="0"/>
          </a:p>
        </p:txBody>
      </p:sp>
      <p:sp>
        <p:nvSpPr>
          <p:cNvPr id="2" name="Left Arrow 1"/>
          <p:cNvSpPr/>
          <p:nvPr/>
        </p:nvSpPr>
        <p:spPr>
          <a:xfrm>
            <a:off x="2590800" y="4470400"/>
            <a:ext cx="3793067" cy="2032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Up Arrow 2"/>
          <p:cNvSpPr/>
          <p:nvPr/>
        </p:nvSpPr>
        <p:spPr>
          <a:xfrm flipH="1">
            <a:off x="2145453" y="2302934"/>
            <a:ext cx="276014" cy="1693333"/>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590799" y="0"/>
            <a:ext cx="4483241" cy="523220"/>
          </a:xfrm>
          <a:prstGeom prst="rect">
            <a:avLst/>
          </a:prstGeom>
          <a:noFill/>
        </p:spPr>
        <p:txBody>
          <a:bodyPr wrap="square" rtlCol="0">
            <a:spAutoFit/>
          </a:bodyPr>
          <a:lstStyle/>
          <a:p>
            <a:r>
              <a:rPr lang="en-US" sz="2800" dirty="0" smtClean="0">
                <a:latin typeface="Times New Roman"/>
                <a:cs typeface="Times New Roman"/>
              </a:rPr>
              <a:t>BEAST Phase I Highlight</a:t>
            </a:r>
            <a:endParaRPr lang="en-US" sz="2400" dirty="0">
              <a:latin typeface="Times New Roman"/>
              <a:cs typeface="Times New Roman"/>
            </a:endParaRPr>
          </a:p>
        </p:txBody>
      </p:sp>
      <p:sp>
        <p:nvSpPr>
          <p:cNvPr id="11" name="TextBox 10"/>
          <p:cNvSpPr txBox="1"/>
          <p:nvPr/>
        </p:nvSpPr>
        <p:spPr>
          <a:xfrm>
            <a:off x="6663765" y="2302934"/>
            <a:ext cx="717176" cy="369332"/>
          </a:xfrm>
          <a:prstGeom prst="rect">
            <a:avLst/>
          </a:prstGeom>
          <a:noFill/>
        </p:spPr>
        <p:txBody>
          <a:bodyPr wrap="square" rtlCol="0">
            <a:spAutoFit/>
          </a:bodyPr>
          <a:lstStyle/>
          <a:p>
            <a:endParaRPr lang="en-US" dirty="0"/>
          </a:p>
        </p:txBody>
      </p:sp>
      <p:sp>
        <p:nvSpPr>
          <p:cNvPr id="12" name="TextBox 11"/>
          <p:cNvSpPr txBox="1"/>
          <p:nvPr/>
        </p:nvSpPr>
        <p:spPr>
          <a:xfrm>
            <a:off x="1900513" y="1451287"/>
            <a:ext cx="1185331" cy="369332"/>
          </a:xfrm>
          <a:prstGeom prst="rect">
            <a:avLst/>
          </a:prstGeom>
          <a:noFill/>
        </p:spPr>
        <p:txBody>
          <a:bodyPr wrap="square" rtlCol="0">
            <a:spAutoFit/>
          </a:bodyPr>
          <a:lstStyle/>
          <a:p>
            <a:r>
              <a:rPr lang="en-US" dirty="0" smtClean="0"/>
              <a:t>M. </a:t>
            </a:r>
            <a:r>
              <a:rPr lang="en-US" dirty="0" err="1" smtClean="0"/>
              <a:t>Nayak</a:t>
            </a:r>
            <a:endParaRPr lang="en-US" dirty="0"/>
          </a:p>
        </p:txBody>
      </p:sp>
      <p:sp>
        <p:nvSpPr>
          <p:cNvPr id="13" name="TextBox 12"/>
          <p:cNvSpPr txBox="1"/>
          <p:nvPr/>
        </p:nvSpPr>
        <p:spPr>
          <a:xfrm>
            <a:off x="3997805" y="1528231"/>
            <a:ext cx="3842453" cy="707886"/>
          </a:xfrm>
          <a:prstGeom prst="rect">
            <a:avLst/>
          </a:prstGeom>
          <a:solidFill>
            <a:schemeClr val="bg1"/>
          </a:solidFill>
        </p:spPr>
        <p:txBody>
          <a:bodyPr wrap="square" rtlCol="0">
            <a:spAutoFit/>
          </a:bodyPr>
          <a:lstStyle/>
          <a:p>
            <a:r>
              <a:rPr lang="en-US" sz="4000" dirty="0" smtClean="0">
                <a:latin typeface="Times New Roman"/>
                <a:cs typeface="Times New Roman"/>
              </a:rPr>
              <a:t>B</a:t>
            </a:r>
            <a:r>
              <a:rPr lang="en-US" sz="4000" baseline="-25000" dirty="0">
                <a:latin typeface="Times New Roman"/>
                <a:cs typeface="Times New Roman"/>
              </a:rPr>
              <a:t>T</a:t>
            </a:r>
            <a:r>
              <a:rPr lang="en-US" sz="4000" baseline="-25000" dirty="0" smtClean="0">
                <a:latin typeface="Times New Roman"/>
                <a:cs typeface="Times New Roman"/>
              </a:rPr>
              <a:t>ouschek</a:t>
            </a:r>
            <a:r>
              <a:rPr lang="en-US" sz="4000" dirty="0" smtClean="0">
                <a:latin typeface="Times New Roman"/>
                <a:cs typeface="Times New Roman"/>
              </a:rPr>
              <a:t>~1/(</a:t>
            </a:r>
            <a:r>
              <a:rPr lang="en-US" sz="4000" dirty="0" err="1" smtClean="0">
                <a:latin typeface="Times New Roman"/>
                <a:cs typeface="Times New Roman"/>
              </a:rPr>
              <a:t>σ</a:t>
            </a:r>
            <a:r>
              <a:rPr lang="en-US" sz="4000" baseline="-25000" dirty="0" err="1" smtClean="0">
                <a:latin typeface="Times New Roman"/>
                <a:cs typeface="Times New Roman"/>
              </a:rPr>
              <a:t>y</a:t>
            </a:r>
            <a:r>
              <a:rPr lang="en-US" sz="4000" dirty="0" err="1" smtClean="0">
                <a:latin typeface="Times New Roman"/>
                <a:cs typeface="Times New Roman"/>
              </a:rPr>
              <a:t>σ</a:t>
            </a:r>
            <a:r>
              <a:rPr lang="en-US" sz="4000" baseline="-25000" dirty="0" err="1" smtClean="0">
                <a:latin typeface="Times New Roman"/>
                <a:cs typeface="Times New Roman"/>
              </a:rPr>
              <a:t>x</a:t>
            </a:r>
            <a:r>
              <a:rPr lang="en-US" sz="4000" dirty="0">
                <a:latin typeface="Times New Roman"/>
                <a:cs typeface="Times New Roman"/>
              </a:rPr>
              <a:t>)</a:t>
            </a:r>
          </a:p>
        </p:txBody>
      </p:sp>
    </p:spTree>
    <p:extLst>
      <p:ext uri="{BB962C8B-B14F-4D97-AF65-F5344CB8AC3E}">
        <p14:creationId xmlns:p14="http://schemas.microsoft.com/office/powerpoint/2010/main" val="121611171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t="4472" b="2942"/>
          <a:stretch/>
        </p:blipFill>
        <p:spPr>
          <a:xfrm>
            <a:off x="4257760" y="3371179"/>
            <a:ext cx="3965631" cy="2648621"/>
          </a:xfrm>
          <a:prstGeom prst="rect">
            <a:avLst/>
          </a:prstGeom>
        </p:spPr>
      </p:pic>
      <p:sp>
        <p:nvSpPr>
          <p:cNvPr id="4" name="Title 3"/>
          <p:cNvSpPr>
            <a:spLocks noGrp="1"/>
          </p:cNvSpPr>
          <p:nvPr>
            <p:ph type="title"/>
          </p:nvPr>
        </p:nvSpPr>
        <p:spPr>
          <a:xfrm>
            <a:off x="457200" y="-91298"/>
            <a:ext cx="8229600" cy="964985"/>
          </a:xfrm>
        </p:spPr>
        <p:txBody>
          <a:bodyPr/>
          <a:lstStyle/>
          <a:p>
            <a:r>
              <a:rPr lang="en-US" dirty="0" smtClean="0"/>
              <a:t>Beam Background Studies </a:t>
            </a:r>
            <a:endParaRPr lang="en-US" dirty="0"/>
          </a:p>
        </p:txBody>
      </p:sp>
      <p:sp>
        <p:nvSpPr>
          <p:cNvPr id="5" name="Content Placeholder 4"/>
          <p:cNvSpPr>
            <a:spLocks noGrp="1"/>
          </p:cNvSpPr>
          <p:nvPr>
            <p:ph idx="1"/>
          </p:nvPr>
        </p:nvSpPr>
        <p:spPr>
          <a:xfrm>
            <a:off x="152400" y="990600"/>
            <a:ext cx="3810000" cy="5425298"/>
          </a:xfrm>
        </p:spPr>
        <p:txBody>
          <a:bodyPr>
            <a:normAutofit fontScale="85000" lnSpcReduction="10000"/>
          </a:bodyPr>
          <a:lstStyle/>
          <a:p>
            <a:r>
              <a:rPr lang="en-US" dirty="0" smtClean="0"/>
              <a:t>BEAST Phase 1 analyses now near completion, documented in a 100 page note (and growing)</a:t>
            </a:r>
            <a:endParaRPr lang="en-US" dirty="0"/>
          </a:p>
          <a:p>
            <a:r>
              <a:rPr lang="en-US" dirty="0" smtClean="0"/>
              <a:t>A number of new techniques developed</a:t>
            </a:r>
          </a:p>
          <a:p>
            <a:r>
              <a:rPr lang="en-US" dirty="0" smtClean="0"/>
              <a:t>Current focus: ensure internal consistency, consult with </a:t>
            </a:r>
            <a:r>
              <a:rPr lang="en-US" dirty="0" err="1" smtClean="0"/>
              <a:t>SuperKEKB</a:t>
            </a:r>
            <a:r>
              <a:rPr lang="en-US" dirty="0" smtClean="0"/>
              <a:t> group, extrapolate to phase III</a:t>
            </a:r>
          </a:p>
        </p:txBody>
      </p:sp>
      <p:sp>
        <p:nvSpPr>
          <p:cNvPr id="3" name="TextBox 2"/>
          <p:cNvSpPr txBox="1"/>
          <p:nvPr/>
        </p:nvSpPr>
        <p:spPr>
          <a:xfrm>
            <a:off x="3962400" y="5780782"/>
            <a:ext cx="5168900" cy="1077218"/>
          </a:xfrm>
          <a:prstGeom prst="rect">
            <a:avLst/>
          </a:prstGeom>
          <a:noFill/>
        </p:spPr>
        <p:txBody>
          <a:bodyPr wrap="square" rtlCol="0">
            <a:spAutoFit/>
          </a:bodyPr>
          <a:lstStyle/>
          <a:p>
            <a:r>
              <a:rPr lang="en-US" sz="1600" dirty="0"/>
              <a:t>I</a:t>
            </a:r>
            <a:r>
              <a:rPr lang="en-US" sz="1600" dirty="0" smtClean="0"/>
              <a:t>mproved model and re-calibrated beam size measurements. BGs for a wide range of beam currents and beam sizes now described consistently by a single set of parameters.</a:t>
            </a:r>
            <a:endParaRPr lang="en-US" sz="1600" dirty="0"/>
          </a:p>
        </p:txBody>
      </p:sp>
      <p:sp>
        <p:nvSpPr>
          <p:cNvPr id="7" name="Rectangle 6"/>
          <p:cNvSpPr/>
          <p:nvPr/>
        </p:nvSpPr>
        <p:spPr>
          <a:xfrm>
            <a:off x="4870591" y="3429000"/>
            <a:ext cx="2133600" cy="461665"/>
          </a:xfrm>
          <a:prstGeom prst="rect">
            <a:avLst/>
          </a:prstGeom>
        </p:spPr>
        <p:txBody>
          <a:bodyPr wrap="square">
            <a:spAutoFit/>
          </a:bodyPr>
          <a:lstStyle/>
          <a:p>
            <a:r>
              <a:rPr lang="en-US" sz="800" dirty="0" smtClean="0">
                <a:solidFill>
                  <a:srgbClr val="1A1A1A"/>
                </a:solidFill>
                <a:latin typeface="ArialMT" charset="0"/>
              </a:rPr>
              <a:t>Three </a:t>
            </a:r>
            <a:r>
              <a:rPr lang="en-US" sz="800" dirty="0">
                <a:solidFill>
                  <a:srgbClr val="1A1A1A"/>
                </a:solidFill>
                <a:latin typeface="ArialMT" charset="0"/>
              </a:rPr>
              <a:t>consecutive LER beam-size sweeps. Shapes correspond to beam currents and colors to beam size settings</a:t>
            </a:r>
            <a:r>
              <a:rPr lang="en-US" sz="800" dirty="0" smtClean="0">
                <a:solidFill>
                  <a:srgbClr val="1A1A1A"/>
                </a:solidFill>
                <a:latin typeface="ArialMT" charset="0"/>
              </a:rPr>
              <a:t>.</a:t>
            </a:r>
            <a:endParaRPr lang="en-US" sz="800" dirty="0"/>
          </a:p>
        </p:txBody>
      </p:sp>
      <p:cxnSp>
        <p:nvCxnSpPr>
          <p:cNvPr id="9" name="Straight Connector 8"/>
          <p:cNvCxnSpPr/>
          <p:nvPr/>
        </p:nvCxnSpPr>
        <p:spPr>
          <a:xfrm>
            <a:off x="4870591" y="5181600"/>
            <a:ext cx="3048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Up-Down Arrow 9"/>
          <p:cNvSpPr/>
          <p:nvPr/>
        </p:nvSpPr>
        <p:spPr>
          <a:xfrm>
            <a:off x="6851791" y="5181600"/>
            <a:ext cx="152400" cy="4572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Down Arrow 10"/>
          <p:cNvSpPr/>
          <p:nvPr/>
        </p:nvSpPr>
        <p:spPr>
          <a:xfrm>
            <a:off x="6851791" y="4076428"/>
            <a:ext cx="152400" cy="105437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480191" y="5257800"/>
            <a:ext cx="1119217" cy="369332"/>
          </a:xfrm>
          <a:prstGeom prst="rect">
            <a:avLst/>
          </a:prstGeom>
          <a:noFill/>
        </p:spPr>
        <p:txBody>
          <a:bodyPr wrap="none" rtlCol="0">
            <a:spAutoFit/>
          </a:bodyPr>
          <a:lstStyle/>
          <a:p>
            <a:r>
              <a:rPr lang="en-US" smtClean="0"/>
              <a:t>Beam Gas</a:t>
            </a:r>
            <a:endParaRPr lang="en-US"/>
          </a:p>
        </p:txBody>
      </p:sp>
      <p:sp>
        <p:nvSpPr>
          <p:cNvPr id="14" name="TextBox 13"/>
          <p:cNvSpPr txBox="1"/>
          <p:nvPr/>
        </p:nvSpPr>
        <p:spPr>
          <a:xfrm>
            <a:off x="6966091" y="4367494"/>
            <a:ext cx="1049198" cy="369332"/>
          </a:xfrm>
          <a:prstGeom prst="rect">
            <a:avLst/>
          </a:prstGeom>
          <a:noFill/>
        </p:spPr>
        <p:txBody>
          <a:bodyPr wrap="none" rtlCol="0">
            <a:spAutoFit/>
          </a:bodyPr>
          <a:lstStyle/>
          <a:p>
            <a:r>
              <a:rPr lang="en-US" dirty="0" err="1" smtClean="0"/>
              <a:t>Touschek</a:t>
            </a:r>
            <a:endParaRPr lang="en-US" dirty="0"/>
          </a:p>
        </p:txBody>
      </p:sp>
      <p:sp>
        <p:nvSpPr>
          <p:cNvPr id="15" name="TextBox 14"/>
          <p:cNvSpPr txBox="1"/>
          <p:nvPr/>
        </p:nvSpPr>
        <p:spPr>
          <a:xfrm>
            <a:off x="4883291" y="3837665"/>
            <a:ext cx="904671" cy="369332"/>
          </a:xfrm>
          <a:prstGeom prst="rect">
            <a:avLst/>
          </a:prstGeom>
          <a:noFill/>
        </p:spPr>
        <p:txBody>
          <a:bodyPr wrap="none" rtlCol="0">
            <a:spAutoFit/>
          </a:bodyPr>
          <a:lstStyle/>
          <a:p>
            <a:r>
              <a:rPr lang="en-US" dirty="0" smtClean="0"/>
              <a:t>P. Lewis</a:t>
            </a:r>
            <a:endParaRPr lang="en-US" dirty="0"/>
          </a:p>
        </p:txBody>
      </p:sp>
      <p:sp>
        <p:nvSpPr>
          <p:cNvPr id="16" name="Rectangle 15"/>
          <p:cNvSpPr/>
          <p:nvPr/>
        </p:nvSpPr>
        <p:spPr>
          <a:xfrm>
            <a:off x="8015289" y="5676417"/>
            <a:ext cx="1116011" cy="307777"/>
          </a:xfrm>
          <a:prstGeom prst="rect">
            <a:avLst/>
          </a:prstGeom>
        </p:spPr>
        <p:txBody>
          <a:bodyPr wrap="none">
            <a:spAutoFit/>
          </a:bodyPr>
          <a:lstStyle/>
          <a:p>
            <a:r>
              <a:rPr lang="fr-FR" sz="1400" dirty="0" smtClean="0">
                <a:solidFill>
                  <a:srgbClr val="1A1A1A"/>
                </a:solidFill>
                <a:latin typeface="ArialMT" charset="0"/>
              </a:rPr>
              <a:t>[A</a:t>
            </a:r>
            <a:r>
              <a:rPr lang="fr-FR" sz="1400" dirty="0">
                <a:solidFill>
                  <a:srgbClr val="1A1A1A"/>
                </a:solidFill>
                <a:latin typeface="ArialMT" charset="0"/>
              </a:rPr>
              <a:t>/(</a:t>
            </a:r>
            <a:r>
              <a:rPr lang="fr-FR" sz="1400" dirty="0" smtClean="0">
                <a:solidFill>
                  <a:srgbClr val="1A1A1A"/>
                </a:solidFill>
                <a:latin typeface="ArialMT" charset="0"/>
              </a:rPr>
              <a:t>Pa*</a:t>
            </a:r>
            <a:r>
              <a:rPr lang="fr-FR" sz="1400" dirty="0" err="1" smtClean="0">
                <a:solidFill>
                  <a:srgbClr val="1A1A1A"/>
                </a:solidFill>
                <a:latin typeface="ArialMT" charset="0"/>
              </a:rPr>
              <a:t>μm</a:t>
            </a:r>
            <a:r>
              <a:rPr lang="fr-FR" sz="1400" dirty="0" smtClean="0">
                <a:solidFill>
                  <a:srgbClr val="1A1A1A"/>
                </a:solidFill>
                <a:latin typeface="ArialMT" charset="0"/>
              </a:rPr>
              <a:t>)]</a:t>
            </a:r>
            <a:endParaRPr lang="en-US" sz="1400" dirty="0"/>
          </a:p>
        </p:txBody>
      </p:sp>
      <p:sp>
        <p:nvSpPr>
          <p:cNvPr id="18" name="TextBox 17"/>
          <p:cNvSpPr txBox="1"/>
          <p:nvPr/>
        </p:nvSpPr>
        <p:spPr>
          <a:xfrm rot="16200000">
            <a:off x="3448995" y="4150197"/>
            <a:ext cx="1944187" cy="307777"/>
          </a:xfrm>
          <a:prstGeom prst="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t>BGO dose rate / IP (</a:t>
            </a:r>
            <a:r>
              <a:rPr lang="en-US" sz="1400" dirty="0" err="1" smtClean="0"/>
              <a:t>a.u</a:t>
            </a:r>
            <a:r>
              <a:rPr lang="en-US" sz="1400" dirty="0" smtClean="0"/>
              <a:t>.)</a:t>
            </a:r>
            <a:endParaRPr lang="en-US" sz="1400" dirty="0"/>
          </a:p>
        </p:txBody>
      </p:sp>
      <p:pic>
        <p:nvPicPr>
          <p:cNvPr id="20" name="Picture 1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225995" y="873687"/>
            <a:ext cx="4337191" cy="2402913"/>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307571627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4068" y="274638"/>
            <a:ext cx="8229600" cy="1143000"/>
          </a:xfrm>
        </p:spPr>
        <p:txBody>
          <a:bodyPr>
            <a:normAutofit fontScale="90000"/>
          </a:bodyPr>
          <a:lstStyle/>
          <a:p>
            <a:r>
              <a:rPr lang="en-US" altLang="ja-JP" dirty="0" err="1" smtClean="0"/>
              <a:t>SuperKEKB</a:t>
            </a:r>
            <a:r>
              <a:rPr lang="en-US" altLang="ja-JP" dirty="0" smtClean="0"/>
              <a:t> Highlight from Phase I:</a:t>
            </a:r>
            <a:br>
              <a:rPr lang="en-US" altLang="ja-JP" dirty="0" smtClean="0"/>
            </a:br>
            <a:r>
              <a:rPr lang="en-US" altLang="ja-JP" dirty="0" smtClean="0"/>
              <a:t> “Cool” flat beams (</a:t>
            </a:r>
            <a:r>
              <a:rPr lang="en-US" altLang="ja-JP" sz="3600" dirty="0" smtClean="0"/>
              <a:t>LER plot below</a:t>
            </a:r>
            <a:r>
              <a:rPr lang="en-US" altLang="ja-JP" dirty="0" smtClean="0"/>
              <a:t>)</a:t>
            </a:r>
            <a:endParaRPr kumimoji="1" lang="ja-JP" altLang="en-US" dirty="0"/>
          </a:p>
        </p:txBody>
      </p:sp>
      <p:pic>
        <p:nvPicPr>
          <p:cNvPr id="3" name="図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17030" y="1599755"/>
            <a:ext cx="7109939" cy="5258245"/>
          </a:xfrm>
          <a:prstGeom prst="rect">
            <a:avLst/>
          </a:prstGeom>
        </p:spPr>
      </p:pic>
      <p:sp>
        <p:nvSpPr>
          <p:cNvPr id="4" name="テキスト ボックス 3"/>
          <p:cNvSpPr txBox="1"/>
          <p:nvPr/>
        </p:nvSpPr>
        <p:spPr>
          <a:xfrm>
            <a:off x="3503221" y="2410691"/>
            <a:ext cx="3952044" cy="369332"/>
          </a:xfrm>
          <a:prstGeom prst="rect">
            <a:avLst/>
          </a:prstGeom>
          <a:solidFill>
            <a:schemeClr val="bg1"/>
          </a:solidFill>
        </p:spPr>
        <p:txBody>
          <a:bodyPr wrap="none" rtlCol="0">
            <a:spAutoFit/>
          </a:bodyPr>
          <a:lstStyle/>
          <a:p>
            <a:r>
              <a:rPr kumimoji="1" lang="en-US" altLang="ja-JP" smtClean="0"/>
              <a:t>Optics corrections using SF skew-Q coils</a:t>
            </a:r>
            <a:endParaRPr kumimoji="1" lang="ja-JP" altLang="en-US"/>
          </a:p>
        </p:txBody>
      </p:sp>
      <p:sp>
        <p:nvSpPr>
          <p:cNvPr id="5" name="テキスト ボックス 4"/>
          <p:cNvSpPr txBox="1"/>
          <p:nvPr/>
        </p:nvSpPr>
        <p:spPr>
          <a:xfrm>
            <a:off x="4067574" y="4634345"/>
            <a:ext cx="2823337" cy="369332"/>
          </a:xfrm>
          <a:prstGeom prst="rect">
            <a:avLst/>
          </a:prstGeom>
          <a:solidFill>
            <a:schemeClr val="bg1"/>
          </a:solidFill>
        </p:spPr>
        <p:txBody>
          <a:bodyPr wrap="none" rtlCol="0">
            <a:spAutoFit/>
          </a:bodyPr>
          <a:lstStyle/>
          <a:p>
            <a:r>
              <a:rPr kumimoji="1" lang="en-US" altLang="ja-JP" smtClean="0"/>
              <a:t>Permanent skew-Q magnets</a:t>
            </a:r>
            <a:endParaRPr kumimoji="1" lang="ja-JP" altLang="en-US"/>
          </a:p>
        </p:txBody>
      </p:sp>
      <p:sp>
        <p:nvSpPr>
          <p:cNvPr id="6" name="テキスト ボックス 5"/>
          <p:cNvSpPr txBox="1"/>
          <p:nvPr/>
        </p:nvSpPr>
        <p:spPr>
          <a:xfrm>
            <a:off x="6320663" y="3973692"/>
            <a:ext cx="2823337" cy="646331"/>
          </a:xfrm>
          <a:prstGeom prst="rect">
            <a:avLst/>
          </a:prstGeom>
          <a:solidFill>
            <a:schemeClr val="bg1"/>
          </a:solidFill>
        </p:spPr>
        <p:txBody>
          <a:bodyPr wrap="none" rtlCol="0">
            <a:spAutoFit/>
          </a:bodyPr>
          <a:lstStyle/>
          <a:p>
            <a:r>
              <a:rPr kumimoji="1" lang="en-US" altLang="ja-JP" smtClean="0"/>
              <a:t>Optimization of strength of</a:t>
            </a:r>
          </a:p>
          <a:p>
            <a:r>
              <a:rPr lang="en-US" altLang="ja-JP"/>
              <a:t>p</a:t>
            </a:r>
            <a:r>
              <a:rPr kumimoji="1" lang="en-US" altLang="ja-JP" smtClean="0"/>
              <a:t>ermanent skew-Q magnets</a:t>
            </a:r>
            <a:endParaRPr kumimoji="1" lang="ja-JP" altLang="en-US"/>
          </a:p>
        </p:txBody>
      </p:sp>
      <p:cxnSp>
        <p:nvCxnSpPr>
          <p:cNvPr id="8" name="直線矢印コネクタ 7"/>
          <p:cNvCxnSpPr/>
          <p:nvPr/>
        </p:nvCxnSpPr>
        <p:spPr>
          <a:xfrm flipH="1">
            <a:off x="3871356" y="2780023"/>
            <a:ext cx="427512" cy="2373868"/>
          </a:xfrm>
          <a:prstGeom prst="straightConnector1">
            <a:avLst/>
          </a:prstGeom>
          <a:ln>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p:cNvCxnSpPr/>
          <p:nvPr/>
        </p:nvCxnSpPr>
        <p:spPr>
          <a:xfrm>
            <a:off x="5332021" y="5003677"/>
            <a:ext cx="1151906" cy="648978"/>
          </a:xfrm>
          <a:prstGeom prst="straightConnector1">
            <a:avLst/>
          </a:prstGeom>
          <a:ln>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直線矢印コネクタ 11"/>
          <p:cNvCxnSpPr/>
          <p:nvPr/>
        </p:nvCxnSpPr>
        <p:spPr>
          <a:xfrm flipH="1">
            <a:off x="6956737" y="4532787"/>
            <a:ext cx="477020" cy="1226746"/>
          </a:xfrm>
          <a:prstGeom prst="straightConnector1">
            <a:avLst/>
          </a:prstGeom>
          <a:ln>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2315688" y="5961414"/>
            <a:ext cx="5225143" cy="23750"/>
          </a:xfrm>
          <a:prstGeom prst="line">
            <a:avLst/>
          </a:prstGeom>
          <a:ln>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7601706" y="5783283"/>
            <a:ext cx="1303562" cy="369332"/>
          </a:xfrm>
          <a:prstGeom prst="rect">
            <a:avLst/>
          </a:prstGeom>
          <a:noFill/>
        </p:spPr>
        <p:txBody>
          <a:bodyPr wrap="none" rtlCol="0">
            <a:spAutoFit/>
          </a:bodyPr>
          <a:lstStyle/>
          <a:p>
            <a:r>
              <a:rPr kumimoji="1" lang="en-US" altLang="ja-JP" smtClean="0">
                <a:solidFill>
                  <a:srgbClr val="00B050"/>
                </a:solidFill>
              </a:rPr>
              <a:t>Target: 5pm</a:t>
            </a:r>
            <a:endParaRPr kumimoji="1" lang="ja-JP" altLang="en-US">
              <a:solidFill>
                <a:srgbClr val="00B050"/>
              </a:solidFill>
            </a:endParaRPr>
          </a:p>
        </p:txBody>
      </p:sp>
      <p:sp>
        <p:nvSpPr>
          <p:cNvPr id="7" name="TextBox 6"/>
          <p:cNvSpPr txBox="1"/>
          <p:nvPr/>
        </p:nvSpPr>
        <p:spPr>
          <a:xfrm>
            <a:off x="152400" y="1417638"/>
            <a:ext cx="1388533" cy="646331"/>
          </a:xfrm>
          <a:prstGeom prst="rect">
            <a:avLst/>
          </a:prstGeom>
          <a:noFill/>
        </p:spPr>
        <p:txBody>
          <a:bodyPr wrap="square" rtlCol="0">
            <a:spAutoFit/>
          </a:bodyPr>
          <a:lstStyle/>
          <a:p>
            <a:r>
              <a:rPr lang="en-US" dirty="0" smtClean="0"/>
              <a:t>Units are </a:t>
            </a:r>
            <a:r>
              <a:rPr lang="en-US" dirty="0" err="1" smtClean="0"/>
              <a:t>picometers</a:t>
            </a:r>
            <a:endParaRPr lang="en-US" dirty="0"/>
          </a:p>
        </p:txBody>
      </p:sp>
      <p:sp>
        <p:nvSpPr>
          <p:cNvPr id="10" name="TextBox 9"/>
          <p:cNvSpPr txBox="1"/>
          <p:nvPr/>
        </p:nvSpPr>
        <p:spPr>
          <a:xfrm>
            <a:off x="152400" y="6482728"/>
            <a:ext cx="1942370" cy="369332"/>
          </a:xfrm>
          <a:prstGeom prst="rect">
            <a:avLst/>
          </a:prstGeom>
          <a:noFill/>
        </p:spPr>
        <p:txBody>
          <a:bodyPr wrap="square" rtlCol="0">
            <a:spAutoFit/>
          </a:bodyPr>
          <a:lstStyle/>
          <a:p>
            <a:r>
              <a:rPr lang="en-US" dirty="0" smtClean="0"/>
              <a:t>Y. Funakoshi et al</a:t>
            </a:r>
            <a:endParaRPr lang="en-US" dirty="0"/>
          </a:p>
        </p:txBody>
      </p:sp>
    </p:spTree>
    <p:extLst>
      <p:ext uri="{BB962C8B-B14F-4D97-AF65-F5344CB8AC3E}">
        <p14:creationId xmlns:p14="http://schemas.microsoft.com/office/powerpoint/2010/main" val="97144409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pPr algn="r"/>
            <a:fld id="{D4C49B74-5DB2-4B03-B1D2-7F6A3C51C318}" type="slidenum">
              <a:rPr lang="en-US" smtClean="0">
                <a:solidFill>
                  <a:prstClr val="black"/>
                </a:solidFill>
                <a:latin typeface="Corbel"/>
              </a:rPr>
              <a:pPr algn="r"/>
              <a:t>28</a:t>
            </a:fld>
            <a:endParaRPr lang="en-US" dirty="0">
              <a:solidFill>
                <a:prstClr val="black"/>
              </a:solidFill>
              <a:latin typeface="Corbel"/>
            </a:endParaRPr>
          </a:p>
        </p:txBody>
      </p:sp>
      <p:sp>
        <p:nvSpPr>
          <p:cNvPr id="2" name="TextBox 1"/>
          <p:cNvSpPr txBox="1"/>
          <p:nvPr/>
        </p:nvSpPr>
        <p:spPr>
          <a:xfrm>
            <a:off x="-1" y="2386032"/>
            <a:ext cx="5300132" cy="4401205"/>
          </a:xfrm>
          <a:prstGeom prst="rect">
            <a:avLst/>
          </a:prstGeom>
          <a:noFill/>
        </p:spPr>
        <p:txBody>
          <a:bodyPr wrap="square" rtlCol="0">
            <a:spAutoFit/>
          </a:bodyPr>
          <a:lstStyle/>
          <a:p>
            <a:endParaRPr lang="en-US" sz="2800" dirty="0" smtClean="0"/>
          </a:p>
          <a:p>
            <a:r>
              <a:rPr lang="en-US" sz="2800" i="1" dirty="0" smtClean="0"/>
              <a:t>Phase II Operation: </a:t>
            </a:r>
          </a:p>
          <a:p>
            <a:r>
              <a:rPr lang="en-US" sz="2800" dirty="0" smtClean="0">
                <a:solidFill>
                  <a:srgbClr val="FF0000"/>
                </a:solidFill>
              </a:rPr>
              <a:t>Starts in ~Nov 2017 </a:t>
            </a:r>
            <a:r>
              <a:rPr lang="en-US" sz="2800" dirty="0" smtClean="0"/>
              <a:t> [Begin with damping ring commissioning; </a:t>
            </a:r>
          </a:p>
          <a:p>
            <a:r>
              <a:rPr lang="en-US" sz="2800" dirty="0" smtClean="0"/>
              <a:t>Main ring (</a:t>
            </a:r>
            <a:r>
              <a:rPr lang="en-US" sz="2800" dirty="0" smtClean="0">
                <a:solidFill>
                  <a:srgbClr val="FF0000"/>
                </a:solidFill>
              </a:rPr>
              <a:t>Feb 2018</a:t>
            </a:r>
            <a:r>
              <a:rPr lang="en-US" sz="2800" dirty="0" smtClean="0"/>
              <a:t>); First collisions; </a:t>
            </a:r>
            <a:r>
              <a:rPr lang="en-US" sz="2800" i="1" dirty="0" smtClean="0"/>
              <a:t>limited physics without vertex detectors</a:t>
            </a:r>
            <a:r>
              <a:rPr lang="en-US" sz="2800" dirty="0" smtClean="0"/>
              <a:t>]</a:t>
            </a:r>
          </a:p>
          <a:p>
            <a:endParaRPr lang="en-US" sz="2800" dirty="0" smtClean="0"/>
          </a:p>
          <a:p>
            <a:r>
              <a:rPr lang="en-US" sz="2800" u="sng" dirty="0" smtClean="0"/>
              <a:t>Phase III: Belle II Physics Running</a:t>
            </a:r>
            <a:r>
              <a:rPr lang="en-US" sz="2800" dirty="0" smtClean="0">
                <a:solidFill>
                  <a:srgbClr val="FF0000"/>
                </a:solidFill>
              </a:rPr>
              <a:t>:  end of 2018 [vertex detectors in]</a:t>
            </a:r>
            <a:endParaRPr lang="en-US" sz="2800" dirty="0">
              <a:solidFill>
                <a:srgbClr val="FF0000"/>
              </a:solidFill>
            </a:endParaRPr>
          </a:p>
        </p:txBody>
      </p:sp>
      <p:sp>
        <p:nvSpPr>
          <p:cNvPr id="5" name="TextBox 4"/>
          <p:cNvSpPr txBox="1"/>
          <p:nvPr/>
        </p:nvSpPr>
        <p:spPr>
          <a:xfrm>
            <a:off x="317461" y="144768"/>
            <a:ext cx="8826539" cy="646331"/>
          </a:xfrm>
          <a:prstGeom prst="rect">
            <a:avLst/>
          </a:prstGeom>
          <a:noFill/>
        </p:spPr>
        <p:txBody>
          <a:bodyPr wrap="square" rtlCol="0">
            <a:spAutoFit/>
          </a:bodyPr>
          <a:lstStyle/>
          <a:p>
            <a:r>
              <a:rPr lang="en-US" sz="3600" i="1" u="sng" dirty="0" smtClean="0">
                <a:latin typeface="Times New Roman"/>
                <a:cs typeface="Times New Roman"/>
              </a:rPr>
              <a:t>HEP world: So when do we start Belle II ?</a:t>
            </a:r>
            <a:endParaRPr lang="en-US" sz="1600" i="1" u="sng" dirty="0"/>
          </a:p>
        </p:txBody>
      </p:sp>
      <p:sp>
        <p:nvSpPr>
          <p:cNvPr id="8" name="TextBox 7"/>
          <p:cNvSpPr txBox="1"/>
          <p:nvPr/>
        </p:nvSpPr>
        <p:spPr>
          <a:xfrm>
            <a:off x="5099686" y="4808604"/>
            <a:ext cx="3681070" cy="461665"/>
          </a:xfrm>
          <a:prstGeom prst="rect">
            <a:avLst/>
          </a:prstGeom>
          <a:noFill/>
        </p:spPr>
        <p:txBody>
          <a:bodyPr wrap="square" rtlCol="0">
            <a:spAutoFit/>
          </a:bodyPr>
          <a:lstStyle/>
          <a:p>
            <a:r>
              <a:rPr lang="en-US" sz="2400" dirty="0" smtClean="0"/>
              <a:t>QCSL at the IP, Aug 2016</a:t>
            </a:r>
            <a:endParaRPr lang="en-US" sz="2400" dirty="0"/>
          </a:p>
        </p:txBody>
      </p:sp>
      <p:sp>
        <p:nvSpPr>
          <p:cNvPr id="3" name="TextBox 2"/>
          <p:cNvSpPr txBox="1"/>
          <p:nvPr/>
        </p:nvSpPr>
        <p:spPr>
          <a:xfrm>
            <a:off x="5099686" y="5314734"/>
            <a:ext cx="4044314" cy="830997"/>
          </a:xfrm>
          <a:prstGeom prst="rect">
            <a:avLst/>
          </a:prstGeom>
          <a:noFill/>
        </p:spPr>
        <p:txBody>
          <a:bodyPr wrap="square" rtlCol="0">
            <a:spAutoFit/>
          </a:bodyPr>
          <a:lstStyle/>
          <a:p>
            <a:r>
              <a:rPr lang="en-US" sz="2400" dirty="0" smtClean="0"/>
              <a:t>QCSR delivered at KEK,</a:t>
            </a:r>
          </a:p>
          <a:p>
            <a:r>
              <a:rPr lang="en-US" sz="2400" dirty="0" smtClean="0"/>
              <a:t> </a:t>
            </a:r>
            <a:r>
              <a:rPr lang="en-US" sz="2400" i="1" dirty="0" smtClean="0"/>
              <a:t>Feb 13, 2017</a:t>
            </a:r>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9156" y="791099"/>
            <a:ext cx="1415243" cy="1415243"/>
          </a:xfrm>
          <a:prstGeom prst="rect">
            <a:avLst/>
          </a:prstGeom>
        </p:spPr>
      </p:pic>
      <p:sp>
        <p:nvSpPr>
          <p:cNvPr id="7" name="TextBox 6"/>
          <p:cNvSpPr txBox="1"/>
          <p:nvPr/>
        </p:nvSpPr>
        <p:spPr>
          <a:xfrm>
            <a:off x="0" y="1375345"/>
            <a:ext cx="5300132" cy="1661993"/>
          </a:xfrm>
          <a:prstGeom prst="rect">
            <a:avLst/>
          </a:prstGeom>
          <a:noFill/>
        </p:spPr>
        <p:txBody>
          <a:bodyPr wrap="square" rtlCol="0">
            <a:spAutoFit/>
          </a:bodyPr>
          <a:lstStyle/>
          <a:p>
            <a:pPr lvl="0"/>
            <a:r>
              <a:rPr lang="en-US" sz="2800" dirty="0">
                <a:solidFill>
                  <a:prstClr val="black"/>
                </a:solidFill>
              </a:rPr>
              <a:t>BEAST PHASE I: </a:t>
            </a:r>
            <a:endParaRPr lang="en-US" sz="2800" dirty="0" smtClean="0">
              <a:solidFill>
                <a:prstClr val="black"/>
              </a:solidFill>
            </a:endParaRPr>
          </a:p>
          <a:p>
            <a:pPr lvl="0"/>
            <a:r>
              <a:rPr lang="en-US" sz="2800" dirty="0" smtClean="0">
                <a:solidFill>
                  <a:srgbClr val="FF0000"/>
                </a:solidFill>
              </a:rPr>
              <a:t>Feb</a:t>
            </a:r>
            <a:r>
              <a:rPr lang="en-US" sz="2800" dirty="0">
                <a:solidFill>
                  <a:srgbClr val="FF0000"/>
                </a:solidFill>
              </a:rPr>
              <a:t>-June 2016 </a:t>
            </a:r>
            <a:endParaRPr lang="en-US" sz="2800" dirty="0" smtClean="0">
              <a:solidFill>
                <a:srgbClr val="FF0000"/>
              </a:solidFill>
            </a:endParaRPr>
          </a:p>
          <a:p>
            <a:pPr lvl="0"/>
            <a:r>
              <a:rPr lang="en-US" sz="2800" dirty="0" smtClean="0">
                <a:solidFill>
                  <a:prstClr val="black"/>
                </a:solidFill>
              </a:rPr>
              <a:t>(</a:t>
            </a:r>
            <a:r>
              <a:rPr lang="en-US" sz="2800" dirty="0">
                <a:solidFill>
                  <a:prstClr val="black"/>
                </a:solidFill>
              </a:rPr>
              <a:t>Belle II roll-</a:t>
            </a:r>
            <a:r>
              <a:rPr lang="en-US" sz="2800" dirty="0" smtClean="0">
                <a:solidFill>
                  <a:prstClr val="black"/>
                </a:solidFill>
              </a:rPr>
              <a:t>in, April 11, 2017).</a:t>
            </a:r>
            <a:endParaRPr lang="en-US" sz="2800" dirty="0">
              <a:solidFill>
                <a:prstClr val="black"/>
              </a:solidFill>
            </a:endParaRPr>
          </a:p>
          <a:p>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13388" y="1375345"/>
            <a:ext cx="3901440" cy="2926080"/>
          </a:xfrm>
          <a:prstGeom prst="rect">
            <a:avLst/>
          </a:prstGeom>
        </p:spPr>
      </p:pic>
      <p:sp>
        <p:nvSpPr>
          <p:cNvPr id="10" name="Rectangle 9"/>
          <p:cNvSpPr/>
          <p:nvPr/>
        </p:nvSpPr>
        <p:spPr>
          <a:xfrm>
            <a:off x="8399138" y="4700384"/>
            <a:ext cx="575323" cy="646331"/>
          </a:xfrm>
          <a:prstGeom prst="rect">
            <a:avLst/>
          </a:prstGeom>
        </p:spPr>
        <p:txBody>
          <a:bodyPr wrap="none">
            <a:spAutoFit/>
          </a:bodyPr>
          <a:lstStyle/>
          <a:p>
            <a:pPr lvl="0"/>
            <a:r>
              <a:rPr lang="en-US" sz="3600" dirty="0">
                <a:solidFill>
                  <a:srgbClr val="008000"/>
                </a:solidFill>
                <a:latin typeface="Zapf Dingbats"/>
                <a:ea typeface="Zapf Dingbats"/>
                <a:cs typeface="Zapf Dingbats"/>
                <a:sym typeface="Zapf Dingbats"/>
              </a:rPr>
              <a:t>✔</a:t>
            </a:r>
            <a:endParaRPr lang="en-US" sz="3600" dirty="0">
              <a:solidFill>
                <a:srgbClr val="008000"/>
              </a:solidFill>
            </a:endParaRPr>
          </a:p>
        </p:txBody>
      </p:sp>
      <p:sp>
        <p:nvSpPr>
          <p:cNvPr id="11" name="Rectangle 10"/>
          <p:cNvSpPr/>
          <p:nvPr/>
        </p:nvSpPr>
        <p:spPr>
          <a:xfrm>
            <a:off x="8399138" y="5393637"/>
            <a:ext cx="575323" cy="646331"/>
          </a:xfrm>
          <a:prstGeom prst="rect">
            <a:avLst/>
          </a:prstGeom>
        </p:spPr>
        <p:txBody>
          <a:bodyPr wrap="none">
            <a:spAutoFit/>
          </a:bodyPr>
          <a:lstStyle/>
          <a:p>
            <a:pPr lvl="0"/>
            <a:r>
              <a:rPr lang="en-US" sz="3600" dirty="0">
                <a:solidFill>
                  <a:srgbClr val="008000"/>
                </a:solidFill>
                <a:latin typeface="Zapf Dingbats"/>
                <a:ea typeface="Zapf Dingbats"/>
                <a:cs typeface="Zapf Dingbats"/>
                <a:sym typeface="Zapf Dingbats"/>
              </a:rPr>
              <a:t>✔</a:t>
            </a:r>
            <a:endParaRPr lang="en-US" sz="3600" dirty="0">
              <a:solidFill>
                <a:srgbClr val="008000"/>
              </a:solidFill>
            </a:endParaRPr>
          </a:p>
        </p:txBody>
      </p:sp>
    </p:spTree>
    <p:extLst>
      <p:ext uri="{BB962C8B-B14F-4D97-AF65-F5344CB8AC3E}">
        <p14:creationId xmlns:p14="http://schemas.microsoft.com/office/powerpoint/2010/main" val="124204918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29</a:t>
            </a:fld>
            <a:endParaRPr lang="en-US"/>
          </a:p>
        </p:txBody>
      </p:sp>
      <p:sp>
        <p:nvSpPr>
          <p:cNvPr id="8" name="TextBox 7"/>
          <p:cNvSpPr txBox="1"/>
          <p:nvPr/>
        </p:nvSpPr>
        <p:spPr>
          <a:xfrm>
            <a:off x="1" y="84785"/>
            <a:ext cx="8220364" cy="1200328"/>
          </a:xfrm>
          <a:prstGeom prst="rect">
            <a:avLst/>
          </a:prstGeom>
          <a:noFill/>
        </p:spPr>
        <p:txBody>
          <a:bodyPr wrap="square" rtlCol="0">
            <a:spAutoFit/>
          </a:bodyPr>
          <a:lstStyle/>
          <a:p>
            <a:r>
              <a:rPr lang="en-US" sz="2400" dirty="0" smtClean="0"/>
              <a:t>Belle II International GRID MC campaigns</a:t>
            </a:r>
            <a:r>
              <a:rPr lang="en-US" sz="2400" dirty="0"/>
              <a:t> </a:t>
            </a:r>
            <a:r>
              <a:rPr lang="en-US" sz="2400" dirty="0" smtClean="0"/>
              <a:t>follow the LHC model.</a:t>
            </a:r>
            <a:r>
              <a:rPr lang="en-US" sz="2400" dirty="0"/>
              <a:t> </a:t>
            </a:r>
            <a:r>
              <a:rPr lang="en-US" sz="2400" i="1" dirty="0" smtClean="0"/>
              <a:t>Recent campaigns have generated the equivalent of 5 ab</a:t>
            </a:r>
            <a:r>
              <a:rPr lang="en-US" sz="2400" i="1" baseline="30000" dirty="0" smtClean="0"/>
              <a:t>-1</a:t>
            </a:r>
            <a:r>
              <a:rPr lang="en-US" sz="2400" i="1" dirty="0" smtClean="0"/>
              <a:t> of data</a:t>
            </a:r>
            <a:endParaRPr lang="en-US" sz="2400" i="1" dirty="0"/>
          </a:p>
        </p:txBody>
      </p:sp>
      <p:sp>
        <p:nvSpPr>
          <p:cNvPr id="9" name="TextBox 8"/>
          <p:cNvSpPr txBox="1"/>
          <p:nvPr/>
        </p:nvSpPr>
        <p:spPr>
          <a:xfrm>
            <a:off x="941756" y="6177252"/>
            <a:ext cx="6455666" cy="646331"/>
          </a:xfrm>
          <a:prstGeom prst="rect">
            <a:avLst/>
          </a:prstGeom>
          <a:noFill/>
        </p:spPr>
        <p:txBody>
          <a:bodyPr wrap="square" rtlCol="0">
            <a:spAutoFit/>
          </a:bodyPr>
          <a:lstStyle/>
          <a:p>
            <a:r>
              <a:rPr lang="en-US" dirty="0" smtClean="0"/>
              <a:t>But this was pure MC for physics studies, now it is time for dress rehearsal for real data (cosmic rays and then collision data)</a:t>
            </a:r>
            <a:endParaRPr lang="en-US" dirty="0"/>
          </a:p>
        </p:txBody>
      </p:sp>
      <p:pic>
        <p:nvPicPr>
          <p:cNvPr id="2" name="Picture 1"/>
          <p:cNvPicPr>
            <a:picLocks noChangeAspect="1"/>
          </p:cNvPicPr>
          <p:nvPr/>
        </p:nvPicPr>
        <p:blipFill>
          <a:blip r:embed="rId2"/>
          <a:stretch>
            <a:fillRect/>
          </a:stretch>
        </p:blipFill>
        <p:spPr>
          <a:xfrm>
            <a:off x="420675" y="1285113"/>
            <a:ext cx="7138670" cy="4862830"/>
          </a:xfrm>
          <a:prstGeom prst="rect">
            <a:avLst/>
          </a:prstGeom>
        </p:spPr>
      </p:pic>
    </p:spTree>
    <p:extLst>
      <p:ext uri="{BB962C8B-B14F-4D97-AF65-F5344CB8AC3E}">
        <p14:creationId xmlns:p14="http://schemas.microsoft.com/office/powerpoint/2010/main" val="39404878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3</a:t>
            </a:fld>
            <a:endParaRPr lang="en-US"/>
          </a:p>
        </p:txBody>
      </p:sp>
      <p:pic>
        <p:nvPicPr>
          <p:cNvPr id="7" name="Picture 6"/>
          <p:cNvPicPr>
            <a:picLocks noChangeAspect="1"/>
          </p:cNvPicPr>
          <p:nvPr/>
        </p:nvPicPr>
        <p:blipFill>
          <a:blip r:embed="rId2"/>
          <a:stretch>
            <a:fillRect/>
          </a:stretch>
        </p:blipFill>
        <p:spPr>
          <a:xfrm>
            <a:off x="459529" y="287774"/>
            <a:ext cx="7112000" cy="5130800"/>
          </a:xfrm>
          <a:prstGeom prst="rect">
            <a:avLst/>
          </a:prstGeom>
        </p:spPr>
      </p:pic>
      <p:sp>
        <p:nvSpPr>
          <p:cNvPr id="8" name="TextBox 7"/>
          <p:cNvSpPr txBox="1"/>
          <p:nvPr/>
        </p:nvSpPr>
        <p:spPr>
          <a:xfrm>
            <a:off x="1605365" y="5741973"/>
            <a:ext cx="6589191" cy="830997"/>
          </a:xfrm>
          <a:prstGeom prst="rect">
            <a:avLst/>
          </a:prstGeom>
          <a:noFill/>
        </p:spPr>
        <p:txBody>
          <a:bodyPr wrap="square" rtlCol="0">
            <a:spAutoFit/>
          </a:bodyPr>
          <a:lstStyle/>
          <a:p>
            <a:r>
              <a:rPr lang="en-US" sz="2400" dirty="0" smtClean="0"/>
              <a:t>From the summary talk on the future of HEP at </a:t>
            </a:r>
          </a:p>
          <a:p>
            <a:r>
              <a:rPr lang="en-US" sz="2400" dirty="0" err="1" smtClean="0"/>
              <a:t>Moriond</a:t>
            </a:r>
            <a:r>
              <a:rPr lang="en-US" sz="2400" dirty="0" smtClean="0"/>
              <a:t> Electroweak </a:t>
            </a:r>
            <a:r>
              <a:rPr lang="en-US" sz="2400" dirty="0" smtClean="0">
                <a:solidFill>
                  <a:srgbClr val="FF0000"/>
                </a:solidFill>
              </a:rPr>
              <a:t>2017 </a:t>
            </a:r>
            <a:r>
              <a:rPr lang="en-US" sz="2400" dirty="0" smtClean="0"/>
              <a:t> (A. Casas)</a:t>
            </a:r>
            <a:endParaRPr lang="en-US" sz="2400" dirty="0"/>
          </a:p>
        </p:txBody>
      </p:sp>
      <p:sp>
        <p:nvSpPr>
          <p:cNvPr id="9" name="Left Arrow 8"/>
          <p:cNvSpPr/>
          <p:nvPr/>
        </p:nvSpPr>
        <p:spPr>
          <a:xfrm>
            <a:off x="5534870" y="3282257"/>
            <a:ext cx="2036659" cy="239581"/>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7646332" y="2367676"/>
            <a:ext cx="1497668" cy="2308324"/>
          </a:xfrm>
          <a:prstGeom prst="rect">
            <a:avLst/>
          </a:prstGeom>
          <a:noFill/>
        </p:spPr>
        <p:txBody>
          <a:bodyPr wrap="square" rtlCol="0">
            <a:spAutoFit/>
          </a:bodyPr>
          <a:lstStyle/>
          <a:p>
            <a:r>
              <a:rPr lang="en-US" dirty="0" smtClean="0"/>
              <a:t>Focus of the most exciting experimental and theoretical talks at </a:t>
            </a:r>
            <a:r>
              <a:rPr lang="en-US" dirty="0" err="1" smtClean="0"/>
              <a:t>Moriond</a:t>
            </a:r>
            <a:r>
              <a:rPr lang="en-US" dirty="0" smtClean="0"/>
              <a:t> this year.</a:t>
            </a:r>
            <a:endParaRPr lang="en-US" dirty="0"/>
          </a:p>
        </p:txBody>
      </p:sp>
    </p:spTree>
    <p:extLst>
      <p:ext uri="{BB962C8B-B14F-4D97-AF65-F5344CB8AC3E}">
        <p14:creationId xmlns:p14="http://schemas.microsoft.com/office/powerpoint/2010/main" val="241520009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0" y="65199"/>
            <a:ext cx="8229600" cy="832268"/>
          </a:xfrm>
        </p:spPr>
        <p:txBody>
          <a:bodyPr>
            <a:normAutofit/>
          </a:bodyPr>
          <a:lstStyle/>
          <a:p>
            <a:r>
              <a:rPr lang="en-US" dirty="0" err="1" smtClean="0"/>
              <a:t>τ</a:t>
            </a:r>
            <a:r>
              <a:rPr lang="en-US" dirty="0" smtClean="0"/>
              <a:t> Lepton Flavor Violation</a:t>
            </a:r>
            <a:endParaRPr lang="en-US" dirty="0"/>
          </a:p>
        </p:txBody>
      </p:sp>
      <p:sp>
        <p:nvSpPr>
          <p:cNvPr id="4" name="Slide Number Placeholder 3"/>
          <p:cNvSpPr>
            <a:spLocks noGrp="1"/>
          </p:cNvSpPr>
          <p:nvPr>
            <p:ph type="sldNum" sz="quarter" idx="12"/>
          </p:nvPr>
        </p:nvSpPr>
        <p:spPr/>
        <p:txBody>
          <a:bodyPr/>
          <a:lstStyle/>
          <a:p>
            <a:fld id="{F16D68EC-1E92-5F40-99CB-2855E5FF9889}" type="slidenum">
              <a:rPr lang="en-US" smtClean="0"/>
              <a:pPr/>
              <a:t>30</a:t>
            </a:fld>
            <a:endParaRPr lang="en-US"/>
          </a:p>
        </p:txBody>
      </p:sp>
      <p:pic>
        <p:nvPicPr>
          <p:cNvPr id="5" name="Picture 4"/>
          <p:cNvPicPr>
            <a:picLocks noChangeAspect="1"/>
          </p:cNvPicPr>
          <p:nvPr/>
        </p:nvPicPr>
        <p:blipFill>
          <a:blip r:embed="rId3"/>
          <a:stretch>
            <a:fillRect/>
          </a:stretch>
        </p:blipFill>
        <p:spPr>
          <a:xfrm>
            <a:off x="6028267" y="1543798"/>
            <a:ext cx="2997200" cy="3327400"/>
          </a:xfrm>
          <a:prstGeom prst="rect">
            <a:avLst/>
          </a:prstGeom>
        </p:spPr>
      </p:pic>
      <p:sp>
        <p:nvSpPr>
          <p:cNvPr id="7" name="TextBox 6"/>
          <p:cNvSpPr txBox="1"/>
          <p:nvPr/>
        </p:nvSpPr>
        <p:spPr>
          <a:xfrm>
            <a:off x="260211" y="4966481"/>
            <a:ext cx="8765256" cy="954107"/>
          </a:xfrm>
          <a:prstGeom prst="rect">
            <a:avLst/>
          </a:prstGeom>
          <a:noFill/>
        </p:spPr>
        <p:txBody>
          <a:bodyPr wrap="square" rtlCol="0">
            <a:spAutoFit/>
          </a:bodyPr>
          <a:lstStyle/>
          <a:p>
            <a:r>
              <a:rPr lang="en-US" sz="2800" i="1" u="sng" dirty="0" smtClean="0"/>
              <a:t>Belle II will push many limits below 10</a:t>
            </a:r>
            <a:r>
              <a:rPr lang="en-US" sz="2800" i="1" u="sng" baseline="30000" dirty="0" smtClean="0"/>
              <a:t>-9</a:t>
            </a:r>
            <a:r>
              <a:rPr lang="en-US" sz="2800" i="1" u="sng" dirty="0" smtClean="0"/>
              <a:t> </a:t>
            </a:r>
            <a:r>
              <a:rPr lang="en-US" sz="2800" dirty="0" smtClean="0"/>
              <a:t>;</a:t>
            </a:r>
          </a:p>
          <a:p>
            <a:r>
              <a:rPr lang="en-US" sz="2800" dirty="0" err="1" smtClean="0"/>
              <a:t>LHCb</a:t>
            </a:r>
            <a:r>
              <a:rPr lang="en-US" sz="2800" dirty="0" smtClean="0"/>
              <a:t>,  CMS and ATLAS have very </a:t>
            </a:r>
            <a:r>
              <a:rPr lang="en-US" sz="2800" i="1" dirty="0" smtClean="0"/>
              <a:t>limited</a:t>
            </a:r>
            <a:r>
              <a:rPr lang="en-US" sz="2800" dirty="0" smtClean="0"/>
              <a:t> capabilities.</a:t>
            </a:r>
            <a:endParaRPr lang="en-US" sz="2800" dirty="0"/>
          </a:p>
        </p:txBody>
      </p:sp>
      <p:sp>
        <p:nvSpPr>
          <p:cNvPr id="8" name="TextBox 7"/>
          <p:cNvSpPr txBox="1"/>
          <p:nvPr/>
        </p:nvSpPr>
        <p:spPr>
          <a:xfrm>
            <a:off x="6350000" y="897467"/>
            <a:ext cx="2235200" cy="646331"/>
          </a:xfrm>
          <a:prstGeom prst="rect">
            <a:avLst/>
          </a:prstGeom>
          <a:noFill/>
        </p:spPr>
        <p:txBody>
          <a:bodyPr wrap="square" rtlCol="0">
            <a:spAutoFit/>
          </a:bodyPr>
          <a:lstStyle/>
          <a:p>
            <a:r>
              <a:rPr lang="en-US" dirty="0" smtClean="0"/>
              <a:t>Example of the decay topology</a:t>
            </a:r>
            <a:endParaRPr lang="en-US"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 y="1303867"/>
            <a:ext cx="5855527" cy="312230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60211" y="128369"/>
            <a:ext cx="1219200" cy="990600"/>
          </a:xfrm>
          <a:prstGeom prst="rect">
            <a:avLst/>
          </a:prstGeom>
        </p:spPr>
      </p:pic>
      <p:sp>
        <p:nvSpPr>
          <p:cNvPr id="6" name="TextBox 5"/>
          <p:cNvSpPr txBox="1"/>
          <p:nvPr/>
        </p:nvSpPr>
        <p:spPr>
          <a:xfrm>
            <a:off x="1049866" y="5990136"/>
            <a:ext cx="6510044" cy="830997"/>
          </a:xfrm>
          <a:prstGeom prst="rect">
            <a:avLst/>
          </a:prstGeom>
          <a:noFill/>
        </p:spPr>
        <p:txBody>
          <a:bodyPr wrap="square" rtlCol="0">
            <a:spAutoFit/>
          </a:bodyPr>
          <a:lstStyle/>
          <a:p>
            <a:r>
              <a:rPr lang="en-US" sz="2400" dirty="0" smtClean="0">
                <a:latin typeface="Times New Roman"/>
                <a:cs typeface="Times New Roman"/>
              </a:rPr>
              <a:t>LHC people: The modes </a:t>
            </a:r>
            <a:r>
              <a:rPr lang="en-US" sz="2400" dirty="0" err="1" smtClean="0">
                <a:latin typeface="Times New Roman"/>
                <a:cs typeface="Times New Roman"/>
              </a:rPr>
              <a:t>τ</a:t>
            </a:r>
            <a:r>
              <a:rPr lang="en-US" sz="2400" dirty="0" err="1" smtClean="0">
                <a:latin typeface="Times New Roman"/>
                <a:cs typeface="Times New Roman"/>
                <a:sym typeface="Wingdings"/>
              </a:rPr>
              <a:t>μγ</a:t>
            </a:r>
            <a:r>
              <a:rPr lang="en-US" sz="2400" dirty="0" smtClean="0">
                <a:latin typeface="Times New Roman"/>
                <a:cs typeface="Times New Roman"/>
                <a:sym typeface="Wingdings"/>
              </a:rPr>
              <a:t> and </a:t>
            </a:r>
            <a:r>
              <a:rPr lang="en-US" sz="2400" dirty="0" err="1" smtClean="0">
                <a:latin typeface="Times New Roman"/>
                <a:cs typeface="Times New Roman"/>
                <a:sym typeface="Wingdings"/>
              </a:rPr>
              <a:t>τ</a:t>
            </a:r>
            <a:r>
              <a:rPr lang="en-US" sz="2400" dirty="0" smtClean="0">
                <a:latin typeface="Times New Roman"/>
                <a:cs typeface="Times New Roman"/>
                <a:sym typeface="Wingdings"/>
              </a:rPr>
              <a:t> μ h+ h- </a:t>
            </a:r>
          </a:p>
          <a:p>
            <a:r>
              <a:rPr lang="en-US" sz="2400" dirty="0">
                <a:latin typeface="Times New Roman"/>
                <a:cs typeface="Times New Roman"/>
                <a:sym typeface="Wingdings"/>
              </a:rPr>
              <a:t>p</a:t>
            </a:r>
            <a:r>
              <a:rPr lang="en-US" sz="2400" dirty="0" smtClean="0">
                <a:latin typeface="Times New Roman"/>
                <a:cs typeface="Times New Roman"/>
                <a:sym typeface="Wingdings"/>
              </a:rPr>
              <a:t>rovide important constraints on </a:t>
            </a:r>
            <a:r>
              <a:rPr lang="en-US" sz="2400" dirty="0" err="1" smtClean="0">
                <a:latin typeface="Times New Roman"/>
                <a:cs typeface="Times New Roman"/>
                <a:sym typeface="Wingdings"/>
              </a:rPr>
              <a:t>Hμτ</a:t>
            </a:r>
            <a:endParaRPr lang="en-US" sz="2400" dirty="0">
              <a:latin typeface="Times New Roman"/>
              <a:cs typeface="Times New Roman"/>
            </a:endParaRPr>
          </a:p>
        </p:txBody>
      </p:sp>
      <p:sp>
        <p:nvSpPr>
          <p:cNvPr id="10" name="TextBox 9"/>
          <p:cNvSpPr txBox="1"/>
          <p:nvPr/>
        </p:nvSpPr>
        <p:spPr>
          <a:xfrm>
            <a:off x="1049866" y="4224867"/>
            <a:ext cx="4047066" cy="646331"/>
          </a:xfrm>
          <a:prstGeom prst="rect">
            <a:avLst/>
          </a:prstGeom>
          <a:noFill/>
        </p:spPr>
        <p:txBody>
          <a:bodyPr wrap="square" rtlCol="0">
            <a:spAutoFit/>
          </a:bodyPr>
          <a:lstStyle/>
          <a:p>
            <a:r>
              <a:rPr lang="en-US" dirty="0" smtClean="0"/>
              <a:t>Note vertical log-scale (50 ab</a:t>
            </a:r>
            <a:r>
              <a:rPr lang="en-US" baseline="30000" dirty="0" smtClean="0"/>
              <a:t>-1 </a:t>
            </a:r>
            <a:r>
              <a:rPr lang="en-US" dirty="0" smtClean="0"/>
              <a:t>assumed for Belle II; 3 fb</a:t>
            </a:r>
            <a:r>
              <a:rPr lang="en-US" baseline="30000" dirty="0" smtClean="0"/>
              <a:t>-1</a:t>
            </a:r>
            <a:r>
              <a:rPr lang="en-US" dirty="0" smtClean="0"/>
              <a:t> result for </a:t>
            </a:r>
            <a:r>
              <a:rPr lang="en-US" dirty="0" err="1" smtClean="0"/>
              <a:t>LHCb</a:t>
            </a:r>
            <a:endParaRPr lang="en-US" dirty="0"/>
          </a:p>
        </p:txBody>
      </p:sp>
    </p:spTree>
    <p:extLst>
      <p:ext uri="{BB962C8B-B14F-4D97-AF65-F5344CB8AC3E}">
        <p14:creationId xmlns:p14="http://schemas.microsoft.com/office/powerpoint/2010/main" val="328486631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96" y="128369"/>
            <a:ext cx="8229600" cy="832268"/>
          </a:xfrm>
        </p:spPr>
        <p:txBody>
          <a:bodyPr>
            <a:normAutofit/>
          </a:bodyPr>
          <a:lstStyle/>
          <a:p>
            <a:r>
              <a:rPr lang="en-US" sz="4000" dirty="0" smtClean="0"/>
              <a:t>“Dark Photon”</a:t>
            </a:r>
            <a:r>
              <a:rPr lang="en-US" sz="4000" dirty="0" smtClean="0">
                <a:sym typeface="Wingdings"/>
              </a:rPr>
              <a:t></a:t>
            </a:r>
            <a:r>
              <a:rPr lang="en-US" sz="4000" dirty="0" err="1" smtClean="0">
                <a:sym typeface="Wingdings"/>
              </a:rPr>
              <a:t>e</a:t>
            </a:r>
            <a:r>
              <a:rPr lang="en-US" sz="4000" baseline="30000" dirty="0" err="1" smtClean="0">
                <a:sym typeface="Wingdings"/>
              </a:rPr>
              <a:t>+</a:t>
            </a:r>
            <a:r>
              <a:rPr lang="en-US" sz="4000" dirty="0" err="1" smtClean="0">
                <a:sym typeface="Wingdings"/>
              </a:rPr>
              <a:t>e</a:t>
            </a:r>
            <a:r>
              <a:rPr lang="en-US" sz="4000" dirty="0" smtClean="0">
                <a:sym typeface="Wingdings"/>
              </a:rPr>
              <a:t>-</a:t>
            </a:r>
            <a:r>
              <a:rPr lang="en-US" sz="4000" dirty="0" smtClean="0"/>
              <a:t> sensitivity</a:t>
            </a:r>
            <a:endParaRPr lang="en-US" sz="4000" dirty="0"/>
          </a:p>
        </p:txBody>
      </p:sp>
      <p:sp>
        <p:nvSpPr>
          <p:cNvPr id="4" name="Slide Number Placeholder 3"/>
          <p:cNvSpPr>
            <a:spLocks noGrp="1"/>
          </p:cNvSpPr>
          <p:nvPr>
            <p:ph type="sldNum" sz="quarter" idx="12"/>
          </p:nvPr>
        </p:nvSpPr>
        <p:spPr/>
        <p:txBody>
          <a:bodyPr/>
          <a:lstStyle/>
          <a:p>
            <a:fld id="{F16D68EC-1E92-5F40-99CB-2855E5FF9889}" type="slidenum">
              <a:rPr lang="en-US" smtClean="0"/>
              <a:pPr/>
              <a:t>31</a:t>
            </a:fld>
            <a:endParaRPr lang="en-US"/>
          </a:p>
        </p:txBody>
      </p:sp>
      <p:pic>
        <p:nvPicPr>
          <p:cNvPr id="11" name="Picture 10"/>
          <p:cNvPicPr>
            <a:picLocks noChangeAspect="1"/>
          </p:cNvPicPr>
          <p:nvPr/>
        </p:nvPicPr>
        <p:blipFill>
          <a:blip r:embed="rId3"/>
          <a:stretch>
            <a:fillRect/>
          </a:stretch>
        </p:blipFill>
        <p:spPr>
          <a:xfrm>
            <a:off x="443652" y="1529715"/>
            <a:ext cx="8615680" cy="5191760"/>
          </a:xfrm>
          <a:prstGeom prst="rect">
            <a:avLst/>
          </a:prstGeom>
        </p:spPr>
      </p:pic>
      <p:sp>
        <p:nvSpPr>
          <p:cNvPr id="12" name="TextBox 11"/>
          <p:cNvSpPr txBox="1"/>
          <p:nvPr/>
        </p:nvSpPr>
        <p:spPr>
          <a:xfrm>
            <a:off x="1196162" y="1069538"/>
            <a:ext cx="7863170" cy="523220"/>
          </a:xfrm>
          <a:prstGeom prst="rect">
            <a:avLst/>
          </a:prstGeom>
          <a:noFill/>
        </p:spPr>
        <p:txBody>
          <a:bodyPr wrap="square" rtlCol="0">
            <a:spAutoFit/>
          </a:bodyPr>
          <a:lstStyle/>
          <a:p>
            <a:r>
              <a:rPr lang="en-US" sz="2800" dirty="0" smtClean="0"/>
              <a:t>One process used in Belle II is </a:t>
            </a:r>
            <a:r>
              <a:rPr lang="en-US" sz="2800" dirty="0" err="1" smtClean="0"/>
              <a:t>e</a:t>
            </a:r>
            <a:r>
              <a:rPr lang="en-US" sz="2800" baseline="30000" dirty="0" err="1" smtClean="0"/>
              <a:t>+</a:t>
            </a:r>
            <a:r>
              <a:rPr lang="en-US" sz="2800" dirty="0" err="1" smtClean="0"/>
              <a:t>e</a:t>
            </a:r>
            <a:r>
              <a:rPr lang="en-US" sz="2800" baseline="30000" dirty="0" smtClean="0"/>
              <a:t>-</a:t>
            </a:r>
            <a:r>
              <a:rPr lang="en-US" sz="2800" dirty="0" smtClean="0">
                <a:sym typeface="Wingdings"/>
              </a:rPr>
              <a:t></a:t>
            </a:r>
            <a:r>
              <a:rPr lang="en-US" sz="2800" dirty="0" err="1" smtClean="0">
                <a:sym typeface="Wingdings"/>
              </a:rPr>
              <a:t>γ</a:t>
            </a:r>
            <a:r>
              <a:rPr lang="en-US" sz="2800" dirty="0" smtClean="0">
                <a:sym typeface="Wingdings"/>
              </a:rPr>
              <a:t> A</a:t>
            </a:r>
            <a:r>
              <a:rPr lang="en-US" sz="2800" baseline="30000" dirty="0" smtClean="0">
                <a:sym typeface="Wingdings"/>
              </a:rPr>
              <a:t>’</a:t>
            </a:r>
            <a:r>
              <a:rPr lang="en-US" sz="2800" dirty="0" smtClean="0">
                <a:sym typeface="Wingdings"/>
              </a:rPr>
              <a:t></a:t>
            </a:r>
            <a:r>
              <a:rPr lang="en-US" sz="2800" dirty="0" err="1" smtClean="0">
                <a:sym typeface="Wingdings"/>
              </a:rPr>
              <a:t>γ</a:t>
            </a:r>
            <a:r>
              <a:rPr lang="en-US" sz="2800" dirty="0" smtClean="0">
                <a:sym typeface="Wingdings"/>
              </a:rPr>
              <a:t> (</a:t>
            </a:r>
            <a:r>
              <a:rPr lang="en-US" sz="2800" dirty="0" err="1" smtClean="0">
                <a:sym typeface="Wingdings"/>
              </a:rPr>
              <a:t>e</a:t>
            </a:r>
            <a:r>
              <a:rPr lang="en-US" sz="2800" baseline="30000" dirty="0" err="1" smtClean="0">
                <a:sym typeface="Wingdings"/>
              </a:rPr>
              <a:t>+</a:t>
            </a:r>
            <a:r>
              <a:rPr lang="en-US" sz="2800" dirty="0" err="1" smtClean="0">
                <a:sym typeface="Wingdings"/>
              </a:rPr>
              <a:t>e</a:t>
            </a:r>
            <a:r>
              <a:rPr lang="en-US" sz="2800" baseline="30000" dirty="0" smtClean="0">
                <a:sym typeface="Wingdings"/>
              </a:rPr>
              <a:t>-</a:t>
            </a:r>
            <a:r>
              <a:rPr lang="en-US" sz="2800" dirty="0" smtClean="0">
                <a:sym typeface="Wingdings"/>
              </a:rPr>
              <a:t>)</a:t>
            </a:r>
            <a:endParaRPr lang="en-US" sz="2800" dirty="0"/>
          </a:p>
        </p:txBody>
      </p:sp>
    </p:spTree>
    <p:extLst>
      <p:ext uri="{BB962C8B-B14F-4D97-AF65-F5344CB8AC3E}">
        <p14:creationId xmlns:p14="http://schemas.microsoft.com/office/powerpoint/2010/main" val="260808024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636" y="210249"/>
            <a:ext cx="8229600" cy="832268"/>
          </a:xfrm>
        </p:spPr>
        <p:txBody>
          <a:bodyPr>
            <a:normAutofit/>
          </a:bodyPr>
          <a:lstStyle/>
          <a:p>
            <a:r>
              <a:rPr lang="en-US" sz="3600" dirty="0" smtClean="0">
                <a:latin typeface="Times New Roman"/>
                <a:cs typeface="Times New Roman"/>
              </a:rPr>
              <a:t>“Light DM” sensitivity in </a:t>
            </a:r>
            <a:r>
              <a:rPr lang="en-US" sz="3600" dirty="0" err="1" smtClean="0">
                <a:latin typeface="Times New Roman"/>
                <a:cs typeface="Times New Roman"/>
              </a:rPr>
              <a:t>e</a:t>
            </a:r>
            <a:r>
              <a:rPr lang="en-US" sz="3600" baseline="30000" dirty="0" err="1" smtClean="0">
                <a:latin typeface="Times New Roman"/>
                <a:cs typeface="Times New Roman"/>
              </a:rPr>
              <a:t>+</a:t>
            </a:r>
            <a:r>
              <a:rPr lang="en-US" sz="3600" dirty="0" err="1" smtClean="0">
                <a:latin typeface="Times New Roman"/>
                <a:cs typeface="Times New Roman"/>
              </a:rPr>
              <a:t>e</a:t>
            </a:r>
            <a:r>
              <a:rPr lang="en-US" sz="3600" baseline="30000" dirty="0" smtClean="0">
                <a:latin typeface="Times New Roman"/>
                <a:cs typeface="Times New Roman"/>
              </a:rPr>
              <a:t>-</a:t>
            </a:r>
            <a:r>
              <a:rPr lang="en-US" sz="3600" dirty="0" smtClean="0">
                <a:latin typeface="Times New Roman"/>
                <a:cs typeface="Times New Roman"/>
                <a:sym typeface="Wingdings"/>
              </a:rPr>
              <a:t></a:t>
            </a:r>
            <a:r>
              <a:rPr lang="en-US" sz="3600" dirty="0" err="1" smtClean="0">
                <a:latin typeface="Times New Roman"/>
                <a:cs typeface="Times New Roman"/>
                <a:sym typeface="Wingdings"/>
              </a:rPr>
              <a:t>γ</a:t>
            </a:r>
            <a:r>
              <a:rPr lang="en-US" sz="3600" dirty="0" err="1" smtClean="0">
                <a:latin typeface="Times New Roman"/>
                <a:cs typeface="Times New Roman"/>
              </a:rPr>
              <a:t>+nothing</a:t>
            </a:r>
            <a:endParaRPr lang="en-US" sz="3600" dirty="0">
              <a:latin typeface="Times New Roman"/>
              <a:cs typeface="Times New Roman"/>
            </a:endParaRPr>
          </a:p>
        </p:txBody>
      </p:sp>
      <p:sp>
        <p:nvSpPr>
          <p:cNvPr id="4" name="Slide Number Placeholder 3"/>
          <p:cNvSpPr>
            <a:spLocks noGrp="1"/>
          </p:cNvSpPr>
          <p:nvPr>
            <p:ph type="sldNum" sz="quarter" idx="12"/>
          </p:nvPr>
        </p:nvSpPr>
        <p:spPr/>
        <p:txBody>
          <a:bodyPr/>
          <a:lstStyle/>
          <a:p>
            <a:fld id="{F16D68EC-1E92-5F40-99CB-2855E5FF9889}" type="slidenum">
              <a:rPr lang="en-US" smtClean="0"/>
              <a:pPr/>
              <a:t>32</a:t>
            </a:fld>
            <a:endParaRPr lang="en-US"/>
          </a:p>
        </p:txBody>
      </p:sp>
      <p:pic>
        <p:nvPicPr>
          <p:cNvPr id="5" name="Picture 4"/>
          <p:cNvPicPr>
            <a:picLocks noChangeAspect="1"/>
          </p:cNvPicPr>
          <p:nvPr/>
        </p:nvPicPr>
        <p:blipFill>
          <a:blip r:embed="rId3"/>
          <a:stretch>
            <a:fillRect/>
          </a:stretch>
        </p:blipFill>
        <p:spPr>
          <a:xfrm>
            <a:off x="795867" y="1058012"/>
            <a:ext cx="7797800" cy="4762500"/>
          </a:xfrm>
          <a:prstGeom prst="rect">
            <a:avLst/>
          </a:prstGeom>
        </p:spPr>
      </p:pic>
      <p:sp>
        <p:nvSpPr>
          <p:cNvPr id="6" name="TextBox 5"/>
          <p:cNvSpPr txBox="1"/>
          <p:nvPr/>
        </p:nvSpPr>
        <p:spPr>
          <a:xfrm>
            <a:off x="0" y="5941073"/>
            <a:ext cx="3691466" cy="369332"/>
          </a:xfrm>
          <a:prstGeom prst="rect">
            <a:avLst/>
          </a:prstGeom>
          <a:noFill/>
        </p:spPr>
        <p:txBody>
          <a:bodyPr wrap="square" rtlCol="0">
            <a:spAutoFit/>
          </a:bodyPr>
          <a:lstStyle/>
          <a:p>
            <a:r>
              <a:rPr lang="en-US" dirty="0" err="1" smtClean="0"/>
              <a:t>YiMing</a:t>
            </a:r>
            <a:r>
              <a:rPr lang="en-US" dirty="0" smtClean="0"/>
              <a:t> </a:t>
            </a:r>
            <a:r>
              <a:rPr lang="en-US" dirty="0" err="1" smtClean="0"/>
              <a:t>Zhong</a:t>
            </a:r>
            <a:r>
              <a:rPr lang="en-US" dirty="0" smtClean="0"/>
              <a:t> et al. (B2TIP)</a:t>
            </a:r>
            <a:endParaRPr lang="en-US" dirty="0"/>
          </a:p>
        </p:txBody>
      </p:sp>
      <p:sp>
        <p:nvSpPr>
          <p:cNvPr id="7" name="TextBox 6"/>
          <p:cNvSpPr txBox="1"/>
          <p:nvPr/>
        </p:nvSpPr>
        <p:spPr>
          <a:xfrm>
            <a:off x="3556000" y="5820512"/>
            <a:ext cx="4758267" cy="1015663"/>
          </a:xfrm>
          <a:prstGeom prst="rect">
            <a:avLst/>
          </a:prstGeom>
          <a:noFill/>
        </p:spPr>
        <p:txBody>
          <a:bodyPr wrap="square" rtlCol="0">
            <a:spAutoFit/>
          </a:bodyPr>
          <a:lstStyle/>
          <a:p>
            <a:r>
              <a:rPr lang="en-US" sz="2000" i="1" dirty="0" smtClean="0"/>
              <a:t>This is hard</a:t>
            </a:r>
            <a:r>
              <a:rPr lang="en-US" sz="2000" dirty="0" smtClean="0"/>
              <a:t>. Requires a special new trigger that is being developed for Belle II.</a:t>
            </a:r>
          </a:p>
          <a:p>
            <a:r>
              <a:rPr lang="en-US" sz="2000" dirty="0" smtClean="0"/>
              <a:t>May be tested during Phase II</a:t>
            </a:r>
            <a:endParaRPr lang="en-US" sz="2000" dirty="0"/>
          </a:p>
        </p:txBody>
      </p:sp>
    </p:spTree>
    <p:extLst>
      <p:ext uri="{BB962C8B-B14F-4D97-AF65-F5344CB8AC3E}">
        <p14:creationId xmlns:p14="http://schemas.microsoft.com/office/powerpoint/2010/main" val="333736705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3344"/>
            <a:ext cx="8229600" cy="832268"/>
          </a:xfrm>
        </p:spPr>
        <p:txBody>
          <a:bodyPr>
            <a:normAutofit/>
          </a:bodyPr>
          <a:lstStyle/>
          <a:p>
            <a:r>
              <a:rPr lang="en-US" sz="3600" dirty="0" smtClean="0">
                <a:latin typeface="Times New Roman"/>
                <a:cs typeface="Times New Roman"/>
              </a:rPr>
              <a:t>“Light DM” sensitivity in </a:t>
            </a:r>
            <a:r>
              <a:rPr lang="en-US" sz="3600" dirty="0" err="1" smtClean="0">
                <a:latin typeface="Times New Roman"/>
                <a:cs typeface="Times New Roman"/>
              </a:rPr>
              <a:t>γ+nothing</a:t>
            </a:r>
            <a:endParaRPr lang="en-US" sz="3600" dirty="0">
              <a:latin typeface="Times New Roman"/>
              <a:cs typeface="Times New Roman"/>
            </a:endParaRPr>
          </a:p>
        </p:txBody>
      </p:sp>
      <p:sp>
        <p:nvSpPr>
          <p:cNvPr id="4" name="Slide Number Placeholder 3"/>
          <p:cNvSpPr>
            <a:spLocks noGrp="1"/>
          </p:cNvSpPr>
          <p:nvPr>
            <p:ph type="sldNum" sz="quarter" idx="12"/>
          </p:nvPr>
        </p:nvSpPr>
        <p:spPr/>
        <p:txBody>
          <a:bodyPr/>
          <a:lstStyle/>
          <a:p>
            <a:fld id="{F16D68EC-1E92-5F40-99CB-2855E5FF9889}" type="slidenum">
              <a:rPr lang="en-US" smtClean="0"/>
              <a:pPr/>
              <a:t>33</a:t>
            </a:fld>
            <a:endParaRPr lang="en-US"/>
          </a:p>
        </p:txBody>
      </p:sp>
      <p:pic>
        <p:nvPicPr>
          <p:cNvPr id="3" name="Picture 2"/>
          <p:cNvPicPr>
            <a:picLocks noChangeAspect="1"/>
          </p:cNvPicPr>
          <p:nvPr/>
        </p:nvPicPr>
        <p:blipFill>
          <a:blip r:embed="rId3"/>
          <a:stretch>
            <a:fillRect/>
          </a:stretch>
        </p:blipFill>
        <p:spPr>
          <a:xfrm>
            <a:off x="118534" y="1174115"/>
            <a:ext cx="8707120" cy="5547360"/>
          </a:xfrm>
          <a:prstGeom prst="rect">
            <a:avLst/>
          </a:prstGeom>
        </p:spPr>
      </p:pic>
    </p:spTree>
    <p:extLst>
      <p:ext uri="{BB962C8B-B14F-4D97-AF65-F5344CB8AC3E}">
        <p14:creationId xmlns:p14="http://schemas.microsoft.com/office/powerpoint/2010/main" val="79308077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229600" cy="1143000"/>
          </a:xfrm>
        </p:spPr>
        <p:txBody>
          <a:bodyPr>
            <a:normAutofit/>
          </a:bodyPr>
          <a:lstStyle/>
          <a:p>
            <a:r>
              <a:rPr lang="en-US" sz="3600" dirty="0">
                <a:latin typeface="Times New Roman"/>
                <a:cs typeface="Times New Roman"/>
              </a:rPr>
              <a:t>“Light DM” sensitivity in </a:t>
            </a:r>
            <a:r>
              <a:rPr lang="en-US" sz="3600" dirty="0" err="1">
                <a:latin typeface="Times New Roman"/>
                <a:cs typeface="Times New Roman"/>
              </a:rPr>
              <a:t>γ+nothing</a:t>
            </a:r>
            <a:endParaRPr lang="en-US" sz="3600" dirty="0"/>
          </a:p>
        </p:txBody>
      </p:sp>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a:stretch/>
        </p:blipFill>
        <p:spPr>
          <a:xfrm>
            <a:off x="457200" y="1600201"/>
            <a:ext cx="8229600" cy="4140200"/>
          </a:xfrm>
        </p:spPr>
      </p:pic>
      <p:sp>
        <p:nvSpPr>
          <p:cNvPr id="4" name="Slide Number Placeholder 3"/>
          <p:cNvSpPr>
            <a:spLocks noGrp="1"/>
          </p:cNvSpPr>
          <p:nvPr>
            <p:ph type="sldNum" sz="quarter" idx="12"/>
          </p:nvPr>
        </p:nvSpPr>
        <p:spPr/>
        <p:txBody>
          <a:bodyPr/>
          <a:lstStyle/>
          <a:p>
            <a:fld id="{F16D68EC-1E92-5F40-99CB-2855E5FF9889}" type="slidenum">
              <a:rPr lang="en-US" smtClean="0"/>
              <a:pPr/>
              <a:t>34</a:t>
            </a:fld>
            <a:endParaRPr lang="en-US"/>
          </a:p>
        </p:txBody>
      </p:sp>
      <p:sp>
        <p:nvSpPr>
          <p:cNvPr id="7" name="TextBox 6"/>
          <p:cNvSpPr txBox="1"/>
          <p:nvPr/>
        </p:nvSpPr>
        <p:spPr>
          <a:xfrm>
            <a:off x="778933" y="5868106"/>
            <a:ext cx="7721600" cy="830997"/>
          </a:xfrm>
          <a:prstGeom prst="rect">
            <a:avLst/>
          </a:prstGeom>
          <a:noFill/>
        </p:spPr>
        <p:txBody>
          <a:bodyPr wrap="square" rtlCol="0">
            <a:spAutoFit/>
          </a:bodyPr>
          <a:lstStyle/>
          <a:p>
            <a:r>
              <a:rPr lang="en-US" sz="2400" dirty="0" smtClean="0">
                <a:latin typeface="Times New Roman"/>
                <a:cs typeface="Times New Roman"/>
              </a:rPr>
              <a:t>Sensitivity increases rapidly with integrated luminosity.</a:t>
            </a:r>
          </a:p>
          <a:p>
            <a:r>
              <a:rPr lang="en-US" sz="2400" dirty="0" smtClean="0">
                <a:latin typeface="Times New Roman"/>
                <a:cs typeface="Times New Roman"/>
              </a:rPr>
              <a:t>This is an </a:t>
            </a:r>
            <a:r>
              <a:rPr lang="en-US" sz="2400" dirty="0" err="1" smtClean="0">
                <a:latin typeface="Times New Roman"/>
                <a:cs typeface="Times New Roman"/>
              </a:rPr>
              <a:t>e+e</a:t>
            </a:r>
            <a:r>
              <a:rPr lang="en-US" sz="2400" dirty="0" smtClean="0">
                <a:latin typeface="Times New Roman"/>
                <a:cs typeface="Times New Roman"/>
              </a:rPr>
              <a:t>- project.</a:t>
            </a:r>
            <a:endParaRPr lang="en-US" sz="2400" dirty="0">
              <a:latin typeface="Times New Roman"/>
              <a:cs typeface="Times New Roman"/>
            </a:endParaRPr>
          </a:p>
        </p:txBody>
      </p:sp>
    </p:spTree>
    <p:extLst>
      <p:ext uri="{BB962C8B-B14F-4D97-AF65-F5344CB8AC3E}">
        <p14:creationId xmlns:p14="http://schemas.microsoft.com/office/powerpoint/2010/main" val="421971430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992"/>
            <a:ext cx="8229600" cy="881914"/>
          </a:xfrm>
        </p:spPr>
        <p:txBody>
          <a:bodyPr>
            <a:normAutofit fontScale="90000"/>
          </a:bodyPr>
          <a:lstStyle/>
          <a:p>
            <a:r>
              <a:rPr lang="en-US" sz="3600" dirty="0" smtClean="0"/>
              <a:t>2015: “Missing Energy Decays” of the B meson</a:t>
            </a:r>
            <a:endParaRPr lang="en-US" sz="3600" dirty="0"/>
          </a:p>
        </p:txBody>
      </p:sp>
      <p:sp>
        <p:nvSpPr>
          <p:cNvPr id="3" name="Slide Number Placeholder 2"/>
          <p:cNvSpPr>
            <a:spLocks noGrp="1"/>
          </p:cNvSpPr>
          <p:nvPr>
            <p:ph type="sldNum" sz="quarter" idx="12"/>
          </p:nvPr>
        </p:nvSpPr>
        <p:spPr/>
        <p:txBody>
          <a:bodyPr/>
          <a:lstStyle/>
          <a:p>
            <a:fld id="{F16D68EC-1E92-5F40-99CB-2855E5FF9889}" type="slidenum">
              <a:rPr lang="en-US" smtClean="0"/>
              <a:pPr/>
              <a:t>35</a:t>
            </a:fld>
            <a:endParaRPr lang="en-US"/>
          </a:p>
        </p:txBody>
      </p:sp>
      <p:pic>
        <p:nvPicPr>
          <p:cNvPr id="4" name="Picture 3" descr="SciAm 2015.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71950" y="979906"/>
            <a:ext cx="4762500" cy="2971800"/>
          </a:xfrm>
          <a:prstGeom prst="rect">
            <a:avLst/>
          </a:prstGeom>
        </p:spPr>
      </p:pic>
      <p:pic>
        <p:nvPicPr>
          <p:cNvPr id="9" name="Picture 8" descr="PhysicsToday.png"/>
          <p:cNvPicPr>
            <a:picLocks noChangeAspect="1"/>
          </p:cNvPicPr>
          <p:nvPr/>
        </p:nvPicPr>
        <p:blipFill rotWithShape="1">
          <a:blip r:embed="rId4" cstate="print">
            <a:extLst>
              <a:ext uri="{28A0092B-C50C-407E-A947-70E740481C1C}">
                <a14:useLocalDpi xmlns:a14="http://schemas.microsoft.com/office/drawing/2010/main"/>
              </a:ext>
            </a:extLst>
          </a:blip>
          <a:srcRect r="15532"/>
          <a:stretch/>
        </p:blipFill>
        <p:spPr>
          <a:xfrm>
            <a:off x="3837656" y="4159712"/>
            <a:ext cx="5306344" cy="1948180"/>
          </a:xfrm>
          <a:prstGeom prst="rect">
            <a:avLst/>
          </a:prstGeom>
        </p:spPr>
      </p:pic>
      <p:pic>
        <p:nvPicPr>
          <p:cNvPr id="5" name="Picture 4"/>
          <p:cNvPicPr>
            <a:picLocks noChangeAspect="1"/>
          </p:cNvPicPr>
          <p:nvPr/>
        </p:nvPicPr>
        <p:blipFill>
          <a:blip r:embed="rId5"/>
          <a:stretch>
            <a:fillRect/>
          </a:stretch>
        </p:blipFill>
        <p:spPr>
          <a:xfrm>
            <a:off x="0" y="1335506"/>
            <a:ext cx="3943350" cy="4445000"/>
          </a:xfrm>
          <a:prstGeom prst="rect">
            <a:avLst/>
          </a:prstGeom>
        </p:spPr>
      </p:pic>
      <p:sp>
        <p:nvSpPr>
          <p:cNvPr id="6" name="TextBox 5"/>
          <p:cNvSpPr txBox="1"/>
          <p:nvPr/>
        </p:nvSpPr>
        <p:spPr>
          <a:xfrm>
            <a:off x="1223818" y="6312342"/>
            <a:ext cx="6650182" cy="461665"/>
          </a:xfrm>
          <a:prstGeom prst="rect">
            <a:avLst/>
          </a:prstGeom>
          <a:noFill/>
        </p:spPr>
        <p:txBody>
          <a:bodyPr wrap="square" rtlCol="0">
            <a:spAutoFit/>
          </a:bodyPr>
          <a:lstStyle/>
          <a:p>
            <a:r>
              <a:rPr lang="en-US" sz="2400" dirty="0" smtClean="0"/>
              <a:t>Start of a NP program that will last a decade</a:t>
            </a:r>
            <a:r>
              <a:rPr lang="en-US" dirty="0" smtClean="0"/>
              <a:t>.</a:t>
            </a:r>
            <a:endParaRPr lang="en-US" dirty="0"/>
          </a:p>
        </p:txBody>
      </p:sp>
    </p:spTree>
    <p:extLst>
      <p:ext uri="{BB962C8B-B14F-4D97-AF65-F5344CB8AC3E}">
        <p14:creationId xmlns:p14="http://schemas.microsoft.com/office/powerpoint/2010/main" val="57756277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224758" y="2704129"/>
            <a:ext cx="2057400" cy="3175000"/>
          </a:xfrm>
          <a:prstGeom prst="rect">
            <a:avLst/>
          </a:prstGeom>
        </p:spPr>
      </p:pic>
      <p:sp>
        <p:nvSpPr>
          <p:cNvPr id="5" name="TextBox 4"/>
          <p:cNvSpPr txBox="1"/>
          <p:nvPr/>
        </p:nvSpPr>
        <p:spPr>
          <a:xfrm>
            <a:off x="96586" y="201580"/>
            <a:ext cx="5734932" cy="2246769"/>
          </a:xfrm>
          <a:prstGeom prst="rect">
            <a:avLst/>
          </a:prstGeom>
          <a:noFill/>
        </p:spPr>
        <p:txBody>
          <a:bodyPr wrap="square" rtlCol="0">
            <a:spAutoFit/>
          </a:bodyPr>
          <a:lstStyle/>
          <a:p>
            <a:r>
              <a:rPr lang="en-US" sz="2800" dirty="0" smtClean="0"/>
              <a:t>The BEH boson is now firmly established by experimental results</a:t>
            </a:r>
            <a:r>
              <a:rPr lang="en-US" sz="2800" dirty="0"/>
              <a:t> </a:t>
            </a:r>
            <a:r>
              <a:rPr lang="en-US" sz="2800" dirty="0" smtClean="0"/>
              <a:t>from ATLAS and CMS. </a:t>
            </a:r>
            <a:r>
              <a:rPr lang="en-US" sz="2800" i="1" dirty="0" smtClean="0"/>
              <a:t>Now planning for future Higgs </a:t>
            </a:r>
            <a:r>
              <a:rPr lang="en-US" sz="2800" i="1" u="sng" dirty="0" smtClean="0"/>
              <a:t>flavor factory</a:t>
            </a:r>
            <a:r>
              <a:rPr lang="en-US" sz="2800" i="1" dirty="0" smtClean="0"/>
              <a:t> facilities </a:t>
            </a:r>
          </a:p>
          <a:p>
            <a:r>
              <a:rPr lang="en-US" sz="2800" i="1" dirty="0" smtClean="0"/>
              <a:t>(</a:t>
            </a:r>
            <a:r>
              <a:rPr lang="en-US" sz="2800" i="1" dirty="0" err="1" smtClean="0"/>
              <a:t>e.g</a:t>
            </a:r>
            <a:r>
              <a:rPr lang="en-US" sz="2800" i="1" dirty="0" smtClean="0"/>
              <a:t> ILC, HL-LHC, CEPC, FCC).</a:t>
            </a:r>
            <a:endParaRPr lang="en-US" sz="2800" i="1" dirty="0"/>
          </a:p>
        </p:txBody>
      </p:sp>
      <p:sp>
        <p:nvSpPr>
          <p:cNvPr id="6" name="TextBox 5"/>
          <p:cNvSpPr txBox="1"/>
          <p:nvPr/>
        </p:nvSpPr>
        <p:spPr>
          <a:xfrm>
            <a:off x="222450" y="3266868"/>
            <a:ext cx="3858484" cy="1815882"/>
          </a:xfrm>
          <a:prstGeom prst="rect">
            <a:avLst/>
          </a:prstGeom>
          <a:noFill/>
        </p:spPr>
        <p:txBody>
          <a:bodyPr wrap="square" rtlCol="0">
            <a:spAutoFit/>
          </a:bodyPr>
          <a:lstStyle/>
          <a:p>
            <a:r>
              <a:rPr lang="en-US" sz="2800" dirty="0" smtClean="0"/>
              <a:t>Does the GP (</a:t>
            </a:r>
            <a:r>
              <a:rPr lang="en-US" sz="2800" dirty="0" err="1" smtClean="0"/>
              <a:t>Brout</a:t>
            </a:r>
            <a:r>
              <a:rPr lang="en-US" sz="2800" dirty="0" smtClean="0"/>
              <a:t>-</a:t>
            </a:r>
            <a:r>
              <a:rPr lang="en-US" sz="2800" dirty="0" err="1" smtClean="0"/>
              <a:t>Englert</a:t>
            </a:r>
            <a:r>
              <a:rPr lang="en-US" sz="2800" dirty="0" smtClean="0"/>
              <a:t>-Higgs particle) have a “brother”  i.e. the charged Higgs ?</a:t>
            </a:r>
            <a:endParaRPr lang="en-US" sz="2800" dirty="0"/>
          </a:p>
        </p:txBody>
      </p:sp>
      <p:sp>
        <p:nvSpPr>
          <p:cNvPr id="7" name="TextBox 6"/>
          <p:cNvSpPr txBox="1"/>
          <p:nvPr/>
        </p:nvSpPr>
        <p:spPr>
          <a:xfrm>
            <a:off x="357916" y="5879129"/>
            <a:ext cx="8786084" cy="830997"/>
          </a:xfrm>
          <a:prstGeom prst="rect">
            <a:avLst/>
          </a:prstGeom>
          <a:noFill/>
        </p:spPr>
        <p:txBody>
          <a:bodyPr wrap="square" rtlCol="0">
            <a:spAutoFit/>
          </a:bodyPr>
          <a:lstStyle/>
          <a:p>
            <a:r>
              <a:rPr lang="en-US" sz="2400" dirty="0" smtClean="0"/>
              <a:t>Measurements at  Belle II and direct searches at hadron colliders take </a:t>
            </a:r>
            <a:r>
              <a:rPr lang="en-US" sz="2400" i="1" dirty="0" smtClean="0"/>
              <a:t>complementary</a:t>
            </a:r>
            <a:r>
              <a:rPr lang="en-US" sz="2400" dirty="0" smtClean="0"/>
              <a:t> approaches to this important question.</a:t>
            </a:r>
            <a:endParaRPr lang="en-US" sz="2400" dirty="0"/>
          </a:p>
        </p:txBody>
      </p:sp>
      <p:sp>
        <p:nvSpPr>
          <p:cNvPr id="2" name="Rectangle 1"/>
          <p:cNvSpPr/>
          <p:nvPr/>
        </p:nvSpPr>
        <p:spPr>
          <a:xfrm>
            <a:off x="5569908" y="1810693"/>
            <a:ext cx="261610" cy="461665"/>
          </a:xfrm>
          <a:prstGeom prst="rect">
            <a:avLst/>
          </a:prstGeom>
        </p:spPr>
        <p:txBody>
          <a:bodyPr wrap="none">
            <a:spAutoFit/>
          </a:bodyPr>
          <a:lstStyle/>
          <a:p>
            <a:pPr lvl="0"/>
            <a:r>
              <a:rPr lang="en-US" sz="2400" dirty="0" smtClean="0">
                <a:solidFill>
                  <a:prstClr val="black"/>
                </a:solidFill>
              </a:rPr>
              <a:t>.</a:t>
            </a:r>
            <a:endParaRPr lang="en-US" sz="2400" dirty="0">
              <a:solidFill>
                <a:prstClr val="black"/>
              </a:solidFill>
            </a:endParaRPr>
          </a:p>
        </p:txBody>
      </p:sp>
      <p:sp>
        <p:nvSpPr>
          <p:cNvPr id="3" name="Slide Number Placeholder 2"/>
          <p:cNvSpPr>
            <a:spLocks noGrp="1"/>
          </p:cNvSpPr>
          <p:nvPr>
            <p:ph type="sldNum" sz="quarter" idx="12"/>
          </p:nvPr>
        </p:nvSpPr>
        <p:spPr/>
        <p:txBody>
          <a:bodyPr/>
          <a:lstStyle/>
          <a:p>
            <a:fld id="{2066355A-084C-D24E-9AD2-7E4FC41EA627}" type="slidenum">
              <a:rPr lang="en-US" smtClean="0"/>
              <a:pPr/>
              <a:t>36</a:t>
            </a:fld>
            <a:endParaRPr lang="en-US"/>
          </a:p>
        </p:txBody>
      </p:sp>
      <p:pic>
        <p:nvPicPr>
          <p:cNvPr id="9" name="Picture 8" descr="nambu.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881385" y="2879236"/>
            <a:ext cx="2001520" cy="2565400"/>
          </a:xfrm>
          <a:prstGeom prst="rect">
            <a:avLst/>
          </a:prstGeom>
        </p:spPr>
      </p:pic>
      <p:sp>
        <p:nvSpPr>
          <p:cNvPr id="10" name="TextBox 9"/>
          <p:cNvSpPr txBox="1"/>
          <p:nvPr/>
        </p:nvSpPr>
        <p:spPr>
          <a:xfrm>
            <a:off x="6755757" y="5509797"/>
            <a:ext cx="2262615" cy="369332"/>
          </a:xfrm>
          <a:prstGeom prst="rect">
            <a:avLst/>
          </a:prstGeom>
          <a:noFill/>
        </p:spPr>
        <p:txBody>
          <a:bodyPr wrap="square" rtlCol="0">
            <a:spAutoFit/>
          </a:bodyPr>
          <a:lstStyle/>
          <a:p>
            <a:r>
              <a:rPr lang="en-US" dirty="0" smtClean="0"/>
              <a:t>Y. </a:t>
            </a:r>
            <a:r>
              <a:rPr lang="en-US" dirty="0" err="1" smtClean="0"/>
              <a:t>Nambu</a:t>
            </a:r>
            <a:r>
              <a:rPr lang="en-US" dirty="0" smtClean="0"/>
              <a:t>, 1921-2015</a:t>
            </a:r>
            <a:endParaRPr lang="en-US" dirty="0"/>
          </a:p>
        </p:txBody>
      </p:sp>
      <p:pic>
        <p:nvPicPr>
          <p:cNvPr id="11" name="Picture 10"/>
          <p:cNvPicPr>
            <a:picLocks noChangeAspect="1"/>
          </p:cNvPicPr>
          <p:nvPr/>
        </p:nvPicPr>
        <p:blipFill rotWithShape="1">
          <a:blip r:embed="rId5" cstate="print">
            <a:extLst>
              <a:ext uri="{28A0092B-C50C-407E-A947-70E740481C1C}">
                <a14:useLocalDpi xmlns:a14="http://schemas.microsoft.com/office/drawing/2010/main"/>
              </a:ext>
            </a:extLst>
          </a:blip>
          <a:srcRect l="5937"/>
          <a:stretch/>
        </p:blipFill>
        <p:spPr>
          <a:xfrm>
            <a:off x="6282158" y="44749"/>
            <a:ext cx="2766694" cy="2659380"/>
          </a:xfrm>
          <a:prstGeom prst="rect">
            <a:avLst/>
          </a:prstGeom>
        </p:spPr>
      </p:pic>
    </p:spTree>
    <p:extLst>
      <p:ext uri="{BB962C8B-B14F-4D97-AF65-F5344CB8AC3E}">
        <p14:creationId xmlns:p14="http://schemas.microsoft.com/office/powerpoint/2010/main" val="45931378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2"/>
          <p:cNvPicPr>
            <a:picLocks noChangeAspect="1" noChangeArrowheads="1"/>
          </p:cNvPicPr>
          <p:nvPr/>
        </p:nvPicPr>
        <p:blipFill>
          <a:blip r:embed="rId3"/>
          <a:srcRect/>
          <a:stretch>
            <a:fillRect/>
          </a:stretch>
        </p:blipFill>
        <p:spPr bwMode="auto">
          <a:xfrm>
            <a:off x="2971800" y="1371600"/>
            <a:ext cx="3921125" cy="2357438"/>
          </a:xfrm>
          <a:prstGeom prst="rect">
            <a:avLst/>
          </a:prstGeom>
          <a:noFill/>
          <a:ln w="9525">
            <a:noFill/>
            <a:miter lim="800000"/>
            <a:headEnd/>
            <a:tailEnd/>
          </a:ln>
        </p:spPr>
      </p:pic>
      <p:pic>
        <p:nvPicPr>
          <p:cNvPr id="38916" name="Picture 3"/>
          <p:cNvPicPr>
            <a:picLocks noChangeAspect="1" noChangeArrowheads="1"/>
          </p:cNvPicPr>
          <p:nvPr/>
        </p:nvPicPr>
        <p:blipFill>
          <a:blip r:embed="rId4"/>
          <a:srcRect/>
          <a:stretch>
            <a:fillRect/>
          </a:stretch>
        </p:blipFill>
        <p:spPr bwMode="auto">
          <a:xfrm>
            <a:off x="1219200" y="3886200"/>
            <a:ext cx="7138988" cy="952500"/>
          </a:xfrm>
          <a:prstGeom prst="rect">
            <a:avLst/>
          </a:prstGeom>
          <a:noFill/>
          <a:ln w="9525">
            <a:noFill/>
            <a:miter lim="800000"/>
            <a:headEnd/>
            <a:tailEnd/>
          </a:ln>
        </p:spPr>
      </p:pic>
      <p:sp>
        <p:nvSpPr>
          <p:cNvPr id="38917" name="AutoShape 5"/>
          <p:cNvSpPr>
            <a:spLocks noChangeArrowheads="1"/>
          </p:cNvSpPr>
          <p:nvPr/>
        </p:nvSpPr>
        <p:spPr bwMode="auto">
          <a:xfrm>
            <a:off x="7010400" y="4724400"/>
            <a:ext cx="152400" cy="685800"/>
          </a:xfrm>
          <a:prstGeom prst="upArrow">
            <a:avLst>
              <a:gd name="adj1" fmla="val 50000"/>
              <a:gd name="adj2" fmla="val 112500"/>
            </a:avLst>
          </a:prstGeom>
          <a:solidFill>
            <a:schemeClr val="accent1"/>
          </a:solidFill>
          <a:ln w="9525">
            <a:solidFill>
              <a:schemeClr val="tx1"/>
            </a:solidFill>
            <a:miter lim="800000"/>
            <a:headEnd/>
            <a:tailEnd/>
          </a:ln>
        </p:spPr>
        <p:txBody>
          <a:bodyPr vert="eaVert" wrap="none" anchor="ctr">
            <a:prstTxWarp prst="textNoShape">
              <a:avLst/>
            </a:prstTxWarp>
          </a:bodyPr>
          <a:lstStyle/>
          <a:p>
            <a:endParaRPr lang="en-US"/>
          </a:p>
        </p:txBody>
      </p:sp>
      <p:sp>
        <p:nvSpPr>
          <p:cNvPr id="147463" name="Text Box 7"/>
          <p:cNvSpPr txBox="1">
            <a:spLocks noChangeArrowheads="1"/>
          </p:cNvSpPr>
          <p:nvPr/>
        </p:nvSpPr>
        <p:spPr bwMode="auto">
          <a:xfrm>
            <a:off x="174134" y="2057400"/>
            <a:ext cx="2895600" cy="138499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800" dirty="0"/>
              <a:t>Sensitivity to new physics </a:t>
            </a:r>
            <a:r>
              <a:rPr lang="en-US" sz="2800" dirty="0" smtClean="0"/>
              <a:t>from a </a:t>
            </a:r>
            <a:r>
              <a:rPr lang="en-US" sz="2800" i="1" u="sng" dirty="0"/>
              <a:t>charged Higgs</a:t>
            </a:r>
          </a:p>
        </p:txBody>
      </p:sp>
      <p:sp>
        <p:nvSpPr>
          <p:cNvPr id="38920" name="Text Box 8"/>
          <p:cNvSpPr txBox="1">
            <a:spLocks noChangeArrowheads="1"/>
          </p:cNvSpPr>
          <p:nvPr/>
        </p:nvSpPr>
        <p:spPr bwMode="auto">
          <a:xfrm>
            <a:off x="3962400" y="5638800"/>
            <a:ext cx="4953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i="1"/>
              <a:t>The B meson decay constant, determined by the B wavefunction at the origin</a:t>
            </a:r>
          </a:p>
        </p:txBody>
      </p:sp>
      <p:sp>
        <p:nvSpPr>
          <p:cNvPr id="38923" name="Text Box 14"/>
          <p:cNvSpPr txBox="1">
            <a:spLocks noChangeArrowheads="1"/>
          </p:cNvSpPr>
          <p:nvPr/>
        </p:nvSpPr>
        <p:spPr bwMode="auto">
          <a:xfrm>
            <a:off x="2286000" y="685800"/>
            <a:ext cx="4800600" cy="457200"/>
          </a:xfrm>
          <a:prstGeom prst="rect">
            <a:avLst/>
          </a:prstGeom>
          <a:noFill/>
          <a:ln w="19050">
            <a:noFill/>
            <a:miter lim="800000"/>
            <a:headEnd/>
            <a:tailEnd/>
          </a:ln>
        </p:spPr>
        <p:txBody>
          <a:bodyPr>
            <a:prstTxWarp prst="textNoShape">
              <a:avLst/>
            </a:prstTxWarp>
            <a:spAutoFit/>
          </a:bodyPr>
          <a:lstStyle/>
          <a:p>
            <a:pPr>
              <a:spcBef>
                <a:spcPct val="50000"/>
              </a:spcBef>
            </a:pPr>
            <a:r>
              <a:rPr lang="en-US" sz="2400" dirty="0">
                <a:latin typeface="Times New Roman" charset="0"/>
              </a:rPr>
              <a:t>(</a:t>
            </a:r>
            <a:r>
              <a:rPr lang="en-US" sz="2400" dirty="0" smtClean="0">
                <a:latin typeface="Times New Roman" charset="0"/>
              </a:rPr>
              <a:t>Decay </a:t>
            </a:r>
            <a:r>
              <a:rPr lang="en-US" sz="2400" dirty="0">
                <a:latin typeface="Times New Roman" charset="0"/>
              </a:rPr>
              <a:t>with </a:t>
            </a:r>
            <a:r>
              <a:rPr lang="en-US" sz="2400" i="1" dirty="0">
                <a:latin typeface="Times New Roman" charset="0"/>
              </a:rPr>
              <a:t>Large</a:t>
            </a:r>
            <a:r>
              <a:rPr lang="en-US" sz="2400" dirty="0">
                <a:latin typeface="Times New Roman" charset="0"/>
              </a:rPr>
              <a:t> Missing Energy)</a:t>
            </a:r>
          </a:p>
        </p:txBody>
      </p:sp>
      <p:sp>
        <p:nvSpPr>
          <p:cNvPr id="13" name="TextBox 12"/>
          <p:cNvSpPr txBox="1"/>
          <p:nvPr/>
        </p:nvSpPr>
        <p:spPr>
          <a:xfrm>
            <a:off x="4090988" y="6280150"/>
            <a:ext cx="4267200" cy="369332"/>
          </a:xfrm>
          <a:prstGeom prst="rect">
            <a:avLst/>
          </a:prstGeom>
          <a:noFill/>
        </p:spPr>
        <p:txBody>
          <a:bodyPr wrap="square" rtlCol="0">
            <a:spAutoFit/>
          </a:bodyPr>
          <a:lstStyle/>
          <a:p>
            <a:r>
              <a:rPr lang="en-US" dirty="0" smtClean="0"/>
              <a:t>(|</a:t>
            </a:r>
            <a:r>
              <a:rPr lang="en-US" dirty="0" err="1" smtClean="0"/>
              <a:t>V</a:t>
            </a:r>
            <a:r>
              <a:rPr lang="en-US" baseline="-25000" dirty="0" err="1" smtClean="0"/>
              <a:t>ub</a:t>
            </a:r>
            <a:r>
              <a:rPr lang="en-US" dirty="0" smtClean="0"/>
              <a:t>| taken from </a:t>
            </a:r>
            <a:r>
              <a:rPr lang="en-US" dirty="0" err="1" smtClean="0"/>
              <a:t>indep</a:t>
            </a:r>
            <a:r>
              <a:rPr lang="en-US" dirty="0" smtClean="0"/>
              <a:t>. measurements.)</a:t>
            </a:r>
            <a:endParaRPr lang="en-US" dirty="0"/>
          </a:p>
        </p:txBody>
      </p:sp>
      <p:sp>
        <p:nvSpPr>
          <p:cNvPr id="11" name="Slide Number Placeholder 10"/>
          <p:cNvSpPr>
            <a:spLocks noGrp="1"/>
          </p:cNvSpPr>
          <p:nvPr>
            <p:ph type="sldNum" sz="quarter" idx="11"/>
          </p:nvPr>
        </p:nvSpPr>
        <p:spPr>
          <a:xfrm>
            <a:off x="7467600" y="6352143"/>
            <a:ext cx="2895600" cy="365125"/>
          </a:xfrm>
        </p:spPr>
        <p:txBody>
          <a:bodyPr/>
          <a:lstStyle/>
          <a:p>
            <a:pPr>
              <a:defRPr/>
            </a:pPr>
            <a:fld id="{21AAEA1D-3FCA-F044-81CE-B3AB8897DC21}" type="slidenum">
              <a:rPr lang="en-US" smtClean="0"/>
              <a:pPr>
                <a:defRPr/>
              </a:pPr>
              <a:t>37</a:t>
            </a:fld>
            <a:endParaRPr lang="en-US" dirty="0"/>
          </a:p>
        </p:txBody>
      </p:sp>
      <p:pic>
        <p:nvPicPr>
          <p:cNvPr id="2" name="Picture 1"/>
          <p:cNvPicPr>
            <a:picLocks noChangeAspect="1"/>
          </p:cNvPicPr>
          <p:nvPr/>
        </p:nvPicPr>
        <p:blipFill>
          <a:blip r:embed="rId5"/>
          <a:stretch>
            <a:fillRect/>
          </a:stretch>
        </p:blipFill>
        <p:spPr>
          <a:xfrm>
            <a:off x="282598" y="4724400"/>
            <a:ext cx="4686300" cy="977900"/>
          </a:xfrm>
          <a:prstGeom prst="rect">
            <a:avLst/>
          </a:prstGeom>
        </p:spPr>
      </p:pic>
      <p:sp>
        <p:nvSpPr>
          <p:cNvPr id="3" name="TextBox 2"/>
          <p:cNvSpPr txBox="1"/>
          <p:nvPr/>
        </p:nvSpPr>
        <p:spPr>
          <a:xfrm>
            <a:off x="282598" y="5665453"/>
            <a:ext cx="3430799" cy="369332"/>
          </a:xfrm>
          <a:prstGeom prst="rect">
            <a:avLst/>
          </a:prstGeom>
          <a:noFill/>
        </p:spPr>
        <p:txBody>
          <a:bodyPr wrap="square" rtlCol="0">
            <a:spAutoFit/>
          </a:bodyPr>
          <a:lstStyle/>
          <a:p>
            <a:r>
              <a:rPr lang="en-US" i="1" dirty="0" err="1"/>
              <a:t>W.S.Hou</a:t>
            </a:r>
            <a:r>
              <a:rPr lang="en-US" dirty="0"/>
              <a:t>,. PRD 48, 2342 (</a:t>
            </a:r>
            <a:r>
              <a:rPr lang="en-US" i="1" dirty="0"/>
              <a:t>1993</a:t>
            </a:r>
            <a:r>
              <a:rPr lang="en-US" dirty="0"/>
              <a:t>)</a:t>
            </a:r>
          </a:p>
        </p:txBody>
      </p:sp>
      <p:sp>
        <p:nvSpPr>
          <p:cNvPr id="4" name="TextBox 3"/>
          <p:cNvSpPr txBox="1"/>
          <p:nvPr/>
        </p:nvSpPr>
        <p:spPr>
          <a:xfrm>
            <a:off x="3472051" y="97200"/>
            <a:ext cx="2511714" cy="646331"/>
          </a:xfrm>
          <a:prstGeom prst="rect">
            <a:avLst/>
          </a:prstGeom>
          <a:noFill/>
        </p:spPr>
        <p:txBody>
          <a:bodyPr wrap="square" rtlCol="0">
            <a:spAutoFit/>
          </a:bodyPr>
          <a:lstStyle/>
          <a:p>
            <a:r>
              <a:rPr lang="en-US" sz="3600" dirty="0" err="1" smtClean="0">
                <a:latin typeface="Times New Roman"/>
                <a:cs typeface="Times New Roman"/>
              </a:rPr>
              <a:t>B</a:t>
            </a:r>
            <a:r>
              <a:rPr lang="en-US" sz="3600" dirty="0" err="1" smtClean="0">
                <a:latin typeface="Times New Roman"/>
                <a:cs typeface="Times New Roman"/>
                <a:sym typeface="Wingdings"/>
              </a:rPr>
              <a:t>τ</a:t>
            </a:r>
            <a:r>
              <a:rPr lang="en-US" sz="3600" dirty="0" smtClean="0">
                <a:latin typeface="Times New Roman"/>
                <a:cs typeface="Times New Roman"/>
                <a:sym typeface="Wingdings"/>
              </a:rPr>
              <a:t> </a:t>
            </a:r>
            <a:r>
              <a:rPr lang="en-US" sz="3600" dirty="0" err="1" smtClean="0">
                <a:latin typeface="Times New Roman"/>
                <a:cs typeface="Times New Roman"/>
                <a:sym typeface="Wingdings"/>
              </a:rPr>
              <a:t>ν</a:t>
            </a:r>
            <a:endParaRPr lang="en-US" sz="3600" dirty="0">
              <a:latin typeface="Times New Roman"/>
              <a:cs typeface="Times New Roman"/>
            </a:endParaRPr>
          </a:p>
        </p:txBody>
      </p:sp>
      <p:sp>
        <p:nvSpPr>
          <p:cNvPr id="5" name="TextBox 4"/>
          <p:cNvSpPr txBox="1"/>
          <p:nvPr/>
        </p:nvSpPr>
        <p:spPr>
          <a:xfrm>
            <a:off x="4264152" y="2251522"/>
            <a:ext cx="659048" cy="369332"/>
          </a:xfrm>
          <a:prstGeom prst="rect">
            <a:avLst/>
          </a:prstGeom>
          <a:solidFill>
            <a:schemeClr val="bg1"/>
          </a:solidFill>
        </p:spPr>
        <p:txBody>
          <a:bodyPr wrap="square" rtlCol="0">
            <a:spAutoFit/>
          </a:bodyPr>
          <a:lstStyle/>
          <a:p>
            <a:r>
              <a:rPr lang="en-US" dirty="0" smtClean="0"/>
              <a:t>  </a:t>
            </a:r>
            <a:endParaRPr lang="en-US" dirty="0"/>
          </a:p>
        </p:txBody>
      </p:sp>
    </p:spTree>
    <p:extLst>
      <p:ext uri="{BB962C8B-B14F-4D97-AF65-F5344CB8AC3E}">
        <p14:creationId xmlns:p14="http://schemas.microsoft.com/office/powerpoint/2010/main" val="41494422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4746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907867" cy="1143000"/>
          </a:xfrm>
        </p:spPr>
        <p:txBody>
          <a:bodyPr>
            <a:noAutofit/>
          </a:bodyPr>
          <a:lstStyle/>
          <a:p>
            <a:r>
              <a:rPr lang="en-US" sz="3600" dirty="0" smtClean="0">
                <a:latin typeface="Times New Roman"/>
                <a:cs typeface="Times New Roman"/>
              </a:rPr>
              <a:t>Consumer’s Guide to the Charged Higgs</a:t>
            </a:r>
            <a:endParaRPr lang="en-US" sz="3600" dirty="0">
              <a:latin typeface="Times New Roman"/>
              <a:cs typeface="Times New Roman"/>
            </a:endParaRPr>
          </a:p>
        </p:txBody>
      </p:sp>
      <p:sp>
        <p:nvSpPr>
          <p:cNvPr id="3" name="Content Placeholder 2"/>
          <p:cNvSpPr>
            <a:spLocks noGrp="1"/>
          </p:cNvSpPr>
          <p:nvPr>
            <p:ph idx="1"/>
          </p:nvPr>
        </p:nvSpPr>
        <p:spPr>
          <a:xfrm>
            <a:off x="457200" y="1259840"/>
            <a:ext cx="7450667" cy="4866323"/>
          </a:xfrm>
        </p:spPr>
        <p:txBody>
          <a:bodyPr>
            <a:normAutofit fontScale="85000" lnSpcReduction="20000"/>
          </a:bodyPr>
          <a:lstStyle/>
          <a:p>
            <a:r>
              <a:rPr lang="en-US" i="1" u="sng" dirty="0" smtClean="0"/>
              <a:t>Higgs doublet of type I </a:t>
            </a:r>
            <a:r>
              <a:rPr lang="en-US" dirty="0" smtClean="0"/>
              <a:t>(φ</a:t>
            </a:r>
            <a:r>
              <a:rPr lang="en-US" baseline="-25000" dirty="0" smtClean="0"/>
              <a:t>1</a:t>
            </a:r>
            <a:r>
              <a:rPr lang="en-US" dirty="0" smtClean="0"/>
              <a:t> couples to upper (u-type) and lower (d-type) generations. No fermions couple to φ</a:t>
            </a:r>
            <a:r>
              <a:rPr lang="en-US" baseline="-25000" dirty="0" smtClean="0"/>
              <a:t>2</a:t>
            </a:r>
            <a:r>
              <a:rPr lang="en-US" dirty="0" smtClean="0"/>
              <a:t>)</a:t>
            </a:r>
          </a:p>
          <a:p>
            <a:endParaRPr lang="en-US" dirty="0" smtClean="0"/>
          </a:p>
          <a:p>
            <a:r>
              <a:rPr lang="en-US" i="1" u="sng" dirty="0" smtClean="0"/>
              <a:t>Higgs doublet of type II </a:t>
            </a:r>
            <a:r>
              <a:rPr lang="en-US" dirty="0"/>
              <a:t>(</a:t>
            </a:r>
            <a:r>
              <a:rPr lang="en-US" dirty="0" err="1" smtClean="0"/>
              <a:t>φ</a:t>
            </a:r>
            <a:r>
              <a:rPr lang="en-US" baseline="-25000" dirty="0" err="1" smtClean="0"/>
              <a:t>u</a:t>
            </a:r>
            <a:r>
              <a:rPr lang="en-US" dirty="0"/>
              <a:t> </a:t>
            </a:r>
            <a:r>
              <a:rPr lang="en-US" dirty="0" smtClean="0"/>
              <a:t>couples to u type quarks</a:t>
            </a:r>
            <a:r>
              <a:rPr lang="en-US" dirty="0"/>
              <a:t>, </a:t>
            </a:r>
            <a:r>
              <a:rPr lang="en-US" dirty="0" err="1" smtClean="0"/>
              <a:t>φ</a:t>
            </a:r>
            <a:r>
              <a:rPr lang="en-US" baseline="-25000" dirty="0" err="1" smtClean="0"/>
              <a:t>d</a:t>
            </a:r>
            <a:r>
              <a:rPr lang="en-US" dirty="0" smtClean="0"/>
              <a:t> couples to d-type quarks, u and d couplings are different; tan(β) = v</a:t>
            </a:r>
            <a:r>
              <a:rPr lang="en-US" baseline="-25000" dirty="0" smtClean="0"/>
              <a:t>u</a:t>
            </a:r>
            <a:r>
              <a:rPr lang="en-US" dirty="0" smtClean="0"/>
              <a:t>/</a:t>
            </a:r>
            <a:r>
              <a:rPr lang="en-US" dirty="0" err="1" smtClean="0"/>
              <a:t>v</a:t>
            </a:r>
            <a:r>
              <a:rPr lang="en-US" baseline="-25000" dirty="0" err="1" smtClean="0"/>
              <a:t>d</a:t>
            </a:r>
            <a:r>
              <a:rPr lang="en-US" dirty="0"/>
              <a:t>)</a:t>
            </a:r>
            <a:r>
              <a:rPr lang="en-US" dirty="0" smtClean="0"/>
              <a:t> [</a:t>
            </a:r>
            <a:r>
              <a:rPr lang="en-US" u="sng" dirty="0" smtClean="0">
                <a:solidFill>
                  <a:srgbClr val="FF0000"/>
                </a:solidFill>
              </a:rPr>
              <a:t>favored NP scenario</a:t>
            </a:r>
            <a:r>
              <a:rPr lang="en-US" u="sng" dirty="0" smtClean="0"/>
              <a:t> </a:t>
            </a:r>
            <a:r>
              <a:rPr lang="en-US" dirty="0" smtClean="0"/>
              <a:t>e.g. MSSM,  generic SUSY]</a:t>
            </a:r>
          </a:p>
          <a:p>
            <a:pPr marL="0" indent="0">
              <a:buNone/>
            </a:pPr>
            <a:endParaRPr lang="en-US" dirty="0" smtClean="0"/>
          </a:p>
          <a:p>
            <a:r>
              <a:rPr lang="en-US" i="1" u="sng" dirty="0" smtClean="0"/>
              <a:t>Higgs doublet of type III </a:t>
            </a:r>
            <a:r>
              <a:rPr lang="en-US" dirty="0" smtClean="0"/>
              <a:t>(not type I or type II; anything goes</a:t>
            </a:r>
            <a:r>
              <a:rPr lang="en-US" dirty="0" smtClean="0">
                <a:sym typeface="Wingdings"/>
              </a:rPr>
              <a:t>. </a:t>
            </a:r>
          </a:p>
          <a:p>
            <a:pPr marL="0" indent="0">
              <a:buNone/>
            </a:pPr>
            <a:r>
              <a:rPr lang="en-US" dirty="0" smtClean="0">
                <a:sym typeface="Wingdings"/>
              </a:rPr>
              <a:t>    “FCNC </a:t>
            </a:r>
            <a:r>
              <a:rPr lang="en-US" dirty="0" err="1" smtClean="0">
                <a:sym typeface="Wingdings"/>
              </a:rPr>
              <a:t>hell”many</a:t>
            </a:r>
            <a:r>
              <a:rPr lang="en-US" dirty="0" smtClean="0">
                <a:sym typeface="Wingdings"/>
              </a:rPr>
              <a:t> FCNC signatures</a:t>
            </a:r>
            <a:r>
              <a:rPr lang="en-US" dirty="0" smtClean="0"/>
              <a:t>)</a:t>
            </a:r>
          </a:p>
        </p:txBody>
      </p:sp>
      <p:sp>
        <p:nvSpPr>
          <p:cNvPr id="4" name="Slide Number Placeholder 3"/>
          <p:cNvSpPr>
            <a:spLocks noGrp="1"/>
          </p:cNvSpPr>
          <p:nvPr>
            <p:ph type="sldNum" sz="quarter" idx="12"/>
          </p:nvPr>
        </p:nvSpPr>
        <p:spPr/>
        <p:txBody>
          <a:bodyPr/>
          <a:lstStyle/>
          <a:p>
            <a:fld id="{2066355A-084C-D24E-9AD2-7E4FC41EA627}" type="slidenum">
              <a:rPr lang="en-US" smtClean="0"/>
              <a:pPr/>
              <a:t>38</a:t>
            </a:fld>
            <a:endParaRPr lang="en-US"/>
          </a:p>
        </p:txBody>
      </p:sp>
      <p:sp>
        <p:nvSpPr>
          <p:cNvPr id="6" name="Rectangle 5"/>
          <p:cNvSpPr/>
          <p:nvPr/>
        </p:nvSpPr>
        <p:spPr>
          <a:xfrm>
            <a:off x="457200" y="2641600"/>
            <a:ext cx="7450667" cy="1693334"/>
          </a:xfrm>
          <a:prstGeom prst="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29716" y="6488668"/>
            <a:ext cx="3161371" cy="369332"/>
          </a:xfrm>
          <a:prstGeom prst="rect">
            <a:avLst/>
          </a:prstGeom>
          <a:noFill/>
        </p:spPr>
        <p:txBody>
          <a:bodyPr wrap="square" rtlCol="0">
            <a:spAutoFit/>
          </a:bodyPr>
          <a:lstStyle/>
          <a:p>
            <a:r>
              <a:rPr lang="en-US" dirty="0" smtClean="0"/>
              <a:t>Thanks to theorist Xerxes Tata</a:t>
            </a:r>
            <a:endParaRPr lang="en-US" dirty="0"/>
          </a:p>
        </p:txBody>
      </p:sp>
    </p:spTree>
    <p:extLst>
      <p:ext uri="{BB962C8B-B14F-4D97-AF65-F5344CB8AC3E}">
        <p14:creationId xmlns:p14="http://schemas.microsoft.com/office/powerpoint/2010/main" val="199563745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381000"/>
            <a:ext cx="8534400" cy="639763"/>
          </a:xfrm>
        </p:spPr>
        <p:txBody>
          <a:bodyPr>
            <a:normAutofit fontScale="90000"/>
          </a:bodyPr>
          <a:lstStyle/>
          <a:p>
            <a:pPr eaLnBrk="1" hangingPunct="1"/>
            <a:r>
              <a:rPr lang="en-US" sz="4000" i="1" dirty="0">
                <a:latin typeface="Times New Roman" charset="0"/>
              </a:rPr>
              <a:t>Why </a:t>
            </a:r>
            <a:r>
              <a:rPr lang="en-US" sz="4000" i="1" dirty="0" smtClean="0">
                <a:latin typeface="Times New Roman" charset="0"/>
              </a:rPr>
              <a:t>measuring B</a:t>
            </a:r>
            <a:r>
              <a:rPr lang="en-US" sz="4000" i="1" baseline="30000" dirty="0" smtClean="0">
                <a:latin typeface="Times New Roman" charset="0"/>
              </a:rPr>
              <a:t>+</a:t>
            </a:r>
            <a:r>
              <a:rPr lang="en-US" sz="4000" i="1" dirty="0" smtClean="0">
                <a:latin typeface="Times New Roman" charset="0"/>
                <a:sym typeface="Wingdings"/>
              </a:rPr>
              <a:t></a:t>
            </a:r>
            <a:r>
              <a:rPr lang="en-US" sz="4000" i="1" dirty="0" err="1" smtClean="0">
                <a:latin typeface="Times New Roman" charset="0"/>
                <a:sym typeface="Wingdings"/>
              </a:rPr>
              <a:t>τ</a:t>
            </a:r>
            <a:r>
              <a:rPr lang="en-US" sz="4000" i="1" baseline="30000" dirty="0" err="1" smtClean="0">
                <a:latin typeface="Times New Roman" charset="0"/>
                <a:sym typeface="Wingdings"/>
              </a:rPr>
              <a:t>+</a:t>
            </a:r>
            <a:r>
              <a:rPr lang="en-US" sz="4000" i="1" dirty="0" err="1" smtClean="0">
                <a:latin typeface="Times New Roman" charset="0"/>
                <a:sym typeface="Wingdings"/>
              </a:rPr>
              <a:t>ν</a:t>
            </a:r>
            <a:r>
              <a:rPr lang="en-US" sz="4000" i="1" dirty="0" smtClean="0">
                <a:latin typeface="Times New Roman" charset="0"/>
                <a:sym typeface="Wingdings"/>
              </a:rPr>
              <a:t> </a:t>
            </a:r>
            <a:r>
              <a:rPr lang="en-US" sz="4000" b="1" i="1" dirty="0" smtClean="0">
                <a:latin typeface="Symbol" charset="2"/>
                <a:sym typeface="Wingdings" charset="2"/>
              </a:rPr>
              <a:t> </a:t>
            </a:r>
            <a:r>
              <a:rPr lang="en-US" sz="4000" i="1" dirty="0">
                <a:latin typeface="Times New Roman" charset="0"/>
                <a:ea typeface="SimSun" pitchFamily="2" charset="-122"/>
                <a:cs typeface="SimSun" pitchFamily="2" charset="-122"/>
                <a:sym typeface="Symbol" charset="2"/>
              </a:rPr>
              <a:t>is non-trivial</a:t>
            </a:r>
            <a:r>
              <a:rPr lang="en-US" sz="4000" dirty="0">
                <a:latin typeface="SimSun" pitchFamily="2" charset="-122"/>
                <a:ea typeface="SimSun" pitchFamily="2" charset="-122"/>
                <a:cs typeface="SimSun" pitchFamily="2" charset="-122"/>
                <a:sym typeface="Symbol" charset="2"/>
              </a:rPr>
              <a:t> </a:t>
            </a:r>
            <a:endParaRPr lang="el-GR" sz="4000" baseline="-25000" dirty="0">
              <a:latin typeface="SimSun" pitchFamily="2" charset="-122"/>
              <a:ea typeface="SimSun" pitchFamily="2" charset="-122"/>
              <a:cs typeface="SimSun" pitchFamily="2" charset="-122"/>
              <a:sym typeface="Symbol" charset="2"/>
            </a:endParaRPr>
          </a:p>
        </p:txBody>
      </p:sp>
      <p:grpSp>
        <p:nvGrpSpPr>
          <p:cNvPr id="39939" name="Group 3"/>
          <p:cNvGrpSpPr>
            <a:grpSpLocks/>
          </p:cNvGrpSpPr>
          <p:nvPr/>
        </p:nvGrpSpPr>
        <p:grpSpPr bwMode="auto">
          <a:xfrm>
            <a:off x="1524000" y="1524000"/>
            <a:ext cx="4765344" cy="2537163"/>
            <a:chOff x="2352" y="576"/>
            <a:chExt cx="3216" cy="1514"/>
          </a:xfrm>
        </p:grpSpPr>
        <p:sp>
          <p:nvSpPr>
            <p:cNvPr id="39943" name="Line 4"/>
            <p:cNvSpPr>
              <a:spLocks noChangeShapeType="1"/>
            </p:cNvSpPr>
            <p:nvPr/>
          </p:nvSpPr>
          <p:spPr bwMode="auto">
            <a:xfrm flipH="1" flipV="1">
              <a:off x="3028" y="684"/>
              <a:ext cx="168" cy="366"/>
            </a:xfrm>
            <a:prstGeom prst="line">
              <a:avLst/>
            </a:prstGeom>
            <a:noFill/>
            <a:ln w="9525">
              <a:solidFill>
                <a:srgbClr val="3333FF"/>
              </a:solidFill>
              <a:round/>
              <a:headEnd/>
              <a:tailEnd type="triangle" w="med" len="med"/>
            </a:ln>
          </p:spPr>
          <p:txBody>
            <a:bodyPr>
              <a:prstTxWarp prst="textNoShape">
                <a:avLst/>
              </a:prstTxWarp>
            </a:bodyPr>
            <a:lstStyle/>
            <a:p>
              <a:endParaRPr lang="en-US"/>
            </a:p>
          </p:txBody>
        </p:sp>
        <p:sp>
          <p:nvSpPr>
            <p:cNvPr id="39944" name="Oval 5"/>
            <p:cNvSpPr>
              <a:spLocks noChangeArrowheads="1"/>
            </p:cNvSpPr>
            <p:nvPr/>
          </p:nvSpPr>
          <p:spPr bwMode="auto">
            <a:xfrm>
              <a:off x="3726" y="969"/>
              <a:ext cx="453" cy="447"/>
            </a:xfrm>
            <a:prstGeom prst="ellipse">
              <a:avLst/>
            </a:prstGeom>
            <a:solidFill>
              <a:srgbClr val="808080"/>
            </a:solidFill>
            <a:ln w="9525">
              <a:solidFill>
                <a:schemeClr val="tx1"/>
              </a:solidFill>
              <a:round/>
              <a:headEnd/>
              <a:tailEnd/>
            </a:ln>
          </p:spPr>
          <p:txBody>
            <a:bodyPr wrap="none" anchor="ctr">
              <a:prstTxWarp prst="textNoShape">
                <a:avLst/>
              </a:prstTxWarp>
            </a:bodyPr>
            <a:lstStyle/>
            <a:p>
              <a:pPr algn="ctr"/>
              <a:r>
                <a:rPr lang="en-US" sz="2000" dirty="0" err="1" smtClean="0">
                  <a:solidFill>
                    <a:schemeClr val="bg1"/>
                  </a:solidFill>
                  <a:latin typeface="Times New Roman" charset="0"/>
                </a:rPr>
                <a:t>ϒ</a:t>
              </a:r>
              <a:r>
                <a:rPr lang="en-US" sz="2000" dirty="0" smtClean="0">
                  <a:solidFill>
                    <a:schemeClr val="bg1"/>
                  </a:solidFill>
                  <a:latin typeface="Times New Roman" charset="0"/>
                </a:rPr>
                <a:t>(</a:t>
              </a:r>
              <a:r>
                <a:rPr lang="en-US" sz="2000" dirty="0">
                  <a:solidFill>
                    <a:schemeClr val="bg1"/>
                  </a:solidFill>
                  <a:latin typeface="Times New Roman" charset="0"/>
                </a:rPr>
                <a:t>4S)</a:t>
              </a:r>
            </a:p>
          </p:txBody>
        </p:sp>
        <p:sp>
          <p:nvSpPr>
            <p:cNvPr id="39945" name="Oval 6"/>
            <p:cNvSpPr>
              <a:spLocks noChangeArrowheads="1"/>
            </p:cNvSpPr>
            <p:nvPr/>
          </p:nvSpPr>
          <p:spPr bwMode="auto">
            <a:xfrm>
              <a:off x="3153" y="1091"/>
              <a:ext cx="254" cy="244"/>
            </a:xfrm>
            <a:prstGeom prst="ellipse">
              <a:avLst/>
            </a:prstGeom>
            <a:solidFill>
              <a:srgbClr val="3333FF"/>
            </a:solidFill>
            <a:ln w="9525">
              <a:solidFill>
                <a:schemeClr val="tx1"/>
              </a:solidFill>
              <a:round/>
              <a:headEnd/>
              <a:tailEnd/>
            </a:ln>
          </p:spPr>
          <p:txBody>
            <a:bodyPr wrap="none" anchor="ctr">
              <a:prstTxWarp prst="textNoShape">
                <a:avLst/>
              </a:prstTxWarp>
            </a:bodyPr>
            <a:lstStyle/>
            <a:p>
              <a:pPr algn="ctr"/>
              <a:r>
                <a:rPr lang="en-US" sz="2400">
                  <a:solidFill>
                    <a:schemeClr val="bg1"/>
                  </a:solidFill>
                  <a:latin typeface="Times New Roman" charset="0"/>
                </a:rPr>
                <a:t>B</a:t>
              </a:r>
              <a:r>
                <a:rPr lang="en-US" sz="2400" baseline="30000">
                  <a:solidFill>
                    <a:schemeClr val="bg1"/>
                  </a:solidFill>
                  <a:latin typeface="Times New Roman" charset="0"/>
                </a:rPr>
                <a:t>-</a:t>
              </a:r>
              <a:endParaRPr lang="en-US" sz="2400">
                <a:solidFill>
                  <a:schemeClr val="bg1"/>
                </a:solidFill>
                <a:latin typeface="Times New Roman" charset="0"/>
              </a:endParaRPr>
            </a:p>
          </p:txBody>
        </p:sp>
        <p:sp>
          <p:nvSpPr>
            <p:cNvPr id="39946" name="Oval 7"/>
            <p:cNvSpPr>
              <a:spLocks noChangeArrowheads="1"/>
            </p:cNvSpPr>
            <p:nvPr/>
          </p:nvSpPr>
          <p:spPr bwMode="auto">
            <a:xfrm>
              <a:off x="4462" y="1091"/>
              <a:ext cx="253" cy="244"/>
            </a:xfrm>
            <a:prstGeom prst="ellipse">
              <a:avLst/>
            </a:prstGeom>
            <a:solidFill>
              <a:srgbClr val="993366"/>
            </a:solidFill>
            <a:ln w="9525">
              <a:solidFill>
                <a:schemeClr val="tx1"/>
              </a:solidFill>
              <a:round/>
              <a:headEnd/>
              <a:tailEnd/>
            </a:ln>
          </p:spPr>
          <p:txBody>
            <a:bodyPr wrap="none" anchor="ctr">
              <a:prstTxWarp prst="textNoShape">
                <a:avLst/>
              </a:prstTxWarp>
            </a:bodyPr>
            <a:lstStyle/>
            <a:p>
              <a:pPr algn="ctr"/>
              <a:r>
                <a:rPr lang="en-US" sz="2400">
                  <a:solidFill>
                    <a:schemeClr val="bg1"/>
                  </a:solidFill>
                  <a:latin typeface="Times New Roman" charset="0"/>
                </a:rPr>
                <a:t>B</a:t>
              </a:r>
              <a:r>
                <a:rPr lang="en-US" sz="2400" baseline="30000">
                  <a:solidFill>
                    <a:schemeClr val="bg1"/>
                  </a:solidFill>
                  <a:latin typeface="Times New Roman" charset="0"/>
                </a:rPr>
                <a:t>+</a:t>
              </a:r>
              <a:endParaRPr lang="en-US" sz="2400">
                <a:solidFill>
                  <a:schemeClr val="bg1"/>
                </a:solidFill>
                <a:latin typeface="Times New Roman" charset="0"/>
              </a:endParaRPr>
            </a:p>
          </p:txBody>
        </p:sp>
        <p:sp>
          <p:nvSpPr>
            <p:cNvPr id="39947" name="Line 8"/>
            <p:cNvSpPr>
              <a:spLocks noChangeShapeType="1"/>
            </p:cNvSpPr>
            <p:nvPr/>
          </p:nvSpPr>
          <p:spPr bwMode="auto">
            <a:xfrm flipH="1">
              <a:off x="3449" y="1213"/>
              <a:ext cx="253"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39948" name="Line 9"/>
            <p:cNvSpPr>
              <a:spLocks noChangeShapeType="1"/>
            </p:cNvSpPr>
            <p:nvPr/>
          </p:nvSpPr>
          <p:spPr bwMode="auto">
            <a:xfrm>
              <a:off x="4166" y="1213"/>
              <a:ext cx="25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39949" name="Line 10"/>
            <p:cNvSpPr>
              <a:spLocks noChangeShapeType="1"/>
            </p:cNvSpPr>
            <p:nvPr/>
          </p:nvSpPr>
          <p:spPr bwMode="auto">
            <a:xfrm flipV="1">
              <a:off x="3407" y="768"/>
              <a:ext cx="721" cy="323"/>
            </a:xfrm>
            <a:prstGeom prst="line">
              <a:avLst/>
            </a:prstGeom>
            <a:noFill/>
            <a:ln w="15875">
              <a:solidFill>
                <a:srgbClr val="3333FF"/>
              </a:solidFill>
              <a:round/>
              <a:headEnd/>
              <a:tailEnd type="triangle" w="med" len="med"/>
            </a:ln>
          </p:spPr>
          <p:txBody>
            <a:bodyPr>
              <a:prstTxWarp prst="textNoShape">
                <a:avLst/>
              </a:prstTxWarp>
            </a:bodyPr>
            <a:lstStyle/>
            <a:p>
              <a:endParaRPr lang="en-US"/>
            </a:p>
          </p:txBody>
        </p:sp>
        <p:sp>
          <p:nvSpPr>
            <p:cNvPr id="39950" name="Line 11"/>
            <p:cNvSpPr>
              <a:spLocks noChangeShapeType="1"/>
            </p:cNvSpPr>
            <p:nvPr/>
          </p:nvSpPr>
          <p:spPr bwMode="auto">
            <a:xfrm>
              <a:off x="3365" y="1335"/>
              <a:ext cx="674" cy="529"/>
            </a:xfrm>
            <a:prstGeom prst="line">
              <a:avLst/>
            </a:prstGeom>
            <a:noFill/>
            <a:ln w="15875">
              <a:solidFill>
                <a:srgbClr val="3333FF"/>
              </a:solidFill>
              <a:round/>
              <a:headEnd/>
              <a:tailEnd type="triangle" w="med" len="med"/>
            </a:ln>
          </p:spPr>
          <p:txBody>
            <a:bodyPr>
              <a:prstTxWarp prst="textNoShape">
                <a:avLst/>
              </a:prstTxWarp>
            </a:bodyPr>
            <a:lstStyle/>
            <a:p>
              <a:endParaRPr lang="en-US"/>
            </a:p>
          </p:txBody>
        </p:sp>
        <p:sp>
          <p:nvSpPr>
            <p:cNvPr id="39951" name="Line 12"/>
            <p:cNvSpPr>
              <a:spLocks noChangeShapeType="1"/>
            </p:cNvSpPr>
            <p:nvPr/>
          </p:nvSpPr>
          <p:spPr bwMode="auto">
            <a:xfrm flipH="1">
              <a:off x="2732" y="1294"/>
              <a:ext cx="421" cy="245"/>
            </a:xfrm>
            <a:prstGeom prst="line">
              <a:avLst/>
            </a:prstGeom>
            <a:noFill/>
            <a:ln w="15875">
              <a:solidFill>
                <a:srgbClr val="3333FF"/>
              </a:solidFill>
              <a:round/>
              <a:headEnd/>
              <a:tailEnd type="triangle" w="med" len="med"/>
            </a:ln>
          </p:spPr>
          <p:txBody>
            <a:bodyPr>
              <a:prstTxWarp prst="textNoShape">
                <a:avLst/>
              </a:prstTxWarp>
            </a:bodyPr>
            <a:lstStyle/>
            <a:p>
              <a:endParaRPr lang="en-US"/>
            </a:p>
          </p:txBody>
        </p:sp>
        <p:sp>
          <p:nvSpPr>
            <p:cNvPr id="39952" name="Line 13"/>
            <p:cNvSpPr>
              <a:spLocks noChangeShapeType="1"/>
            </p:cNvSpPr>
            <p:nvPr/>
          </p:nvSpPr>
          <p:spPr bwMode="auto">
            <a:xfrm flipV="1">
              <a:off x="4757" y="576"/>
              <a:ext cx="763" cy="555"/>
            </a:xfrm>
            <a:prstGeom prst="line">
              <a:avLst/>
            </a:prstGeom>
            <a:noFill/>
            <a:ln w="15875">
              <a:solidFill>
                <a:srgbClr val="993366"/>
              </a:solidFill>
              <a:round/>
              <a:headEnd/>
              <a:tailEnd type="triangle" w="med" len="med"/>
            </a:ln>
          </p:spPr>
          <p:txBody>
            <a:bodyPr>
              <a:prstTxWarp prst="textNoShape">
                <a:avLst/>
              </a:prstTxWarp>
            </a:bodyPr>
            <a:lstStyle/>
            <a:p>
              <a:endParaRPr lang="en-US"/>
            </a:p>
          </p:txBody>
        </p:sp>
        <p:sp>
          <p:nvSpPr>
            <p:cNvPr id="39953" name="Line 14"/>
            <p:cNvSpPr>
              <a:spLocks noChangeShapeType="1"/>
            </p:cNvSpPr>
            <p:nvPr/>
          </p:nvSpPr>
          <p:spPr bwMode="auto">
            <a:xfrm flipH="1" flipV="1">
              <a:off x="2352" y="1172"/>
              <a:ext cx="759" cy="41"/>
            </a:xfrm>
            <a:prstGeom prst="line">
              <a:avLst/>
            </a:prstGeom>
            <a:noFill/>
            <a:ln w="15875">
              <a:solidFill>
                <a:srgbClr val="3333FF"/>
              </a:solidFill>
              <a:round/>
              <a:headEnd/>
              <a:tailEnd type="triangle" w="med" len="med"/>
            </a:ln>
          </p:spPr>
          <p:txBody>
            <a:bodyPr>
              <a:prstTxWarp prst="textNoShape">
                <a:avLst/>
              </a:prstTxWarp>
            </a:bodyPr>
            <a:lstStyle/>
            <a:p>
              <a:endParaRPr lang="en-US"/>
            </a:p>
          </p:txBody>
        </p:sp>
        <p:sp>
          <p:nvSpPr>
            <p:cNvPr id="39954" name="Line 15"/>
            <p:cNvSpPr>
              <a:spLocks noChangeShapeType="1"/>
            </p:cNvSpPr>
            <p:nvPr/>
          </p:nvSpPr>
          <p:spPr bwMode="auto">
            <a:xfrm flipH="1">
              <a:off x="3280" y="1294"/>
              <a:ext cx="1097" cy="145"/>
            </a:xfrm>
            <a:prstGeom prst="line">
              <a:avLst/>
            </a:prstGeom>
            <a:noFill/>
            <a:ln w="15875">
              <a:solidFill>
                <a:srgbClr val="993366"/>
              </a:solidFill>
              <a:prstDash val="dash"/>
              <a:round/>
              <a:headEnd/>
              <a:tailEnd type="triangle" w="med" len="med"/>
            </a:ln>
          </p:spPr>
          <p:txBody>
            <a:bodyPr>
              <a:prstTxWarp prst="textNoShape">
                <a:avLst/>
              </a:prstTxWarp>
            </a:bodyPr>
            <a:lstStyle/>
            <a:p>
              <a:endParaRPr lang="en-US"/>
            </a:p>
          </p:txBody>
        </p:sp>
        <p:sp>
          <p:nvSpPr>
            <p:cNvPr id="39956" name="Text Box 17"/>
            <p:cNvSpPr txBox="1">
              <a:spLocks noChangeArrowheads="1"/>
            </p:cNvSpPr>
            <p:nvPr/>
          </p:nvSpPr>
          <p:spPr bwMode="auto">
            <a:xfrm>
              <a:off x="5017" y="576"/>
              <a:ext cx="380" cy="240"/>
            </a:xfrm>
            <a:prstGeom prst="rect">
              <a:avLst/>
            </a:prstGeom>
            <a:noFill/>
            <a:ln w="9525">
              <a:noFill/>
              <a:miter lim="800000"/>
              <a:headEnd/>
              <a:tailEnd/>
            </a:ln>
          </p:spPr>
          <p:txBody>
            <a:bodyPr>
              <a:prstTxWarp prst="textNoShape">
                <a:avLst/>
              </a:prstTxWarp>
              <a:spAutoFit/>
            </a:bodyPr>
            <a:lstStyle/>
            <a:p>
              <a:pPr>
                <a:spcBef>
                  <a:spcPct val="50000"/>
                </a:spcBef>
              </a:pPr>
              <a:r>
                <a:rPr lang="en-US" sz="2400" i="1">
                  <a:solidFill>
                    <a:srgbClr val="CC3399"/>
                  </a:solidFill>
                  <a:latin typeface="Times New Roman" charset="0"/>
                  <a:ea typeface="Times New Roman" charset="0"/>
                  <a:cs typeface="Times New Roman" charset="0"/>
                </a:rPr>
                <a:t>e</a:t>
              </a:r>
              <a:r>
                <a:rPr lang="en-US" sz="2000" b="1" baseline="30000">
                  <a:solidFill>
                    <a:srgbClr val="CC3399"/>
                  </a:solidFill>
                  <a:latin typeface="Times New Roman" charset="0"/>
                </a:rPr>
                <a:t>+</a:t>
              </a:r>
              <a:endParaRPr lang="en-US" sz="4400" b="1">
                <a:solidFill>
                  <a:schemeClr val="accent2"/>
                </a:solidFill>
                <a:latin typeface="Times New Roman" charset="0"/>
              </a:endParaRPr>
            </a:p>
          </p:txBody>
        </p:sp>
        <p:sp>
          <p:nvSpPr>
            <p:cNvPr id="39957" name="Line 18"/>
            <p:cNvSpPr>
              <a:spLocks noChangeShapeType="1"/>
            </p:cNvSpPr>
            <p:nvPr/>
          </p:nvSpPr>
          <p:spPr bwMode="auto">
            <a:xfrm flipH="1">
              <a:off x="4166" y="1398"/>
              <a:ext cx="337" cy="692"/>
            </a:xfrm>
            <a:prstGeom prst="line">
              <a:avLst/>
            </a:prstGeom>
            <a:noFill/>
            <a:ln w="15875">
              <a:solidFill>
                <a:srgbClr val="993366"/>
              </a:solidFill>
              <a:prstDash val="dash"/>
              <a:round/>
              <a:headEnd/>
              <a:tailEnd type="triangle" w="med" len="med"/>
            </a:ln>
          </p:spPr>
          <p:txBody>
            <a:bodyPr>
              <a:prstTxWarp prst="textNoShape">
                <a:avLst/>
              </a:prstTxWarp>
            </a:bodyPr>
            <a:lstStyle/>
            <a:p>
              <a:endParaRPr lang="en-US"/>
            </a:p>
          </p:txBody>
        </p:sp>
        <p:sp>
          <p:nvSpPr>
            <p:cNvPr id="39958" name="Text Box 19"/>
            <p:cNvSpPr txBox="1">
              <a:spLocks noChangeArrowheads="1"/>
            </p:cNvSpPr>
            <p:nvPr/>
          </p:nvSpPr>
          <p:spPr bwMode="auto">
            <a:xfrm>
              <a:off x="4372" y="1600"/>
              <a:ext cx="503" cy="2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400" dirty="0" smtClean="0"/>
                <a:t> </a:t>
              </a:r>
              <a:r>
                <a:rPr lang="en-US" sz="2400" dirty="0" err="1" smtClean="0">
                  <a:latin typeface="Times New Roman"/>
                  <a:cs typeface="Times New Roman"/>
                </a:rPr>
                <a:t>ν</a:t>
              </a:r>
              <a:r>
                <a:rPr lang="en-US" sz="2400" baseline="-25000" dirty="0" err="1" smtClean="0">
                  <a:latin typeface="Times New Roman"/>
                  <a:cs typeface="Times New Roman"/>
                </a:rPr>
                <a:t>e</a:t>
              </a:r>
              <a:endParaRPr lang="en-US" sz="2400" dirty="0">
                <a:latin typeface="Times New Roman"/>
                <a:cs typeface="Times New Roman"/>
              </a:endParaRPr>
            </a:p>
          </p:txBody>
        </p:sp>
        <p:sp>
          <p:nvSpPr>
            <p:cNvPr id="39959" name="Line 20"/>
            <p:cNvSpPr>
              <a:spLocks noChangeShapeType="1"/>
            </p:cNvSpPr>
            <p:nvPr/>
          </p:nvSpPr>
          <p:spPr bwMode="auto">
            <a:xfrm>
              <a:off x="4752" y="1322"/>
              <a:ext cx="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9960" name="Line 21"/>
            <p:cNvSpPr>
              <a:spLocks noChangeShapeType="1"/>
            </p:cNvSpPr>
            <p:nvPr/>
          </p:nvSpPr>
          <p:spPr bwMode="auto">
            <a:xfrm>
              <a:off x="4753" y="1302"/>
              <a:ext cx="815" cy="212"/>
            </a:xfrm>
            <a:prstGeom prst="line">
              <a:avLst/>
            </a:prstGeom>
            <a:noFill/>
            <a:ln w="15875">
              <a:solidFill>
                <a:srgbClr val="993366"/>
              </a:solidFill>
              <a:prstDash val="dash"/>
              <a:round/>
              <a:headEnd/>
              <a:tailEnd type="triangle" w="med" len="med"/>
            </a:ln>
          </p:spPr>
          <p:txBody>
            <a:bodyPr>
              <a:prstTxWarp prst="textNoShape">
                <a:avLst/>
              </a:prstTxWarp>
            </a:bodyPr>
            <a:lstStyle/>
            <a:p>
              <a:endParaRPr lang="en-US"/>
            </a:p>
          </p:txBody>
        </p:sp>
        <p:sp>
          <p:nvSpPr>
            <p:cNvPr id="39962" name="Line 23"/>
            <p:cNvSpPr>
              <a:spLocks noChangeShapeType="1"/>
            </p:cNvSpPr>
            <p:nvPr/>
          </p:nvSpPr>
          <p:spPr bwMode="auto">
            <a:xfrm>
              <a:off x="4416" y="1680"/>
              <a:ext cx="144"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48506" name="Text Box 26"/>
            <p:cNvSpPr txBox="1">
              <a:spLocks noChangeArrowheads="1"/>
            </p:cNvSpPr>
            <p:nvPr/>
          </p:nvSpPr>
          <p:spPr bwMode="auto">
            <a:xfrm>
              <a:off x="2908" y="1584"/>
              <a:ext cx="576" cy="208"/>
            </a:xfrm>
            <a:prstGeom prst="rect">
              <a:avLst/>
            </a:prstGeom>
            <a:gradFill rotWithShape="1">
              <a:gsLst>
                <a:gs pos="0">
                  <a:schemeClr val="bg1">
                    <a:alpha val="0"/>
                  </a:schemeClr>
                </a:gs>
                <a:gs pos="50000">
                  <a:schemeClr val="accent2"/>
                </a:gs>
                <a:gs pos="100000">
                  <a:schemeClr val="bg1">
                    <a:alpha val="0"/>
                  </a:schemeClr>
                </a:gs>
              </a:gsLst>
              <a:lin ang="5400000" scaled="1"/>
            </a:gradFill>
            <a:ln w="9525">
              <a:noFill/>
              <a:miter lim="800000"/>
              <a:headEnd/>
              <a:tailEnd/>
            </a:ln>
            <a:effectLst/>
          </p:spPr>
          <p:txBody>
            <a:bodyPr>
              <a:prstTxWarp prst="textNoShape">
                <a:avLst/>
              </a:prstTxWarp>
              <a:spAutoFit/>
            </a:bodyPr>
            <a:lstStyle/>
            <a:p>
              <a:pPr>
                <a:spcBef>
                  <a:spcPct val="50000"/>
                </a:spcBef>
                <a:defRPr/>
              </a:pPr>
              <a:r>
                <a:rPr lang="en-US" sz="2000" b="1" dirty="0">
                  <a:solidFill>
                    <a:schemeClr val="bg1"/>
                  </a:solidFill>
                  <a:latin typeface="Times New Roman" charset="0"/>
                </a:rPr>
                <a:t>B</a:t>
              </a:r>
              <a:r>
                <a:rPr lang="en-US" sz="2000" b="1" baseline="30000" dirty="0" smtClean="0">
                  <a:solidFill>
                    <a:schemeClr val="bg1"/>
                  </a:solidFill>
                  <a:latin typeface="Times New Roman" charset="0"/>
                </a:rPr>
                <a:t>-</a:t>
              </a:r>
              <a:r>
                <a:rPr lang="en-US" sz="2000" b="1" dirty="0" smtClean="0">
                  <a:solidFill>
                    <a:schemeClr val="bg1"/>
                  </a:solidFill>
                  <a:latin typeface="Times New Roman" charset="0"/>
                  <a:sym typeface="Wingdings"/>
                </a:rPr>
                <a:t></a:t>
              </a:r>
              <a:r>
                <a:rPr lang="en-US" sz="2000" b="1" dirty="0" smtClean="0">
                  <a:solidFill>
                    <a:schemeClr val="bg1"/>
                  </a:solidFill>
                  <a:latin typeface="Times New Roman" charset="0"/>
                  <a:sym typeface="Symbol" charset="2"/>
                </a:rPr>
                <a:t>X</a:t>
              </a:r>
              <a:endParaRPr lang="en-US" sz="2000" b="1" dirty="0">
                <a:solidFill>
                  <a:schemeClr val="bg1"/>
                </a:solidFill>
                <a:latin typeface="Times New Roman" charset="0"/>
                <a:sym typeface="Symbol" charset="2"/>
              </a:endParaRPr>
            </a:p>
          </p:txBody>
        </p:sp>
      </p:grpSp>
      <p:sp>
        <p:nvSpPr>
          <p:cNvPr id="39940" name="Text Box 27"/>
          <p:cNvSpPr txBox="1">
            <a:spLocks noChangeArrowheads="1"/>
          </p:cNvSpPr>
          <p:nvPr/>
        </p:nvSpPr>
        <p:spPr bwMode="auto">
          <a:xfrm>
            <a:off x="1295400" y="4958976"/>
            <a:ext cx="6858000" cy="946150"/>
          </a:xfrm>
          <a:prstGeom prst="rect">
            <a:avLst/>
          </a:prstGeom>
          <a:noFill/>
          <a:ln w="9525">
            <a:noFill/>
            <a:miter lim="800000"/>
            <a:headEnd/>
            <a:tailEnd/>
          </a:ln>
        </p:spPr>
        <p:txBody>
          <a:bodyPr>
            <a:prstTxWarp prst="textNoShape">
              <a:avLst/>
            </a:prstTxWarp>
            <a:spAutoFit/>
          </a:bodyPr>
          <a:lstStyle/>
          <a:p>
            <a:pPr>
              <a:spcBef>
                <a:spcPct val="50000"/>
              </a:spcBef>
            </a:pPr>
            <a:r>
              <a:rPr lang="en-US" sz="2800" i="1" dirty="0">
                <a:latin typeface="Times New Roman" charset="0"/>
              </a:rPr>
              <a:t>The experimental signature is rather difficult: B decays to a </a:t>
            </a:r>
            <a:r>
              <a:rPr lang="en-US" sz="2800" i="1" dirty="0">
                <a:solidFill>
                  <a:srgbClr val="FF5050"/>
                </a:solidFill>
                <a:latin typeface="Times New Roman" charset="0"/>
              </a:rPr>
              <a:t>single charged track + nothing</a:t>
            </a:r>
            <a:r>
              <a:rPr lang="en-US" sz="2800" i="1" dirty="0">
                <a:latin typeface="Times New Roman" charset="0"/>
              </a:rPr>
              <a:t> </a:t>
            </a:r>
          </a:p>
        </p:txBody>
      </p:sp>
      <p:sp>
        <p:nvSpPr>
          <p:cNvPr id="39941" name="Text Box 28"/>
          <p:cNvSpPr txBox="1">
            <a:spLocks noChangeArrowheads="1"/>
          </p:cNvSpPr>
          <p:nvPr/>
        </p:nvSpPr>
        <p:spPr bwMode="auto">
          <a:xfrm>
            <a:off x="7071783" y="2438400"/>
            <a:ext cx="2006600" cy="1323439"/>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latin typeface="Times New Roman"/>
                <a:cs typeface="Times New Roman"/>
              </a:rPr>
              <a:t>Most of the sensitivity is from tau modes with 1-</a:t>
            </a:r>
            <a:r>
              <a:rPr lang="en-US" sz="2000" dirty="0" smtClean="0">
                <a:latin typeface="Times New Roman"/>
                <a:cs typeface="Times New Roman"/>
              </a:rPr>
              <a:t>prongs.</a:t>
            </a:r>
            <a:endParaRPr lang="en-US" sz="2000" dirty="0">
              <a:latin typeface="Times New Roman"/>
              <a:cs typeface="Times New Roman"/>
            </a:endParaRPr>
          </a:p>
        </p:txBody>
      </p:sp>
      <p:sp>
        <p:nvSpPr>
          <p:cNvPr id="39942" name="Text Box 29"/>
          <p:cNvSpPr txBox="1">
            <a:spLocks noChangeArrowheads="1"/>
          </p:cNvSpPr>
          <p:nvPr/>
        </p:nvSpPr>
        <p:spPr bwMode="auto">
          <a:xfrm>
            <a:off x="1873250" y="6045014"/>
            <a:ext cx="57150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sz="2400" dirty="0"/>
              <a:t>(This </a:t>
            </a:r>
            <a:r>
              <a:rPr lang="en-US" sz="2400" dirty="0" smtClean="0"/>
              <a:t>may be hard </a:t>
            </a:r>
            <a:r>
              <a:rPr lang="en-US" sz="2400" dirty="0"/>
              <a:t>at a hadron collider)</a:t>
            </a:r>
          </a:p>
        </p:txBody>
      </p:sp>
      <p:sp>
        <p:nvSpPr>
          <p:cNvPr id="30" name="Slide Number Placeholder 29"/>
          <p:cNvSpPr>
            <a:spLocks noGrp="1"/>
          </p:cNvSpPr>
          <p:nvPr>
            <p:ph type="sldNum" sz="quarter" idx="11"/>
          </p:nvPr>
        </p:nvSpPr>
        <p:spPr>
          <a:xfrm>
            <a:off x="7391400" y="6492875"/>
            <a:ext cx="2895600" cy="365125"/>
          </a:xfrm>
        </p:spPr>
        <p:txBody>
          <a:bodyPr/>
          <a:lstStyle/>
          <a:p>
            <a:pPr>
              <a:defRPr/>
            </a:pPr>
            <a:fld id="{21AAEA1D-3FCA-F044-81CE-B3AB8897DC21}" type="slidenum">
              <a:rPr lang="en-US" smtClean="0"/>
              <a:pPr>
                <a:defRPr/>
              </a:pPr>
              <a:t>39</a:t>
            </a:fld>
            <a:endParaRPr lang="en-US" dirty="0"/>
          </a:p>
        </p:txBody>
      </p:sp>
      <p:sp>
        <p:nvSpPr>
          <p:cNvPr id="2" name="TextBox 1"/>
          <p:cNvSpPr txBox="1"/>
          <p:nvPr/>
        </p:nvSpPr>
        <p:spPr>
          <a:xfrm>
            <a:off x="5547348" y="2660993"/>
            <a:ext cx="472452" cy="461665"/>
          </a:xfrm>
          <a:prstGeom prst="rect">
            <a:avLst/>
          </a:prstGeom>
          <a:noFill/>
        </p:spPr>
        <p:txBody>
          <a:bodyPr wrap="square" rtlCol="0">
            <a:spAutoFit/>
          </a:bodyPr>
          <a:lstStyle/>
          <a:p>
            <a:r>
              <a:rPr lang="en-US" sz="2400" dirty="0" err="1" smtClean="0">
                <a:latin typeface="Times New Roman"/>
                <a:cs typeface="Times New Roman"/>
              </a:rPr>
              <a:t>ν</a:t>
            </a:r>
            <a:r>
              <a:rPr lang="en-US" sz="2400" baseline="-25000" dirty="0" err="1" smtClean="0">
                <a:latin typeface="Times New Roman"/>
                <a:cs typeface="Times New Roman"/>
              </a:rPr>
              <a:t>e</a:t>
            </a:r>
            <a:endParaRPr lang="en-US" sz="2400" dirty="0">
              <a:latin typeface="Times New Roman"/>
              <a:cs typeface="Times New Roman"/>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298971334"/>
              </p:ext>
            </p:extLst>
          </p:nvPr>
        </p:nvGraphicFramePr>
        <p:xfrm>
          <a:off x="4023731" y="2727225"/>
          <a:ext cx="355600" cy="431800"/>
        </p:xfrm>
        <a:graphic>
          <a:graphicData uri="http://schemas.openxmlformats.org/presentationml/2006/ole">
            <mc:AlternateContent xmlns:mc="http://schemas.openxmlformats.org/markup-compatibility/2006">
              <mc:Choice xmlns:v="urn:schemas-microsoft-com:vml" Requires="v">
                <p:oleObj spid="_x0000_s1147" name="Equation" r:id="rId3" imgW="177800" imgH="215900" progId="Equation.DSMT4">
                  <p:embed/>
                </p:oleObj>
              </mc:Choice>
              <mc:Fallback>
                <p:oleObj name="Equation" r:id="rId3" imgW="177800" imgH="215900" progId="Equation.DSMT4">
                  <p:embed/>
                  <p:pic>
                    <p:nvPicPr>
                      <p:cNvPr id="0" name=""/>
                      <p:cNvPicPr/>
                      <p:nvPr/>
                    </p:nvPicPr>
                    <p:blipFill>
                      <a:blip r:embed="rId4"/>
                      <a:stretch>
                        <a:fillRect/>
                      </a:stretch>
                    </p:blipFill>
                    <p:spPr>
                      <a:xfrm>
                        <a:off x="4023731" y="2727225"/>
                        <a:ext cx="355600" cy="431800"/>
                      </a:xfrm>
                      <a:prstGeom prst="rect">
                        <a:avLst/>
                      </a:prstGeom>
                    </p:spPr>
                  </p:pic>
                </p:oleObj>
              </mc:Fallback>
            </mc:AlternateContent>
          </a:graphicData>
        </a:graphic>
      </p:graphicFrame>
    </p:spTree>
    <p:extLst>
      <p:ext uri="{BB962C8B-B14F-4D97-AF65-F5344CB8AC3E}">
        <p14:creationId xmlns:p14="http://schemas.microsoft.com/office/powerpoint/2010/main" val="38213706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15992" y="79399"/>
            <a:ext cx="6972525" cy="584776"/>
          </a:xfrm>
          <a:prstGeom prst="rect">
            <a:avLst/>
          </a:prstGeom>
          <a:noFill/>
        </p:spPr>
        <p:txBody>
          <a:bodyPr wrap="square" rtlCol="0">
            <a:spAutoFit/>
          </a:bodyPr>
          <a:lstStyle/>
          <a:p>
            <a:r>
              <a:rPr lang="en-US" sz="3200" dirty="0" smtClean="0"/>
              <a:t>Belle II/</a:t>
            </a:r>
            <a:r>
              <a:rPr lang="en-US" sz="3200" dirty="0" err="1" smtClean="0"/>
              <a:t>SuperKEKB</a:t>
            </a:r>
            <a:r>
              <a:rPr lang="en-US" sz="3200" dirty="0" smtClean="0"/>
              <a:t> Physics Summary</a:t>
            </a:r>
            <a:endParaRPr lang="en-US" sz="3200" dirty="0"/>
          </a:p>
        </p:txBody>
      </p:sp>
      <p:sp>
        <p:nvSpPr>
          <p:cNvPr id="3" name="TextBox 2"/>
          <p:cNvSpPr txBox="1"/>
          <p:nvPr/>
        </p:nvSpPr>
        <p:spPr>
          <a:xfrm>
            <a:off x="303321" y="1934064"/>
            <a:ext cx="4198934" cy="3785652"/>
          </a:xfrm>
          <a:prstGeom prst="rect">
            <a:avLst/>
          </a:prstGeom>
          <a:noFill/>
        </p:spPr>
        <p:txBody>
          <a:bodyPr wrap="square" rtlCol="0">
            <a:spAutoFit/>
          </a:bodyPr>
          <a:lstStyle/>
          <a:p>
            <a:r>
              <a:rPr lang="en-US" sz="2400" i="1" dirty="0" smtClean="0"/>
              <a:t>Unique new physics capabilities and unique detector capabilities (“single B meson beam”, neutrals, neutrinos), clean environment with good systematics, which are critical for the next round of </a:t>
            </a:r>
            <a:r>
              <a:rPr lang="en-US" sz="2400" i="1" u="sng" dirty="0" smtClean="0"/>
              <a:t>New Physics</a:t>
            </a:r>
            <a:r>
              <a:rPr lang="en-US" sz="2400" i="1" dirty="0" smtClean="0"/>
              <a:t> searches</a:t>
            </a:r>
            <a:r>
              <a:rPr lang="en-US" sz="2400" i="1" dirty="0"/>
              <a:t> </a:t>
            </a:r>
            <a:r>
              <a:rPr lang="en-US" sz="2400" i="1" dirty="0" smtClean="0"/>
              <a:t>e.g. </a:t>
            </a:r>
            <a:r>
              <a:rPr lang="en-US" sz="2400" i="1" u="sng" dirty="0" smtClean="0">
                <a:solidFill>
                  <a:srgbClr val="FF0000"/>
                </a:solidFill>
              </a:rPr>
              <a:t>charged Higgs</a:t>
            </a:r>
            <a:r>
              <a:rPr lang="en-US" sz="2400" i="1" u="sng" dirty="0" smtClean="0"/>
              <a:t>, </a:t>
            </a:r>
            <a:r>
              <a:rPr lang="en-US" sz="2400" u="sng" dirty="0" smtClean="0"/>
              <a:t>new weak couplings </a:t>
            </a:r>
            <a:r>
              <a:rPr lang="en-US" sz="2400" i="1" u="sng" dirty="0" smtClean="0"/>
              <a:t>and </a:t>
            </a:r>
            <a:r>
              <a:rPr lang="en-US" sz="2400" u="sng" dirty="0" smtClean="0"/>
              <a:t>phases</a:t>
            </a:r>
            <a:r>
              <a:rPr lang="en-US" sz="2400" i="1" u="sng" dirty="0" smtClean="0"/>
              <a:t>, lepton flavor violation.</a:t>
            </a:r>
            <a:r>
              <a:rPr lang="en-US" sz="2400" i="1" dirty="0" smtClean="0"/>
              <a:t>)</a:t>
            </a:r>
            <a:endParaRPr lang="en-US" sz="2400" i="1" dirty="0"/>
          </a:p>
        </p:txBody>
      </p:sp>
      <p:sp>
        <p:nvSpPr>
          <p:cNvPr id="4" name="TextBox 3"/>
          <p:cNvSpPr txBox="1"/>
          <p:nvPr/>
        </p:nvSpPr>
        <p:spPr>
          <a:xfrm>
            <a:off x="507659" y="948595"/>
            <a:ext cx="7989191" cy="954107"/>
          </a:xfrm>
          <a:prstGeom prst="rect">
            <a:avLst/>
          </a:prstGeom>
          <a:noFill/>
        </p:spPr>
        <p:txBody>
          <a:bodyPr wrap="square" rtlCol="0">
            <a:spAutoFit/>
          </a:bodyPr>
          <a:lstStyle/>
          <a:p>
            <a:r>
              <a:rPr lang="en-US" sz="2800" dirty="0" err="1" smtClean="0"/>
              <a:t>SuperKEKB</a:t>
            </a:r>
            <a:r>
              <a:rPr lang="en-US" sz="2800" dirty="0" smtClean="0"/>
              <a:t>/Belle II is </a:t>
            </a:r>
            <a:r>
              <a:rPr lang="en-US" sz="2800" i="1" dirty="0" smtClean="0"/>
              <a:t>the intensity frontier facility </a:t>
            </a:r>
            <a:r>
              <a:rPr lang="en-US" sz="2800" dirty="0" smtClean="0"/>
              <a:t>for B mesons, charm mesons and </a:t>
            </a:r>
            <a:r>
              <a:rPr lang="en-US" sz="2800" dirty="0" err="1" smtClean="0"/>
              <a:t>τ</a:t>
            </a:r>
            <a:r>
              <a:rPr lang="en-US" sz="2800" dirty="0" smtClean="0"/>
              <a:t> leptons.</a:t>
            </a:r>
            <a:endParaRPr lang="en-US" sz="2800" dirty="0"/>
          </a:p>
        </p:txBody>
      </p:sp>
      <p:sp>
        <p:nvSpPr>
          <p:cNvPr id="6" name="Slide Number Placeholder 5"/>
          <p:cNvSpPr>
            <a:spLocks noGrp="1"/>
          </p:cNvSpPr>
          <p:nvPr>
            <p:ph type="sldNum" sz="quarter" idx="12"/>
          </p:nvPr>
        </p:nvSpPr>
        <p:spPr/>
        <p:txBody>
          <a:bodyPr/>
          <a:lstStyle/>
          <a:p>
            <a:fld id="{2066355A-084C-D24E-9AD2-7E4FC41EA627}" type="slidenum">
              <a:rPr lang="en-US" smtClean="0"/>
              <a:t>4</a:t>
            </a:fld>
            <a:endParaRPr lang="en-US"/>
          </a:p>
        </p:txBody>
      </p:sp>
      <p:pic>
        <p:nvPicPr>
          <p:cNvPr id="7" name="Picture 3" descr="frontierland-signs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502255" y="2151954"/>
            <a:ext cx="4492486" cy="2986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860472" y="5250118"/>
            <a:ext cx="2441541" cy="369332"/>
          </a:xfrm>
          <a:prstGeom prst="rect">
            <a:avLst/>
          </a:prstGeom>
          <a:noFill/>
        </p:spPr>
        <p:txBody>
          <a:bodyPr wrap="square" rtlCol="0">
            <a:spAutoFit/>
          </a:bodyPr>
          <a:lstStyle/>
          <a:p>
            <a:r>
              <a:rPr lang="en-US" dirty="0" smtClean="0"/>
              <a:t>Photo credit: R. Lipton</a:t>
            </a:r>
            <a:endParaRPr lang="en-US" dirty="0"/>
          </a:p>
        </p:txBody>
      </p:sp>
      <p:sp>
        <p:nvSpPr>
          <p:cNvPr id="9" name="Rectangle 8"/>
          <p:cNvSpPr/>
          <p:nvPr/>
        </p:nvSpPr>
        <p:spPr>
          <a:xfrm>
            <a:off x="454243" y="5894685"/>
            <a:ext cx="8636341" cy="830997"/>
          </a:xfrm>
          <a:prstGeom prst="rect">
            <a:avLst/>
          </a:prstGeom>
        </p:spPr>
        <p:txBody>
          <a:bodyPr wrap="square">
            <a:spAutoFit/>
          </a:bodyPr>
          <a:lstStyle/>
          <a:p>
            <a:r>
              <a:rPr lang="en-US" sz="2400" u="sng" dirty="0" smtClean="0"/>
              <a:t>2014 US P5 </a:t>
            </a:r>
            <a:r>
              <a:rPr lang="en-US" sz="2400" u="sng" dirty="0" smtClean="0"/>
              <a:t>report: This </a:t>
            </a:r>
            <a:r>
              <a:rPr lang="en-US" sz="2400" u="sng" dirty="0"/>
              <a:t>provides unique sensitivity to physics</a:t>
            </a:r>
          </a:p>
          <a:p>
            <a:r>
              <a:rPr lang="en-US" sz="2400" u="sng" dirty="0"/>
              <a:t>at energy scales far higher than can be accessed directly at colliders</a:t>
            </a:r>
            <a:r>
              <a:rPr lang="en-US" sz="2000" dirty="0"/>
              <a:t>.</a:t>
            </a:r>
          </a:p>
        </p:txBody>
      </p:sp>
    </p:spTree>
    <p:extLst>
      <p:ext uri="{BB962C8B-B14F-4D97-AF65-F5344CB8AC3E}">
        <p14:creationId xmlns:p14="http://schemas.microsoft.com/office/powerpoint/2010/main" val="428072341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228600"/>
            <a:ext cx="8083217" cy="685800"/>
          </a:xfrm>
        </p:spPr>
        <p:txBody>
          <a:bodyPr>
            <a:normAutofit/>
          </a:bodyPr>
          <a:lstStyle/>
          <a:p>
            <a:r>
              <a:rPr lang="sl-SI" sz="2800" i="1" dirty="0" smtClean="0">
                <a:latin typeface="Times New Roman"/>
                <a:ea typeface="ＭＳ Ｐゴシック" charset="0"/>
                <a:cs typeface="Times New Roman"/>
              </a:rPr>
              <a:t>Example of a Missing </a:t>
            </a:r>
            <a:r>
              <a:rPr lang="sl-SI" sz="2800" i="1" dirty="0">
                <a:latin typeface="Times New Roman"/>
                <a:ea typeface="ＭＳ Ｐゴシック" charset="0"/>
                <a:cs typeface="Times New Roman"/>
              </a:rPr>
              <a:t>Energy </a:t>
            </a:r>
            <a:r>
              <a:rPr lang="sl-SI" sz="2800" i="1" dirty="0" smtClean="0">
                <a:latin typeface="Times New Roman"/>
                <a:ea typeface="ＭＳ Ｐゴシック" charset="0"/>
                <a:cs typeface="Times New Roman"/>
              </a:rPr>
              <a:t>Decay </a:t>
            </a:r>
            <a:r>
              <a:rPr lang="sl-SI" sz="2800" dirty="0" smtClean="0">
                <a:latin typeface="Times New Roman"/>
                <a:ea typeface="ＭＳ Ｐゴシック" charset="0"/>
                <a:cs typeface="Times New Roman"/>
              </a:rPr>
              <a:t>(B</a:t>
            </a:r>
            <a:r>
              <a:rPr lang="sl-SI" sz="2800" dirty="0" smtClean="0">
                <a:latin typeface="Times New Roman"/>
                <a:ea typeface="ＭＳ Ｐゴシック" charset="0"/>
                <a:cs typeface="Times New Roman"/>
                <a:sym typeface="Wingdings"/>
              </a:rPr>
              <a:t></a:t>
            </a:r>
            <a:r>
              <a:rPr lang="sl-SI" sz="2800" dirty="0" smtClean="0">
                <a:latin typeface="Times New Roman"/>
                <a:ea typeface="ＭＳ Ｐゴシック" charset="0"/>
                <a:cs typeface="Times New Roman"/>
                <a:sym typeface="Wingdings" charset="0"/>
              </a:rPr>
              <a:t>τ</a:t>
            </a:r>
            <a:r>
              <a:rPr lang="sl-SI" sz="2800" dirty="0" smtClean="0">
                <a:latin typeface="Times New Roman"/>
                <a:ea typeface="Lucida Grande"/>
                <a:cs typeface="Times New Roman"/>
                <a:sym typeface="Wingdings" charset="0"/>
              </a:rPr>
              <a:t>ν</a:t>
            </a:r>
            <a:r>
              <a:rPr lang="sl-SI" sz="2800" i="1" dirty="0" smtClean="0">
                <a:latin typeface="Times New Roman"/>
                <a:ea typeface="ＭＳ Ｐゴシック" charset="0"/>
                <a:cs typeface="Times New Roman"/>
              </a:rPr>
              <a:t>) in </a:t>
            </a:r>
            <a:r>
              <a:rPr lang="sl-SI" sz="2800" i="1" u="sng" dirty="0" smtClean="0">
                <a:latin typeface="Times New Roman"/>
                <a:ea typeface="ＭＳ Ｐゴシック" charset="0"/>
                <a:cs typeface="Times New Roman"/>
              </a:rPr>
              <a:t>Data</a:t>
            </a:r>
            <a:endParaRPr lang="en-GB" sz="2800" b="1" i="1" u="sng" dirty="0">
              <a:latin typeface="Times New Roman"/>
              <a:ea typeface="ＭＳ Ｐゴシック" charset="0"/>
              <a:cs typeface="Times New Roman"/>
            </a:endParaRPr>
          </a:p>
        </p:txBody>
      </p:sp>
      <p:sp>
        <p:nvSpPr>
          <p:cNvPr id="2" name="TextBox 1"/>
          <p:cNvSpPr txBox="1"/>
          <p:nvPr/>
        </p:nvSpPr>
        <p:spPr>
          <a:xfrm>
            <a:off x="557546" y="5622773"/>
            <a:ext cx="8183563" cy="523220"/>
          </a:xfrm>
          <a:prstGeom prst="rect">
            <a:avLst/>
          </a:prstGeom>
          <a:noFill/>
        </p:spPr>
        <p:txBody>
          <a:bodyPr wrap="square" rtlCol="0">
            <a:spAutoFit/>
          </a:bodyPr>
          <a:lstStyle/>
          <a:p>
            <a:r>
              <a:rPr lang="en-US" sz="2800" dirty="0" smtClean="0"/>
              <a:t>The clean </a:t>
            </a:r>
            <a:r>
              <a:rPr lang="en-US" sz="2800" dirty="0" err="1" smtClean="0"/>
              <a:t>e+e</a:t>
            </a:r>
            <a:r>
              <a:rPr lang="en-US" sz="2800" dirty="0" smtClean="0"/>
              <a:t>- environment makes this possible</a:t>
            </a:r>
            <a:endParaRPr lang="en-US" sz="2800" dirty="0"/>
          </a:p>
        </p:txBody>
      </p:sp>
      <p:sp>
        <p:nvSpPr>
          <p:cNvPr id="3" name="Slide Number Placeholder 2"/>
          <p:cNvSpPr>
            <a:spLocks noGrp="1"/>
          </p:cNvSpPr>
          <p:nvPr>
            <p:ph type="sldNum" sz="quarter" idx="12"/>
          </p:nvPr>
        </p:nvSpPr>
        <p:spPr/>
        <p:txBody>
          <a:bodyPr/>
          <a:lstStyle/>
          <a:p>
            <a:fld id="{2066355A-084C-D24E-9AD2-7E4FC41EA627}" type="slidenum">
              <a:rPr lang="en-US" smtClean="0"/>
              <a:pPr/>
              <a:t>40</a:t>
            </a:fld>
            <a:endParaRPr lang="en-US"/>
          </a:p>
        </p:txBody>
      </p:sp>
      <p:pic>
        <p:nvPicPr>
          <p:cNvPr id="6" name="Picture 2"/>
          <p:cNvPicPr>
            <a:picLocks noChangeAspect="1" noChangeArrowheads="1"/>
          </p:cNvPicPr>
          <p:nvPr/>
        </p:nvPicPr>
        <p:blipFill>
          <a:blip r:embed="rId3" cstate="print"/>
          <a:srcRect/>
          <a:stretch>
            <a:fillRect/>
          </a:stretch>
        </p:blipFill>
        <p:spPr bwMode="auto">
          <a:xfrm>
            <a:off x="3355327" y="1316281"/>
            <a:ext cx="5199612" cy="4152207"/>
          </a:xfrm>
          <a:prstGeom prst="rect">
            <a:avLst/>
          </a:prstGeom>
          <a:noFill/>
          <a:ln w="9525">
            <a:noFill/>
            <a:miter lim="800000"/>
            <a:headEnd/>
            <a:tailEnd/>
          </a:ln>
        </p:spPr>
      </p:pic>
      <p:pic>
        <p:nvPicPr>
          <p:cNvPr id="7" name="Picture 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28494" y="2672738"/>
            <a:ext cx="2732227" cy="173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stretch>
            <a:fillRect/>
          </a:stretch>
        </p:blipFill>
        <p:spPr>
          <a:xfrm>
            <a:off x="7699109" y="1450752"/>
            <a:ext cx="811530" cy="622935"/>
          </a:xfrm>
          <a:prstGeom prst="rect">
            <a:avLst/>
          </a:prstGeom>
        </p:spPr>
      </p:pic>
    </p:spTree>
    <p:extLst>
      <p:ext uri="{BB962C8B-B14F-4D97-AF65-F5344CB8AC3E}">
        <p14:creationId xmlns:p14="http://schemas.microsoft.com/office/powerpoint/2010/main" val="30711943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063" y="170864"/>
            <a:ext cx="8689641" cy="830997"/>
          </a:xfrm>
          <a:prstGeom prst="rect">
            <a:avLst/>
          </a:prstGeom>
          <a:noFill/>
        </p:spPr>
        <p:txBody>
          <a:bodyPr wrap="square" rtlCol="0">
            <a:spAutoFit/>
          </a:bodyPr>
          <a:lstStyle/>
          <a:p>
            <a:r>
              <a:rPr lang="en-US" sz="2400" dirty="0" smtClean="0"/>
              <a:t>Example: Belle </a:t>
            </a:r>
            <a:r>
              <a:rPr lang="en-US" sz="2400" dirty="0" err="1" smtClean="0"/>
              <a:t>B</a:t>
            </a:r>
            <a:r>
              <a:rPr lang="en-US" sz="2400" dirty="0" err="1" smtClean="0">
                <a:sym typeface="Wingdings"/>
              </a:rPr>
              <a:t>τν</a:t>
            </a:r>
            <a:r>
              <a:rPr lang="en-US" sz="2400" dirty="0" smtClean="0">
                <a:sym typeface="Wingdings"/>
              </a:rPr>
              <a:t> </a:t>
            </a:r>
            <a:r>
              <a:rPr lang="en-US" sz="2400" dirty="0" smtClean="0"/>
              <a:t>results with full </a:t>
            </a:r>
            <a:r>
              <a:rPr lang="en-US" sz="2400" i="1" dirty="0" smtClean="0"/>
              <a:t>reprocessed</a:t>
            </a:r>
            <a:r>
              <a:rPr lang="en-US" sz="2400" dirty="0" smtClean="0"/>
              <a:t> data sample: either </a:t>
            </a:r>
            <a:r>
              <a:rPr lang="en-US" sz="2400" dirty="0" err="1" smtClean="0"/>
              <a:t>hadronic</a:t>
            </a:r>
            <a:r>
              <a:rPr lang="en-US" sz="2400" dirty="0" smtClean="0"/>
              <a:t> or </a:t>
            </a:r>
            <a:r>
              <a:rPr lang="en-US" sz="2400" dirty="0" err="1" smtClean="0"/>
              <a:t>semileptonic</a:t>
            </a:r>
            <a:r>
              <a:rPr lang="en-US" sz="2400" dirty="0" smtClean="0"/>
              <a:t> tags (</a:t>
            </a:r>
            <a:r>
              <a:rPr lang="en-US" sz="2400" dirty="0" smtClean="0">
                <a:sym typeface="Wingdings"/>
              </a:rPr>
              <a:t>PRD 92, 051102 (2015)</a:t>
            </a:r>
            <a:r>
              <a:rPr lang="en-US" sz="2400" dirty="0" smtClean="0"/>
              <a:t>)</a:t>
            </a:r>
            <a:endParaRPr lang="en-US" sz="2400"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82880" y="1001861"/>
            <a:ext cx="4379976" cy="2880360"/>
          </a:xfrm>
          <a:prstGeom prst="rect">
            <a:avLst/>
          </a:prstGeom>
        </p:spPr>
      </p:pic>
      <p:sp>
        <p:nvSpPr>
          <p:cNvPr id="10" name="TextBox 9"/>
          <p:cNvSpPr txBox="1"/>
          <p:nvPr/>
        </p:nvSpPr>
        <p:spPr>
          <a:xfrm>
            <a:off x="1020428" y="1201545"/>
            <a:ext cx="2266630" cy="646331"/>
          </a:xfrm>
          <a:prstGeom prst="rect">
            <a:avLst/>
          </a:prstGeom>
          <a:noFill/>
        </p:spPr>
        <p:txBody>
          <a:bodyPr wrap="square" rtlCol="0">
            <a:spAutoFit/>
          </a:bodyPr>
          <a:lstStyle/>
          <a:p>
            <a:r>
              <a:rPr lang="en-US" dirty="0" err="1" smtClean="0"/>
              <a:t>Hadronic</a:t>
            </a:r>
            <a:r>
              <a:rPr lang="en-US" dirty="0" smtClean="0"/>
              <a:t> tags: 63±22.5 (3σ)</a:t>
            </a:r>
            <a:endParaRPr lang="en-US" dirty="0"/>
          </a:p>
        </p:txBody>
      </p:sp>
      <p:sp>
        <p:nvSpPr>
          <p:cNvPr id="11" name="TextBox 10"/>
          <p:cNvSpPr txBox="1"/>
          <p:nvPr/>
        </p:nvSpPr>
        <p:spPr>
          <a:xfrm>
            <a:off x="182879" y="6196012"/>
            <a:ext cx="7403254" cy="461665"/>
          </a:xfrm>
          <a:prstGeom prst="rect">
            <a:avLst/>
          </a:prstGeom>
          <a:noFill/>
        </p:spPr>
        <p:txBody>
          <a:bodyPr wrap="square" rtlCol="0">
            <a:spAutoFit/>
          </a:bodyPr>
          <a:lstStyle/>
          <a:p>
            <a:r>
              <a:rPr lang="en-US" sz="2400" dirty="0" smtClean="0">
                <a:solidFill>
                  <a:srgbClr val="FF0000"/>
                </a:solidFill>
                <a:sym typeface="Wingdings"/>
              </a:rPr>
              <a:t></a:t>
            </a:r>
            <a:r>
              <a:rPr lang="en-US" sz="2400" dirty="0" smtClean="0"/>
              <a:t>The horizontal axis is the “Extra Calorimeter Energy”</a:t>
            </a:r>
            <a:endParaRPr lang="en-US" sz="2400" dirty="0"/>
          </a:p>
        </p:txBody>
      </p:sp>
      <p:sp>
        <p:nvSpPr>
          <p:cNvPr id="6" name="Slide Number Placeholder 5"/>
          <p:cNvSpPr>
            <a:spLocks noGrp="1"/>
          </p:cNvSpPr>
          <p:nvPr>
            <p:ph type="sldNum" sz="quarter" idx="12"/>
          </p:nvPr>
        </p:nvSpPr>
        <p:spPr/>
        <p:txBody>
          <a:bodyPr/>
          <a:lstStyle/>
          <a:p>
            <a:fld id="{2066355A-084C-D24E-9AD2-7E4FC41EA627}" type="slidenum">
              <a:rPr lang="en-US" smtClean="0"/>
              <a:pPr/>
              <a:t>41</a:t>
            </a:fld>
            <a:endParaRPr lang="en-US" dirty="0"/>
          </a:p>
        </p:txBody>
      </p:sp>
      <p:sp>
        <p:nvSpPr>
          <p:cNvPr id="13" name="TextBox 12"/>
          <p:cNvSpPr txBox="1"/>
          <p:nvPr/>
        </p:nvSpPr>
        <p:spPr>
          <a:xfrm>
            <a:off x="4965700" y="1788218"/>
            <a:ext cx="4000500" cy="1200329"/>
          </a:xfrm>
          <a:prstGeom prst="rect">
            <a:avLst/>
          </a:prstGeom>
          <a:noFill/>
        </p:spPr>
        <p:txBody>
          <a:bodyPr wrap="square" rtlCol="0">
            <a:spAutoFit/>
          </a:bodyPr>
          <a:lstStyle/>
          <a:p>
            <a:r>
              <a:rPr lang="en-US" dirty="0" smtClean="0"/>
              <a:t>Idea: With the “single B meson beam”, we look for a single track from a </a:t>
            </a:r>
            <a:r>
              <a:rPr lang="en-US" dirty="0" err="1" smtClean="0"/>
              <a:t>τ</a:t>
            </a:r>
            <a:r>
              <a:rPr lang="en-US" dirty="0" smtClean="0"/>
              <a:t>, missing energy/</a:t>
            </a:r>
            <a:r>
              <a:rPr lang="en-US" dirty="0" err="1" smtClean="0"/>
              <a:t>momentun</a:t>
            </a:r>
            <a:r>
              <a:rPr lang="en-US" dirty="0" smtClean="0"/>
              <a:t> and </a:t>
            </a:r>
            <a:r>
              <a:rPr lang="en-US" u="sng" dirty="0" smtClean="0">
                <a:solidFill>
                  <a:srgbClr val="FF0000"/>
                </a:solidFill>
              </a:rPr>
              <a:t>extra calorimeter energy close to zero.</a:t>
            </a:r>
            <a:endParaRPr lang="en-US" u="sng" dirty="0">
              <a:solidFill>
                <a:srgbClr val="FF0000"/>
              </a:solidFill>
            </a:endParaRPr>
          </a:p>
        </p:txBody>
      </p:sp>
      <p:sp>
        <p:nvSpPr>
          <p:cNvPr id="14" name="TextBox 13"/>
          <p:cNvSpPr txBox="1"/>
          <p:nvPr/>
        </p:nvSpPr>
        <p:spPr>
          <a:xfrm>
            <a:off x="5080000" y="4325052"/>
            <a:ext cx="3606800" cy="1569660"/>
          </a:xfrm>
          <a:prstGeom prst="rect">
            <a:avLst/>
          </a:prstGeom>
          <a:noFill/>
        </p:spPr>
        <p:txBody>
          <a:bodyPr wrap="square" rtlCol="0">
            <a:spAutoFit/>
          </a:bodyPr>
          <a:lstStyle/>
          <a:p>
            <a:r>
              <a:rPr lang="en-US" sz="2400" dirty="0" smtClean="0"/>
              <a:t>With the full B factory statistics only “evidence”. No single observation</a:t>
            </a:r>
            <a:r>
              <a:rPr lang="en-US" dirty="0"/>
              <a:t> </a:t>
            </a:r>
            <a:r>
              <a:rPr lang="en-US" sz="2400" dirty="0" smtClean="0"/>
              <a:t>from either Belle or </a:t>
            </a:r>
            <a:r>
              <a:rPr lang="en-US" sz="2400" dirty="0" err="1" smtClean="0"/>
              <a:t>BaBar</a:t>
            </a:r>
            <a:r>
              <a:rPr lang="en-US" sz="2400" dirty="0" smtClean="0"/>
              <a:t>.</a:t>
            </a:r>
            <a:endParaRPr lang="en-US" dirty="0"/>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4359" y="3544189"/>
            <a:ext cx="3880866" cy="2633472"/>
          </a:xfrm>
          <a:prstGeom prst="rect">
            <a:avLst/>
          </a:prstGeom>
        </p:spPr>
      </p:pic>
      <p:sp>
        <p:nvSpPr>
          <p:cNvPr id="8" name="TextBox 7"/>
          <p:cNvSpPr txBox="1"/>
          <p:nvPr/>
        </p:nvSpPr>
        <p:spPr>
          <a:xfrm>
            <a:off x="1090705" y="3559055"/>
            <a:ext cx="2196353" cy="369332"/>
          </a:xfrm>
          <a:prstGeom prst="rect">
            <a:avLst/>
          </a:prstGeom>
          <a:noFill/>
        </p:spPr>
        <p:txBody>
          <a:bodyPr wrap="square" rtlCol="0">
            <a:spAutoFit/>
          </a:bodyPr>
          <a:lstStyle/>
          <a:p>
            <a:r>
              <a:rPr lang="en-US" dirty="0" err="1" smtClean="0"/>
              <a:t>Semileptonic</a:t>
            </a:r>
            <a:r>
              <a:rPr lang="en-US" dirty="0" smtClean="0"/>
              <a:t> tags: </a:t>
            </a:r>
            <a:endParaRPr lang="en-US" dirty="0"/>
          </a:p>
        </p:txBody>
      </p:sp>
      <p:sp>
        <p:nvSpPr>
          <p:cNvPr id="12" name="TextBox 11"/>
          <p:cNvSpPr txBox="1"/>
          <p:nvPr/>
        </p:nvSpPr>
        <p:spPr>
          <a:xfrm>
            <a:off x="1090706" y="3872079"/>
            <a:ext cx="1628588" cy="369332"/>
          </a:xfrm>
          <a:prstGeom prst="rect">
            <a:avLst/>
          </a:prstGeom>
          <a:noFill/>
        </p:spPr>
        <p:txBody>
          <a:bodyPr wrap="square" rtlCol="0">
            <a:spAutoFit/>
          </a:bodyPr>
          <a:lstStyle/>
          <a:p>
            <a:r>
              <a:rPr lang="en-US" dirty="0"/>
              <a:t>222±</a:t>
            </a:r>
            <a:r>
              <a:rPr lang="en-US" dirty="0" smtClean="0"/>
              <a:t>50 (3.8σ)</a:t>
            </a:r>
            <a:endParaRPr lang="en-US" dirty="0"/>
          </a:p>
        </p:txBody>
      </p:sp>
      <p:sp>
        <p:nvSpPr>
          <p:cNvPr id="15" name="Down Arrow 14"/>
          <p:cNvSpPr/>
          <p:nvPr/>
        </p:nvSpPr>
        <p:spPr>
          <a:xfrm>
            <a:off x="1090706" y="4736353"/>
            <a:ext cx="149412" cy="37352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5"/>
          <a:stretch>
            <a:fillRect/>
          </a:stretch>
        </p:blipFill>
        <p:spPr>
          <a:xfrm>
            <a:off x="4771465" y="1001861"/>
            <a:ext cx="4526280" cy="3497580"/>
          </a:xfrm>
          <a:prstGeom prst="rect">
            <a:avLst/>
          </a:prstGeom>
        </p:spPr>
      </p:pic>
    </p:spTree>
    <p:extLst>
      <p:ext uri="{BB962C8B-B14F-4D97-AF65-F5344CB8AC3E}">
        <p14:creationId xmlns:p14="http://schemas.microsoft.com/office/powerpoint/2010/main" val="34802970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2669552"/>
            <a:ext cx="8229600" cy="3456611"/>
          </a:xfrm>
        </p:spPr>
        <p:txBody>
          <a:bodyPr/>
          <a:lstStyle/>
          <a:p>
            <a:pPr marL="457200" lvl="1" indent="0">
              <a:buNone/>
            </a:pPr>
            <a:r>
              <a:rPr lang="en-GB" dirty="0" smtClean="0"/>
              <a:t> </a:t>
            </a:r>
          </a:p>
        </p:txBody>
      </p:sp>
      <p:pic>
        <p:nvPicPr>
          <p:cNvPr id="9" name="Picture 21"/>
          <p:cNvPicPr>
            <a:picLocks noChangeAspect="1" noChangeArrowheads="1"/>
          </p:cNvPicPr>
          <p:nvPr/>
        </p:nvPicPr>
        <p:blipFill>
          <a:blip r:embed="rId3"/>
          <a:srcRect/>
          <a:stretch>
            <a:fillRect/>
          </a:stretch>
        </p:blipFill>
        <p:spPr bwMode="auto">
          <a:xfrm>
            <a:off x="5839886" y="896552"/>
            <a:ext cx="2947459" cy="1773000"/>
          </a:xfrm>
          <a:prstGeom prst="rect">
            <a:avLst/>
          </a:prstGeom>
          <a:noFill/>
          <a:ln w="9525">
            <a:noFill/>
            <a:miter lim="800000"/>
            <a:headEnd/>
            <a:tailEnd/>
          </a:ln>
        </p:spPr>
      </p:pic>
      <p:pic>
        <p:nvPicPr>
          <p:cNvPr id="10" name="Picture 9" descr="btaunu2-LHC-comparison.pdf"/>
          <p:cNvPicPr>
            <a:picLocks noChangeAspect="1"/>
          </p:cNvPicPr>
          <p:nvPr/>
        </p:nvPicPr>
        <p:blipFill>
          <a:blip r:embed="rId4"/>
          <a:stretch>
            <a:fillRect/>
          </a:stretch>
        </p:blipFill>
        <p:spPr>
          <a:xfrm>
            <a:off x="0" y="2963333"/>
            <a:ext cx="5767103" cy="3894667"/>
          </a:xfrm>
          <a:prstGeom prst="rect">
            <a:avLst/>
          </a:prstGeom>
        </p:spPr>
      </p:pic>
      <p:sp>
        <p:nvSpPr>
          <p:cNvPr id="13" name="TextBox 12"/>
          <p:cNvSpPr txBox="1"/>
          <p:nvPr/>
        </p:nvSpPr>
        <p:spPr>
          <a:xfrm>
            <a:off x="5507666" y="5097931"/>
            <a:ext cx="3636334" cy="1200329"/>
          </a:xfrm>
          <a:prstGeom prst="rect">
            <a:avLst/>
          </a:prstGeom>
          <a:noFill/>
        </p:spPr>
        <p:txBody>
          <a:bodyPr wrap="square" rtlCol="0">
            <a:spAutoFit/>
          </a:bodyPr>
          <a:lstStyle/>
          <a:p>
            <a:r>
              <a:rPr lang="en-GB" dirty="0" smtClean="0">
                <a:cs typeface="Cambria"/>
              </a:rPr>
              <a:t>Currently </a:t>
            </a:r>
            <a:r>
              <a:rPr lang="en-GB" dirty="0" smtClean="0">
                <a:solidFill>
                  <a:srgbClr val="0000FF"/>
                </a:solidFill>
                <a:cs typeface="Cambria"/>
              </a:rPr>
              <a:t>inclusive </a:t>
            </a:r>
            <a:r>
              <a:rPr lang="en-GB" dirty="0" err="1" smtClean="0">
                <a:solidFill>
                  <a:srgbClr val="0000FF"/>
                </a:solidFill>
                <a:cs typeface="Cambria"/>
              </a:rPr>
              <a:t>b</a:t>
            </a:r>
            <a:r>
              <a:rPr lang="en-GB" dirty="0" err="1" smtClean="0">
                <a:solidFill>
                  <a:srgbClr val="0000FF"/>
                </a:solidFill>
                <a:cs typeface="Cambria"/>
                <a:sym typeface="Wingdings"/>
              </a:rPr>
              <a:t></a:t>
            </a:r>
            <a:r>
              <a:rPr lang="en-GB" dirty="0" err="1" smtClean="0">
                <a:solidFill>
                  <a:srgbClr val="0000FF"/>
                </a:solidFill>
                <a:cs typeface="Cambria"/>
              </a:rPr>
              <a:t>sγ</a:t>
            </a:r>
            <a:r>
              <a:rPr lang="en-GB" dirty="0" smtClean="0">
                <a:solidFill>
                  <a:srgbClr val="0000FF"/>
                </a:solidFill>
                <a:cs typeface="Cambria"/>
              </a:rPr>
              <a:t>  </a:t>
            </a:r>
            <a:r>
              <a:rPr lang="en-GB" dirty="0" smtClean="0">
                <a:cs typeface="Cambria"/>
              </a:rPr>
              <a:t>rules out </a:t>
            </a:r>
            <a:r>
              <a:rPr lang="en-GB" dirty="0" err="1" smtClean="0">
                <a:cs typeface="Cambria"/>
              </a:rPr>
              <a:t>m</a:t>
            </a:r>
            <a:r>
              <a:rPr lang="en-GB" baseline="-25000" dirty="0" err="1" smtClean="0">
                <a:cs typeface="Cambria"/>
              </a:rPr>
              <a:t>H</a:t>
            </a:r>
            <a:r>
              <a:rPr lang="en-GB" baseline="-25000" dirty="0" smtClean="0">
                <a:cs typeface="Cambria"/>
              </a:rPr>
              <a:t>+</a:t>
            </a:r>
            <a:r>
              <a:rPr lang="en-GB" dirty="0" smtClean="0">
                <a:cs typeface="Cambria"/>
              </a:rPr>
              <a:t> below  ~480 </a:t>
            </a:r>
            <a:r>
              <a:rPr lang="en-GB" dirty="0" err="1" smtClean="0">
                <a:cs typeface="Cambria"/>
              </a:rPr>
              <a:t>GeV</a:t>
            </a:r>
            <a:r>
              <a:rPr lang="en-GB" dirty="0" smtClean="0">
                <a:cs typeface="Cambria"/>
              </a:rPr>
              <a:t>/c</a:t>
            </a:r>
            <a:r>
              <a:rPr lang="en-GB" baseline="30000" dirty="0" smtClean="0">
                <a:cs typeface="Cambria"/>
              </a:rPr>
              <a:t>2  </a:t>
            </a:r>
            <a:r>
              <a:rPr lang="en-GB" dirty="0" smtClean="0">
                <a:cs typeface="Cambria"/>
              </a:rPr>
              <a:t>range at 95% CL (independent of tanβ), M. </a:t>
            </a:r>
            <a:r>
              <a:rPr lang="en-GB" dirty="0" err="1" smtClean="0">
                <a:cs typeface="Cambria"/>
              </a:rPr>
              <a:t>Misiak</a:t>
            </a:r>
            <a:r>
              <a:rPr lang="en-GB" dirty="0" smtClean="0">
                <a:cs typeface="Cambria"/>
              </a:rPr>
              <a:t> et al. (assuming no other NP)</a:t>
            </a:r>
          </a:p>
        </p:txBody>
      </p:sp>
      <p:cxnSp>
        <p:nvCxnSpPr>
          <p:cNvPr id="15" name="Straight Connector 14"/>
          <p:cNvCxnSpPr/>
          <p:nvPr/>
        </p:nvCxnSpPr>
        <p:spPr>
          <a:xfrm rot="5400000" flipH="1" flipV="1">
            <a:off x="33867" y="4631262"/>
            <a:ext cx="3132666" cy="50800"/>
          </a:xfrm>
          <a:prstGeom prst="line">
            <a:avLst/>
          </a:prstGeom>
          <a:ln w="28575" cmpd="sng">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pic>
        <p:nvPicPr>
          <p:cNvPr id="16" name="Picture 15" descr="Untitled"/>
          <p:cNvPicPr>
            <a:picLocks noChangeAspect="1"/>
          </p:cNvPicPr>
          <p:nvPr/>
        </p:nvPicPr>
        <p:blipFill>
          <a:blip r:embed="rId5"/>
          <a:stretch>
            <a:fillRect/>
          </a:stretch>
        </p:blipFill>
        <p:spPr>
          <a:xfrm>
            <a:off x="5752713" y="3615853"/>
            <a:ext cx="3194025" cy="800570"/>
          </a:xfrm>
          <a:prstGeom prst="rect">
            <a:avLst/>
          </a:prstGeom>
        </p:spPr>
      </p:pic>
      <p:sp>
        <p:nvSpPr>
          <p:cNvPr id="3" name="Title 2"/>
          <p:cNvSpPr>
            <a:spLocks noGrp="1"/>
          </p:cNvSpPr>
          <p:nvPr>
            <p:ph type="title"/>
          </p:nvPr>
        </p:nvSpPr>
        <p:spPr>
          <a:xfrm>
            <a:off x="0" y="0"/>
            <a:ext cx="8526815" cy="621914"/>
          </a:xfrm>
        </p:spPr>
        <p:txBody>
          <a:bodyPr>
            <a:normAutofit fontScale="90000"/>
          </a:bodyPr>
          <a:lstStyle/>
          <a:p>
            <a:r>
              <a:rPr lang="en-US" i="1" u="sng" dirty="0" smtClean="0">
                <a:latin typeface="+mn-lt"/>
              </a:rPr>
              <a:t>Complementarity of e+ e- and LHC</a:t>
            </a:r>
            <a:endParaRPr lang="en-US" i="1" u="sng" dirty="0">
              <a:latin typeface="+mn-lt"/>
            </a:endParaRPr>
          </a:p>
        </p:txBody>
      </p:sp>
      <p:sp>
        <p:nvSpPr>
          <p:cNvPr id="4" name="TextBox 3"/>
          <p:cNvSpPr txBox="1"/>
          <p:nvPr/>
        </p:nvSpPr>
        <p:spPr>
          <a:xfrm>
            <a:off x="104588" y="1464092"/>
            <a:ext cx="5662515" cy="1200328"/>
          </a:xfrm>
          <a:prstGeom prst="rect">
            <a:avLst/>
          </a:prstGeom>
          <a:noFill/>
        </p:spPr>
        <p:txBody>
          <a:bodyPr wrap="square" rtlCol="0">
            <a:spAutoFit/>
          </a:bodyPr>
          <a:lstStyle/>
          <a:p>
            <a:r>
              <a:rPr lang="en-GB" sz="2400" dirty="0">
                <a:cs typeface="Cambria"/>
              </a:rPr>
              <a:t>The current combined </a:t>
            </a:r>
            <a:r>
              <a:rPr lang="en-GB" sz="2400" dirty="0" err="1" smtClean="0">
                <a:cs typeface="Cambria"/>
              </a:rPr>
              <a:t>B</a:t>
            </a:r>
            <a:r>
              <a:rPr lang="en-GB" sz="2400" dirty="0" err="1" smtClean="0">
                <a:cs typeface="Cambria"/>
                <a:sym typeface="Wingdings"/>
              </a:rPr>
              <a:t>τυ</a:t>
            </a:r>
            <a:r>
              <a:rPr lang="en-GB" sz="2400" dirty="0" smtClean="0">
                <a:cs typeface="Cambria"/>
                <a:sym typeface="Wingdings"/>
              </a:rPr>
              <a:t> </a:t>
            </a:r>
            <a:r>
              <a:rPr lang="en-GB" sz="2400" dirty="0" smtClean="0">
                <a:cs typeface="Cambria"/>
              </a:rPr>
              <a:t>limit </a:t>
            </a:r>
            <a:r>
              <a:rPr lang="en-GB" sz="2400" dirty="0">
                <a:cs typeface="Cambria"/>
              </a:rPr>
              <a:t>places a stronger constraint than direct searches from </a:t>
            </a:r>
            <a:r>
              <a:rPr lang="en-GB" sz="2400" dirty="0" smtClean="0">
                <a:cs typeface="Cambria"/>
              </a:rPr>
              <a:t>LHC </a:t>
            </a:r>
            <a:r>
              <a:rPr lang="en-GB" sz="2400" dirty="0" err="1" smtClean="0">
                <a:cs typeface="Cambria"/>
              </a:rPr>
              <a:t>exps</a:t>
            </a:r>
            <a:r>
              <a:rPr lang="en-GB" sz="2400" dirty="0" smtClean="0">
                <a:cs typeface="Cambria"/>
              </a:rPr>
              <a:t>. for </a:t>
            </a:r>
            <a:r>
              <a:rPr lang="en-GB" sz="2400" dirty="0">
                <a:cs typeface="Cambria"/>
              </a:rPr>
              <a:t>the next few years</a:t>
            </a:r>
            <a:r>
              <a:rPr lang="en-GB" sz="2400" dirty="0" smtClean="0">
                <a:cs typeface="Cambria"/>
              </a:rPr>
              <a:t>.</a:t>
            </a:r>
            <a:endParaRPr lang="en-GB" sz="2400" dirty="0">
              <a:cs typeface="Cambria"/>
            </a:endParaRPr>
          </a:p>
        </p:txBody>
      </p:sp>
      <p:sp>
        <p:nvSpPr>
          <p:cNvPr id="7" name="TextBox 6"/>
          <p:cNvSpPr txBox="1"/>
          <p:nvPr/>
        </p:nvSpPr>
        <p:spPr>
          <a:xfrm>
            <a:off x="2736838" y="5559596"/>
            <a:ext cx="2589450" cy="369332"/>
          </a:xfrm>
          <a:prstGeom prst="rect">
            <a:avLst/>
          </a:prstGeom>
          <a:noFill/>
        </p:spPr>
        <p:txBody>
          <a:bodyPr wrap="square" rtlCol="0">
            <a:spAutoFit/>
          </a:bodyPr>
          <a:lstStyle/>
          <a:p>
            <a:r>
              <a:rPr lang="en-US" dirty="0" smtClean="0"/>
              <a:t>This region is allowed</a:t>
            </a:r>
            <a:endParaRPr lang="en-US" dirty="0"/>
          </a:p>
        </p:txBody>
      </p:sp>
      <p:sp>
        <p:nvSpPr>
          <p:cNvPr id="2" name="Slide Number Placeholder 1"/>
          <p:cNvSpPr>
            <a:spLocks noGrp="1"/>
          </p:cNvSpPr>
          <p:nvPr>
            <p:ph type="sldNum" sz="quarter" idx="12"/>
          </p:nvPr>
        </p:nvSpPr>
        <p:spPr>
          <a:xfrm>
            <a:off x="6813138" y="6422686"/>
            <a:ext cx="2133600" cy="365125"/>
          </a:xfrm>
        </p:spPr>
        <p:txBody>
          <a:bodyPr/>
          <a:lstStyle/>
          <a:p>
            <a:fld id="{2066355A-084C-D24E-9AD2-7E4FC41EA627}" type="slidenum">
              <a:rPr lang="en-US" smtClean="0"/>
              <a:pPr/>
              <a:t>42</a:t>
            </a:fld>
            <a:endParaRPr lang="en-US" dirty="0"/>
          </a:p>
        </p:txBody>
      </p:sp>
      <p:sp>
        <p:nvSpPr>
          <p:cNvPr id="8" name="Right Arrow 7"/>
          <p:cNvSpPr/>
          <p:nvPr/>
        </p:nvSpPr>
        <p:spPr>
          <a:xfrm>
            <a:off x="3200400" y="4842783"/>
            <a:ext cx="1181100" cy="292100"/>
          </a:xfrm>
          <a:prstGeom prst="rightArrow">
            <a:avLst/>
          </a:prstGeom>
          <a:solidFill>
            <a:srgbClr val="008000"/>
          </a:solidFill>
          <a:scene3d>
            <a:camera prst="orthographicFront">
              <a:rot lat="0" lon="0" rev="1842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703993" y="6298260"/>
            <a:ext cx="3242745" cy="369332"/>
          </a:xfrm>
          <a:prstGeom prst="rect">
            <a:avLst/>
          </a:prstGeom>
        </p:spPr>
        <p:txBody>
          <a:bodyPr wrap="none">
            <a:spAutoFit/>
          </a:bodyPr>
          <a:lstStyle/>
          <a:p>
            <a:r>
              <a:rPr lang="en-US" dirty="0"/>
              <a:t>http://</a:t>
            </a:r>
            <a:r>
              <a:rPr lang="en-US" dirty="0" err="1"/>
              <a:t>arxiv.org</a:t>
            </a:r>
            <a:r>
              <a:rPr lang="en-US" dirty="0"/>
              <a:t>/abs/</a:t>
            </a:r>
            <a:r>
              <a:rPr lang="en-US" dirty="0" smtClean="0"/>
              <a:t>1503.01789</a:t>
            </a:r>
            <a:endParaRPr lang="en-US" dirty="0"/>
          </a:p>
        </p:txBody>
      </p:sp>
      <p:sp>
        <p:nvSpPr>
          <p:cNvPr id="14" name="TextBox 13"/>
          <p:cNvSpPr txBox="1"/>
          <p:nvPr/>
        </p:nvSpPr>
        <p:spPr>
          <a:xfrm>
            <a:off x="3672972" y="3727784"/>
            <a:ext cx="854203" cy="369332"/>
          </a:xfrm>
          <a:prstGeom prst="rect">
            <a:avLst/>
          </a:prstGeom>
          <a:solidFill>
            <a:schemeClr val="bg1"/>
          </a:solidFill>
        </p:spPr>
        <p:txBody>
          <a:bodyPr wrap="square" rtlCol="0">
            <a:spAutoFit/>
          </a:bodyPr>
          <a:lstStyle/>
          <a:p>
            <a:r>
              <a:rPr lang="en-US" dirty="0" smtClean="0"/>
              <a:t>Belle II</a:t>
            </a:r>
            <a:endParaRPr lang="en-US" dirty="0"/>
          </a:p>
        </p:txBody>
      </p:sp>
      <p:sp>
        <p:nvSpPr>
          <p:cNvPr id="17" name="TextBox 16"/>
          <p:cNvSpPr txBox="1"/>
          <p:nvPr/>
        </p:nvSpPr>
        <p:spPr>
          <a:xfrm>
            <a:off x="1574800" y="2778667"/>
            <a:ext cx="1018674" cy="369332"/>
          </a:xfrm>
          <a:prstGeom prst="rect">
            <a:avLst/>
          </a:prstGeom>
          <a:solidFill>
            <a:schemeClr val="bg1"/>
          </a:solidFill>
        </p:spPr>
        <p:txBody>
          <a:bodyPr wrap="square" rtlCol="0">
            <a:spAutoFit/>
          </a:bodyPr>
          <a:lstStyle/>
          <a:p>
            <a:r>
              <a:rPr lang="en-US" dirty="0" smtClean="0"/>
              <a:t>1 ab</a:t>
            </a:r>
            <a:r>
              <a:rPr lang="en-US" baseline="30000" dirty="0" smtClean="0"/>
              <a:t>-1</a:t>
            </a:r>
            <a:endParaRPr lang="en-US" dirty="0"/>
          </a:p>
        </p:txBody>
      </p:sp>
      <p:pic>
        <p:nvPicPr>
          <p:cNvPr id="12" name="Picture 11" descr="combination_new.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4588" y="2739740"/>
            <a:ext cx="5503376" cy="4118260"/>
          </a:xfrm>
          <a:prstGeom prst="rect">
            <a:avLst/>
          </a:prstGeom>
        </p:spPr>
      </p:pic>
      <p:sp>
        <p:nvSpPr>
          <p:cNvPr id="18" name="Striped Right Arrow 17"/>
          <p:cNvSpPr/>
          <p:nvPr/>
        </p:nvSpPr>
        <p:spPr>
          <a:xfrm>
            <a:off x="2736838" y="4707467"/>
            <a:ext cx="936134" cy="25400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a:blip r:embed="rId7"/>
          <a:stretch>
            <a:fillRect/>
          </a:stretch>
        </p:blipFill>
        <p:spPr>
          <a:xfrm>
            <a:off x="5593938" y="594232"/>
            <a:ext cx="3352800" cy="3038475"/>
          </a:xfrm>
          <a:prstGeom prst="rect">
            <a:avLst/>
          </a:prstGeom>
        </p:spPr>
      </p:pic>
      <p:sp>
        <p:nvSpPr>
          <p:cNvPr id="5" name="TextBox 4"/>
          <p:cNvSpPr txBox="1"/>
          <p:nvPr/>
        </p:nvSpPr>
        <p:spPr>
          <a:xfrm>
            <a:off x="260530" y="711886"/>
            <a:ext cx="4665888" cy="369332"/>
          </a:xfrm>
          <a:prstGeom prst="rect">
            <a:avLst/>
          </a:prstGeom>
          <a:noFill/>
        </p:spPr>
        <p:txBody>
          <a:bodyPr wrap="square" rtlCol="0">
            <a:spAutoFit/>
          </a:bodyPr>
          <a:lstStyle/>
          <a:p>
            <a:r>
              <a:rPr lang="en-US" dirty="0" smtClean="0"/>
              <a:t>Thanks to Luis </a:t>
            </a:r>
            <a:r>
              <a:rPr lang="en-US" dirty="0" err="1" smtClean="0"/>
              <a:t>Pesantez</a:t>
            </a:r>
            <a:r>
              <a:rPr lang="en-US" dirty="0" smtClean="0"/>
              <a:t> and Phil </a:t>
            </a:r>
            <a:r>
              <a:rPr lang="en-US" dirty="0" err="1" smtClean="0"/>
              <a:t>Urquijo</a:t>
            </a:r>
            <a:endParaRPr lang="en-US" dirty="0"/>
          </a:p>
        </p:txBody>
      </p:sp>
    </p:spTree>
    <p:extLst>
      <p:ext uri="{BB962C8B-B14F-4D97-AF65-F5344CB8AC3E}">
        <p14:creationId xmlns:p14="http://schemas.microsoft.com/office/powerpoint/2010/main" val="2050874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l="5193" t="6095" b="13084"/>
          <a:stretch/>
        </p:blipFill>
        <p:spPr>
          <a:xfrm>
            <a:off x="144359" y="650233"/>
            <a:ext cx="4999211" cy="2020008"/>
          </a:xfrm>
          <a:prstGeom prst="rect">
            <a:avLst/>
          </a:prstGeom>
        </p:spPr>
      </p:pic>
      <p:pic>
        <p:nvPicPr>
          <p:cNvPr id="7" name="Picture 6" descr="babar_D*taunu.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05982" y="130241"/>
            <a:ext cx="3291840" cy="2540000"/>
          </a:xfrm>
          <a:prstGeom prst="rect">
            <a:avLst/>
          </a:prstGeom>
        </p:spPr>
      </p:pic>
      <p:sp>
        <p:nvSpPr>
          <p:cNvPr id="8" name="TextBox 7"/>
          <p:cNvSpPr txBox="1"/>
          <p:nvPr/>
        </p:nvSpPr>
        <p:spPr>
          <a:xfrm>
            <a:off x="144359" y="6489646"/>
            <a:ext cx="3060889" cy="369332"/>
          </a:xfrm>
          <a:prstGeom prst="rect">
            <a:avLst/>
          </a:prstGeom>
          <a:noFill/>
        </p:spPr>
        <p:txBody>
          <a:bodyPr wrap="square" rtlCol="0">
            <a:spAutoFit/>
          </a:bodyPr>
          <a:lstStyle/>
          <a:p>
            <a:r>
              <a:rPr lang="en-US" dirty="0" smtClean="0"/>
              <a:t>Slide adapted from A. </a:t>
            </a:r>
            <a:r>
              <a:rPr lang="en-US" dirty="0" err="1" smtClean="0"/>
              <a:t>Soffer</a:t>
            </a:r>
            <a:endParaRPr lang="en-US" dirty="0"/>
          </a:p>
        </p:txBody>
      </p:sp>
      <p:sp>
        <p:nvSpPr>
          <p:cNvPr id="2" name="Slide Number Placeholder 1"/>
          <p:cNvSpPr>
            <a:spLocks noGrp="1"/>
          </p:cNvSpPr>
          <p:nvPr>
            <p:ph type="sldNum" sz="quarter" idx="12"/>
          </p:nvPr>
        </p:nvSpPr>
        <p:spPr>
          <a:xfrm>
            <a:off x="7010400" y="6456937"/>
            <a:ext cx="2133600" cy="365125"/>
          </a:xfrm>
        </p:spPr>
        <p:txBody>
          <a:bodyPr/>
          <a:lstStyle/>
          <a:p>
            <a:fld id="{2066355A-084C-D24E-9AD2-7E4FC41EA627}" type="slidenum">
              <a:rPr lang="en-US" smtClean="0"/>
              <a:pPr/>
              <a:t>43</a:t>
            </a:fld>
            <a:endParaRPr lang="en-US"/>
          </a:p>
        </p:txBody>
      </p:sp>
      <p:sp>
        <p:nvSpPr>
          <p:cNvPr id="3" name="TextBox 2"/>
          <p:cNvSpPr txBox="1"/>
          <p:nvPr/>
        </p:nvSpPr>
        <p:spPr>
          <a:xfrm>
            <a:off x="952500" y="28641"/>
            <a:ext cx="3653367" cy="584776"/>
          </a:xfrm>
          <a:prstGeom prst="rect">
            <a:avLst/>
          </a:prstGeom>
          <a:noFill/>
        </p:spPr>
        <p:txBody>
          <a:bodyPr wrap="square" rtlCol="0">
            <a:spAutoFit/>
          </a:bodyPr>
          <a:lstStyle/>
          <a:p>
            <a:r>
              <a:rPr lang="en-US" sz="3200" i="1" dirty="0" smtClean="0">
                <a:latin typeface="Times New Roman"/>
                <a:cs typeface="Times New Roman"/>
              </a:rPr>
              <a:t>A three-body tale</a:t>
            </a:r>
            <a:endParaRPr lang="en-US" sz="3200" i="1" dirty="0">
              <a:latin typeface="Times New Roman"/>
              <a:cs typeface="Times New Roman"/>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2511953791"/>
              </p:ext>
            </p:extLst>
          </p:nvPr>
        </p:nvGraphicFramePr>
        <p:xfrm>
          <a:off x="952500" y="2829123"/>
          <a:ext cx="6873240" cy="1033780"/>
        </p:xfrm>
        <a:graphic>
          <a:graphicData uri="http://schemas.openxmlformats.org/presentationml/2006/ole">
            <mc:AlternateContent xmlns:mc="http://schemas.openxmlformats.org/markup-compatibility/2006">
              <mc:Choice xmlns:v="urn:schemas-microsoft-com:vml" Requires="v">
                <p:oleObj spid="_x0000_s10401" name="Equation" r:id="rId6" imgW="3124200" imgH="469900" progId="Equation.DSMT4">
                  <p:embed/>
                </p:oleObj>
              </mc:Choice>
              <mc:Fallback>
                <p:oleObj name="Equation" r:id="rId6" imgW="3124200" imgH="469900" progId="Equation.DSMT4">
                  <p:embed/>
                  <p:pic>
                    <p:nvPicPr>
                      <p:cNvPr id="0" name=""/>
                      <p:cNvPicPr/>
                      <p:nvPr/>
                    </p:nvPicPr>
                    <p:blipFill>
                      <a:blip r:embed="rId7"/>
                      <a:stretch>
                        <a:fillRect/>
                      </a:stretch>
                    </p:blipFill>
                    <p:spPr>
                      <a:xfrm>
                        <a:off x="952500" y="2829123"/>
                        <a:ext cx="6873240" cy="103378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919488455"/>
              </p:ext>
            </p:extLst>
          </p:nvPr>
        </p:nvGraphicFramePr>
        <p:xfrm>
          <a:off x="1912620" y="3966722"/>
          <a:ext cx="5097780" cy="1394460"/>
        </p:xfrm>
        <a:graphic>
          <a:graphicData uri="http://schemas.openxmlformats.org/presentationml/2006/ole">
            <mc:AlternateContent xmlns:mc="http://schemas.openxmlformats.org/markup-compatibility/2006">
              <mc:Choice xmlns:v="urn:schemas-microsoft-com:vml" Requires="v">
                <p:oleObj spid="_x0000_s10402" name="Equation" r:id="rId8" imgW="2832100" imgH="774700" progId="Equation.DSMT4">
                  <p:embed/>
                </p:oleObj>
              </mc:Choice>
              <mc:Fallback>
                <p:oleObj name="Equation" r:id="rId8" imgW="2832100" imgH="774700" progId="Equation.DSMT4">
                  <p:embed/>
                  <p:pic>
                    <p:nvPicPr>
                      <p:cNvPr id="0" name=""/>
                      <p:cNvPicPr/>
                      <p:nvPr/>
                    </p:nvPicPr>
                    <p:blipFill>
                      <a:blip r:embed="rId9"/>
                      <a:stretch>
                        <a:fillRect/>
                      </a:stretch>
                    </p:blipFill>
                    <p:spPr>
                      <a:xfrm>
                        <a:off x="1912620" y="3966722"/>
                        <a:ext cx="5097780" cy="139446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172034620"/>
              </p:ext>
            </p:extLst>
          </p:nvPr>
        </p:nvGraphicFramePr>
        <p:xfrm>
          <a:off x="1689170" y="5600646"/>
          <a:ext cx="3454400" cy="889000"/>
        </p:xfrm>
        <a:graphic>
          <a:graphicData uri="http://schemas.openxmlformats.org/presentationml/2006/ole">
            <mc:AlternateContent xmlns:mc="http://schemas.openxmlformats.org/markup-compatibility/2006">
              <mc:Choice xmlns:v="urn:schemas-microsoft-com:vml" Requires="v">
                <p:oleObj spid="_x0000_s10403" name="Equation" r:id="rId10" imgW="1727200" imgH="444500" progId="Equation.DSMT4">
                  <p:embed/>
                </p:oleObj>
              </mc:Choice>
              <mc:Fallback>
                <p:oleObj name="Equation" r:id="rId10" imgW="1727200" imgH="444500" progId="Equation.DSMT4">
                  <p:embed/>
                  <p:pic>
                    <p:nvPicPr>
                      <p:cNvPr id="0" name=""/>
                      <p:cNvPicPr/>
                      <p:nvPr/>
                    </p:nvPicPr>
                    <p:blipFill>
                      <a:blip r:embed="rId11"/>
                      <a:stretch>
                        <a:fillRect/>
                      </a:stretch>
                    </p:blipFill>
                    <p:spPr>
                      <a:xfrm>
                        <a:off x="1689170" y="5600646"/>
                        <a:ext cx="3454400" cy="889000"/>
                      </a:xfrm>
                      <a:prstGeom prst="rect">
                        <a:avLst/>
                      </a:prstGeom>
                    </p:spPr>
                  </p:pic>
                </p:oleObj>
              </mc:Fallback>
            </mc:AlternateContent>
          </a:graphicData>
        </a:graphic>
      </p:graphicFrame>
      <p:sp>
        <p:nvSpPr>
          <p:cNvPr id="12" name="TextBox 11"/>
          <p:cNvSpPr txBox="1"/>
          <p:nvPr/>
        </p:nvSpPr>
        <p:spPr>
          <a:xfrm>
            <a:off x="5143570" y="5725433"/>
            <a:ext cx="3270211" cy="707886"/>
          </a:xfrm>
          <a:prstGeom prst="rect">
            <a:avLst/>
          </a:prstGeom>
          <a:noFill/>
        </p:spPr>
        <p:txBody>
          <a:bodyPr wrap="square" rtlCol="0">
            <a:spAutoFit/>
          </a:bodyPr>
          <a:lstStyle/>
          <a:p>
            <a:r>
              <a:rPr lang="en-US" sz="2000" dirty="0" smtClean="0"/>
              <a:t>Signal</a:t>
            </a:r>
          </a:p>
          <a:p>
            <a:r>
              <a:rPr lang="en-US" sz="2000" dirty="0" smtClean="0"/>
              <a:t>Normalization (l=e, μ)</a:t>
            </a:r>
            <a:endParaRPr lang="en-US" sz="2000" dirty="0"/>
          </a:p>
        </p:txBody>
      </p:sp>
    </p:spTree>
    <p:extLst>
      <p:ext uri="{BB962C8B-B14F-4D97-AF65-F5344CB8AC3E}">
        <p14:creationId xmlns:p14="http://schemas.microsoft.com/office/powerpoint/2010/main" val="1412213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13416" y="0"/>
            <a:ext cx="3161270" cy="6858000"/>
          </a:xfrm>
          <a:prstGeom prst="rect">
            <a:avLst/>
          </a:prstGeom>
        </p:spPr>
      </p:pic>
      <p:sp>
        <p:nvSpPr>
          <p:cNvPr id="2" name="TextBox 1"/>
          <p:cNvSpPr txBox="1"/>
          <p:nvPr/>
        </p:nvSpPr>
        <p:spPr>
          <a:xfrm>
            <a:off x="523875" y="1570335"/>
            <a:ext cx="4381500" cy="461665"/>
          </a:xfrm>
          <a:prstGeom prst="rect">
            <a:avLst/>
          </a:prstGeom>
          <a:noFill/>
        </p:spPr>
        <p:txBody>
          <a:bodyPr wrap="square" rtlCol="0">
            <a:spAutoFit/>
          </a:bodyPr>
          <a:lstStyle/>
          <a:p>
            <a:r>
              <a:rPr lang="en-US" sz="2400" dirty="0" smtClean="0"/>
              <a:t>Missing mass variable</a:t>
            </a:r>
            <a:r>
              <a:rPr lang="en-US" dirty="0" smtClean="0"/>
              <a:t>:</a:t>
            </a:r>
            <a:endParaRPr lang="en-US" dirty="0"/>
          </a:p>
        </p:txBody>
      </p:sp>
      <p:sp>
        <p:nvSpPr>
          <p:cNvPr id="5" name="TextBox 4"/>
          <p:cNvSpPr txBox="1"/>
          <p:nvPr/>
        </p:nvSpPr>
        <p:spPr>
          <a:xfrm>
            <a:off x="317500" y="2032000"/>
            <a:ext cx="4587875" cy="461665"/>
          </a:xfrm>
          <a:prstGeom prst="rect">
            <a:avLst/>
          </a:prstGeom>
          <a:noFill/>
        </p:spPr>
        <p:txBody>
          <a:bodyPr wrap="square" rtlCol="0">
            <a:spAutoFit/>
          </a:bodyPr>
          <a:lstStyle/>
          <a:p>
            <a:r>
              <a:rPr lang="en-US" sz="2400" dirty="0"/>
              <a:t>m</a:t>
            </a:r>
            <a:r>
              <a:rPr lang="en-US" sz="2400" baseline="-25000" dirty="0" smtClean="0"/>
              <a:t>miss</a:t>
            </a:r>
            <a:r>
              <a:rPr lang="en-US" sz="2400" baseline="30000" dirty="0" smtClean="0"/>
              <a:t>2</a:t>
            </a:r>
            <a:r>
              <a:rPr lang="en-US" sz="2400" dirty="0" smtClean="0"/>
              <a:t> =p</a:t>
            </a:r>
            <a:r>
              <a:rPr lang="en-US" sz="2400" baseline="-25000" dirty="0" smtClean="0"/>
              <a:t>miss</a:t>
            </a:r>
            <a:r>
              <a:rPr lang="en-US" sz="2400" baseline="30000" dirty="0" smtClean="0"/>
              <a:t>2</a:t>
            </a:r>
            <a:r>
              <a:rPr lang="en-US" sz="2400" dirty="0" smtClean="0"/>
              <a:t>=(p[</a:t>
            </a:r>
            <a:r>
              <a:rPr lang="en-US" sz="2400" dirty="0" err="1" smtClean="0"/>
              <a:t>e</a:t>
            </a:r>
            <a:r>
              <a:rPr lang="en-US" sz="2400" baseline="30000" dirty="0" err="1" smtClean="0"/>
              <a:t>+</a:t>
            </a:r>
            <a:r>
              <a:rPr lang="en-US" sz="2400" dirty="0" err="1" smtClean="0"/>
              <a:t>e</a:t>
            </a:r>
            <a:r>
              <a:rPr lang="en-US" sz="2400" baseline="30000" dirty="0" smtClean="0"/>
              <a:t>-</a:t>
            </a:r>
            <a:r>
              <a:rPr lang="en-US" sz="2400" dirty="0"/>
              <a:t>]</a:t>
            </a:r>
            <a:r>
              <a:rPr lang="en-US" sz="2400" dirty="0" smtClean="0"/>
              <a:t>-</a:t>
            </a:r>
            <a:r>
              <a:rPr lang="en-US" sz="2400" dirty="0" err="1" smtClean="0"/>
              <a:t>p</a:t>
            </a:r>
            <a:r>
              <a:rPr lang="en-US" sz="2400" baseline="-25000" dirty="0" err="1" smtClean="0"/>
              <a:t>tag</a:t>
            </a:r>
            <a:r>
              <a:rPr lang="en-US" sz="2400" dirty="0" err="1" smtClean="0"/>
              <a:t>-p</a:t>
            </a:r>
            <a:r>
              <a:rPr lang="en-US" sz="2400" baseline="-25000" dirty="0" err="1" smtClean="0"/>
              <a:t>D</a:t>
            </a:r>
            <a:r>
              <a:rPr lang="en-US" sz="2400" baseline="-25000" dirty="0" smtClean="0"/>
              <a:t>(*)</a:t>
            </a:r>
            <a:r>
              <a:rPr lang="en-US" sz="2400" dirty="0" smtClean="0"/>
              <a:t>-</a:t>
            </a:r>
            <a:r>
              <a:rPr lang="en-US" sz="2400" dirty="0" err="1" smtClean="0"/>
              <a:t>p</a:t>
            </a:r>
            <a:r>
              <a:rPr lang="en-US" sz="2400" baseline="-25000" dirty="0" err="1" smtClean="0"/>
              <a:t>l</a:t>
            </a:r>
            <a:r>
              <a:rPr lang="en-US" sz="2400" dirty="0" smtClean="0"/>
              <a:t>)</a:t>
            </a:r>
            <a:r>
              <a:rPr lang="en-US" sz="2400" baseline="30000" dirty="0" smtClean="0"/>
              <a:t>2</a:t>
            </a:r>
            <a:endParaRPr lang="en-US" sz="2400" dirty="0"/>
          </a:p>
        </p:txBody>
      </p:sp>
      <p:sp>
        <p:nvSpPr>
          <p:cNvPr id="6" name="TextBox 5"/>
          <p:cNvSpPr txBox="1"/>
          <p:nvPr/>
        </p:nvSpPr>
        <p:spPr>
          <a:xfrm>
            <a:off x="111125" y="2622460"/>
            <a:ext cx="5619750" cy="461665"/>
          </a:xfrm>
          <a:prstGeom prst="rect">
            <a:avLst/>
          </a:prstGeom>
          <a:noFill/>
        </p:spPr>
        <p:txBody>
          <a:bodyPr wrap="square" rtlCol="0">
            <a:spAutoFit/>
          </a:bodyPr>
          <a:lstStyle/>
          <a:p>
            <a:r>
              <a:rPr lang="en-US" sz="2400" dirty="0" smtClean="0"/>
              <a:t>P</a:t>
            </a:r>
            <a:r>
              <a:rPr lang="en-US" sz="2400" baseline="-25000" dirty="0" smtClean="0"/>
              <a:t>l</a:t>
            </a:r>
            <a:r>
              <a:rPr lang="en-US" sz="2400" baseline="30000" dirty="0" smtClean="0"/>
              <a:t>* </a:t>
            </a:r>
            <a:r>
              <a:rPr lang="en-US" sz="2400" dirty="0" smtClean="0"/>
              <a:t>= momentum of lepton in B rest frame</a:t>
            </a:r>
            <a:endParaRPr lang="en-US" sz="2400" dirty="0"/>
          </a:p>
        </p:txBody>
      </p:sp>
      <p:sp>
        <p:nvSpPr>
          <p:cNvPr id="7" name="TextBox 6"/>
          <p:cNvSpPr txBox="1"/>
          <p:nvPr/>
        </p:nvSpPr>
        <p:spPr>
          <a:xfrm>
            <a:off x="111125" y="1017289"/>
            <a:ext cx="5413375" cy="461665"/>
          </a:xfrm>
          <a:prstGeom prst="rect">
            <a:avLst/>
          </a:prstGeom>
          <a:noFill/>
        </p:spPr>
        <p:txBody>
          <a:bodyPr wrap="square" rtlCol="0">
            <a:spAutoFit/>
          </a:bodyPr>
          <a:lstStyle/>
          <a:p>
            <a:r>
              <a:rPr lang="en-US" sz="2400" u="sng" dirty="0" smtClean="0"/>
              <a:t>Signals in B</a:t>
            </a:r>
            <a:r>
              <a:rPr lang="en-US" sz="2400" u="sng" dirty="0" smtClean="0">
                <a:sym typeface="Wingdings"/>
              </a:rPr>
              <a:t>D</a:t>
            </a:r>
            <a:r>
              <a:rPr lang="en-US" sz="2400" u="sng" baseline="30000" dirty="0" smtClean="0">
                <a:sym typeface="Wingdings"/>
              </a:rPr>
              <a:t>(*)</a:t>
            </a:r>
            <a:r>
              <a:rPr lang="en-US" sz="2400" u="sng" dirty="0" smtClean="0">
                <a:sym typeface="Wingdings"/>
              </a:rPr>
              <a:t> </a:t>
            </a:r>
            <a:r>
              <a:rPr lang="en-US" sz="2400" u="sng" dirty="0" err="1" smtClean="0">
                <a:sym typeface="Wingdings"/>
              </a:rPr>
              <a:t>τν</a:t>
            </a:r>
            <a:r>
              <a:rPr lang="en-US" sz="2400" u="sng" dirty="0" smtClean="0">
                <a:sym typeface="Wingdings"/>
              </a:rPr>
              <a:t> </a:t>
            </a:r>
            <a:r>
              <a:rPr lang="en-US" sz="2400" u="sng" dirty="0" smtClean="0"/>
              <a:t>(489±63, 888±63)</a:t>
            </a:r>
            <a:endParaRPr lang="en-US" sz="2400" u="sng" dirty="0"/>
          </a:p>
        </p:txBody>
      </p:sp>
      <p:sp>
        <p:nvSpPr>
          <p:cNvPr id="8" name="TextBox 7"/>
          <p:cNvSpPr txBox="1"/>
          <p:nvPr/>
        </p:nvSpPr>
        <p:spPr>
          <a:xfrm>
            <a:off x="111125" y="4574917"/>
            <a:ext cx="5413375" cy="1569660"/>
          </a:xfrm>
          <a:prstGeom prst="rect">
            <a:avLst/>
          </a:prstGeom>
          <a:noFill/>
        </p:spPr>
        <p:txBody>
          <a:bodyPr wrap="square" rtlCol="0">
            <a:spAutoFit/>
          </a:bodyPr>
          <a:lstStyle/>
          <a:p>
            <a:r>
              <a:rPr lang="en-US" sz="2400" i="1" dirty="0" smtClean="0"/>
              <a:t>Production of B meson pairs at threshold is critical to the separation of backgrounds from the missing energy/ momentum signal.</a:t>
            </a:r>
            <a:endParaRPr lang="en-US" sz="2400" i="1" dirty="0"/>
          </a:p>
        </p:txBody>
      </p:sp>
      <p:sp>
        <p:nvSpPr>
          <p:cNvPr id="10" name="TextBox 9"/>
          <p:cNvSpPr txBox="1"/>
          <p:nvPr/>
        </p:nvSpPr>
        <p:spPr>
          <a:xfrm>
            <a:off x="523875" y="206375"/>
            <a:ext cx="4841875" cy="461665"/>
          </a:xfrm>
          <a:prstGeom prst="rect">
            <a:avLst/>
          </a:prstGeom>
          <a:noFill/>
        </p:spPr>
        <p:txBody>
          <a:bodyPr wrap="square" rtlCol="0">
            <a:spAutoFit/>
          </a:bodyPr>
          <a:lstStyle/>
          <a:p>
            <a:r>
              <a:rPr lang="en-US" sz="2400" dirty="0" smtClean="0"/>
              <a:t>Example from a </a:t>
            </a:r>
            <a:r>
              <a:rPr lang="en-US" sz="2400" dirty="0" err="1" smtClean="0"/>
              <a:t>BaBar</a:t>
            </a:r>
            <a:r>
              <a:rPr lang="en-US" sz="2400" dirty="0" smtClean="0"/>
              <a:t> paper</a:t>
            </a:r>
            <a:endParaRPr lang="en-US" sz="2400" dirty="0"/>
          </a:p>
        </p:txBody>
      </p:sp>
      <p:sp>
        <p:nvSpPr>
          <p:cNvPr id="3" name="Slide Number Placeholder 2"/>
          <p:cNvSpPr>
            <a:spLocks noGrp="1"/>
          </p:cNvSpPr>
          <p:nvPr>
            <p:ph type="sldNum" sz="quarter" idx="12"/>
          </p:nvPr>
        </p:nvSpPr>
        <p:spPr>
          <a:xfrm>
            <a:off x="7010400" y="6492875"/>
            <a:ext cx="2133600" cy="365125"/>
          </a:xfrm>
        </p:spPr>
        <p:txBody>
          <a:bodyPr/>
          <a:lstStyle/>
          <a:p>
            <a:fld id="{2066355A-084C-D24E-9AD2-7E4FC41EA627}" type="slidenum">
              <a:rPr lang="en-US" smtClean="0"/>
              <a:pPr/>
              <a:t>44</a:t>
            </a:fld>
            <a:endParaRPr lang="en-US" dirty="0"/>
          </a:p>
        </p:txBody>
      </p:sp>
      <p:sp>
        <p:nvSpPr>
          <p:cNvPr id="9" name="TextBox 8"/>
          <p:cNvSpPr txBox="1"/>
          <p:nvPr/>
        </p:nvSpPr>
        <p:spPr>
          <a:xfrm>
            <a:off x="158750" y="3438782"/>
            <a:ext cx="5354666" cy="461665"/>
          </a:xfrm>
          <a:prstGeom prst="rect">
            <a:avLst/>
          </a:prstGeom>
          <a:noFill/>
        </p:spPr>
        <p:txBody>
          <a:bodyPr wrap="square" rtlCol="0">
            <a:spAutoFit/>
          </a:bodyPr>
          <a:lstStyle/>
          <a:p>
            <a:r>
              <a:rPr lang="en-US" sz="2400" b="1" dirty="0" smtClean="0">
                <a:solidFill>
                  <a:srgbClr val="FF0000"/>
                </a:solidFill>
              </a:rPr>
              <a:t>But wait !!!  B</a:t>
            </a:r>
            <a:r>
              <a:rPr lang="en-US" sz="2400" b="1" dirty="0" smtClean="0">
                <a:solidFill>
                  <a:srgbClr val="FF0000"/>
                </a:solidFill>
                <a:sym typeface="Wingdings"/>
              </a:rPr>
              <a:t></a:t>
            </a:r>
            <a:r>
              <a:rPr lang="en-US" sz="2400" b="1" dirty="0" smtClean="0">
                <a:solidFill>
                  <a:srgbClr val="FF0000"/>
                </a:solidFill>
              </a:rPr>
              <a:t>D*</a:t>
            </a:r>
            <a:r>
              <a:rPr lang="en-US" sz="2400" b="1" dirty="0" err="1" smtClean="0">
                <a:solidFill>
                  <a:srgbClr val="FF0000"/>
                </a:solidFill>
              </a:rPr>
              <a:t>τν</a:t>
            </a:r>
            <a:r>
              <a:rPr lang="en-US" sz="2400" b="1" dirty="0" smtClean="0">
                <a:solidFill>
                  <a:srgbClr val="FF0000"/>
                </a:solidFill>
              </a:rPr>
              <a:t> </a:t>
            </a:r>
            <a:r>
              <a:rPr lang="en-US" sz="2400" b="1" i="1" dirty="0" smtClean="0">
                <a:solidFill>
                  <a:srgbClr val="FF0000"/>
                </a:solidFill>
              </a:rPr>
              <a:t>possible</a:t>
            </a:r>
            <a:r>
              <a:rPr lang="en-US" sz="2400" b="1" dirty="0" smtClean="0">
                <a:solidFill>
                  <a:srgbClr val="FF0000"/>
                </a:solidFill>
              </a:rPr>
              <a:t> at </a:t>
            </a:r>
            <a:r>
              <a:rPr lang="en-US" sz="2400" b="1" dirty="0" err="1" smtClean="0">
                <a:solidFill>
                  <a:srgbClr val="FF0000"/>
                </a:solidFill>
              </a:rPr>
              <a:t>LHCb</a:t>
            </a:r>
            <a:endParaRPr lang="en-US" sz="2400" dirty="0"/>
          </a:p>
        </p:txBody>
      </p:sp>
      <p:sp>
        <p:nvSpPr>
          <p:cNvPr id="12" name="Rectangle 11"/>
          <p:cNvSpPr/>
          <p:nvPr/>
        </p:nvSpPr>
        <p:spPr>
          <a:xfrm>
            <a:off x="88713" y="4574917"/>
            <a:ext cx="5277037" cy="1569660"/>
          </a:xfrm>
          <a:prstGeom prst="rect">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0641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6204" y="906177"/>
            <a:ext cx="5657721" cy="2246769"/>
          </a:xfrm>
          <a:prstGeom prst="rect">
            <a:avLst/>
          </a:prstGeom>
          <a:noFill/>
        </p:spPr>
        <p:txBody>
          <a:bodyPr wrap="square" rtlCol="0">
            <a:spAutoFit/>
          </a:bodyPr>
          <a:lstStyle/>
          <a:p>
            <a:r>
              <a:rPr lang="en-US" sz="2800" dirty="0" smtClean="0"/>
              <a:t>“However, the combination of R(D) and R(D*) excludes the type II 2HDM charged Higgs boson with a 99.8% confidence level for any value of tan(β)/</a:t>
            </a:r>
            <a:r>
              <a:rPr lang="en-US" sz="2800" dirty="0" err="1" smtClean="0"/>
              <a:t>m</a:t>
            </a:r>
            <a:r>
              <a:rPr lang="en-US" sz="2800" baseline="-25000" dirty="0" err="1" smtClean="0"/>
              <a:t>H</a:t>
            </a:r>
            <a:r>
              <a:rPr lang="en-US" sz="2800" baseline="-25000" dirty="0" smtClean="0"/>
              <a:t>+</a:t>
            </a:r>
            <a:r>
              <a:rPr lang="en-US" sz="2800" dirty="0" smtClean="0"/>
              <a:t>”</a:t>
            </a:r>
            <a:endParaRPr lang="en-US" sz="2800" dirty="0"/>
          </a:p>
        </p:txBody>
      </p:sp>
      <p:sp>
        <p:nvSpPr>
          <p:cNvPr id="5" name="TextBox 4"/>
          <p:cNvSpPr txBox="1"/>
          <p:nvPr/>
        </p:nvSpPr>
        <p:spPr>
          <a:xfrm>
            <a:off x="444791" y="4008938"/>
            <a:ext cx="8699209" cy="523220"/>
          </a:xfrm>
          <a:prstGeom prst="rect">
            <a:avLst/>
          </a:prstGeom>
          <a:noFill/>
        </p:spPr>
        <p:txBody>
          <a:bodyPr wrap="square" rtlCol="0">
            <a:spAutoFit/>
          </a:bodyPr>
          <a:lstStyle/>
          <a:p>
            <a:r>
              <a:rPr lang="en-US" sz="2800" dirty="0" smtClean="0"/>
              <a:t>In other words, found NP but </a:t>
            </a:r>
            <a:r>
              <a:rPr lang="en-US" sz="2800" i="1" dirty="0" smtClean="0"/>
              <a:t>killed</a:t>
            </a:r>
            <a:r>
              <a:rPr lang="en-US" sz="2800" dirty="0" smtClean="0"/>
              <a:t> the 2HDM NP model.</a:t>
            </a:r>
            <a:endParaRPr lang="en-US" sz="2800" dirty="0"/>
          </a:p>
        </p:txBody>
      </p:sp>
      <p:sp>
        <p:nvSpPr>
          <p:cNvPr id="8" name="Frame 7"/>
          <p:cNvSpPr/>
          <p:nvPr/>
        </p:nvSpPr>
        <p:spPr>
          <a:xfrm>
            <a:off x="276204" y="3761099"/>
            <a:ext cx="8764622" cy="1083312"/>
          </a:xfrm>
          <a:prstGeom prst="fram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732659" y="213679"/>
            <a:ext cx="7626089" cy="461665"/>
          </a:xfrm>
          <a:prstGeom prst="rect">
            <a:avLst/>
          </a:prstGeom>
          <a:noFill/>
        </p:spPr>
        <p:txBody>
          <a:bodyPr wrap="square" rtlCol="0">
            <a:spAutoFit/>
          </a:bodyPr>
          <a:lstStyle/>
          <a:p>
            <a:r>
              <a:rPr lang="hu-HU" sz="2400" dirty="0" smtClean="0"/>
              <a:t>BaBar collaboration, Phys</a:t>
            </a:r>
            <a:r>
              <a:rPr lang="hu-HU" sz="2400" dirty="0"/>
              <a:t>. Rev. Lett. 109, 101802 (</a:t>
            </a:r>
            <a:r>
              <a:rPr lang="hu-HU" sz="2400" dirty="0" smtClean="0"/>
              <a:t>2012</a:t>
            </a:r>
            <a:r>
              <a:rPr lang="hu-HU" dirty="0" smtClean="0"/>
              <a:t>)</a:t>
            </a:r>
            <a:endParaRPr lang="en-US" dirty="0"/>
          </a:p>
        </p:txBody>
      </p:sp>
      <p:sp>
        <p:nvSpPr>
          <p:cNvPr id="3" name="Slide Number Placeholder 2"/>
          <p:cNvSpPr>
            <a:spLocks noGrp="1"/>
          </p:cNvSpPr>
          <p:nvPr>
            <p:ph type="sldNum" sz="quarter" idx="12"/>
          </p:nvPr>
        </p:nvSpPr>
        <p:spPr/>
        <p:txBody>
          <a:bodyPr/>
          <a:lstStyle/>
          <a:p>
            <a:fld id="{2066355A-084C-D24E-9AD2-7E4FC41EA627}" type="slidenum">
              <a:rPr lang="en-US" smtClean="0"/>
              <a:pPr/>
              <a:t>45</a:t>
            </a:fld>
            <a:endParaRPr lang="en-US"/>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b="-149"/>
          <a:stretch/>
        </p:blipFill>
        <p:spPr>
          <a:xfrm>
            <a:off x="5830902" y="741084"/>
            <a:ext cx="3209925" cy="2411862"/>
          </a:xfrm>
          <a:prstGeom prst="rect">
            <a:avLst/>
          </a:prstGeom>
        </p:spPr>
      </p:pic>
      <p:sp>
        <p:nvSpPr>
          <p:cNvPr id="2" name="TextBox 1"/>
          <p:cNvSpPr txBox="1"/>
          <p:nvPr/>
        </p:nvSpPr>
        <p:spPr>
          <a:xfrm>
            <a:off x="444791" y="5156022"/>
            <a:ext cx="7954141" cy="1200328"/>
          </a:xfrm>
          <a:prstGeom prst="rect">
            <a:avLst/>
          </a:prstGeom>
          <a:noFill/>
        </p:spPr>
        <p:txBody>
          <a:bodyPr wrap="square" rtlCol="0">
            <a:spAutoFit/>
          </a:bodyPr>
          <a:lstStyle/>
          <a:p>
            <a:r>
              <a:rPr lang="en-US" sz="2400" i="1" dirty="0" smtClean="0"/>
              <a:t>This was not the end of the “three-body tale” and started a new multi-year (decade-long ?)  program of experimental and theoretical work.</a:t>
            </a:r>
            <a:endParaRPr lang="en-US" sz="2400" i="1" dirty="0"/>
          </a:p>
        </p:txBody>
      </p:sp>
    </p:spTree>
    <p:extLst>
      <p:ext uri="{BB962C8B-B14F-4D97-AF65-F5344CB8AC3E}">
        <p14:creationId xmlns:p14="http://schemas.microsoft.com/office/powerpoint/2010/main" val="1520567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066355A-084C-D24E-9AD2-7E4FC41EA627}" type="slidenum">
              <a:rPr lang="en-US" smtClean="0"/>
              <a:pPr/>
              <a:t>46</a:t>
            </a:fld>
            <a:endParaRPr lang="en-US"/>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60251" y="3366094"/>
            <a:ext cx="5787215" cy="2317315"/>
          </a:xfrm>
          <a:prstGeom prst="rect">
            <a:avLst/>
          </a:prstGeom>
        </p:spPr>
      </p:pic>
      <p:sp>
        <p:nvSpPr>
          <p:cNvPr id="7" name="TextBox 6"/>
          <p:cNvSpPr txBox="1"/>
          <p:nvPr/>
        </p:nvSpPr>
        <p:spPr>
          <a:xfrm>
            <a:off x="1237907" y="144143"/>
            <a:ext cx="6657509" cy="523220"/>
          </a:xfrm>
          <a:prstGeom prst="rect">
            <a:avLst/>
          </a:prstGeom>
          <a:noFill/>
        </p:spPr>
        <p:txBody>
          <a:bodyPr wrap="square" rtlCol="0">
            <a:spAutoFit/>
          </a:bodyPr>
          <a:lstStyle/>
          <a:p>
            <a:r>
              <a:rPr lang="en-US" sz="2800" i="1" dirty="0" smtClean="0"/>
              <a:t> 2015 World Averages </a:t>
            </a:r>
            <a:r>
              <a:rPr lang="en-US" sz="2800" dirty="0" smtClean="0"/>
              <a:t>for R(D) and R(D</a:t>
            </a:r>
            <a:r>
              <a:rPr lang="en-US" sz="2800" baseline="30000" dirty="0" smtClean="0"/>
              <a:t>*</a:t>
            </a:r>
            <a:r>
              <a:rPr lang="en-US" sz="2800" dirty="0" smtClean="0"/>
              <a:t>)</a:t>
            </a:r>
            <a:endParaRPr lang="en-US" sz="2800" dirty="0"/>
          </a:p>
        </p:txBody>
      </p:sp>
      <p:sp>
        <p:nvSpPr>
          <p:cNvPr id="8" name="Rectangle 7"/>
          <p:cNvSpPr/>
          <p:nvPr/>
        </p:nvSpPr>
        <p:spPr>
          <a:xfrm>
            <a:off x="224118" y="5683409"/>
            <a:ext cx="8919882" cy="830997"/>
          </a:xfrm>
          <a:prstGeom prst="rect">
            <a:avLst/>
          </a:prstGeom>
        </p:spPr>
        <p:txBody>
          <a:bodyPr wrap="square">
            <a:spAutoFit/>
          </a:bodyPr>
          <a:lstStyle/>
          <a:p>
            <a:r>
              <a:rPr lang="en-US" sz="2400" dirty="0" smtClean="0"/>
              <a:t>It became </a:t>
            </a:r>
            <a:r>
              <a:rPr lang="en-US" sz="2400" i="1" dirty="0"/>
              <a:t>obvious</a:t>
            </a:r>
            <a:r>
              <a:rPr lang="en-US" sz="2400" dirty="0"/>
              <a:t> that we </a:t>
            </a:r>
            <a:r>
              <a:rPr lang="en-US" sz="2400" u="sng" dirty="0"/>
              <a:t>need two orders of magnitude of data </a:t>
            </a:r>
            <a:r>
              <a:rPr lang="en-US" sz="2400" dirty="0"/>
              <a:t>to solve these issues related to the </a:t>
            </a:r>
            <a:r>
              <a:rPr lang="en-US" sz="2400" i="1" u="sng" dirty="0">
                <a:solidFill>
                  <a:srgbClr val="FF0000"/>
                </a:solidFill>
              </a:rPr>
              <a:t>charged Higgs</a:t>
            </a:r>
            <a:r>
              <a:rPr lang="en-US" sz="2400" dirty="0">
                <a:solidFill>
                  <a:srgbClr val="FF0000"/>
                </a:solidFill>
              </a:rPr>
              <a:t>.</a:t>
            </a:r>
          </a:p>
        </p:txBody>
      </p:sp>
      <p:sp>
        <p:nvSpPr>
          <p:cNvPr id="10" name="TextBox 9"/>
          <p:cNvSpPr txBox="1"/>
          <p:nvPr/>
        </p:nvSpPr>
        <p:spPr>
          <a:xfrm>
            <a:off x="6142816" y="1582884"/>
            <a:ext cx="3001184" cy="523220"/>
          </a:xfrm>
          <a:prstGeom prst="rect">
            <a:avLst/>
          </a:prstGeom>
          <a:noFill/>
        </p:spPr>
        <p:txBody>
          <a:bodyPr wrap="square" rtlCol="0">
            <a:spAutoFit/>
          </a:bodyPr>
          <a:lstStyle/>
          <a:p>
            <a:r>
              <a:rPr lang="en-US" sz="2800" u="sng" dirty="0" smtClean="0">
                <a:solidFill>
                  <a:srgbClr val="FF0000"/>
                </a:solidFill>
              </a:rPr>
              <a:t>3.9σ from SM</a:t>
            </a:r>
            <a:endParaRPr lang="en-US" sz="2800" u="sng" dirty="0">
              <a:solidFill>
                <a:srgbClr val="FF0000"/>
              </a:solidFill>
            </a:endParaRPr>
          </a:p>
        </p:txBody>
      </p:sp>
      <p:pic>
        <p:nvPicPr>
          <p:cNvPr id="2" name="Picture 1" descr="rdrds_eps15.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448640" y="712302"/>
            <a:ext cx="3694176" cy="2653792"/>
          </a:xfrm>
          <a:prstGeom prst="rect">
            <a:avLst/>
          </a:prstGeom>
        </p:spPr>
      </p:pic>
      <p:sp>
        <p:nvSpPr>
          <p:cNvPr id="6" name="Right Arrow 5"/>
          <p:cNvSpPr/>
          <p:nvPr/>
        </p:nvSpPr>
        <p:spPr>
          <a:xfrm>
            <a:off x="457200" y="5113867"/>
            <a:ext cx="846667" cy="2709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517408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233"/>
            <a:ext cx="7645400" cy="620867"/>
          </a:xfrm>
        </p:spPr>
        <p:txBody>
          <a:bodyPr>
            <a:noAutofit/>
          </a:bodyPr>
          <a:lstStyle/>
          <a:p>
            <a:r>
              <a:rPr lang="en-US" sz="2800" dirty="0" smtClean="0"/>
              <a:t>One more Belle update</a:t>
            </a:r>
            <a:endParaRPr lang="en-US" sz="2800" dirty="0"/>
          </a:p>
        </p:txBody>
      </p:sp>
      <p:sp>
        <p:nvSpPr>
          <p:cNvPr id="4" name="Slide Number Placeholder 3"/>
          <p:cNvSpPr>
            <a:spLocks noGrp="1"/>
          </p:cNvSpPr>
          <p:nvPr>
            <p:ph type="sldNum" sz="quarter" idx="12"/>
          </p:nvPr>
        </p:nvSpPr>
        <p:spPr/>
        <p:txBody>
          <a:bodyPr/>
          <a:lstStyle/>
          <a:p>
            <a:fld id="{F16D68EC-1E92-5F40-99CB-2855E5FF9889}" type="slidenum">
              <a:rPr lang="en-US" smtClean="0"/>
              <a:pPr/>
              <a:t>47</a:t>
            </a:fld>
            <a:endParaRPr lang="en-US"/>
          </a:p>
        </p:txBody>
      </p:sp>
      <p:sp>
        <p:nvSpPr>
          <p:cNvPr id="6" name="TextBox 5"/>
          <p:cNvSpPr txBox="1"/>
          <p:nvPr/>
        </p:nvSpPr>
        <p:spPr>
          <a:xfrm>
            <a:off x="455468" y="625100"/>
            <a:ext cx="7189932" cy="646331"/>
          </a:xfrm>
          <a:prstGeom prst="rect">
            <a:avLst/>
          </a:prstGeom>
          <a:noFill/>
        </p:spPr>
        <p:txBody>
          <a:bodyPr wrap="square" rtlCol="0">
            <a:spAutoFit/>
          </a:bodyPr>
          <a:lstStyle/>
          <a:p>
            <a:r>
              <a:rPr lang="en-US" dirty="0" smtClean="0"/>
              <a:t>Uses </a:t>
            </a:r>
            <a:r>
              <a:rPr lang="en-US" dirty="0" err="1" smtClean="0"/>
              <a:t>semileptonic</a:t>
            </a:r>
            <a:r>
              <a:rPr lang="en-US" dirty="0" smtClean="0"/>
              <a:t> B tagging</a:t>
            </a:r>
          </a:p>
          <a:p>
            <a:r>
              <a:rPr lang="en-US" dirty="0" smtClean="0"/>
              <a:t>and </a:t>
            </a:r>
            <a:r>
              <a:rPr lang="en-US" dirty="0" err="1" smtClean="0"/>
              <a:t>leptonic</a:t>
            </a:r>
            <a:r>
              <a:rPr lang="en-US" dirty="0" smtClean="0"/>
              <a:t> tau decays </a:t>
            </a:r>
            <a:endParaRPr lang="en-US" dirty="0"/>
          </a:p>
        </p:txBody>
      </p:sp>
      <p:sp>
        <p:nvSpPr>
          <p:cNvPr id="8" name="Rectangle 7"/>
          <p:cNvSpPr/>
          <p:nvPr/>
        </p:nvSpPr>
        <p:spPr>
          <a:xfrm>
            <a:off x="3254812" y="902099"/>
            <a:ext cx="5107709" cy="369332"/>
          </a:xfrm>
          <a:prstGeom prst="rect">
            <a:avLst/>
          </a:prstGeom>
        </p:spPr>
        <p:txBody>
          <a:bodyPr wrap="square">
            <a:spAutoFit/>
          </a:bodyPr>
          <a:lstStyle/>
          <a:p>
            <a:r>
              <a:rPr lang="en-US" dirty="0" smtClean="0"/>
              <a:t>Y. Sato et al (Belle </a:t>
            </a:r>
            <a:r>
              <a:rPr lang="en-US" dirty="0" err="1" smtClean="0"/>
              <a:t>collab</a:t>
            </a:r>
            <a:r>
              <a:rPr lang="en-US" dirty="0" smtClean="0"/>
              <a:t>); </a:t>
            </a:r>
            <a:r>
              <a:rPr lang="is-IS" b="1" dirty="0" smtClean="0"/>
              <a:t>Phys</a:t>
            </a:r>
            <a:r>
              <a:rPr lang="is-IS" b="1" dirty="0"/>
              <a:t>. Rev. D 94, 072007 </a:t>
            </a:r>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a:ext>
            </a:extLst>
          </a:blip>
          <a:srcRect t="9251" r="2107"/>
          <a:stretch/>
        </p:blipFill>
        <p:spPr>
          <a:xfrm>
            <a:off x="-16514" y="1887187"/>
            <a:ext cx="8951338" cy="2990003"/>
          </a:xfrm>
          <a:prstGeom prst="rect">
            <a:avLst/>
          </a:prstGeom>
        </p:spPr>
      </p:pic>
      <p:sp>
        <p:nvSpPr>
          <p:cNvPr id="11" name="Left Arrow 10"/>
          <p:cNvSpPr/>
          <p:nvPr/>
        </p:nvSpPr>
        <p:spPr>
          <a:xfrm>
            <a:off x="6096000" y="2269067"/>
            <a:ext cx="812800" cy="220133"/>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102123199"/>
              </p:ext>
            </p:extLst>
          </p:nvPr>
        </p:nvGraphicFramePr>
        <p:xfrm>
          <a:off x="1263650" y="1315687"/>
          <a:ext cx="6381750" cy="571500"/>
        </p:xfrm>
        <a:graphic>
          <a:graphicData uri="http://schemas.openxmlformats.org/presentationml/2006/ole">
            <mc:AlternateContent xmlns:mc="http://schemas.openxmlformats.org/markup-compatibility/2006">
              <mc:Choice xmlns:v="urn:schemas-microsoft-com:vml" Requires="v">
                <p:oleObj spid="_x0000_s2170" name="Equation" r:id="rId5" imgW="2552700" imgH="228600" progId="Equation.DSMT4">
                  <p:embed/>
                </p:oleObj>
              </mc:Choice>
              <mc:Fallback>
                <p:oleObj name="Equation" r:id="rId5" imgW="2552700" imgH="228600" progId="Equation.DSMT4">
                  <p:embed/>
                  <p:pic>
                    <p:nvPicPr>
                      <p:cNvPr id="0" name=""/>
                      <p:cNvPicPr/>
                      <p:nvPr/>
                    </p:nvPicPr>
                    <p:blipFill>
                      <a:blip r:embed="rId6"/>
                      <a:stretch>
                        <a:fillRect/>
                      </a:stretch>
                    </p:blipFill>
                    <p:spPr>
                      <a:xfrm>
                        <a:off x="1263650" y="1315687"/>
                        <a:ext cx="6381750" cy="571500"/>
                      </a:xfrm>
                      <a:prstGeom prst="rect">
                        <a:avLst/>
                      </a:prstGeom>
                    </p:spPr>
                  </p:pic>
                </p:oleObj>
              </mc:Fallback>
            </mc:AlternateContent>
          </a:graphicData>
        </a:graphic>
      </p:graphicFrame>
      <p:pic>
        <p:nvPicPr>
          <p:cNvPr id="3" name="Picture 2"/>
          <p:cNvPicPr>
            <a:picLocks noChangeAspect="1"/>
          </p:cNvPicPr>
          <p:nvPr/>
        </p:nvPicPr>
        <p:blipFill>
          <a:blip r:embed="rId7"/>
          <a:stretch>
            <a:fillRect/>
          </a:stretch>
        </p:blipFill>
        <p:spPr>
          <a:xfrm>
            <a:off x="4064000" y="4770755"/>
            <a:ext cx="5080000" cy="1950720"/>
          </a:xfrm>
          <a:prstGeom prst="rect">
            <a:avLst/>
          </a:prstGeom>
        </p:spPr>
      </p:pic>
      <p:sp>
        <p:nvSpPr>
          <p:cNvPr id="12" name="TextBox 11"/>
          <p:cNvSpPr txBox="1"/>
          <p:nvPr/>
        </p:nvSpPr>
        <p:spPr>
          <a:xfrm>
            <a:off x="1006750" y="5129213"/>
            <a:ext cx="2741457" cy="923330"/>
          </a:xfrm>
          <a:prstGeom prst="rect">
            <a:avLst/>
          </a:prstGeom>
          <a:noFill/>
        </p:spPr>
        <p:txBody>
          <a:bodyPr wrap="square" rtlCol="0">
            <a:spAutoFit/>
          </a:bodyPr>
          <a:lstStyle/>
          <a:p>
            <a:r>
              <a:rPr lang="en-US" dirty="0" smtClean="0"/>
              <a:t>Examples of NP constraints for charged Higgs or </a:t>
            </a:r>
            <a:r>
              <a:rPr lang="en-US" dirty="0" err="1" smtClean="0"/>
              <a:t>leptoquark</a:t>
            </a:r>
            <a:r>
              <a:rPr lang="en-US" dirty="0" smtClean="0"/>
              <a:t> models.</a:t>
            </a:r>
            <a:endParaRPr lang="en-US" dirty="0"/>
          </a:p>
        </p:txBody>
      </p:sp>
      <p:pic>
        <p:nvPicPr>
          <p:cNvPr id="13" name="Picture 12"/>
          <p:cNvPicPr>
            <a:picLocks noChangeAspect="1"/>
          </p:cNvPicPr>
          <p:nvPr/>
        </p:nvPicPr>
        <p:blipFill>
          <a:blip r:embed="rId8"/>
          <a:stretch>
            <a:fillRect/>
          </a:stretch>
        </p:blipFill>
        <p:spPr>
          <a:xfrm>
            <a:off x="-16514" y="657764"/>
            <a:ext cx="9144000" cy="6200236"/>
          </a:xfrm>
          <a:prstGeom prst="rect">
            <a:avLst/>
          </a:prstGeom>
        </p:spPr>
      </p:pic>
    </p:spTree>
    <p:extLst>
      <p:ext uri="{BB962C8B-B14F-4D97-AF65-F5344CB8AC3E}">
        <p14:creationId xmlns:p14="http://schemas.microsoft.com/office/powerpoint/2010/main" val="23097612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16D68EC-1E92-5F40-99CB-2855E5FF9889}" type="slidenum">
              <a:rPr lang="en-US" smtClean="0"/>
              <a:pPr/>
              <a:t>48</a:t>
            </a:fld>
            <a:endParaRPr lang="en-US"/>
          </a:p>
        </p:txBody>
      </p:sp>
      <p:sp>
        <p:nvSpPr>
          <p:cNvPr id="2" name="TextBox 1"/>
          <p:cNvSpPr txBox="1"/>
          <p:nvPr/>
        </p:nvSpPr>
        <p:spPr>
          <a:xfrm>
            <a:off x="1168400" y="5940851"/>
            <a:ext cx="6671733" cy="830997"/>
          </a:xfrm>
          <a:prstGeom prst="rect">
            <a:avLst/>
          </a:prstGeom>
          <a:noFill/>
        </p:spPr>
        <p:txBody>
          <a:bodyPr wrap="square" rtlCol="0">
            <a:spAutoFit/>
          </a:bodyPr>
          <a:lstStyle/>
          <a:p>
            <a:r>
              <a:rPr lang="en-US" sz="2400" dirty="0" smtClean="0"/>
              <a:t>Can also constrain other types of NP couplings (e.g. </a:t>
            </a:r>
            <a:r>
              <a:rPr lang="en-US" sz="2400" dirty="0" err="1" smtClean="0"/>
              <a:t>leptoquarks</a:t>
            </a:r>
            <a:r>
              <a:rPr lang="en-US" sz="2400" dirty="0" smtClean="0"/>
              <a:t>) , </a:t>
            </a:r>
            <a:r>
              <a:rPr lang="en-US" sz="2400" i="1" u="sng" dirty="0" smtClean="0"/>
              <a:t>but need much more data</a:t>
            </a:r>
            <a:endParaRPr lang="en-US" sz="2400" i="1" u="sng" dirty="0"/>
          </a:p>
        </p:txBody>
      </p:sp>
      <p:pic>
        <p:nvPicPr>
          <p:cNvPr id="9" name="Picture 8"/>
          <p:cNvPicPr>
            <a:picLocks noChangeAspect="1"/>
          </p:cNvPicPr>
          <p:nvPr/>
        </p:nvPicPr>
        <p:blipFill>
          <a:blip r:embed="rId2"/>
          <a:stretch>
            <a:fillRect/>
          </a:stretch>
        </p:blipFill>
        <p:spPr>
          <a:xfrm>
            <a:off x="2150533" y="698291"/>
            <a:ext cx="4641088" cy="5242560"/>
          </a:xfrm>
          <a:prstGeom prst="rect">
            <a:avLst/>
          </a:prstGeom>
          <a:solidFill>
            <a:schemeClr val="bg1"/>
          </a:solidFill>
        </p:spPr>
      </p:pic>
      <p:sp>
        <p:nvSpPr>
          <p:cNvPr id="10" name="TextBox 9"/>
          <p:cNvSpPr txBox="1"/>
          <p:nvPr/>
        </p:nvSpPr>
        <p:spPr>
          <a:xfrm>
            <a:off x="101600" y="1155424"/>
            <a:ext cx="2048933" cy="1200329"/>
          </a:xfrm>
          <a:prstGeom prst="rect">
            <a:avLst/>
          </a:prstGeom>
          <a:noFill/>
        </p:spPr>
        <p:txBody>
          <a:bodyPr wrap="square" rtlCol="0">
            <a:spAutoFit/>
          </a:bodyPr>
          <a:lstStyle/>
          <a:p>
            <a:r>
              <a:rPr lang="en-US" dirty="0" smtClean="0"/>
              <a:t>Try to distinguish SM and charged Higgs in kinematic distributions.</a:t>
            </a:r>
          </a:p>
        </p:txBody>
      </p:sp>
      <p:sp>
        <p:nvSpPr>
          <p:cNvPr id="11" name="TextBox 10"/>
          <p:cNvSpPr txBox="1"/>
          <p:nvPr/>
        </p:nvSpPr>
        <p:spPr>
          <a:xfrm>
            <a:off x="7044267" y="2961733"/>
            <a:ext cx="1642533" cy="707886"/>
          </a:xfrm>
          <a:prstGeom prst="rect">
            <a:avLst/>
          </a:prstGeom>
          <a:noFill/>
        </p:spPr>
        <p:txBody>
          <a:bodyPr wrap="square" rtlCol="0">
            <a:spAutoFit/>
          </a:bodyPr>
          <a:lstStyle/>
          <a:p>
            <a:r>
              <a:rPr lang="en-US" sz="2000" dirty="0" smtClean="0"/>
              <a:t>Both SM and NP fit well.</a:t>
            </a:r>
            <a:endParaRPr lang="en-US" sz="2000" dirty="0"/>
          </a:p>
        </p:txBody>
      </p:sp>
      <p:sp>
        <p:nvSpPr>
          <p:cNvPr id="6" name="Rectangle 5"/>
          <p:cNvSpPr/>
          <p:nvPr/>
        </p:nvSpPr>
        <p:spPr>
          <a:xfrm>
            <a:off x="2260378" y="236626"/>
            <a:ext cx="6426422" cy="369332"/>
          </a:xfrm>
          <a:prstGeom prst="rect">
            <a:avLst/>
          </a:prstGeom>
        </p:spPr>
        <p:txBody>
          <a:bodyPr wrap="square">
            <a:spAutoFit/>
          </a:bodyPr>
          <a:lstStyle/>
          <a:p>
            <a:r>
              <a:rPr lang="en-US" dirty="0"/>
              <a:t>Y. Sato et al (Belle </a:t>
            </a:r>
            <a:r>
              <a:rPr lang="en-US" dirty="0" err="1"/>
              <a:t>collab</a:t>
            </a:r>
            <a:r>
              <a:rPr lang="en-US" dirty="0"/>
              <a:t>); </a:t>
            </a:r>
            <a:r>
              <a:rPr lang="is-IS" b="1" dirty="0"/>
              <a:t>Phys. Rev. D 94, 072007 </a:t>
            </a:r>
          </a:p>
        </p:txBody>
      </p:sp>
      <p:sp>
        <p:nvSpPr>
          <p:cNvPr id="8" name="TextBox 7"/>
          <p:cNvSpPr txBox="1"/>
          <p:nvPr/>
        </p:nvSpPr>
        <p:spPr>
          <a:xfrm>
            <a:off x="0" y="106902"/>
            <a:ext cx="2681797" cy="584776"/>
          </a:xfrm>
          <a:prstGeom prst="rect">
            <a:avLst/>
          </a:prstGeom>
          <a:noFill/>
        </p:spPr>
        <p:txBody>
          <a:bodyPr wrap="square" rtlCol="0">
            <a:spAutoFit/>
          </a:bodyPr>
          <a:lstStyle/>
          <a:p>
            <a:r>
              <a:rPr lang="en-US" sz="3200" u="sng" dirty="0" smtClean="0"/>
              <a:t>NP diagnosis</a:t>
            </a:r>
            <a:endParaRPr lang="en-US" sz="3200" u="sng" dirty="0"/>
          </a:p>
        </p:txBody>
      </p:sp>
    </p:spTree>
    <p:extLst>
      <p:ext uri="{BB962C8B-B14F-4D97-AF65-F5344CB8AC3E}">
        <p14:creationId xmlns:p14="http://schemas.microsoft.com/office/powerpoint/2010/main" val="4023611044"/>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62" y="-57405"/>
            <a:ext cx="8229600" cy="838538"/>
          </a:xfrm>
        </p:spPr>
        <p:txBody>
          <a:bodyPr>
            <a:noAutofit/>
          </a:bodyPr>
          <a:lstStyle/>
          <a:p>
            <a:r>
              <a:rPr lang="en-US" sz="3200" dirty="0" smtClean="0"/>
              <a:t>Belle update: another possible path to NP</a:t>
            </a:r>
            <a:endParaRPr lang="en-US" sz="3200" dirty="0"/>
          </a:p>
        </p:txBody>
      </p:sp>
      <p:sp>
        <p:nvSpPr>
          <p:cNvPr id="4" name="Slide Number Placeholder 3"/>
          <p:cNvSpPr>
            <a:spLocks noGrp="1"/>
          </p:cNvSpPr>
          <p:nvPr>
            <p:ph type="sldNum" sz="quarter" idx="12"/>
          </p:nvPr>
        </p:nvSpPr>
        <p:spPr/>
        <p:txBody>
          <a:bodyPr/>
          <a:lstStyle/>
          <a:p>
            <a:fld id="{F16D68EC-1E92-5F40-99CB-2855E5FF9889}" type="slidenum">
              <a:rPr lang="en-US" smtClean="0"/>
              <a:pPr/>
              <a:t>49</a:t>
            </a:fld>
            <a:endParaRPr lang="en-US"/>
          </a:p>
        </p:txBody>
      </p:sp>
      <p:sp>
        <p:nvSpPr>
          <p:cNvPr id="6" name="TextBox 5"/>
          <p:cNvSpPr txBox="1"/>
          <p:nvPr/>
        </p:nvSpPr>
        <p:spPr>
          <a:xfrm>
            <a:off x="4705664" y="739370"/>
            <a:ext cx="2844801" cy="646331"/>
          </a:xfrm>
          <a:prstGeom prst="rect">
            <a:avLst/>
          </a:prstGeom>
          <a:noFill/>
        </p:spPr>
        <p:txBody>
          <a:bodyPr wrap="square" rtlCol="0">
            <a:spAutoFit/>
          </a:bodyPr>
          <a:lstStyle/>
          <a:p>
            <a:r>
              <a:rPr lang="en-US" dirty="0" smtClean="0"/>
              <a:t>Uses 1-prong </a:t>
            </a:r>
            <a:r>
              <a:rPr lang="en-US" dirty="0" err="1" smtClean="0"/>
              <a:t>hadronic</a:t>
            </a:r>
            <a:r>
              <a:rPr lang="en-US" dirty="0" smtClean="0"/>
              <a:t> tau’s and </a:t>
            </a:r>
            <a:r>
              <a:rPr lang="en-US" dirty="0" err="1" smtClean="0"/>
              <a:t>hadronic</a:t>
            </a:r>
            <a:r>
              <a:rPr lang="en-US" dirty="0" smtClean="0"/>
              <a:t> B tagging</a:t>
            </a:r>
            <a:endParaRPr lang="en-US" dirty="0"/>
          </a:p>
        </p:txBody>
      </p:sp>
      <p:sp>
        <p:nvSpPr>
          <p:cNvPr id="3" name="TextBox 2"/>
          <p:cNvSpPr txBox="1"/>
          <p:nvPr/>
        </p:nvSpPr>
        <p:spPr>
          <a:xfrm>
            <a:off x="223642" y="625100"/>
            <a:ext cx="2316357" cy="369332"/>
          </a:xfrm>
          <a:prstGeom prst="rect">
            <a:avLst/>
          </a:prstGeom>
          <a:solidFill>
            <a:schemeClr val="bg1"/>
          </a:solidFill>
        </p:spPr>
        <p:txBody>
          <a:bodyPr wrap="square" rtlCol="0">
            <a:spAutoFit/>
          </a:bodyPr>
          <a:lstStyle/>
          <a:p>
            <a:endParaRPr lang="en-US" dirty="0"/>
          </a:p>
        </p:txBody>
      </p:sp>
      <p:sp>
        <p:nvSpPr>
          <p:cNvPr id="8" name="Rectangle 7"/>
          <p:cNvSpPr/>
          <p:nvPr/>
        </p:nvSpPr>
        <p:spPr>
          <a:xfrm>
            <a:off x="223642" y="3256528"/>
            <a:ext cx="2785701" cy="646331"/>
          </a:xfrm>
          <a:prstGeom prst="rect">
            <a:avLst/>
          </a:prstGeom>
        </p:spPr>
        <p:txBody>
          <a:bodyPr wrap="none">
            <a:spAutoFit/>
          </a:bodyPr>
          <a:lstStyle/>
          <a:p>
            <a:r>
              <a:rPr lang="en-US" dirty="0" smtClean="0"/>
              <a:t>S. Hirose et al (Belle </a:t>
            </a:r>
            <a:r>
              <a:rPr lang="en-US" dirty="0" err="1" smtClean="0"/>
              <a:t>collab</a:t>
            </a:r>
            <a:r>
              <a:rPr lang="en-US" dirty="0" smtClean="0"/>
              <a:t>), </a:t>
            </a:r>
          </a:p>
          <a:p>
            <a:r>
              <a:rPr lang="en-US" dirty="0" err="1" smtClean="0"/>
              <a:t>arXIv</a:t>
            </a:r>
            <a:r>
              <a:rPr lang="en-US" dirty="0" smtClean="0"/>
              <a:t>: 1608.06391</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82697763"/>
              </p:ext>
            </p:extLst>
          </p:nvPr>
        </p:nvGraphicFramePr>
        <p:xfrm>
          <a:off x="3995738" y="1658938"/>
          <a:ext cx="4476750" cy="1206500"/>
        </p:xfrm>
        <a:graphic>
          <a:graphicData uri="http://schemas.openxmlformats.org/presentationml/2006/ole">
            <mc:AlternateContent xmlns:mc="http://schemas.openxmlformats.org/markup-compatibility/2006">
              <mc:Choice xmlns:v="urn:schemas-microsoft-com:vml" Requires="v">
                <p:oleObj spid="_x0000_s3194" name="Equation" r:id="rId4" imgW="1790700" imgH="482600" progId="Equation.DSMT4">
                  <p:embed/>
                </p:oleObj>
              </mc:Choice>
              <mc:Fallback>
                <p:oleObj name="Equation" r:id="rId4" imgW="1790700" imgH="482600" progId="Equation.DSMT4">
                  <p:embed/>
                  <p:pic>
                    <p:nvPicPr>
                      <p:cNvPr id="0" name=""/>
                      <p:cNvPicPr/>
                      <p:nvPr/>
                    </p:nvPicPr>
                    <p:blipFill>
                      <a:blip r:embed="rId5"/>
                      <a:stretch>
                        <a:fillRect/>
                      </a:stretch>
                    </p:blipFill>
                    <p:spPr>
                      <a:xfrm>
                        <a:off x="3995738" y="1658938"/>
                        <a:ext cx="4476750" cy="1206500"/>
                      </a:xfrm>
                      <a:prstGeom prst="rect">
                        <a:avLst/>
                      </a:prstGeom>
                    </p:spPr>
                  </p:pic>
                </p:oleObj>
              </mc:Fallback>
            </mc:AlternateContent>
          </a:graphicData>
        </a:graphic>
      </p:graphicFrame>
      <p:pic>
        <p:nvPicPr>
          <p:cNvPr id="10" name="Picture 9"/>
          <p:cNvPicPr>
            <a:picLocks noChangeAspect="1"/>
          </p:cNvPicPr>
          <p:nvPr/>
        </p:nvPicPr>
        <p:blipFill>
          <a:blip r:embed="rId6"/>
          <a:stretch>
            <a:fillRect/>
          </a:stretch>
        </p:blipFill>
        <p:spPr>
          <a:xfrm>
            <a:off x="0" y="736938"/>
            <a:ext cx="3571240" cy="2316480"/>
          </a:xfrm>
          <a:prstGeom prst="rect">
            <a:avLst/>
          </a:prstGeom>
        </p:spPr>
      </p:pic>
      <p:sp>
        <p:nvSpPr>
          <p:cNvPr id="11" name="TextBox 10"/>
          <p:cNvSpPr txBox="1"/>
          <p:nvPr/>
        </p:nvSpPr>
        <p:spPr>
          <a:xfrm>
            <a:off x="3803650" y="2865968"/>
            <a:ext cx="4306888" cy="400110"/>
          </a:xfrm>
          <a:prstGeom prst="rect">
            <a:avLst/>
          </a:prstGeom>
          <a:noFill/>
        </p:spPr>
        <p:txBody>
          <a:bodyPr wrap="square" rtlCol="0">
            <a:spAutoFit/>
          </a:bodyPr>
          <a:lstStyle/>
          <a:p>
            <a:r>
              <a:rPr lang="en-US" sz="2000" dirty="0" smtClean="0"/>
              <a:t>First determination of </a:t>
            </a:r>
            <a:r>
              <a:rPr lang="en-US" sz="2000" dirty="0" err="1" smtClean="0"/>
              <a:t>τ</a:t>
            </a:r>
            <a:r>
              <a:rPr lang="en-US" sz="2000" dirty="0" smtClean="0"/>
              <a:t> polarization</a:t>
            </a:r>
            <a:endParaRPr lang="en-US" sz="2000" dirty="0"/>
          </a:p>
        </p:txBody>
      </p:sp>
      <p:pic>
        <p:nvPicPr>
          <p:cNvPr id="9" name="Picture 8"/>
          <p:cNvPicPr>
            <a:picLocks noChangeAspect="1"/>
          </p:cNvPicPr>
          <p:nvPr/>
        </p:nvPicPr>
        <p:blipFill>
          <a:blip r:embed="rId7"/>
          <a:stretch>
            <a:fillRect/>
          </a:stretch>
        </p:blipFill>
        <p:spPr>
          <a:xfrm>
            <a:off x="3090718" y="3235300"/>
            <a:ext cx="4889500" cy="3484880"/>
          </a:xfrm>
          <a:prstGeom prst="rect">
            <a:avLst/>
          </a:prstGeom>
        </p:spPr>
      </p:pic>
      <p:sp>
        <p:nvSpPr>
          <p:cNvPr id="14" name="TextBox 13"/>
          <p:cNvSpPr txBox="1"/>
          <p:nvPr/>
        </p:nvSpPr>
        <p:spPr>
          <a:xfrm>
            <a:off x="189114" y="4656784"/>
            <a:ext cx="3382126" cy="707886"/>
          </a:xfrm>
          <a:prstGeom prst="rect">
            <a:avLst/>
          </a:prstGeom>
          <a:noFill/>
        </p:spPr>
        <p:txBody>
          <a:bodyPr wrap="square" rtlCol="0">
            <a:spAutoFit/>
          </a:bodyPr>
          <a:lstStyle/>
          <a:p>
            <a:r>
              <a:rPr lang="en-US" sz="2000" dirty="0" smtClean="0"/>
              <a:t>Interesting path to NP but current statistics are too low.</a:t>
            </a:r>
            <a:endParaRPr lang="en-US" sz="2000" dirty="0"/>
          </a:p>
        </p:txBody>
      </p:sp>
      <p:sp>
        <p:nvSpPr>
          <p:cNvPr id="15" name="TextBox 14"/>
          <p:cNvSpPr txBox="1"/>
          <p:nvPr/>
        </p:nvSpPr>
        <p:spPr>
          <a:xfrm>
            <a:off x="7824211" y="3235300"/>
            <a:ext cx="1371600" cy="923330"/>
          </a:xfrm>
          <a:prstGeom prst="rect">
            <a:avLst/>
          </a:prstGeom>
          <a:noFill/>
        </p:spPr>
        <p:txBody>
          <a:bodyPr wrap="square" rtlCol="0">
            <a:spAutoFit/>
          </a:bodyPr>
          <a:lstStyle/>
          <a:p>
            <a:r>
              <a:rPr lang="en-US" dirty="0" smtClean="0"/>
              <a:t>2017 Nagoya Workshop</a:t>
            </a:r>
            <a:endParaRPr lang="en-US" dirty="0"/>
          </a:p>
        </p:txBody>
      </p:sp>
    </p:spTree>
    <p:extLst>
      <p:ext uri="{BB962C8B-B14F-4D97-AF65-F5344CB8AC3E}">
        <p14:creationId xmlns:p14="http://schemas.microsoft.com/office/powerpoint/2010/main" val="17749585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000002a.projlum(2).gif"/>
          <p:cNvPicPr>
            <a:picLocks noChangeAspect="1"/>
          </p:cNvPicPr>
          <p:nvPr/>
        </p:nvPicPr>
        <p:blipFill rotWithShape="1">
          <a:blip r:embed="rId3" cstate="print">
            <a:extLst>
              <a:ext uri="{28A0092B-C50C-407E-A947-70E740481C1C}">
                <a14:useLocalDpi xmlns:a14="http://schemas.microsoft.com/office/drawing/2010/main"/>
              </a:ext>
            </a:extLst>
          </a:blip>
          <a:srcRect l="6645" t="8620" b="17369"/>
          <a:stretch/>
        </p:blipFill>
        <p:spPr>
          <a:xfrm>
            <a:off x="819401" y="684149"/>
            <a:ext cx="7314304" cy="5075637"/>
          </a:xfrm>
          <a:prstGeom prst="rect">
            <a:avLst/>
          </a:prstGeom>
        </p:spPr>
      </p:pic>
      <p:sp>
        <p:nvSpPr>
          <p:cNvPr id="5" name="Title 4"/>
          <p:cNvSpPr>
            <a:spLocks noGrp="1"/>
          </p:cNvSpPr>
          <p:nvPr>
            <p:ph type="title"/>
          </p:nvPr>
        </p:nvSpPr>
        <p:spPr>
          <a:xfrm>
            <a:off x="-95895" y="21456"/>
            <a:ext cx="8229600" cy="725182"/>
          </a:xfrm>
        </p:spPr>
        <p:txBody>
          <a:bodyPr>
            <a:normAutofit fontScale="90000"/>
          </a:bodyPr>
          <a:lstStyle/>
          <a:p>
            <a:r>
              <a:rPr lang="en-US" dirty="0" err="1" smtClean="0"/>
              <a:t>SuperKEKB</a:t>
            </a:r>
            <a:r>
              <a:rPr lang="en-US" dirty="0" smtClean="0"/>
              <a:t>/Belle II Luminosity Profile</a:t>
            </a:r>
            <a:endParaRPr lang="en-US" dirty="0"/>
          </a:p>
        </p:txBody>
      </p:sp>
      <p:sp>
        <p:nvSpPr>
          <p:cNvPr id="6" name="TextBox 5"/>
          <p:cNvSpPr txBox="1"/>
          <p:nvPr/>
        </p:nvSpPr>
        <p:spPr>
          <a:xfrm>
            <a:off x="539140" y="5607386"/>
            <a:ext cx="8112067" cy="707886"/>
          </a:xfrm>
          <a:prstGeom prst="rect">
            <a:avLst/>
          </a:prstGeom>
          <a:noFill/>
        </p:spPr>
        <p:txBody>
          <a:bodyPr wrap="square" rtlCol="0">
            <a:spAutoFit/>
          </a:bodyPr>
          <a:lstStyle/>
          <a:p>
            <a:r>
              <a:rPr lang="en-US" sz="2000" dirty="0" smtClean="0"/>
              <a:t>N.B. To realize this steep turn-on, requires close cooperation between Belle II and </a:t>
            </a:r>
            <a:r>
              <a:rPr lang="en-US" sz="2000" dirty="0" err="1" smtClean="0"/>
              <a:t>SuperKEKB</a:t>
            </a:r>
            <a:r>
              <a:rPr lang="en-US" sz="2000" dirty="0" smtClean="0"/>
              <a:t>  [and </a:t>
            </a:r>
            <a:r>
              <a:rPr lang="en-US" sz="2000" i="1" dirty="0" smtClean="0"/>
              <a:t>international collaboration </a:t>
            </a:r>
            <a:r>
              <a:rPr lang="en-US" sz="2000" dirty="0" smtClean="0"/>
              <a:t>on the accelerator].</a:t>
            </a:r>
            <a:endParaRPr lang="en-US" sz="2000" dirty="0"/>
          </a:p>
        </p:txBody>
      </p:sp>
      <p:sp>
        <p:nvSpPr>
          <p:cNvPr id="2" name="Rectangle 1"/>
          <p:cNvSpPr/>
          <p:nvPr/>
        </p:nvSpPr>
        <p:spPr>
          <a:xfrm>
            <a:off x="1837765" y="860451"/>
            <a:ext cx="4572000" cy="646331"/>
          </a:xfrm>
          <a:prstGeom prst="rect">
            <a:avLst/>
          </a:prstGeom>
        </p:spPr>
        <p:txBody>
          <a:bodyPr>
            <a:spAutoFit/>
          </a:bodyPr>
          <a:lstStyle/>
          <a:p>
            <a:r>
              <a:rPr lang="en-US" dirty="0"/>
              <a:t>Belle/KEKB recorded ~1000 fb</a:t>
            </a:r>
            <a:r>
              <a:rPr lang="en-US" baseline="30000" dirty="0"/>
              <a:t>-1 </a:t>
            </a:r>
            <a:r>
              <a:rPr lang="en-US" dirty="0"/>
              <a:t>. Now </a:t>
            </a:r>
            <a:r>
              <a:rPr lang="en-US" dirty="0" smtClean="0"/>
              <a:t>have to change </a:t>
            </a:r>
            <a:r>
              <a:rPr lang="en-US" dirty="0"/>
              <a:t>units </a:t>
            </a:r>
            <a:r>
              <a:rPr lang="en-US" dirty="0" smtClean="0"/>
              <a:t>on y-axis to </a:t>
            </a:r>
            <a:r>
              <a:rPr lang="en-US" dirty="0"/>
              <a:t>ab</a:t>
            </a:r>
            <a:r>
              <a:rPr lang="en-US" baseline="30000" dirty="0"/>
              <a:t>-1</a:t>
            </a:r>
            <a:endParaRPr lang="en-US" dirty="0"/>
          </a:p>
        </p:txBody>
      </p:sp>
      <p:sp>
        <p:nvSpPr>
          <p:cNvPr id="3" name="TextBox 2"/>
          <p:cNvSpPr txBox="1"/>
          <p:nvPr/>
        </p:nvSpPr>
        <p:spPr>
          <a:xfrm>
            <a:off x="1383281" y="6315272"/>
            <a:ext cx="6750424" cy="369332"/>
          </a:xfrm>
          <a:prstGeom prst="rect">
            <a:avLst/>
          </a:prstGeom>
          <a:noFill/>
        </p:spPr>
        <p:txBody>
          <a:bodyPr wrap="square" rtlCol="0">
            <a:spAutoFit/>
          </a:bodyPr>
          <a:lstStyle/>
          <a:p>
            <a:r>
              <a:rPr lang="en-US" dirty="0" smtClean="0"/>
              <a:t>This plot </a:t>
            </a:r>
            <a:r>
              <a:rPr lang="en-US" dirty="0"/>
              <a:t>a</a:t>
            </a:r>
            <a:r>
              <a:rPr lang="en-US" dirty="0" smtClean="0"/>
              <a:t>ssumes a </a:t>
            </a:r>
            <a:r>
              <a:rPr lang="en-US" i="1" dirty="0" smtClean="0"/>
              <a:t>full </a:t>
            </a:r>
            <a:r>
              <a:rPr lang="en-US" dirty="0" smtClean="0"/>
              <a:t>and </a:t>
            </a:r>
            <a:r>
              <a:rPr lang="en-US" i="1" dirty="0" smtClean="0"/>
              <a:t>stable </a:t>
            </a:r>
            <a:r>
              <a:rPr lang="en-US" dirty="0" smtClean="0"/>
              <a:t>operation funding profile. </a:t>
            </a:r>
            <a:endParaRPr lang="en-US" dirty="0"/>
          </a:p>
        </p:txBody>
      </p:sp>
      <p:sp>
        <p:nvSpPr>
          <p:cNvPr id="7" name="TextBox 6"/>
          <p:cNvSpPr txBox="1"/>
          <p:nvPr/>
        </p:nvSpPr>
        <p:spPr>
          <a:xfrm>
            <a:off x="1837765" y="3756334"/>
            <a:ext cx="2455333" cy="923330"/>
          </a:xfrm>
          <a:prstGeom prst="rect">
            <a:avLst/>
          </a:prstGeom>
          <a:noFill/>
        </p:spPr>
        <p:txBody>
          <a:bodyPr wrap="square" rtlCol="0">
            <a:spAutoFit/>
          </a:bodyPr>
          <a:lstStyle/>
          <a:p>
            <a:r>
              <a:rPr lang="en-US" dirty="0" smtClean="0"/>
              <a:t>“</a:t>
            </a:r>
            <a:r>
              <a:rPr lang="en-US" dirty="0" err="1" smtClean="0"/>
              <a:t>nano</a:t>
            </a:r>
            <a:r>
              <a:rPr lang="en-US" dirty="0" smtClean="0"/>
              <a:t>-beams” are the key; vertical beam size is </a:t>
            </a:r>
            <a:r>
              <a:rPr lang="en-US" dirty="0" smtClean="0">
                <a:solidFill>
                  <a:srgbClr val="FF0000"/>
                </a:solidFill>
              </a:rPr>
              <a:t>50nm</a:t>
            </a:r>
            <a:r>
              <a:rPr lang="en-US" dirty="0" smtClean="0"/>
              <a:t> at the IP</a:t>
            </a:r>
            <a:endParaRPr lang="en-US" dirty="0"/>
          </a:p>
        </p:txBody>
      </p:sp>
      <p:sp>
        <p:nvSpPr>
          <p:cNvPr id="8" name="TextBox 7"/>
          <p:cNvSpPr txBox="1"/>
          <p:nvPr/>
        </p:nvSpPr>
        <p:spPr>
          <a:xfrm>
            <a:off x="1837765" y="2817090"/>
            <a:ext cx="2171200" cy="923330"/>
          </a:xfrm>
          <a:prstGeom prst="rect">
            <a:avLst/>
          </a:prstGeom>
          <a:noFill/>
        </p:spPr>
        <p:txBody>
          <a:bodyPr wrap="none" rtlCol="0">
            <a:spAutoFit/>
          </a:bodyPr>
          <a:lstStyle/>
          <a:p>
            <a:r>
              <a:rPr lang="en-US" dirty="0" smtClean="0"/>
              <a:t>Beam currents </a:t>
            </a:r>
            <a:r>
              <a:rPr lang="en-US" i="1" dirty="0" smtClean="0"/>
              <a:t>only</a:t>
            </a:r>
            <a:r>
              <a:rPr lang="en-US" dirty="0" smtClean="0"/>
              <a:t> a </a:t>
            </a:r>
          </a:p>
          <a:p>
            <a:r>
              <a:rPr lang="en-US" dirty="0"/>
              <a:t>f</a:t>
            </a:r>
            <a:r>
              <a:rPr lang="en-US" dirty="0" smtClean="0"/>
              <a:t>actor of two higher </a:t>
            </a:r>
          </a:p>
          <a:p>
            <a:r>
              <a:rPr lang="en-US" dirty="0" smtClean="0"/>
              <a:t>than </a:t>
            </a:r>
            <a:r>
              <a:rPr lang="en-US" dirty="0" smtClean="0"/>
              <a:t>KEKB (~PEPII)</a:t>
            </a:r>
            <a:endParaRPr lang="en-US" dirty="0"/>
          </a:p>
        </p:txBody>
      </p:sp>
    </p:spTree>
    <p:extLst>
      <p:ext uri="{BB962C8B-B14F-4D97-AF65-F5344CB8AC3E}">
        <p14:creationId xmlns:p14="http://schemas.microsoft.com/office/powerpoint/2010/main" val="287181336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79506" y="3584444"/>
            <a:ext cx="8307294" cy="523220"/>
          </a:xfrm>
          <a:prstGeom prst="rect">
            <a:avLst/>
          </a:prstGeom>
          <a:noFill/>
        </p:spPr>
        <p:txBody>
          <a:bodyPr wrap="square" rtlCol="0">
            <a:spAutoFit/>
          </a:bodyPr>
          <a:lstStyle/>
          <a:p>
            <a:r>
              <a:rPr lang="hu-HU" sz="2800" dirty="0" smtClean="0">
                <a:latin typeface="Times New Roman"/>
                <a:cs typeface="Times New Roman"/>
              </a:rPr>
              <a:t>Initial Belle II projections for charged Higgs sensitivity</a:t>
            </a:r>
            <a:endParaRPr lang="en-US" sz="2000" dirty="0">
              <a:latin typeface="Times New Roman"/>
              <a:cs typeface="Times New Roman"/>
            </a:endParaRPr>
          </a:p>
        </p:txBody>
      </p:sp>
      <p:sp>
        <p:nvSpPr>
          <p:cNvPr id="3" name="Slide Number Placeholder 2"/>
          <p:cNvSpPr>
            <a:spLocks noGrp="1"/>
          </p:cNvSpPr>
          <p:nvPr>
            <p:ph type="sldNum" sz="quarter" idx="12"/>
          </p:nvPr>
        </p:nvSpPr>
        <p:spPr/>
        <p:txBody>
          <a:bodyPr/>
          <a:lstStyle/>
          <a:p>
            <a:fld id="{2066355A-084C-D24E-9AD2-7E4FC41EA627}" type="slidenum">
              <a:rPr lang="en-US" smtClean="0"/>
              <a:pPr/>
              <a:t>50</a:t>
            </a:fld>
            <a:endParaRPr lang="en-US"/>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4226854"/>
            <a:ext cx="9144000" cy="2631146"/>
          </a:xfrm>
          <a:prstGeom prst="rect">
            <a:avLst/>
          </a:prstGeom>
        </p:spPr>
      </p:pic>
      <p:sp>
        <p:nvSpPr>
          <p:cNvPr id="5" name="TextBox 4"/>
          <p:cNvSpPr txBox="1"/>
          <p:nvPr/>
        </p:nvSpPr>
        <p:spPr>
          <a:xfrm>
            <a:off x="67732" y="213679"/>
            <a:ext cx="2760133" cy="707886"/>
          </a:xfrm>
          <a:prstGeom prst="rect">
            <a:avLst/>
          </a:prstGeom>
          <a:noFill/>
        </p:spPr>
        <p:txBody>
          <a:bodyPr wrap="square" rtlCol="0">
            <a:spAutoFit/>
          </a:bodyPr>
          <a:lstStyle/>
          <a:p>
            <a:r>
              <a:rPr lang="en-US" sz="2000" dirty="0" smtClean="0">
                <a:latin typeface="Times New Roman"/>
                <a:cs typeface="Times New Roman"/>
              </a:rPr>
              <a:t>Simple message from the world’s flavor physicists:</a:t>
            </a:r>
            <a:endParaRPr lang="en-US" sz="2000" dirty="0">
              <a:latin typeface="Times New Roman"/>
              <a:cs typeface="Times New Roman"/>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946401" y="471912"/>
            <a:ext cx="4876800" cy="2743200"/>
          </a:xfrm>
          <a:prstGeom prst="rect">
            <a:avLst/>
          </a:prstGeom>
        </p:spPr>
      </p:pic>
      <p:sp>
        <p:nvSpPr>
          <p:cNvPr id="11" name="TextBox 10"/>
          <p:cNvSpPr txBox="1"/>
          <p:nvPr/>
        </p:nvSpPr>
        <p:spPr>
          <a:xfrm>
            <a:off x="6417733" y="488457"/>
            <a:ext cx="2387600" cy="830997"/>
          </a:xfrm>
          <a:prstGeom prst="rect">
            <a:avLst/>
          </a:prstGeom>
          <a:solidFill>
            <a:schemeClr val="bg1"/>
          </a:solidFill>
        </p:spPr>
        <p:txBody>
          <a:bodyPr wrap="square" rtlCol="0">
            <a:spAutoFit/>
          </a:bodyPr>
          <a:lstStyle/>
          <a:p>
            <a:r>
              <a:rPr lang="en-US" sz="2400" dirty="0" smtClean="0"/>
              <a:t>WE NEED MORE DATA !!!</a:t>
            </a:r>
            <a:endParaRPr lang="en-US" sz="2400" dirty="0"/>
          </a:p>
        </p:txBody>
      </p:sp>
      <p:sp>
        <p:nvSpPr>
          <p:cNvPr id="2" name="TextBox 1"/>
          <p:cNvSpPr txBox="1"/>
          <p:nvPr/>
        </p:nvSpPr>
        <p:spPr>
          <a:xfrm>
            <a:off x="2827866" y="3215112"/>
            <a:ext cx="5858933" cy="369332"/>
          </a:xfrm>
          <a:prstGeom prst="rect">
            <a:avLst/>
          </a:prstGeom>
          <a:noFill/>
        </p:spPr>
        <p:txBody>
          <a:bodyPr wrap="square" rtlCol="0">
            <a:spAutoFit/>
          </a:bodyPr>
          <a:lstStyle/>
          <a:p>
            <a:r>
              <a:rPr lang="en-US" dirty="0" smtClean="0"/>
              <a:t>With apologies to Herodotus, Thucydides, Sparta, Persia…</a:t>
            </a:r>
            <a:endParaRPr lang="en-US" dirty="0"/>
          </a:p>
        </p:txBody>
      </p:sp>
      <p:sp>
        <p:nvSpPr>
          <p:cNvPr id="4" name="TextBox 3"/>
          <p:cNvSpPr txBox="1"/>
          <p:nvPr/>
        </p:nvSpPr>
        <p:spPr>
          <a:xfrm>
            <a:off x="6146800" y="29013"/>
            <a:ext cx="1676401" cy="369332"/>
          </a:xfrm>
          <a:prstGeom prst="rect">
            <a:avLst/>
          </a:prstGeom>
          <a:noFill/>
        </p:spPr>
        <p:txBody>
          <a:bodyPr wrap="square" rtlCol="0">
            <a:spAutoFit/>
          </a:bodyPr>
          <a:lstStyle/>
          <a:p>
            <a:r>
              <a:rPr lang="en-US" dirty="0" smtClean="0"/>
              <a:t>Credit: </a:t>
            </a:r>
            <a:r>
              <a:rPr lang="en-US" dirty="0" err="1" smtClean="0"/>
              <a:t>Djouadi</a:t>
            </a:r>
            <a:endParaRPr lang="en-US" dirty="0"/>
          </a:p>
        </p:txBody>
      </p:sp>
      <p:sp>
        <p:nvSpPr>
          <p:cNvPr id="6" name="TextBox 5"/>
          <p:cNvSpPr txBox="1"/>
          <p:nvPr/>
        </p:nvSpPr>
        <p:spPr>
          <a:xfrm>
            <a:off x="8043334" y="4234527"/>
            <a:ext cx="863600" cy="646331"/>
          </a:xfrm>
          <a:prstGeom prst="rect">
            <a:avLst/>
          </a:prstGeom>
          <a:solidFill>
            <a:schemeClr val="bg1"/>
          </a:solidFill>
        </p:spPr>
        <p:txBody>
          <a:bodyPr wrap="square" rtlCol="0">
            <a:spAutoFit/>
          </a:bodyPr>
          <a:lstStyle/>
          <a:p>
            <a:r>
              <a:rPr lang="en-US" dirty="0" err="1" smtClean="0"/>
              <a:t>Itoh</a:t>
            </a:r>
            <a:r>
              <a:rPr lang="en-US" dirty="0" smtClean="0"/>
              <a:t>, Sato</a:t>
            </a:r>
            <a:endParaRPr lang="en-US" dirty="0"/>
          </a:p>
        </p:txBody>
      </p:sp>
    </p:spTree>
    <p:extLst>
      <p:ext uri="{BB962C8B-B14F-4D97-AF65-F5344CB8AC3E}">
        <p14:creationId xmlns:p14="http://schemas.microsoft.com/office/powerpoint/2010/main" val="16224726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4662" y="1421991"/>
            <a:ext cx="6350000" cy="518795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33895" y="3305489"/>
            <a:ext cx="3810000" cy="3112770"/>
          </a:xfrm>
          <a:prstGeom prst="rect">
            <a:avLst/>
          </a:prstGeom>
        </p:spPr>
      </p:pic>
      <p:sp>
        <p:nvSpPr>
          <p:cNvPr id="5" name="TextBox 4"/>
          <p:cNvSpPr txBox="1"/>
          <p:nvPr/>
        </p:nvSpPr>
        <p:spPr>
          <a:xfrm>
            <a:off x="197681" y="137984"/>
            <a:ext cx="8743107" cy="523220"/>
          </a:xfrm>
          <a:prstGeom prst="rect">
            <a:avLst/>
          </a:prstGeom>
          <a:noFill/>
        </p:spPr>
        <p:txBody>
          <a:bodyPr wrap="square" rtlCol="0">
            <a:spAutoFit/>
          </a:bodyPr>
          <a:lstStyle/>
          <a:p>
            <a:r>
              <a:rPr lang="en-US" sz="2800" dirty="0" smtClean="0"/>
              <a:t>“Missing Energy Decay” in a Belle II GEANT4 MC simulation</a:t>
            </a:r>
            <a:endParaRPr lang="en-US" sz="2800" dirty="0"/>
          </a:p>
        </p:txBody>
      </p:sp>
      <p:sp>
        <p:nvSpPr>
          <p:cNvPr id="6" name="TextBox 5"/>
          <p:cNvSpPr txBox="1"/>
          <p:nvPr/>
        </p:nvSpPr>
        <p:spPr>
          <a:xfrm>
            <a:off x="6331969" y="2659158"/>
            <a:ext cx="1983638" cy="646331"/>
          </a:xfrm>
          <a:prstGeom prst="rect">
            <a:avLst/>
          </a:prstGeom>
          <a:noFill/>
        </p:spPr>
        <p:txBody>
          <a:bodyPr wrap="square" rtlCol="0">
            <a:spAutoFit/>
          </a:bodyPr>
          <a:lstStyle/>
          <a:p>
            <a:r>
              <a:rPr lang="en-US" dirty="0" smtClean="0"/>
              <a:t>Zoomed view of the vertex region</a:t>
            </a:r>
            <a:endParaRPr lang="en-US" dirty="0"/>
          </a:p>
        </p:txBody>
      </p:sp>
      <p:sp>
        <p:nvSpPr>
          <p:cNvPr id="2" name="TextBox 1"/>
          <p:cNvSpPr txBox="1"/>
          <p:nvPr/>
        </p:nvSpPr>
        <p:spPr>
          <a:xfrm>
            <a:off x="1151063" y="765792"/>
            <a:ext cx="5675928" cy="523220"/>
          </a:xfrm>
          <a:prstGeom prst="rect">
            <a:avLst/>
          </a:prstGeom>
          <a:noFill/>
        </p:spPr>
        <p:txBody>
          <a:bodyPr wrap="square" rtlCol="0">
            <a:spAutoFit/>
          </a:bodyPr>
          <a:lstStyle/>
          <a:p>
            <a:r>
              <a:rPr lang="en-US" sz="2800" dirty="0" err="1" smtClean="0">
                <a:latin typeface="Times New Roman"/>
                <a:cs typeface="Times New Roman"/>
              </a:rPr>
              <a:t>B</a:t>
            </a:r>
            <a:r>
              <a:rPr lang="en-US" sz="2800" dirty="0" err="1" smtClean="0">
                <a:latin typeface="Times New Roman"/>
                <a:cs typeface="Times New Roman"/>
                <a:sym typeface="Wingdings"/>
              </a:rPr>
              <a:t>τν</a:t>
            </a:r>
            <a:r>
              <a:rPr lang="en-US" sz="2800" dirty="0" smtClean="0">
                <a:latin typeface="Times New Roman"/>
                <a:cs typeface="Times New Roman"/>
                <a:sym typeface="Wingdings"/>
              </a:rPr>
              <a:t>, </a:t>
            </a:r>
            <a:r>
              <a:rPr lang="en-US" sz="2800" dirty="0" err="1" smtClean="0">
                <a:latin typeface="Times New Roman"/>
                <a:cs typeface="Times New Roman"/>
                <a:sym typeface="Wingdings"/>
              </a:rPr>
              <a:t>τeνν</a:t>
            </a:r>
            <a:r>
              <a:rPr lang="en-US" sz="2800" dirty="0" smtClean="0">
                <a:latin typeface="Times New Roman"/>
                <a:cs typeface="Times New Roman"/>
                <a:sym typeface="Wingdings"/>
              </a:rPr>
              <a:t>      BDπ, DKπππ</a:t>
            </a:r>
            <a:endParaRPr lang="en-US" sz="2800" dirty="0">
              <a:latin typeface="Times New Roman"/>
              <a:cs typeface="Times New Roman"/>
            </a:endParaRPr>
          </a:p>
        </p:txBody>
      </p:sp>
      <p:sp>
        <p:nvSpPr>
          <p:cNvPr id="7" name="TextBox 6"/>
          <p:cNvSpPr txBox="1"/>
          <p:nvPr/>
        </p:nvSpPr>
        <p:spPr>
          <a:xfrm>
            <a:off x="3423418" y="2936157"/>
            <a:ext cx="377072" cy="400110"/>
          </a:xfrm>
          <a:prstGeom prst="rect">
            <a:avLst/>
          </a:prstGeom>
          <a:noFill/>
        </p:spPr>
        <p:txBody>
          <a:bodyPr wrap="square" rtlCol="0">
            <a:spAutoFit/>
          </a:bodyPr>
          <a:lstStyle/>
          <a:p>
            <a:r>
              <a:rPr lang="en-US" sz="2000" dirty="0" smtClean="0"/>
              <a:t>e</a:t>
            </a:r>
            <a:endParaRPr lang="en-US" sz="2000" dirty="0"/>
          </a:p>
        </p:txBody>
      </p:sp>
      <p:sp>
        <p:nvSpPr>
          <p:cNvPr id="8" name="Slide Number Placeholder 7"/>
          <p:cNvSpPr>
            <a:spLocks noGrp="1"/>
          </p:cNvSpPr>
          <p:nvPr>
            <p:ph type="sldNum" sz="quarter" idx="11"/>
          </p:nvPr>
        </p:nvSpPr>
        <p:spPr>
          <a:xfrm>
            <a:off x="7010400" y="6492875"/>
            <a:ext cx="2133600" cy="365125"/>
          </a:xfrm>
        </p:spPr>
        <p:txBody>
          <a:bodyPr/>
          <a:lstStyle/>
          <a:p>
            <a:pPr>
              <a:defRPr/>
            </a:pPr>
            <a:fld id="{26C485F6-F622-9D4E-98CB-D3BEE147E703}" type="slidenum">
              <a:rPr lang="en-US" smtClean="0"/>
              <a:pPr>
                <a:defRPr/>
              </a:pPr>
              <a:t>51</a:t>
            </a:fld>
            <a:endParaRPr lang="en-US" dirty="0"/>
          </a:p>
        </p:txBody>
      </p:sp>
    </p:spTree>
    <p:extLst>
      <p:ext uri="{BB962C8B-B14F-4D97-AF65-F5344CB8AC3E}">
        <p14:creationId xmlns:p14="http://schemas.microsoft.com/office/powerpoint/2010/main" val="15002834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53259" y="2053107"/>
            <a:ext cx="4661778" cy="3112285"/>
          </a:xfrm>
          <a:prstGeom prst="rect">
            <a:avLst/>
          </a:prstGeom>
        </p:spPr>
      </p:pic>
      <p:sp>
        <p:nvSpPr>
          <p:cNvPr id="9" name="TextBox 8"/>
          <p:cNvSpPr txBox="1"/>
          <p:nvPr/>
        </p:nvSpPr>
        <p:spPr>
          <a:xfrm>
            <a:off x="2205659" y="911411"/>
            <a:ext cx="5050119" cy="646331"/>
          </a:xfrm>
          <a:prstGeom prst="rect">
            <a:avLst/>
          </a:prstGeom>
          <a:noFill/>
        </p:spPr>
        <p:txBody>
          <a:bodyPr wrap="square" rtlCol="0">
            <a:spAutoFit/>
          </a:bodyPr>
          <a:lstStyle/>
          <a:p>
            <a:r>
              <a:rPr lang="en-US" sz="3600" dirty="0" smtClean="0"/>
              <a:t>Red Hot Flavor Physics</a:t>
            </a:r>
            <a:endParaRPr lang="en-US" sz="3600" dirty="0"/>
          </a:p>
        </p:txBody>
      </p:sp>
      <p:sp>
        <p:nvSpPr>
          <p:cNvPr id="2" name="TextBox 1"/>
          <p:cNvSpPr txBox="1"/>
          <p:nvPr/>
        </p:nvSpPr>
        <p:spPr>
          <a:xfrm>
            <a:off x="2205659" y="5704820"/>
            <a:ext cx="5706534" cy="523220"/>
          </a:xfrm>
          <a:prstGeom prst="rect">
            <a:avLst/>
          </a:prstGeom>
          <a:noFill/>
        </p:spPr>
        <p:txBody>
          <a:bodyPr wrap="square" rtlCol="0">
            <a:spAutoFit/>
          </a:bodyPr>
          <a:lstStyle/>
          <a:p>
            <a:r>
              <a:rPr lang="en-US" sz="2800" dirty="0" smtClean="0">
                <a:latin typeface="Times New Roman"/>
                <a:cs typeface="Times New Roman"/>
              </a:rPr>
              <a:t>The stakes are getting higher</a:t>
            </a:r>
            <a:endParaRPr lang="en-US" sz="2800" dirty="0">
              <a:latin typeface="Times New Roman"/>
              <a:cs typeface="Times New Roman"/>
            </a:endParaRPr>
          </a:p>
        </p:txBody>
      </p:sp>
    </p:spTree>
    <p:extLst>
      <p:ext uri="{BB962C8B-B14F-4D97-AF65-F5344CB8AC3E}">
        <p14:creationId xmlns:p14="http://schemas.microsoft.com/office/powerpoint/2010/main" val="270170661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1295400" y="0"/>
            <a:ext cx="6629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3200" i="1" u="sng">
                <a:latin typeface="Times New Roman" charset="0"/>
              </a:rPr>
              <a:t>High Energy Physics History: finding </a:t>
            </a:r>
            <a:r>
              <a:rPr lang="en-US" sz="3200" i="1" u="sng">
                <a:solidFill>
                  <a:srgbClr val="FF0000"/>
                </a:solidFill>
                <a:latin typeface="Times New Roman" charset="0"/>
              </a:rPr>
              <a:t>NP</a:t>
            </a:r>
            <a:r>
              <a:rPr lang="en-US" sz="3200" i="1" u="sng">
                <a:latin typeface="Times New Roman" charset="0"/>
              </a:rPr>
              <a:t> in A</a:t>
            </a:r>
            <a:r>
              <a:rPr lang="en-US" sz="3200" i="1" u="sng" baseline="-25000">
                <a:latin typeface="Times New Roman" charset="0"/>
              </a:rPr>
              <a:t>FB </a:t>
            </a:r>
            <a:r>
              <a:rPr lang="en-US" sz="3200" i="1" u="sng">
                <a:latin typeface="Times New Roman" charset="0"/>
              </a:rPr>
              <a:t>(using interference)</a:t>
            </a:r>
          </a:p>
        </p:txBody>
      </p:sp>
      <p:sp>
        <p:nvSpPr>
          <p:cNvPr id="30724" name="Text Box 4"/>
          <p:cNvSpPr txBox="1">
            <a:spLocks noChangeArrowheads="1"/>
          </p:cNvSpPr>
          <p:nvPr/>
        </p:nvSpPr>
        <p:spPr bwMode="auto">
          <a:xfrm>
            <a:off x="1143000" y="5303838"/>
            <a:ext cx="70866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800" i="1" dirty="0">
                <a:latin typeface="Times New Roman" charset="0"/>
              </a:rPr>
              <a:t>Conclusion: There is a Z </a:t>
            </a:r>
            <a:r>
              <a:rPr lang="en-US" sz="2800" i="1" dirty="0" smtClean="0">
                <a:latin typeface="Times New Roman" charset="0"/>
              </a:rPr>
              <a:t>boson at </a:t>
            </a:r>
            <a:r>
              <a:rPr lang="en-US" sz="2800" i="1" dirty="0">
                <a:latin typeface="Times New Roman" charset="0"/>
              </a:rPr>
              <a:t>higher energy even though colliders of the time did not have enough  </a:t>
            </a:r>
            <a:r>
              <a:rPr lang="en-US" sz="2800" i="1" dirty="0" smtClean="0">
                <a:latin typeface="Times New Roman" charset="0"/>
              </a:rPr>
              <a:t>      to </a:t>
            </a:r>
            <a:r>
              <a:rPr lang="en-US" sz="2800" i="1" dirty="0">
                <a:latin typeface="Times New Roman" charset="0"/>
              </a:rPr>
              <a:t>produce it</a:t>
            </a:r>
          </a:p>
        </p:txBody>
      </p:sp>
      <p:graphicFrame>
        <p:nvGraphicFramePr>
          <p:cNvPr id="30725" name="Object 5"/>
          <p:cNvGraphicFramePr>
            <a:graphicFrameLocks noChangeAspect="1"/>
          </p:cNvGraphicFramePr>
          <p:nvPr>
            <p:extLst>
              <p:ext uri="{D42A27DB-BD31-4B8C-83A1-F6EECF244321}">
                <p14:modId xmlns:p14="http://schemas.microsoft.com/office/powerpoint/2010/main" val="3963879837"/>
              </p:ext>
            </p:extLst>
          </p:nvPr>
        </p:nvGraphicFramePr>
        <p:xfrm>
          <a:off x="2401047" y="6219825"/>
          <a:ext cx="457200" cy="457200"/>
        </p:xfrm>
        <a:graphic>
          <a:graphicData uri="http://schemas.openxmlformats.org/presentationml/2006/ole">
            <mc:AlternateContent xmlns:mc="http://schemas.openxmlformats.org/markup-compatibility/2006">
              <mc:Choice xmlns:v="urn:schemas-microsoft-com:vml" Requires="v">
                <p:oleObj spid="_x0000_s4218" name="Equation" r:id="rId4" imgW="228600" imgH="228600" progId="Equation.DSMT4">
                  <p:embed/>
                </p:oleObj>
              </mc:Choice>
              <mc:Fallback>
                <p:oleObj name="Equation" r:id="rId4" imgW="228600" imgH="228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047" y="6219825"/>
                        <a:ext cx="457200" cy="457200"/>
                      </a:xfrm>
                      <a:prstGeom prst="rect">
                        <a:avLst/>
                      </a:prstGeom>
                      <a:noFill/>
                      <a:ln>
                        <a:noFill/>
                      </a:ln>
                      <a:effectLst/>
                      <a:extLst/>
                    </p:spPr>
                  </p:pic>
                </p:oleObj>
              </mc:Fallback>
            </mc:AlternateContent>
          </a:graphicData>
        </a:graphic>
      </p:graphicFrame>
      <p:pic>
        <p:nvPicPr>
          <p:cNvPr id="2" name="Picture 1" descr="AFB_theory_petra.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189444" y="1171388"/>
            <a:ext cx="3600450" cy="3600450"/>
          </a:xfrm>
          <a:prstGeom prst="rect">
            <a:avLst/>
          </a:prstGeom>
        </p:spPr>
      </p:pic>
      <p:pic>
        <p:nvPicPr>
          <p:cNvPr id="3" name="Picture 2"/>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861560" y="1066800"/>
            <a:ext cx="3776535" cy="4126173"/>
          </a:xfrm>
          <a:prstGeom prst="rect">
            <a:avLst/>
          </a:prstGeom>
        </p:spPr>
      </p:pic>
      <p:pic>
        <p:nvPicPr>
          <p:cNvPr id="7" name="Picture 2"/>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836705" y="1171388"/>
            <a:ext cx="3737162" cy="372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0067388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t="27541" b="50288"/>
          <a:stretch>
            <a:fillRect/>
          </a:stretch>
        </p:blipFill>
        <p:spPr bwMode="auto">
          <a:xfrm>
            <a:off x="547688" y="2590800"/>
            <a:ext cx="8596312" cy="1219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68686">
                      <a:alpha val="74998"/>
                    </a:srgbClr>
                  </a:outerShdw>
                </a:effectLst>
              </a14:hiddenEffects>
            </a:ext>
          </a:extLst>
        </p:spPr>
      </p:pic>
      <p:sp>
        <p:nvSpPr>
          <p:cNvPr id="31747" name="Rectangle 3"/>
          <p:cNvSpPr>
            <a:spLocks noChangeArrowheads="1"/>
          </p:cNvSpPr>
          <p:nvPr/>
        </p:nvSpPr>
        <p:spPr bwMode="auto">
          <a:xfrm>
            <a:off x="5284788" y="3373438"/>
            <a:ext cx="3884612" cy="320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68686">
                      <a:alpha val="74998"/>
                    </a:srgbClr>
                  </a:outerShdw>
                </a:effectLst>
              </a14:hiddenEffects>
            </a:ext>
          </a:extLst>
        </p:spPr>
        <p:txBody>
          <a:bodyPr wrap="none">
            <a:spAutoFit/>
          </a:bodyPr>
          <a:lstStyle/>
          <a:p>
            <a:pPr algn="ctr" eaLnBrk="0" hangingPunct="0"/>
            <a:r>
              <a:rPr kumimoji="1" lang="en-US" altLang="zh-TW" sz="1500">
                <a:solidFill>
                  <a:schemeClr val="tx2"/>
                </a:solidFill>
                <a:cs typeface="Arial Unicode MS" charset="0"/>
              </a:rPr>
              <a:t>Ali, Mannel, Morozumi, PLB273, 505 (1991)</a:t>
            </a:r>
          </a:p>
        </p:txBody>
      </p:sp>
      <p:pic>
        <p:nvPicPr>
          <p:cNvPr id="31748" name="Picture 4" descr="bsll_feynman"/>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19200" y="3733800"/>
            <a:ext cx="6481763" cy="2301875"/>
          </a:xfrm>
          <a:prstGeom prst="rect">
            <a:avLst/>
          </a:prstGeom>
          <a:noFill/>
          <a:extLst>
            <a:ext uri="{909E8E84-426E-40dd-AFC4-6F175D3DCCD1}">
              <a14:hiddenFill xmlns:a14="http://schemas.microsoft.com/office/drawing/2010/main">
                <a:solidFill>
                  <a:srgbClr val="FFFFFF"/>
                </a:solidFill>
              </a14:hiddenFill>
            </a:ext>
          </a:extLst>
        </p:spPr>
      </p:pic>
      <p:sp>
        <p:nvSpPr>
          <p:cNvPr id="31749" name="Text Box 5"/>
          <p:cNvSpPr txBox="1">
            <a:spLocks noChangeArrowheads="1"/>
          </p:cNvSpPr>
          <p:nvPr/>
        </p:nvSpPr>
        <p:spPr bwMode="auto">
          <a:xfrm>
            <a:off x="457200" y="6035675"/>
            <a:ext cx="8153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400">
                <a:latin typeface="Times New Roman" charset="0"/>
              </a:rPr>
              <a:t>Note that all the heavy particles of the SM (W, Z, top) enter in</a:t>
            </a:r>
            <a:r>
              <a:rPr lang="en-US" sz="2000">
                <a:latin typeface="Times New Roman" charset="0"/>
              </a:rPr>
              <a:t> </a:t>
            </a:r>
            <a:r>
              <a:rPr lang="en-US" sz="2400">
                <a:latin typeface="Times New Roman" charset="0"/>
              </a:rPr>
              <a:t>this decay.</a:t>
            </a:r>
          </a:p>
        </p:txBody>
      </p:sp>
      <p:sp>
        <p:nvSpPr>
          <p:cNvPr id="31750" name="Oval 6"/>
          <p:cNvSpPr>
            <a:spLocks noChangeArrowheads="1"/>
          </p:cNvSpPr>
          <p:nvPr/>
        </p:nvSpPr>
        <p:spPr bwMode="auto">
          <a:xfrm>
            <a:off x="2362200" y="4419600"/>
            <a:ext cx="990600" cy="381000"/>
          </a:xfrm>
          <a:prstGeom prst="ellipse">
            <a:avLst/>
          </a:prstGeom>
          <a:noFill/>
          <a:ln w="952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1751" name="Text Box 7"/>
          <p:cNvSpPr txBox="1">
            <a:spLocks noChangeArrowheads="1"/>
          </p:cNvSpPr>
          <p:nvPr/>
        </p:nvSpPr>
        <p:spPr bwMode="auto">
          <a:xfrm>
            <a:off x="2286000" y="0"/>
            <a:ext cx="480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4000">
                <a:latin typeface="Times New Roman" charset="0"/>
              </a:rPr>
              <a:t>A</a:t>
            </a:r>
            <a:r>
              <a:rPr lang="en-US" sz="4000" baseline="-25000">
                <a:latin typeface="Times New Roman" charset="0"/>
              </a:rPr>
              <a:t>FB</a:t>
            </a:r>
            <a:r>
              <a:rPr lang="en-US" sz="4000">
                <a:latin typeface="Times New Roman" charset="0"/>
              </a:rPr>
              <a:t>(B</a:t>
            </a:r>
            <a:r>
              <a:rPr lang="en-US" sz="4000">
                <a:latin typeface="Times New Roman" charset="0"/>
                <a:sym typeface="Wingdings" charset="0"/>
              </a:rPr>
              <a:t>K</a:t>
            </a:r>
            <a:r>
              <a:rPr lang="en-US" sz="4000" baseline="30000">
                <a:latin typeface="Times New Roman" charset="0"/>
                <a:sym typeface="Wingdings" charset="0"/>
              </a:rPr>
              <a:t>*</a:t>
            </a:r>
            <a:r>
              <a:rPr lang="en-US" sz="4000">
                <a:latin typeface="Times New Roman" charset="0"/>
                <a:sym typeface="Wingdings" charset="0"/>
              </a:rPr>
              <a:t>l</a:t>
            </a:r>
            <a:r>
              <a:rPr lang="en-US" sz="4000" baseline="30000">
                <a:latin typeface="Times New Roman" charset="0"/>
                <a:sym typeface="Wingdings" charset="0"/>
              </a:rPr>
              <a:t>+</a:t>
            </a:r>
            <a:r>
              <a:rPr lang="en-US" sz="4000">
                <a:latin typeface="Times New Roman" charset="0"/>
                <a:sym typeface="Wingdings" charset="0"/>
              </a:rPr>
              <a:t>l</a:t>
            </a:r>
            <a:r>
              <a:rPr lang="en-US" sz="4000" baseline="30000">
                <a:latin typeface="Times New Roman" charset="0"/>
                <a:sym typeface="Wingdings" charset="0"/>
              </a:rPr>
              <a:t>-</a:t>
            </a:r>
            <a:r>
              <a:rPr lang="en-US" sz="4000">
                <a:latin typeface="Times New Roman" charset="0"/>
                <a:sym typeface="Wingdings" charset="0"/>
              </a:rPr>
              <a:t>)(q</a:t>
            </a:r>
            <a:r>
              <a:rPr lang="en-US" sz="4000" baseline="30000">
                <a:latin typeface="Times New Roman" charset="0"/>
                <a:sym typeface="Wingdings" charset="0"/>
              </a:rPr>
              <a:t>2</a:t>
            </a:r>
            <a:r>
              <a:rPr lang="en-US" sz="4000">
                <a:latin typeface="Times New Roman" charset="0"/>
                <a:sym typeface="Wingdings" charset="0"/>
              </a:rPr>
              <a:t>)</a:t>
            </a:r>
            <a:endParaRPr lang="en-US" sz="4000">
              <a:latin typeface="Times New Roman" charset="0"/>
            </a:endParaRPr>
          </a:p>
        </p:txBody>
      </p:sp>
      <p:grpSp>
        <p:nvGrpSpPr>
          <p:cNvPr id="31752" name="Group 130"/>
          <p:cNvGrpSpPr>
            <a:grpSpLocks/>
          </p:cNvGrpSpPr>
          <p:nvPr/>
        </p:nvGrpSpPr>
        <p:grpSpPr bwMode="auto">
          <a:xfrm>
            <a:off x="4876800" y="1066800"/>
            <a:ext cx="2073275" cy="1322388"/>
            <a:chOff x="3303" y="2750"/>
            <a:chExt cx="2066" cy="1318"/>
          </a:xfrm>
        </p:grpSpPr>
        <p:sp>
          <p:nvSpPr>
            <p:cNvPr id="31753" name="Line 131"/>
            <p:cNvSpPr>
              <a:spLocks noChangeShapeType="1"/>
            </p:cNvSpPr>
            <p:nvPr/>
          </p:nvSpPr>
          <p:spPr bwMode="auto">
            <a:xfrm>
              <a:off x="4286" y="3431"/>
              <a:ext cx="726" cy="181"/>
            </a:xfrm>
            <a:prstGeom prst="line">
              <a:avLst/>
            </a:prstGeom>
            <a:noFill/>
            <a:ln w="5715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4" name="Line 132"/>
            <p:cNvSpPr>
              <a:spLocks noChangeShapeType="1"/>
            </p:cNvSpPr>
            <p:nvPr/>
          </p:nvSpPr>
          <p:spPr bwMode="auto">
            <a:xfrm>
              <a:off x="3560" y="3249"/>
              <a:ext cx="726" cy="181"/>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5" name="Text Box 133"/>
            <p:cNvSpPr txBox="1">
              <a:spLocks noChangeArrowheads="1"/>
            </p:cNvSpPr>
            <p:nvPr/>
          </p:nvSpPr>
          <p:spPr bwMode="auto">
            <a:xfrm>
              <a:off x="3303" y="3082"/>
              <a:ext cx="335"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FF0000"/>
                  </a:solidFill>
                  <a:latin typeface="Times New Roman" charset="0"/>
                  <a:ea typeface="MS PGothic" charset="0"/>
                  <a:cs typeface="MS PGothic" charset="0"/>
                </a:rPr>
                <a:t>B</a:t>
              </a:r>
            </a:p>
          </p:txBody>
        </p:sp>
        <p:sp>
          <p:nvSpPr>
            <p:cNvPr id="31756" name="Text Box 134"/>
            <p:cNvSpPr txBox="1">
              <a:spLocks noChangeArrowheads="1"/>
            </p:cNvSpPr>
            <p:nvPr/>
          </p:nvSpPr>
          <p:spPr bwMode="auto">
            <a:xfrm>
              <a:off x="4958" y="3522"/>
              <a:ext cx="411"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00FF00"/>
                  </a:solidFill>
                  <a:latin typeface="Times New Roman" charset="0"/>
                  <a:ea typeface="MS PGothic" charset="0"/>
                  <a:cs typeface="MS PGothic" charset="0"/>
                </a:rPr>
                <a:t>K</a:t>
              </a:r>
              <a:r>
                <a:rPr kumimoji="1" lang="en-US" altLang="ja-JP" b="1" i="1" baseline="30000">
                  <a:solidFill>
                    <a:srgbClr val="00FF00"/>
                  </a:solidFill>
                  <a:latin typeface="Times New Roman" charset="0"/>
                  <a:ea typeface="MS PGothic" charset="0"/>
                  <a:cs typeface="MS PGothic" charset="0"/>
                </a:rPr>
                <a:t>*</a:t>
              </a:r>
            </a:p>
          </p:txBody>
        </p:sp>
        <p:sp>
          <p:nvSpPr>
            <p:cNvPr id="31757" name="Line 135"/>
            <p:cNvSpPr>
              <a:spLocks noChangeShapeType="1"/>
            </p:cNvSpPr>
            <p:nvPr/>
          </p:nvSpPr>
          <p:spPr bwMode="auto">
            <a:xfrm flipV="1">
              <a:off x="4286" y="2932"/>
              <a:ext cx="635" cy="499"/>
            </a:xfrm>
            <a:prstGeom prst="line">
              <a:avLst/>
            </a:prstGeom>
            <a:noFill/>
            <a:ln w="5715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8" name="Line 136"/>
            <p:cNvSpPr>
              <a:spLocks noChangeShapeType="1"/>
            </p:cNvSpPr>
            <p:nvPr/>
          </p:nvSpPr>
          <p:spPr bwMode="auto">
            <a:xfrm flipV="1">
              <a:off x="3651" y="3431"/>
              <a:ext cx="635" cy="499"/>
            </a:xfrm>
            <a:prstGeom prst="line">
              <a:avLst/>
            </a:prstGeom>
            <a:noFill/>
            <a:ln w="57150">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1759" name="Text Box 137"/>
            <p:cNvSpPr txBox="1">
              <a:spLocks noChangeArrowheads="1"/>
            </p:cNvSpPr>
            <p:nvPr/>
          </p:nvSpPr>
          <p:spPr bwMode="auto">
            <a:xfrm>
              <a:off x="4958" y="2750"/>
              <a:ext cx="335"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FF6600"/>
                  </a:solidFill>
                  <a:latin typeface="HGS行書体" charset="0"/>
                  <a:ea typeface="HGS行書体" charset="0"/>
                  <a:cs typeface="HGS行書体" charset="0"/>
                </a:rPr>
                <a:t>l</a:t>
              </a:r>
              <a:r>
                <a:rPr kumimoji="1" lang="en-US" altLang="ja-JP" b="1" i="1" baseline="30000">
                  <a:solidFill>
                    <a:srgbClr val="FF6600"/>
                  </a:solidFill>
                  <a:latin typeface="Symbol" charset="0"/>
                  <a:ea typeface="HGS行書体" charset="0"/>
                  <a:cs typeface="HGS行書体" charset="0"/>
                </a:rPr>
                <a:t>-</a:t>
              </a:r>
            </a:p>
          </p:txBody>
        </p:sp>
        <p:sp>
          <p:nvSpPr>
            <p:cNvPr id="31760" name="Text Box 138"/>
            <p:cNvSpPr txBox="1">
              <a:spLocks noChangeArrowheads="1"/>
            </p:cNvSpPr>
            <p:nvPr/>
          </p:nvSpPr>
          <p:spPr bwMode="auto">
            <a:xfrm>
              <a:off x="3347" y="3703"/>
              <a:ext cx="33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0000FF"/>
                  </a:solidFill>
                  <a:latin typeface="HGS行書体" charset="0"/>
                  <a:ea typeface="HGS行書体" charset="0"/>
                  <a:cs typeface="HGS行書体" charset="0"/>
                </a:rPr>
                <a:t>l</a:t>
              </a:r>
              <a:r>
                <a:rPr kumimoji="1" lang="en-US" altLang="ja-JP" b="1" i="1" baseline="30000">
                  <a:solidFill>
                    <a:srgbClr val="0000FF"/>
                  </a:solidFill>
                  <a:latin typeface="Symbol" charset="0"/>
                  <a:ea typeface="HGS行書体" charset="0"/>
                  <a:cs typeface="HGS行書体" charset="0"/>
                </a:rPr>
                <a:t>+</a:t>
              </a:r>
            </a:p>
          </p:txBody>
        </p:sp>
        <p:sp>
          <p:nvSpPr>
            <p:cNvPr id="31761" name="Arc 139"/>
            <p:cNvSpPr>
              <a:spLocks/>
            </p:cNvSpPr>
            <p:nvPr/>
          </p:nvSpPr>
          <p:spPr bwMode="auto">
            <a:xfrm rot="3362053">
              <a:off x="4390" y="3277"/>
              <a:ext cx="226" cy="273"/>
            </a:xfrm>
            <a:custGeom>
              <a:avLst/>
              <a:gdLst>
                <a:gd name="T0" fmla="*/ 0 w 17937"/>
                <a:gd name="T1" fmla="*/ 0 h 21600"/>
                <a:gd name="T2" fmla="*/ 3 w 17937"/>
                <a:gd name="T3" fmla="*/ 2 h 21600"/>
                <a:gd name="T4" fmla="*/ 0 w 17937"/>
                <a:gd name="T5" fmla="*/ 3 h 21600"/>
                <a:gd name="T6" fmla="*/ 0 60000 65536"/>
                <a:gd name="T7" fmla="*/ 0 60000 65536"/>
                <a:gd name="T8" fmla="*/ 0 60000 65536"/>
                <a:gd name="T9" fmla="*/ 0 w 17937"/>
                <a:gd name="T10" fmla="*/ 0 h 21600"/>
                <a:gd name="T11" fmla="*/ 17937 w 17937"/>
                <a:gd name="T12" fmla="*/ 21600 h 21600"/>
              </a:gdLst>
              <a:ahLst/>
              <a:cxnLst>
                <a:cxn ang="T6">
                  <a:pos x="T0" y="T1"/>
                </a:cxn>
                <a:cxn ang="T7">
                  <a:pos x="T2" y="T3"/>
                </a:cxn>
                <a:cxn ang="T8">
                  <a:pos x="T4" y="T5"/>
                </a:cxn>
              </a:cxnLst>
              <a:rect l="T9" t="T10" r="T11" b="T12"/>
              <a:pathLst>
                <a:path w="17937" h="21600" fill="none" extrusionOk="0">
                  <a:moveTo>
                    <a:pt x="1" y="0"/>
                  </a:moveTo>
                  <a:cubicBezTo>
                    <a:pt x="7200" y="0"/>
                    <a:pt x="13926" y="3587"/>
                    <a:pt x="17937" y="9565"/>
                  </a:cubicBezTo>
                </a:path>
                <a:path w="17937" h="21600" stroke="0" extrusionOk="0">
                  <a:moveTo>
                    <a:pt x="1" y="0"/>
                  </a:moveTo>
                  <a:cubicBezTo>
                    <a:pt x="7200" y="0"/>
                    <a:pt x="13926" y="3587"/>
                    <a:pt x="17937" y="9565"/>
                  </a:cubicBezTo>
                  <a:lnTo>
                    <a:pt x="0" y="2160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kumimoji="1" lang="ja-JP" altLang="en-US" sz="2400">
                <a:ea typeface="MS PGothic" charset="0"/>
                <a:cs typeface="MS PGothic" charset="0"/>
              </a:endParaRPr>
            </a:p>
          </p:txBody>
        </p:sp>
        <p:sp>
          <p:nvSpPr>
            <p:cNvPr id="31762" name="Text Box 140"/>
            <p:cNvSpPr txBox="1">
              <a:spLocks noChangeArrowheads="1"/>
            </p:cNvSpPr>
            <p:nvPr/>
          </p:nvSpPr>
          <p:spPr bwMode="auto">
            <a:xfrm>
              <a:off x="4557" y="3250"/>
              <a:ext cx="303"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latin typeface="Symbol" charset="0"/>
                  <a:ea typeface="MS PGothic" charset="0"/>
                  <a:cs typeface="MS PGothic" charset="0"/>
                </a:rPr>
                <a:t>q</a:t>
              </a:r>
            </a:p>
          </p:txBody>
        </p:sp>
      </p:grpSp>
      <p:grpSp>
        <p:nvGrpSpPr>
          <p:cNvPr id="31763" name="Group 142"/>
          <p:cNvGrpSpPr>
            <a:grpSpLocks/>
          </p:cNvGrpSpPr>
          <p:nvPr/>
        </p:nvGrpSpPr>
        <p:grpSpPr bwMode="auto">
          <a:xfrm>
            <a:off x="6858000" y="1066800"/>
            <a:ext cx="2127250" cy="1365250"/>
            <a:chOff x="3492" y="2477"/>
            <a:chExt cx="2070" cy="1328"/>
          </a:xfrm>
        </p:grpSpPr>
        <p:grpSp>
          <p:nvGrpSpPr>
            <p:cNvPr id="31764" name="Group 143"/>
            <p:cNvGrpSpPr>
              <a:grpSpLocks/>
            </p:cNvGrpSpPr>
            <p:nvPr/>
          </p:nvGrpSpPr>
          <p:grpSpPr bwMode="auto">
            <a:xfrm>
              <a:off x="3492" y="2477"/>
              <a:ext cx="2070" cy="1328"/>
              <a:chOff x="3290" y="2750"/>
              <a:chExt cx="2070" cy="1328"/>
            </a:xfrm>
          </p:grpSpPr>
          <p:sp>
            <p:nvSpPr>
              <p:cNvPr id="31765" name="Line 144"/>
              <p:cNvSpPr>
                <a:spLocks noChangeShapeType="1"/>
              </p:cNvSpPr>
              <p:nvPr/>
            </p:nvSpPr>
            <p:spPr bwMode="auto">
              <a:xfrm>
                <a:off x="4286" y="3431"/>
                <a:ext cx="726" cy="181"/>
              </a:xfrm>
              <a:prstGeom prst="line">
                <a:avLst/>
              </a:prstGeom>
              <a:noFill/>
              <a:ln w="5715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6" name="Line 145"/>
              <p:cNvSpPr>
                <a:spLocks noChangeShapeType="1"/>
              </p:cNvSpPr>
              <p:nvPr/>
            </p:nvSpPr>
            <p:spPr bwMode="auto">
              <a:xfrm>
                <a:off x="3560" y="3249"/>
                <a:ext cx="726" cy="181"/>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7" name="Text Box 146"/>
              <p:cNvSpPr txBox="1">
                <a:spLocks noChangeArrowheads="1"/>
              </p:cNvSpPr>
              <p:nvPr/>
            </p:nvSpPr>
            <p:spPr bwMode="auto">
              <a:xfrm>
                <a:off x="3290" y="3113"/>
                <a:ext cx="327"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FF0000"/>
                    </a:solidFill>
                    <a:latin typeface="Times New Roman" charset="0"/>
                    <a:ea typeface="MS PGothic" charset="0"/>
                    <a:cs typeface="MS PGothic" charset="0"/>
                  </a:rPr>
                  <a:t>B</a:t>
                </a:r>
              </a:p>
            </p:txBody>
          </p:sp>
          <p:sp>
            <p:nvSpPr>
              <p:cNvPr id="31768" name="Text Box 147"/>
              <p:cNvSpPr txBox="1">
                <a:spLocks noChangeArrowheads="1"/>
              </p:cNvSpPr>
              <p:nvPr/>
            </p:nvSpPr>
            <p:spPr bwMode="auto">
              <a:xfrm>
                <a:off x="4958" y="3521"/>
                <a:ext cx="4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00FF00"/>
                    </a:solidFill>
                    <a:latin typeface="Times New Roman" charset="0"/>
                    <a:ea typeface="MS PGothic" charset="0"/>
                    <a:cs typeface="MS PGothic" charset="0"/>
                  </a:rPr>
                  <a:t>K</a:t>
                </a:r>
                <a:r>
                  <a:rPr kumimoji="1" lang="en-US" altLang="ja-JP" b="1" i="1" baseline="30000">
                    <a:solidFill>
                      <a:srgbClr val="00FF00"/>
                    </a:solidFill>
                    <a:latin typeface="Times New Roman" charset="0"/>
                    <a:ea typeface="MS PGothic" charset="0"/>
                    <a:cs typeface="MS PGothic" charset="0"/>
                  </a:rPr>
                  <a:t>*</a:t>
                </a:r>
              </a:p>
            </p:txBody>
          </p:sp>
          <p:sp>
            <p:nvSpPr>
              <p:cNvPr id="31769" name="Line 148"/>
              <p:cNvSpPr>
                <a:spLocks noChangeShapeType="1"/>
              </p:cNvSpPr>
              <p:nvPr/>
            </p:nvSpPr>
            <p:spPr bwMode="auto">
              <a:xfrm flipV="1">
                <a:off x="4286" y="2932"/>
                <a:ext cx="635" cy="499"/>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70" name="Line 149"/>
              <p:cNvSpPr>
                <a:spLocks noChangeShapeType="1"/>
              </p:cNvSpPr>
              <p:nvPr/>
            </p:nvSpPr>
            <p:spPr bwMode="auto">
              <a:xfrm flipV="1">
                <a:off x="3651" y="3431"/>
                <a:ext cx="635" cy="499"/>
              </a:xfrm>
              <a:prstGeom prst="line">
                <a:avLst/>
              </a:prstGeom>
              <a:noFill/>
              <a:ln w="57150">
                <a:solidFill>
                  <a:srgbClr val="FF66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1771" name="Text Box 150"/>
              <p:cNvSpPr txBox="1">
                <a:spLocks noChangeArrowheads="1"/>
              </p:cNvSpPr>
              <p:nvPr/>
            </p:nvSpPr>
            <p:spPr bwMode="auto">
              <a:xfrm>
                <a:off x="4958" y="2750"/>
                <a:ext cx="327"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0000FF"/>
                    </a:solidFill>
                    <a:latin typeface="HGS行書体" charset="0"/>
                    <a:ea typeface="HGS行書体" charset="0"/>
                    <a:cs typeface="HGS行書体" charset="0"/>
                  </a:rPr>
                  <a:t>l</a:t>
                </a:r>
                <a:r>
                  <a:rPr kumimoji="1" lang="en-US" altLang="ja-JP" b="1" i="1" baseline="30000">
                    <a:solidFill>
                      <a:srgbClr val="0000FF"/>
                    </a:solidFill>
                    <a:latin typeface="Symbol" charset="0"/>
                    <a:ea typeface="HGS行書体" charset="0"/>
                    <a:cs typeface="HGS行書体" charset="0"/>
                  </a:rPr>
                  <a:t>+</a:t>
                </a:r>
              </a:p>
            </p:txBody>
          </p:sp>
          <p:sp>
            <p:nvSpPr>
              <p:cNvPr id="31772" name="Text Box 151"/>
              <p:cNvSpPr txBox="1">
                <a:spLocks noChangeArrowheads="1"/>
              </p:cNvSpPr>
              <p:nvPr/>
            </p:nvSpPr>
            <p:spPr bwMode="auto">
              <a:xfrm>
                <a:off x="3380" y="3721"/>
                <a:ext cx="327"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solidFill>
                      <a:srgbClr val="FF3300"/>
                    </a:solidFill>
                    <a:latin typeface="HGS行書体" charset="0"/>
                    <a:ea typeface="HGS行書体" charset="0"/>
                    <a:cs typeface="HGS行書体" charset="0"/>
                  </a:rPr>
                  <a:t>l</a:t>
                </a:r>
                <a:r>
                  <a:rPr kumimoji="1" lang="en-US" altLang="ja-JP" b="1" i="1" baseline="30000">
                    <a:solidFill>
                      <a:srgbClr val="FF3300"/>
                    </a:solidFill>
                    <a:latin typeface="Symbol" charset="0"/>
                    <a:ea typeface="HGS行書体" charset="0"/>
                    <a:cs typeface="HGS行書体" charset="0"/>
                  </a:rPr>
                  <a:t>-</a:t>
                </a:r>
              </a:p>
            </p:txBody>
          </p:sp>
          <p:sp>
            <p:nvSpPr>
              <p:cNvPr id="31773" name="Arc 152"/>
              <p:cNvSpPr>
                <a:spLocks/>
              </p:cNvSpPr>
              <p:nvPr/>
            </p:nvSpPr>
            <p:spPr bwMode="auto">
              <a:xfrm rot="3362053">
                <a:off x="4390" y="3277"/>
                <a:ext cx="226" cy="273"/>
              </a:xfrm>
              <a:custGeom>
                <a:avLst/>
                <a:gdLst>
                  <a:gd name="T0" fmla="*/ 0 w 17937"/>
                  <a:gd name="T1" fmla="*/ 0 h 21600"/>
                  <a:gd name="T2" fmla="*/ 3 w 17937"/>
                  <a:gd name="T3" fmla="*/ 2 h 21600"/>
                  <a:gd name="T4" fmla="*/ 0 w 17937"/>
                  <a:gd name="T5" fmla="*/ 3 h 21600"/>
                  <a:gd name="T6" fmla="*/ 0 60000 65536"/>
                  <a:gd name="T7" fmla="*/ 0 60000 65536"/>
                  <a:gd name="T8" fmla="*/ 0 60000 65536"/>
                  <a:gd name="T9" fmla="*/ 0 w 17937"/>
                  <a:gd name="T10" fmla="*/ 0 h 21600"/>
                  <a:gd name="T11" fmla="*/ 17937 w 17937"/>
                  <a:gd name="T12" fmla="*/ 21600 h 21600"/>
                </a:gdLst>
                <a:ahLst/>
                <a:cxnLst>
                  <a:cxn ang="T6">
                    <a:pos x="T0" y="T1"/>
                  </a:cxn>
                  <a:cxn ang="T7">
                    <a:pos x="T2" y="T3"/>
                  </a:cxn>
                  <a:cxn ang="T8">
                    <a:pos x="T4" y="T5"/>
                  </a:cxn>
                </a:cxnLst>
                <a:rect l="T9" t="T10" r="T11" b="T12"/>
                <a:pathLst>
                  <a:path w="17937" h="21600" fill="none" extrusionOk="0">
                    <a:moveTo>
                      <a:pt x="1" y="0"/>
                    </a:moveTo>
                    <a:cubicBezTo>
                      <a:pt x="7200" y="0"/>
                      <a:pt x="13926" y="3587"/>
                      <a:pt x="17937" y="9565"/>
                    </a:cubicBezTo>
                  </a:path>
                  <a:path w="17937" h="21600" stroke="0" extrusionOk="0">
                    <a:moveTo>
                      <a:pt x="1" y="0"/>
                    </a:moveTo>
                    <a:cubicBezTo>
                      <a:pt x="7200" y="0"/>
                      <a:pt x="13926" y="3587"/>
                      <a:pt x="17937" y="9565"/>
                    </a:cubicBez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round/>
                    <a:headEnd/>
                    <a:tailEnd/>
                  </a14:hiddenLine>
                </a:ext>
              </a:extLst>
            </p:spPr>
            <p:txBody>
              <a:bodyPr rot="10800000" vert="eaVert" wrap="none" anchor="ctr"/>
              <a:lstStyle/>
              <a:p>
                <a:endParaRPr kumimoji="1" lang="ja-JP" altLang="en-US" sz="2400">
                  <a:ea typeface="MS PGothic" charset="0"/>
                  <a:cs typeface="MS PGothic" charset="0"/>
                </a:endParaRPr>
              </a:p>
            </p:txBody>
          </p:sp>
          <p:sp>
            <p:nvSpPr>
              <p:cNvPr id="31774" name="Text Box 153"/>
              <p:cNvSpPr txBox="1">
                <a:spLocks noChangeArrowheads="1"/>
              </p:cNvSpPr>
              <p:nvPr/>
            </p:nvSpPr>
            <p:spPr bwMode="auto">
              <a:xfrm>
                <a:off x="4524" y="3243"/>
                <a:ext cx="179"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endParaRPr kumimoji="1" lang="ja-JP" b="1" i="1">
                  <a:latin typeface="Symbol" charset="0"/>
                  <a:ea typeface="MS PGothic" charset="0"/>
                  <a:cs typeface="MS PGothic" charset="0"/>
                </a:endParaRPr>
              </a:p>
            </p:txBody>
          </p:sp>
        </p:grpSp>
        <p:sp>
          <p:nvSpPr>
            <p:cNvPr id="31775" name="Freeform 154"/>
            <p:cNvSpPr>
              <a:spLocks/>
            </p:cNvSpPr>
            <p:nvPr/>
          </p:nvSpPr>
          <p:spPr bwMode="auto">
            <a:xfrm>
              <a:off x="4286" y="3203"/>
              <a:ext cx="408" cy="151"/>
            </a:xfrm>
            <a:custGeom>
              <a:avLst/>
              <a:gdLst>
                <a:gd name="T0" fmla="*/ 0 w 408"/>
                <a:gd name="T1" fmla="*/ 91 h 151"/>
                <a:gd name="T2" fmla="*/ 227 w 408"/>
                <a:gd name="T3" fmla="*/ 136 h 151"/>
                <a:gd name="T4" fmla="*/ 408 w 408"/>
                <a:gd name="T5" fmla="*/ 0 h 151"/>
                <a:gd name="T6" fmla="*/ 0 60000 65536"/>
                <a:gd name="T7" fmla="*/ 0 60000 65536"/>
                <a:gd name="T8" fmla="*/ 0 60000 65536"/>
                <a:gd name="T9" fmla="*/ 0 w 408"/>
                <a:gd name="T10" fmla="*/ 0 h 151"/>
                <a:gd name="T11" fmla="*/ 408 w 408"/>
                <a:gd name="T12" fmla="*/ 151 h 151"/>
              </a:gdLst>
              <a:ahLst/>
              <a:cxnLst>
                <a:cxn ang="T6">
                  <a:pos x="T0" y="T1"/>
                </a:cxn>
                <a:cxn ang="T7">
                  <a:pos x="T2" y="T3"/>
                </a:cxn>
                <a:cxn ang="T8">
                  <a:pos x="T4" y="T5"/>
                </a:cxn>
              </a:cxnLst>
              <a:rect l="T9" t="T10" r="T11" b="T12"/>
              <a:pathLst>
                <a:path w="408" h="151">
                  <a:moveTo>
                    <a:pt x="0" y="91"/>
                  </a:moveTo>
                  <a:cubicBezTo>
                    <a:pt x="79" y="121"/>
                    <a:pt x="159" y="151"/>
                    <a:pt x="227" y="136"/>
                  </a:cubicBezTo>
                  <a:cubicBezTo>
                    <a:pt x="295" y="121"/>
                    <a:pt x="378" y="23"/>
                    <a:pt x="408" y="0"/>
                  </a:cubicBezTo>
                </a:path>
              </a:pathLst>
            </a:cu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kumimoji="1" lang="ja-JP" altLang="en-US" sz="2400">
                <a:ea typeface="MS PGothic" charset="0"/>
                <a:cs typeface="MS PGothic" charset="0"/>
              </a:endParaRPr>
            </a:p>
          </p:txBody>
        </p:sp>
        <p:sp>
          <p:nvSpPr>
            <p:cNvPr id="31776" name="Text Box 155"/>
            <p:cNvSpPr txBox="1">
              <a:spLocks noChangeArrowheads="1"/>
            </p:cNvSpPr>
            <p:nvPr/>
          </p:nvSpPr>
          <p:spPr bwMode="auto">
            <a:xfrm>
              <a:off x="4423" y="3339"/>
              <a:ext cx="295"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kumimoji="1" lang="en-US" altLang="ja-JP" b="1" i="1">
                  <a:latin typeface="Symbol" charset="0"/>
                  <a:ea typeface="MS PGothic" charset="0"/>
                  <a:cs typeface="MS PGothic" charset="0"/>
                </a:rPr>
                <a:t>q</a:t>
              </a:r>
            </a:p>
          </p:txBody>
        </p:sp>
      </p:grpSp>
      <p:sp>
        <p:nvSpPr>
          <p:cNvPr id="31777" name="Text Box 33"/>
          <p:cNvSpPr txBox="1">
            <a:spLocks noChangeArrowheads="1"/>
          </p:cNvSpPr>
          <p:nvPr/>
        </p:nvSpPr>
        <p:spPr bwMode="auto">
          <a:xfrm>
            <a:off x="457200" y="1066800"/>
            <a:ext cx="4191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400" i="1" dirty="0">
                <a:latin typeface="Times New Roman" charset="0"/>
              </a:rPr>
              <a:t>The </a:t>
            </a:r>
            <a:r>
              <a:rPr lang="en-US" sz="2400" i="1" dirty="0" smtClean="0">
                <a:latin typeface="Times New Roman" charset="0"/>
              </a:rPr>
              <a:t>SM forward</a:t>
            </a:r>
            <a:r>
              <a:rPr lang="en-US" sz="2400" i="1" dirty="0">
                <a:latin typeface="Times New Roman" charset="0"/>
              </a:rPr>
              <a:t>-backward asymmetry in </a:t>
            </a:r>
            <a:r>
              <a:rPr lang="en-US" sz="2400" i="1" dirty="0" err="1">
                <a:latin typeface="Times New Roman" charset="0"/>
              </a:rPr>
              <a:t>b</a:t>
            </a:r>
            <a:r>
              <a:rPr lang="en-US" sz="2400" i="1" dirty="0" err="1">
                <a:latin typeface="Times New Roman" charset="0"/>
                <a:sym typeface="Wingdings" charset="0"/>
              </a:rPr>
              <a:t>s</a:t>
            </a:r>
            <a:r>
              <a:rPr lang="en-US" sz="2400" i="1" dirty="0">
                <a:latin typeface="Times New Roman" charset="0"/>
                <a:sym typeface="Wingdings" charset="0"/>
              </a:rPr>
              <a:t> l</a:t>
            </a:r>
            <a:r>
              <a:rPr lang="en-US" sz="2400" i="1" baseline="30000" dirty="0">
                <a:latin typeface="Times New Roman" charset="0"/>
                <a:sym typeface="Wingdings" charset="0"/>
              </a:rPr>
              <a:t>+</a:t>
            </a:r>
            <a:r>
              <a:rPr lang="en-US" sz="2400" i="1" dirty="0">
                <a:latin typeface="Times New Roman" charset="0"/>
                <a:sym typeface="Wingdings" charset="0"/>
              </a:rPr>
              <a:t> l</a:t>
            </a:r>
            <a:r>
              <a:rPr lang="en-US" sz="2400" i="1" baseline="30000" dirty="0">
                <a:latin typeface="Times New Roman" charset="0"/>
                <a:sym typeface="Wingdings" charset="0"/>
              </a:rPr>
              <a:t>-</a:t>
            </a:r>
            <a:r>
              <a:rPr lang="en-US" sz="2400" i="1" dirty="0">
                <a:latin typeface="Times New Roman" charset="0"/>
                <a:sym typeface="Wingdings" charset="0"/>
              </a:rPr>
              <a:t> arises from the </a:t>
            </a:r>
            <a:r>
              <a:rPr lang="en-US" sz="2400" b="1" i="1" u="sng" dirty="0">
                <a:latin typeface="Times New Roman" charset="0"/>
                <a:sym typeface="Wingdings" charset="0"/>
              </a:rPr>
              <a:t>interference</a:t>
            </a:r>
            <a:r>
              <a:rPr lang="en-US" sz="2400" i="1" dirty="0">
                <a:latin typeface="Times New Roman" charset="0"/>
                <a:sym typeface="Wingdings" charset="0"/>
              </a:rPr>
              <a:t> between </a:t>
            </a:r>
            <a:r>
              <a:rPr lang="el-GR" sz="2400" i="1" dirty="0">
                <a:latin typeface="Times New Roman" charset="0"/>
                <a:cs typeface="Times New Roman" charset="0"/>
                <a:sym typeface="Wingdings" charset="0"/>
              </a:rPr>
              <a:t>γ</a:t>
            </a:r>
            <a:r>
              <a:rPr lang="en-US" sz="2400" i="1" dirty="0">
                <a:latin typeface="Times New Roman" charset="0"/>
                <a:cs typeface="Times New Roman" charset="0"/>
                <a:sym typeface="Wingdings" charset="0"/>
              </a:rPr>
              <a:t> and Z</a:t>
            </a:r>
            <a:r>
              <a:rPr lang="en-US" sz="2400" i="1" baseline="30000" dirty="0">
                <a:latin typeface="Times New Roman" charset="0"/>
                <a:cs typeface="Times New Roman" charset="0"/>
                <a:sym typeface="Wingdings" charset="0"/>
              </a:rPr>
              <a:t>0</a:t>
            </a:r>
            <a:r>
              <a:rPr lang="en-US" sz="2400" i="1" dirty="0">
                <a:latin typeface="Times New Roman" charset="0"/>
                <a:cs typeface="Times New Roman" charset="0"/>
                <a:sym typeface="Wingdings" charset="0"/>
              </a:rPr>
              <a:t> </a:t>
            </a:r>
            <a:r>
              <a:rPr lang="en-US" sz="2400" i="1" dirty="0" smtClean="0">
                <a:latin typeface="Times New Roman" charset="0"/>
                <a:cs typeface="Times New Roman" charset="0"/>
                <a:sym typeface="Wingdings" charset="0"/>
              </a:rPr>
              <a:t>contributions. </a:t>
            </a:r>
            <a:endParaRPr lang="el-GR" sz="2400" i="1" dirty="0">
              <a:latin typeface="Times New Roman" charset="0"/>
              <a:cs typeface="Times New Roman" charset="0"/>
            </a:endParaRPr>
          </a:p>
        </p:txBody>
      </p:sp>
      <p:sp>
        <p:nvSpPr>
          <p:cNvPr id="31778" name="Text Box 34"/>
          <p:cNvSpPr txBox="1">
            <a:spLocks noChangeArrowheads="1"/>
          </p:cNvSpPr>
          <p:nvPr/>
        </p:nvSpPr>
        <p:spPr bwMode="auto">
          <a:xfrm>
            <a:off x="4953000" y="9144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Forward</a:t>
            </a:r>
          </a:p>
        </p:txBody>
      </p:sp>
      <p:sp>
        <p:nvSpPr>
          <p:cNvPr id="31779" name="Text Box 35"/>
          <p:cNvSpPr txBox="1">
            <a:spLocks noChangeArrowheads="1"/>
          </p:cNvSpPr>
          <p:nvPr/>
        </p:nvSpPr>
        <p:spPr bwMode="auto">
          <a:xfrm>
            <a:off x="7162800" y="914400"/>
            <a:ext cx="1600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Backward</a:t>
            </a:r>
          </a:p>
        </p:txBody>
      </p:sp>
    </p:spTree>
    <p:extLst>
      <p:ext uri="{BB962C8B-B14F-4D97-AF65-F5344CB8AC3E}">
        <p14:creationId xmlns:p14="http://schemas.microsoft.com/office/powerpoint/2010/main" val="1340041437"/>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t="27541" b="50288"/>
          <a:stretch>
            <a:fillRect/>
          </a:stretch>
        </p:blipFill>
        <p:spPr bwMode="auto">
          <a:xfrm>
            <a:off x="311864" y="3950104"/>
            <a:ext cx="8596312" cy="1219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68686">
                      <a:alpha val="74998"/>
                    </a:srgbClr>
                  </a:outerShdw>
                </a:effectLst>
              </a14:hiddenEffects>
            </a:ext>
          </a:extLst>
        </p:spPr>
      </p:pic>
      <p:sp>
        <p:nvSpPr>
          <p:cNvPr id="31747" name="Rectangle 3"/>
          <p:cNvSpPr>
            <a:spLocks noChangeArrowheads="1"/>
          </p:cNvSpPr>
          <p:nvPr/>
        </p:nvSpPr>
        <p:spPr bwMode="auto">
          <a:xfrm>
            <a:off x="4876800" y="4813036"/>
            <a:ext cx="3884612" cy="320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68686">
                      <a:alpha val="74998"/>
                    </a:srgbClr>
                  </a:outerShdw>
                </a:effectLst>
              </a14:hiddenEffects>
            </a:ext>
          </a:extLst>
        </p:spPr>
        <p:txBody>
          <a:bodyPr wrap="none">
            <a:spAutoFit/>
          </a:bodyPr>
          <a:lstStyle/>
          <a:p>
            <a:pPr algn="ctr" eaLnBrk="0" hangingPunct="0"/>
            <a:r>
              <a:rPr kumimoji="1" lang="en-US" altLang="zh-TW" sz="1500" dirty="0">
                <a:solidFill>
                  <a:schemeClr val="tx2"/>
                </a:solidFill>
                <a:cs typeface="Arial Unicode MS" charset="0"/>
              </a:rPr>
              <a:t>Ali, </a:t>
            </a:r>
            <a:r>
              <a:rPr kumimoji="1" lang="en-US" altLang="zh-TW" sz="1500" dirty="0" err="1">
                <a:solidFill>
                  <a:schemeClr val="tx2"/>
                </a:solidFill>
                <a:cs typeface="Arial Unicode MS" charset="0"/>
              </a:rPr>
              <a:t>Mannel</a:t>
            </a:r>
            <a:r>
              <a:rPr kumimoji="1" lang="en-US" altLang="zh-TW" sz="1500" dirty="0">
                <a:solidFill>
                  <a:schemeClr val="tx2"/>
                </a:solidFill>
                <a:cs typeface="Arial Unicode MS" charset="0"/>
              </a:rPr>
              <a:t>, </a:t>
            </a:r>
            <a:r>
              <a:rPr kumimoji="1" lang="en-US" altLang="zh-TW" sz="1500" dirty="0" err="1">
                <a:solidFill>
                  <a:schemeClr val="tx2"/>
                </a:solidFill>
                <a:cs typeface="Arial Unicode MS" charset="0"/>
              </a:rPr>
              <a:t>Morozumi</a:t>
            </a:r>
            <a:r>
              <a:rPr kumimoji="1" lang="en-US" altLang="zh-TW" sz="1500" dirty="0">
                <a:solidFill>
                  <a:schemeClr val="tx2"/>
                </a:solidFill>
                <a:cs typeface="Arial Unicode MS" charset="0"/>
              </a:rPr>
              <a:t>, PLB273, 505 (1991)</a:t>
            </a:r>
          </a:p>
        </p:txBody>
      </p:sp>
      <p:sp>
        <p:nvSpPr>
          <p:cNvPr id="31751" name="Text Box 7"/>
          <p:cNvSpPr txBox="1">
            <a:spLocks noChangeArrowheads="1"/>
          </p:cNvSpPr>
          <p:nvPr/>
        </p:nvSpPr>
        <p:spPr bwMode="auto">
          <a:xfrm>
            <a:off x="1622949" y="96530"/>
            <a:ext cx="606594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4000" dirty="0" smtClean="0">
                <a:latin typeface="Times New Roman" charset="0"/>
              </a:rPr>
              <a:t>More on A</a:t>
            </a:r>
            <a:r>
              <a:rPr lang="en-US" sz="4000" baseline="-25000" dirty="0" smtClean="0">
                <a:latin typeface="Times New Roman" charset="0"/>
              </a:rPr>
              <a:t>FB</a:t>
            </a:r>
            <a:r>
              <a:rPr lang="en-US" sz="4000" dirty="0">
                <a:latin typeface="Times New Roman" charset="0"/>
              </a:rPr>
              <a:t>(B</a:t>
            </a:r>
            <a:r>
              <a:rPr lang="en-US" sz="4000" dirty="0">
                <a:latin typeface="Times New Roman" charset="0"/>
                <a:sym typeface="Wingdings" charset="0"/>
              </a:rPr>
              <a:t>K</a:t>
            </a:r>
            <a:r>
              <a:rPr lang="en-US" sz="4000" baseline="30000" dirty="0">
                <a:latin typeface="Times New Roman" charset="0"/>
                <a:sym typeface="Wingdings" charset="0"/>
              </a:rPr>
              <a:t>*</a:t>
            </a:r>
            <a:r>
              <a:rPr lang="en-US" sz="4000" dirty="0" err="1">
                <a:latin typeface="Times New Roman" charset="0"/>
                <a:sym typeface="Wingdings" charset="0"/>
              </a:rPr>
              <a:t>l</a:t>
            </a:r>
            <a:r>
              <a:rPr lang="en-US" sz="4000" baseline="30000" dirty="0" err="1">
                <a:latin typeface="Times New Roman" charset="0"/>
                <a:sym typeface="Wingdings" charset="0"/>
              </a:rPr>
              <a:t>+</a:t>
            </a:r>
            <a:r>
              <a:rPr lang="en-US" sz="4000" dirty="0" err="1">
                <a:latin typeface="Times New Roman" charset="0"/>
                <a:sym typeface="Wingdings" charset="0"/>
              </a:rPr>
              <a:t>l</a:t>
            </a:r>
            <a:r>
              <a:rPr lang="en-US" sz="4000" baseline="30000" dirty="0">
                <a:latin typeface="Times New Roman" charset="0"/>
                <a:sym typeface="Wingdings" charset="0"/>
              </a:rPr>
              <a:t>-</a:t>
            </a:r>
            <a:r>
              <a:rPr lang="en-US" sz="4000" dirty="0">
                <a:latin typeface="Times New Roman" charset="0"/>
                <a:sym typeface="Wingdings" charset="0"/>
              </a:rPr>
              <a:t>)(q</a:t>
            </a:r>
            <a:r>
              <a:rPr lang="en-US" sz="4000" baseline="30000" dirty="0">
                <a:latin typeface="Times New Roman" charset="0"/>
                <a:sym typeface="Wingdings" charset="0"/>
              </a:rPr>
              <a:t>2</a:t>
            </a:r>
            <a:r>
              <a:rPr lang="en-US" sz="4000" dirty="0">
                <a:latin typeface="Times New Roman" charset="0"/>
                <a:sym typeface="Wingdings" charset="0"/>
              </a:rPr>
              <a:t>)</a:t>
            </a:r>
            <a:endParaRPr lang="en-US" sz="4000" dirty="0">
              <a:latin typeface="Times New Roman" charset="0"/>
            </a:endParaRPr>
          </a:p>
        </p:txBody>
      </p:sp>
      <p:sp>
        <p:nvSpPr>
          <p:cNvPr id="2" name="TextBox 1"/>
          <p:cNvSpPr txBox="1"/>
          <p:nvPr/>
        </p:nvSpPr>
        <p:spPr>
          <a:xfrm>
            <a:off x="2001705" y="3167606"/>
            <a:ext cx="5508144" cy="584776"/>
          </a:xfrm>
          <a:prstGeom prst="rect">
            <a:avLst/>
          </a:prstGeom>
          <a:noFill/>
        </p:spPr>
        <p:txBody>
          <a:bodyPr wrap="square" rtlCol="0">
            <a:spAutoFit/>
          </a:bodyPr>
          <a:lstStyle/>
          <a:p>
            <a:r>
              <a:rPr lang="en-US" sz="3200" i="1" dirty="0" smtClean="0"/>
              <a:t>A</a:t>
            </a:r>
            <a:r>
              <a:rPr lang="en-US" sz="3200" i="1" baseline="-25000" dirty="0" smtClean="0"/>
              <a:t>FB</a:t>
            </a:r>
            <a:r>
              <a:rPr lang="en-US" sz="3200" i="1" dirty="0" smtClean="0"/>
              <a:t>  depends on q</a:t>
            </a:r>
            <a:r>
              <a:rPr lang="en-US" sz="3200" i="1" baseline="30000" dirty="0" smtClean="0"/>
              <a:t>2</a:t>
            </a:r>
            <a:r>
              <a:rPr lang="en-US" sz="3200" i="1" dirty="0" smtClean="0"/>
              <a:t>= M</a:t>
            </a:r>
            <a:r>
              <a:rPr lang="en-US" sz="3200" i="1" baseline="30000" dirty="0" smtClean="0"/>
              <a:t>2</a:t>
            </a:r>
            <a:r>
              <a:rPr lang="en-US" sz="3200" i="1" dirty="0" smtClean="0"/>
              <a:t>(</a:t>
            </a:r>
            <a:r>
              <a:rPr lang="en-US" sz="3200" i="1" dirty="0" err="1" smtClean="0"/>
              <a:t>l</a:t>
            </a:r>
            <a:r>
              <a:rPr lang="en-US" sz="3200" i="1" baseline="30000" dirty="0" err="1" smtClean="0"/>
              <a:t>+</a:t>
            </a:r>
            <a:r>
              <a:rPr lang="en-US" sz="3200" i="1" dirty="0" err="1" smtClean="0"/>
              <a:t>l</a:t>
            </a:r>
            <a:r>
              <a:rPr lang="en-US" sz="3200" i="1" baseline="30000" dirty="0" smtClean="0"/>
              <a:t>-</a:t>
            </a:r>
            <a:r>
              <a:rPr lang="en-US" sz="3200" i="1" dirty="0" smtClean="0"/>
              <a:t>) </a:t>
            </a:r>
            <a:endParaRPr lang="en-US" sz="3200" i="1" dirty="0"/>
          </a:p>
        </p:txBody>
      </p:sp>
      <p:pic>
        <p:nvPicPr>
          <p:cNvPr id="37" name="Picture 4" descr="bsll_feynman"/>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774395" y="804416"/>
            <a:ext cx="3344844" cy="23018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923836" y="2275294"/>
            <a:ext cx="2057400" cy="830997"/>
          </a:xfrm>
          <a:prstGeom prst="rect">
            <a:avLst/>
          </a:prstGeom>
          <a:noFill/>
        </p:spPr>
        <p:txBody>
          <a:bodyPr wrap="square" rtlCol="0">
            <a:spAutoFit/>
          </a:bodyPr>
          <a:lstStyle/>
          <a:p>
            <a:r>
              <a:rPr lang="en-US" sz="2400" dirty="0" smtClean="0"/>
              <a:t>Can in effect vary √s for NP</a:t>
            </a:r>
            <a:endParaRPr lang="en-US" sz="2400" dirty="0"/>
          </a:p>
        </p:txBody>
      </p:sp>
      <p:sp>
        <p:nvSpPr>
          <p:cNvPr id="4" name="TextBox 3"/>
          <p:cNvSpPr txBox="1"/>
          <p:nvPr/>
        </p:nvSpPr>
        <p:spPr>
          <a:xfrm>
            <a:off x="1756899" y="5754969"/>
            <a:ext cx="6239802" cy="830997"/>
          </a:xfrm>
          <a:prstGeom prst="rect">
            <a:avLst/>
          </a:prstGeom>
          <a:noFill/>
        </p:spPr>
        <p:txBody>
          <a:bodyPr wrap="square" rtlCol="0">
            <a:spAutoFit/>
          </a:bodyPr>
          <a:lstStyle/>
          <a:p>
            <a:r>
              <a:rPr lang="en-US" sz="2400" dirty="0" smtClean="0">
                <a:latin typeface="Times New Roman"/>
                <a:cs typeface="Times New Roman"/>
              </a:rPr>
              <a:t>The “zero-crossing” of A</a:t>
            </a:r>
            <a:r>
              <a:rPr lang="en-US" sz="2400" baseline="-25000" dirty="0" smtClean="0">
                <a:latin typeface="Times New Roman"/>
                <a:cs typeface="Times New Roman"/>
              </a:rPr>
              <a:t>FB</a:t>
            </a:r>
            <a:r>
              <a:rPr lang="en-US" sz="2400" dirty="0" smtClean="0">
                <a:latin typeface="Times New Roman"/>
                <a:cs typeface="Times New Roman"/>
              </a:rPr>
              <a:t> depends only on a ratio of form factors and is a </a:t>
            </a:r>
            <a:r>
              <a:rPr lang="en-US" sz="2400" i="1" dirty="0" smtClean="0">
                <a:latin typeface="Times New Roman"/>
                <a:cs typeface="Times New Roman"/>
              </a:rPr>
              <a:t>clean</a:t>
            </a:r>
            <a:r>
              <a:rPr lang="en-US" sz="2400" dirty="0" smtClean="0">
                <a:latin typeface="Times New Roman"/>
                <a:cs typeface="Times New Roman"/>
              </a:rPr>
              <a:t> observable.</a:t>
            </a:r>
            <a:endParaRPr lang="en-US" sz="2400" dirty="0">
              <a:latin typeface="Times New Roman"/>
              <a:cs typeface="Times New Roman"/>
            </a:endParaRPr>
          </a:p>
        </p:txBody>
      </p:sp>
      <p:sp>
        <p:nvSpPr>
          <p:cNvPr id="5" name="Cloud Callout 4"/>
          <p:cNvSpPr/>
          <p:nvPr/>
        </p:nvSpPr>
        <p:spPr>
          <a:xfrm>
            <a:off x="6640142" y="2085453"/>
            <a:ext cx="2268034" cy="1338370"/>
          </a:xfrm>
          <a:prstGeom prst="cloud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Up Arrow 6"/>
          <p:cNvSpPr/>
          <p:nvPr/>
        </p:nvSpPr>
        <p:spPr>
          <a:xfrm>
            <a:off x="6119239" y="4813036"/>
            <a:ext cx="396659" cy="941933"/>
          </a:xfrm>
          <a:prstGeom prst="upArrow">
            <a:avLst/>
          </a:prstGeom>
          <a:solidFill>
            <a:srgbClr val="FF0000">
              <a:alpha val="2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1608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82821" y="1267020"/>
            <a:ext cx="2953990" cy="954107"/>
          </a:xfrm>
          <a:prstGeom prst="rect">
            <a:avLst/>
          </a:prstGeom>
          <a:noFill/>
        </p:spPr>
        <p:txBody>
          <a:bodyPr wrap="square" rtlCol="0">
            <a:spAutoFit/>
          </a:bodyPr>
          <a:lstStyle/>
          <a:p>
            <a:r>
              <a:rPr lang="en-US" sz="2800" dirty="0" smtClean="0">
                <a:solidFill>
                  <a:srgbClr val="FF0000"/>
                </a:solidFill>
              </a:rPr>
              <a:t>K</a:t>
            </a:r>
            <a:r>
              <a:rPr lang="en-US" sz="2800" baseline="30000" dirty="0" smtClean="0">
                <a:solidFill>
                  <a:srgbClr val="FF0000"/>
                </a:solidFill>
              </a:rPr>
              <a:t>*</a:t>
            </a:r>
            <a:r>
              <a:rPr lang="en-US" sz="2800" dirty="0" smtClean="0"/>
              <a:t> and </a:t>
            </a:r>
            <a:r>
              <a:rPr lang="en-US" sz="2800" dirty="0" smtClean="0">
                <a:solidFill>
                  <a:srgbClr val="0000FF"/>
                </a:solidFill>
              </a:rPr>
              <a:t>l</a:t>
            </a:r>
            <a:r>
              <a:rPr lang="en-US" sz="2800" baseline="30000" dirty="0" smtClean="0">
                <a:solidFill>
                  <a:srgbClr val="0000FF"/>
                </a:solidFill>
              </a:rPr>
              <a:t>+</a:t>
            </a:r>
            <a:r>
              <a:rPr lang="en-US" sz="2800" dirty="0" smtClean="0">
                <a:solidFill>
                  <a:srgbClr val="0000FF"/>
                </a:solidFill>
              </a:rPr>
              <a:t> l</a:t>
            </a:r>
            <a:r>
              <a:rPr lang="en-US" sz="2800" baseline="30000" dirty="0" smtClean="0">
                <a:solidFill>
                  <a:srgbClr val="0000FF"/>
                </a:solidFill>
              </a:rPr>
              <a:t>-</a:t>
            </a:r>
            <a:r>
              <a:rPr lang="en-US" sz="2800" dirty="0" smtClean="0">
                <a:solidFill>
                  <a:srgbClr val="0000FF"/>
                </a:solidFill>
              </a:rPr>
              <a:t> </a:t>
            </a:r>
            <a:r>
              <a:rPr lang="en-US" sz="2800" dirty="0" err="1" smtClean="0"/>
              <a:t>helicity</a:t>
            </a:r>
            <a:r>
              <a:rPr lang="en-US" sz="2800" dirty="0" smtClean="0"/>
              <a:t> angles</a:t>
            </a:r>
            <a:endParaRPr lang="en-US" sz="2800" dirty="0"/>
          </a:p>
        </p:txBody>
      </p:sp>
      <p:sp>
        <p:nvSpPr>
          <p:cNvPr id="7" name="TextBox 6"/>
          <p:cNvSpPr txBox="1"/>
          <p:nvPr/>
        </p:nvSpPr>
        <p:spPr>
          <a:xfrm>
            <a:off x="6276351" y="2683276"/>
            <a:ext cx="2610309" cy="1200328"/>
          </a:xfrm>
          <a:prstGeom prst="rect">
            <a:avLst/>
          </a:prstGeom>
          <a:noFill/>
        </p:spPr>
        <p:txBody>
          <a:bodyPr wrap="square" rtlCol="0">
            <a:spAutoFit/>
          </a:bodyPr>
          <a:lstStyle/>
          <a:p>
            <a:r>
              <a:rPr lang="en-US" sz="2400" dirty="0" smtClean="0"/>
              <a:t>Angle </a:t>
            </a:r>
            <a:r>
              <a:rPr lang="en-US" sz="2400" dirty="0" err="1" smtClean="0"/>
              <a:t>φ</a:t>
            </a:r>
            <a:r>
              <a:rPr lang="en-US" sz="2400" dirty="0" smtClean="0"/>
              <a:t> between </a:t>
            </a:r>
            <a:r>
              <a:rPr lang="en-US" sz="2400" i="1" u="sng" dirty="0" smtClean="0"/>
              <a:t>the </a:t>
            </a:r>
            <a:r>
              <a:rPr lang="en-US" sz="2400" i="1" u="sng" dirty="0" err="1" smtClean="0"/>
              <a:t>normals</a:t>
            </a:r>
            <a:r>
              <a:rPr lang="en-US" sz="2400" dirty="0" smtClean="0"/>
              <a:t> to the two decay planes.</a:t>
            </a:r>
            <a:endParaRPr lang="en-US" sz="2400" dirty="0"/>
          </a:p>
        </p:txBody>
      </p:sp>
      <p:sp>
        <p:nvSpPr>
          <p:cNvPr id="2" name="TextBox 1"/>
          <p:cNvSpPr txBox="1"/>
          <p:nvPr/>
        </p:nvSpPr>
        <p:spPr>
          <a:xfrm>
            <a:off x="238125" y="6286500"/>
            <a:ext cx="3452346" cy="646331"/>
          </a:xfrm>
          <a:prstGeom prst="rect">
            <a:avLst/>
          </a:prstGeom>
          <a:noFill/>
        </p:spPr>
        <p:txBody>
          <a:bodyPr wrap="square" rtlCol="0">
            <a:spAutoFit/>
          </a:bodyPr>
          <a:lstStyle/>
          <a:p>
            <a:r>
              <a:rPr lang="en-US" dirty="0" smtClean="0"/>
              <a:t>From </a:t>
            </a:r>
            <a:r>
              <a:rPr lang="nb-NO" dirty="0"/>
              <a:t>http://</a:t>
            </a:r>
            <a:r>
              <a:rPr lang="nb-NO" dirty="0" err="1"/>
              <a:t>xxx.lanl.gov</a:t>
            </a:r>
            <a:r>
              <a:rPr lang="nb-NO" dirty="0"/>
              <a:t>/</a:t>
            </a:r>
            <a:r>
              <a:rPr lang="nb-NO" dirty="0" err="1"/>
              <a:t>pdf</a:t>
            </a:r>
            <a:r>
              <a:rPr lang="nb-NO" dirty="0"/>
              <a:t>/</a:t>
            </a:r>
            <a:r>
              <a:rPr lang="nb-NO" dirty="0" smtClean="0"/>
              <a:t>1606.00916v1</a:t>
            </a:r>
            <a:endParaRPr lang="en-US" dirty="0"/>
          </a:p>
        </p:txBody>
      </p:sp>
      <p:sp>
        <p:nvSpPr>
          <p:cNvPr id="3" name="TextBox 2"/>
          <p:cNvSpPr txBox="1"/>
          <p:nvPr/>
        </p:nvSpPr>
        <p:spPr>
          <a:xfrm>
            <a:off x="470256" y="320882"/>
            <a:ext cx="3452346" cy="461665"/>
          </a:xfrm>
          <a:prstGeom prst="rect">
            <a:avLst/>
          </a:prstGeom>
          <a:noFill/>
        </p:spPr>
        <p:txBody>
          <a:bodyPr wrap="square" rtlCol="0">
            <a:spAutoFit/>
          </a:bodyPr>
          <a:lstStyle/>
          <a:p>
            <a:r>
              <a:rPr lang="en-US" sz="2400" u="sng" dirty="0" smtClean="0"/>
              <a:t>B</a:t>
            </a:r>
            <a:r>
              <a:rPr lang="en-US" sz="2400" u="sng" dirty="0" smtClean="0">
                <a:sym typeface="Wingdings"/>
              </a:rPr>
              <a:t>K</a:t>
            </a:r>
            <a:r>
              <a:rPr lang="en-US" sz="2400" u="sng" baseline="30000" dirty="0" smtClean="0">
                <a:sym typeface="Wingdings"/>
              </a:rPr>
              <a:t>* </a:t>
            </a:r>
            <a:r>
              <a:rPr lang="en-US" sz="2400" u="sng" dirty="0" smtClean="0">
                <a:sym typeface="Wingdings"/>
              </a:rPr>
              <a:t>l l angular variables</a:t>
            </a:r>
            <a:endParaRPr lang="en-US" sz="2400" u="sng" dirty="0"/>
          </a:p>
        </p:txBody>
      </p:sp>
      <p:sp>
        <p:nvSpPr>
          <p:cNvPr id="6" name="TextBox 5"/>
          <p:cNvSpPr txBox="1"/>
          <p:nvPr/>
        </p:nvSpPr>
        <p:spPr>
          <a:xfrm>
            <a:off x="5365340" y="4919008"/>
            <a:ext cx="3521320" cy="1938992"/>
          </a:xfrm>
          <a:prstGeom prst="rect">
            <a:avLst/>
          </a:prstGeom>
          <a:noFill/>
        </p:spPr>
        <p:txBody>
          <a:bodyPr wrap="square" rtlCol="0">
            <a:spAutoFit/>
          </a:bodyPr>
          <a:lstStyle/>
          <a:p>
            <a:r>
              <a:rPr lang="en-US" sz="2400" dirty="0" smtClean="0">
                <a:latin typeface="Times New Roman"/>
                <a:cs typeface="Times New Roman"/>
              </a:rPr>
              <a:t>N.B. Recent </a:t>
            </a:r>
            <a:r>
              <a:rPr lang="en-US" sz="2400" dirty="0" err="1" smtClean="0">
                <a:latin typeface="Times New Roman"/>
                <a:cs typeface="Times New Roman"/>
              </a:rPr>
              <a:t>LHCb</a:t>
            </a:r>
            <a:r>
              <a:rPr lang="en-US" sz="2400" dirty="0" smtClean="0">
                <a:latin typeface="Times New Roman"/>
                <a:cs typeface="Times New Roman"/>
              </a:rPr>
              <a:t> and Belle measurements include the </a:t>
            </a:r>
            <a:r>
              <a:rPr lang="en-US" sz="2400" dirty="0" err="1" smtClean="0">
                <a:latin typeface="Times New Roman"/>
                <a:cs typeface="Times New Roman"/>
              </a:rPr>
              <a:t>φ</a:t>
            </a:r>
            <a:r>
              <a:rPr lang="en-US" sz="2400" dirty="0" smtClean="0">
                <a:latin typeface="Times New Roman"/>
                <a:cs typeface="Times New Roman"/>
              </a:rPr>
              <a:t> angle data. Also </a:t>
            </a:r>
            <a:r>
              <a:rPr lang="en-US" sz="2400" dirty="0" smtClean="0">
                <a:latin typeface="Times New Roman"/>
                <a:cs typeface="Times New Roman"/>
              </a:rPr>
              <a:t>CMS and ATLAS </a:t>
            </a:r>
            <a:r>
              <a:rPr lang="en-US" sz="2400" dirty="0" smtClean="0">
                <a:latin typeface="Times New Roman"/>
                <a:cs typeface="Times New Roman"/>
              </a:rPr>
              <a:t>at </a:t>
            </a:r>
            <a:r>
              <a:rPr lang="en-US" sz="2400" dirty="0" err="1" smtClean="0">
                <a:latin typeface="Times New Roman"/>
                <a:cs typeface="Times New Roman"/>
              </a:rPr>
              <a:t>Moriond</a:t>
            </a:r>
            <a:r>
              <a:rPr lang="en-US" sz="2400" dirty="0" smtClean="0">
                <a:latin typeface="Times New Roman"/>
                <a:cs typeface="Times New Roman"/>
              </a:rPr>
              <a:t> 2017.</a:t>
            </a:r>
            <a:endParaRPr lang="en-US" sz="2400" dirty="0">
              <a:latin typeface="Times New Roman"/>
              <a:cs typeface="Times New Roman"/>
            </a:endParaRPr>
          </a:p>
        </p:txBody>
      </p:sp>
      <p:sp>
        <p:nvSpPr>
          <p:cNvPr id="8" name="TextBox 7"/>
          <p:cNvSpPr txBox="1"/>
          <p:nvPr/>
        </p:nvSpPr>
        <p:spPr>
          <a:xfrm>
            <a:off x="4354012" y="320882"/>
            <a:ext cx="2022656" cy="523220"/>
          </a:xfrm>
          <a:prstGeom prst="rect">
            <a:avLst/>
          </a:prstGeom>
          <a:noFill/>
        </p:spPr>
        <p:txBody>
          <a:bodyPr wrap="square" rtlCol="0">
            <a:spAutoFit/>
          </a:bodyPr>
          <a:lstStyle/>
          <a:p>
            <a:r>
              <a:rPr lang="en-US" sz="2800" dirty="0" smtClean="0"/>
              <a:t>(skip today)</a:t>
            </a:r>
            <a:endParaRPr lang="en-US" sz="2000"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0256" y="1547020"/>
            <a:ext cx="4895084" cy="3766487"/>
          </a:xfrm>
          <a:prstGeom prst="rect">
            <a:avLst/>
          </a:prstGeom>
        </p:spPr>
      </p:pic>
    </p:spTree>
    <p:extLst>
      <p:ext uri="{BB962C8B-B14F-4D97-AF65-F5344CB8AC3E}">
        <p14:creationId xmlns:p14="http://schemas.microsoft.com/office/powerpoint/2010/main" val="426394712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Text Box 7"/>
          <p:cNvSpPr txBox="1">
            <a:spLocks noChangeArrowheads="1"/>
          </p:cNvSpPr>
          <p:nvPr/>
        </p:nvSpPr>
        <p:spPr bwMode="auto">
          <a:xfrm>
            <a:off x="184235" y="81179"/>
            <a:ext cx="821312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3600" dirty="0" smtClean="0">
                <a:latin typeface="Times New Roman" charset="0"/>
              </a:rPr>
              <a:t>B</a:t>
            </a:r>
            <a:r>
              <a:rPr lang="en-US" sz="3600" dirty="0">
                <a:latin typeface="Times New Roman" charset="0"/>
                <a:sym typeface="Wingdings" charset="0"/>
              </a:rPr>
              <a:t>K</a:t>
            </a:r>
            <a:r>
              <a:rPr lang="en-US" sz="3600" baseline="30000" dirty="0">
                <a:latin typeface="Times New Roman" charset="0"/>
                <a:sym typeface="Wingdings" charset="0"/>
              </a:rPr>
              <a:t>*</a:t>
            </a:r>
            <a:r>
              <a:rPr lang="en-US" sz="3600" dirty="0" err="1">
                <a:latin typeface="Times New Roman" charset="0"/>
                <a:sym typeface="Wingdings" charset="0"/>
              </a:rPr>
              <a:t>l</a:t>
            </a:r>
            <a:r>
              <a:rPr lang="en-US" sz="3600" baseline="30000" dirty="0" err="1">
                <a:latin typeface="Times New Roman" charset="0"/>
                <a:sym typeface="Wingdings" charset="0"/>
              </a:rPr>
              <a:t>+</a:t>
            </a:r>
            <a:r>
              <a:rPr lang="en-US" sz="3600" dirty="0" err="1">
                <a:latin typeface="Times New Roman" charset="0"/>
                <a:sym typeface="Wingdings" charset="0"/>
              </a:rPr>
              <a:t>l</a:t>
            </a:r>
            <a:r>
              <a:rPr lang="en-US" sz="3600" baseline="30000" dirty="0" smtClean="0">
                <a:latin typeface="Times New Roman" charset="0"/>
                <a:sym typeface="Wingdings" charset="0"/>
              </a:rPr>
              <a:t>-</a:t>
            </a:r>
            <a:r>
              <a:rPr lang="en-US" sz="3600" dirty="0" smtClean="0">
                <a:latin typeface="Times New Roman" charset="0"/>
                <a:sym typeface="Wingdings" charset="0"/>
              </a:rPr>
              <a:t>(</a:t>
            </a:r>
            <a:r>
              <a:rPr lang="en-US" sz="3600" dirty="0">
                <a:latin typeface="Times New Roman" charset="0"/>
                <a:sym typeface="Wingdings" charset="0"/>
              </a:rPr>
              <a:t>q</a:t>
            </a:r>
            <a:r>
              <a:rPr lang="en-US" sz="3600" baseline="30000" dirty="0">
                <a:latin typeface="Times New Roman" charset="0"/>
                <a:sym typeface="Wingdings" charset="0"/>
              </a:rPr>
              <a:t>2</a:t>
            </a:r>
            <a:r>
              <a:rPr lang="en-US" sz="3600" dirty="0" smtClean="0">
                <a:latin typeface="Times New Roman" charset="0"/>
                <a:sym typeface="Wingdings" charset="0"/>
              </a:rPr>
              <a:t>) </a:t>
            </a:r>
            <a:r>
              <a:rPr lang="en-US" sz="3600" dirty="0" err="1" smtClean="0">
                <a:latin typeface="Times New Roman" charset="0"/>
                <a:sym typeface="Wingdings" charset="0"/>
              </a:rPr>
              <a:t>bootcamp</a:t>
            </a:r>
            <a:r>
              <a:rPr lang="en-US" sz="3600" dirty="0" smtClean="0">
                <a:latin typeface="Times New Roman" charset="0"/>
                <a:sym typeface="Wingdings" charset="0"/>
              </a:rPr>
              <a:t> (</a:t>
            </a:r>
            <a:r>
              <a:rPr lang="en-US" sz="3600" i="1" dirty="0" smtClean="0">
                <a:latin typeface="Times New Roman" charset="0"/>
                <a:sym typeface="Wingdings" charset="0"/>
              </a:rPr>
              <a:t>for reference</a:t>
            </a:r>
            <a:r>
              <a:rPr lang="en-US" sz="4000" dirty="0" smtClean="0">
                <a:latin typeface="Times New Roman" charset="0"/>
                <a:sym typeface="Wingdings" charset="0"/>
              </a:rPr>
              <a:t>)</a:t>
            </a:r>
            <a:endParaRPr lang="en-US" sz="4000" dirty="0">
              <a:latin typeface="Times New Roman" charset="0"/>
            </a:endParaRPr>
          </a:p>
        </p:txBody>
      </p:sp>
      <p:sp>
        <p:nvSpPr>
          <p:cNvPr id="9" name="TextBox 8"/>
          <p:cNvSpPr txBox="1"/>
          <p:nvPr/>
        </p:nvSpPr>
        <p:spPr>
          <a:xfrm>
            <a:off x="6429574" y="1756542"/>
            <a:ext cx="2416200" cy="646331"/>
          </a:xfrm>
          <a:prstGeom prst="rect">
            <a:avLst/>
          </a:prstGeom>
          <a:noFill/>
        </p:spPr>
        <p:txBody>
          <a:bodyPr wrap="square" rtlCol="0">
            <a:spAutoFit/>
          </a:bodyPr>
          <a:lstStyle/>
          <a:p>
            <a:r>
              <a:rPr lang="en-US" dirty="0" smtClean="0"/>
              <a:t>F</a:t>
            </a:r>
            <a:r>
              <a:rPr lang="en-US" baseline="-25000" dirty="0" smtClean="0"/>
              <a:t>L</a:t>
            </a:r>
            <a:r>
              <a:rPr lang="en-US" dirty="0" smtClean="0"/>
              <a:t> is the longitudinal polarization fraction.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697926260"/>
              </p:ext>
            </p:extLst>
          </p:nvPr>
        </p:nvGraphicFramePr>
        <p:xfrm>
          <a:off x="2738438" y="1468438"/>
          <a:ext cx="6289675" cy="4489450"/>
        </p:xfrm>
        <a:graphic>
          <a:graphicData uri="http://schemas.openxmlformats.org/presentationml/2006/ole">
            <mc:AlternateContent xmlns:mc="http://schemas.openxmlformats.org/markup-compatibility/2006">
              <mc:Choice xmlns:v="urn:schemas-microsoft-com:vml" Requires="v">
                <p:oleObj spid="_x0000_s5356" name="Equation" r:id="rId4" imgW="3594100" imgH="2565400" progId="Equation.DSMT4">
                  <p:embed/>
                </p:oleObj>
              </mc:Choice>
              <mc:Fallback>
                <p:oleObj name="Equation" r:id="rId4" imgW="3594100" imgH="2565400" progId="Equation.DSMT4">
                  <p:embed/>
                  <p:pic>
                    <p:nvPicPr>
                      <p:cNvPr id="0" name=""/>
                      <p:cNvPicPr/>
                      <p:nvPr/>
                    </p:nvPicPr>
                    <p:blipFill>
                      <a:blip r:embed="rId5"/>
                      <a:stretch>
                        <a:fillRect/>
                      </a:stretch>
                    </p:blipFill>
                    <p:spPr>
                      <a:xfrm>
                        <a:off x="2738438" y="1468438"/>
                        <a:ext cx="6289675" cy="4489450"/>
                      </a:xfrm>
                      <a:prstGeom prst="rect">
                        <a:avLst/>
                      </a:prstGeom>
                    </p:spPr>
                  </p:pic>
                </p:oleObj>
              </mc:Fallback>
            </mc:AlternateContent>
          </a:graphicData>
        </a:graphic>
      </p:graphicFrame>
      <p:pic>
        <p:nvPicPr>
          <p:cNvPr id="13" name="Picture 1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84235" y="1756542"/>
            <a:ext cx="2286000" cy="2667000"/>
          </a:xfrm>
          <a:prstGeom prst="rect">
            <a:avLst/>
          </a:prstGeom>
        </p:spPr>
      </p:pic>
      <p:sp>
        <p:nvSpPr>
          <p:cNvPr id="14" name="Rectangle 13"/>
          <p:cNvSpPr/>
          <p:nvPr/>
        </p:nvSpPr>
        <p:spPr>
          <a:xfrm>
            <a:off x="3509531" y="4637456"/>
            <a:ext cx="1923603" cy="51068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5" name="Rectangle 14"/>
          <p:cNvSpPr/>
          <p:nvPr/>
        </p:nvSpPr>
        <p:spPr>
          <a:xfrm>
            <a:off x="6116714" y="4191602"/>
            <a:ext cx="2613650" cy="46195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1" name="Rectangle 10"/>
          <p:cNvSpPr/>
          <p:nvPr/>
        </p:nvSpPr>
        <p:spPr>
          <a:xfrm>
            <a:off x="3232558" y="5949194"/>
            <a:ext cx="5768311" cy="830997"/>
          </a:xfrm>
          <a:prstGeom prst="rect">
            <a:avLst/>
          </a:prstGeom>
        </p:spPr>
        <p:txBody>
          <a:bodyPr wrap="square">
            <a:spAutoFit/>
          </a:bodyPr>
          <a:lstStyle/>
          <a:p>
            <a:pPr lvl="0" defTabSz="914400"/>
            <a:r>
              <a:rPr lang="en-US" sz="2400" i="1" dirty="0">
                <a:solidFill>
                  <a:prstClr val="black"/>
                </a:solidFill>
                <a:latin typeface="Times New Roman"/>
                <a:cs typeface="Times New Roman"/>
              </a:rPr>
              <a:t>Introduce P</a:t>
            </a:r>
            <a:r>
              <a:rPr lang="en-US" sz="2400" i="1" baseline="-25000" dirty="0">
                <a:solidFill>
                  <a:prstClr val="black"/>
                </a:solidFill>
                <a:latin typeface="Times New Roman"/>
                <a:cs typeface="Times New Roman"/>
              </a:rPr>
              <a:t>4,5</a:t>
            </a:r>
            <a:r>
              <a:rPr lang="en-US" sz="2400" i="1" baseline="30000" dirty="0">
                <a:solidFill>
                  <a:prstClr val="black"/>
                </a:solidFill>
                <a:latin typeface="Times New Roman"/>
                <a:cs typeface="Times New Roman"/>
              </a:rPr>
              <a:t>’</a:t>
            </a:r>
            <a:r>
              <a:rPr lang="en-US" sz="2400" i="1" dirty="0">
                <a:solidFill>
                  <a:prstClr val="black"/>
                </a:solidFill>
                <a:latin typeface="Times New Roman"/>
                <a:cs typeface="Times New Roman"/>
              </a:rPr>
              <a:t>= S</a:t>
            </a:r>
            <a:r>
              <a:rPr lang="en-US" sz="2400" i="1" baseline="-25000" dirty="0">
                <a:solidFill>
                  <a:prstClr val="black"/>
                </a:solidFill>
                <a:latin typeface="Times New Roman"/>
                <a:cs typeface="Times New Roman"/>
              </a:rPr>
              <a:t>4,5</a:t>
            </a:r>
            <a:r>
              <a:rPr lang="en-US" sz="2400" i="1" dirty="0">
                <a:solidFill>
                  <a:prstClr val="black"/>
                </a:solidFill>
                <a:latin typeface="Times New Roman"/>
                <a:cs typeface="Times New Roman"/>
              </a:rPr>
              <a:t>/</a:t>
            </a:r>
            <a:r>
              <a:rPr lang="en-US" sz="2400" i="1" dirty="0" err="1">
                <a:solidFill>
                  <a:prstClr val="black"/>
                </a:solidFill>
                <a:latin typeface="Times New Roman"/>
                <a:cs typeface="Times New Roman"/>
              </a:rPr>
              <a:t>sqrt</a:t>
            </a:r>
            <a:r>
              <a:rPr lang="en-US" sz="2400" i="1" dirty="0">
                <a:solidFill>
                  <a:prstClr val="black"/>
                </a:solidFill>
                <a:latin typeface="Times New Roman"/>
                <a:cs typeface="Times New Roman"/>
              </a:rPr>
              <a:t>[F</a:t>
            </a:r>
            <a:r>
              <a:rPr lang="en-US" sz="2400" i="1" baseline="-25000" dirty="0">
                <a:solidFill>
                  <a:prstClr val="black"/>
                </a:solidFill>
                <a:latin typeface="Times New Roman"/>
                <a:cs typeface="Times New Roman"/>
              </a:rPr>
              <a:t>L </a:t>
            </a:r>
            <a:r>
              <a:rPr lang="en-US" sz="2400" i="1" dirty="0">
                <a:solidFill>
                  <a:prstClr val="black"/>
                </a:solidFill>
                <a:latin typeface="Times New Roman"/>
                <a:cs typeface="Times New Roman"/>
              </a:rPr>
              <a:t>(1-F</a:t>
            </a:r>
            <a:r>
              <a:rPr lang="en-US" sz="2400" i="1" baseline="-25000" dirty="0">
                <a:solidFill>
                  <a:prstClr val="black"/>
                </a:solidFill>
                <a:latin typeface="Times New Roman"/>
                <a:cs typeface="Times New Roman"/>
              </a:rPr>
              <a:t>L</a:t>
            </a:r>
            <a:r>
              <a:rPr lang="en-US" sz="2400" i="1" dirty="0">
                <a:solidFill>
                  <a:prstClr val="black"/>
                </a:solidFill>
                <a:latin typeface="Times New Roman"/>
                <a:cs typeface="Times New Roman"/>
              </a:rPr>
              <a:t>)] to </a:t>
            </a:r>
            <a:r>
              <a:rPr lang="en-US" sz="2400" i="1" dirty="0" smtClean="0">
                <a:solidFill>
                  <a:prstClr val="black"/>
                </a:solidFill>
                <a:latin typeface="Times New Roman"/>
                <a:cs typeface="Times New Roman"/>
              </a:rPr>
              <a:t>reduce/eliminate </a:t>
            </a:r>
            <a:r>
              <a:rPr lang="en-US" sz="2400" i="1" dirty="0">
                <a:solidFill>
                  <a:prstClr val="black"/>
                </a:solidFill>
                <a:latin typeface="Times New Roman"/>
                <a:cs typeface="Times New Roman"/>
              </a:rPr>
              <a:t>dependence on form factors</a:t>
            </a:r>
          </a:p>
        </p:txBody>
      </p:sp>
      <p:sp>
        <p:nvSpPr>
          <p:cNvPr id="2" name="TextBox 1"/>
          <p:cNvSpPr txBox="1"/>
          <p:nvPr/>
        </p:nvSpPr>
        <p:spPr>
          <a:xfrm>
            <a:off x="544309" y="4637456"/>
            <a:ext cx="1863851" cy="646331"/>
          </a:xfrm>
          <a:prstGeom prst="rect">
            <a:avLst/>
          </a:prstGeom>
          <a:noFill/>
        </p:spPr>
        <p:txBody>
          <a:bodyPr wrap="square" rtlCol="0">
            <a:spAutoFit/>
          </a:bodyPr>
          <a:lstStyle/>
          <a:p>
            <a:r>
              <a:rPr lang="en-US" dirty="0" smtClean="0"/>
              <a:t>(-) means the term is only in  </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25320234"/>
              </p:ext>
            </p:extLst>
          </p:nvPr>
        </p:nvGraphicFramePr>
        <p:xfrm>
          <a:off x="2013035" y="4816036"/>
          <a:ext cx="457200" cy="467751"/>
        </p:xfrm>
        <a:graphic>
          <a:graphicData uri="http://schemas.openxmlformats.org/presentationml/2006/ole">
            <mc:AlternateContent xmlns:mc="http://schemas.openxmlformats.org/markup-compatibility/2006">
              <mc:Choice xmlns:v="urn:schemas-microsoft-com:vml" Requires="v">
                <p:oleObj spid="_x0000_s5357" name="Equation" r:id="rId7" imgW="381000" imgH="203200" progId="Equation.DSMT4">
                  <p:embed/>
                </p:oleObj>
              </mc:Choice>
              <mc:Fallback>
                <p:oleObj name="Equation" r:id="rId7" imgW="381000" imgH="203200" progId="Equation.DSMT4">
                  <p:embed/>
                  <p:pic>
                    <p:nvPicPr>
                      <p:cNvPr id="0" name=""/>
                      <p:cNvPicPr/>
                      <p:nvPr/>
                    </p:nvPicPr>
                    <p:blipFill>
                      <a:blip r:embed="rId8"/>
                      <a:stretch>
                        <a:fillRect/>
                      </a:stretch>
                    </p:blipFill>
                    <p:spPr>
                      <a:xfrm>
                        <a:off x="2013035" y="4816036"/>
                        <a:ext cx="457200" cy="467751"/>
                      </a:xfrm>
                      <a:prstGeom prst="rect">
                        <a:avLst/>
                      </a:prstGeom>
                    </p:spPr>
                  </p:pic>
                </p:oleObj>
              </mc:Fallback>
            </mc:AlternateContent>
          </a:graphicData>
        </a:graphic>
      </p:graphicFrame>
      <p:sp>
        <p:nvSpPr>
          <p:cNvPr id="5" name="TextBox 4"/>
          <p:cNvSpPr txBox="1"/>
          <p:nvPr/>
        </p:nvSpPr>
        <p:spPr>
          <a:xfrm>
            <a:off x="0" y="6410859"/>
            <a:ext cx="2614960" cy="369332"/>
          </a:xfrm>
          <a:prstGeom prst="rect">
            <a:avLst/>
          </a:prstGeom>
          <a:noFill/>
        </p:spPr>
        <p:txBody>
          <a:bodyPr wrap="square" rtlCol="0">
            <a:spAutoFit/>
          </a:bodyPr>
          <a:lstStyle/>
          <a:p>
            <a:r>
              <a:rPr lang="en-US" dirty="0" smtClean="0"/>
              <a:t>Thanks to Rahul </a:t>
            </a:r>
            <a:r>
              <a:rPr lang="en-US" dirty="0" err="1" smtClean="0"/>
              <a:t>Sinha</a:t>
            </a:r>
            <a:endParaRPr lang="en-US" dirty="0"/>
          </a:p>
        </p:txBody>
      </p:sp>
      <p:sp>
        <p:nvSpPr>
          <p:cNvPr id="6" name="Rectangle 5"/>
          <p:cNvSpPr/>
          <p:nvPr/>
        </p:nvSpPr>
        <p:spPr>
          <a:xfrm>
            <a:off x="3509531" y="5148136"/>
            <a:ext cx="5336243" cy="5645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509531" y="4653555"/>
            <a:ext cx="1923603" cy="49458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116714" y="4191602"/>
            <a:ext cx="2613650" cy="44585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914533" y="1756542"/>
            <a:ext cx="179464" cy="1072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738438" y="802871"/>
            <a:ext cx="3547851" cy="461665"/>
          </a:xfrm>
          <a:prstGeom prst="rect">
            <a:avLst/>
          </a:prstGeom>
          <a:noFill/>
        </p:spPr>
        <p:txBody>
          <a:bodyPr wrap="square" rtlCol="0">
            <a:spAutoFit/>
          </a:bodyPr>
          <a:lstStyle/>
          <a:p>
            <a:r>
              <a:rPr lang="en-US" sz="2400" dirty="0" smtClean="0"/>
              <a:t>Angular dependence</a:t>
            </a:r>
            <a:endParaRPr lang="en-US" sz="2400" dirty="0"/>
          </a:p>
        </p:txBody>
      </p:sp>
    </p:spTree>
    <p:extLst>
      <p:ext uri="{BB962C8B-B14F-4D97-AF65-F5344CB8AC3E}">
        <p14:creationId xmlns:p14="http://schemas.microsoft.com/office/powerpoint/2010/main" val="31178430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Text Box 7"/>
          <p:cNvSpPr txBox="1">
            <a:spLocks noChangeArrowheads="1"/>
          </p:cNvSpPr>
          <p:nvPr/>
        </p:nvSpPr>
        <p:spPr bwMode="auto">
          <a:xfrm>
            <a:off x="109430" y="149411"/>
            <a:ext cx="88552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4000" i="1" dirty="0">
                <a:latin typeface="Times New Roman" charset="0"/>
              </a:rPr>
              <a:t> </a:t>
            </a:r>
            <a:r>
              <a:rPr lang="en-US" sz="4000" i="1" dirty="0" err="1" smtClean="0">
                <a:latin typeface="Times New Roman" charset="0"/>
              </a:rPr>
              <a:t>LHCb</a:t>
            </a:r>
            <a:r>
              <a:rPr lang="en-US" sz="4000" i="1" dirty="0" smtClean="0">
                <a:latin typeface="Times New Roman" charset="0"/>
              </a:rPr>
              <a:t> 3fb</a:t>
            </a:r>
            <a:r>
              <a:rPr lang="en-US" sz="4000" i="1" baseline="30000" dirty="0" smtClean="0">
                <a:latin typeface="Times New Roman" charset="0"/>
              </a:rPr>
              <a:t>-1</a:t>
            </a:r>
            <a:r>
              <a:rPr lang="en-US" sz="4000" i="1" dirty="0" smtClean="0">
                <a:latin typeface="Times New Roman" charset="0"/>
              </a:rPr>
              <a:t> results on B</a:t>
            </a:r>
            <a:r>
              <a:rPr lang="en-US" sz="4000" i="1" dirty="0">
                <a:latin typeface="Times New Roman" charset="0"/>
                <a:sym typeface="Wingdings" charset="0"/>
              </a:rPr>
              <a:t>K</a:t>
            </a:r>
            <a:r>
              <a:rPr lang="en-US" sz="4000" i="1" baseline="30000" dirty="0" smtClean="0">
                <a:latin typeface="Times New Roman" charset="0"/>
                <a:sym typeface="Wingdings" charset="0"/>
              </a:rPr>
              <a:t>*</a:t>
            </a:r>
            <a:r>
              <a:rPr lang="en-US" sz="4000" i="1" dirty="0">
                <a:latin typeface="Times New Roman" charset="0"/>
                <a:sym typeface="Wingdings" charset="0"/>
              </a:rPr>
              <a:t> </a:t>
            </a:r>
            <a:r>
              <a:rPr lang="en-US" sz="4000" i="1" dirty="0" err="1" smtClean="0">
                <a:latin typeface="Times New Roman" charset="0"/>
                <a:sym typeface="Wingdings" charset="0"/>
              </a:rPr>
              <a:t>μ</a:t>
            </a:r>
            <a:r>
              <a:rPr lang="en-US" sz="4000" i="1" baseline="30000" dirty="0" err="1" smtClean="0">
                <a:latin typeface="Times New Roman" charset="0"/>
                <a:sym typeface="Wingdings" charset="0"/>
              </a:rPr>
              <a:t>+</a:t>
            </a:r>
            <a:r>
              <a:rPr lang="en-US" sz="4000" i="1" dirty="0" err="1" smtClean="0">
                <a:latin typeface="Times New Roman" charset="0"/>
                <a:sym typeface="Wingdings" charset="0"/>
              </a:rPr>
              <a:t>μ</a:t>
            </a:r>
            <a:r>
              <a:rPr lang="en-US" sz="4000" i="1" baseline="30000" dirty="0" smtClean="0">
                <a:latin typeface="Times New Roman" charset="0"/>
                <a:sym typeface="Wingdings" charset="0"/>
              </a:rPr>
              <a:t>- </a:t>
            </a:r>
            <a:r>
              <a:rPr lang="en-US" sz="4000" i="1" dirty="0" smtClean="0">
                <a:latin typeface="Times New Roman" charset="0"/>
                <a:sym typeface="Wingdings" charset="0"/>
              </a:rPr>
              <a:t>(</a:t>
            </a:r>
            <a:r>
              <a:rPr lang="en-US" sz="4000" i="1" dirty="0">
                <a:latin typeface="Times New Roman" charset="0"/>
                <a:sym typeface="Wingdings" charset="0"/>
              </a:rPr>
              <a:t>q</a:t>
            </a:r>
            <a:r>
              <a:rPr lang="en-US" sz="4000" i="1" baseline="30000" dirty="0">
                <a:latin typeface="Times New Roman" charset="0"/>
                <a:sym typeface="Wingdings" charset="0"/>
              </a:rPr>
              <a:t>2</a:t>
            </a:r>
            <a:r>
              <a:rPr lang="en-US" sz="4000" i="1" dirty="0">
                <a:latin typeface="Times New Roman" charset="0"/>
                <a:sym typeface="Wingdings" charset="0"/>
              </a:rPr>
              <a:t>)</a:t>
            </a:r>
            <a:endParaRPr lang="en-US" sz="4000" i="1" dirty="0">
              <a:latin typeface="Times New Roman" charset="0"/>
            </a:endParaRPr>
          </a:p>
        </p:txBody>
      </p:sp>
      <p:sp>
        <p:nvSpPr>
          <p:cNvPr id="10" name="TextBox 9"/>
          <p:cNvSpPr txBox="1"/>
          <p:nvPr/>
        </p:nvSpPr>
        <p:spPr>
          <a:xfrm>
            <a:off x="930024" y="4313866"/>
            <a:ext cx="7322052" cy="1938992"/>
          </a:xfrm>
          <a:prstGeom prst="rect">
            <a:avLst/>
          </a:prstGeom>
          <a:noFill/>
        </p:spPr>
        <p:txBody>
          <a:bodyPr wrap="square" rtlCol="0">
            <a:spAutoFit/>
          </a:bodyPr>
          <a:lstStyle/>
          <a:p>
            <a:r>
              <a:rPr lang="en-US" sz="2400" dirty="0" smtClean="0">
                <a:latin typeface="Times New Roman"/>
                <a:cs typeface="Times New Roman"/>
              </a:rPr>
              <a:t>“The P</a:t>
            </a:r>
            <a:r>
              <a:rPr lang="en-US" sz="2400" baseline="-25000" dirty="0" smtClean="0">
                <a:latin typeface="Times New Roman"/>
                <a:cs typeface="Times New Roman"/>
              </a:rPr>
              <a:t>5</a:t>
            </a:r>
            <a:r>
              <a:rPr lang="en-US" sz="2400" baseline="30000" dirty="0" smtClean="0">
                <a:latin typeface="Times New Roman"/>
                <a:cs typeface="Times New Roman"/>
              </a:rPr>
              <a:t>’ </a:t>
            </a:r>
            <a:r>
              <a:rPr lang="en-US" sz="2400" dirty="0" smtClean="0">
                <a:latin typeface="Times New Roman"/>
                <a:cs typeface="Times New Roman"/>
              </a:rPr>
              <a:t>measurements </a:t>
            </a:r>
            <a:r>
              <a:rPr lang="en-US" sz="2400" u="sng" dirty="0" smtClean="0">
                <a:latin typeface="Times New Roman"/>
                <a:cs typeface="Times New Roman"/>
              </a:rPr>
              <a:t>are only compatible with the SM prediction at a level of 3.7σ</a:t>
            </a:r>
            <a:r>
              <a:rPr lang="en-US" sz="2400" dirty="0" smtClean="0">
                <a:latin typeface="Times New Roman"/>
                <a:cs typeface="Times New Roman"/>
              </a:rPr>
              <a:t>…..A mild tension can also be seen in the A</a:t>
            </a:r>
            <a:r>
              <a:rPr lang="en-US" sz="2400" baseline="-25000" dirty="0" smtClean="0">
                <a:latin typeface="Times New Roman"/>
                <a:cs typeface="Times New Roman"/>
              </a:rPr>
              <a:t>FB</a:t>
            </a:r>
            <a:r>
              <a:rPr lang="en-US" sz="2400" dirty="0" smtClean="0">
                <a:latin typeface="Times New Roman"/>
                <a:cs typeface="Times New Roman"/>
              </a:rPr>
              <a:t> distribution, where the measurements are systematically &lt;=1σ below the SM prediction in the region 1.1&lt;q</a:t>
            </a:r>
            <a:r>
              <a:rPr lang="en-US" sz="2400" baseline="30000" dirty="0" smtClean="0">
                <a:latin typeface="Times New Roman"/>
                <a:cs typeface="Times New Roman"/>
              </a:rPr>
              <a:t>2</a:t>
            </a:r>
            <a:r>
              <a:rPr lang="en-US" sz="2400" dirty="0" smtClean="0">
                <a:latin typeface="Times New Roman"/>
                <a:cs typeface="Times New Roman"/>
              </a:rPr>
              <a:t>&lt; 6.0 GeV</a:t>
            </a:r>
            <a:r>
              <a:rPr lang="en-US" sz="2400" baseline="30000" dirty="0" smtClean="0">
                <a:latin typeface="Times New Roman"/>
                <a:cs typeface="Times New Roman"/>
              </a:rPr>
              <a:t>2</a:t>
            </a:r>
            <a:r>
              <a:rPr lang="en-US" sz="2400" dirty="0" smtClean="0">
                <a:latin typeface="Times New Roman"/>
                <a:cs typeface="Times New Roman"/>
              </a:rPr>
              <a:t>”</a:t>
            </a:r>
            <a:endParaRPr lang="en-US" sz="2400" dirty="0">
              <a:latin typeface="Times New Roman"/>
              <a:cs typeface="Times New Roman"/>
            </a:endParaRPr>
          </a:p>
        </p:txBody>
      </p:sp>
      <p:sp>
        <p:nvSpPr>
          <p:cNvPr id="11" name="TextBox 10"/>
          <p:cNvSpPr txBox="1"/>
          <p:nvPr/>
        </p:nvSpPr>
        <p:spPr>
          <a:xfrm>
            <a:off x="109431" y="6444864"/>
            <a:ext cx="5002773" cy="369332"/>
          </a:xfrm>
          <a:prstGeom prst="rect">
            <a:avLst/>
          </a:prstGeom>
          <a:noFill/>
        </p:spPr>
        <p:txBody>
          <a:bodyPr wrap="square" rtlCol="0">
            <a:spAutoFit/>
          </a:bodyPr>
          <a:lstStyle/>
          <a:p>
            <a:r>
              <a:rPr lang="en-US" dirty="0"/>
              <a:t>Theory from http://</a:t>
            </a:r>
            <a:r>
              <a:rPr lang="en-US" dirty="0" err="1"/>
              <a:t>arxiv.org</a:t>
            </a:r>
            <a:r>
              <a:rPr lang="en-US" dirty="0"/>
              <a:t>/abs/</a:t>
            </a:r>
            <a:r>
              <a:rPr lang="en-US" dirty="0" smtClean="0"/>
              <a:t>1510.04329</a:t>
            </a:r>
            <a:endParaRPr lang="en-US" dirty="0"/>
          </a:p>
        </p:txBody>
      </p:sp>
      <p:sp>
        <p:nvSpPr>
          <p:cNvPr id="2" name="TextBox 1"/>
          <p:cNvSpPr txBox="1"/>
          <p:nvPr/>
        </p:nvSpPr>
        <p:spPr>
          <a:xfrm>
            <a:off x="2122409" y="857297"/>
            <a:ext cx="5946588" cy="369332"/>
          </a:xfrm>
          <a:prstGeom prst="rect">
            <a:avLst/>
          </a:prstGeom>
          <a:noFill/>
        </p:spPr>
        <p:txBody>
          <a:bodyPr wrap="square" rtlCol="0">
            <a:spAutoFit/>
          </a:bodyPr>
          <a:lstStyle/>
          <a:p>
            <a:r>
              <a:rPr lang="en-US" dirty="0" smtClean="0"/>
              <a:t>Angular Asymmetries based on 2398±57 signal events</a:t>
            </a:r>
            <a:endParaRPr lang="en-US" dirty="0"/>
          </a:p>
        </p:txBody>
      </p:sp>
      <p:sp>
        <p:nvSpPr>
          <p:cNvPr id="9" name="TextBox 8"/>
          <p:cNvSpPr txBox="1"/>
          <p:nvPr/>
        </p:nvSpPr>
        <p:spPr>
          <a:xfrm>
            <a:off x="5767294" y="5825997"/>
            <a:ext cx="3302000" cy="646331"/>
          </a:xfrm>
          <a:prstGeom prst="rect">
            <a:avLst/>
          </a:prstGeom>
          <a:noFill/>
        </p:spPr>
        <p:txBody>
          <a:bodyPr wrap="square" rtlCol="0">
            <a:spAutoFit/>
          </a:bodyPr>
          <a:lstStyle/>
          <a:p>
            <a:r>
              <a:rPr lang="en-US" dirty="0" smtClean="0"/>
              <a:t>Blank regions are the J/</a:t>
            </a:r>
            <a:r>
              <a:rPr lang="en-US" dirty="0" err="1" smtClean="0"/>
              <a:t>ψ</a:t>
            </a:r>
            <a:r>
              <a:rPr lang="en-US" dirty="0" smtClean="0"/>
              <a:t> and </a:t>
            </a:r>
            <a:r>
              <a:rPr lang="en-US" dirty="0" err="1" smtClean="0"/>
              <a:t>ψ</a:t>
            </a:r>
            <a:r>
              <a:rPr lang="en-US" baseline="30000" dirty="0" smtClean="0"/>
              <a:t>’</a:t>
            </a:r>
            <a:r>
              <a:rPr lang="en-US" dirty="0" smtClean="0"/>
              <a:t> </a:t>
            </a:r>
            <a:r>
              <a:rPr lang="en-US" dirty="0" err="1" smtClean="0"/>
              <a:t>vetos</a:t>
            </a:r>
            <a:endParaRPr lang="en-US" dirty="0"/>
          </a:p>
        </p:txBody>
      </p:sp>
      <p:sp>
        <p:nvSpPr>
          <p:cNvPr id="13" name="Rectangle 12"/>
          <p:cNvSpPr/>
          <p:nvPr/>
        </p:nvSpPr>
        <p:spPr>
          <a:xfrm>
            <a:off x="5767294" y="5825997"/>
            <a:ext cx="3197412" cy="66267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t="6049"/>
          <a:stretch/>
        </p:blipFill>
        <p:spPr>
          <a:xfrm>
            <a:off x="4555067" y="1354766"/>
            <a:ext cx="4431664" cy="2959100"/>
          </a:xfrm>
          <a:prstGeom prst="rect">
            <a:avLst/>
          </a:prstGeom>
        </p:spPr>
      </p:pic>
      <p:pic>
        <p:nvPicPr>
          <p:cNvPr id="7" name="Picture 6"/>
          <p:cNvPicPr>
            <a:picLocks noChangeAspect="1"/>
          </p:cNvPicPr>
          <p:nvPr/>
        </p:nvPicPr>
        <p:blipFill>
          <a:blip r:embed="rId4"/>
          <a:stretch>
            <a:fillRect/>
          </a:stretch>
        </p:blipFill>
        <p:spPr>
          <a:xfrm>
            <a:off x="184150" y="1354766"/>
            <a:ext cx="4381500" cy="2959100"/>
          </a:xfrm>
          <a:prstGeom prst="rect">
            <a:avLst/>
          </a:prstGeom>
        </p:spPr>
      </p:pic>
      <p:sp>
        <p:nvSpPr>
          <p:cNvPr id="8" name="Rectangle 7"/>
          <p:cNvSpPr/>
          <p:nvPr/>
        </p:nvSpPr>
        <p:spPr>
          <a:xfrm>
            <a:off x="5387320" y="6444864"/>
            <a:ext cx="3866111" cy="646331"/>
          </a:xfrm>
          <a:prstGeom prst="rect">
            <a:avLst/>
          </a:prstGeom>
        </p:spPr>
        <p:txBody>
          <a:bodyPr wrap="square">
            <a:spAutoFit/>
          </a:bodyPr>
          <a:lstStyle/>
          <a:p>
            <a:r>
              <a:rPr lang="nl-NL" dirty="0"/>
              <a:t> R.  </a:t>
            </a:r>
            <a:r>
              <a:rPr lang="nl-NL" dirty="0" err="1" smtClean="0"/>
              <a:t>Aaij</a:t>
            </a:r>
            <a:r>
              <a:rPr lang="nl-NL" dirty="0" smtClean="0"/>
              <a:t> et </a:t>
            </a:r>
            <a:r>
              <a:rPr lang="nl-NL" dirty="0"/>
              <a:t>al</a:t>
            </a:r>
            <a:r>
              <a:rPr lang="nl-NL" dirty="0" smtClean="0"/>
              <a:t>., JHEP 1602,  104 (</a:t>
            </a:r>
            <a:r>
              <a:rPr lang="nl-NL" dirty="0"/>
              <a:t>2016</a:t>
            </a:r>
            <a:r>
              <a:rPr lang="nl-NL" dirty="0" smtClean="0"/>
              <a:t>)</a:t>
            </a:r>
          </a:p>
          <a:p>
            <a:r>
              <a:rPr lang="nl-NL" dirty="0" smtClean="0"/>
              <a:t> </a:t>
            </a:r>
            <a:endParaRPr lang="en-US" dirty="0"/>
          </a:p>
        </p:txBody>
      </p:sp>
    </p:spTree>
    <p:extLst>
      <p:ext uri="{BB962C8B-B14F-4D97-AF65-F5344CB8AC3E}">
        <p14:creationId xmlns:p14="http://schemas.microsoft.com/office/powerpoint/2010/main" val="28386361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Text Box 7"/>
          <p:cNvSpPr txBox="1">
            <a:spLocks noChangeArrowheads="1"/>
          </p:cNvSpPr>
          <p:nvPr/>
        </p:nvSpPr>
        <p:spPr bwMode="auto">
          <a:xfrm>
            <a:off x="189849" y="149411"/>
            <a:ext cx="83173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3600" i="1" dirty="0" smtClean="0">
                <a:latin typeface="Times New Roman" charset="0"/>
              </a:rPr>
              <a:t>Recent </a:t>
            </a:r>
            <a:r>
              <a:rPr lang="en-US" sz="3600" i="1" dirty="0">
                <a:latin typeface="Times New Roman" charset="0"/>
              </a:rPr>
              <a:t>results on B</a:t>
            </a:r>
            <a:r>
              <a:rPr lang="en-US" sz="3600" i="1" dirty="0">
                <a:latin typeface="Times New Roman" charset="0"/>
                <a:sym typeface="Wingdings" charset="0"/>
              </a:rPr>
              <a:t>K</a:t>
            </a:r>
            <a:r>
              <a:rPr lang="en-US" sz="3600" i="1" baseline="30000" dirty="0">
                <a:latin typeface="Times New Roman" charset="0"/>
                <a:sym typeface="Wingdings" charset="0"/>
              </a:rPr>
              <a:t>*</a:t>
            </a:r>
            <a:r>
              <a:rPr lang="en-US" sz="3600" i="1" dirty="0">
                <a:latin typeface="Times New Roman" charset="0"/>
                <a:sym typeface="Wingdings" charset="0"/>
              </a:rPr>
              <a:t> </a:t>
            </a:r>
            <a:r>
              <a:rPr lang="en-US" sz="3600" i="1" dirty="0" err="1">
                <a:latin typeface="Times New Roman" charset="0"/>
                <a:sym typeface="Wingdings" charset="0"/>
              </a:rPr>
              <a:t>μ</a:t>
            </a:r>
            <a:r>
              <a:rPr lang="en-US" sz="3600" i="1" baseline="30000" dirty="0" err="1">
                <a:latin typeface="Times New Roman" charset="0"/>
                <a:sym typeface="Wingdings" charset="0"/>
              </a:rPr>
              <a:t>+</a:t>
            </a:r>
            <a:r>
              <a:rPr lang="en-US" sz="3600" i="1" dirty="0" err="1">
                <a:latin typeface="Times New Roman" charset="0"/>
                <a:sym typeface="Wingdings" charset="0"/>
              </a:rPr>
              <a:t>μ</a:t>
            </a:r>
            <a:r>
              <a:rPr lang="en-US" sz="3600" i="1" baseline="30000" dirty="0">
                <a:latin typeface="Times New Roman" charset="0"/>
                <a:sym typeface="Wingdings" charset="0"/>
              </a:rPr>
              <a:t>- </a:t>
            </a:r>
            <a:r>
              <a:rPr lang="en-US" sz="3600" i="1" dirty="0">
                <a:latin typeface="Times New Roman" charset="0"/>
                <a:sym typeface="Wingdings" charset="0"/>
              </a:rPr>
              <a:t>(q</a:t>
            </a:r>
            <a:r>
              <a:rPr lang="en-US" sz="3600" i="1" baseline="30000" dirty="0">
                <a:latin typeface="Times New Roman" charset="0"/>
                <a:sym typeface="Wingdings" charset="0"/>
              </a:rPr>
              <a:t>2</a:t>
            </a:r>
            <a:r>
              <a:rPr lang="en-US" sz="3600" i="1" dirty="0" smtClean="0">
                <a:latin typeface="Times New Roman" charset="0"/>
                <a:sym typeface="Wingdings" charset="0"/>
              </a:rPr>
              <a:t>)</a:t>
            </a:r>
            <a:endParaRPr lang="en-US" sz="3600" i="1" dirty="0">
              <a:latin typeface="Times New Roman" charset="0"/>
            </a:endParaRPr>
          </a:p>
        </p:txBody>
      </p:sp>
      <p:sp>
        <p:nvSpPr>
          <p:cNvPr id="2" name="TextBox 1"/>
          <p:cNvSpPr txBox="1"/>
          <p:nvPr/>
        </p:nvSpPr>
        <p:spPr>
          <a:xfrm>
            <a:off x="1254564" y="997828"/>
            <a:ext cx="7666789" cy="892552"/>
          </a:xfrm>
          <a:prstGeom prst="rect">
            <a:avLst/>
          </a:prstGeom>
          <a:noFill/>
        </p:spPr>
        <p:txBody>
          <a:bodyPr wrap="square" rtlCol="0">
            <a:spAutoFit/>
          </a:bodyPr>
          <a:lstStyle/>
          <a:p>
            <a:r>
              <a:rPr lang="en-US" sz="3200" i="1" u="sng" dirty="0" smtClean="0">
                <a:latin typeface="Times New Roman"/>
                <a:cs typeface="Times New Roman"/>
              </a:rPr>
              <a:t>Is HEP History repeating itself </a:t>
            </a:r>
            <a:r>
              <a:rPr lang="en-US" sz="3200" i="1" dirty="0" smtClean="0">
                <a:latin typeface="Times New Roman"/>
                <a:cs typeface="Times New Roman"/>
              </a:rPr>
              <a:t>? [</a:t>
            </a:r>
            <a:r>
              <a:rPr lang="en-US" sz="2000" i="1" dirty="0" smtClean="0">
                <a:latin typeface="Times New Roman"/>
                <a:cs typeface="Times New Roman"/>
              </a:rPr>
              <a:t>But be sure this is not a tricky SM form factor effect.]</a:t>
            </a:r>
            <a:endParaRPr lang="en-US" sz="2000" i="1" dirty="0">
              <a:latin typeface="Times New Roman"/>
              <a:cs typeface="Times New Roman"/>
            </a:endParaRPr>
          </a:p>
        </p:txBody>
      </p:sp>
      <p:sp>
        <p:nvSpPr>
          <p:cNvPr id="3" name="TextBox 2"/>
          <p:cNvSpPr txBox="1"/>
          <p:nvPr/>
        </p:nvSpPr>
        <p:spPr>
          <a:xfrm>
            <a:off x="1254564" y="1890380"/>
            <a:ext cx="6902869" cy="1077218"/>
          </a:xfrm>
          <a:prstGeom prst="rect">
            <a:avLst/>
          </a:prstGeom>
          <a:noFill/>
        </p:spPr>
        <p:txBody>
          <a:bodyPr wrap="square" rtlCol="0">
            <a:spAutoFit/>
          </a:bodyPr>
          <a:lstStyle/>
          <a:p>
            <a:r>
              <a:rPr lang="en-US" sz="3200" dirty="0" smtClean="0">
                <a:latin typeface="Times New Roman"/>
                <a:cs typeface="Times New Roman"/>
              </a:rPr>
              <a:t>Why does NP appear first in this mode </a:t>
            </a:r>
          </a:p>
          <a:p>
            <a:r>
              <a:rPr lang="en-US" sz="3200" dirty="0" smtClean="0">
                <a:latin typeface="Times New Roman"/>
                <a:cs typeface="Times New Roman"/>
              </a:rPr>
              <a:t>(and not others) ?</a:t>
            </a:r>
            <a:endParaRPr lang="en-US" sz="3200" dirty="0">
              <a:latin typeface="Times New Roman"/>
              <a:cs typeface="Times New Roman"/>
            </a:endParaRPr>
          </a:p>
        </p:txBody>
      </p:sp>
      <p:pic>
        <p:nvPicPr>
          <p:cNvPr id="13" name="Picture 4" descr="bsll_feynman"/>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254564" y="2967598"/>
            <a:ext cx="3272453" cy="209011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4049" y="5421344"/>
            <a:ext cx="7903104" cy="1200328"/>
          </a:xfrm>
          <a:prstGeom prst="rect">
            <a:avLst/>
          </a:prstGeom>
          <a:noFill/>
        </p:spPr>
        <p:txBody>
          <a:bodyPr wrap="square" rtlCol="0">
            <a:spAutoFit/>
          </a:bodyPr>
          <a:lstStyle/>
          <a:p>
            <a:r>
              <a:rPr lang="en-US" sz="2400" dirty="0" smtClean="0">
                <a:latin typeface="Times New Roman"/>
                <a:cs typeface="Times New Roman"/>
              </a:rPr>
              <a:t>Possible answer: All the heavy particles of the SM (t, W, Z) and maybe NP (except the Higgs) appear here. Sensitive to NP via interference (</a:t>
            </a:r>
            <a:r>
              <a:rPr lang="en-US" sz="2400" u="sng" dirty="0" smtClean="0">
                <a:solidFill>
                  <a:srgbClr val="FF0000"/>
                </a:solidFill>
                <a:latin typeface="Times New Roman"/>
                <a:cs typeface="Times New Roman"/>
              </a:rPr>
              <a:t>linear effects </a:t>
            </a:r>
            <a:r>
              <a:rPr lang="en-US" sz="2400" u="sng" dirty="0" smtClean="0">
                <a:latin typeface="Times New Roman"/>
                <a:cs typeface="Times New Roman"/>
              </a:rPr>
              <a:t>and many types of couplings</a:t>
            </a:r>
            <a:r>
              <a:rPr lang="en-US" sz="2400" dirty="0" smtClean="0">
                <a:latin typeface="Times New Roman"/>
                <a:cs typeface="Times New Roman"/>
              </a:rPr>
              <a:t>).</a:t>
            </a:r>
            <a:endParaRPr lang="en-US" sz="2400" dirty="0">
              <a:latin typeface="Times New Roman"/>
              <a:cs typeface="Times New Roman"/>
            </a:endParaRPr>
          </a:p>
        </p:txBody>
      </p:sp>
      <p:pic>
        <p:nvPicPr>
          <p:cNvPr id="4" name="Picture 3"/>
          <p:cNvPicPr>
            <a:picLocks noChangeAspect="1"/>
          </p:cNvPicPr>
          <p:nvPr/>
        </p:nvPicPr>
        <p:blipFill>
          <a:blip r:embed="rId4"/>
          <a:stretch>
            <a:fillRect/>
          </a:stretch>
        </p:blipFill>
        <p:spPr>
          <a:xfrm>
            <a:off x="5106728" y="2707112"/>
            <a:ext cx="3400425" cy="2695575"/>
          </a:xfrm>
          <a:prstGeom prst="rect">
            <a:avLst/>
          </a:prstGeom>
        </p:spPr>
      </p:pic>
    </p:spTree>
    <p:extLst>
      <p:ext uri="{BB962C8B-B14F-4D97-AF65-F5344CB8AC3E}">
        <p14:creationId xmlns:p14="http://schemas.microsoft.com/office/powerpoint/2010/main" val="1025497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9C0E2F81-601E-B447-A2CF-B5EA96351142}" type="slidenum">
              <a:rPr lang="ja-JP" altLang="en-US" smtClean="0"/>
              <a:pPr/>
              <a:t>6</a:t>
            </a:fld>
            <a:endParaRPr lang="ja-JP" altLang="en-US"/>
          </a:p>
        </p:txBody>
      </p:sp>
      <p:sp>
        <p:nvSpPr>
          <p:cNvPr id="6" name="テキスト ボックス 5"/>
          <p:cNvSpPr txBox="1"/>
          <p:nvPr/>
        </p:nvSpPr>
        <p:spPr>
          <a:xfrm>
            <a:off x="3237289" y="4327647"/>
            <a:ext cx="2478462" cy="584776"/>
          </a:xfrm>
          <a:prstGeom prst="rect">
            <a:avLst/>
          </a:prstGeom>
          <a:solidFill>
            <a:srgbClr val="FFCAC7"/>
          </a:solidFill>
        </p:spPr>
        <p:txBody>
          <a:bodyPr wrap="none" rtlCol="0">
            <a:spAutoFit/>
          </a:bodyPr>
          <a:lstStyle/>
          <a:p>
            <a:r>
              <a:rPr kumimoji="1" lang="en-US" altLang="ja-JP" sz="1600" dirty="0" smtClean="0"/>
              <a:t>40 times higher luminosity</a:t>
            </a:r>
          </a:p>
          <a:p>
            <a:r>
              <a:rPr lang="en-US" altLang="ja-JP" sz="1600" dirty="0" smtClean="0"/>
              <a:t>2.1x10</a:t>
            </a:r>
            <a:r>
              <a:rPr lang="en-US" altLang="ja-JP" sz="1600" baseline="30000" dirty="0" smtClean="0"/>
              <a:t>34</a:t>
            </a:r>
            <a:r>
              <a:rPr lang="en-US" altLang="ja-JP" sz="1600" dirty="0" smtClean="0"/>
              <a:t> </a:t>
            </a:r>
            <a:r>
              <a:rPr lang="en-US" altLang="ja-JP" sz="1600" dirty="0" smtClean="0">
                <a:sym typeface="Wingdings"/>
              </a:rPr>
              <a:t></a:t>
            </a:r>
            <a:r>
              <a:rPr lang="en-US" altLang="ja-JP" sz="1600" dirty="0" smtClean="0"/>
              <a:t> 8x10</a:t>
            </a:r>
            <a:r>
              <a:rPr lang="en-US" altLang="ja-JP" sz="1600" baseline="30000" dirty="0" smtClean="0"/>
              <a:t>35</a:t>
            </a:r>
            <a:r>
              <a:rPr lang="en-US" altLang="ja-JP" sz="1600" dirty="0" smtClean="0"/>
              <a:t> cm</a:t>
            </a:r>
            <a:r>
              <a:rPr lang="en-US" altLang="ja-JP" sz="1600" baseline="30000" dirty="0" smtClean="0"/>
              <a:t>-2</a:t>
            </a:r>
            <a:r>
              <a:rPr lang="en-US" altLang="ja-JP" sz="1600" dirty="0" smtClean="0"/>
              <a:t>s</a:t>
            </a:r>
            <a:r>
              <a:rPr lang="en-US" altLang="ja-JP" sz="1600" baseline="30000" dirty="0" smtClean="0"/>
              <a:t>-1</a:t>
            </a:r>
          </a:p>
        </p:txBody>
      </p:sp>
      <p:sp>
        <p:nvSpPr>
          <p:cNvPr id="7" name="テキスト ボックス 6"/>
          <p:cNvSpPr txBox="1"/>
          <p:nvPr/>
        </p:nvSpPr>
        <p:spPr>
          <a:xfrm>
            <a:off x="2909234" y="2113361"/>
            <a:ext cx="3151198" cy="523220"/>
          </a:xfrm>
          <a:prstGeom prst="rect">
            <a:avLst/>
          </a:prstGeom>
          <a:solidFill>
            <a:srgbClr val="FFFAA4"/>
          </a:solidFill>
        </p:spPr>
        <p:txBody>
          <a:bodyPr wrap="none" rtlCol="0">
            <a:spAutoFit/>
          </a:bodyPr>
          <a:lstStyle/>
          <a:p>
            <a:r>
              <a:rPr kumimoji="1" lang="en-US" altLang="ja-JP" sz="2800" b="1" i="1" dirty="0" smtClean="0"/>
              <a:t>KEKB to </a:t>
            </a:r>
            <a:r>
              <a:rPr kumimoji="1" lang="en-US" altLang="ja-JP" sz="2800" b="1" i="1" dirty="0" err="1" smtClean="0"/>
              <a:t>SuperKEKB</a:t>
            </a:r>
            <a:endParaRPr kumimoji="1" lang="ja-JP" altLang="en-US" sz="2800" b="1" i="1" dirty="0"/>
          </a:p>
        </p:txBody>
      </p:sp>
      <p:graphicFrame>
        <p:nvGraphicFramePr>
          <p:cNvPr id="8" name="Object 2"/>
          <p:cNvGraphicFramePr>
            <a:graphicFrameLocks noChangeAspect="1"/>
          </p:cNvGraphicFramePr>
          <p:nvPr>
            <p:extLst>
              <p:ext uri="{D42A27DB-BD31-4B8C-83A1-F6EECF244321}">
                <p14:modId xmlns:p14="http://schemas.microsoft.com/office/powerpoint/2010/main" val="1865083315"/>
              </p:ext>
            </p:extLst>
          </p:nvPr>
        </p:nvGraphicFramePr>
        <p:xfrm>
          <a:off x="5105400" y="67109"/>
          <a:ext cx="3995878" cy="1353987"/>
        </p:xfrm>
        <a:graphic>
          <a:graphicData uri="http://schemas.openxmlformats.org/presentationml/2006/ole">
            <mc:AlternateContent xmlns:mc="http://schemas.openxmlformats.org/markup-compatibility/2006">
              <mc:Choice xmlns:v="urn:schemas-microsoft-com:vml" Requires="v">
                <p:oleObj spid="_x0000_s17445" name="Word 文書" r:id="rId4" imgW="5397301" imgH="1828733" progId="Word.Document.12">
                  <p:link updateAutomatic="1"/>
                </p:oleObj>
              </mc:Choice>
              <mc:Fallback>
                <p:oleObj name="Word 文書" r:id="rId4" imgW="5397301" imgH="1828733"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67109"/>
                        <a:ext cx="3995878" cy="1353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 name="円弧 8"/>
          <p:cNvSpPr/>
          <p:nvPr/>
        </p:nvSpPr>
        <p:spPr>
          <a:xfrm>
            <a:off x="3494359" y="1505535"/>
            <a:ext cx="2928481" cy="2928481"/>
          </a:xfrm>
          <a:prstGeom prst="arc">
            <a:avLst>
              <a:gd name="adj1" fmla="val 16196461"/>
              <a:gd name="adj2" fmla="val 0"/>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0" name="直線コネクタ 9"/>
          <p:cNvCxnSpPr>
            <a:stCxn id="9" idx="2"/>
          </p:cNvCxnSpPr>
          <p:nvPr/>
        </p:nvCxnSpPr>
        <p:spPr>
          <a:xfrm rot="5400000">
            <a:off x="6007779" y="3384045"/>
            <a:ext cx="829331" cy="792"/>
          </a:xfrm>
          <a:prstGeom prst="line">
            <a:avLst/>
          </a:prstGeom>
          <a:ln w="38100" cap="flat" cmpd="sng" algn="ctr">
            <a:solidFill>
              <a:srgbClr val="3366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1" name="円弧 10"/>
          <p:cNvSpPr/>
          <p:nvPr/>
        </p:nvSpPr>
        <p:spPr>
          <a:xfrm flipV="1">
            <a:off x="3493565" y="2328516"/>
            <a:ext cx="2928481" cy="2928481"/>
          </a:xfrm>
          <a:prstGeom prst="arc">
            <a:avLst>
              <a:gd name="adj1" fmla="val 16144857"/>
              <a:gd name="adj2" fmla="val 0"/>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2" name="直線コネクタ 11"/>
          <p:cNvCxnSpPr/>
          <p:nvPr/>
        </p:nvCxnSpPr>
        <p:spPr>
          <a:xfrm rot="5400000">
            <a:off x="2310022" y="3384046"/>
            <a:ext cx="829330" cy="793"/>
          </a:xfrm>
          <a:prstGeom prst="line">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3" name="円弧 12"/>
          <p:cNvSpPr/>
          <p:nvPr/>
        </p:nvSpPr>
        <p:spPr>
          <a:xfrm flipH="1" flipV="1">
            <a:off x="2724291" y="2439704"/>
            <a:ext cx="2712480" cy="2712480"/>
          </a:xfrm>
          <a:prstGeom prst="arc">
            <a:avLst>
              <a:gd name="adj1" fmla="val 16212241"/>
              <a:gd name="adj2" fmla="val 0"/>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円弧 13"/>
          <p:cNvSpPr/>
          <p:nvPr/>
        </p:nvSpPr>
        <p:spPr>
          <a:xfrm flipH="1">
            <a:off x="2724291" y="1615167"/>
            <a:ext cx="2712480" cy="2712480"/>
          </a:xfrm>
          <a:prstGeom prst="arc">
            <a:avLst>
              <a:gd name="adj1" fmla="val 16227444"/>
              <a:gd name="adj2" fmla="val 0"/>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5" name="直線コネクタ 14"/>
          <p:cNvCxnSpPr/>
          <p:nvPr/>
        </p:nvCxnSpPr>
        <p:spPr>
          <a:xfrm rot="10800000" flipV="1">
            <a:off x="4069705" y="1506326"/>
            <a:ext cx="894157" cy="108883"/>
          </a:xfrm>
          <a:prstGeom prst="line">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6" name="円弧 15"/>
          <p:cNvSpPr/>
          <p:nvPr/>
        </p:nvSpPr>
        <p:spPr>
          <a:xfrm flipH="1">
            <a:off x="2591140" y="1508973"/>
            <a:ext cx="2928481" cy="2928481"/>
          </a:xfrm>
          <a:prstGeom prst="arc">
            <a:avLst>
              <a:gd name="adj1" fmla="val 16196461"/>
              <a:gd name="adj2" fmla="val 0"/>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7" name="円弧 16"/>
          <p:cNvSpPr/>
          <p:nvPr/>
        </p:nvSpPr>
        <p:spPr>
          <a:xfrm flipH="1" flipV="1">
            <a:off x="2590346" y="2331954"/>
            <a:ext cx="2928481" cy="2928481"/>
          </a:xfrm>
          <a:prstGeom prst="arc">
            <a:avLst>
              <a:gd name="adj1" fmla="val 16144857"/>
              <a:gd name="adj2" fmla="val 0"/>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8" name="直線コネクタ 17"/>
          <p:cNvCxnSpPr/>
          <p:nvPr/>
        </p:nvCxnSpPr>
        <p:spPr>
          <a:xfrm rot="5400000">
            <a:off x="2175284" y="3384044"/>
            <a:ext cx="829330" cy="793"/>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 name="円弧 18"/>
          <p:cNvSpPr/>
          <p:nvPr/>
        </p:nvSpPr>
        <p:spPr>
          <a:xfrm flipV="1">
            <a:off x="3573859" y="2439704"/>
            <a:ext cx="2712480" cy="2712480"/>
          </a:xfrm>
          <a:prstGeom prst="arc">
            <a:avLst>
              <a:gd name="adj1" fmla="val 16212241"/>
              <a:gd name="adj2" fmla="val 0"/>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0" name="円弧 19"/>
          <p:cNvSpPr/>
          <p:nvPr/>
        </p:nvSpPr>
        <p:spPr>
          <a:xfrm>
            <a:off x="3573859" y="1615167"/>
            <a:ext cx="2712480" cy="2712480"/>
          </a:xfrm>
          <a:prstGeom prst="arc">
            <a:avLst>
              <a:gd name="adj1" fmla="val 16227444"/>
              <a:gd name="adj2" fmla="val 0"/>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21" name="直線コネクタ 20"/>
          <p:cNvCxnSpPr/>
          <p:nvPr/>
        </p:nvCxnSpPr>
        <p:spPr>
          <a:xfrm rot="5400000">
            <a:off x="5872072" y="3384044"/>
            <a:ext cx="829330" cy="793"/>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2" name="直線コネクタ 21"/>
          <p:cNvCxnSpPr/>
          <p:nvPr/>
        </p:nvCxnSpPr>
        <p:spPr>
          <a:xfrm>
            <a:off x="4056888" y="1508974"/>
            <a:ext cx="884038" cy="106236"/>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3" name="直線コネクタ 22"/>
          <p:cNvCxnSpPr>
            <a:stCxn id="19" idx="0"/>
            <a:endCxn id="17" idx="0"/>
          </p:cNvCxnSpPr>
          <p:nvPr/>
        </p:nvCxnSpPr>
        <p:spPr>
          <a:xfrm rot="10800000" flipV="1">
            <a:off x="4078074" y="5152175"/>
            <a:ext cx="856855" cy="108072"/>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4" name="直線コネクタ 23"/>
          <p:cNvCxnSpPr>
            <a:stCxn id="13" idx="0"/>
          </p:cNvCxnSpPr>
          <p:nvPr/>
        </p:nvCxnSpPr>
        <p:spPr>
          <a:xfrm>
            <a:off x="4075702" y="5152175"/>
            <a:ext cx="861338" cy="104030"/>
          </a:xfrm>
          <a:prstGeom prst="line">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25" name="図 51"/>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2515818" y="867804"/>
            <a:ext cx="1379898" cy="439737"/>
          </a:xfrm>
          <a:prstGeom prst="rect">
            <a:avLst/>
          </a:prstGeom>
          <a:noFill/>
          <a:ln w="9525">
            <a:noFill/>
            <a:miter lim="800000"/>
            <a:headEnd/>
            <a:tailEnd/>
          </a:ln>
        </p:spPr>
      </p:pic>
      <p:cxnSp>
        <p:nvCxnSpPr>
          <p:cNvPr id="26" name="直線矢印コネクタ 25"/>
          <p:cNvCxnSpPr>
            <a:cxnSpLocks noChangeShapeType="1"/>
          </p:cNvCxnSpPr>
          <p:nvPr/>
        </p:nvCxnSpPr>
        <p:spPr bwMode="auto">
          <a:xfrm flipV="1">
            <a:off x="2589551" y="1048728"/>
            <a:ext cx="307267" cy="134542"/>
          </a:xfrm>
          <a:prstGeom prst="straightConnector1">
            <a:avLst/>
          </a:prstGeom>
          <a:noFill/>
          <a:ln w="38100">
            <a:solidFill>
              <a:srgbClr val="0000FF"/>
            </a:solidFill>
            <a:round/>
            <a:headEnd/>
            <a:tailEnd type="arrow" w="med" len="med"/>
          </a:ln>
          <a:effectLst>
            <a:outerShdw blurRad="40000" dist="20000" dir="5400000" rotWithShape="0">
              <a:srgbClr val="000000">
                <a:alpha val="37999"/>
              </a:srgbClr>
            </a:outerShdw>
          </a:effectLst>
        </p:spPr>
      </p:cxnSp>
      <p:pic>
        <p:nvPicPr>
          <p:cNvPr id="28" name="図 51"/>
          <p:cNvPicPr>
            <a:picLocks noChangeAspect="1"/>
          </p:cNvPicPr>
          <p:nvPr/>
        </p:nvPicPr>
        <p:blipFill>
          <a:blip r:embed="rId7"/>
          <a:srcRect/>
          <a:stretch>
            <a:fillRect/>
          </a:stretch>
        </p:blipFill>
        <p:spPr bwMode="auto">
          <a:xfrm>
            <a:off x="34461" y="48836"/>
            <a:ext cx="1678589" cy="2390868"/>
          </a:xfrm>
          <a:prstGeom prst="rect">
            <a:avLst/>
          </a:prstGeom>
          <a:noFill/>
          <a:ln w="9525">
            <a:noFill/>
            <a:miter lim="800000"/>
            <a:headEnd/>
            <a:tailEnd/>
          </a:ln>
        </p:spPr>
      </p:pic>
      <p:pic>
        <p:nvPicPr>
          <p:cNvPr id="29" name="Picture 33" descr="&#10;ARES のコピー                                                  0004FF1BMacintosh HD                   C12DDCCD:"/>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306786" y="1846284"/>
            <a:ext cx="1666418" cy="2350872"/>
          </a:xfrm>
          <a:prstGeom prst="rect">
            <a:avLst/>
          </a:prstGeom>
          <a:noFill/>
          <a:ln w="9525">
            <a:noFill/>
            <a:miter lim="800000"/>
            <a:headEnd/>
            <a:tailEnd/>
          </a:ln>
        </p:spPr>
      </p:pic>
      <p:grpSp>
        <p:nvGrpSpPr>
          <p:cNvPr id="2" name="図形グループ 71"/>
          <p:cNvGrpSpPr>
            <a:grpSpLocks/>
          </p:cNvGrpSpPr>
          <p:nvPr/>
        </p:nvGrpSpPr>
        <p:grpSpPr bwMode="auto">
          <a:xfrm>
            <a:off x="99316" y="3320263"/>
            <a:ext cx="1911804" cy="1113753"/>
            <a:chOff x="184906" y="2927590"/>
            <a:chExt cx="2404238" cy="1272404"/>
          </a:xfrm>
        </p:grpSpPr>
        <p:pic>
          <p:nvPicPr>
            <p:cNvPr id="31" name="図 67"/>
            <p:cNvPicPr>
              <a:picLocks/>
            </p:cNvPicPr>
            <p:nvPr/>
          </p:nvPicPr>
          <p:blipFill>
            <a:blip r:embed="rId9"/>
            <a:srcRect/>
            <a:stretch>
              <a:fillRect/>
            </a:stretch>
          </p:blipFill>
          <p:spPr bwMode="auto">
            <a:xfrm>
              <a:off x="184906" y="3666554"/>
              <a:ext cx="2404238" cy="533440"/>
            </a:xfrm>
            <a:prstGeom prst="rect">
              <a:avLst/>
            </a:prstGeom>
            <a:noFill/>
            <a:ln w="9525">
              <a:noFill/>
              <a:miter lim="800000"/>
              <a:headEnd/>
              <a:tailEnd/>
            </a:ln>
          </p:spPr>
        </p:pic>
        <p:pic>
          <p:nvPicPr>
            <p:cNvPr id="32" name="図 68"/>
            <p:cNvPicPr>
              <a:picLocks/>
            </p:cNvPicPr>
            <p:nvPr/>
          </p:nvPicPr>
          <p:blipFill>
            <a:blip r:embed="rId10"/>
            <a:srcRect/>
            <a:stretch>
              <a:fillRect/>
            </a:stretch>
          </p:blipFill>
          <p:spPr bwMode="auto">
            <a:xfrm>
              <a:off x="211208" y="2927590"/>
              <a:ext cx="2362164" cy="510900"/>
            </a:xfrm>
            <a:prstGeom prst="rect">
              <a:avLst/>
            </a:prstGeom>
            <a:noFill/>
            <a:ln w="9525">
              <a:noFill/>
              <a:miter lim="800000"/>
              <a:headEnd/>
              <a:tailEnd/>
            </a:ln>
          </p:spPr>
        </p:pic>
        <p:sp>
          <p:nvSpPr>
            <p:cNvPr id="33" name="下矢印 32"/>
            <p:cNvSpPr/>
            <p:nvPr/>
          </p:nvSpPr>
          <p:spPr>
            <a:xfrm>
              <a:off x="1211667" y="3443216"/>
              <a:ext cx="365000" cy="217355"/>
            </a:xfrm>
            <a:prstGeom prst="downArrow">
              <a:avLst/>
            </a:prstGeom>
            <a:solidFill>
              <a:srgbClr val="CCFFCC"/>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grpSp>
        <p:nvGrpSpPr>
          <p:cNvPr id="3" name="図形グループ 33"/>
          <p:cNvGrpSpPr/>
          <p:nvPr/>
        </p:nvGrpSpPr>
        <p:grpSpPr>
          <a:xfrm>
            <a:off x="5044244" y="5837365"/>
            <a:ext cx="2320289" cy="140480"/>
            <a:chOff x="4596531" y="5645509"/>
            <a:chExt cx="2320289" cy="140480"/>
          </a:xfrm>
          <a:scene3d>
            <a:camera prst="orthographicFront">
              <a:rot lat="0" lon="0" rev="19800000"/>
            </a:camera>
            <a:lightRig rig="threePt" dir="t"/>
          </a:scene3d>
        </p:grpSpPr>
        <p:cxnSp>
          <p:nvCxnSpPr>
            <p:cNvPr id="35" name="直線コネクタ 34"/>
            <p:cNvCxnSpPr/>
            <p:nvPr/>
          </p:nvCxnSpPr>
          <p:spPr>
            <a:xfrm>
              <a:off x="4596531" y="5645509"/>
              <a:ext cx="2253405" cy="1588"/>
            </a:xfrm>
            <a:prstGeom prst="line">
              <a:avLst/>
            </a:pr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6" name="円弧 35"/>
            <p:cNvSpPr/>
            <p:nvPr/>
          </p:nvSpPr>
          <p:spPr>
            <a:xfrm>
              <a:off x="6770992" y="5647846"/>
              <a:ext cx="145828" cy="126405"/>
            </a:xfrm>
            <a:prstGeom prst="arc">
              <a:avLst>
                <a:gd name="adj1" fmla="val 16200000"/>
                <a:gd name="adj2" fmla="val 5798489"/>
              </a:avLst>
            </a:pr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37" name="直線コネクタ 36"/>
            <p:cNvCxnSpPr/>
            <p:nvPr/>
          </p:nvCxnSpPr>
          <p:spPr>
            <a:xfrm>
              <a:off x="6326223" y="5784401"/>
              <a:ext cx="508707" cy="1588"/>
            </a:xfrm>
            <a:prstGeom prst="line">
              <a:avLst/>
            </a:pr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pic>
        <p:nvPicPr>
          <p:cNvPr id="39" name="図 21" descr="Fig_Ante_NEG_1.jpg"/>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455678" y="5631880"/>
            <a:ext cx="1496701" cy="1045139"/>
          </a:xfrm>
          <a:prstGeom prst="rect">
            <a:avLst/>
          </a:prstGeom>
          <a:noFill/>
          <a:ln w="9525">
            <a:noFill/>
            <a:miter lim="800000"/>
            <a:headEnd/>
            <a:tailEnd/>
          </a:ln>
        </p:spPr>
      </p:pic>
      <p:pic>
        <p:nvPicPr>
          <p:cNvPr id="40" name="Picture 1036"/>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7827781" y="5846630"/>
            <a:ext cx="1277095" cy="790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10"/>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6747860" y="5389880"/>
            <a:ext cx="1014786" cy="767679"/>
          </a:xfrm>
          <a:prstGeom prst="rect">
            <a:avLst/>
          </a:prstGeom>
          <a:noFill/>
          <a:ln w="9525">
            <a:noFill/>
            <a:miter lim="800000"/>
            <a:headEnd/>
            <a:tailEnd/>
          </a:ln>
        </p:spPr>
      </p:pic>
      <p:pic>
        <p:nvPicPr>
          <p:cNvPr id="42" name="図 41" descr="DSCN2104.JPG"/>
          <p:cNvPicPr>
            <a:picLocks noChangeAspect="1"/>
          </p:cNvPicPr>
          <p:nvPr/>
        </p:nvPicPr>
        <p:blipFill>
          <a:blip r:embed="rId14" cstate="print">
            <a:extLst>
              <a:ext uri="{28A0092B-C50C-407E-A947-70E740481C1C}">
                <a14:useLocalDpi xmlns:a14="http://schemas.microsoft.com/office/drawing/2010/main"/>
              </a:ext>
            </a:extLst>
          </a:blip>
          <a:srcRect/>
          <a:stretch>
            <a:fillRect/>
          </a:stretch>
        </p:blipFill>
        <p:spPr>
          <a:xfrm>
            <a:off x="3171470" y="5490641"/>
            <a:ext cx="1863637" cy="1146968"/>
          </a:xfrm>
          <a:prstGeom prst="rect">
            <a:avLst/>
          </a:prstGeom>
        </p:spPr>
      </p:pic>
      <p:sp>
        <p:nvSpPr>
          <p:cNvPr id="44" name="テキスト ボックス 43"/>
          <p:cNvSpPr txBox="1"/>
          <p:nvPr/>
        </p:nvSpPr>
        <p:spPr>
          <a:xfrm>
            <a:off x="3419564" y="2634185"/>
            <a:ext cx="2270959" cy="1077218"/>
          </a:xfrm>
          <a:prstGeom prst="rect">
            <a:avLst/>
          </a:prstGeom>
          <a:solidFill>
            <a:srgbClr val="CCFFCC"/>
          </a:solidFill>
        </p:spPr>
        <p:txBody>
          <a:bodyPr wrap="none" rtlCol="0">
            <a:spAutoFit/>
          </a:bodyPr>
          <a:lstStyle/>
          <a:p>
            <a:pPr>
              <a:buFont typeface="Wingdings" charset="2"/>
              <a:buChar char="u"/>
            </a:pPr>
            <a:r>
              <a:rPr kumimoji="1" lang="en-US" altLang="ja-JP" sz="1600" dirty="0" err="1" smtClean="0"/>
              <a:t>Nano</a:t>
            </a:r>
            <a:r>
              <a:rPr lang="en-US" altLang="ja-JP" sz="1600" dirty="0" smtClean="0"/>
              <a:t>-Beam scheme</a:t>
            </a:r>
          </a:p>
          <a:p>
            <a:r>
              <a:rPr kumimoji="1" lang="en-US" altLang="ja-JP" sz="1600" dirty="0" smtClean="0"/>
              <a:t>	extremely small </a:t>
            </a:r>
            <a:r>
              <a:rPr kumimoji="1" lang="en-US" altLang="ja-JP" sz="1600" i="1" dirty="0" smtClean="0">
                <a:latin typeface="Symbol" charset="2"/>
                <a:cs typeface="Symbol" charset="2"/>
              </a:rPr>
              <a:t>b</a:t>
            </a:r>
            <a:r>
              <a:rPr kumimoji="1" lang="en-US" altLang="ja-JP" sz="1600" i="1" baseline="-25000" dirty="0" smtClean="0"/>
              <a:t>y</a:t>
            </a:r>
            <a:r>
              <a:rPr kumimoji="1" lang="en-US" altLang="ja-JP" sz="1600" i="1" baseline="30000" dirty="0" smtClean="0"/>
              <a:t>*</a:t>
            </a:r>
          </a:p>
          <a:p>
            <a:r>
              <a:rPr lang="en-US" altLang="ja-JP" sz="1600" dirty="0" smtClean="0"/>
              <a:t>	low </a:t>
            </a:r>
            <a:r>
              <a:rPr lang="en-US" altLang="ja-JP" sz="1600" dirty="0" err="1" smtClean="0"/>
              <a:t>emittance</a:t>
            </a:r>
            <a:endParaRPr lang="en-US" altLang="ja-JP" sz="1600" dirty="0" smtClean="0"/>
          </a:p>
          <a:p>
            <a:pPr>
              <a:buFont typeface="Wingdings" charset="2"/>
              <a:buChar char="u"/>
            </a:pPr>
            <a:r>
              <a:rPr lang="en-US" altLang="ja-JP" sz="1600" dirty="0" smtClean="0"/>
              <a:t>Beam current </a:t>
            </a:r>
            <a:r>
              <a:rPr lang="en-US" altLang="ja-JP" sz="1600" dirty="0"/>
              <a:t>X</a:t>
            </a:r>
            <a:r>
              <a:rPr lang="en-US" altLang="ja-JP" sz="1600" dirty="0" smtClean="0"/>
              <a:t> 2</a:t>
            </a:r>
          </a:p>
        </p:txBody>
      </p:sp>
      <p:sp>
        <p:nvSpPr>
          <p:cNvPr id="45" name="テキスト ボックス 47"/>
          <p:cNvSpPr txBox="1">
            <a:spLocks noChangeArrowheads="1"/>
          </p:cNvSpPr>
          <p:nvPr/>
        </p:nvSpPr>
        <p:spPr bwMode="auto">
          <a:xfrm>
            <a:off x="-24025" y="2380369"/>
            <a:ext cx="2748315" cy="954107"/>
          </a:xfrm>
          <a:prstGeom prst="rect">
            <a:avLst/>
          </a:prstGeom>
          <a:noFill/>
          <a:ln w="9525">
            <a:noFill/>
            <a:miter lim="800000"/>
            <a:headEnd/>
            <a:tailEnd/>
          </a:ln>
        </p:spPr>
        <p:txBody>
          <a:bodyPr wrap="square">
            <a:spAutoFit/>
          </a:bodyPr>
          <a:lstStyle/>
          <a:p>
            <a:r>
              <a:rPr lang="en-US" altLang="ja-JP" sz="1400" dirty="0">
                <a:cs typeface="Helvetica Neue"/>
              </a:rPr>
              <a:t>Redesign the </a:t>
            </a:r>
            <a:r>
              <a:rPr lang="en-US" altLang="ja-JP" sz="1400" dirty="0" smtClean="0">
                <a:cs typeface="Helvetica Neue"/>
              </a:rPr>
              <a:t>lattice </a:t>
            </a:r>
            <a:r>
              <a:rPr lang="en-US" altLang="ja-JP" sz="1400" dirty="0">
                <a:cs typeface="Helvetica Neue"/>
              </a:rPr>
              <a:t>to </a:t>
            </a:r>
            <a:r>
              <a:rPr lang="en-US" altLang="ja-JP" sz="1400" dirty="0" smtClean="0">
                <a:cs typeface="Helvetica Neue"/>
              </a:rPr>
              <a:t>reduce </a:t>
            </a:r>
            <a:r>
              <a:rPr lang="en-US" altLang="ja-JP" sz="1400" dirty="0">
                <a:cs typeface="Helvetica Neue"/>
              </a:rPr>
              <a:t>the </a:t>
            </a:r>
            <a:r>
              <a:rPr lang="en-US" altLang="ja-JP" sz="1400" dirty="0" err="1" smtClean="0">
                <a:cs typeface="Helvetica Neue"/>
              </a:rPr>
              <a:t>emittance</a:t>
            </a:r>
            <a:r>
              <a:rPr lang="en-US" altLang="ja-JP" sz="1400" dirty="0" smtClean="0">
                <a:cs typeface="Helvetica Neue"/>
              </a:rPr>
              <a:t> (replace short dipoles with longer ones, increase wiggler cycles</a:t>
            </a:r>
            <a:r>
              <a:rPr lang="en-US" altLang="ja-JP" sz="1200" dirty="0" smtClean="0">
                <a:latin typeface="Helvetica Neue"/>
                <a:cs typeface="Helvetica Neue"/>
              </a:rPr>
              <a:t>) (</a:t>
            </a:r>
            <a:r>
              <a:rPr lang="en-US" altLang="ja-JP" sz="1200" i="1" dirty="0" smtClean="0">
                <a:solidFill>
                  <a:srgbClr val="FF0000"/>
                </a:solidFill>
                <a:latin typeface="Helvetica Neue"/>
                <a:cs typeface="Helvetica Neue"/>
              </a:rPr>
              <a:t>being tuned</a:t>
            </a:r>
            <a:r>
              <a:rPr lang="en-US" altLang="ja-JP" sz="1200" dirty="0" smtClean="0">
                <a:latin typeface="Helvetica Neue"/>
                <a:cs typeface="Helvetica Neue"/>
              </a:rPr>
              <a:t>)</a:t>
            </a:r>
            <a:endParaRPr lang="en-US" altLang="ja-JP" sz="1200" dirty="0">
              <a:latin typeface="Helvetica Neue"/>
              <a:cs typeface="Helvetica Neue"/>
            </a:endParaRPr>
          </a:p>
        </p:txBody>
      </p:sp>
      <p:sp>
        <p:nvSpPr>
          <p:cNvPr id="46" name="テキスト ボックス 46"/>
          <p:cNvSpPr txBox="1">
            <a:spLocks noChangeArrowheads="1"/>
          </p:cNvSpPr>
          <p:nvPr/>
        </p:nvSpPr>
        <p:spPr bwMode="auto">
          <a:xfrm>
            <a:off x="173760" y="4677918"/>
            <a:ext cx="2997710" cy="830997"/>
          </a:xfrm>
          <a:prstGeom prst="rect">
            <a:avLst/>
          </a:prstGeom>
          <a:noFill/>
          <a:ln w="9525">
            <a:noFill/>
            <a:miter lim="800000"/>
            <a:headEnd/>
            <a:tailEnd/>
          </a:ln>
        </p:spPr>
        <p:txBody>
          <a:bodyPr wrap="square">
            <a:spAutoFit/>
          </a:bodyPr>
          <a:lstStyle/>
          <a:p>
            <a:r>
              <a:rPr lang="en-US" altLang="ja-JP" sz="1600" dirty="0" smtClean="0">
                <a:cs typeface="Helvetica Neue"/>
              </a:rPr>
              <a:t>Replace beam pipes with </a:t>
            </a:r>
            <a:r>
              <a:rPr lang="en-US" altLang="ja-JP" sz="1600" dirty="0" err="1" smtClean="0">
                <a:cs typeface="Helvetica Neue"/>
              </a:rPr>
              <a:t>TiN</a:t>
            </a:r>
            <a:r>
              <a:rPr lang="en-US" altLang="ja-JP" sz="1600" dirty="0">
                <a:cs typeface="Helvetica Neue"/>
              </a:rPr>
              <a:t>-coated beam </a:t>
            </a:r>
            <a:r>
              <a:rPr lang="en-US" altLang="ja-JP" sz="1600" dirty="0" smtClean="0">
                <a:cs typeface="Helvetica Neue"/>
              </a:rPr>
              <a:t>pipes with antechambers (</a:t>
            </a:r>
            <a:r>
              <a:rPr lang="en-US" altLang="ja-JP" sz="1600" i="1" dirty="0" smtClean="0">
                <a:solidFill>
                  <a:srgbClr val="FF0000"/>
                </a:solidFill>
                <a:cs typeface="Helvetica Neue"/>
              </a:rPr>
              <a:t>works well</a:t>
            </a:r>
            <a:r>
              <a:rPr lang="en-US" altLang="ja-JP" sz="1600" dirty="0" smtClean="0">
                <a:cs typeface="Helvetica Neue"/>
              </a:rPr>
              <a:t>)</a:t>
            </a:r>
            <a:endParaRPr lang="en-US" altLang="ja-JP" sz="1600" dirty="0">
              <a:cs typeface="Helvetica Neue"/>
            </a:endParaRPr>
          </a:p>
        </p:txBody>
      </p:sp>
      <p:sp>
        <p:nvSpPr>
          <p:cNvPr id="47" name="テキスト ボックス 50"/>
          <p:cNvSpPr txBox="1">
            <a:spLocks noChangeArrowheads="1"/>
          </p:cNvSpPr>
          <p:nvPr/>
        </p:nvSpPr>
        <p:spPr bwMode="auto">
          <a:xfrm>
            <a:off x="5839213" y="1335739"/>
            <a:ext cx="2584182" cy="584776"/>
          </a:xfrm>
          <a:prstGeom prst="rect">
            <a:avLst/>
          </a:prstGeom>
          <a:noFill/>
          <a:ln w="9525">
            <a:noFill/>
            <a:miter lim="800000"/>
            <a:headEnd/>
            <a:tailEnd/>
          </a:ln>
        </p:spPr>
        <p:txBody>
          <a:bodyPr wrap="square">
            <a:spAutoFit/>
          </a:bodyPr>
          <a:lstStyle/>
          <a:p>
            <a:r>
              <a:rPr lang="en-US" altLang="ja-JP" sz="1600" dirty="0">
                <a:cs typeface="Helvetica Neue"/>
              </a:rPr>
              <a:t>New </a:t>
            </a:r>
            <a:r>
              <a:rPr lang="en-US" altLang="ja-JP" sz="1600" dirty="0" smtClean="0">
                <a:cs typeface="Helvetica Neue"/>
              </a:rPr>
              <a:t>superconducting final focusing magnets near the IP</a:t>
            </a:r>
            <a:endParaRPr lang="en-US" altLang="ja-JP" sz="1600" dirty="0">
              <a:cs typeface="Helvetica Neue"/>
            </a:endParaRPr>
          </a:p>
        </p:txBody>
      </p:sp>
      <p:sp>
        <p:nvSpPr>
          <p:cNvPr id="48" name="Text Box 34"/>
          <p:cNvSpPr txBox="1">
            <a:spLocks noChangeArrowheads="1"/>
          </p:cNvSpPr>
          <p:nvPr/>
        </p:nvSpPr>
        <p:spPr bwMode="auto">
          <a:xfrm>
            <a:off x="4998781" y="6352548"/>
            <a:ext cx="2031965" cy="523220"/>
          </a:xfrm>
          <a:prstGeom prst="rect">
            <a:avLst/>
          </a:prstGeom>
          <a:noFill/>
          <a:ln w="9525">
            <a:noFill/>
            <a:miter lim="800000"/>
            <a:headEnd/>
            <a:tailEnd/>
          </a:ln>
        </p:spPr>
        <p:txBody>
          <a:bodyPr wrap="none">
            <a:spAutoFit/>
          </a:bodyPr>
          <a:lstStyle/>
          <a:p>
            <a:r>
              <a:rPr lang="en-US" altLang="ja-JP" sz="1400" i="1" dirty="0" smtClean="0">
                <a:solidFill>
                  <a:srgbClr val="FF0000"/>
                </a:solidFill>
                <a:latin typeface="Helvetica Neue"/>
                <a:cs typeface="Helvetica Neue"/>
              </a:rPr>
              <a:t>New e+ Damping Ring</a:t>
            </a:r>
          </a:p>
          <a:p>
            <a:r>
              <a:rPr lang="en-US" altLang="ja-JP" sz="1400" i="1" dirty="0" smtClean="0">
                <a:solidFill>
                  <a:srgbClr val="FF0000"/>
                </a:solidFill>
                <a:latin typeface="Helvetica Neue"/>
                <a:cs typeface="Helvetica Neue"/>
              </a:rPr>
              <a:t>constructed</a:t>
            </a:r>
            <a:endParaRPr lang="en-US" altLang="ja-JP" sz="1400" i="1" dirty="0">
              <a:solidFill>
                <a:srgbClr val="FF0000"/>
              </a:solidFill>
              <a:latin typeface="Helvetica Neue"/>
              <a:cs typeface="Helvetica Neue"/>
            </a:endParaRPr>
          </a:p>
        </p:txBody>
      </p:sp>
      <p:sp>
        <p:nvSpPr>
          <p:cNvPr id="49" name="テキスト ボックス 51"/>
          <p:cNvSpPr txBox="1">
            <a:spLocks noChangeArrowheads="1"/>
          </p:cNvSpPr>
          <p:nvPr/>
        </p:nvSpPr>
        <p:spPr bwMode="auto">
          <a:xfrm>
            <a:off x="6307965" y="5152184"/>
            <a:ext cx="2523613" cy="276999"/>
          </a:xfrm>
          <a:prstGeom prst="rect">
            <a:avLst/>
          </a:prstGeom>
          <a:noFill/>
          <a:ln w="9525">
            <a:noFill/>
            <a:miter lim="800000"/>
            <a:headEnd/>
            <a:tailEnd/>
          </a:ln>
        </p:spPr>
        <p:txBody>
          <a:bodyPr wrap="square">
            <a:spAutoFit/>
          </a:bodyPr>
          <a:lstStyle/>
          <a:p>
            <a:r>
              <a:rPr lang="en-US" altLang="ja-JP" sz="1200" dirty="0" smtClean="0">
                <a:latin typeface="Helvetica Neue"/>
                <a:cs typeface="Helvetica Neue"/>
              </a:rPr>
              <a:t>Upgrade positron capture section</a:t>
            </a:r>
            <a:endParaRPr lang="en-US" altLang="ja-JP" sz="1200" dirty="0">
              <a:latin typeface="Helvetica Neue"/>
              <a:cs typeface="Helvetica Neue"/>
            </a:endParaRPr>
          </a:p>
        </p:txBody>
      </p:sp>
      <p:cxnSp>
        <p:nvCxnSpPr>
          <p:cNvPr id="51" name="直線矢印コネクタ 50"/>
          <p:cNvCxnSpPr>
            <a:cxnSpLocks noChangeShapeType="1"/>
          </p:cNvCxnSpPr>
          <p:nvPr/>
        </p:nvCxnSpPr>
        <p:spPr bwMode="auto">
          <a:xfrm rot="5400000">
            <a:off x="2521860" y="1967990"/>
            <a:ext cx="369139" cy="233756"/>
          </a:xfrm>
          <a:prstGeom prst="straightConnector1">
            <a:avLst/>
          </a:prstGeom>
          <a:noFill/>
          <a:ln w="25400" cap="flat" cmpd="sng" algn="ctr">
            <a:solidFill>
              <a:srgbClr val="FF0000"/>
            </a:solidFill>
            <a:prstDash val="solid"/>
            <a:round/>
            <a:headEnd type="none" w="med" len="med"/>
            <a:tailEnd type="arrow" w="med" len="med"/>
          </a:ln>
          <a:effectLst>
            <a:outerShdw blurRad="40000" dist="20000" dir="5400000" rotWithShape="0">
              <a:srgbClr val="000000">
                <a:alpha val="37999"/>
              </a:srgbClr>
            </a:outerShdw>
          </a:effectLst>
        </p:spPr>
      </p:cxnSp>
      <p:sp>
        <p:nvSpPr>
          <p:cNvPr id="52" name="テキスト ボックス 51"/>
          <p:cNvSpPr txBox="1"/>
          <p:nvPr/>
        </p:nvSpPr>
        <p:spPr>
          <a:xfrm>
            <a:off x="6371924" y="1846284"/>
            <a:ext cx="1179653" cy="369332"/>
          </a:xfrm>
          <a:prstGeom prst="rect">
            <a:avLst/>
          </a:prstGeom>
          <a:noFill/>
        </p:spPr>
        <p:txBody>
          <a:bodyPr wrap="square" rtlCol="0">
            <a:spAutoFit/>
          </a:bodyPr>
          <a:lstStyle/>
          <a:p>
            <a:r>
              <a:rPr kumimoji="1" lang="en-US" altLang="ja-JP" dirty="0" err="1" smtClean="0">
                <a:solidFill>
                  <a:srgbClr val="0000FF"/>
                </a:solidFill>
              </a:rPr>
              <a:t>e</a:t>
            </a:r>
            <a:r>
              <a:rPr kumimoji="1" lang="en-US" altLang="ja-JP" baseline="30000" dirty="0" smtClean="0">
                <a:solidFill>
                  <a:srgbClr val="0000FF"/>
                </a:solidFill>
              </a:rPr>
              <a:t>-</a:t>
            </a:r>
            <a:r>
              <a:rPr lang="en-US" altLang="ja-JP" dirty="0" smtClean="0">
                <a:solidFill>
                  <a:srgbClr val="0000FF"/>
                </a:solidFill>
              </a:rPr>
              <a:t>  2.6A</a:t>
            </a:r>
            <a:r>
              <a:rPr kumimoji="1" lang="en-US" altLang="ja-JP" baseline="30000" dirty="0" smtClean="0">
                <a:solidFill>
                  <a:srgbClr val="0000FF"/>
                </a:solidFill>
              </a:rPr>
              <a:t> </a:t>
            </a:r>
            <a:endParaRPr kumimoji="1" lang="ja-JP" altLang="en-US" baseline="30000" dirty="0">
              <a:solidFill>
                <a:srgbClr val="0000FF"/>
              </a:solidFill>
            </a:endParaRPr>
          </a:p>
        </p:txBody>
      </p:sp>
      <p:sp>
        <p:nvSpPr>
          <p:cNvPr id="53" name="テキスト ボックス 52"/>
          <p:cNvSpPr txBox="1"/>
          <p:nvPr/>
        </p:nvSpPr>
        <p:spPr>
          <a:xfrm>
            <a:off x="1824435" y="1784423"/>
            <a:ext cx="854170" cy="369332"/>
          </a:xfrm>
          <a:prstGeom prst="rect">
            <a:avLst/>
          </a:prstGeom>
          <a:noFill/>
        </p:spPr>
        <p:txBody>
          <a:bodyPr wrap="none" rtlCol="0">
            <a:spAutoFit/>
          </a:bodyPr>
          <a:lstStyle/>
          <a:p>
            <a:r>
              <a:rPr kumimoji="1" lang="en-US" altLang="ja-JP" dirty="0" err="1" smtClean="0">
                <a:solidFill>
                  <a:srgbClr val="FF0000"/>
                </a:solidFill>
              </a:rPr>
              <a:t>e</a:t>
            </a:r>
            <a:r>
              <a:rPr kumimoji="1" lang="en-US" altLang="ja-JP" baseline="30000" dirty="0" smtClean="0">
                <a:solidFill>
                  <a:srgbClr val="FF0000"/>
                </a:solidFill>
              </a:rPr>
              <a:t>+</a:t>
            </a:r>
            <a:r>
              <a:rPr lang="en-US" altLang="ja-JP" dirty="0" smtClean="0">
                <a:solidFill>
                  <a:srgbClr val="FF0000"/>
                </a:solidFill>
              </a:rPr>
              <a:t> 3.6A</a:t>
            </a:r>
            <a:endParaRPr lang="ja-JP" altLang="en-US" baseline="30000" dirty="0" smtClean="0">
              <a:solidFill>
                <a:srgbClr val="FF0000"/>
              </a:solidFill>
            </a:endParaRPr>
          </a:p>
        </p:txBody>
      </p:sp>
      <p:sp>
        <p:nvSpPr>
          <p:cNvPr id="54" name="Text Box 34"/>
          <p:cNvSpPr txBox="1">
            <a:spLocks noChangeArrowheads="1"/>
          </p:cNvSpPr>
          <p:nvPr/>
        </p:nvSpPr>
        <p:spPr bwMode="auto">
          <a:xfrm>
            <a:off x="6055636" y="4917216"/>
            <a:ext cx="1992853" cy="307777"/>
          </a:xfrm>
          <a:prstGeom prst="rect">
            <a:avLst/>
          </a:prstGeom>
          <a:noFill/>
          <a:ln w="9525">
            <a:noFill/>
            <a:miter lim="800000"/>
            <a:headEnd/>
            <a:tailEnd/>
          </a:ln>
        </p:spPr>
        <p:txBody>
          <a:bodyPr wrap="none">
            <a:spAutoFit/>
          </a:bodyPr>
          <a:lstStyle/>
          <a:p>
            <a:r>
              <a:rPr lang="en-US" altLang="ja-JP" sz="1400" dirty="0" smtClean="0">
                <a:solidFill>
                  <a:srgbClr val="008000"/>
                </a:solidFill>
                <a:latin typeface="Helvetica Neue"/>
                <a:cs typeface="Helvetica Neue"/>
              </a:rPr>
              <a:t>Injector </a:t>
            </a:r>
            <a:r>
              <a:rPr lang="en-US" altLang="ja-JP" sz="1400" dirty="0" err="1" smtClean="0">
                <a:solidFill>
                  <a:srgbClr val="008000"/>
                </a:solidFill>
                <a:latin typeface="Helvetica Neue"/>
                <a:cs typeface="Helvetica Neue"/>
              </a:rPr>
              <a:t>Linac</a:t>
            </a:r>
            <a:r>
              <a:rPr lang="en-US" altLang="ja-JP" sz="1400" dirty="0" smtClean="0">
                <a:solidFill>
                  <a:srgbClr val="008000"/>
                </a:solidFill>
                <a:latin typeface="Helvetica Neue"/>
                <a:cs typeface="Helvetica Neue"/>
              </a:rPr>
              <a:t> upgrade</a:t>
            </a:r>
            <a:endParaRPr lang="en-US" altLang="ja-JP" sz="1400" dirty="0">
              <a:solidFill>
                <a:srgbClr val="008000"/>
              </a:solidFill>
              <a:latin typeface="Helvetica Neue"/>
              <a:cs typeface="Helvetica Neue"/>
            </a:endParaRPr>
          </a:p>
        </p:txBody>
      </p:sp>
      <p:cxnSp>
        <p:nvCxnSpPr>
          <p:cNvPr id="55" name="直線コネクタ 54"/>
          <p:cNvCxnSpPr/>
          <p:nvPr/>
        </p:nvCxnSpPr>
        <p:spPr>
          <a:xfrm rot="10800000" flipV="1">
            <a:off x="6289844" y="5966107"/>
            <a:ext cx="163242" cy="1169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30" name="図形グループ 55"/>
          <p:cNvGrpSpPr/>
          <p:nvPr/>
        </p:nvGrpSpPr>
        <p:grpSpPr>
          <a:xfrm>
            <a:off x="6226343" y="6090654"/>
            <a:ext cx="226743" cy="167151"/>
            <a:chOff x="5653900" y="6082972"/>
            <a:chExt cx="226743" cy="167151"/>
          </a:xfrm>
          <a:scene3d>
            <a:camera prst="orthographicFront">
              <a:rot lat="0" lon="0" rev="3300000"/>
            </a:camera>
            <a:lightRig rig="threePt" dir="t"/>
          </a:scene3d>
        </p:grpSpPr>
        <p:sp>
          <p:nvSpPr>
            <p:cNvPr id="57" name="円弧 56"/>
            <p:cNvSpPr/>
            <p:nvPr/>
          </p:nvSpPr>
          <p:spPr>
            <a:xfrm>
              <a:off x="5717400" y="6082972"/>
              <a:ext cx="163243" cy="167151"/>
            </a:xfrm>
            <a:prstGeom prst="arc">
              <a:avLst>
                <a:gd name="adj1" fmla="val 16200000"/>
                <a:gd name="adj2" fmla="val 5443276"/>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8" name="円弧 57"/>
            <p:cNvSpPr/>
            <p:nvPr/>
          </p:nvSpPr>
          <p:spPr>
            <a:xfrm flipH="1">
              <a:off x="5653900" y="6082972"/>
              <a:ext cx="163243" cy="167151"/>
            </a:xfrm>
            <a:prstGeom prst="arc">
              <a:avLst>
                <a:gd name="adj1" fmla="val 16200000"/>
                <a:gd name="adj2" fmla="val 5443276"/>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59" name="直線コネクタ 58"/>
            <p:cNvCxnSpPr>
              <a:endCxn id="57" idx="0"/>
            </p:cNvCxnSpPr>
            <p:nvPr/>
          </p:nvCxnSpPr>
          <p:spPr>
            <a:xfrm>
              <a:off x="5735522" y="6082972"/>
              <a:ext cx="63499" cy="1588"/>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0" name="直線コネクタ 59"/>
            <p:cNvCxnSpPr/>
            <p:nvPr/>
          </p:nvCxnSpPr>
          <p:spPr>
            <a:xfrm>
              <a:off x="5735522" y="6248072"/>
              <a:ext cx="63499" cy="1588"/>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cxnSp>
        <p:nvCxnSpPr>
          <p:cNvPr id="61" name="直線コネクタ 60"/>
          <p:cNvCxnSpPr/>
          <p:nvPr/>
        </p:nvCxnSpPr>
        <p:spPr>
          <a:xfrm rot="5400000">
            <a:off x="6396380" y="6030481"/>
            <a:ext cx="136955" cy="2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2" name="テキスト ボックス 51"/>
          <p:cNvSpPr txBox="1">
            <a:spLocks noChangeArrowheads="1"/>
          </p:cNvSpPr>
          <p:nvPr/>
        </p:nvSpPr>
        <p:spPr bwMode="auto">
          <a:xfrm>
            <a:off x="3510018" y="5385149"/>
            <a:ext cx="1216471" cy="369332"/>
          </a:xfrm>
          <a:prstGeom prst="rect">
            <a:avLst/>
          </a:prstGeom>
          <a:noFill/>
          <a:ln w="9525">
            <a:noFill/>
            <a:miter lim="800000"/>
            <a:headEnd/>
            <a:tailEnd/>
          </a:ln>
        </p:spPr>
        <p:txBody>
          <a:bodyPr wrap="square">
            <a:spAutoFit/>
          </a:bodyPr>
          <a:lstStyle/>
          <a:p>
            <a:r>
              <a:rPr lang="en-US" altLang="ja-JP" dirty="0" smtClean="0">
                <a:cs typeface="Helvetica Neue"/>
              </a:rPr>
              <a:t>DR tunnel</a:t>
            </a:r>
            <a:endParaRPr lang="en-US" altLang="ja-JP" dirty="0">
              <a:cs typeface="Helvetica Neue"/>
            </a:endParaRPr>
          </a:p>
        </p:txBody>
      </p:sp>
      <p:cxnSp>
        <p:nvCxnSpPr>
          <p:cNvPr id="63" name="直線矢印コネクタ 62"/>
          <p:cNvCxnSpPr>
            <a:cxnSpLocks noChangeShapeType="1"/>
          </p:cNvCxnSpPr>
          <p:nvPr/>
        </p:nvCxnSpPr>
        <p:spPr bwMode="auto">
          <a:xfrm flipH="1" flipV="1">
            <a:off x="3510018" y="1048728"/>
            <a:ext cx="385700" cy="134542"/>
          </a:xfrm>
          <a:prstGeom prst="straightConnector1">
            <a:avLst/>
          </a:prstGeom>
          <a:noFill/>
          <a:ln w="38100">
            <a:solidFill>
              <a:srgbClr val="FF0000"/>
            </a:solidFill>
            <a:round/>
            <a:headEnd/>
            <a:tailEnd type="arrow" w="med" len="med"/>
          </a:ln>
          <a:effectLst>
            <a:outerShdw blurRad="40000" dist="20000" dir="5400000" rotWithShape="0">
              <a:srgbClr val="000000">
                <a:alpha val="37999"/>
              </a:srgbClr>
            </a:outerShdw>
          </a:effectLst>
        </p:spPr>
      </p:cxnSp>
      <p:sp>
        <p:nvSpPr>
          <p:cNvPr id="64" name="テキスト ボックス 48"/>
          <p:cNvSpPr txBox="1">
            <a:spLocks noChangeArrowheads="1"/>
          </p:cNvSpPr>
          <p:nvPr/>
        </p:nvSpPr>
        <p:spPr bwMode="auto">
          <a:xfrm>
            <a:off x="6131737" y="4632414"/>
            <a:ext cx="2963743" cy="307777"/>
          </a:xfrm>
          <a:prstGeom prst="rect">
            <a:avLst/>
          </a:prstGeom>
          <a:noFill/>
          <a:ln w="9525">
            <a:noFill/>
            <a:miter lim="800000"/>
            <a:headEnd/>
            <a:tailEnd/>
          </a:ln>
        </p:spPr>
        <p:txBody>
          <a:bodyPr wrap="square">
            <a:spAutoFit/>
          </a:bodyPr>
          <a:lstStyle/>
          <a:p>
            <a:r>
              <a:rPr lang="en-US" altLang="ja-JP" sz="1400" dirty="0" smtClean="0">
                <a:cs typeface="Helvetica Neue"/>
              </a:rPr>
              <a:t>Improve monitors and control system</a:t>
            </a:r>
            <a:endParaRPr lang="en-US" altLang="ja-JP" sz="1400" dirty="0">
              <a:cs typeface="Helvetica Neue"/>
            </a:endParaRPr>
          </a:p>
        </p:txBody>
      </p:sp>
      <p:sp>
        <p:nvSpPr>
          <p:cNvPr id="65" name="テキスト ボックス 64"/>
          <p:cNvSpPr txBox="1"/>
          <p:nvPr/>
        </p:nvSpPr>
        <p:spPr>
          <a:xfrm>
            <a:off x="7835264" y="5339546"/>
            <a:ext cx="1341483" cy="523220"/>
          </a:xfrm>
          <a:prstGeom prst="rect">
            <a:avLst/>
          </a:prstGeom>
          <a:noFill/>
        </p:spPr>
        <p:txBody>
          <a:bodyPr wrap="none" rtlCol="0">
            <a:spAutoFit/>
          </a:bodyPr>
          <a:lstStyle/>
          <a:p>
            <a:r>
              <a:rPr kumimoji="1" lang="en-US" altLang="ja-JP" sz="1400" dirty="0" smtClean="0">
                <a:cs typeface="Helvetica Neue"/>
              </a:rPr>
              <a:t>Low </a:t>
            </a:r>
            <a:r>
              <a:rPr kumimoji="1" lang="en-US" altLang="ja-JP" sz="1400" dirty="0" err="1" smtClean="0">
                <a:cs typeface="Helvetica Neue"/>
              </a:rPr>
              <a:t>emittance</a:t>
            </a:r>
            <a:endParaRPr lang="en-US" altLang="ja-JP" sz="1400" dirty="0" smtClean="0">
              <a:cs typeface="Helvetica Neue"/>
            </a:endParaRPr>
          </a:p>
          <a:p>
            <a:r>
              <a:rPr kumimoji="1" lang="en-US" altLang="ja-JP" sz="1400" dirty="0" smtClean="0">
                <a:cs typeface="Helvetica Neue"/>
              </a:rPr>
              <a:t>RF electron gun</a:t>
            </a:r>
          </a:p>
        </p:txBody>
      </p:sp>
      <p:sp>
        <p:nvSpPr>
          <p:cNvPr id="66" name="テキスト ボックス 65"/>
          <p:cNvSpPr txBox="1"/>
          <p:nvPr/>
        </p:nvSpPr>
        <p:spPr>
          <a:xfrm>
            <a:off x="7198639" y="4114932"/>
            <a:ext cx="2031325" cy="523220"/>
          </a:xfrm>
          <a:prstGeom prst="rect">
            <a:avLst/>
          </a:prstGeom>
          <a:noFill/>
        </p:spPr>
        <p:txBody>
          <a:bodyPr wrap="none" rtlCol="0">
            <a:spAutoFit/>
          </a:bodyPr>
          <a:lstStyle/>
          <a:p>
            <a:r>
              <a:rPr kumimoji="1" lang="en-US" altLang="ja-JP" sz="1400" dirty="0" smtClean="0">
                <a:cs typeface="Helvetica Neue"/>
              </a:rPr>
              <a:t>Reinforce RF systems for</a:t>
            </a:r>
          </a:p>
          <a:p>
            <a:r>
              <a:rPr lang="en-US" altLang="ja-JP" sz="1400" dirty="0" smtClean="0">
                <a:cs typeface="Helvetica Neue"/>
              </a:rPr>
              <a:t>higher beam currents</a:t>
            </a:r>
            <a:endParaRPr kumimoji="1" lang="en-US" altLang="ja-JP" sz="1400" dirty="0" smtClean="0">
              <a:cs typeface="Helvetica Neue"/>
            </a:endParaRPr>
          </a:p>
        </p:txBody>
      </p:sp>
      <p:pic>
        <p:nvPicPr>
          <p:cNvPr id="67" name="Picture 5" descr="C:\Users\tobiyama\Pictures\camera\2010_02_26B\IMGP1403.jpg"/>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6417761" y="4193659"/>
            <a:ext cx="755471" cy="504273"/>
          </a:xfrm>
          <a:prstGeom prst="rect">
            <a:avLst/>
          </a:prstGeom>
          <a:noFill/>
          <a:ln w="9525">
            <a:noFill/>
            <a:miter lim="800000"/>
            <a:headEnd/>
            <a:tailEnd/>
          </a:ln>
        </p:spPr>
      </p:pic>
      <p:cxnSp>
        <p:nvCxnSpPr>
          <p:cNvPr id="68" name="直線コネクタ 67"/>
          <p:cNvCxnSpPr/>
          <p:nvPr/>
        </p:nvCxnSpPr>
        <p:spPr>
          <a:xfrm rot="10800000">
            <a:off x="4646862" y="4848473"/>
            <a:ext cx="580494" cy="41196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69" name="直線コネクタ 68"/>
          <p:cNvCxnSpPr/>
          <p:nvPr/>
        </p:nvCxnSpPr>
        <p:spPr>
          <a:xfrm rot="5400000">
            <a:off x="4084965" y="4890100"/>
            <a:ext cx="271504" cy="252649"/>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rot="10800000" flipH="1" flipV="1">
            <a:off x="4388421" y="4835631"/>
            <a:ext cx="306870" cy="33407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1" name="円弧 70"/>
          <p:cNvSpPr/>
          <p:nvPr/>
        </p:nvSpPr>
        <p:spPr>
          <a:xfrm>
            <a:off x="4167648" y="4763632"/>
            <a:ext cx="433081" cy="404427"/>
          </a:xfrm>
          <a:prstGeom prst="arc">
            <a:avLst/>
          </a:prstGeom>
          <a:ln>
            <a:solidFill>
              <a:srgbClr val="008000"/>
            </a:solidFill>
          </a:ln>
          <a:scene3d>
            <a:camera prst="orthographicFront">
              <a:rot lat="0" lon="0" rev="300000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72" name="直線矢印コネクタ 71"/>
          <p:cNvCxnSpPr/>
          <p:nvPr/>
        </p:nvCxnSpPr>
        <p:spPr>
          <a:xfrm flipV="1">
            <a:off x="5436771" y="6255754"/>
            <a:ext cx="694966" cy="96794"/>
          </a:xfrm>
          <a:prstGeom prst="straightConnector1">
            <a:avLst/>
          </a:prstGeom>
          <a:ln w="127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73" name="Picture 27"/>
          <p:cNvPicPr>
            <a:picLocks noChangeAspect="1" noChangeArrowheads="1"/>
          </p:cNvPicPr>
          <p:nvPr/>
        </p:nvPicPr>
        <p:blipFill>
          <a:blip r:embed="rId16"/>
          <a:srcRect/>
          <a:stretch>
            <a:fillRect/>
          </a:stretch>
        </p:blipFill>
        <p:spPr bwMode="auto">
          <a:xfrm>
            <a:off x="3573859" y="3729675"/>
            <a:ext cx="2076302" cy="543472"/>
          </a:xfrm>
          <a:prstGeom prst="rect">
            <a:avLst/>
          </a:prstGeom>
          <a:noFill/>
          <a:ln w="12700">
            <a:noFill/>
            <a:miter lim="800000"/>
            <a:headEnd/>
            <a:tailEnd/>
          </a:ln>
        </p:spPr>
      </p:pic>
      <p:sp>
        <p:nvSpPr>
          <p:cNvPr id="74" name="Oval 28"/>
          <p:cNvSpPr>
            <a:spLocks/>
          </p:cNvSpPr>
          <p:nvPr/>
        </p:nvSpPr>
        <p:spPr bwMode="auto">
          <a:xfrm>
            <a:off x="4726489" y="3693131"/>
            <a:ext cx="578329" cy="616244"/>
          </a:xfrm>
          <a:prstGeom prst="ellipse">
            <a:avLst/>
          </a:prstGeom>
          <a:noFill/>
          <a:ln w="31750" cap="flat" cmpd="sng" algn="ctr">
            <a:solidFill>
              <a:srgbClr val="008000"/>
            </a:solidFill>
            <a:prstDash val="sysDash"/>
            <a:round/>
            <a:headEnd type="none" w="med" len="med"/>
            <a:tailEnd type="none" w="med" len="med"/>
          </a:ln>
        </p:spPr>
        <p:txBody>
          <a:bodyPr lIns="0" tIns="0" rIns="0" bIns="0">
            <a:prstTxWarp prst="textNoShape">
              <a:avLst/>
            </a:prstTxWarp>
          </a:bodyPr>
          <a:lstStyle/>
          <a:p>
            <a:endParaRPr lang="ja-JP" altLang="en-US"/>
          </a:p>
        </p:txBody>
      </p:sp>
      <p:cxnSp>
        <p:nvCxnSpPr>
          <p:cNvPr id="75" name="直線矢印コネクタ 74"/>
          <p:cNvCxnSpPr>
            <a:cxnSpLocks noChangeShapeType="1"/>
          </p:cNvCxnSpPr>
          <p:nvPr/>
        </p:nvCxnSpPr>
        <p:spPr bwMode="auto">
          <a:xfrm rot="16200000" flipH="1">
            <a:off x="6105274" y="1967990"/>
            <a:ext cx="369139" cy="233756"/>
          </a:xfrm>
          <a:prstGeom prst="straightConnector1">
            <a:avLst/>
          </a:prstGeom>
          <a:noFill/>
          <a:ln w="25400" cap="flat" cmpd="sng" algn="ctr">
            <a:solidFill>
              <a:srgbClr val="0000FF"/>
            </a:solidFill>
            <a:prstDash val="solid"/>
            <a:round/>
            <a:headEnd type="none" w="med" len="med"/>
            <a:tailEnd type="arrow" w="med" len="med"/>
          </a:ln>
          <a:effectLst>
            <a:outerShdw blurRad="40000" dist="20000" dir="5400000" rotWithShape="0">
              <a:srgbClr val="000000">
                <a:alpha val="37999"/>
              </a:srgbClr>
            </a:outerShdw>
          </a:effectLst>
        </p:spPr>
      </p:cxnSp>
      <p:sp>
        <p:nvSpPr>
          <p:cNvPr id="5" name="TextBox 4"/>
          <p:cNvSpPr txBox="1"/>
          <p:nvPr/>
        </p:nvSpPr>
        <p:spPr>
          <a:xfrm>
            <a:off x="1687396" y="67109"/>
            <a:ext cx="3612337" cy="707886"/>
          </a:xfrm>
          <a:prstGeom prst="rect">
            <a:avLst/>
          </a:prstGeom>
          <a:noFill/>
        </p:spPr>
        <p:txBody>
          <a:bodyPr wrap="square" rtlCol="0">
            <a:spAutoFit/>
          </a:bodyPr>
          <a:lstStyle/>
          <a:p>
            <a:r>
              <a:rPr lang="en-US" sz="2000" u="sng" dirty="0" smtClean="0">
                <a:solidFill>
                  <a:srgbClr val="FF0000"/>
                </a:solidFill>
              </a:rPr>
              <a:t>2017: All </a:t>
            </a:r>
            <a:r>
              <a:rPr lang="en-US" sz="2000" u="sng" dirty="0" smtClean="0">
                <a:solidFill>
                  <a:srgbClr val="FF0000"/>
                </a:solidFill>
              </a:rPr>
              <a:t>accelerator hardware </a:t>
            </a:r>
            <a:r>
              <a:rPr lang="en-US" sz="2000" u="sng" dirty="0" smtClean="0">
                <a:solidFill>
                  <a:srgbClr val="FF0000"/>
                </a:solidFill>
              </a:rPr>
              <a:t>now in </a:t>
            </a:r>
            <a:r>
              <a:rPr lang="en-US" sz="2000" u="sng" dirty="0" smtClean="0">
                <a:solidFill>
                  <a:srgbClr val="FF0000"/>
                </a:solidFill>
              </a:rPr>
              <a:t>place</a:t>
            </a:r>
            <a:endParaRPr lang="en-US" sz="2000" u="sng" dirty="0">
              <a:solidFill>
                <a:srgbClr val="FF0000"/>
              </a:solidFill>
            </a:endParaRPr>
          </a:p>
        </p:txBody>
      </p:sp>
    </p:spTree>
    <p:extLst>
      <p:ext uri="{BB962C8B-B14F-4D97-AF65-F5344CB8AC3E}">
        <p14:creationId xmlns:p14="http://schemas.microsoft.com/office/powerpoint/2010/main" val="1816281493"/>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1525" y="85710"/>
            <a:ext cx="6413408" cy="2308324"/>
          </a:xfrm>
          <a:prstGeom prst="rect">
            <a:avLst/>
          </a:prstGeom>
          <a:noFill/>
        </p:spPr>
        <p:txBody>
          <a:bodyPr wrap="square" rtlCol="0">
            <a:spAutoFit/>
          </a:bodyPr>
          <a:lstStyle/>
          <a:p>
            <a:r>
              <a:rPr lang="en-US" sz="3600" dirty="0" smtClean="0"/>
              <a:t>NP could mean “</a:t>
            </a:r>
            <a:r>
              <a:rPr lang="en-US" sz="3600" u="sng" dirty="0" smtClean="0"/>
              <a:t>new particles</a:t>
            </a:r>
            <a:r>
              <a:rPr lang="en-US" sz="3600" dirty="0" smtClean="0"/>
              <a:t>” (bump in some mass spectrum at the LHC) or “</a:t>
            </a:r>
            <a:r>
              <a:rPr lang="en-US" sz="3600" u="sng" dirty="0" smtClean="0"/>
              <a:t>new couplings</a:t>
            </a:r>
            <a:r>
              <a:rPr lang="en-US" sz="3600" dirty="0" smtClean="0"/>
              <a:t>” (flavor physics)</a:t>
            </a:r>
            <a:endParaRPr lang="en-US" sz="3600" dirty="0"/>
          </a:p>
        </p:txBody>
      </p:sp>
      <p:sp>
        <p:nvSpPr>
          <p:cNvPr id="2" name="TextBox 1"/>
          <p:cNvSpPr txBox="1"/>
          <p:nvPr/>
        </p:nvSpPr>
        <p:spPr>
          <a:xfrm>
            <a:off x="0" y="2413857"/>
            <a:ext cx="8293007" cy="523220"/>
          </a:xfrm>
          <a:prstGeom prst="rect">
            <a:avLst/>
          </a:prstGeom>
          <a:noFill/>
        </p:spPr>
        <p:txBody>
          <a:bodyPr wrap="square" rtlCol="0">
            <a:spAutoFit/>
          </a:bodyPr>
          <a:lstStyle/>
          <a:p>
            <a:r>
              <a:rPr lang="en-US" sz="2800" i="1" u="sng" dirty="0" smtClean="0"/>
              <a:t>We would be happy to </a:t>
            </a:r>
            <a:r>
              <a:rPr lang="en-US" sz="2800" i="1" u="sng" dirty="0" smtClean="0">
                <a:solidFill>
                  <a:srgbClr val="FF0000"/>
                </a:solidFill>
              </a:rPr>
              <a:t>break</a:t>
            </a:r>
            <a:r>
              <a:rPr lang="en-US" sz="2800" i="1" u="sng" dirty="0" smtClean="0"/>
              <a:t> the Standard Model</a:t>
            </a:r>
            <a:r>
              <a:rPr lang="en-US" dirty="0" smtClean="0"/>
              <a:t>.</a:t>
            </a:r>
            <a:endParaRPr lang="en-US" dirty="0"/>
          </a:p>
        </p:txBody>
      </p:sp>
      <p:pic>
        <p:nvPicPr>
          <p:cNvPr id="3" name="Picture 2"/>
          <p:cNvPicPr>
            <a:picLocks noChangeAspect="1"/>
          </p:cNvPicPr>
          <p:nvPr/>
        </p:nvPicPr>
        <p:blipFill>
          <a:blip r:embed="rId3"/>
          <a:stretch>
            <a:fillRect/>
          </a:stretch>
        </p:blipFill>
        <p:spPr>
          <a:xfrm>
            <a:off x="0" y="3540667"/>
            <a:ext cx="9144000" cy="2659280"/>
          </a:xfrm>
          <a:prstGeom prst="rect">
            <a:avLst/>
          </a:prstGeom>
        </p:spPr>
      </p:pic>
      <p:sp>
        <p:nvSpPr>
          <p:cNvPr id="4" name="TextBox 3"/>
          <p:cNvSpPr txBox="1"/>
          <p:nvPr/>
        </p:nvSpPr>
        <p:spPr>
          <a:xfrm>
            <a:off x="169333" y="3171335"/>
            <a:ext cx="3657599" cy="646331"/>
          </a:xfrm>
          <a:prstGeom prst="rect">
            <a:avLst/>
          </a:prstGeom>
          <a:noFill/>
        </p:spPr>
        <p:txBody>
          <a:bodyPr wrap="square" rtlCol="0">
            <a:spAutoFit/>
          </a:bodyPr>
          <a:lstStyle/>
          <a:p>
            <a:r>
              <a:rPr lang="en-US" dirty="0" smtClean="0"/>
              <a:t>Places where we might find New couplings </a:t>
            </a:r>
            <a:endParaRPr lang="en-US" dirty="0"/>
          </a:p>
        </p:txBody>
      </p:sp>
      <p:sp>
        <p:nvSpPr>
          <p:cNvPr id="5" name="TextBox 4"/>
          <p:cNvSpPr txBox="1"/>
          <p:nvPr/>
        </p:nvSpPr>
        <p:spPr>
          <a:xfrm>
            <a:off x="1507066" y="6234561"/>
            <a:ext cx="6011333" cy="523220"/>
          </a:xfrm>
          <a:prstGeom prst="rect">
            <a:avLst/>
          </a:prstGeom>
          <a:noFill/>
        </p:spPr>
        <p:txBody>
          <a:bodyPr wrap="square" rtlCol="0">
            <a:spAutoFit/>
          </a:bodyPr>
          <a:lstStyle/>
          <a:p>
            <a:r>
              <a:rPr lang="en-US" sz="2800" u="sng" dirty="0" smtClean="0">
                <a:latin typeface="Times New Roman"/>
                <a:cs typeface="Times New Roman"/>
              </a:rPr>
              <a:t>Right-handed currents</a:t>
            </a:r>
            <a:r>
              <a:rPr lang="en-US" sz="2800" dirty="0" smtClean="0">
                <a:latin typeface="Times New Roman"/>
                <a:cs typeface="Times New Roman"/>
              </a:rPr>
              <a:t>:</a:t>
            </a:r>
            <a:r>
              <a:rPr lang="en-US" sz="2800" dirty="0">
                <a:latin typeface="Times New Roman"/>
                <a:cs typeface="Times New Roman"/>
              </a:rPr>
              <a:t>1- γ</a:t>
            </a:r>
            <a:r>
              <a:rPr lang="en-US" sz="2800" baseline="-25000" dirty="0">
                <a:latin typeface="Times New Roman"/>
                <a:cs typeface="Times New Roman"/>
              </a:rPr>
              <a:t>5</a:t>
            </a:r>
            <a:r>
              <a:rPr lang="en-US" sz="2800" dirty="0">
                <a:latin typeface="Times New Roman"/>
                <a:cs typeface="Times New Roman"/>
                <a:sym typeface="Wingdings"/>
              </a:rPr>
              <a:t></a:t>
            </a:r>
            <a:r>
              <a:rPr lang="en-US" sz="2800" dirty="0">
                <a:latin typeface="Times New Roman"/>
                <a:cs typeface="Times New Roman"/>
              </a:rPr>
              <a:t>1+ </a:t>
            </a:r>
            <a:r>
              <a:rPr lang="en-US" sz="2800" dirty="0" smtClean="0">
                <a:latin typeface="Times New Roman"/>
                <a:cs typeface="Times New Roman"/>
              </a:rPr>
              <a:t>γ</a:t>
            </a:r>
            <a:r>
              <a:rPr lang="en-US" sz="2800" baseline="-25000" dirty="0" smtClean="0">
                <a:latin typeface="Times New Roman"/>
                <a:cs typeface="Times New Roman"/>
              </a:rPr>
              <a:t>5</a:t>
            </a:r>
            <a:endParaRPr lang="en-US" sz="2800" dirty="0">
              <a:latin typeface="Times New Roman"/>
              <a:cs typeface="Times New Roman"/>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48089" y="513940"/>
            <a:ext cx="2330889" cy="155614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17924" y="2170047"/>
            <a:ext cx="1950166" cy="1097280"/>
          </a:xfrm>
          <a:prstGeom prst="rect">
            <a:avLst/>
          </a:prstGeom>
        </p:spPr>
      </p:pic>
    </p:spTree>
    <p:extLst>
      <p:ext uri="{BB962C8B-B14F-4D97-AF65-F5344CB8AC3E}">
        <p14:creationId xmlns:p14="http://schemas.microsoft.com/office/powerpoint/2010/main" val="469389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66" y="0"/>
            <a:ext cx="7902206" cy="714731"/>
          </a:xfrm>
        </p:spPr>
        <p:txBody>
          <a:bodyPr>
            <a:normAutofit fontScale="90000"/>
          </a:bodyPr>
          <a:lstStyle/>
          <a:p>
            <a:r>
              <a:rPr lang="en-US" sz="3600" dirty="0" smtClean="0">
                <a:latin typeface="Times New Roman"/>
                <a:cs typeface="Times New Roman"/>
              </a:rPr>
              <a:t>A recent example of NP Fits to B</a:t>
            </a:r>
            <a:r>
              <a:rPr lang="en-US" sz="3600" dirty="0" smtClean="0">
                <a:latin typeface="Times New Roman"/>
                <a:cs typeface="Times New Roman"/>
                <a:sym typeface="Wingdings"/>
              </a:rPr>
              <a:t>s </a:t>
            </a:r>
            <a:r>
              <a:rPr lang="en-US" sz="3600" dirty="0" err="1" smtClean="0">
                <a:latin typeface="Times New Roman"/>
                <a:cs typeface="Times New Roman"/>
                <a:sym typeface="Wingdings"/>
              </a:rPr>
              <a:t>l</a:t>
            </a:r>
            <a:r>
              <a:rPr lang="en-US" sz="3600" baseline="30000" dirty="0" err="1" smtClean="0">
                <a:latin typeface="Times New Roman"/>
                <a:cs typeface="Times New Roman"/>
                <a:sym typeface="Wingdings"/>
              </a:rPr>
              <a:t>+</a:t>
            </a:r>
            <a:r>
              <a:rPr lang="en-US" sz="3600" dirty="0" err="1" smtClean="0">
                <a:latin typeface="Times New Roman"/>
                <a:cs typeface="Times New Roman"/>
                <a:sym typeface="Wingdings"/>
              </a:rPr>
              <a:t>l</a:t>
            </a:r>
            <a:r>
              <a:rPr lang="en-US" sz="3600" baseline="30000" dirty="0" smtClean="0">
                <a:latin typeface="Times New Roman"/>
                <a:cs typeface="Times New Roman"/>
                <a:sym typeface="Wingdings"/>
              </a:rPr>
              <a:t>-</a:t>
            </a:r>
            <a:r>
              <a:rPr lang="en-US" sz="3600" dirty="0" smtClean="0">
                <a:latin typeface="Times New Roman"/>
                <a:cs typeface="Times New Roman"/>
                <a:sym typeface="Wingdings"/>
              </a:rPr>
              <a:t> data </a:t>
            </a:r>
            <a:endParaRPr lang="en-US" sz="3600" dirty="0">
              <a:latin typeface="Times New Roman"/>
              <a:cs typeface="Times New Roman"/>
            </a:endParaRPr>
          </a:p>
        </p:txBody>
      </p:sp>
      <p:sp>
        <p:nvSpPr>
          <p:cNvPr id="4" name="Slide Number Placeholder 3"/>
          <p:cNvSpPr>
            <a:spLocks noGrp="1"/>
          </p:cNvSpPr>
          <p:nvPr>
            <p:ph type="sldNum" sz="quarter" idx="12"/>
          </p:nvPr>
        </p:nvSpPr>
        <p:spPr/>
        <p:txBody>
          <a:bodyPr/>
          <a:lstStyle/>
          <a:p>
            <a:fld id="{F16D68EC-1E92-5F40-99CB-2855E5FF9889}" type="slidenum">
              <a:rPr lang="en-US" smtClean="0"/>
              <a:pPr/>
              <a:t>61</a:t>
            </a:fld>
            <a:endParaRPr lang="en-US"/>
          </a:p>
        </p:txBody>
      </p:sp>
      <p:sp>
        <p:nvSpPr>
          <p:cNvPr id="5" name="TextBox 4"/>
          <p:cNvSpPr txBox="1"/>
          <p:nvPr/>
        </p:nvSpPr>
        <p:spPr>
          <a:xfrm>
            <a:off x="2201332" y="5593529"/>
            <a:ext cx="6654801" cy="1077218"/>
          </a:xfrm>
          <a:prstGeom prst="rect">
            <a:avLst/>
          </a:prstGeom>
          <a:noFill/>
        </p:spPr>
        <p:txBody>
          <a:bodyPr wrap="square" rtlCol="0">
            <a:spAutoFit/>
          </a:bodyPr>
          <a:lstStyle/>
          <a:p>
            <a:r>
              <a:rPr lang="en-US" sz="3200" dirty="0" smtClean="0">
                <a:latin typeface="Times New Roman"/>
                <a:cs typeface="Times New Roman"/>
              </a:rPr>
              <a:t>These plots </a:t>
            </a:r>
            <a:r>
              <a:rPr lang="en-US" sz="3200" i="1" dirty="0" smtClean="0">
                <a:latin typeface="Times New Roman"/>
                <a:cs typeface="Times New Roman"/>
              </a:rPr>
              <a:t>mean</a:t>
            </a:r>
            <a:r>
              <a:rPr lang="en-US" sz="3200" dirty="0" smtClean="0">
                <a:latin typeface="Times New Roman"/>
                <a:cs typeface="Times New Roman"/>
              </a:rPr>
              <a:t> there are </a:t>
            </a:r>
            <a:r>
              <a:rPr lang="en-US" sz="3200" dirty="0" smtClean="0">
                <a:solidFill>
                  <a:srgbClr val="FF0000"/>
                </a:solidFill>
                <a:latin typeface="Times New Roman"/>
                <a:cs typeface="Times New Roman"/>
              </a:rPr>
              <a:t>NP coupling(s)</a:t>
            </a:r>
            <a:r>
              <a:rPr lang="en-US" sz="3200" dirty="0" smtClean="0">
                <a:latin typeface="Times New Roman"/>
                <a:cs typeface="Times New Roman"/>
              </a:rPr>
              <a:t> in the weak interaction</a:t>
            </a:r>
            <a:endParaRPr lang="en-US" sz="3200" dirty="0">
              <a:latin typeface="Times New Roman"/>
              <a:cs typeface="Times New Roman"/>
            </a:endParaRPr>
          </a:p>
        </p:txBody>
      </p:sp>
      <p:sp>
        <p:nvSpPr>
          <p:cNvPr id="8" name="TextBox 7"/>
          <p:cNvSpPr txBox="1"/>
          <p:nvPr/>
        </p:nvSpPr>
        <p:spPr>
          <a:xfrm>
            <a:off x="84666" y="4146655"/>
            <a:ext cx="6704061" cy="830997"/>
          </a:xfrm>
          <a:prstGeom prst="rect">
            <a:avLst/>
          </a:prstGeom>
          <a:noFill/>
        </p:spPr>
        <p:txBody>
          <a:bodyPr wrap="square" rtlCol="0">
            <a:spAutoFit/>
          </a:bodyPr>
          <a:lstStyle/>
          <a:p>
            <a:r>
              <a:rPr lang="en-US" sz="2400" dirty="0" smtClean="0"/>
              <a:t>J. </a:t>
            </a:r>
            <a:r>
              <a:rPr lang="en-US" sz="2400" dirty="0" err="1" smtClean="0"/>
              <a:t>Matias</a:t>
            </a:r>
            <a:r>
              <a:rPr lang="en-US" sz="2400" dirty="0" smtClean="0"/>
              <a:t> et al., </a:t>
            </a:r>
            <a:r>
              <a:rPr lang="en-US" sz="2400" dirty="0" err="1" smtClean="0"/>
              <a:t>Moriond</a:t>
            </a:r>
            <a:r>
              <a:rPr lang="en-US" sz="2400" dirty="0" smtClean="0"/>
              <a:t> March 2017, 4.7σ deviation from SM</a:t>
            </a:r>
            <a:endParaRPr lang="en-US" sz="2400" dirty="0"/>
          </a:p>
        </p:txBody>
      </p:sp>
      <p:sp>
        <p:nvSpPr>
          <p:cNvPr id="9" name="TextBox 8"/>
          <p:cNvSpPr txBox="1"/>
          <p:nvPr/>
        </p:nvSpPr>
        <p:spPr>
          <a:xfrm>
            <a:off x="7095066" y="4146655"/>
            <a:ext cx="1947334" cy="1477328"/>
          </a:xfrm>
          <a:prstGeom prst="rect">
            <a:avLst/>
          </a:prstGeom>
          <a:noFill/>
        </p:spPr>
        <p:txBody>
          <a:bodyPr wrap="square" rtlCol="0">
            <a:spAutoFit/>
          </a:bodyPr>
          <a:lstStyle/>
          <a:p>
            <a:r>
              <a:rPr lang="en-US" dirty="0" smtClean="0"/>
              <a:t>Fits </a:t>
            </a:r>
            <a:r>
              <a:rPr lang="en-US" dirty="0"/>
              <a:t>u</a:t>
            </a:r>
            <a:r>
              <a:rPr lang="en-US" dirty="0" smtClean="0"/>
              <a:t>se LCSR at low q</a:t>
            </a:r>
            <a:r>
              <a:rPr lang="en-US" baseline="30000" dirty="0" smtClean="0"/>
              <a:t>2</a:t>
            </a:r>
            <a:r>
              <a:rPr lang="en-US" dirty="0" smtClean="0"/>
              <a:t> and lattice form factors at high q</a:t>
            </a:r>
            <a:r>
              <a:rPr lang="en-US" baseline="30000" dirty="0" smtClean="0"/>
              <a:t>2 </a:t>
            </a:r>
            <a:r>
              <a:rPr lang="en-US" dirty="0" smtClean="0"/>
              <a:t> and all data on </a:t>
            </a:r>
            <a:r>
              <a:rPr lang="en-US" dirty="0" err="1" smtClean="0"/>
              <a:t>b</a:t>
            </a:r>
            <a:r>
              <a:rPr lang="en-US" dirty="0" err="1" smtClean="0">
                <a:sym typeface="Wingdings"/>
              </a:rPr>
              <a:t>s</a:t>
            </a:r>
            <a:r>
              <a:rPr lang="en-US" dirty="0" smtClean="0">
                <a:sym typeface="Wingdings"/>
              </a:rPr>
              <a:t> l l</a:t>
            </a:r>
            <a:endParaRPr lang="en-US" dirty="0"/>
          </a:p>
        </p:txBody>
      </p:sp>
      <p:pic>
        <p:nvPicPr>
          <p:cNvPr id="12" name="Picture 11"/>
          <p:cNvPicPr>
            <a:picLocks noChangeAspect="1"/>
          </p:cNvPicPr>
          <p:nvPr/>
        </p:nvPicPr>
        <p:blipFill>
          <a:blip r:embed="rId3"/>
          <a:stretch>
            <a:fillRect/>
          </a:stretch>
        </p:blipFill>
        <p:spPr>
          <a:xfrm>
            <a:off x="0" y="5334000"/>
            <a:ext cx="2032000" cy="1524000"/>
          </a:xfrm>
          <a:prstGeom prst="rect">
            <a:avLst/>
          </a:prstGeom>
        </p:spPr>
      </p:pic>
      <p:sp>
        <p:nvSpPr>
          <p:cNvPr id="13" name="Oval Callout 12"/>
          <p:cNvSpPr/>
          <p:nvPr/>
        </p:nvSpPr>
        <p:spPr>
          <a:xfrm>
            <a:off x="982132" y="4907280"/>
            <a:ext cx="1219200" cy="853440"/>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Why should I care ?</a:t>
            </a:r>
            <a:endParaRPr lang="en-US" dirty="0"/>
          </a:p>
        </p:txBody>
      </p:sp>
      <p:pic>
        <p:nvPicPr>
          <p:cNvPr id="11" name="Picture 10"/>
          <p:cNvPicPr>
            <a:picLocks noChangeAspect="1"/>
          </p:cNvPicPr>
          <p:nvPr/>
        </p:nvPicPr>
        <p:blipFill>
          <a:blip r:embed="rId4"/>
          <a:stretch>
            <a:fillRect/>
          </a:stretch>
        </p:blipFill>
        <p:spPr>
          <a:xfrm>
            <a:off x="0" y="946219"/>
            <a:ext cx="8545068" cy="3184398"/>
          </a:xfrm>
          <a:prstGeom prst="rect">
            <a:avLst/>
          </a:prstGeom>
        </p:spPr>
      </p:pic>
    </p:spTree>
    <p:extLst>
      <p:ext uri="{BB962C8B-B14F-4D97-AF65-F5344CB8AC3E}">
        <p14:creationId xmlns:p14="http://schemas.microsoft.com/office/powerpoint/2010/main" val="582016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16D68EC-1E92-5F40-99CB-2855E5FF9889}" type="slidenum">
              <a:rPr lang="en-US" smtClean="0"/>
              <a:pPr/>
              <a:t>62</a:t>
            </a:fld>
            <a:endParaRPr lang="en-US"/>
          </a:p>
        </p:txBody>
      </p:sp>
      <p:sp>
        <p:nvSpPr>
          <p:cNvPr id="16" name="Text Box 7"/>
          <p:cNvSpPr txBox="1">
            <a:spLocks noChangeArrowheads="1"/>
          </p:cNvSpPr>
          <p:nvPr/>
        </p:nvSpPr>
        <p:spPr bwMode="auto">
          <a:xfrm>
            <a:off x="304800" y="123802"/>
            <a:ext cx="831730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4000" i="1" u="sng" dirty="0" smtClean="0">
                <a:latin typeface="Times New Roman" charset="0"/>
              </a:rPr>
              <a:t>Theory issues </a:t>
            </a:r>
            <a:r>
              <a:rPr lang="en-US" sz="4000" i="1" u="sng" dirty="0">
                <a:latin typeface="Times New Roman" charset="0"/>
              </a:rPr>
              <a:t>on B</a:t>
            </a:r>
            <a:r>
              <a:rPr lang="en-US" sz="4000" i="1" u="sng" dirty="0">
                <a:latin typeface="Times New Roman" charset="0"/>
                <a:sym typeface="Wingdings" charset="0"/>
              </a:rPr>
              <a:t>K</a:t>
            </a:r>
            <a:r>
              <a:rPr lang="en-US" sz="4000" i="1" u="sng" baseline="30000" dirty="0">
                <a:latin typeface="Times New Roman" charset="0"/>
                <a:sym typeface="Wingdings" charset="0"/>
              </a:rPr>
              <a:t>*</a:t>
            </a:r>
            <a:r>
              <a:rPr lang="en-US" sz="4000" i="1" u="sng" dirty="0">
                <a:latin typeface="Times New Roman" charset="0"/>
                <a:sym typeface="Wingdings" charset="0"/>
              </a:rPr>
              <a:t> </a:t>
            </a:r>
            <a:r>
              <a:rPr lang="en-US" sz="4000" i="1" u="sng" dirty="0" err="1">
                <a:latin typeface="Times New Roman" charset="0"/>
                <a:sym typeface="Wingdings" charset="0"/>
              </a:rPr>
              <a:t>μ</a:t>
            </a:r>
            <a:r>
              <a:rPr lang="en-US" sz="4000" i="1" u="sng" baseline="30000" dirty="0" err="1">
                <a:latin typeface="Times New Roman" charset="0"/>
                <a:sym typeface="Wingdings" charset="0"/>
              </a:rPr>
              <a:t>+</a:t>
            </a:r>
            <a:r>
              <a:rPr lang="en-US" sz="4000" i="1" u="sng" dirty="0" err="1">
                <a:latin typeface="Times New Roman" charset="0"/>
                <a:sym typeface="Wingdings" charset="0"/>
              </a:rPr>
              <a:t>μ</a:t>
            </a:r>
            <a:r>
              <a:rPr lang="en-US" sz="4000" i="1" u="sng" baseline="30000" dirty="0">
                <a:latin typeface="Times New Roman" charset="0"/>
                <a:sym typeface="Wingdings" charset="0"/>
              </a:rPr>
              <a:t>- </a:t>
            </a:r>
            <a:r>
              <a:rPr lang="en-US" sz="4000" i="1" u="sng" dirty="0">
                <a:latin typeface="Times New Roman" charset="0"/>
                <a:sym typeface="Wingdings" charset="0"/>
              </a:rPr>
              <a:t>(q</a:t>
            </a:r>
            <a:r>
              <a:rPr lang="en-US" sz="4000" i="1" u="sng" baseline="30000" dirty="0">
                <a:latin typeface="Times New Roman" charset="0"/>
                <a:sym typeface="Wingdings" charset="0"/>
              </a:rPr>
              <a:t>2</a:t>
            </a:r>
            <a:r>
              <a:rPr lang="en-US" sz="4000" i="1" dirty="0" smtClean="0">
                <a:latin typeface="Times New Roman" charset="0"/>
                <a:sym typeface="Wingdings" charset="0"/>
              </a:rPr>
              <a:t>)</a:t>
            </a:r>
            <a:endParaRPr lang="en-US" sz="4000" i="1" dirty="0">
              <a:latin typeface="Times New Roman" charset="0"/>
            </a:endParaRPr>
          </a:p>
        </p:txBody>
      </p:sp>
      <p:sp>
        <p:nvSpPr>
          <p:cNvPr id="18" name="TextBox 17"/>
          <p:cNvSpPr txBox="1"/>
          <p:nvPr/>
        </p:nvSpPr>
        <p:spPr>
          <a:xfrm>
            <a:off x="425886" y="1181471"/>
            <a:ext cx="8497981" cy="830997"/>
          </a:xfrm>
          <a:prstGeom prst="rect">
            <a:avLst/>
          </a:prstGeom>
          <a:noFill/>
        </p:spPr>
        <p:txBody>
          <a:bodyPr wrap="square" rtlCol="0">
            <a:spAutoFit/>
          </a:bodyPr>
          <a:lstStyle/>
          <a:p>
            <a:r>
              <a:rPr lang="en-US" sz="2400" dirty="0" smtClean="0">
                <a:sym typeface="Wingdings"/>
              </a:rPr>
              <a:t></a:t>
            </a:r>
            <a:r>
              <a:rPr lang="en-US" sz="2400" dirty="0" smtClean="0"/>
              <a:t>Check dependence on light-cone form factors </a:t>
            </a:r>
            <a:r>
              <a:rPr lang="en-US" sz="2400" dirty="0" smtClean="0">
                <a:latin typeface="Times New Roman"/>
                <a:cs typeface="Times New Roman"/>
              </a:rPr>
              <a:t>(some checks already done by Lattice QCD groups) </a:t>
            </a:r>
            <a:endParaRPr lang="en-US" sz="2400" dirty="0">
              <a:latin typeface="Times New Roman"/>
              <a:cs typeface="Times New Roman"/>
            </a:endParaRPr>
          </a:p>
        </p:txBody>
      </p:sp>
      <p:sp>
        <p:nvSpPr>
          <p:cNvPr id="3" name="Rectangle 2"/>
          <p:cNvSpPr/>
          <p:nvPr/>
        </p:nvSpPr>
        <p:spPr>
          <a:xfrm>
            <a:off x="304800" y="2336709"/>
            <a:ext cx="4705537" cy="2492990"/>
          </a:xfrm>
          <a:prstGeom prst="rect">
            <a:avLst/>
          </a:prstGeom>
        </p:spPr>
        <p:txBody>
          <a:bodyPr wrap="square">
            <a:spAutoFit/>
          </a:bodyPr>
          <a:lstStyle/>
          <a:p>
            <a:r>
              <a:rPr lang="en-US" sz="2400" dirty="0" smtClean="0">
                <a:sym typeface="Wingdings"/>
              </a:rPr>
              <a:t>Can tails of large BK* [c-</a:t>
            </a:r>
            <a:r>
              <a:rPr lang="en-US" sz="2400" dirty="0" err="1" smtClean="0">
                <a:sym typeface="Wingdings"/>
              </a:rPr>
              <a:t>cbar</a:t>
            </a:r>
            <a:r>
              <a:rPr lang="en-US" sz="2400" dirty="0" smtClean="0">
                <a:sym typeface="Wingdings"/>
              </a:rPr>
              <a:t>] or </a:t>
            </a:r>
            <a:r>
              <a:rPr lang="en-US" sz="2400" i="1" dirty="0" smtClean="0">
                <a:sym typeface="Wingdings"/>
              </a:rPr>
              <a:t>non-</a:t>
            </a:r>
            <a:r>
              <a:rPr lang="en-US" sz="2400" i="1" dirty="0" err="1" smtClean="0">
                <a:sym typeface="Wingdings"/>
              </a:rPr>
              <a:t>factorizable</a:t>
            </a:r>
            <a:r>
              <a:rPr lang="en-US" sz="2400" i="1" dirty="0" smtClean="0">
                <a:sym typeface="Wingdings"/>
              </a:rPr>
              <a:t> effects </a:t>
            </a:r>
            <a:r>
              <a:rPr lang="en-US" sz="2400" dirty="0" smtClean="0">
                <a:sym typeface="Wingdings"/>
              </a:rPr>
              <a:t>produce the anomalies found in the angular distributions ?  </a:t>
            </a:r>
            <a:r>
              <a:rPr lang="en-US" sz="2000" dirty="0" smtClean="0">
                <a:sym typeface="Wingdings"/>
              </a:rPr>
              <a:t>(If all non-</a:t>
            </a:r>
            <a:r>
              <a:rPr lang="en-US" sz="2000" dirty="0" err="1" smtClean="0">
                <a:sym typeface="Wingdings"/>
              </a:rPr>
              <a:t>perturbative</a:t>
            </a:r>
            <a:r>
              <a:rPr lang="en-US" sz="2000" dirty="0" smtClean="0">
                <a:sym typeface="Wingdings"/>
              </a:rPr>
              <a:t> effects float with arbitrary normalization in the fit then the data can explained,</a:t>
            </a:r>
          </a:p>
          <a:p>
            <a:r>
              <a:rPr lang="en-US" sz="2000" dirty="0">
                <a:sym typeface="Wingdings"/>
              </a:rPr>
              <a:t> http://</a:t>
            </a:r>
            <a:r>
              <a:rPr lang="en-US" sz="2000" dirty="0" err="1">
                <a:sym typeface="Wingdings"/>
              </a:rPr>
              <a:t>lanl.arxiv.org</a:t>
            </a:r>
            <a:r>
              <a:rPr lang="en-US" sz="2000" dirty="0">
                <a:sym typeface="Wingdings"/>
              </a:rPr>
              <a:t>/abs/1512.07157)</a:t>
            </a:r>
            <a:endParaRPr lang="en-US" sz="2000" dirty="0"/>
          </a:p>
        </p:txBody>
      </p:sp>
      <p:pic>
        <p:nvPicPr>
          <p:cNvPr id="5" name="Picture 4"/>
          <p:cNvPicPr>
            <a:picLocks noChangeAspect="1"/>
          </p:cNvPicPr>
          <p:nvPr/>
        </p:nvPicPr>
        <p:blipFill>
          <a:blip r:embed="rId3"/>
          <a:stretch>
            <a:fillRect/>
          </a:stretch>
        </p:blipFill>
        <p:spPr>
          <a:xfrm>
            <a:off x="5147733" y="2336709"/>
            <a:ext cx="3657600" cy="2548890"/>
          </a:xfrm>
          <a:prstGeom prst="rect">
            <a:avLst/>
          </a:prstGeom>
        </p:spPr>
      </p:pic>
      <p:sp>
        <p:nvSpPr>
          <p:cNvPr id="2" name="TextBox 1"/>
          <p:cNvSpPr txBox="1"/>
          <p:nvPr/>
        </p:nvSpPr>
        <p:spPr>
          <a:xfrm>
            <a:off x="6045200" y="1947845"/>
            <a:ext cx="1981200" cy="369332"/>
          </a:xfrm>
          <a:prstGeom prst="rect">
            <a:avLst/>
          </a:prstGeom>
          <a:noFill/>
        </p:spPr>
        <p:txBody>
          <a:bodyPr wrap="square" rtlCol="0">
            <a:spAutoFit/>
          </a:bodyPr>
          <a:lstStyle/>
          <a:p>
            <a:r>
              <a:rPr lang="en-US" dirty="0" smtClean="0"/>
              <a:t>Major concern</a:t>
            </a:r>
            <a:endParaRPr lang="en-US" dirty="0"/>
          </a:p>
        </p:txBody>
      </p:sp>
      <p:sp>
        <p:nvSpPr>
          <p:cNvPr id="6" name="TextBox 5"/>
          <p:cNvSpPr txBox="1"/>
          <p:nvPr/>
        </p:nvSpPr>
        <p:spPr>
          <a:xfrm>
            <a:off x="304800" y="5005222"/>
            <a:ext cx="8839200" cy="1384995"/>
          </a:xfrm>
          <a:prstGeom prst="rect">
            <a:avLst/>
          </a:prstGeom>
          <a:noFill/>
        </p:spPr>
        <p:txBody>
          <a:bodyPr wrap="square" rtlCol="0">
            <a:spAutoFit/>
          </a:bodyPr>
          <a:lstStyle/>
          <a:p>
            <a:r>
              <a:rPr lang="en-US" sz="2400" dirty="0" smtClean="0">
                <a:sym typeface="Wingdings"/>
              </a:rPr>
              <a:t> </a:t>
            </a:r>
            <a:r>
              <a:rPr lang="en-US" sz="2800" dirty="0" smtClean="0">
                <a:latin typeface="Times New Roman"/>
                <a:cs typeface="Times New Roman"/>
                <a:sym typeface="Wingdings"/>
              </a:rPr>
              <a:t>Use data near q</a:t>
            </a:r>
            <a:r>
              <a:rPr lang="en-US" sz="2800" baseline="30000" dirty="0" smtClean="0">
                <a:latin typeface="Times New Roman"/>
                <a:cs typeface="Times New Roman"/>
                <a:sym typeface="Wingdings"/>
              </a:rPr>
              <a:t>2</a:t>
            </a:r>
            <a:r>
              <a:rPr lang="en-US" sz="2800" dirty="0" smtClean="0">
                <a:latin typeface="Times New Roman"/>
                <a:cs typeface="Times New Roman"/>
                <a:sym typeface="Wingdings"/>
              </a:rPr>
              <a:t> =q</a:t>
            </a:r>
            <a:r>
              <a:rPr lang="en-US" sz="2800" baseline="30000" dirty="0" smtClean="0">
                <a:latin typeface="Times New Roman"/>
                <a:cs typeface="Times New Roman"/>
                <a:sym typeface="Wingdings"/>
              </a:rPr>
              <a:t>2</a:t>
            </a:r>
            <a:r>
              <a:rPr lang="en-US" sz="2800" baseline="-25000" dirty="0" smtClean="0">
                <a:latin typeface="Times New Roman"/>
                <a:cs typeface="Times New Roman"/>
                <a:sym typeface="Wingdings"/>
              </a:rPr>
              <a:t>max</a:t>
            </a:r>
            <a:r>
              <a:rPr lang="en-US" sz="2800" dirty="0" smtClean="0">
                <a:latin typeface="Times New Roman"/>
                <a:cs typeface="Times New Roman"/>
                <a:sym typeface="Wingdings"/>
              </a:rPr>
              <a:t> (K* at rest), where symmetry works (Heavy Quark Effective Theory) and constrains ratio of polarizations</a:t>
            </a:r>
            <a:r>
              <a:rPr lang="en-US" sz="2800" dirty="0">
                <a:latin typeface="Times New Roman"/>
                <a:cs typeface="Times New Roman"/>
                <a:sym typeface="Wingdings"/>
              </a:rPr>
              <a:t> </a:t>
            </a:r>
            <a:r>
              <a:rPr lang="en-US" sz="2800" dirty="0" smtClean="0">
                <a:latin typeface="Times New Roman"/>
                <a:cs typeface="Times New Roman"/>
                <a:sym typeface="Wingdings"/>
              </a:rPr>
              <a:t>(no </a:t>
            </a:r>
            <a:r>
              <a:rPr lang="en-US" sz="2800" dirty="0" err="1" smtClean="0">
                <a:latin typeface="Times New Roman"/>
                <a:cs typeface="Times New Roman"/>
                <a:sym typeface="Wingdings"/>
              </a:rPr>
              <a:t>hadronic</a:t>
            </a:r>
            <a:r>
              <a:rPr lang="en-US" sz="2800" dirty="0" smtClean="0">
                <a:latin typeface="Times New Roman"/>
                <a:cs typeface="Times New Roman"/>
                <a:sym typeface="Wingdings"/>
              </a:rPr>
              <a:t> corrections)</a:t>
            </a:r>
            <a:r>
              <a:rPr lang="en-US" sz="2800" u="sng" dirty="0" smtClean="0">
                <a:latin typeface="Times New Roman"/>
                <a:cs typeface="Times New Roman"/>
                <a:sym typeface="Wingdings"/>
              </a:rPr>
              <a:t>Still find NP</a:t>
            </a:r>
            <a:endParaRPr lang="en-US" sz="2800" u="sng" dirty="0">
              <a:latin typeface="Times New Roman"/>
              <a:cs typeface="Times New Roman"/>
            </a:endParaRPr>
          </a:p>
        </p:txBody>
      </p:sp>
    </p:spTree>
    <p:extLst>
      <p:ext uri="{BB962C8B-B14F-4D97-AF65-F5344CB8AC3E}">
        <p14:creationId xmlns:p14="http://schemas.microsoft.com/office/powerpoint/2010/main" val="4247679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16D68EC-1E92-5F40-99CB-2855E5FF9889}" type="slidenum">
              <a:rPr lang="en-US" smtClean="0"/>
              <a:pPr/>
              <a:t>63</a:t>
            </a:fld>
            <a:endParaRPr lang="en-US"/>
          </a:p>
        </p:txBody>
      </p:sp>
      <p:sp>
        <p:nvSpPr>
          <p:cNvPr id="6" name="TextBox 5"/>
          <p:cNvSpPr txBox="1"/>
          <p:nvPr/>
        </p:nvSpPr>
        <p:spPr>
          <a:xfrm>
            <a:off x="4544877" y="5680789"/>
            <a:ext cx="4599123" cy="830997"/>
          </a:xfrm>
          <a:prstGeom prst="rect">
            <a:avLst/>
          </a:prstGeom>
          <a:noFill/>
        </p:spPr>
        <p:txBody>
          <a:bodyPr wrap="square" rtlCol="0">
            <a:spAutoFit/>
          </a:bodyPr>
          <a:lstStyle/>
          <a:p>
            <a:r>
              <a:rPr lang="en-US" sz="2400" u="sng" dirty="0" smtClean="0"/>
              <a:t>Still confirmation and </a:t>
            </a:r>
            <a:r>
              <a:rPr lang="en-US" sz="2400" u="sng" dirty="0" smtClean="0">
                <a:solidFill>
                  <a:srgbClr val="FF0000"/>
                </a:solidFill>
              </a:rPr>
              <a:t>more data</a:t>
            </a:r>
            <a:r>
              <a:rPr lang="en-US" sz="2400" u="sng" dirty="0" smtClean="0"/>
              <a:t> is needed to close the case for NP</a:t>
            </a:r>
            <a:endParaRPr lang="en-US" sz="2400" u="sng" dirty="0"/>
          </a:p>
        </p:txBody>
      </p:sp>
      <p:sp>
        <p:nvSpPr>
          <p:cNvPr id="7" name="TextBox 6"/>
          <p:cNvSpPr txBox="1"/>
          <p:nvPr/>
        </p:nvSpPr>
        <p:spPr>
          <a:xfrm>
            <a:off x="149633" y="12649"/>
            <a:ext cx="9968507" cy="954107"/>
          </a:xfrm>
          <a:prstGeom prst="rect">
            <a:avLst/>
          </a:prstGeom>
          <a:noFill/>
        </p:spPr>
        <p:txBody>
          <a:bodyPr wrap="square" rtlCol="0">
            <a:spAutoFit/>
          </a:bodyPr>
          <a:lstStyle/>
          <a:p>
            <a:r>
              <a:rPr lang="en-US" sz="2800" dirty="0" smtClean="0"/>
              <a:t>Fit </a:t>
            </a:r>
            <a:r>
              <a:rPr lang="en-US" sz="2800" dirty="0" err="1" smtClean="0"/>
              <a:t>LHCb</a:t>
            </a:r>
            <a:r>
              <a:rPr lang="en-US" sz="2800" dirty="0" smtClean="0"/>
              <a:t> finely binned angular data at q</a:t>
            </a:r>
            <a:r>
              <a:rPr lang="en-US" sz="2800" baseline="30000" dirty="0" smtClean="0"/>
              <a:t>2</a:t>
            </a:r>
            <a:r>
              <a:rPr lang="en-US" sz="2800" baseline="-25000" dirty="0" smtClean="0"/>
              <a:t>max</a:t>
            </a:r>
          </a:p>
          <a:p>
            <a:r>
              <a:rPr lang="en-US" sz="2800" dirty="0" smtClean="0"/>
              <a:t> (</a:t>
            </a:r>
            <a:r>
              <a:rPr lang="en-US" sz="2800" u="sng" dirty="0" smtClean="0">
                <a:solidFill>
                  <a:srgbClr val="FF0000"/>
                </a:solidFill>
              </a:rPr>
              <a:t>HQET limit</a:t>
            </a:r>
            <a:r>
              <a:rPr lang="en-US" sz="2800" dirty="0" smtClean="0"/>
              <a:t>)</a:t>
            </a:r>
            <a:endParaRPr lang="en-US" sz="2800" dirty="0"/>
          </a:p>
        </p:txBody>
      </p:sp>
      <p:sp>
        <p:nvSpPr>
          <p:cNvPr id="10" name="TextBox 9"/>
          <p:cNvSpPr txBox="1"/>
          <p:nvPr/>
        </p:nvSpPr>
        <p:spPr>
          <a:xfrm>
            <a:off x="745068" y="5648464"/>
            <a:ext cx="3308973" cy="707886"/>
          </a:xfrm>
          <a:prstGeom prst="rect">
            <a:avLst/>
          </a:prstGeom>
          <a:noFill/>
        </p:spPr>
        <p:txBody>
          <a:bodyPr wrap="square" rtlCol="0">
            <a:spAutoFit/>
          </a:bodyPr>
          <a:lstStyle/>
          <a:p>
            <a:r>
              <a:rPr lang="en-US" sz="2000" dirty="0" smtClean="0"/>
              <a:t>A. Karan et al. (</a:t>
            </a:r>
            <a:r>
              <a:rPr lang="en-US" sz="2000" dirty="0" err="1" smtClean="0"/>
              <a:t>arXiv</a:t>
            </a:r>
            <a:r>
              <a:rPr lang="en-US" sz="2000" dirty="0" smtClean="0"/>
              <a:t>: 1603.04355) [</a:t>
            </a:r>
            <a:r>
              <a:rPr lang="en-US" sz="2000" dirty="0" err="1" smtClean="0"/>
              <a:t>R.Sinha</a:t>
            </a:r>
            <a:r>
              <a:rPr lang="en-US" sz="2000" dirty="0" smtClean="0"/>
              <a:t> group]</a:t>
            </a:r>
            <a:endParaRPr lang="en-US" sz="2000" dirty="0"/>
          </a:p>
        </p:txBody>
      </p:sp>
      <p:sp>
        <p:nvSpPr>
          <p:cNvPr id="13" name="TextBox 12"/>
          <p:cNvSpPr txBox="1"/>
          <p:nvPr/>
        </p:nvSpPr>
        <p:spPr>
          <a:xfrm>
            <a:off x="5360896" y="4845731"/>
            <a:ext cx="3809999" cy="830997"/>
          </a:xfrm>
          <a:prstGeom prst="rect">
            <a:avLst/>
          </a:prstGeom>
          <a:noFill/>
        </p:spPr>
        <p:txBody>
          <a:bodyPr wrap="square" rtlCol="0">
            <a:spAutoFit/>
          </a:bodyPr>
          <a:lstStyle/>
          <a:p>
            <a:r>
              <a:rPr lang="en-US" sz="2400" i="1" dirty="0" smtClean="0"/>
              <a:t>5σ signal for NP, requires </a:t>
            </a:r>
            <a:r>
              <a:rPr lang="en-US" sz="2400" i="1" u="sng" dirty="0" smtClean="0"/>
              <a:t>right-handed currents</a:t>
            </a:r>
            <a:endParaRPr lang="en-US" sz="2400" i="1" u="sng" dirty="0"/>
          </a:p>
        </p:txBody>
      </p:sp>
      <p:pic>
        <p:nvPicPr>
          <p:cNvPr id="2" name="Picture 1" descr="sinha_fig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633" y="906284"/>
            <a:ext cx="4625340" cy="4564380"/>
          </a:xfrm>
          <a:prstGeom prst="rect">
            <a:avLst/>
          </a:prstGeom>
        </p:spPr>
      </p:pic>
      <p:sp>
        <p:nvSpPr>
          <p:cNvPr id="3" name="TextBox 2"/>
          <p:cNvSpPr txBox="1"/>
          <p:nvPr/>
        </p:nvSpPr>
        <p:spPr>
          <a:xfrm>
            <a:off x="1219200" y="2812534"/>
            <a:ext cx="660400" cy="369332"/>
          </a:xfrm>
          <a:prstGeom prst="rect">
            <a:avLst/>
          </a:prstGeom>
          <a:noFill/>
        </p:spPr>
        <p:txBody>
          <a:bodyPr wrap="square" rtlCol="0">
            <a:spAutoFit/>
          </a:bodyPr>
          <a:lstStyle/>
          <a:p>
            <a:r>
              <a:rPr lang="en-US" dirty="0" smtClean="0"/>
              <a:t>SM</a:t>
            </a:r>
            <a:endParaRPr lang="en-US" dirty="0"/>
          </a:p>
        </p:txBody>
      </p:sp>
      <p:sp>
        <p:nvSpPr>
          <p:cNvPr id="5" name="TextBox 4"/>
          <p:cNvSpPr txBox="1"/>
          <p:nvPr/>
        </p:nvSpPr>
        <p:spPr>
          <a:xfrm>
            <a:off x="999067" y="4165600"/>
            <a:ext cx="2404533" cy="646331"/>
          </a:xfrm>
          <a:prstGeom prst="rect">
            <a:avLst/>
          </a:prstGeom>
          <a:noFill/>
        </p:spPr>
        <p:txBody>
          <a:bodyPr wrap="square" rtlCol="0">
            <a:spAutoFit/>
          </a:bodyPr>
          <a:lstStyle/>
          <a:p>
            <a:r>
              <a:rPr lang="en-US" dirty="0" smtClean="0"/>
              <a:t>Data with 1σ, 5σ uncertainties</a:t>
            </a:r>
            <a:endParaRPr lang="en-US" dirty="0"/>
          </a:p>
        </p:txBody>
      </p:sp>
      <p:pic>
        <p:nvPicPr>
          <p:cNvPr id="8" name="Picture 7"/>
          <p:cNvPicPr>
            <a:picLocks noChangeAspect="1"/>
          </p:cNvPicPr>
          <p:nvPr/>
        </p:nvPicPr>
        <p:blipFill>
          <a:blip r:embed="rId4"/>
          <a:stretch>
            <a:fillRect/>
          </a:stretch>
        </p:blipFill>
        <p:spPr>
          <a:xfrm>
            <a:off x="4943066" y="919526"/>
            <a:ext cx="3920490" cy="3926205"/>
          </a:xfrm>
          <a:prstGeom prst="rect">
            <a:avLst/>
          </a:prstGeom>
        </p:spPr>
      </p:pic>
      <p:sp>
        <p:nvSpPr>
          <p:cNvPr id="11" name="TextBox 10"/>
          <p:cNvSpPr txBox="1"/>
          <p:nvPr/>
        </p:nvSpPr>
        <p:spPr>
          <a:xfrm>
            <a:off x="5638801" y="1153067"/>
            <a:ext cx="1422400" cy="369332"/>
          </a:xfrm>
          <a:prstGeom prst="rect">
            <a:avLst/>
          </a:prstGeom>
          <a:noFill/>
        </p:spPr>
        <p:txBody>
          <a:bodyPr wrap="square" rtlCol="0">
            <a:spAutoFit/>
          </a:bodyPr>
          <a:lstStyle/>
          <a:p>
            <a:r>
              <a:rPr lang="en-US" dirty="0" smtClean="0">
                <a:latin typeface="Zapf Dingbats"/>
                <a:ea typeface="Zapf Dingbats"/>
                <a:cs typeface="Zapf Dingbats"/>
                <a:sym typeface="Zapf Dingbats"/>
              </a:rPr>
              <a:t>★</a:t>
            </a:r>
            <a:r>
              <a:rPr lang="en-US" dirty="0" smtClean="0"/>
              <a:t> is the SM</a:t>
            </a:r>
            <a:endParaRPr lang="en-US" dirty="0"/>
          </a:p>
        </p:txBody>
      </p:sp>
      <p:sp>
        <p:nvSpPr>
          <p:cNvPr id="9" name="TextBox 8"/>
          <p:cNvSpPr txBox="1"/>
          <p:nvPr/>
        </p:nvSpPr>
        <p:spPr>
          <a:xfrm>
            <a:off x="7525821" y="2997200"/>
            <a:ext cx="1337735" cy="646331"/>
          </a:xfrm>
          <a:prstGeom prst="rect">
            <a:avLst/>
          </a:prstGeom>
          <a:noFill/>
        </p:spPr>
        <p:txBody>
          <a:bodyPr wrap="square" rtlCol="0">
            <a:spAutoFit/>
          </a:bodyPr>
          <a:lstStyle/>
          <a:p>
            <a:r>
              <a:rPr lang="en-US" dirty="0" smtClean="0"/>
              <a:t>Contours at 1,3,5σ</a:t>
            </a:r>
            <a:endParaRPr lang="en-US" dirty="0"/>
          </a:p>
        </p:txBody>
      </p:sp>
    </p:spTree>
    <p:extLst>
      <p:ext uri="{BB962C8B-B14F-4D97-AF65-F5344CB8AC3E}">
        <p14:creationId xmlns:p14="http://schemas.microsoft.com/office/powerpoint/2010/main" val="13879664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82332"/>
          </a:xfrm>
        </p:spPr>
        <p:txBody>
          <a:bodyPr>
            <a:noAutofit/>
          </a:bodyPr>
          <a:lstStyle/>
          <a:p>
            <a:r>
              <a:rPr lang="en-US" sz="3200" dirty="0" smtClean="0"/>
              <a:t>Paths to the future:</a:t>
            </a:r>
            <a:br>
              <a:rPr lang="en-US" sz="3200" dirty="0" smtClean="0"/>
            </a:br>
            <a:r>
              <a:rPr lang="en-US" sz="3200" dirty="0" smtClean="0"/>
              <a:t>A</a:t>
            </a:r>
            <a:r>
              <a:rPr lang="en-US" sz="3200" baseline="-25000" dirty="0" smtClean="0"/>
              <a:t>FB</a:t>
            </a:r>
            <a:r>
              <a:rPr lang="en-US" sz="3200" dirty="0" smtClean="0"/>
              <a:t>(q</a:t>
            </a:r>
            <a:r>
              <a:rPr lang="en-US" sz="3200" baseline="30000" dirty="0" smtClean="0"/>
              <a:t>2</a:t>
            </a:r>
            <a:r>
              <a:rPr lang="en-US" sz="3200" dirty="0" smtClean="0"/>
              <a:t>) for </a:t>
            </a:r>
            <a:r>
              <a:rPr lang="en-US" sz="3200" u="sng" dirty="0" smtClean="0"/>
              <a:t>Inclusive</a:t>
            </a:r>
            <a:r>
              <a:rPr lang="en-US" sz="3200" dirty="0" smtClean="0"/>
              <a:t> </a:t>
            </a:r>
            <a:r>
              <a:rPr lang="en-US" sz="3200" dirty="0" err="1" smtClean="0"/>
              <a:t>b</a:t>
            </a:r>
            <a:r>
              <a:rPr lang="en-US" sz="3200" dirty="0" err="1" smtClean="0">
                <a:sym typeface="Wingdings"/>
              </a:rPr>
              <a:t>s</a:t>
            </a:r>
            <a:r>
              <a:rPr lang="en-US" sz="3200" dirty="0" smtClean="0">
                <a:sym typeface="Wingdings"/>
              </a:rPr>
              <a:t> l</a:t>
            </a:r>
            <a:r>
              <a:rPr lang="en-US" sz="3200" baseline="30000" dirty="0" smtClean="0">
                <a:sym typeface="Wingdings"/>
              </a:rPr>
              <a:t>+</a:t>
            </a:r>
            <a:r>
              <a:rPr lang="en-US" sz="3200" dirty="0" smtClean="0">
                <a:sym typeface="Wingdings"/>
              </a:rPr>
              <a:t> l</a:t>
            </a:r>
            <a:r>
              <a:rPr lang="en-US" sz="3200" baseline="30000" dirty="0" smtClean="0">
                <a:sym typeface="Wingdings"/>
              </a:rPr>
              <a:t>-</a:t>
            </a:r>
            <a:endParaRPr lang="en-US" sz="32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r="4861"/>
          <a:stretch/>
        </p:blipFill>
        <p:spPr>
          <a:xfrm>
            <a:off x="1378517" y="1052082"/>
            <a:ext cx="4639733" cy="3489960"/>
          </a:xfrm>
          <a:prstGeom prst="rect">
            <a:avLst/>
          </a:prstGeom>
        </p:spPr>
      </p:pic>
      <p:pic>
        <p:nvPicPr>
          <p:cNvPr id="5" name="Picture 4"/>
          <p:cNvPicPr>
            <a:picLocks noChangeAspect="1"/>
          </p:cNvPicPr>
          <p:nvPr/>
        </p:nvPicPr>
        <p:blipFill>
          <a:blip r:embed="rId3"/>
          <a:stretch>
            <a:fillRect/>
          </a:stretch>
        </p:blipFill>
        <p:spPr>
          <a:xfrm>
            <a:off x="4894245" y="1193799"/>
            <a:ext cx="811530" cy="622935"/>
          </a:xfrm>
          <a:prstGeom prst="rect">
            <a:avLst/>
          </a:prstGeom>
        </p:spPr>
      </p:pic>
      <p:pic>
        <p:nvPicPr>
          <p:cNvPr id="6" name="Picture 5"/>
          <p:cNvPicPr>
            <a:picLocks noChangeAspect="1"/>
          </p:cNvPicPr>
          <p:nvPr/>
        </p:nvPicPr>
        <p:blipFill>
          <a:blip r:embed="rId4"/>
          <a:stretch>
            <a:fillRect/>
          </a:stretch>
        </p:blipFill>
        <p:spPr>
          <a:xfrm>
            <a:off x="1219200" y="4687988"/>
            <a:ext cx="7040880" cy="2270760"/>
          </a:xfrm>
          <a:prstGeom prst="rect">
            <a:avLst/>
          </a:prstGeom>
        </p:spPr>
      </p:pic>
      <p:sp>
        <p:nvSpPr>
          <p:cNvPr id="7" name="Rectangle 6"/>
          <p:cNvSpPr/>
          <p:nvPr/>
        </p:nvSpPr>
        <p:spPr>
          <a:xfrm>
            <a:off x="6018250" y="4144057"/>
            <a:ext cx="3125750" cy="646331"/>
          </a:xfrm>
          <a:prstGeom prst="rect">
            <a:avLst/>
          </a:prstGeom>
        </p:spPr>
        <p:txBody>
          <a:bodyPr wrap="none">
            <a:spAutoFit/>
          </a:bodyPr>
          <a:lstStyle/>
          <a:p>
            <a:r>
              <a:rPr lang="en-US" dirty="0">
                <a:hlinkClick r:id="rId5"/>
              </a:rPr>
              <a:t>http://arxiv.org/abs/</a:t>
            </a:r>
            <a:r>
              <a:rPr lang="en-US" dirty="0" smtClean="0">
                <a:hlinkClick r:id="rId5"/>
              </a:rPr>
              <a:t>1402.7134</a:t>
            </a:r>
            <a:endParaRPr lang="en-US" dirty="0" smtClean="0"/>
          </a:p>
          <a:p>
            <a:r>
              <a:rPr lang="en-US" dirty="0" smtClean="0"/>
              <a:t>To appear in PRD.</a:t>
            </a:r>
            <a:endParaRPr lang="en-US" dirty="0"/>
          </a:p>
        </p:txBody>
      </p:sp>
      <p:sp>
        <p:nvSpPr>
          <p:cNvPr id="3" name="TextBox 2"/>
          <p:cNvSpPr txBox="1"/>
          <p:nvPr/>
        </p:nvSpPr>
        <p:spPr>
          <a:xfrm>
            <a:off x="5978277" y="1816734"/>
            <a:ext cx="2996390" cy="1815882"/>
          </a:xfrm>
          <a:prstGeom prst="rect">
            <a:avLst/>
          </a:prstGeom>
          <a:noFill/>
        </p:spPr>
        <p:txBody>
          <a:bodyPr wrap="square" rtlCol="0">
            <a:spAutoFit/>
          </a:bodyPr>
          <a:lstStyle/>
          <a:p>
            <a:r>
              <a:rPr lang="en-US" sz="2400" dirty="0" smtClean="0"/>
              <a:t>Precise result useful for NP diagnosis but </a:t>
            </a:r>
            <a:r>
              <a:rPr lang="en-US" sz="2400" i="1" u="sng" dirty="0" smtClean="0"/>
              <a:t>Belle II only  </a:t>
            </a:r>
            <a:r>
              <a:rPr lang="en-US" sz="2000" dirty="0" smtClean="0"/>
              <a:t>(see </a:t>
            </a:r>
          </a:p>
          <a:p>
            <a:r>
              <a:rPr lang="en-US" sz="2000" dirty="0" smtClean="0"/>
              <a:t>http://</a:t>
            </a:r>
            <a:r>
              <a:rPr lang="en-US" sz="2000" dirty="0" err="1" smtClean="0"/>
              <a:t>arxiv.org</a:t>
            </a:r>
            <a:r>
              <a:rPr lang="en-US" sz="2000" dirty="0" smtClean="0"/>
              <a:t>/abs/1503.04849)</a:t>
            </a:r>
            <a:endParaRPr lang="en-US" sz="2000" dirty="0"/>
          </a:p>
        </p:txBody>
      </p:sp>
      <p:sp>
        <p:nvSpPr>
          <p:cNvPr id="9" name="TextBox 8"/>
          <p:cNvSpPr txBox="1"/>
          <p:nvPr/>
        </p:nvSpPr>
        <p:spPr>
          <a:xfrm>
            <a:off x="6248400" y="1100667"/>
            <a:ext cx="2726267" cy="523220"/>
          </a:xfrm>
          <a:prstGeom prst="rect">
            <a:avLst/>
          </a:prstGeom>
          <a:noFill/>
        </p:spPr>
        <p:txBody>
          <a:bodyPr wrap="square" rtlCol="0">
            <a:spAutoFit/>
          </a:bodyPr>
          <a:lstStyle/>
          <a:p>
            <a:r>
              <a:rPr lang="en-US" sz="2800" i="1" dirty="0" smtClean="0"/>
              <a:t>No form factors</a:t>
            </a:r>
            <a:endParaRPr lang="en-US" sz="2800" i="1" dirty="0"/>
          </a:p>
        </p:txBody>
      </p:sp>
      <p:sp>
        <p:nvSpPr>
          <p:cNvPr id="10" name="TextBox 9"/>
          <p:cNvSpPr txBox="1"/>
          <p:nvPr/>
        </p:nvSpPr>
        <p:spPr>
          <a:xfrm>
            <a:off x="134471" y="1319734"/>
            <a:ext cx="1464235" cy="1200329"/>
          </a:xfrm>
          <a:prstGeom prst="rect">
            <a:avLst/>
          </a:prstGeom>
          <a:noFill/>
        </p:spPr>
        <p:txBody>
          <a:bodyPr wrap="square" rtlCol="0">
            <a:spAutoFit/>
          </a:bodyPr>
          <a:lstStyle/>
          <a:p>
            <a:r>
              <a:rPr lang="en-US" dirty="0" smtClean="0"/>
              <a:t>~301 </a:t>
            </a:r>
            <a:r>
              <a:rPr lang="en-US" dirty="0" err="1" smtClean="0"/>
              <a:t>b</a:t>
            </a:r>
            <a:r>
              <a:rPr lang="en-US" dirty="0" err="1" smtClean="0">
                <a:sym typeface="Wingdings"/>
              </a:rPr>
              <a:t>s</a:t>
            </a:r>
            <a:r>
              <a:rPr lang="en-US" dirty="0" smtClean="0">
                <a:sym typeface="Wingdings"/>
              </a:rPr>
              <a:t> </a:t>
            </a:r>
            <a:r>
              <a:rPr lang="en-US" dirty="0" err="1" smtClean="0">
                <a:sym typeface="Wingdings"/>
              </a:rPr>
              <a:t>l</a:t>
            </a:r>
            <a:r>
              <a:rPr lang="en-US" baseline="30000" dirty="0" err="1" smtClean="0">
                <a:sym typeface="Wingdings"/>
              </a:rPr>
              <a:t>+</a:t>
            </a:r>
            <a:r>
              <a:rPr lang="en-US" dirty="0" err="1" smtClean="0">
                <a:sym typeface="Wingdings"/>
              </a:rPr>
              <a:t>l</a:t>
            </a:r>
            <a:r>
              <a:rPr lang="en-US" baseline="30000" dirty="0" smtClean="0">
                <a:sym typeface="Wingdings"/>
              </a:rPr>
              <a:t>-</a:t>
            </a:r>
            <a:r>
              <a:rPr lang="en-US" dirty="0" smtClean="0">
                <a:sym typeface="Wingdings"/>
              </a:rPr>
              <a:t> signal events in Belle data sample</a:t>
            </a:r>
            <a:endParaRPr lang="en-US" dirty="0"/>
          </a:p>
        </p:txBody>
      </p:sp>
      <p:sp>
        <p:nvSpPr>
          <p:cNvPr id="8" name="TextBox 7"/>
          <p:cNvSpPr txBox="1"/>
          <p:nvPr/>
        </p:nvSpPr>
        <p:spPr>
          <a:xfrm>
            <a:off x="134471" y="338667"/>
            <a:ext cx="1795929" cy="646331"/>
          </a:xfrm>
          <a:prstGeom prst="rect">
            <a:avLst/>
          </a:prstGeom>
          <a:noFill/>
        </p:spPr>
        <p:txBody>
          <a:bodyPr wrap="square" rtlCol="0">
            <a:spAutoFit/>
          </a:bodyPr>
          <a:lstStyle/>
          <a:p>
            <a:r>
              <a:rPr lang="en-US" dirty="0" smtClean="0"/>
              <a:t>(Skip if time is short)</a:t>
            </a:r>
            <a:endParaRPr lang="en-US" dirty="0"/>
          </a:p>
        </p:txBody>
      </p:sp>
    </p:spTree>
    <p:extLst>
      <p:ext uri="{BB962C8B-B14F-4D97-AF65-F5344CB8AC3E}">
        <p14:creationId xmlns:p14="http://schemas.microsoft.com/office/powerpoint/2010/main" val="363979301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819" y="80834"/>
            <a:ext cx="7848274" cy="711200"/>
          </a:xfrm>
        </p:spPr>
        <p:txBody>
          <a:bodyPr>
            <a:normAutofit/>
          </a:bodyPr>
          <a:lstStyle/>
          <a:p>
            <a:r>
              <a:rPr lang="en-US" sz="3600" u="sng" dirty="0" smtClean="0">
                <a:latin typeface="Times New Roman"/>
                <a:cs typeface="Times New Roman"/>
              </a:rPr>
              <a:t>How can we establish NP in B</a:t>
            </a:r>
            <a:r>
              <a:rPr lang="en-US" sz="3600" u="sng" dirty="0" smtClean="0">
                <a:latin typeface="Times New Roman"/>
                <a:cs typeface="Times New Roman"/>
                <a:sym typeface="Wingdings"/>
              </a:rPr>
              <a:t>K* l</a:t>
            </a:r>
            <a:r>
              <a:rPr lang="en-US" sz="3600" u="sng" baseline="30000" dirty="0" smtClean="0">
                <a:latin typeface="Times New Roman"/>
                <a:cs typeface="Times New Roman"/>
                <a:sym typeface="Wingdings"/>
              </a:rPr>
              <a:t>-</a:t>
            </a:r>
            <a:r>
              <a:rPr lang="en-US" sz="3600" u="sng" dirty="0" smtClean="0">
                <a:latin typeface="Times New Roman"/>
                <a:cs typeface="Times New Roman"/>
                <a:sym typeface="Wingdings"/>
              </a:rPr>
              <a:t>l</a:t>
            </a:r>
            <a:r>
              <a:rPr lang="en-US" sz="3600" u="sng" baseline="30000" dirty="0" smtClean="0">
                <a:latin typeface="Times New Roman"/>
                <a:cs typeface="Times New Roman"/>
                <a:sym typeface="Wingdings"/>
              </a:rPr>
              <a:t>+</a:t>
            </a:r>
            <a:r>
              <a:rPr lang="en-US" sz="3600" u="sng" dirty="0" smtClean="0">
                <a:latin typeface="Times New Roman"/>
                <a:cs typeface="Times New Roman"/>
                <a:sym typeface="Wingdings"/>
              </a:rPr>
              <a:t> </a:t>
            </a:r>
            <a:r>
              <a:rPr lang="en-US" sz="3600" u="sng" dirty="0" smtClean="0">
                <a:latin typeface="Times New Roman"/>
                <a:cs typeface="Times New Roman"/>
              </a:rPr>
              <a:t>?</a:t>
            </a:r>
            <a:endParaRPr lang="en-US" sz="3600" u="sng" dirty="0">
              <a:latin typeface="Times New Roman"/>
              <a:cs typeface="Times New Roman"/>
            </a:endParaRPr>
          </a:p>
        </p:txBody>
      </p:sp>
      <p:sp>
        <p:nvSpPr>
          <p:cNvPr id="10" name="TextBox 9"/>
          <p:cNvSpPr txBox="1"/>
          <p:nvPr/>
        </p:nvSpPr>
        <p:spPr>
          <a:xfrm>
            <a:off x="678329" y="948481"/>
            <a:ext cx="8008471" cy="954107"/>
          </a:xfrm>
          <a:prstGeom prst="rect">
            <a:avLst/>
          </a:prstGeom>
          <a:noFill/>
        </p:spPr>
        <p:txBody>
          <a:bodyPr wrap="square" rtlCol="0">
            <a:spAutoFit/>
          </a:bodyPr>
          <a:lstStyle/>
          <a:p>
            <a:r>
              <a:rPr lang="en-US" sz="2800" dirty="0" err="1" smtClean="0"/>
              <a:t>Ans</a:t>
            </a:r>
            <a:r>
              <a:rPr lang="en-US" sz="2800" dirty="0" smtClean="0"/>
              <a:t>: Observe and measure the rate for </a:t>
            </a:r>
          </a:p>
          <a:p>
            <a:r>
              <a:rPr lang="en-US" sz="2800" dirty="0">
                <a:sym typeface="Wingdings"/>
              </a:rPr>
              <a:t>a</a:t>
            </a:r>
            <a:r>
              <a:rPr lang="en-US" sz="2800" dirty="0" smtClean="0">
                <a:sym typeface="Wingdings"/>
              </a:rPr>
              <a:t>nd thus isolate the Z</a:t>
            </a:r>
            <a:r>
              <a:rPr lang="en-US" sz="2800" baseline="30000" dirty="0" smtClean="0">
                <a:sym typeface="Wingdings"/>
              </a:rPr>
              <a:t>’</a:t>
            </a:r>
            <a:r>
              <a:rPr lang="en-US" sz="2800" dirty="0" smtClean="0">
                <a:sym typeface="Wingdings"/>
              </a:rPr>
              <a:t> penguin (C</a:t>
            </a:r>
            <a:r>
              <a:rPr lang="en-US" sz="2800" baseline="-25000" dirty="0" smtClean="0">
                <a:sym typeface="Wingdings"/>
              </a:rPr>
              <a:t>9</a:t>
            </a:r>
            <a:r>
              <a:rPr lang="en-US" sz="2800" dirty="0" smtClean="0">
                <a:sym typeface="Wingdings"/>
              </a:rPr>
              <a:t>) at </a:t>
            </a:r>
            <a:r>
              <a:rPr lang="en-US" sz="2800" i="1" dirty="0" smtClean="0">
                <a:solidFill>
                  <a:srgbClr val="FF0000"/>
                </a:solidFill>
                <a:sym typeface="Wingdings"/>
              </a:rPr>
              <a:t>Belle II </a:t>
            </a:r>
            <a:endParaRPr lang="en-US" i="1" dirty="0">
              <a:solidFill>
                <a:srgbClr val="FF0000"/>
              </a:solidFill>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1165476602"/>
              </p:ext>
            </p:extLst>
          </p:nvPr>
        </p:nvGraphicFramePr>
        <p:xfrm>
          <a:off x="6484843" y="948481"/>
          <a:ext cx="1492250" cy="539750"/>
        </p:xfrm>
        <a:graphic>
          <a:graphicData uri="http://schemas.openxmlformats.org/presentationml/2006/ole">
            <mc:AlternateContent xmlns:mc="http://schemas.openxmlformats.org/markup-compatibility/2006">
              <mc:Choice xmlns:v="urn:schemas-microsoft-com:vml" Requires="v">
                <p:oleObj spid="_x0000_s8306" name="Equation" r:id="rId3" imgW="596900" imgH="215900" progId="Equation.DSMT4">
                  <p:embed/>
                </p:oleObj>
              </mc:Choice>
              <mc:Fallback>
                <p:oleObj name="Equation" r:id="rId3" imgW="596900" imgH="215900" progId="Equation.DSMT4">
                  <p:embed/>
                  <p:pic>
                    <p:nvPicPr>
                      <p:cNvPr id="0" name=""/>
                      <p:cNvPicPr/>
                      <p:nvPr/>
                    </p:nvPicPr>
                    <p:blipFill>
                      <a:blip r:embed="rId4"/>
                      <a:stretch>
                        <a:fillRect/>
                      </a:stretch>
                    </p:blipFill>
                    <p:spPr>
                      <a:xfrm>
                        <a:off x="6484843" y="948481"/>
                        <a:ext cx="1492250" cy="539750"/>
                      </a:xfrm>
                      <a:prstGeom prst="rect">
                        <a:avLst/>
                      </a:prstGeom>
                    </p:spPr>
                  </p:pic>
                </p:oleObj>
              </mc:Fallback>
            </mc:AlternateContent>
          </a:graphicData>
        </a:graphic>
      </p:graphicFrame>
      <p:sp>
        <p:nvSpPr>
          <p:cNvPr id="11" name="Rectangle 10"/>
          <p:cNvSpPr/>
          <p:nvPr/>
        </p:nvSpPr>
        <p:spPr>
          <a:xfrm>
            <a:off x="457200" y="948481"/>
            <a:ext cx="7625976" cy="1128343"/>
          </a:xfrm>
          <a:prstGeom prst="rect">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8111565" y="978364"/>
            <a:ext cx="1150470" cy="1200329"/>
          </a:xfrm>
          <a:prstGeom prst="rect">
            <a:avLst/>
          </a:prstGeom>
          <a:noFill/>
        </p:spPr>
        <p:txBody>
          <a:bodyPr wrap="square" rtlCol="0">
            <a:spAutoFit/>
          </a:bodyPr>
          <a:lstStyle/>
          <a:p>
            <a:r>
              <a:rPr lang="en-US" dirty="0" smtClean="0"/>
              <a:t>Answer from Buras et al.</a:t>
            </a:r>
            <a:endParaRPr lang="en-US" dirty="0"/>
          </a:p>
        </p:txBody>
      </p:sp>
      <p:pic>
        <p:nvPicPr>
          <p:cNvPr id="17" name="Picture 16"/>
          <p:cNvPicPr>
            <a:picLocks noChangeAspect="1"/>
          </p:cNvPicPr>
          <p:nvPr/>
        </p:nvPicPr>
        <p:blipFill rotWithShape="1">
          <a:blip r:embed="rId5" cstate="print">
            <a:extLst>
              <a:ext uri="{28A0092B-C50C-407E-A947-70E740481C1C}">
                <a14:useLocalDpi xmlns:a14="http://schemas.microsoft.com/office/drawing/2010/main"/>
              </a:ext>
            </a:extLst>
          </a:blip>
          <a:srcRect t="5933" b="15513"/>
          <a:stretch/>
        </p:blipFill>
        <p:spPr>
          <a:xfrm>
            <a:off x="0" y="2977009"/>
            <a:ext cx="9144000" cy="2746969"/>
          </a:xfrm>
          <a:prstGeom prst="rect">
            <a:avLst/>
          </a:prstGeom>
        </p:spPr>
      </p:pic>
    </p:spTree>
    <p:extLst>
      <p:ext uri="{BB962C8B-B14F-4D97-AF65-F5344CB8AC3E}">
        <p14:creationId xmlns:p14="http://schemas.microsoft.com/office/powerpoint/2010/main" val="2578322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819" y="80834"/>
            <a:ext cx="7848274" cy="711200"/>
          </a:xfrm>
        </p:spPr>
        <p:txBody>
          <a:bodyPr>
            <a:normAutofit/>
          </a:bodyPr>
          <a:lstStyle/>
          <a:p>
            <a:r>
              <a:rPr lang="en-US" sz="3600" u="sng" dirty="0" smtClean="0">
                <a:latin typeface="Times New Roman"/>
                <a:cs typeface="Times New Roman"/>
              </a:rPr>
              <a:t>How can we establish NP in B</a:t>
            </a:r>
            <a:r>
              <a:rPr lang="en-US" sz="3600" u="sng" dirty="0" smtClean="0">
                <a:latin typeface="Times New Roman"/>
                <a:cs typeface="Times New Roman"/>
                <a:sym typeface="Wingdings"/>
              </a:rPr>
              <a:t>K* l</a:t>
            </a:r>
            <a:r>
              <a:rPr lang="en-US" sz="3600" u="sng" baseline="30000" dirty="0" smtClean="0">
                <a:latin typeface="Times New Roman"/>
                <a:cs typeface="Times New Roman"/>
                <a:sym typeface="Wingdings"/>
              </a:rPr>
              <a:t>-</a:t>
            </a:r>
            <a:r>
              <a:rPr lang="en-US" sz="3600" u="sng" dirty="0" smtClean="0">
                <a:latin typeface="Times New Roman"/>
                <a:cs typeface="Times New Roman"/>
                <a:sym typeface="Wingdings"/>
              </a:rPr>
              <a:t>l</a:t>
            </a:r>
            <a:r>
              <a:rPr lang="en-US" sz="3600" u="sng" baseline="30000" dirty="0" smtClean="0">
                <a:latin typeface="Times New Roman"/>
                <a:cs typeface="Times New Roman"/>
                <a:sym typeface="Wingdings"/>
              </a:rPr>
              <a:t>+</a:t>
            </a:r>
            <a:r>
              <a:rPr lang="en-US" sz="3600" u="sng" dirty="0" smtClean="0">
                <a:latin typeface="Times New Roman"/>
                <a:cs typeface="Times New Roman"/>
                <a:sym typeface="Wingdings"/>
              </a:rPr>
              <a:t> </a:t>
            </a:r>
            <a:r>
              <a:rPr lang="en-US" sz="3600" u="sng" dirty="0" smtClean="0">
                <a:latin typeface="Times New Roman"/>
                <a:cs typeface="Times New Roman"/>
              </a:rPr>
              <a:t>?</a:t>
            </a:r>
            <a:endParaRPr lang="en-US" sz="3600" u="sng" dirty="0">
              <a:latin typeface="Times New Roman"/>
              <a:cs typeface="Times New Roman"/>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54133" y="3889190"/>
            <a:ext cx="3037840" cy="2116667"/>
          </a:xfrm>
          <a:prstGeom prst="rect">
            <a:avLst/>
          </a:prstGeom>
        </p:spPr>
      </p:pic>
      <p:sp>
        <p:nvSpPr>
          <p:cNvPr id="6" name="Rectangle 5"/>
          <p:cNvSpPr/>
          <p:nvPr/>
        </p:nvSpPr>
        <p:spPr>
          <a:xfrm>
            <a:off x="288365" y="5278031"/>
            <a:ext cx="4908503" cy="369332"/>
          </a:xfrm>
          <a:prstGeom prst="rect">
            <a:avLst/>
          </a:prstGeom>
        </p:spPr>
        <p:txBody>
          <a:bodyPr wrap="none">
            <a:spAutoFit/>
          </a:bodyPr>
          <a:lstStyle/>
          <a:p>
            <a:r>
              <a:rPr lang="en-US" dirty="0" smtClean="0"/>
              <a:t>R. </a:t>
            </a:r>
            <a:r>
              <a:rPr lang="en-US" dirty="0" err="1" smtClean="0"/>
              <a:t>Aaij</a:t>
            </a:r>
            <a:r>
              <a:rPr lang="en-US" dirty="0" smtClean="0"/>
              <a:t> et al. (</a:t>
            </a:r>
            <a:r>
              <a:rPr lang="en-US" dirty="0" err="1" smtClean="0"/>
              <a:t>LHCb</a:t>
            </a:r>
            <a:r>
              <a:rPr lang="en-US" dirty="0" smtClean="0"/>
              <a:t> </a:t>
            </a:r>
            <a:r>
              <a:rPr lang="en-US" dirty="0" err="1" smtClean="0"/>
              <a:t>collab</a:t>
            </a:r>
            <a:r>
              <a:rPr lang="en-US" dirty="0" smtClean="0"/>
              <a:t>); PRL </a:t>
            </a:r>
            <a:r>
              <a:rPr lang="en-US" dirty="0"/>
              <a:t>113, 151601 (2014)</a:t>
            </a:r>
          </a:p>
        </p:txBody>
      </p:sp>
      <p:sp>
        <p:nvSpPr>
          <p:cNvPr id="7" name="TextBox 6"/>
          <p:cNvSpPr txBox="1"/>
          <p:nvPr/>
        </p:nvSpPr>
        <p:spPr>
          <a:xfrm>
            <a:off x="128819" y="1405417"/>
            <a:ext cx="5579035" cy="1200328"/>
          </a:xfrm>
          <a:prstGeom prst="rect">
            <a:avLst/>
          </a:prstGeom>
          <a:noFill/>
        </p:spPr>
        <p:txBody>
          <a:bodyPr wrap="square" rtlCol="0">
            <a:spAutoFit/>
          </a:bodyPr>
          <a:lstStyle/>
          <a:p>
            <a:r>
              <a:rPr lang="en-US" sz="2400" dirty="0" err="1" smtClean="0"/>
              <a:t>Ans</a:t>
            </a:r>
            <a:r>
              <a:rPr lang="en-US" sz="2400" dirty="0" smtClean="0"/>
              <a:t>: Verify hint of lepton universality breakdown at </a:t>
            </a:r>
            <a:r>
              <a:rPr lang="en-US" sz="2400" dirty="0" smtClean="0">
                <a:solidFill>
                  <a:srgbClr val="FF0000"/>
                </a:solidFill>
              </a:rPr>
              <a:t>Belle II </a:t>
            </a:r>
          </a:p>
          <a:p>
            <a:r>
              <a:rPr lang="en-US" sz="2400" dirty="0" smtClean="0"/>
              <a:t>(good electron </a:t>
            </a:r>
            <a:r>
              <a:rPr lang="en-US" sz="2400" dirty="0" err="1" smtClean="0"/>
              <a:t>eff</a:t>
            </a:r>
            <a:r>
              <a:rPr lang="en-US" sz="2400" dirty="0" smtClean="0"/>
              <a:t> and mass resolution)</a:t>
            </a:r>
            <a:endParaRPr lang="en-US" sz="2400" dirty="0"/>
          </a:p>
        </p:txBody>
      </p:sp>
      <p:sp>
        <p:nvSpPr>
          <p:cNvPr id="12" name="Rectangle 11"/>
          <p:cNvSpPr/>
          <p:nvPr/>
        </p:nvSpPr>
        <p:spPr>
          <a:xfrm>
            <a:off x="128819" y="1405417"/>
            <a:ext cx="5425314" cy="1246495"/>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867400" y="2441539"/>
            <a:ext cx="2719249" cy="1200329"/>
          </a:xfrm>
          <a:prstGeom prst="rect">
            <a:avLst/>
          </a:prstGeom>
          <a:noFill/>
        </p:spPr>
        <p:txBody>
          <a:bodyPr wrap="square" rtlCol="0">
            <a:spAutoFit/>
          </a:bodyPr>
          <a:lstStyle/>
          <a:p>
            <a:r>
              <a:rPr lang="en-US" dirty="0" smtClean="0"/>
              <a:t>According to </a:t>
            </a:r>
            <a:r>
              <a:rPr lang="nb-NO" dirty="0">
                <a:hlinkClick r:id="rId4"/>
              </a:rPr>
              <a:t>http://xxx.lanl.gov/abs/</a:t>
            </a:r>
            <a:r>
              <a:rPr lang="nb-NO" dirty="0" smtClean="0">
                <a:hlinkClick r:id="rId4"/>
              </a:rPr>
              <a:t>1605.07633</a:t>
            </a:r>
            <a:r>
              <a:rPr lang="nb-NO" dirty="0" smtClean="0"/>
              <a:t>, </a:t>
            </a:r>
            <a:r>
              <a:rPr lang="nb-NO" dirty="0" err="1" smtClean="0"/>
              <a:t>no</a:t>
            </a:r>
            <a:r>
              <a:rPr lang="nb-NO" dirty="0" smtClean="0"/>
              <a:t> </a:t>
            </a:r>
            <a:r>
              <a:rPr lang="nb-NO" dirty="0" err="1" smtClean="0"/>
              <a:t>significant</a:t>
            </a:r>
            <a:r>
              <a:rPr lang="nb-NO" dirty="0" smtClean="0"/>
              <a:t> SM </a:t>
            </a:r>
            <a:r>
              <a:rPr lang="nb-NO" dirty="0" err="1" smtClean="0"/>
              <a:t>radiative</a:t>
            </a:r>
            <a:r>
              <a:rPr lang="nb-NO" dirty="0" smtClean="0"/>
              <a:t> </a:t>
            </a:r>
            <a:r>
              <a:rPr lang="nb-NO" dirty="0" err="1" smtClean="0"/>
              <a:t>corrections</a:t>
            </a:r>
            <a:endParaRPr lang="en-US" dirty="0"/>
          </a:p>
        </p:txBody>
      </p:sp>
      <p:sp>
        <p:nvSpPr>
          <p:cNvPr id="14" name="TextBox 13"/>
          <p:cNvSpPr txBox="1"/>
          <p:nvPr/>
        </p:nvSpPr>
        <p:spPr>
          <a:xfrm>
            <a:off x="5867400" y="1659513"/>
            <a:ext cx="2719249" cy="646331"/>
          </a:xfrm>
          <a:prstGeom prst="rect">
            <a:avLst/>
          </a:prstGeom>
          <a:noFill/>
        </p:spPr>
        <p:txBody>
          <a:bodyPr wrap="square" rtlCol="0">
            <a:spAutoFit/>
          </a:bodyPr>
          <a:lstStyle/>
          <a:p>
            <a:r>
              <a:rPr lang="en-US" dirty="0" smtClean="0">
                <a:solidFill>
                  <a:srgbClr val="FF0000"/>
                </a:solidFill>
              </a:rPr>
              <a:t>Updates to R(K</a:t>
            </a:r>
            <a:r>
              <a:rPr lang="en-US" baseline="30000" dirty="0" smtClean="0">
                <a:solidFill>
                  <a:srgbClr val="FF0000"/>
                </a:solidFill>
              </a:rPr>
              <a:t>*</a:t>
            </a:r>
            <a:r>
              <a:rPr lang="en-US" dirty="0" smtClean="0">
                <a:solidFill>
                  <a:srgbClr val="FF0000"/>
                </a:solidFill>
              </a:rPr>
              <a:t>) expected soon from </a:t>
            </a:r>
            <a:r>
              <a:rPr lang="en-US" dirty="0" err="1" smtClean="0">
                <a:solidFill>
                  <a:srgbClr val="FF0000"/>
                </a:solidFill>
              </a:rPr>
              <a:t>LHCb</a:t>
            </a:r>
            <a:r>
              <a:rPr lang="en-US" dirty="0" smtClean="0">
                <a:solidFill>
                  <a:srgbClr val="FF0000"/>
                </a:solidFill>
              </a:rPr>
              <a:t>.</a:t>
            </a:r>
            <a:endParaRPr lang="en-US" dirty="0">
              <a:solidFill>
                <a:srgbClr val="FF0000"/>
              </a:solidFill>
            </a:endParaRPr>
          </a:p>
        </p:txBody>
      </p:sp>
      <p:sp>
        <p:nvSpPr>
          <p:cNvPr id="15" name="TextBox 14"/>
          <p:cNvSpPr txBox="1"/>
          <p:nvPr/>
        </p:nvSpPr>
        <p:spPr>
          <a:xfrm>
            <a:off x="288365" y="3183435"/>
            <a:ext cx="4875805" cy="830997"/>
          </a:xfrm>
          <a:prstGeom prst="rect">
            <a:avLst/>
          </a:prstGeom>
          <a:noFill/>
        </p:spPr>
        <p:txBody>
          <a:bodyPr wrap="square" rtlCol="0">
            <a:spAutoFit/>
          </a:bodyPr>
          <a:lstStyle/>
          <a:p>
            <a:r>
              <a:rPr lang="en-US" sz="2400" dirty="0" smtClean="0"/>
              <a:t>Control region R</a:t>
            </a:r>
            <a:r>
              <a:rPr lang="en-US" sz="2400" baseline="-25000" dirty="0" smtClean="0"/>
              <a:t>K</a:t>
            </a:r>
            <a:r>
              <a:rPr lang="en-US" sz="2400" dirty="0" smtClean="0"/>
              <a:t> consistent with unity;</a:t>
            </a:r>
            <a:endParaRPr lang="en-US" sz="2400" dirty="0"/>
          </a:p>
        </p:txBody>
      </p:sp>
      <p:graphicFrame>
        <p:nvGraphicFramePr>
          <p:cNvPr id="16" name="Object 15"/>
          <p:cNvGraphicFramePr>
            <a:graphicFrameLocks noChangeAspect="1"/>
          </p:cNvGraphicFramePr>
          <p:nvPr>
            <p:extLst>
              <p:ext uri="{D42A27DB-BD31-4B8C-83A1-F6EECF244321}">
                <p14:modId xmlns:p14="http://schemas.microsoft.com/office/powerpoint/2010/main" val="1439479838"/>
              </p:ext>
            </p:extLst>
          </p:nvPr>
        </p:nvGraphicFramePr>
        <p:xfrm>
          <a:off x="373854" y="4091349"/>
          <a:ext cx="5334000" cy="914400"/>
        </p:xfrm>
        <a:graphic>
          <a:graphicData uri="http://schemas.openxmlformats.org/presentationml/2006/ole">
            <mc:AlternateContent xmlns:mc="http://schemas.openxmlformats.org/markup-compatibility/2006">
              <mc:Choice xmlns:v="urn:schemas-microsoft-com:vml" Requires="v">
                <p:oleObj spid="_x0000_s7326" name="Equation" r:id="rId5" imgW="2667000" imgH="457200" progId="Equation.DSMT4">
                  <p:embed/>
                </p:oleObj>
              </mc:Choice>
              <mc:Fallback>
                <p:oleObj name="Equation" r:id="rId5" imgW="2667000" imgH="457200" progId="Equation.DSMT4">
                  <p:embed/>
                  <p:pic>
                    <p:nvPicPr>
                      <p:cNvPr id="0" name=""/>
                      <p:cNvPicPr/>
                      <p:nvPr/>
                    </p:nvPicPr>
                    <p:blipFill>
                      <a:blip r:embed="rId6"/>
                      <a:stretch>
                        <a:fillRect/>
                      </a:stretch>
                    </p:blipFill>
                    <p:spPr>
                      <a:xfrm>
                        <a:off x="373854" y="4091349"/>
                        <a:ext cx="5334000" cy="914400"/>
                      </a:xfrm>
                      <a:prstGeom prst="rect">
                        <a:avLst/>
                      </a:prstGeom>
                    </p:spPr>
                  </p:pic>
                </p:oleObj>
              </mc:Fallback>
            </mc:AlternateContent>
          </a:graphicData>
        </a:graphic>
      </p:graphicFrame>
    </p:spTree>
    <p:extLst>
      <p:ext uri="{BB962C8B-B14F-4D97-AF65-F5344CB8AC3E}">
        <p14:creationId xmlns:p14="http://schemas.microsoft.com/office/powerpoint/2010/main" val="2236429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7681" y="661204"/>
            <a:ext cx="8743107" cy="523220"/>
          </a:xfrm>
          <a:prstGeom prst="rect">
            <a:avLst/>
          </a:prstGeom>
          <a:noFill/>
        </p:spPr>
        <p:txBody>
          <a:bodyPr wrap="square" rtlCol="0">
            <a:spAutoFit/>
          </a:bodyPr>
          <a:lstStyle/>
          <a:p>
            <a:r>
              <a:rPr lang="en-US" sz="2800" dirty="0" smtClean="0"/>
              <a:t>“Missing Energy Decay” in a Belle II GEANT4 MC simulation</a:t>
            </a:r>
            <a:endParaRPr lang="en-US" sz="2800" dirty="0"/>
          </a:p>
        </p:txBody>
      </p:sp>
      <p:sp>
        <p:nvSpPr>
          <p:cNvPr id="6" name="TextBox 5"/>
          <p:cNvSpPr txBox="1"/>
          <p:nvPr/>
        </p:nvSpPr>
        <p:spPr>
          <a:xfrm>
            <a:off x="5045061" y="1731311"/>
            <a:ext cx="2964431" cy="646331"/>
          </a:xfrm>
          <a:prstGeom prst="rect">
            <a:avLst/>
          </a:prstGeom>
          <a:noFill/>
        </p:spPr>
        <p:txBody>
          <a:bodyPr wrap="square" rtlCol="0">
            <a:spAutoFit/>
          </a:bodyPr>
          <a:lstStyle/>
          <a:p>
            <a:r>
              <a:rPr lang="en-US" dirty="0" smtClean="0"/>
              <a:t>Zoomed view of the vertex region in r--phi</a:t>
            </a:r>
            <a:endParaRPr lang="en-US" dirty="0"/>
          </a:p>
        </p:txBody>
      </p:sp>
      <p:sp>
        <p:nvSpPr>
          <p:cNvPr id="2" name="TextBox 1"/>
          <p:cNvSpPr txBox="1"/>
          <p:nvPr/>
        </p:nvSpPr>
        <p:spPr>
          <a:xfrm>
            <a:off x="844948" y="1317694"/>
            <a:ext cx="7164544" cy="523220"/>
          </a:xfrm>
          <a:prstGeom prst="rect">
            <a:avLst/>
          </a:prstGeom>
          <a:noFill/>
        </p:spPr>
        <p:txBody>
          <a:bodyPr wrap="square" rtlCol="0">
            <a:spAutoFit/>
          </a:bodyPr>
          <a:lstStyle/>
          <a:p>
            <a:r>
              <a:rPr lang="en-US" sz="2800" dirty="0" smtClean="0">
                <a:latin typeface="Times New Roman"/>
                <a:cs typeface="Times New Roman"/>
              </a:rPr>
              <a:t>Signal B</a:t>
            </a:r>
            <a:r>
              <a:rPr lang="en-US" sz="2800" dirty="0" smtClean="0">
                <a:latin typeface="Times New Roman"/>
                <a:cs typeface="Times New Roman"/>
                <a:sym typeface="Wingdings"/>
              </a:rPr>
              <a:t>K </a:t>
            </a:r>
            <a:r>
              <a:rPr lang="en-US" sz="2800" dirty="0" err="1" smtClean="0">
                <a:latin typeface="Times New Roman"/>
                <a:cs typeface="Times New Roman"/>
                <a:sym typeface="Wingdings"/>
              </a:rPr>
              <a:t>ν</a:t>
            </a:r>
            <a:r>
              <a:rPr lang="en-US" sz="2800" dirty="0" smtClean="0">
                <a:latin typeface="Times New Roman"/>
                <a:cs typeface="Times New Roman"/>
                <a:sym typeface="Wingdings"/>
              </a:rPr>
              <a:t> </a:t>
            </a:r>
            <a:r>
              <a:rPr lang="en-US" sz="2800" dirty="0" err="1" smtClean="0">
                <a:latin typeface="Times New Roman"/>
                <a:cs typeface="Times New Roman"/>
                <a:sym typeface="Wingdings"/>
              </a:rPr>
              <a:t>ν</a:t>
            </a:r>
            <a:r>
              <a:rPr lang="en-US" sz="2800" dirty="0" smtClean="0">
                <a:latin typeface="Times New Roman"/>
                <a:cs typeface="Times New Roman"/>
                <a:sym typeface="Wingdings"/>
              </a:rPr>
              <a:t>      tag mode: BDπ; DKπ</a:t>
            </a:r>
            <a:endParaRPr lang="en-US" sz="2800" dirty="0">
              <a:latin typeface="Times New Roman"/>
              <a:cs typeface="Times New Roman"/>
            </a:endParaRPr>
          </a:p>
        </p:txBody>
      </p:sp>
      <p:sp>
        <p:nvSpPr>
          <p:cNvPr id="8" name="Slide Number Placeholder 7"/>
          <p:cNvSpPr>
            <a:spLocks noGrp="1"/>
          </p:cNvSpPr>
          <p:nvPr>
            <p:ph type="sldNum" sz="quarter" idx="11"/>
          </p:nvPr>
        </p:nvSpPr>
        <p:spPr>
          <a:xfrm>
            <a:off x="7010400" y="6492875"/>
            <a:ext cx="2133600" cy="365125"/>
          </a:xfrm>
        </p:spPr>
        <p:txBody>
          <a:bodyPr/>
          <a:lstStyle/>
          <a:p>
            <a:pPr>
              <a:defRPr/>
            </a:pPr>
            <a:fld id="{26C485F6-F622-9D4E-98CB-D3BEE147E703}" type="slidenum">
              <a:rPr lang="en-US" smtClean="0"/>
              <a:pPr>
                <a:defRPr/>
              </a:pPr>
              <a:t>67</a:t>
            </a:fld>
            <a:endParaRPr lang="en-US" dirty="0"/>
          </a:p>
        </p:txBody>
      </p:sp>
      <p:pic>
        <p:nvPicPr>
          <p:cNvPr id="9" name="Picture 8"/>
          <p:cNvPicPr>
            <a:picLocks noChangeAspect="1"/>
          </p:cNvPicPr>
          <p:nvPr/>
        </p:nvPicPr>
        <p:blipFill>
          <a:blip r:embed="rId3"/>
          <a:stretch>
            <a:fillRect/>
          </a:stretch>
        </p:blipFill>
        <p:spPr>
          <a:xfrm>
            <a:off x="0" y="2638671"/>
            <a:ext cx="4427220" cy="4069080"/>
          </a:xfrm>
          <a:prstGeom prst="rect">
            <a:avLst/>
          </a:prstGeom>
        </p:spPr>
      </p:pic>
      <p:pic>
        <p:nvPicPr>
          <p:cNvPr id="10" name="Picture 9"/>
          <p:cNvPicPr>
            <a:picLocks noChangeAspect="1"/>
          </p:cNvPicPr>
          <p:nvPr/>
        </p:nvPicPr>
        <p:blipFill>
          <a:blip r:embed="rId4"/>
          <a:stretch>
            <a:fillRect/>
          </a:stretch>
        </p:blipFill>
        <p:spPr>
          <a:xfrm>
            <a:off x="4427220" y="2469515"/>
            <a:ext cx="4419600" cy="4023360"/>
          </a:xfrm>
          <a:prstGeom prst="rect">
            <a:avLst/>
          </a:prstGeom>
        </p:spPr>
      </p:pic>
      <p:sp>
        <p:nvSpPr>
          <p:cNvPr id="11" name="TextBox 10"/>
          <p:cNvSpPr txBox="1"/>
          <p:nvPr/>
        </p:nvSpPr>
        <p:spPr>
          <a:xfrm>
            <a:off x="791230" y="1979414"/>
            <a:ext cx="2336800" cy="369332"/>
          </a:xfrm>
          <a:prstGeom prst="rect">
            <a:avLst/>
          </a:prstGeom>
          <a:noFill/>
        </p:spPr>
        <p:txBody>
          <a:bodyPr wrap="square" rtlCol="0">
            <a:spAutoFit/>
          </a:bodyPr>
          <a:lstStyle/>
          <a:p>
            <a:r>
              <a:rPr lang="en-US" dirty="0" smtClean="0"/>
              <a:t>View in r-z</a:t>
            </a:r>
            <a:endParaRPr lang="en-US" dirty="0"/>
          </a:p>
        </p:txBody>
      </p:sp>
      <p:sp>
        <p:nvSpPr>
          <p:cNvPr id="3" name="TextBox 2"/>
          <p:cNvSpPr txBox="1"/>
          <p:nvPr/>
        </p:nvSpPr>
        <p:spPr>
          <a:xfrm>
            <a:off x="2032000" y="190500"/>
            <a:ext cx="5638825" cy="461665"/>
          </a:xfrm>
          <a:prstGeom prst="rect">
            <a:avLst/>
          </a:prstGeom>
          <a:noFill/>
        </p:spPr>
        <p:txBody>
          <a:bodyPr wrap="square" rtlCol="0">
            <a:spAutoFit/>
          </a:bodyPr>
          <a:lstStyle/>
          <a:p>
            <a:r>
              <a:rPr lang="en-US" sz="2400" dirty="0" smtClean="0"/>
              <a:t>Example of Belle II Physics studies</a:t>
            </a:r>
            <a:endParaRPr lang="en-US" sz="2400" dirty="0"/>
          </a:p>
        </p:txBody>
      </p:sp>
    </p:spTree>
    <p:extLst>
      <p:ext uri="{BB962C8B-B14F-4D97-AF65-F5344CB8AC3E}">
        <p14:creationId xmlns:p14="http://schemas.microsoft.com/office/powerpoint/2010/main" val="1146170474"/>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464733" y="84667"/>
            <a:ext cx="6841067" cy="769441"/>
          </a:xfrm>
          <a:prstGeom prst="rect">
            <a:avLst/>
          </a:prstGeom>
          <a:noFill/>
        </p:spPr>
        <p:txBody>
          <a:bodyPr wrap="square" rtlCol="0">
            <a:spAutoFit/>
          </a:bodyPr>
          <a:lstStyle/>
          <a:p>
            <a:r>
              <a:rPr lang="en-US" sz="4400" dirty="0" smtClean="0"/>
              <a:t>“We need more data !!”  </a:t>
            </a:r>
            <a:endParaRPr lang="en-US" sz="4400" dirty="0"/>
          </a:p>
        </p:txBody>
      </p:sp>
      <p:pic>
        <p:nvPicPr>
          <p:cNvPr id="15" name="Picture 14" descr="SevenSamurai_original.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09533" y="854108"/>
            <a:ext cx="4506163" cy="2534717"/>
          </a:xfrm>
          <a:prstGeom prst="rect">
            <a:avLst/>
          </a:prstGeom>
        </p:spPr>
      </p:pic>
      <p:pic>
        <p:nvPicPr>
          <p:cNvPr id="2" name="Picture 1"/>
          <p:cNvPicPr>
            <a:picLocks noChangeAspect="1"/>
          </p:cNvPicPr>
          <p:nvPr/>
        </p:nvPicPr>
        <p:blipFill>
          <a:blip r:embed="rId4"/>
          <a:stretch>
            <a:fillRect/>
          </a:stretch>
        </p:blipFill>
        <p:spPr>
          <a:xfrm>
            <a:off x="228600" y="854108"/>
            <a:ext cx="3810000" cy="2705100"/>
          </a:xfrm>
          <a:prstGeom prst="rect">
            <a:avLst/>
          </a:prstGeom>
        </p:spPr>
      </p:pic>
      <p:sp>
        <p:nvSpPr>
          <p:cNvPr id="3" name="TextBox 2"/>
          <p:cNvSpPr txBox="1"/>
          <p:nvPr/>
        </p:nvSpPr>
        <p:spPr>
          <a:xfrm>
            <a:off x="4487333" y="3388825"/>
            <a:ext cx="5740401" cy="338554"/>
          </a:xfrm>
          <a:prstGeom prst="rect">
            <a:avLst/>
          </a:prstGeom>
          <a:noFill/>
        </p:spPr>
        <p:txBody>
          <a:bodyPr wrap="square" rtlCol="0">
            <a:spAutoFit/>
          </a:bodyPr>
          <a:lstStyle/>
          <a:p>
            <a:r>
              <a:rPr lang="en-US" sz="1600" dirty="0" smtClean="0"/>
              <a:t>Apologies to Director Akira Kurosawa </a:t>
            </a:r>
            <a:endParaRPr lang="en-US" sz="1600" dirty="0"/>
          </a:p>
        </p:txBody>
      </p:sp>
      <p:sp>
        <p:nvSpPr>
          <p:cNvPr id="4" name="TextBox 3"/>
          <p:cNvSpPr txBox="1"/>
          <p:nvPr/>
        </p:nvSpPr>
        <p:spPr>
          <a:xfrm>
            <a:off x="228600" y="3827936"/>
            <a:ext cx="8608704" cy="954107"/>
          </a:xfrm>
          <a:prstGeom prst="rect">
            <a:avLst/>
          </a:prstGeom>
          <a:noFill/>
        </p:spPr>
        <p:txBody>
          <a:bodyPr wrap="square" rtlCol="0">
            <a:spAutoFit/>
          </a:bodyPr>
          <a:lstStyle/>
          <a:p>
            <a:r>
              <a:rPr lang="en-US" sz="2800" i="1" dirty="0" smtClean="0"/>
              <a:t>To find out whether there are NP couplings in the weak interaction</a:t>
            </a:r>
            <a:endParaRPr lang="en-US" sz="2800" i="1" dirty="0"/>
          </a:p>
        </p:txBody>
      </p:sp>
      <p:sp>
        <p:nvSpPr>
          <p:cNvPr id="12" name="TextBox 11"/>
          <p:cNvSpPr txBox="1"/>
          <p:nvPr/>
        </p:nvSpPr>
        <p:spPr>
          <a:xfrm>
            <a:off x="1225629" y="5557473"/>
            <a:ext cx="6167807" cy="954107"/>
          </a:xfrm>
          <a:prstGeom prst="rect">
            <a:avLst/>
          </a:prstGeom>
          <a:noFill/>
        </p:spPr>
        <p:txBody>
          <a:bodyPr wrap="square" rtlCol="0">
            <a:spAutoFit/>
          </a:bodyPr>
          <a:lstStyle/>
          <a:p>
            <a:r>
              <a:rPr lang="en-US" sz="2800" dirty="0" smtClean="0"/>
              <a:t>Try to squeeze out a bit more from the Belle I data sample.</a:t>
            </a:r>
            <a:endParaRPr lang="en-US" sz="2800" dirty="0"/>
          </a:p>
        </p:txBody>
      </p:sp>
    </p:spTree>
    <p:extLst>
      <p:ext uri="{BB962C8B-B14F-4D97-AF65-F5344CB8AC3E}">
        <p14:creationId xmlns:p14="http://schemas.microsoft.com/office/powerpoint/2010/main" val="1457473466"/>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64318" y="64496"/>
            <a:ext cx="6841067" cy="769441"/>
          </a:xfrm>
          <a:prstGeom prst="rect">
            <a:avLst/>
          </a:prstGeom>
          <a:noFill/>
        </p:spPr>
        <p:txBody>
          <a:bodyPr wrap="square" rtlCol="0">
            <a:spAutoFit/>
          </a:bodyPr>
          <a:lstStyle/>
          <a:p>
            <a:r>
              <a:rPr lang="en-US" sz="4400" dirty="0" smtClean="0"/>
              <a:t>“We need more data !!”  </a:t>
            </a:r>
            <a:endParaRPr lang="en-US" sz="4400" dirty="0"/>
          </a:p>
        </p:txBody>
      </p:sp>
      <p:sp>
        <p:nvSpPr>
          <p:cNvPr id="6" name="TextBox 5"/>
          <p:cNvSpPr txBox="1"/>
          <p:nvPr/>
        </p:nvSpPr>
        <p:spPr>
          <a:xfrm>
            <a:off x="281830" y="5796170"/>
            <a:ext cx="4225312" cy="646331"/>
          </a:xfrm>
          <a:prstGeom prst="rect">
            <a:avLst/>
          </a:prstGeom>
          <a:noFill/>
        </p:spPr>
        <p:txBody>
          <a:bodyPr wrap="square" rtlCol="0">
            <a:spAutoFit/>
          </a:bodyPr>
          <a:lstStyle/>
          <a:p>
            <a:r>
              <a:rPr lang="en-US" dirty="0" smtClean="0"/>
              <a:t>Belle I </a:t>
            </a:r>
            <a:r>
              <a:rPr lang="en-US" dirty="0" smtClean="0"/>
              <a:t>data. </a:t>
            </a:r>
            <a:r>
              <a:rPr lang="en-US" dirty="0" smtClean="0"/>
              <a:t>S. </a:t>
            </a:r>
            <a:r>
              <a:rPr lang="en-US" dirty="0" err="1" smtClean="0"/>
              <a:t>Wehle</a:t>
            </a:r>
            <a:r>
              <a:rPr lang="en-US" dirty="0"/>
              <a:t> </a:t>
            </a:r>
            <a:r>
              <a:rPr lang="en-US" dirty="0" smtClean="0"/>
              <a:t>et al. </a:t>
            </a:r>
            <a:r>
              <a:rPr lang="en-US" dirty="0" smtClean="0"/>
              <a:t>(Belle </a:t>
            </a:r>
            <a:r>
              <a:rPr lang="en-US" dirty="0" err="1" smtClean="0"/>
              <a:t>collab</a:t>
            </a:r>
            <a:r>
              <a:rPr lang="en-US" dirty="0" smtClean="0"/>
              <a:t>)</a:t>
            </a:r>
            <a:endParaRPr lang="en-US" dirty="0" smtClean="0"/>
          </a:p>
          <a:p>
            <a:r>
              <a:rPr lang="en-US" dirty="0" smtClean="0"/>
              <a:t> </a:t>
            </a:r>
            <a:r>
              <a:rPr lang="en-US" dirty="0" err="1" smtClean="0"/>
              <a:t>arXiv</a:t>
            </a:r>
            <a:r>
              <a:rPr lang="en-US" dirty="0" smtClean="0"/>
              <a:t>: 1612.05014, published in PRL</a:t>
            </a:r>
            <a:endParaRPr lang="en-US" dirty="0"/>
          </a:p>
        </p:txBody>
      </p:sp>
      <p:sp>
        <p:nvSpPr>
          <p:cNvPr id="8" name="TextBox 7"/>
          <p:cNvSpPr txBox="1"/>
          <p:nvPr/>
        </p:nvSpPr>
        <p:spPr>
          <a:xfrm>
            <a:off x="94388" y="1616563"/>
            <a:ext cx="1439333" cy="646331"/>
          </a:xfrm>
          <a:prstGeom prst="rect">
            <a:avLst/>
          </a:prstGeom>
          <a:noFill/>
        </p:spPr>
        <p:txBody>
          <a:bodyPr wrap="square" rtlCol="0">
            <a:spAutoFit/>
          </a:bodyPr>
          <a:lstStyle/>
          <a:p>
            <a:r>
              <a:rPr lang="en-US" dirty="0" smtClean="0"/>
              <a:t>Signal of ~312 events</a:t>
            </a:r>
            <a:endParaRPr lang="en-US" dirty="0"/>
          </a:p>
        </p:txBody>
      </p:sp>
      <p:sp>
        <p:nvSpPr>
          <p:cNvPr id="9" name="TextBox 8"/>
          <p:cNvSpPr txBox="1"/>
          <p:nvPr/>
        </p:nvSpPr>
        <p:spPr>
          <a:xfrm>
            <a:off x="7415688" y="3104451"/>
            <a:ext cx="508000" cy="369332"/>
          </a:xfrm>
          <a:prstGeom prst="rect">
            <a:avLst/>
          </a:prstGeom>
          <a:noFill/>
        </p:spPr>
        <p:txBody>
          <a:bodyPr wrap="square" rtlCol="0">
            <a:spAutoFit/>
          </a:bodyPr>
          <a:lstStyle/>
          <a:p>
            <a:r>
              <a:rPr lang="en-US" dirty="0" smtClean="0"/>
              <a:t>P</a:t>
            </a:r>
            <a:r>
              <a:rPr lang="en-US" baseline="-25000" dirty="0" smtClean="0"/>
              <a:t>5</a:t>
            </a:r>
            <a:r>
              <a:rPr lang="en-US" baseline="30000" dirty="0" smtClean="0"/>
              <a:t>’</a:t>
            </a:r>
            <a:endParaRPr lang="en-US" dirty="0"/>
          </a:p>
        </p:txBody>
      </p:sp>
      <p:pic>
        <p:nvPicPr>
          <p:cNvPr id="11" name="Picture 10"/>
          <p:cNvPicPr>
            <a:picLocks noChangeAspect="1"/>
          </p:cNvPicPr>
          <p:nvPr/>
        </p:nvPicPr>
        <p:blipFill>
          <a:blip r:embed="rId3"/>
          <a:stretch>
            <a:fillRect/>
          </a:stretch>
        </p:blipFill>
        <p:spPr>
          <a:xfrm>
            <a:off x="94388" y="2222325"/>
            <a:ext cx="5190744" cy="2502916"/>
          </a:xfrm>
          <a:prstGeom prst="rect">
            <a:avLst/>
          </a:prstGeom>
        </p:spPr>
      </p:pic>
      <p:pic>
        <p:nvPicPr>
          <p:cNvPr id="5" name="Picture 4"/>
          <p:cNvPicPr>
            <a:picLocks noChangeAspect="1"/>
          </p:cNvPicPr>
          <p:nvPr/>
        </p:nvPicPr>
        <p:blipFill>
          <a:blip r:embed="rId4"/>
          <a:stretch>
            <a:fillRect/>
          </a:stretch>
        </p:blipFill>
        <p:spPr>
          <a:xfrm>
            <a:off x="5190744" y="1224229"/>
            <a:ext cx="3982212" cy="5468112"/>
          </a:xfrm>
          <a:prstGeom prst="rect">
            <a:avLst/>
          </a:prstGeom>
        </p:spPr>
      </p:pic>
      <p:sp>
        <p:nvSpPr>
          <p:cNvPr id="10" name="Down Arrow 9"/>
          <p:cNvSpPr/>
          <p:nvPr/>
        </p:nvSpPr>
        <p:spPr>
          <a:xfrm>
            <a:off x="6643998" y="3946398"/>
            <a:ext cx="204081" cy="778843"/>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4850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30-03.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46730" y="614065"/>
            <a:ext cx="6350000" cy="4210050"/>
          </a:xfrm>
          <a:prstGeom prst="rect">
            <a:avLst/>
          </a:prstGeom>
        </p:spPr>
      </p:pic>
      <p:sp>
        <p:nvSpPr>
          <p:cNvPr id="4" name="TextBox 3"/>
          <p:cNvSpPr txBox="1"/>
          <p:nvPr/>
        </p:nvSpPr>
        <p:spPr>
          <a:xfrm>
            <a:off x="93740" y="152400"/>
            <a:ext cx="9194800" cy="461665"/>
          </a:xfrm>
          <a:prstGeom prst="rect">
            <a:avLst/>
          </a:prstGeom>
          <a:noFill/>
        </p:spPr>
        <p:txBody>
          <a:bodyPr wrap="square" rtlCol="0">
            <a:spAutoFit/>
          </a:bodyPr>
          <a:lstStyle/>
          <a:p>
            <a:r>
              <a:rPr lang="en-US" sz="2400" dirty="0" smtClean="0"/>
              <a:t>Feb 2016: First Turns at </a:t>
            </a:r>
            <a:r>
              <a:rPr lang="en-US" sz="2400" dirty="0" err="1" smtClean="0"/>
              <a:t>SuperKEKB</a:t>
            </a:r>
            <a:r>
              <a:rPr lang="en-US" sz="2400" dirty="0"/>
              <a:t> </a:t>
            </a:r>
            <a:r>
              <a:rPr lang="en-US" sz="2400" dirty="0" smtClean="0"/>
              <a:t>(4 </a:t>
            </a:r>
            <a:r>
              <a:rPr lang="en-US" sz="2400" dirty="0" err="1" smtClean="0"/>
              <a:t>GeV</a:t>
            </a:r>
            <a:r>
              <a:rPr lang="en-US" sz="2400" dirty="0" smtClean="0"/>
              <a:t> </a:t>
            </a:r>
            <a:r>
              <a:rPr lang="en-US" sz="2400" dirty="0" err="1" smtClean="0"/>
              <a:t>e+’s</a:t>
            </a:r>
            <a:r>
              <a:rPr lang="en-US" sz="2400" dirty="0" smtClean="0"/>
              <a:t> and 7 </a:t>
            </a:r>
            <a:r>
              <a:rPr lang="en-US" sz="2400" dirty="0" err="1" smtClean="0"/>
              <a:t>GeV</a:t>
            </a:r>
            <a:r>
              <a:rPr lang="en-US" sz="2400" dirty="0" smtClean="0"/>
              <a:t> e-’s)</a:t>
            </a:r>
            <a:endParaRPr lang="en-US" dirty="0"/>
          </a:p>
        </p:txBody>
      </p:sp>
      <p:sp>
        <p:nvSpPr>
          <p:cNvPr id="3" name="TextBox 2"/>
          <p:cNvSpPr txBox="1"/>
          <p:nvPr/>
        </p:nvSpPr>
        <p:spPr>
          <a:xfrm>
            <a:off x="296863" y="5770464"/>
            <a:ext cx="8703734" cy="830997"/>
          </a:xfrm>
          <a:prstGeom prst="rect">
            <a:avLst/>
          </a:prstGeom>
          <a:noFill/>
        </p:spPr>
        <p:txBody>
          <a:bodyPr wrap="square" rtlCol="0">
            <a:spAutoFit/>
          </a:bodyPr>
          <a:lstStyle/>
          <a:p>
            <a:r>
              <a:rPr lang="en-US" sz="2400" dirty="0" smtClean="0">
                <a:latin typeface="Times New Roman"/>
                <a:cs typeface="Times New Roman"/>
              </a:rPr>
              <a:t>First new particle collider since the LHC in 2008 (</a:t>
            </a:r>
            <a:r>
              <a:rPr lang="en-US" sz="2400" i="1" u="sng" dirty="0" smtClean="0">
                <a:latin typeface="Times New Roman"/>
                <a:cs typeface="Times New Roman"/>
              </a:rPr>
              <a:t>intensity frontier </a:t>
            </a:r>
            <a:r>
              <a:rPr lang="en-US" sz="2400" dirty="0" smtClean="0">
                <a:latin typeface="Times New Roman"/>
                <a:cs typeface="Times New Roman"/>
              </a:rPr>
              <a:t>rather than energy frontier; </a:t>
            </a:r>
            <a:r>
              <a:rPr lang="en-US" sz="2400" dirty="0" err="1" smtClean="0">
                <a:solidFill>
                  <a:srgbClr val="FF0000"/>
                </a:solidFill>
                <a:latin typeface="Times New Roman"/>
                <a:cs typeface="Times New Roman"/>
              </a:rPr>
              <a:t>e</a:t>
            </a:r>
            <a:r>
              <a:rPr lang="en-US" sz="2400" baseline="30000" dirty="0" err="1" smtClean="0">
                <a:solidFill>
                  <a:srgbClr val="FF0000"/>
                </a:solidFill>
                <a:latin typeface="Times New Roman"/>
                <a:cs typeface="Times New Roman"/>
              </a:rPr>
              <a:t>+</a:t>
            </a:r>
            <a:r>
              <a:rPr lang="en-US" sz="2400" dirty="0" err="1" smtClean="0">
                <a:solidFill>
                  <a:srgbClr val="FF0000"/>
                </a:solidFill>
                <a:latin typeface="Times New Roman"/>
                <a:cs typeface="Times New Roman"/>
              </a:rPr>
              <a:t>e</a:t>
            </a:r>
            <a:r>
              <a:rPr lang="en-US" sz="2400" baseline="30000" dirty="0" smtClean="0">
                <a:solidFill>
                  <a:srgbClr val="FF0000"/>
                </a:solidFill>
                <a:latin typeface="Times New Roman"/>
                <a:cs typeface="Times New Roman"/>
              </a:rPr>
              <a:t>-</a:t>
            </a:r>
            <a:r>
              <a:rPr lang="en-US" sz="2400" dirty="0" smtClean="0">
                <a:latin typeface="Times New Roman"/>
                <a:cs typeface="Times New Roman"/>
              </a:rPr>
              <a:t> rather than p p)</a:t>
            </a:r>
            <a:endParaRPr lang="en-US" sz="2400" dirty="0">
              <a:latin typeface="Times New Roman"/>
              <a:cs typeface="Times New Roman"/>
            </a:endParaRPr>
          </a:p>
        </p:txBody>
      </p:sp>
      <p:sp>
        <p:nvSpPr>
          <p:cNvPr id="5" name="TextBox 4"/>
          <p:cNvSpPr txBox="1"/>
          <p:nvPr/>
        </p:nvSpPr>
        <p:spPr>
          <a:xfrm>
            <a:off x="440266" y="4718502"/>
            <a:ext cx="8136997" cy="461665"/>
          </a:xfrm>
          <a:prstGeom prst="rect">
            <a:avLst/>
          </a:prstGeom>
          <a:noFill/>
        </p:spPr>
        <p:txBody>
          <a:bodyPr wrap="square" rtlCol="0">
            <a:spAutoFit/>
          </a:bodyPr>
          <a:lstStyle/>
          <a:p>
            <a:r>
              <a:rPr lang="en-US" sz="2400" dirty="0" smtClean="0">
                <a:latin typeface="Times New Roman"/>
                <a:cs typeface="Times New Roman"/>
              </a:rPr>
              <a:t>June 28, 2016  (LER beam current at 1000 mA, HER at 870 mA)</a:t>
            </a:r>
            <a:endParaRPr lang="en-US" sz="2400" dirty="0">
              <a:latin typeface="Times New Roman"/>
              <a:cs typeface="Times New Roman"/>
            </a:endParaRPr>
          </a:p>
        </p:txBody>
      </p:sp>
      <p:sp>
        <p:nvSpPr>
          <p:cNvPr id="6" name="TextBox 5"/>
          <p:cNvSpPr txBox="1"/>
          <p:nvPr/>
        </p:nvSpPr>
        <p:spPr>
          <a:xfrm>
            <a:off x="118533" y="5335054"/>
            <a:ext cx="9170007" cy="400110"/>
          </a:xfrm>
          <a:prstGeom prst="rect">
            <a:avLst/>
          </a:prstGeom>
          <a:noFill/>
        </p:spPr>
        <p:txBody>
          <a:bodyPr wrap="square" rtlCol="0">
            <a:spAutoFit/>
          </a:bodyPr>
          <a:lstStyle/>
          <a:p>
            <a:r>
              <a:rPr lang="en-US" sz="2000" dirty="0" smtClean="0"/>
              <a:t>Feb 2018: Collisions at the </a:t>
            </a:r>
            <a:r>
              <a:rPr lang="en-US" sz="2000" dirty="0" err="1" smtClean="0"/>
              <a:t>Υ</a:t>
            </a:r>
            <a:r>
              <a:rPr lang="en-US" sz="2000" dirty="0" smtClean="0"/>
              <a:t>(4S) will produce pairs of QM entangled (B-anti B) mesons</a:t>
            </a:r>
            <a:endParaRPr lang="en-US" sz="2000" dirty="0"/>
          </a:p>
        </p:txBody>
      </p:sp>
    </p:spTree>
    <p:extLst>
      <p:ext uri="{BB962C8B-B14F-4D97-AF65-F5344CB8AC3E}">
        <p14:creationId xmlns:p14="http://schemas.microsoft.com/office/powerpoint/2010/main" val="2420616544"/>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70</a:t>
            </a:fld>
            <a:endParaRPr lang="en-US"/>
          </a:p>
        </p:txBody>
      </p:sp>
      <p:pic>
        <p:nvPicPr>
          <p:cNvPr id="7" name="Picture 6"/>
          <p:cNvPicPr>
            <a:picLocks noChangeAspect="1"/>
          </p:cNvPicPr>
          <p:nvPr/>
        </p:nvPicPr>
        <p:blipFill>
          <a:blip r:embed="rId3"/>
          <a:stretch>
            <a:fillRect/>
          </a:stretch>
        </p:blipFill>
        <p:spPr>
          <a:xfrm>
            <a:off x="259890" y="0"/>
            <a:ext cx="4457700" cy="6858000"/>
          </a:xfrm>
          <a:prstGeom prst="rect">
            <a:avLst/>
          </a:prstGeom>
        </p:spPr>
      </p:pic>
      <p:sp>
        <p:nvSpPr>
          <p:cNvPr id="8" name="TextBox 7"/>
          <p:cNvSpPr txBox="1"/>
          <p:nvPr/>
        </p:nvSpPr>
        <p:spPr>
          <a:xfrm>
            <a:off x="4967023" y="921138"/>
            <a:ext cx="4076062" cy="1200328"/>
          </a:xfrm>
          <a:prstGeom prst="rect">
            <a:avLst/>
          </a:prstGeom>
          <a:noFill/>
        </p:spPr>
        <p:txBody>
          <a:bodyPr wrap="square" rtlCol="0">
            <a:spAutoFit/>
          </a:bodyPr>
          <a:lstStyle/>
          <a:p>
            <a:r>
              <a:rPr lang="en-US" sz="2400" dirty="0" smtClean="0"/>
              <a:t>First attempt to measure </a:t>
            </a:r>
            <a:r>
              <a:rPr lang="en-US" sz="2400" i="1" u="sng" dirty="0" smtClean="0"/>
              <a:t>lepton flavor violating </a:t>
            </a:r>
            <a:r>
              <a:rPr lang="en-US" sz="2400" dirty="0" smtClean="0"/>
              <a:t>angular asymmetries by Belle. </a:t>
            </a:r>
            <a:endParaRPr lang="en-US" sz="2400" dirty="0"/>
          </a:p>
        </p:txBody>
      </p:sp>
      <p:sp>
        <p:nvSpPr>
          <p:cNvPr id="10" name="TextBox 9"/>
          <p:cNvSpPr txBox="1"/>
          <p:nvPr/>
        </p:nvSpPr>
        <p:spPr>
          <a:xfrm>
            <a:off x="4980439" y="4567900"/>
            <a:ext cx="4062646" cy="1077218"/>
          </a:xfrm>
          <a:prstGeom prst="rect">
            <a:avLst/>
          </a:prstGeom>
          <a:noFill/>
        </p:spPr>
        <p:txBody>
          <a:bodyPr wrap="square" rtlCol="0">
            <a:spAutoFit/>
          </a:bodyPr>
          <a:lstStyle/>
          <a:p>
            <a:r>
              <a:rPr lang="en-US" sz="3200" dirty="0" smtClean="0"/>
              <a:t>We need more data </a:t>
            </a:r>
            <a:r>
              <a:rPr lang="en-US" sz="3200" dirty="0" smtClean="0"/>
              <a:t>to find NP!</a:t>
            </a:r>
            <a:endParaRPr lang="en-US" sz="3200" dirty="0"/>
          </a:p>
        </p:txBody>
      </p:sp>
      <p:sp>
        <p:nvSpPr>
          <p:cNvPr id="11" name="TextBox 10"/>
          <p:cNvSpPr txBox="1"/>
          <p:nvPr/>
        </p:nvSpPr>
        <p:spPr>
          <a:xfrm>
            <a:off x="5328803" y="5775464"/>
            <a:ext cx="2709659" cy="923330"/>
          </a:xfrm>
          <a:prstGeom prst="rect">
            <a:avLst/>
          </a:prstGeom>
          <a:noFill/>
        </p:spPr>
        <p:txBody>
          <a:bodyPr wrap="square" rtlCol="0">
            <a:spAutoFit/>
          </a:bodyPr>
          <a:lstStyle/>
          <a:p>
            <a:r>
              <a:rPr lang="en-US" dirty="0" smtClean="0"/>
              <a:t>Published in </a:t>
            </a:r>
          </a:p>
          <a:p>
            <a:r>
              <a:rPr lang="en-US" dirty="0" smtClean="0"/>
              <a:t>S. </a:t>
            </a:r>
            <a:r>
              <a:rPr lang="en-US" dirty="0" err="1" smtClean="0"/>
              <a:t>Wehle</a:t>
            </a:r>
            <a:r>
              <a:rPr lang="en-US" dirty="0" smtClean="0"/>
              <a:t> et al (Belle </a:t>
            </a:r>
            <a:r>
              <a:rPr lang="en-US" dirty="0" err="1" smtClean="0"/>
              <a:t>collab</a:t>
            </a:r>
            <a:r>
              <a:rPr lang="en-US" dirty="0" smtClean="0"/>
              <a:t>)</a:t>
            </a:r>
          </a:p>
          <a:p>
            <a:r>
              <a:rPr lang="en-US" dirty="0" smtClean="0"/>
              <a:t>PRL 118, 111801 (2017)</a:t>
            </a:r>
            <a:endParaRPr lang="en-US" dirty="0"/>
          </a:p>
        </p:txBody>
      </p:sp>
      <p:pic>
        <p:nvPicPr>
          <p:cNvPr id="12" name="Picture 11" descr="SevenSamurai_original.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29930" y="2463822"/>
            <a:ext cx="3686861" cy="2073859"/>
          </a:xfrm>
          <a:prstGeom prst="rect">
            <a:avLst/>
          </a:prstGeom>
        </p:spPr>
      </p:pic>
      <p:graphicFrame>
        <p:nvGraphicFramePr>
          <p:cNvPr id="2" name="Object 1"/>
          <p:cNvGraphicFramePr>
            <a:graphicFrameLocks noChangeAspect="1"/>
          </p:cNvGraphicFramePr>
          <p:nvPr>
            <p:extLst>
              <p:ext uri="{D42A27DB-BD31-4B8C-83A1-F6EECF244321}">
                <p14:modId xmlns:p14="http://schemas.microsoft.com/office/powerpoint/2010/main" val="1114979891"/>
              </p:ext>
            </p:extLst>
          </p:nvPr>
        </p:nvGraphicFramePr>
        <p:xfrm>
          <a:off x="5531597" y="281641"/>
          <a:ext cx="1600200" cy="457200"/>
        </p:xfrm>
        <a:graphic>
          <a:graphicData uri="http://schemas.openxmlformats.org/presentationml/2006/ole">
            <mc:AlternateContent xmlns:mc="http://schemas.openxmlformats.org/markup-compatibility/2006">
              <mc:Choice xmlns:v="urn:schemas-microsoft-com:vml" Requires="v">
                <p:oleObj spid="_x0000_s25619" name="Equation" r:id="rId5" imgW="800100" imgH="228600" progId="Equation.DSMT4">
                  <p:embed/>
                </p:oleObj>
              </mc:Choice>
              <mc:Fallback>
                <p:oleObj name="Equation" r:id="rId5" imgW="800100" imgH="228600" progId="Equation.DSMT4">
                  <p:embed/>
                  <p:pic>
                    <p:nvPicPr>
                      <p:cNvPr id="0" name=""/>
                      <p:cNvPicPr/>
                      <p:nvPr/>
                    </p:nvPicPr>
                    <p:blipFill>
                      <a:blip r:embed="rId6"/>
                      <a:stretch>
                        <a:fillRect/>
                      </a:stretch>
                    </p:blipFill>
                    <p:spPr>
                      <a:xfrm>
                        <a:off x="5531597" y="281641"/>
                        <a:ext cx="1600200" cy="457200"/>
                      </a:xfrm>
                      <a:prstGeom prst="rect">
                        <a:avLst/>
                      </a:prstGeom>
                    </p:spPr>
                  </p:pic>
                </p:oleObj>
              </mc:Fallback>
            </mc:AlternateContent>
          </a:graphicData>
        </a:graphic>
      </p:graphicFrame>
    </p:spTree>
    <p:extLst>
      <p:ext uri="{BB962C8B-B14F-4D97-AF65-F5344CB8AC3E}">
        <p14:creationId xmlns:p14="http://schemas.microsoft.com/office/powerpoint/2010/main" val="4152955105"/>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060"/>
            <a:ext cx="8229600" cy="470873"/>
          </a:xfrm>
        </p:spPr>
        <p:txBody>
          <a:bodyPr>
            <a:normAutofit fontScale="90000"/>
          </a:bodyPr>
          <a:lstStyle/>
          <a:p>
            <a:r>
              <a:rPr lang="en-US" dirty="0" smtClean="0"/>
              <a:t>Conclusion</a:t>
            </a:r>
            <a:r>
              <a:rPr lang="en-US" dirty="0"/>
              <a:t>s</a:t>
            </a:r>
          </a:p>
        </p:txBody>
      </p:sp>
      <p:sp>
        <p:nvSpPr>
          <p:cNvPr id="3" name="Content Placeholder 2"/>
          <p:cNvSpPr>
            <a:spLocks noGrp="1"/>
          </p:cNvSpPr>
          <p:nvPr>
            <p:ph idx="1"/>
          </p:nvPr>
        </p:nvSpPr>
        <p:spPr>
          <a:xfrm>
            <a:off x="0" y="726297"/>
            <a:ext cx="8750550" cy="5814483"/>
          </a:xfrm>
          <a:ln w="3175">
            <a:solidFill>
              <a:schemeClr val="tx1"/>
            </a:solidFill>
          </a:ln>
        </p:spPr>
        <p:txBody>
          <a:bodyPr>
            <a:normAutofit/>
          </a:bodyPr>
          <a:lstStyle/>
          <a:p>
            <a:pPr marL="0" indent="0">
              <a:buNone/>
            </a:pPr>
            <a:endParaRPr lang="en-US" sz="3000" dirty="0" smtClean="0"/>
          </a:p>
          <a:p>
            <a:r>
              <a:rPr lang="en-US" sz="3000" u="sng" dirty="0" smtClean="0">
                <a:solidFill>
                  <a:srgbClr val="FF0000"/>
                </a:solidFill>
                <a:sym typeface="Wingdings"/>
              </a:rPr>
              <a:t>Flavor physics is exciting and fundamental</a:t>
            </a:r>
            <a:r>
              <a:rPr lang="en-US" sz="3000" i="1" u="sng" dirty="0" smtClean="0">
                <a:solidFill>
                  <a:srgbClr val="FF0000"/>
                </a:solidFill>
                <a:sym typeface="Wingdings"/>
              </a:rPr>
              <a:t>. </a:t>
            </a:r>
            <a:r>
              <a:rPr lang="en-US" sz="3000" i="1" u="sng" dirty="0" smtClean="0">
                <a:sym typeface="Wingdings"/>
              </a:rPr>
              <a:t>Did we just find NP via new weak interaction couplings ?</a:t>
            </a:r>
          </a:p>
          <a:p>
            <a:r>
              <a:rPr lang="en-US" sz="3000" i="1" dirty="0" smtClean="0">
                <a:sym typeface="Wingdings"/>
              </a:rPr>
              <a:t> Flavor could be the path for the future of HEP</a:t>
            </a:r>
            <a:r>
              <a:rPr lang="en-US" sz="3000" i="1" dirty="0">
                <a:sym typeface="Wingdings"/>
              </a:rPr>
              <a:t> </a:t>
            </a:r>
            <a:r>
              <a:rPr lang="en-US" sz="3000" i="1" dirty="0" smtClean="0">
                <a:sym typeface="Wingdings"/>
              </a:rPr>
              <a:t>but we </a:t>
            </a:r>
            <a:r>
              <a:rPr lang="en-US" sz="3000" i="1" u="sng" dirty="0" smtClean="0">
                <a:sym typeface="Wingdings"/>
              </a:rPr>
              <a:t>need much more data.</a:t>
            </a:r>
            <a:endParaRPr lang="en-US" dirty="0" smtClean="0"/>
          </a:p>
          <a:p>
            <a:r>
              <a:rPr lang="en-US" i="1" dirty="0" smtClean="0"/>
              <a:t>Time for a Paradigm Shift ?</a:t>
            </a:r>
          </a:p>
          <a:p>
            <a:pPr marL="0" indent="0">
              <a:buNone/>
            </a:pPr>
            <a:endParaRPr lang="en-US" i="1" dirty="0" smtClean="0"/>
          </a:p>
          <a:p>
            <a:pPr marL="0" indent="0">
              <a:buNone/>
            </a:pPr>
            <a:endParaRPr lang="en-US" i="1" dirty="0" smtClean="0"/>
          </a:p>
          <a:p>
            <a:pPr marL="0" indent="0">
              <a:buNone/>
            </a:pPr>
            <a:endParaRPr lang="en-US" i="1" dirty="0" smtClean="0"/>
          </a:p>
          <a:p>
            <a:endParaRPr lang="en-US" i="1" dirty="0"/>
          </a:p>
        </p:txBody>
      </p:sp>
      <p:sp>
        <p:nvSpPr>
          <p:cNvPr id="4" name="Slide Number Placeholder 3"/>
          <p:cNvSpPr>
            <a:spLocks noGrp="1"/>
          </p:cNvSpPr>
          <p:nvPr>
            <p:ph type="sldNum" sz="quarter" idx="12"/>
          </p:nvPr>
        </p:nvSpPr>
        <p:spPr/>
        <p:txBody>
          <a:bodyPr/>
          <a:lstStyle/>
          <a:p>
            <a:fld id="{2066355A-084C-D24E-9AD2-7E4FC41EA627}" type="slidenum">
              <a:rPr lang="en-US" smtClean="0"/>
              <a:pPr/>
              <a:t>71</a:t>
            </a:fld>
            <a:endParaRPr lang="en-US"/>
          </a:p>
        </p:txBody>
      </p:sp>
      <p:sp>
        <p:nvSpPr>
          <p:cNvPr id="5" name="TextBox 4"/>
          <p:cNvSpPr txBox="1"/>
          <p:nvPr/>
        </p:nvSpPr>
        <p:spPr>
          <a:xfrm>
            <a:off x="274917" y="4330579"/>
            <a:ext cx="8606118" cy="1569660"/>
          </a:xfrm>
          <a:prstGeom prst="rect">
            <a:avLst/>
          </a:prstGeom>
          <a:noFill/>
        </p:spPr>
        <p:txBody>
          <a:bodyPr wrap="square" rtlCol="0">
            <a:spAutoFit/>
          </a:bodyPr>
          <a:lstStyle/>
          <a:p>
            <a:r>
              <a:rPr lang="en-US" sz="2400" i="1" dirty="0" err="1" smtClean="0"/>
              <a:t>SuperKEKB</a:t>
            </a:r>
            <a:r>
              <a:rPr lang="en-US" sz="2400" i="1" dirty="0" smtClean="0"/>
              <a:t> Phase I commissioning Feb-June, 2016. Belle II rolls in April 2017. First collisions in Feb 2018. Belle II physics </a:t>
            </a:r>
            <a:r>
              <a:rPr lang="en-US" sz="2400" i="1" dirty="0"/>
              <a:t>runs </a:t>
            </a:r>
            <a:r>
              <a:rPr lang="en-US" sz="2400" i="1" dirty="0" smtClean="0"/>
              <a:t>at the end of  2018 [and </a:t>
            </a:r>
            <a:r>
              <a:rPr lang="en-US" sz="2400" i="1" dirty="0"/>
              <a:t>the </a:t>
            </a:r>
            <a:r>
              <a:rPr lang="en-US" sz="2400" i="1" dirty="0" err="1"/>
              <a:t>LHCb</a:t>
            </a:r>
            <a:r>
              <a:rPr lang="en-US" sz="2400" i="1" dirty="0"/>
              <a:t> upgrade in ~</a:t>
            </a:r>
            <a:r>
              <a:rPr lang="en-US" sz="2400" i="1" dirty="0" smtClean="0"/>
              <a:t>2021]. </a:t>
            </a:r>
            <a:r>
              <a:rPr lang="en-US" sz="2400" i="1" u="sng" dirty="0" smtClean="0"/>
              <a:t> </a:t>
            </a:r>
            <a:r>
              <a:rPr lang="en-US" sz="2400" i="1" u="sng" dirty="0"/>
              <a:t>These facilities will inaugurate a new era of flavor physics and the study of CP violation</a:t>
            </a:r>
            <a:r>
              <a:rPr lang="en-US" sz="2400" i="1" u="sng" dirty="0" smtClean="0"/>
              <a:t>.</a:t>
            </a:r>
            <a:endParaRPr lang="en-US" sz="2400" i="1" u="sng" dirty="0"/>
          </a:p>
        </p:txBody>
      </p:sp>
    </p:spTree>
    <p:extLst>
      <p:ext uri="{BB962C8B-B14F-4D97-AF65-F5344CB8AC3E}">
        <p14:creationId xmlns:p14="http://schemas.microsoft.com/office/powerpoint/2010/main" val="4255478612"/>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72</a:t>
            </a:fld>
            <a:endParaRPr lang="en-US"/>
          </a:p>
        </p:txBody>
      </p:sp>
      <p:pic>
        <p:nvPicPr>
          <p:cNvPr id="7" name="Picture 6"/>
          <p:cNvPicPr>
            <a:picLocks noChangeAspect="1"/>
          </p:cNvPicPr>
          <p:nvPr/>
        </p:nvPicPr>
        <p:blipFill>
          <a:blip r:embed="rId2"/>
          <a:stretch>
            <a:fillRect/>
          </a:stretch>
        </p:blipFill>
        <p:spPr>
          <a:xfrm>
            <a:off x="839005" y="1369060"/>
            <a:ext cx="7019925" cy="4987290"/>
          </a:xfrm>
          <a:prstGeom prst="rect">
            <a:avLst/>
          </a:prstGeom>
        </p:spPr>
      </p:pic>
      <p:sp>
        <p:nvSpPr>
          <p:cNvPr id="8" name="TextBox 7"/>
          <p:cNvSpPr txBox="1"/>
          <p:nvPr/>
        </p:nvSpPr>
        <p:spPr>
          <a:xfrm>
            <a:off x="2607618" y="369332"/>
            <a:ext cx="3945582" cy="707886"/>
          </a:xfrm>
          <a:prstGeom prst="rect">
            <a:avLst/>
          </a:prstGeom>
          <a:noFill/>
        </p:spPr>
        <p:txBody>
          <a:bodyPr wrap="square" rtlCol="0">
            <a:spAutoFit/>
          </a:bodyPr>
          <a:lstStyle/>
          <a:p>
            <a:r>
              <a:rPr lang="en-US" sz="4000" dirty="0" smtClean="0"/>
              <a:t>Backup Slides</a:t>
            </a:r>
            <a:endParaRPr lang="en-US" sz="4000" dirty="0"/>
          </a:p>
        </p:txBody>
      </p:sp>
    </p:spTree>
    <p:extLst>
      <p:ext uri="{BB962C8B-B14F-4D97-AF65-F5344CB8AC3E}">
        <p14:creationId xmlns:p14="http://schemas.microsoft.com/office/powerpoint/2010/main" val="412653041"/>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228356" y="1083405"/>
            <a:ext cx="4680585" cy="4077970"/>
          </a:xfrm>
          <a:prstGeom prst="rect">
            <a:avLst/>
          </a:prstGeom>
        </p:spPr>
      </p:pic>
      <p:sp>
        <p:nvSpPr>
          <p:cNvPr id="5" name="TextBox 4"/>
          <p:cNvSpPr txBox="1"/>
          <p:nvPr/>
        </p:nvSpPr>
        <p:spPr>
          <a:xfrm>
            <a:off x="291666" y="5838483"/>
            <a:ext cx="4325213" cy="830997"/>
          </a:xfrm>
          <a:prstGeom prst="rect">
            <a:avLst/>
          </a:prstGeom>
          <a:noFill/>
        </p:spPr>
        <p:txBody>
          <a:bodyPr wrap="square" rtlCol="0">
            <a:spAutoFit/>
          </a:bodyPr>
          <a:lstStyle/>
          <a:p>
            <a:r>
              <a:rPr lang="en-US" sz="2400" dirty="0" smtClean="0"/>
              <a:t>Looks good </a:t>
            </a:r>
          </a:p>
          <a:p>
            <a:r>
              <a:rPr lang="en-US" sz="2400" dirty="0" smtClean="0"/>
              <a:t>(except for an issue with |</a:t>
            </a:r>
            <a:r>
              <a:rPr lang="en-US" sz="2400" dirty="0" err="1" smtClean="0"/>
              <a:t>V</a:t>
            </a:r>
            <a:r>
              <a:rPr lang="en-US" sz="2400" baseline="-25000" dirty="0" err="1" smtClean="0"/>
              <a:t>ub</a:t>
            </a:r>
            <a:r>
              <a:rPr lang="en-US" sz="2400" baseline="-25000" dirty="0"/>
              <a:t> </a:t>
            </a:r>
            <a:r>
              <a:rPr lang="en-US" sz="2400" dirty="0" smtClean="0"/>
              <a:t>|)</a:t>
            </a:r>
            <a:endParaRPr lang="en-US" sz="2400" dirty="0"/>
          </a:p>
        </p:txBody>
      </p:sp>
      <p:sp>
        <p:nvSpPr>
          <p:cNvPr id="6" name="TextBox 5"/>
          <p:cNvSpPr txBox="1"/>
          <p:nvPr/>
        </p:nvSpPr>
        <p:spPr>
          <a:xfrm>
            <a:off x="4604619" y="5469152"/>
            <a:ext cx="4429141" cy="1200328"/>
          </a:xfrm>
          <a:prstGeom prst="rect">
            <a:avLst/>
          </a:prstGeom>
          <a:noFill/>
        </p:spPr>
        <p:txBody>
          <a:bodyPr wrap="square" rtlCol="0">
            <a:spAutoFit/>
          </a:bodyPr>
          <a:lstStyle/>
          <a:p>
            <a:r>
              <a:rPr lang="en-US" sz="2400" dirty="0" smtClean="0"/>
              <a:t>But a 10-20% NP amplitude in </a:t>
            </a:r>
            <a:r>
              <a:rPr lang="en-US" sz="2400" dirty="0" err="1" smtClean="0"/>
              <a:t>B</a:t>
            </a:r>
            <a:r>
              <a:rPr lang="en-US" sz="2400" baseline="-25000" dirty="0" err="1" smtClean="0"/>
              <a:t>d</a:t>
            </a:r>
            <a:r>
              <a:rPr lang="en-US" sz="2400" dirty="0" smtClean="0"/>
              <a:t> mixing is perfectly compatible with all current data</a:t>
            </a:r>
            <a:r>
              <a:rPr lang="en-US" dirty="0" smtClean="0"/>
              <a:t>.</a:t>
            </a:r>
            <a:endParaRPr lang="en-US" dirty="0"/>
          </a:p>
        </p:txBody>
      </p:sp>
      <p:sp>
        <p:nvSpPr>
          <p:cNvPr id="7" name="TextBox 6"/>
          <p:cNvSpPr txBox="1"/>
          <p:nvPr/>
        </p:nvSpPr>
        <p:spPr>
          <a:xfrm>
            <a:off x="291666" y="153113"/>
            <a:ext cx="7615745" cy="523220"/>
          </a:xfrm>
          <a:prstGeom prst="rect">
            <a:avLst/>
          </a:prstGeom>
          <a:noFill/>
        </p:spPr>
        <p:txBody>
          <a:bodyPr wrap="square" rtlCol="0">
            <a:spAutoFit/>
          </a:bodyPr>
          <a:lstStyle/>
          <a:p>
            <a:r>
              <a:rPr lang="en-US" sz="2800" dirty="0" smtClean="0"/>
              <a:t>Results from Global Fits to Data (</a:t>
            </a:r>
            <a:r>
              <a:rPr lang="en-US" sz="2800" dirty="0" err="1" smtClean="0"/>
              <a:t>CKMFitter</a:t>
            </a:r>
            <a:r>
              <a:rPr lang="en-US" sz="2800" dirty="0" smtClean="0"/>
              <a:t> Group)</a:t>
            </a:r>
            <a:endParaRPr lang="en-US" sz="2800" dirty="0"/>
          </a:p>
        </p:txBody>
      </p:sp>
      <p:sp>
        <p:nvSpPr>
          <p:cNvPr id="8" name="TextBox 7"/>
          <p:cNvSpPr txBox="1"/>
          <p:nvPr/>
        </p:nvSpPr>
        <p:spPr>
          <a:xfrm>
            <a:off x="291666" y="681953"/>
            <a:ext cx="3719179" cy="1261884"/>
          </a:xfrm>
          <a:prstGeom prst="rect">
            <a:avLst/>
          </a:prstGeom>
          <a:noFill/>
        </p:spPr>
        <p:txBody>
          <a:bodyPr wrap="square" rtlCol="0">
            <a:spAutoFit/>
          </a:bodyPr>
          <a:lstStyle/>
          <a:p>
            <a:r>
              <a:rPr lang="en-US" dirty="0" smtClean="0"/>
              <a:t>Great progress on ϕ</a:t>
            </a:r>
            <a:r>
              <a:rPr lang="en-US" baseline="-25000" dirty="0" smtClean="0"/>
              <a:t>3</a:t>
            </a:r>
            <a:r>
              <a:rPr lang="en-US" dirty="0" smtClean="0"/>
              <a:t> or </a:t>
            </a:r>
            <a:r>
              <a:rPr lang="en-US" dirty="0" err="1" smtClean="0"/>
              <a:t>γ</a:t>
            </a:r>
            <a:r>
              <a:rPr lang="en-US" dirty="0" smtClean="0"/>
              <a:t> (first from B factories and now in the last three years from </a:t>
            </a:r>
            <a:r>
              <a:rPr lang="en-US" dirty="0" err="1" smtClean="0"/>
              <a:t>LHCb</a:t>
            </a:r>
            <a:r>
              <a:rPr lang="en-US" dirty="0" smtClean="0"/>
              <a:t>)</a:t>
            </a:r>
            <a:r>
              <a:rPr lang="en-US" sz="2000" dirty="0" smtClean="0"/>
              <a:t>.</a:t>
            </a:r>
            <a:r>
              <a:rPr lang="en-US" sz="2000" i="1" dirty="0" smtClean="0"/>
              <a:t>These measure the phase of </a:t>
            </a:r>
            <a:r>
              <a:rPr lang="en-US" sz="2000" i="1" dirty="0" err="1" smtClean="0"/>
              <a:t>V</a:t>
            </a:r>
            <a:r>
              <a:rPr lang="en-US" sz="2000" i="1" baseline="-25000" dirty="0" err="1" smtClean="0"/>
              <a:t>ub</a:t>
            </a:r>
            <a:r>
              <a:rPr lang="en-US" sz="2000" u="sng" dirty="0" smtClean="0"/>
              <a:t> </a:t>
            </a:r>
            <a:endParaRPr lang="en-US" sz="2000" dirty="0"/>
          </a:p>
        </p:txBody>
      </p:sp>
      <p:sp>
        <p:nvSpPr>
          <p:cNvPr id="2" name="TextBox 1"/>
          <p:cNvSpPr txBox="1"/>
          <p:nvPr/>
        </p:nvSpPr>
        <p:spPr>
          <a:xfrm>
            <a:off x="5584314" y="4976709"/>
            <a:ext cx="2496607" cy="369332"/>
          </a:xfrm>
          <a:prstGeom prst="rect">
            <a:avLst/>
          </a:prstGeom>
          <a:noFill/>
        </p:spPr>
        <p:txBody>
          <a:bodyPr wrap="square" rtlCol="0">
            <a:spAutoFit/>
          </a:bodyPr>
          <a:lstStyle/>
          <a:p>
            <a:r>
              <a:rPr lang="en-US" dirty="0" smtClean="0"/>
              <a:t>NP/SM  amplitude ratio</a:t>
            </a:r>
            <a:endParaRPr lang="en-US" dirty="0"/>
          </a:p>
        </p:txBody>
      </p:sp>
      <p:sp>
        <p:nvSpPr>
          <p:cNvPr id="9" name="TextBox 8"/>
          <p:cNvSpPr txBox="1"/>
          <p:nvPr/>
        </p:nvSpPr>
        <p:spPr>
          <a:xfrm>
            <a:off x="3960495" y="2199104"/>
            <a:ext cx="989423" cy="646331"/>
          </a:xfrm>
          <a:prstGeom prst="rect">
            <a:avLst/>
          </a:prstGeom>
          <a:noFill/>
        </p:spPr>
        <p:txBody>
          <a:bodyPr wrap="square" rtlCol="0">
            <a:spAutoFit/>
          </a:bodyPr>
          <a:lstStyle/>
          <a:p>
            <a:r>
              <a:rPr lang="en-US" dirty="0" smtClean="0"/>
              <a:t>NP Phase</a:t>
            </a:r>
            <a:endParaRPr lang="en-US" dirty="0"/>
          </a:p>
        </p:txBody>
      </p:sp>
      <p:sp>
        <p:nvSpPr>
          <p:cNvPr id="10" name="TextBox 9"/>
          <p:cNvSpPr txBox="1"/>
          <p:nvPr/>
        </p:nvSpPr>
        <p:spPr>
          <a:xfrm>
            <a:off x="5256447" y="681953"/>
            <a:ext cx="2824474" cy="646331"/>
          </a:xfrm>
          <a:prstGeom prst="rect">
            <a:avLst/>
          </a:prstGeom>
          <a:noFill/>
        </p:spPr>
        <p:txBody>
          <a:bodyPr wrap="square" rtlCol="0">
            <a:spAutoFit/>
          </a:bodyPr>
          <a:lstStyle/>
          <a:p>
            <a:r>
              <a:rPr lang="en-US" dirty="0" smtClean="0"/>
              <a:t> Similar results from UTFIT as well from G. Eigen et al.</a:t>
            </a:r>
            <a:endParaRPr lang="en-US" dirty="0"/>
          </a:p>
        </p:txBody>
      </p:sp>
      <p:sp>
        <p:nvSpPr>
          <p:cNvPr id="11" name="Rectangle 10"/>
          <p:cNvSpPr/>
          <p:nvPr/>
        </p:nvSpPr>
        <p:spPr>
          <a:xfrm>
            <a:off x="4616879" y="5447959"/>
            <a:ext cx="4194083" cy="120032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Slide Number Placeholder 11"/>
          <p:cNvSpPr>
            <a:spLocks noGrp="1"/>
          </p:cNvSpPr>
          <p:nvPr>
            <p:ph type="sldNum" sz="quarter" idx="12"/>
          </p:nvPr>
        </p:nvSpPr>
        <p:spPr>
          <a:xfrm>
            <a:off x="7010399" y="6446808"/>
            <a:ext cx="2133600" cy="365125"/>
          </a:xfrm>
        </p:spPr>
        <p:txBody>
          <a:bodyPr/>
          <a:lstStyle/>
          <a:p>
            <a:fld id="{F16D68EC-1E92-5F40-99CB-2855E5FF9889}" type="slidenum">
              <a:rPr lang="en-US" smtClean="0"/>
              <a:pPr/>
              <a:t>73</a:t>
            </a:fld>
            <a:endParaRPr lang="en-US" dirty="0"/>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2285080"/>
            <a:ext cx="3960495" cy="3611643"/>
          </a:xfrm>
          <a:prstGeom prst="rect">
            <a:avLst/>
          </a:prstGeom>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85379" y="1016471"/>
            <a:ext cx="4223562" cy="3657928"/>
          </a:xfrm>
          <a:prstGeom prst="rect">
            <a:avLst/>
          </a:prstGeom>
        </p:spPr>
      </p:pic>
      <p:sp>
        <p:nvSpPr>
          <p:cNvPr id="14" name="TextBox 13"/>
          <p:cNvSpPr txBox="1"/>
          <p:nvPr/>
        </p:nvSpPr>
        <p:spPr>
          <a:xfrm>
            <a:off x="5256447" y="3860800"/>
            <a:ext cx="2682874" cy="369332"/>
          </a:xfrm>
          <a:prstGeom prst="rect">
            <a:avLst/>
          </a:prstGeom>
          <a:noFill/>
        </p:spPr>
        <p:txBody>
          <a:bodyPr wrap="square" rtlCol="0">
            <a:spAutoFit/>
          </a:bodyPr>
          <a:lstStyle/>
          <a:p>
            <a:r>
              <a:rPr lang="en-US" dirty="0" smtClean="0"/>
              <a:t>Extrapolation to 50 ab</a:t>
            </a:r>
            <a:r>
              <a:rPr lang="en-US" baseline="30000" dirty="0" smtClean="0"/>
              <a:t>-1</a:t>
            </a:r>
            <a:endParaRPr lang="en-US" dirty="0"/>
          </a:p>
        </p:txBody>
      </p:sp>
      <p:sp>
        <p:nvSpPr>
          <p:cNvPr id="15" name="TextBox 14"/>
          <p:cNvSpPr txBox="1"/>
          <p:nvPr/>
        </p:nvSpPr>
        <p:spPr>
          <a:xfrm>
            <a:off x="4949918" y="1297506"/>
            <a:ext cx="2808521" cy="646331"/>
          </a:xfrm>
          <a:prstGeom prst="rect">
            <a:avLst/>
          </a:prstGeom>
          <a:noFill/>
        </p:spPr>
        <p:txBody>
          <a:bodyPr wrap="square" rtlCol="0">
            <a:spAutoFit/>
          </a:bodyPr>
          <a:lstStyle/>
          <a:p>
            <a:r>
              <a:rPr lang="en-US" b="1" dirty="0" smtClean="0"/>
              <a:t>J. Charles et al, Phys. Rev</a:t>
            </a:r>
            <a:r>
              <a:rPr lang="en-US" b="1" dirty="0"/>
              <a:t>. D89 (2014) </a:t>
            </a:r>
            <a:r>
              <a:rPr lang="en-US" b="1" dirty="0" smtClean="0"/>
              <a:t>033016</a:t>
            </a:r>
            <a:endParaRPr lang="en-US" dirty="0"/>
          </a:p>
        </p:txBody>
      </p:sp>
    </p:spTree>
    <p:extLst>
      <p:ext uri="{BB962C8B-B14F-4D97-AF65-F5344CB8AC3E}">
        <p14:creationId xmlns:p14="http://schemas.microsoft.com/office/powerpoint/2010/main" val="27372440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16D68EC-1E92-5F40-99CB-2855E5FF9889}" type="slidenum">
              <a:rPr lang="en-US" smtClean="0"/>
              <a:pPr/>
              <a:t>74</a:t>
            </a:fld>
            <a:endParaRPr lang="en-US"/>
          </a:p>
        </p:txBody>
      </p:sp>
      <p:pic>
        <p:nvPicPr>
          <p:cNvPr id="5" name="Picture 4"/>
          <p:cNvPicPr>
            <a:picLocks noChangeAspect="1"/>
          </p:cNvPicPr>
          <p:nvPr/>
        </p:nvPicPr>
        <p:blipFill>
          <a:blip r:embed="rId3"/>
          <a:stretch>
            <a:fillRect/>
          </a:stretch>
        </p:blipFill>
        <p:spPr>
          <a:xfrm>
            <a:off x="313969" y="2035000"/>
            <a:ext cx="4680585" cy="3509010"/>
          </a:xfrm>
          <a:prstGeom prst="rect">
            <a:avLst/>
          </a:prstGeom>
        </p:spPr>
      </p:pic>
      <p:sp>
        <p:nvSpPr>
          <p:cNvPr id="3" name="Rectangle 2"/>
          <p:cNvSpPr/>
          <p:nvPr/>
        </p:nvSpPr>
        <p:spPr>
          <a:xfrm>
            <a:off x="313969" y="5735239"/>
            <a:ext cx="5053227" cy="707886"/>
          </a:xfrm>
          <a:prstGeom prst="rect">
            <a:avLst/>
          </a:prstGeom>
        </p:spPr>
        <p:txBody>
          <a:bodyPr wrap="square">
            <a:spAutoFit/>
          </a:bodyPr>
          <a:lstStyle/>
          <a:p>
            <a:pPr lvl="0"/>
            <a:r>
              <a:rPr lang="en-US" sz="2000" dirty="0" err="1">
                <a:solidFill>
                  <a:prstClr val="black"/>
                </a:solidFill>
              </a:rPr>
              <a:t>IBBelle</a:t>
            </a:r>
            <a:r>
              <a:rPr lang="en-US" sz="2000" dirty="0">
                <a:solidFill>
                  <a:prstClr val="black"/>
                </a:solidFill>
              </a:rPr>
              <a:t> CO</a:t>
            </a:r>
            <a:r>
              <a:rPr lang="en-US" sz="2000" baseline="-25000" dirty="0">
                <a:solidFill>
                  <a:prstClr val="black"/>
                </a:solidFill>
              </a:rPr>
              <a:t>2</a:t>
            </a:r>
            <a:r>
              <a:rPr lang="en-US" sz="2000" dirty="0">
                <a:solidFill>
                  <a:prstClr val="black"/>
                </a:solidFill>
              </a:rPr>
              <a:t> cooling plant arriving at </a:t>
            </a:r>
            <a:r>
              <a:rPr lang="en-US" sz="2000" dirty="0" smtClean="0">
                <a:solidFill>
                  <a:prstClr val="black"/>
                </a:solidFill>
              </a:rPr>
              <a:t>KEK shipped on a boat  from Germany</a:t>
            </a:r>
            <a:endParaRPr lang="en-US" sz="2000" dirty="0">
              <a:solidFill>
                <a:prstClr val="black"/>
              </a:solidFill>
            </a:endParaRPr>
          </a:p>
        </p:txBody>
      </p:sp>
      <p:pic>
        <p:nvPicPr>
          <p:cNvPr id="6" name="Shape 203"/>
          <p:cNvPicPr preferRelativeResize="0">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245473" y="2654106"/>
            <a:ext cx="3838575"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846409" y="5359344"/>
            <a:ext cx="2697160" cy="646331"/>
          </a:xfrm>
          <a:prstGeom prst="rect">
            <a:avLst/>
          </a:prstGeom>
          <a:noFill/>
        </p:spPr>
        <p:txBody>
          <a:bodyPr wrap="square" rtlCol="0">
            <a:spAutoFit/>
          </a:bodyPr>
          <a:lstStyle/>
          <a:p>
            <a:r>
              <a:rPr lang="en-US" dirty="0" smtClean="0"/>
              <a:t>BEAST Phase I data taking</a:t>
            </a:r>
          </a:p>
          <a:p>
            <a:r>
              <a:rPr lang="en-US" dirty="0" smtClean="0"/>
              <a:t>(US and German experts)</a:t>
            </a:r>
            <a:endParaRPr lang="en-US" dirty="0"/>
          </a:p>
        </p:txBody>
      </p:sp>
    </p:spTree>
    <p:extLst>
      <p:ext uri="{BB962C8B-B14F-4D97-AF65-F5344CB8AC3E}">
        <p14:creationId xmlns:p14="http://schemas.microsoft.com/office/powerpoint/2010/main" val="2669498794"/>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289" name="グループ化 73"/>
          <p:cNvGrpSpPr>
            <a:grpSpLocks/>
          </p:cNvGrpSpPr>
          <p:nvPr/>
        </p:nvGrpSpPr>
        <p:grpSpPr bwMode="auto">
          <a:xfrm>
            <a:off x="217685" y="4005262"/>
            <a:ext cx="7883328" cy="2838568"/>
            <a:chOff x="-503384" y="4221088"/>
            <a:chExt cx="7883075" cy="2838649"/>
          </a:xfrm>
        </p:grpSpPr>
        <p:sp>
          <p:nvSpPr>
            <p:cNvPr id="73" name="正方形/長方形 72"/>
            <p:cNvSpPr/>
            <p:nvPr/>
          </p:nvSpPr>
          <p:spPr>
            <a:xfrm>
              <a:off x="394915" y="4221088"/>
              <a:ext cx="6984776" cy="26369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600">
                <a:cs typeface="Tahoma" pitchFamily="34" charset="0"/>
              </a:endParaRPr>
            </a:p>
          </p:txBody>
        </p:sp>
        <p:pic>
          <p:nvPicPr>
            <p:cNvPr id="140312" name="Picture 4" descr="http://belle.kek.jp/~ushiroda/private/temp/radiative.png"/>
            <p:cNvPicPr>
              <a:picLocks noChangeAspect="1" noChangeArrowheads="1"/>
            </p:cNvPicPr>
            <p:nvPr/>
          </p:nvPicPr>
          <p:blipFill>
            <a:blip r:embed="rId3" cstate="print">
              <a:extLst>
                <a:ext uri="{28A0092B-C50C-407E-A947-70E740481C1C}">
                  <a14:useLocalDpi xmlns:a14="http://schemas.microsoft.com/office/drawing/2010/main"/>
                </a:ext>
              </a:extLst>
            </a:blip>
            <a:srcRect l="5325" t="7829" r="9480"/>
            <a:stretch>
              <a:fillRect/>
            </a:stretch>
          </p:blipFill>
          <p:spPr bwMode="auto">
            <a:xfrm>
              <a:off x="4499992" y="4293096"/>
              <a:ext cx="2304256" cy="2492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0313" name="グループ化 77"/>
            <p:cNvGrpSpPr>
              <a:grpSpLocks/>
            </p:cNvGrpSpPr>
            <p:nvPr/>
          </p:nvGrpSpPr>
          <p:grpSpPr bwMode="auto">
            <a:xfrm>
              <a:off x="-503384" y="4727269"/>
              <a:ext cx="4302075" cy="2332468"/>
              <a:chOff x="4011708" y="2288124"/>
              <a:chExt cx="4301218" cy="2332178"/>
            </a:xfrm>
          </p:grpSpPr>
          <p:grpSp>
            <p:nvGrpSpPr>
              <p:cNvPr id="140316" name="Group 37"/>
              <p:cNvGrpSpPr>
                <a:grpSpLocks/>
              </p:cNvGrpSpPr>
              <p:nvPr/>
            </p:nvGrpSpPr>
            <p:grpSpPr bwMode="auto">
              <a:xfrm>
                <a:off x="5486399" y="2288124"/>
                <a:ext cx="2492827" cy="1288334"/>
                <a:chOff x="2681" y="2480"/>
                <a:chExt cx="2349" cy="1214"/>
              </a:xfrm>
            </p:grpSpPr>
            <p:sp>
              <p:nvSpPr>
                <p:cNvPr id="49" name="Oval 38"/>
                <p:cNvSpPr>
                  <a:spLocks noChangeArrowheads="1"/>
                </p:cNvSpPr>
                <p:nvPr/>
              </p:nvSpPr>
              <p:spPr bwMode="auto">
                <a:xfrm>
                  <a:off x="2681" y="3197"/>
                  <a:ext cx="1662" cy="109"/>
                </a:xfrm>
                <a:prstGeom prst="ellipse">
                  <a:avLst/>
                </a:prstGeom>
                <a:solidFill>
                  <a:srgbClr val="CCCCFF"/>
                </a:solidFill>
                <a:ln w="36000">
                  <a:solidFill>
                    <a:srgbClr val="666699"/>
                  </a:solidFill>
                  <a:round/>
                  <a:headEnd/>
                  <a:tailEnd/>
                </a:ln>
              </p:spPr>
              <p:txBody>
                <a:bodyPr wrap="none" anchor="ctr"/>
                <a:lstStyle/>
                <a:p>
                  <a:pPr>
                    <a:defRPr/>
                  </a:pPr>
                  <a:endParaRPr lang="ja-JP" altLang="en-US" sz="1050">
                    <a:latin typeface="Tahoma" pitchFamily="34" charset="0"/>
                    <a:ea typeface="+mn-ea"/>
                    <a:cs typeface="Tahoma" pitchFamily="34" charset="0"/>
                  </a:endParaRPr>
                </a:p>
              </p:txBody>
            </p:sp>
            <p:sp>
              <p:nvSpPr>
                <p:cNvPr id="50" name="Line 39"/>
                <p:cNvSpPr>
                  <a:spLocks noChangeShapeType="1"/>
                </p:cNvSpPr>
                <p:nvPr/>
              </p:nvSpPr>
              <p:spPr bwMode="auto">
                <a:xfrm flipV="1">
                  <a:off x="4091" y="2709"/>
                  <a:ext cx="767" cy="277"/>
                </a:xfrm>
                <a:prstGeom prst="line">
                  <a:avLst/>
                </a:prstGeom>
                <a:noFill/>
                <a:ln w="36000">
                  <a:solidFill>
                    <a:srgbClr val="5E11A6"/>
                  </a:solidFill>
                  <a:round/>
                  <a:headEnd/>
                  <a:tailEnd type="triangle" w="med" len="med"/>
                </a:ln>
              </p:spPr>
              <p:txBody>
                <a:bodyPr/>
                <a:lstStyle/>
                <a:p>
                  <a:pPr>
                    <a:defRPr/>
                  </a:pPr>
                  <a:endParaRPr lang="ja-JP" altLang="en-US" sz="1050">
                    <a:latin typeface="Tahoma" pitchFamily="34" charset="0"/>
                    <a:ea typeface="+mn-ea"/>
                    <a:cs typeface="Tahoma" pitchFamily="34" charset="0"/>
                  </a:endParaRPr>
                </a:p>
              </p:txBody>
            </p:sp>
            <p:sp>
              <p:nvSpPr>
                <p:cNvPr id="52" name="Line 40"/>
                <p:cNvSpPr>
                  <a:spLocks noChangeShapeType="1"/>
                </p:cNvSpPr>
                <p:nvPr/>
              </p:nvSpPr>
              <p:spPr bwMode="auto">
                <a:xfrm flipV="1">
                  <a:off x="4100" y="2537"/>
                  <a:ext cx="664" cy="446"/>
                </a:xfrm>
                <a:prstGeom prst="line">
                  <a:avLst/>
                </a:prstGeom>
                <a:noFill/>
                <a:ln w="36000">
                  <a:solidFill>
                    <a:srgbClr val="5E11A6"/>
                  </a:solidFill>
                  <a:round/>
                  <a:headEnd/>
                  <a:tailEnd type="triangle" w="med" len="med"/>
                </a:ln>
              </p:spPr>
              <p:txBody>
                <a:bodyPr/>
                <a:lstStyle/>
                <a:p>
                  <a:pPr>
                    <a:defRPr/>
                  </a:pPr>
                  <a:endParaRPr lang="ja-JP" altLang="en-US" sz="1050">
                    <a:latin typeface="Tahoma" pitchFamily="34" charset="0"/>
                    <a:ea typeface="+mn-ea"/>
                    <a:cs typeface="Tahoma" pitchFamily="34" charset="0"/>
                  </a:endParaRPr>
                </a:p>
              </p:txBody>
            </p:sp>
            <p:sp>
              <p:nvSpPr>
                <p:cNvPr id="54" name="Line 42"/>
                <p:cNvSpPr>
                  <a:spLocks noChangeShapeType="1"/>
                </p:cNvSpPr>
                <p:nvPr/>
              </p:nvSpPr>
              <p:spPr bwMode="auto">
                <a:xfrm flipH="1">
                  <a:off x="3545" y="2987"/>
                  <a:ext cx="549" cy="275"/>
                </a:xfrm>
                <a:prstGeom prst="line">
                  <a:avLst/>
                </a:prstGeom>
                <a:noFill/>
                <a:ln w="36000">
                  <a:solidFill>
                    <a:srgbClr val="800000"/>
                  </a:solidFill>
                  <a:prstDash val="sysDashDotDot"/>
                  <a:round/>
                  <a:headEnd/>
                  <a:tailEnd/>
                </a:ln>
              </p:spPr>
              <p:txBody>
                <a:bodyPr/>
                <a:lstStyle/>
                <a:p>
                  <a:pPr>
                    <a:defRPr/>
                  </a:pPr>
                  <a:endParaRPr lang="ja-JP" altLang="en-US" sz="1050">
                    <a:latin typeface="Tahoma" pitchFamily="34" charset="0"/>
                    <a:ea typeface="+mn-ea"/>
                    <a:cs typeface="Tahoma" pitchFamily="34" charset="0"/>
                  </a:endParaRPr>
                </a:p>
              </p:txBody>
            </p:sp>
            <p:sp>
              <p:nvSpPr>
                <p:cNvPr id="56" name="Text Box 43"/>
                <p:cNvSpPr txBox="1">
                  <a:spLocks noChangeArrowheads="1"/>
                </p:cNvSpPr>
                <p:nvPr/>
              </p:nvSpPr>
              <p:spPr bwMode="auto">
                <a:xfrm>
                  <a:off x="3814" y="2480"/>
                  <a:ext cx="555" cy="141"/>
                </a:xfrm>
                <a:prstGeom prst="rect">
                  <a:avLst/>
                </a:prstGeom>
                <a:noFill/>
                <a:ln w="9525">
                  <a:noFill/>
                  <a:miter lim="800000"/>
                  <a:headEnd/>
                  <a:tailEnd/>
                </a:ln>
              </p:spPr>
              <p:txBody>
                <a:bodyPr wrap="none" lIns="0" tIns="0" rIns="0" bIns="0">
                  <a:spAutoFit/>
                </a:bodyPr>
                <a:lstStyle/>
                <a:p>
                  <a:pPr hangingPunct="0">
                    <a:lnSpc>
                      <a:spcPct val="94000"/>
                    </a:lnSpc>
                    <a:buClr>
                      <a:srgbClr val="000000"/>
                    </a:buClr>
                    <a:buSzPct val="45000"/>
                    <a:buFont typeface="StarSymbol" charset="0"/>
                    <a:buNone/>
                    <a:tabLst>
                      <a:tab pos="723900" algn="l"/>
                    </a:tabLst>
                    <a:defRPr/>
                  </a:pPr>
                  <a:r>
                    <a:rPr lang="ja-JP" altLang="en-GB" sz="1050">
                      <a:solidFill>
                        <a:srgbClr val="40458C"/>
                      </a:solidFill>
                      <a:latin typeface="Tahoma" pitchFamily="34" charset="0"/>
                      <a:ea typeface="+mn-ea"/>
                      <a:cs typeface="Tahoma" pitchFamily="34" charset="0"/>
                    </a:rPr>
                    <a:t> </a:t>
                  </a:r>
                  <a:r>
                    <a:rPr lang="en-GB" altLang="ja-JP" sz="1050" b="1" dirty="0">
                      <a:solidFill>
                        <a:srgbClr val="800000"/>
                      </a:solidFill>
                      <a:latin typeface="Tahoma" pitchFamily="34" charset="0"/>
                      <a:ea typeface="+mn-ea"/>
                      <a:cs typeface="Tahoma" pitchFamily="34" charset="0"/>
                    </a:rPr>
                    <a:t>Ks track</a:t>
                  </a:r>
                </a:p>
              </p:txBody>
            </p:sp>
            <p:sp>
              <p:nvSpPr>
                <p:cNvPr id="57" name="Line 44"/>
                <p:cNvSpPr>
                  <a:spLocks noChangeShapeType="1"/>
                </p:cNvSpPr>
                <p:nvPr/>
              </p:nvSpPr>
              <p:spPr bwMode="auto">
                <a:xfrm flipV="1">
                  <a:off x="3560" y="2796"/>
                  <a:ext cx="136" cy="500"/>
                </a:xfrm>
                <a:prstGeom prst="line">
                  <a:avLst/>
                </a:prstGeom>
                <a:noFill/>
                <a:ln w="36000">
                  <a:solidFill>
                    <a:srgbClr val="008000"/>
                  </a:solidFill>
                  <a:prstDash val="sysDot"/>
                  <a:round/>
                  <a:headEnd/>
                  <a:tailEnd type="triangle" w="med" len="med"/>
                </a:ln>
              </p:spPr>
              <p:txBody>
                <a:bodyPr/>
                <a:lstStyle/>
                <a:p>
                  <a:pPr>
                    <a:defRPr/>
                  </a:pPr>
                  <a:endParaRPr lang="ja-JP" altLang="en-US" sz="1050">
                    <a:latin typeface="Tahoma" pitchFamily="34" charset="0"/>
                    <a:ea typeface="+mn-ea"/>
                    <a:cs typeface="Tahoma" pitchFamily="34" charset="0"/>
                  </a:endParaRPr>
                </a:p>
              </p:txBody>
            </p:sp>
            <p:sp>
              <p:nvSpPr>
                <p:cNvPr id="58" name="Line 45"/>
                <p:cNvSpPr>
                  <a:spLocks noChangeShapeType="1"/>
                </p:cNvSpPr>
                <p:nvPr/>
              </p:nvSpPr>
              <p:spPr bwMode="auto">
                <a:xfrm>
                  <a:off x="3563" y="3269"/>
                  <a:ext cx="887" cy="314"/>
                </a:xfrm>
                <a:prstGeom prst="line">
                  <a:avLst/>
                </a:prstGeom>
                <a:noFill/>
                <a:ln w="36000">
                  <a:solidFill>
                    <a:srgbClr val="008000"/>
                  </a:solidFill>
                  <a:prstDash val="sysDot"/>
                  <a:round/>
                  <a:headEnd/>
                  <a:tailEnd type="triangle" w="med" len="med"/>
                </a:ln>
              </p:spPr>
              <p:txBody>
                <a:bodyPr/>
                <a:lstStyle/>
                <a:p>
                  <a:pPr>
                    <a:defRPr/>
                  </a:pPr>
                  <a:endParaRPr lang="ja-JP" altLang="en-US" sz="1050">
                    <a:latin typeface="Tahoma" pitchFamily="34" charset="0"/>
                    <a:ea typeface="+mn-ea"/>
                    <a:cs typeface="Tahoma" pitchFamily="34" charset="0"/>
                  </a:endParaRPr>
                </a:p>
              </p:txBody>
            </p:sp>
            <p:sp>
              <p:nvSpPr>
                <p:cNvPr id="59" name="Text Box 46"/>
                <p:cNvSpPr txBox="1">
                  <a:spLocks noChangeArrowheads="1"/>
                </p:cNvSpPr>
                <p:nvPr/>
              </p:nvSpPr>
              <p:spPr bwMode="auto">
                <a:xfrm>
                  <a:off x="4396" y="3182"/>
                  <a:ext cx="634" cy="144"/>
                </a:xfrm>
                <a:prstGeom prst="rect">
                  <a:avLst/>
                </a:prstGeom>
                <a:noFill/>
                <a:ln w="9525">
                  <a:noFill/>
                  <a:miter lim="800000"/>
                  <a:headEnd/>
                  <a:tailEnd/>
                </a:ln>
              </p:spPr>
              <p:txBody>
                <a:bodyPr wrap="none" lIns="0" tIns="0" rIns="0" bIns="0">
                  <a:spAutoFit/>
                </a:bodyPr>
                <a:lstStyle/>
                <a:p>
                  <a:pPr hangingPunct="0">
                    <a:lnSpc>
                      <a:spcPct val="94000"/>
                    </a:lnSpc>
                    <a:buClr>
                      <a:srgbClr val="000000"/>
                    </a:buClr>
                    <a:buSzPct val="45000"/>
                    <a:buFont typeface="StarSymbol" charset="0"/>
                    <a:buNone/>
                    <a:tabLst>
                      <a:tab pos="723900" algn="l"/>
                    </a:tabLst>
                    <a:defRPr/>
                  </a:pPr>
                  <a:r>
                    <a:rPr lang="ja-JP" altLang="en-GB" sz="1050" b="1">
                      <a:solidFill>
                        <a:srgbClr val="40458C"/>
                      </a:solidFill>
                      <a:latin typeface="Tahoma" pitchFamily="34" charset="0"/>
                      <a:ea typeface="+mn-ea"/>
                      <a:cs typeface="Tahoma" pitchFamily="34" charset="0"/>
                    </a:rPr>
                    <a:t> </a:t>
                  </a:r>
                  <a:r>
                    <a:rPr lang="en-GB" altLang="ja-JP" sz="1050" b="1" dirty="0">
                      <a:solidFill>
                        <a:srgbClr val="40458C"/>
                      </a:solidFill>
                      <a:latin typeface="Tahoma" pitchFamily="34" charset="0"/>
                      <a:ea typeface="+mn-ea"/>
                      <a:cs typeface="Tahoma" pitchFamily="34" charset="0"/>
                    </a:rPr>
                    <a:t>IP profile</a:t>
                  </a:r>
                </a:p>
              </p:txBody>
            </p:sp>
            <p:grpSp>
              <p:nvGrpSpPr>
                <p:cNvPr id="140327" name="Group 47"/>
                <p:cNvGrpSpPr>
                  <a:grpSpLocks/>
                </p:cNvGrpSpPr>
                <p:nvPr/>
              </p:nvGrpSpPr>
              <p:grpSpPr bwMode="auto">
                <a:xfrm>
                  <a:off x="3493" y="3215"/>
                  <a:ext cx="105" cy="96"/>
                  <a:chOff x="3106" y="2321"/>
                  <a:chExt cx="125" cy="121"/>
                </a:xfrm>
              </p:grpSpPr>
              <p:sp>
                <p:nvSpPr>
                  <p:cNvPr id="67" name="Line 48"/>
                  <p:cNvSpPr>
                    <a:spLocks noChangeShapeType="1"/>
                  </p:cNvSpPr>
                  <p:nvPr/>
                </p:nvSpPr>
                <p:spPr bwMode="auto">
                  <a:xfrm>
                    <a:off x="3106" y="2321"/>
                    <a:ext cx="121" cy="119"/>
                  </a:xfrm>
                  <a:prstGeom prst="line">
                    <a:avLst/>
                  </a:prstGeom>
                  <a:noFill/>
                  <a:ln w="36000">
                    <a:solidFill>
                      <a:srgbClr val="000080"/>
                    </a:solidFill>
                    <a:round/>
                    <a:headEnd/>
                    <a:tailEnd/>
                  </a:ln>
                </p:spPr>
                <p:txBody>
                  <a:bodyPr/>
                  <a:lstStyle/>
                  <a:p>
                    <a:pPr>
                      <a:defRPr/>
                    </a:pPr>
                    <a:endParaRPr lang="ja-JP" altLang="en-US" sz="1050">
                      <a:latin typeface="Tahoma" pitchFamily="34" charset="0"/>
                      <a:ea typeface="+mn-ea"/>
                      <a:cs typeface="Tahoma" pitchFamily="34" charset="0"/>
                    </a:endParaRPr>
                  </a:p>
                </p:txBody>
              </p:sp>
              <p:sp>
                <p:nvSpPr>
                  <p:cNvPr id="68" name="Line 49"/>
                  <p:cNvSpPr>
                    <a:spLocks noChangeShapeType="1"/>
                  </p:cNvSpPr>
                  <p:nvPr/>
                </p:nvSpPr>
                <p:spPr bwMode="auto">
                  <a:xfrm flipV="1">
                    <a:off x="3116" y="2324"/>
                    <a:ext cx="109" cy="106"/>
                  </a:xfrm>
                  <a:prstGeom prst="line">
                    <a:avLst/>
                  </a:prstGeom>
                  <a:noFill/>
                  <a:ln w="36000">
                    <a:solidFill>
                      <a:srgbClr val="000080"/>
                    </a:solidFill>
                    <a:round/>
                    <a:headEnd/>
                    <a:tailEnd/>
                  </a:ln>
                </p:spPr>
                <p:txBody>
                  <a:bodyPr/>
                  <a:lstStyle/>
                  <a:p>
                    <a:pPr>
                      <a:defRPr/>
                    </a:pPr>
                    <a:endParaRPr lang="ja-JP" altLang="en-US" sz="1050">
                      <a:latin typeface="Tahoma" pitchFamily="34" charset="0"/>
                      <a:ea typeface="+mn-ea"/>
                      <a:cs typeface="Tahoma" pitchFamily="34" charset="0"/>
                    </a:endParaRPr>
                  </a:p>
                </p:txBody>
              </p:sp>
            </p:grpSp>
            <p:sp>
              <p:nvSpPr>
                <p:cNvPr id="61" name="Text Box 50"/>
                <p:cNvSpPr txBox="1">
                  <a:spLocks noChangeArrowheads="1"/>
                </p:cNvSpPr>
                <p:nvPr/>
              </p:nvSpPr>
              <p:spPr bwMode="auto">
                <a:xfrm>
                  <a:off x="3119" y="2987"/>
                  <a:ext cx="535" cy="142"/>
                </a:xfrm>
                <a:prstGeom prst="rect">
                  <a:avLst/>
                </a:prstGeom>
                <a:noFill/>
                <a:ln w="9525">
                  <a:noFill/>
                  <a:miter lim="800000"/>
                  <a:headEnd/>
                  <a:tailEnd/>
                </a:ln>
              </p:spPr>
              <p:txBody>
                <a:bodyPr wrap="none" lIns="0" tIns="0" rIns="0" bIns="0">
                  <a:spAutoFit/>
                </a:bodyPr>
                <a:lstStyle/>
                <a:p>
                  <a:pPr hangingPunct="0">
                    <a:lnSpc>
                      <a:spcPct val="94000"/>
                    </a:lnSpc>
                    <a:buClr>
                      <a:srgbClr val="000000"/>
                    </a:buClr>
                    <a:buSzPct val="45000"/>
                    <a:buFont typeface="StarSymbol" charset="0"/>
                    <a:buNone/>
                    <a:tabLst>
                      <a:tab pos="723900" algn="l"/>
                    </a:tabLst>
                    <a:defRPr/>
                  </a:pPr>
                  <a:r>
                    <a:rPr lang="en-GB" altLang="ja-JP" sz="1050" b="1" dirty="0">
                      <a:solidFill>
                        <a:srgbClr val="000080"/>
                      </a:solidFill>
                      <a:latin typeface="Tahoma" pitchFamily="34" charset="0"/>
                      <a:ea typeface="+mn-ea"/>
                      <a:cs typeface="Tahoma" pitchFamily="34" charset="0"/>
                    </a:rPr>
                    <a:t>B vertex</a:t>
                  </a:r>
                </a:p>
              </p:txBody>
            </p:sp>
            <p:sp>
              <p:nvSpPr>
                <p:cNvPr id="62" name="Text Box 51"/>
                <p:cNvSpPr txBox="1">
                  <a:spLocks noChangeArrowheads="1"/>
                </p:cNvSpPr>
                <p:nvPr/>
              </p:nvSpPr>
              <p:spPr bwMode="auto">
                <a:xfrm>
                  <a:off x="3560" y="2661"/>
                  <a:ext cx="72" cy="162"/>
                </a:xfrm>
                <a:prstGeom prst="rect">
                  <a:avLst/>
                </a:prstGeom>
                <a:noFill/>
                <a:ln w="9525">
                  <a:noFill/>
                  <a:miter lim="800000"/>
                  <a:headEnd/>
                  <a:tailEnd/>
                </a:ln>
              </p:spPr>
              <p:txBody>
                <a:bodyPr wrap="none" lIns="0" tIns="0" rIns="0" bIns="0">
                  <a:spAutoFit/>
                </a:bodyPr>
                <a:lstStyle/>
                <a:p>
                  <a:pPr hangingPunct="0">
                    <a:lnSpc>
                      <a:spcPct val="108000"/>
                    </a:lnSpc>
                    <a:buClr>
                      <a:srgbClr val="000000"/>
                    </a:buClr>
                    <a:buSzPct val="45000"/>
                    <a:buFont typeface="StarSymbol" charset="0"/>
                    <a:buNone/>
                    <a:defRPr/>
                  </a:pPr>
                  <a:r>
                    <a:rPr lang="en-GB" altLang="ja-JP" sz="1050" b="1" dirty="0" err="1" smtClean="0">
                      <a:solidFill>
                        <a:srgbClr val="008000"/>
                      </a:solidFill>
                      <a:latin typeface="Symbol" pitchFamily="18" charset="2"/>
                      <a:ea typeface="+mn-ea"/>
                      <a:cs typeface="Tahoma" pitchFamily="34" charset="0"/>
                    </a:rPr>
                    <a:t>γ</a:t>
                  </a:r>
                  <a:endParaRPr lang="en-GB" altLang="ja-JP" sz="1050" b="1" dirty="0">
                    <a:solidFill>
                      <a:srgbClr val="008000"/>
                    </a:solidFill>
                    <a:latin typeface="Symbol" pitchFamily="18" charset="2"/>
                    <a:ea typeface="+mn-ea"/>
                    <a:cs typeface="Tahoma" pitchFamily="34" charset="0"/>
                  </a:endParaRPr>
                </a:p>
              </p:txBody>
            </p:sp>
            <p:sp>
              <p:nvSpPr>
                <p:cNvPr id="63" name="Text Box 52"/>
                <p:cNvSpPr txBox="1">
                  <a:spLocks noChangeArrowheads="1"/>
                </p:cNvSpPr>
                <p:nvPr/>
              </p:nvSpPr>
              <p:spPr bwMode="auto">
                <a:xfrm>
                  <a:off x="4459" y="3508"/>
                  <a:ext cx="85" cy="186"/>
                </a:xfrm>
                <a:prstGeom prst="rect">
                  <a:avLst/>
                </a:prstGeom>
                <a:noFill/>
                <a:ln w="9525">
                  <a:noFill/>
                  <a:miter lim="800000"/>
                  <a:headEnd/>
                  <a:tailEnd/>
                </a:ln>
              </p:spPr>
              <p:txBody>
                <a:bodyPr wrap="none" lIns="0" tIns="0" rIns="0" bIns="0">
                  <a:spAutoFit/>
                </a:bodyPr>
                <a:lstStyle/>
                <a:p>
                  <a:pPr hangingPunct="0">
                    <a:lnSpc>
                      <a:spcPct val="108000"/>
                    </a:lnSpc>
                    <a:buClr>
                      <a:srgbClr val="000000"/>
                    </a:buClr>
                    <a:buSzPct val="45000"/>
                    <a:buFont typeface="StarSymbol" charset="0"/>
                    <a:buNone/>
                    <a:defRPr/>
                  </a:pPr>
                  <a:r>
                    <a:rPr lang="en-GB" altLang="ja-JP" sz="1200" b="1" dirty="0" err="1" smtClean="0">
                      <a:solidFill>
                        <a:srgbClr val="008000"/>
                      </a:solidFill>
                      <a:latin typeface="Symbol" pitchFamily="18" charset="2"/>
                      <a:ea typeface="+mn-ea"/>
                      <a:cs typeface="Tahoma" pitchFamily="34" charset="0"/>
                    </a:rPr>
                    <a:t>γ</a:t>
                  </a:r>
                  <a:endParaRPr lang="en-GB" altLang="ja-JP" sz="1200" b="1" dirty="0">
                    <a:solidFill>
                      <a:srgbClr val="008000"/>
                    </a:solidFill>
                    <a:latin typeface="Symbol" pitchFamily="18" charset="2"/>
                    <a:ea typeface="+mn-ea"/>
                    <a:cs typeface="Tahoma" pitchFamily="34" charset="0"/>
                  </a:endParaRPr>
                </a:p>
              </p:txBody>
            </p:sp>
            <p:sp>
              <p:nvSpPr>
                <p:cNvPr id="64" name="Line 53"/>
                <p:cNvSpPr>
                  <a:spLocks noChangeShapeType="1"/>
                </p:cNvSpPr>
                <p:nvPr/>
              </p:nvSpPr>
              <p:spPr bwMode="auto">
                <a:xfrm>
                  <a:off x="3895" y="2676"/>
                  <a:ext cx="163" cy="301"/>
                </a:xfrm>
                <a:prstGeom prst="line">
                  <a:avLst/>
                </a:prstGeom>
                <a:noFill/>
                <a:ln w="38100">
                  <a:solidFill>
                    <a:srgbClr val="800000"/>
                  </a:solidFill>
                  <a:miter lim="800000"/>
                  <a:headEnd/>
                  <a:tailEnd type="triangle" w="med" len="med"/>
                </a:ln>
                <a:effectLst/>
              </p:spPr>
              <p:txBody>
                <a:bodyPr wrap="none"/>
                <a:lstStyle/>
                <a:p>
                  <a:pPr>
                    <a:defRPr/>
                  </a:pPr>
                  <a:endParaRPr lang="ja-JP" altLang="en-US" sz="1050">
                    <a:latin typeface="Tahoma" pitchFamily="34" charset="0"/>
                    <a:ea typeface="+mn-ea"/>
                    <a:cs typeface="Tahoma" pitchFamily="34" charset="0"/>
                  </a:endParaRPr>
                </a:p>
              </p:txBody>
            </p:sp>
            <p:sp>
              <p:nvSpPr>
                <p:cNvPr id="65" name="Line 54"/>
                <p:cNvSpPr>
                  <a:spLocks noChangeShapeType="1"/>
                </p:cNvSpPr>
                <p:nvPr/>
              </p:nvSpPr>
              <p:spPr bwMode="auto">
                <a:xfrm flipV="1">
                  <a:off x="3560" y="2841"/>
                  <a:ext cx="226" cy="428"/>
                </a:xfrm>
                <a:prstGeom prst="line">
                  <a:avLst/>
                </a:prstGeom>
                <a:noFill/>
                <a:ln w="36000">
                  <a:solidFill>
                    <a:srgbClr val="008000"/>
                  </a:solidFill>
                  <a:prstDash val="sysDot"/>
                  <a:round/>
                  <a:headEnd/>
                  <a:tailEnd type="triangle" w="med" len="med"/>
                </a:ln>
              </p:spPr>
              <p:txBody>
                <a:bodyPr/>
                <a:lstStyle/>
                <a:p>
                  <a:pPr>
                    <a:defRPr/>
                  </a:pPr>
                  <a:endParaRPr lang="ja-JP" altLang="en-US" sz="1050">
                    <a:latin typeface="Tahoma" pitchFamily="34" charset="0"/>
                    <a:ea typeface="+mn-ea"/>
                    <a:cs typeface="Tahoma" pitchFamily="34" charset="0"/>
                  </a:endParaRPr>
                </a:p>
              </p:txBody>
            </p:sp>
            <p:sp>
              <p:nvSpPr>
                <p:cNvPr id="66" name="Text Box 55"/>
                <p:cNvSpPr txBox="1">
                  <a:spLocks noChangeArrowheads="1"/>
                </p:cNvSpPr>
                <p:nvPr/>
              </p:nvSpPr>
              <p:spPr bwMode="auto">
                <a:xfrm>
                  <a:off x="3696" y="2592"/>
                  <a:ext cx="72" cy="162"/>
                </a:xfrm>
                <a:prstGeom prst="rect">
                  <a:avLst/>
                </a:prstGeom>
                <a:noFill/>
                <a:ln w="9525">
                  <a:noFill/>
                  <a:miter lim="800000"/>
                  <a:headEnd/>
                  <a:tailEnd/>
                </a:ln>
              </p:spPr>
              <p:txBody>
                <a:bodyPr wrap="none" lIns="0" tIns="0" rIns="0" bIns="0">
                  <a:spAutoFit/>
                </a:bodyPr>
                <a:lstStyle/>
                <a:p>
                  <a:pPr hangingPunct="0">
                    <a:lnSpc>
                      <a:spcPct val="108000"/>
                    </a:lnSpc>
                    <a:buClr>
                      <a:srgbClr val="000000"/>
                    </a:buClr>
                    <a:buSzPct val="45000"/>
                    <a:buFont typeface="StarSymbol" charset="0"/>
                    <a:buNone/>
                    <a:defRPr/>
                  </a:pPr>
                  <a:r>
                    <a:rPr lang="en-GB" altLang="ja-JP" sz="1050" b="1" dirty="0" err="1" smtClean="0">
                      <a:solidFill>
                        <a:srgbClr val="008000"/>
                      </a:solidFill>
                      <a:latin typeface="Symbol" pitchFamily="18" charset="2"/>
                      <a:ea typeface="+mn-ea"/>
                      <a:cs typeface="Tahoma" pitchFamily="34" charset="0"/>
                    </a:rPr>
                    <a:t>γ</a:t>
                  </a:r>
                  <a:endParaRPr lang="en-GB" altLang="ja-JP" sz="1050" b="1" dirty="0">
                    <a:solidFill>
                      <a:srgbClr val="008000"/>
                    </a:solidFill>
                    <a:latin typeface="Symbol" pitchFamily="18" charset="2"/>
                    <a:ea typeface="+mn-ea"/>
                    <a:cs typeface="Tahoma" pitchFamily="34" charset="0"/>
                  </a:endParaRPr>
                </a:p>
              </p:txBody>
            </p:sp>
          </p:grpSp>
          <p:sp>
            <p:nvSpPr>
              <p:cNvPr id="140317" name="Text Box 56"/>
              <p:cNvSpPr txBox="1">
                <a:spLocks noChangeArrowheads="1"/>
              </p:cNvSpPr>
              <p:nvPr/>
            </p:nvSpPr>
            <p:spPr bwMode="auto">
              <a:xfrm>
                <a:off x="4011708" y="3604736"/>
                <a:ext cx="4301218" cy="1015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r>
                  <a:rPr lang="en-US" altLang="ja-JP" sz="2000" dirty="0">
                    <a:latin typeface="Tahoma" charset="0"/>
                    <a:ea typeface="Tahoma" charset="0"/>
                    <a:cs typeface="Tahoma" charset="0"/>
                  </a:rPr>
                  <a:t>B decay point reconstruction </a:t>
                </a:r>
              </a:p>
              <a:p>
                <a:pPr eaLnBrk="1" hangingPunct="1"/>
                <a:r>
                  <a:rPr lang="en-US" altLang="ja-JP" sz="2000" dirty="0">
                    <a:latin typeface="Tahoma" charset="0"/>
                    <a:ea typeface="Tahoma" charset="0"/>
                    <a:cs typeface="Tahoma" charset="0"/>
                  </a:rPr>
                  <a:t>f</a:t>
                </a:r>
                <a:r>
                  <a:rPr lang="en-US" altLang="ja-JP" sz="2000" dirty="0" smtClean="0">
                    <a:latin typeface="Tahoma" charset="0"/>
                    <a:ea typeface="Tahoma" charset="0"/>
                    <a:cs typeface="Tahoma" charset="0"/>
                  </a:rPr>
                  <a:t>rom the K</a:t>
                </a:r>
                <a:r>
                  <a:rPr lang="en-US" altLang="ja-JP" sz="2000" baseline="-25000" dirty="0" smtClean="0">
                    <a:latin typeface="Tahoma" charset="0"/>
                    <a:ea typeface="Tahoma" charset="0"/>
                    <a:cs typeface="Tahoma" charset="0"/>
                  </a:rPr>
                  <a:t>S</a:t>
                </a:r>
                <a:r>
                  <a:rPr lang="en-US" altLang="ja-JP" sz="2000" dirty="0" smtClean="0">
                    <a:latin typeface="Tahoma" charset="0"/>
                    <a:ea typeface="Tahoma" charset="0"/>
                    <a:cs typeface="Tahoma" charset="0"/>
                  </a:rPr>
                  <a:t> vertex, used in searches </a:t>
                </a:r>
              </a:p>
              <a:p>
                <a:pPr eaLnBrk="1" hangingPunct="1"/>
                <a:r>
                  <a:rPr lang="en-US" altLang="ja-JP" sz="2000" dirty="0" smtClean="0">
                    <a:latin typeface="Tahoma" charset="0"/>
                    <a:ea typeface="Tahoma" charset="0"/>
                    <a:cs typeface="Tahoma" charset="0"/>
                  </a:rPr>
                  <a:t>for </a:t>
                </a:r>
                <a:r>
                  <a:rPr lang="en-US" altLang="ja-JP" sz="2000" i="1" dirty="0" smtClean="0">
                    <a:latin typeface="Tahoma" charset="0"/>
                    <a:ea typeface="Tahoma" charset="0"/>
                    <a:cs typeface="Tahoma" charset="0"/>
                  </a:rPr>
                  <a:t>NP right handed currents</a:t>
                </a:r>
                <a:r>
                  <a:rPr lang="en-US" altLang="ja-JP" sz="2000" dirty="0" smtClean="0">
                    <a:latin typeface="Tahoma" charset="0"/>
                    <a:ea typeface="Tahoma" charset="0"/>
                    <a:cs typeface="Tahoma" charset="0"/>
                  </a:rPr>
                  <a:t>.</a:t>
                </a:r>
                <a:endParaRPr lang="ja-JP" altLang="en-US" sz="2000" dirty="0">
                  <a:latin typeface="Tahoma" charset="0"/>
                  <a:ea typeface="MS PGothic" charset="0"/>
                </a:endParaRPr>
              </a:p>
            </p:txBody>
          </p:sp>
        </p:grpSp>
        <p:sp>
          <p:nvSpPr>
            <p:cNvPr id="140314" name="テキスト ボックス 68"/>
            <p:cNvSpPr txBox="1">
              <a:spLocks noChangeArrowheads="1"/>
            </p:cNvSpPr>
            <p:nvPr/>
          </p:nvSpPr>
          <p:spPr bwMode="auto">
            <a:xfrm>
              <a:off x="3995936" y="5818350"/>
              <a:ext cx="1872208" cy="6463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r>
                <a:rPr lang="en-US" altLang="ja-JP" sz="1800" dirty="0">
                  <a:solidFill>
                    <a:srgbClr val="FF0000"/>
                  </a:solidFill>
                  <a:latin typeface="Times New Roman"/>
                  <a:ea typeface="Tahoma" charset="0"/>
                  <a:cs typeface="Times New Roman"/>
                </a:rPr>
                <a:t>Larger radial coverage of SVD</a:t>
              </a:r>
            </a:p>
          </p:txBody>
        </p:sp>
        <p:cxnSp>
          <p:nvCxnSpPr>
            <p:cNvPr id="70" name="直線矢印コネクタ 69"/>
            <p:cNvCxnSpPr>
              <a:stCxn id="140314" idx="0"/>
            </p:cNvCxnSpPr>
            <p:nvPr/>
          </p:nvCxnSpPr>
          <p:spPr>
            <a:xfrm flipV="1">
              <a:off x="4932040" y="5386163"/>
              <a:ext cx="360155" cy="432186"/>
            </a:xfrm>
            <a:prstGeom prst="straightConnector1">
              <a:avLst/>
            </a:prstGeom>
            <a:ln w="38100">
              <a:solidFill>
                <a:srgbClr val="FF0000"/>
              </a:solidFill>
              <a:tailEnd type="arrow" w="lg" len="med"/>
            </a:ln>
          </p:spPr>
          <p:style>
            <a:lnRef idx="1">
              <a:schemeClr val="accent1"/>
            </a:lnRef>
            <a:fillRef idx="0">
              <a:schemeClr val="accent1"/>
            </a:fillRef>
            <a:effectRef idx="0">
              <a:schemeClr val="accent1"/>
            </a:effectRef>
            <a:fontRef idx="minor">
              <a:schemeClr val="tx1"/>
            </a:fontRef>
          </p:style>
        </p:cxnSp>
      </p:grpSp>
      <p:sp>
        <p:nvSpPr>
          <p:cNvPr id="31" name="正方形/長方形 30"/>
          <p:cNvSpPr/>
          <p:nvPr/>
        </p:nvSpPr>
        <p:spPr>
          <a:xfrm>
            <a:off x="1116013" y="796925"/>
            <a:ext cx="6985000" cy="3157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600">
              <a:cs typeface="Tahoma" pitchFamily="34" charset="0"/>
            </a:endParaRPr>
          </a:p>
        </p:txBody>
      </p:sp>
      <p:sp>
        <p:nvSpPr>
          <p:cNvPr id="140293" name="正方形/長方形 50"/>
          <p:cNvSpPr>
            <a:spLocks noChangeArrowheads="1"/>
          </p:cNvSpPr>
          <p:nvPr/>
        </p:nvSpPr>
        <p:spPr bwMode="auto">
          <a:xfrm>
            <a:off x="6900863" y="2570163"/>
            <a:ext cx="711200" cy="338137"/>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endParaRPr lang="ja-JP" altLang="en-US" sz="1600">
              <a:solidFill>
                <a:srgbClr val="000000"/>
              </a:solidFill>
              <a:latin typeface="Tahoma" charset="0"/>
              <a:ea typeface="MS PGothic" charset="0"/>
            </a:endParaRPr>
          </a:p>
        </p:txBody>
      </p:sp>
      <p:sp>
        <p:nvSpPr>
          <p:cNvPr id="140295" name="スライド番号プレースホルダ 29"/>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fld id="{3342C3FE-A0DE-B449-AEA8-8DF03939BB1D}" type="slidenum">
              <a:rPr lang="en-US" sz="1200">
                <a:solidFill>
                  <a:srgbClr val="000000"/>
                </a:solidFill>
                <a:latin typeface="Tahoma" charset="0"/>
                <a:cs typeface="Tahoma" charset="0"/>
              </a:rPr>
              <a:pPr eaLnBrk="1" hangingPunct="1"/>
              <a:t>75</a:t>
            </a:fld>
            <a:endParaRPr lang="en-US" sz="1200">
              <a:solidFill>
                <a:srgbClr val="000000"/>
              </a:solidFill>
              <a:latin typeface="Tahoma" charset="0"/>
              <a:cs typeface="Tahoma" charset="0"/>
            </a:endParaRPr>
          </a:p>
        </p:txBody>
      </p:sp>
      <p:sp>
        <p:nvSpPr>
          <p:cNvPr id="37" name="正方形/長方形 36"/>
          <p:cNvSpPr/>
          <p:nvPr/>
        </p:nvSpPr>
        <p:spPr>
          <a:xfrm>
            <a:off x="-193800" y="4014744"/>
            <a:ext cx="5645475" cy="461665"/>
          </a:xfrm>
          <a:prstGeom prst="rect">
            <a:avLst/>
          </a:prstGeom>
          <a:noFill/>
        </p:spPr>
        <p:txBody>
          <a:bodyPr>
            <a:spAutoFit/>
          </a:bodyPr>
          <a:lstStyle/>
          <a:p>
            <a:pPr algn="ctr">
              <a:defRPr/>
            </a:pP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Large improvement </a:t>
            </a:r>
            <a:r>
              <a:rPr lang="en-US" altLang="ja-JP" sz="2400" b="1"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in </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ΔS(B</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sym typeface="Wingdings"/>
              </a:rPr>
              <a:t>[</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K</a:t>
            </a:r>
            <a:r>
              <a:rPr lang="en-US" altLang="ja-JP" sz="2400" b="1" baseline="-25000"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S</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π</a:t>
            </a:r>
            <a:r>
              <a:rPr lang="en-US" altLang="ja-JP" sz="2400" b="1" baseline="30000"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0</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 </a:t>
            </a:r>
            <a:r>
              <a:rPr lang="en-US" altLang="ja-JP" sz="2400" b="1" dirty="0" err="1"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ea typeface="Lucida Grande"/>
                <a:cs typeface="Times New Roman"/>
              </a:rPr>
              <a:t>γ</a:t>
            </a:r>
            <a:r>
              <a:rPr lang="en-US" altLang="ja-JP" sz="2400" b="1" dirty="0" smtClean="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rPr>
              <a:t>)</a:t>
            </a:r>
            <a:endParaRPr lang="ja-JP" altLang="en-US" sz="2400" b="1"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latin typeface="Times New Roman"/>
              <a:cs typeface="Times New Roman"/>
            </a:endParaRPr>
          </a:p>
        </p:txBody>
      </p:sp>
      <p:sp>
        <p:nvSpPr>
          <p:cNvPr id="140304" name="テキスト ボックス 43"/>
          <p:cNvSpPr txBox="1">
            <a:spLocks noChangeArrowheads="1"/>
          </p:cNvSpPr>
          <p:nvPr/>
        </p:nvSpPr>
        <p:spPr bwMode="auto">
          <a:xfrm>
            <a:off x="5580063" y="3389313"/>
            <a:ext cx="184666"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endParaRPr lang="ja-JP" altLang="en-US" sz="1600" dirty="0">
              <a:solidFill>
                <a:srgbClr val="000000"/>
              </a:solidFill>
              <a:latin typeface="Tahoma" charset="0"/>
              <a:ea typeface="MS PGothic" charset="0"/>
            </a:endParaRPr>
          </a:p>
        </p:txBody>
      </p:sp>
      <p:sp>
        <p:nvSpPr>
          <p:cNvPr id="140305" name="テキスト ボックス 44"/>
          <p:cNvSpPr txBox="1">
            <a:spLocks noChangeArrowheads="1"/>
          </p:cNvSpPr>
          <p:nvPr/>
        </p:nvSpPr>
        <p:spPr bwMode="auto">
          <a:xfrm>
            <a:off x="6372225" y="3389313"/>
            <a:ext cx="184666"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endParaRPr lang="ja-JP" altLang="en-US" sz="1600" dirty="0">
              <a:solidFill>
                <a:srgbClr val="000000"/>
              </a:solidFill>
              <a:latin typeface="Tahoma" charset="0"/>
              <a:ea typeface="MS PGothic" charset="0"/>
            </a:endParaRPr>
          </a:p>
        </p:txBody>
      </p:sp>
      <p:sp>
        <p:nvSpPr>
          <p:cNvPr id="140306" name="テキスト ボックス 45"/>
          <p:cNvSpPr txBox="1">
            <a:spLocks noChangeArrowheads="1"/>
          </p:cNvSpPr>
          <p:nvPr/>
        </p:nvSpPr>
        <p:spPr bwMode="auto">
          <a:xfrm>
            <a:off x="4899025" y="3389313"/>
            <a:ext cx="184666"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endParaRPr lang="ja-JP" altLang="en-US" sz="1600" dirty="0">
              <a:solidFill>
                <a:srgbClr val="000000"/>
              </a:solidFill>
              <a:latin typeface="Tahoma" charset="0"/>
              <a:ea typeface="MS PGothic" charset="0"/>
            </a:endParaRPr>
          </a:p>
        </p:txBody>
      </p:sp>
      <p:sp>
        <p:nvSpPr>
          <p:cNvPr id="2" name="TextBox 1"/>
          <p:cNvSpPr txBox="1"/>
          <p:nvPr/>
        </p:nvSpPr>
        <p:spPr>
          <a:xfrm>
            <a:off x="178334" y="342352"/>
            <a:ext cx="4106328" cy="1815882"/>
          </a:xfrm>
          <a:prstGeom prst="rect">
            <a:avLst/>
          </a:prstGeom>
          <a:noFill/>
        </p:spPr>
        <p:txBody>
          <a:bodyPr wrap="square" rtlCol="0">
            <a:spAutoFit/>
          </a:bodyPr>
          <a:lstStyle/>
          <a:p>
            <a:r>
              <a:rPr lang="en-US" sz="2800" dirty="0" smtClean="0"/>
              <a:t>In e</a:t>
            </a:r>
            <a:r>
              <a:rPr lang="en-US" sz="2800" baseline="30000" dirty="0" smtClean="0"/>
              <a:t>+</a:t>
            </a:r>
            <a:r>
              <a:rPr lang="en-US" sz="2800" dirty="0" smtClean="0"/>
              <a:t> e</a:t>
            </a:r>
            <a:r>
              <a:rPr lang="en-US" sz="2800" baseline="30000" dirty="0"/>
              <a:t>-</a:t>
            </a:r>
            <a:r>
              <a:rPr lang="en-US" sz="2800" dirty="0" smtClean="0"/>
              <a:t> scattering at 10-11 </a:t>
            </a:r>
            <a:r>
              <a:rPr lang="en-US" sz="2800" dirty="0" err="1" smtClean="0"/>
              <a:t>GeV</a:t>
            </a:r>
            <a:r>
              <a:rPr lang="en-US" sz="2800" dirty="0" smtClean="0"/>
              <a:t>, </a:t>
            </a:r>
            <a:r>
              <a:rPr lang="en-US" sz="2800" dirty="0"/>
              <a:t>a</a:t>
            </a:r>
            <a:r>
              <a:rPr lang="en-US" sz="2800" dirty="0" smtClean="0"/>
              <a:t> </a:t>
            </a:r>
            <a:r>
              <a:rPr lang="en-US" sz="2800" i="1" u="sng" dirty="0" smtClean="0"/>
              <a:t>critical issue </a:t>
            </a:r>
            <a:r>
              <a:rPr lang="en-US" sz="2800" dirty="0" smtClean="0"/>
              <a:t>for </a:t>
            </a:r>
            <a:r>
              <a:rPr lang="en-US" sz="2800" dirty="0" err="1" smtClean="0"/>
              <a:t>vertexing</a:t>
            </a:r>
            <a:r>
              <a:rPr lang="en-US" sz="2800" dirty="0" smtClean="0"/>
              <a:t> is multiple scattering.</a:t>
            </a:r>
            <a:endParaRPr lang="en-US" sz="2800" dirty="0"/>
          </a:p>
        </p:txBody>
      </p:sp>
      <p:sp>
        <p:nvSpPr>
          <p:cNvPr id="3" name="TextBox 2"/>
          <p:cNvSpPr txBox="1"/>
          <p:nvPr/>
        </p:nvSpPr>
        <p:spPr>
          <a:xfrm>
            <a:off x="91720" y="2420938"/>
            <a:ext cx="3705111" cy="707886"/>
          </a:xfrm>
          <a:prstGeom prst="rect">
            <a:avLst/>
          </a:prstGeom>
          <a:noFill/>
        </p:spPr>
        <p:txBody>
          <a:bodyPr wrap="square" rtlCol="0">
            <a:spAutoFit/>
          </a:bodyPr>
          <a:lstStyle/>
          <a:p>
            <a:r>
              <a:rPr lang="en-US" sz="2000" dirty="0" smtClean="0"/>
              <a:t>Belle: r(</a:t>
            </a:r>
            <a:r>
              <a:rPr lang="en-US" sz="2000" dirty="0" err="1" smtClean="0"/>
              <a:t>beampipe</a:t>
            </a:r>
            <a:r>
              <a:rPr lang="en-US" sz="2000" dirty="0" smtClean="0"/>
              <a:t>) 2 cm</a:t>
            </a:r>
            <a:r>
              <a:rPr lang="en-US" sz="2000" dirty="0" smtClean="0">
                <a:sym typeface="Wingdings"/>
              </a:rPr>
              <a:t>1.5 cm</a:t>
            </a:r>
          </a:p>
          <a:p>
            <a:r>
              <a:rPr lang="en-US" sz="2000" dirty="0" smtClean="0">
                <a:sym typeface="Wingdings"/>
              </a:rPr>
              <a:t>Belle II:  r(</a:t>
            </a:r>
            <a:r>
              <a:rPr lang="en-US" sz="2000" dirty="0" err="1" smtClean="0">
                <a:sym typeface="Wingdings"/>
              </a:rPr>
              <a:t>beampipe</a:t>
            </a:r>
            <a:r>
              <a:rPr lang="en-US" sz="2000" dirty="0" smtClean="0">
                <a:sym typeface="Wingdings"/>
              </a:rPr>
              <a:t>) 1cm</a:t>
            </a:r>
            <a:endParaRPr lang="en-US" sz="2000" dirty="0"/>
          </a:p>
        </p:txBody>
      </p:sp>
      <p:sp>
        <p:nvSpPr>
          <p:cNvPr id="6" name="TextBox 5"/>
          <p:cNvSpPr txBox="1"/>
          <p:nvPr/>
        </p:nvSpPr>
        <p:spPr>
          <a:xfrm>
            <a:off x="217684" y="3308132"/>
            <a:ext cx="4455042" cy="646331"/>
          </a:xfrm>
          <a:prstGeom prst="rect">
            <a:avLst/>
          </a:prstGeom>
          <a:noFill/>
        </p:spPr>
        <p:txBody>
          <a:bodyPr wrap="square" rtlCol="0">
            <a:spAutoFit/>
          </a:bodyPr>
          <a:lstStyle/>
          <a:p>
            <a:r>
              <a:rPr lang="en-US" dirty="0" smtClean="0"/>
              <a:t>Improved resolution and </a:t>
            </a:r>
            <a:r>
              <a:rPr lang="en-US" dirty="0" err="1" smtClean="0"/>
              <a:t>nano</a:t>
            </a:r>
            <a:r>
              <a:rPr lang="en-US" dirty="0" smtClean="0"/>
              <a:t>-beams will open new possibilities for vertex analysis</a:t>
            </a:r>
            <a:endParaRPr lang="en-US" dirty="0"/>
          </a:p>
        </p:txBody>
      </p:sp>
      <p:sp>
        <p:nvSpPr>
          <p:cNvPr id="7" name="TextBox 6"/>
          <p:cNvSpPr txBox="1"/>
          <p:nvPr/>
        </p:nvSpPr>
        <p:spPr>
          <a:xfrm>
            <a:off x="3855908" y="4476409"/>
            <a:ext cx="1043117" cy="369332"/>
          </a:xfrm>
          <a:prstGeom prst="rect">
            <a:avLst/>
          </a:prstGeom>
          <a:noFill/>
        </p:spPr>
        <p:txBody>
          <a:bodyPr wrap="square" rtlCol="0">
            <a:spAutoFit/>
          </a:bodyPr>
          <a:lstStyle/>
          <a:p>
            <a:r>
              <a:rPr lang="en-US" dirty="0"/>
              <a:t> </a:t>
            </a:r>
            <a:r>
              <a:rPr lang="en-US" dirty="0" smtClean="0"/>
              <a:t> π</a:t>
            </a:r>
            <a:r>
              <a:rPr lang="en-US" baseline="30000" dirty="0" smtClean="0"/>
              <a:t>+</a:t>
            </a:r>
            <a:r>
              <a:rPr lang="en-US" dirty="0" smtClean="0"/>
              <a:t> π</a:t>
            </a:r>
            <a:r>
              <a:rPr lang="en-US" baseline="30000" dirty="0" smtClean="0"/>
              <a:t>-</a:t>
            </a:r>
            <a:endParaRPr lang="en-US" dirty="0"/>
          </a:p>
        </p:txBody>
      </p:sp>
      <p:sp>
        <p:nvSpPr>
          <p:cNvPr id="8" name="Rectangle 7"/>
          <p:cNvSpPr/>
          <p:nvPr/>
        </p:nvSpPr>
        <p:spPr>
          <a:xfrm>
            <a:off x="91720" y="336067"/>
            <a:ext cx="4094401" cy="181588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775191" y="324434"/>
            <a:ext cx="3650546" cy="707886"/>
          </a:xfrm>
          <a:prstGeom prst="rect">
            <a:avLst/>
          </a:prstGeom>
          <a:noFill/>
        </p:spPr>
        <p:txBody>
          <a:bodyPr wrap="square" rtlCol="0">
            <a:spAutoFit/>
          </a:bodyPr>
          <a:lstStyle/>
          <a:p>
            <a:r>
              <a:rPr lang="en-US" sz="2000" dirty="0" smtClean="0"/>
              <a:t>Reduce the multiple scattering lever arm; reduce X</a:t>
            </a:r>
            <a:r>
              <a:rPr lang="en-US" sz="2000" baseline="-25000" dirty="0" smtClean="0"/>
              <a:t>0</a:t>
            </a:r>
            <a:endParaRPr lang="en-US" sz="2000" dirty="0"/>
          </a:p>
        </p:txBody>
      </p:sp>
      <p:pic>
        <p:nvPicPr>
          <p:cNvPr id="5" name="Picture 4"/>
          <p:cNvPicPr>
            <a:picLocks noChangeAspect="1"/>
          </p:cNvPicPr>
          <p:nvPr/>
        </p:nvPicPr>
        <p:blipFill>
          <a:blip r:embed="rId4"/>
          <a:stretch>
            <a:fillRect/>
          </a:stretch>
        </p:blipFill>
        <p:spPr>
          <a:xfrm>
            <a:off x="4284662" y="1045550"/>
            <a:ext cx="4562475" cy="2781300"/>
          </a:xfrm>
          <a:prstGeom prst="rect">
            <a:avLst/>
          </a:prstGeom>
        </p:spPr>
      </p:pic>
    </p:spTree>
    <p:extLst>
      <p:ext uri="{BB962C8B-B14F-4D97-AF65-F5344CB8AC3E}">
        <p14:creationId xmlns:p14="http://schemas.microsoft.com/office/powerpoint/2010/main" val="33356433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a:xfrm>
            <a:off x="6553200" y="6550326"/>
            <a:ext cx="2133600" cy="365125"/>
          </a:xfrm>
        </p:spPr>
        <p:txBody>
          <a:bodyPr/>
          <a:lstStyle/>
          <a:p>
            <a:fld id="{A4B26C64-BB4A-44D2-AF17-F87068BDD866}" type="slidenum">
              <a:rPr lang="en-US" smtClean="0"/>
              <a:t>76</a:t>
            </a:fld>
            <a:endParaRPr lang="en-US" dirty="0"/>
          </a:p>
        </p:txBody>
      </p:sp>
      <p:sp>
        <p:nvSpPr>
          <p:cNvPr id="5" name="TextBox 4"/>
          <p:cNvSpPr txBox="1"/>
          <p:nvPr/>
        </p:nvSpPr>
        <p:spPr>
          <a:xfrm>
            <a:off x="1737573" y="118533"/>
            <a:ext cx="5912060" cy="954107"/>
          </a:xfrm>
          <a:prstGeom prst="rect">
            <a:avLst/>
          </a:prstGeom>
          <a:noFill/>
        </p:spPr>
        <p:txBody>
          <a:bodyPr wrap="square" rtlCol="0">
            <a:spAutoFit/>
          </a:bodyPr>
          <a:lstStyle/>
          <a:p>
            <a:r>
              <a:rPr lang="en-US" sz="2800" dirty="0" smtClean="0">
                <a:latin typeface="Times New Roman"/>
                <a:cs typeface="Times New Roman"/>
              </a:rPr>
              <a:t>April 2016, March 2017</a:t>
            </a:r>
          </a:p>
          <a:p>
            <a:r>
              <a:rPr lang="en-US" sz="2800" dirty="0" smtClean="0">
                <a:latin typeface="Times New Roman"/>
                <a:cs typeface="Times New Roman"/>
              </a:rPr>
              <a:t>: Belle II VXD beam tests at DESY </a:t>
            </a:r>
          </a:p>
        </p:txBody>
      </p:sp>
      <p:pic>
        <p:nvPicPr>
          <p:cNvPr id="4" name="Picture 3"/>
          <p:cNvPicPr>
            <a:picLocks noChangeAspect="1"/>
          </p:cNvPicPr>
          <p:nvPr/>
        </p:nvPicPr>
        <p:blipFill>
          <a:blip r:embed="rId3"/>
          <a:stretch>
            <a:fillRect/>
          </a:stretch>
        </p:blipFill>
        <p:spPr>
          <a:xfrm>
            <a:off x="118534" y="2655277"/>
            <a:ext cx="9144000" cy="3024554"/>
          </a:xfrm>
          <a:prstGeom prst="rect">
            <a:avLst/>
          </a:prstGeom>
        </p:spPr>
      </p:pic>
      <p:sp>
        <p:nvSpPr>
          <p:cNvPr id="9" name="Up Arrow 8"/>
          <p:cNvSpPr/>
          <p:nvPr/>
        </p:nvSpPr>
        <p:spPr>
          <a:xfrm>
            <a:off x="4800600" y="5300134"/>
            <a:ext cx="321733" cy="1388533"/>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122333" y="5679831"/>
            <a:ext cx="3327400" cy="369332"/>
          </a:xfrm>
          <a:prstGeom prst="rect">
            <a:avLst/>
          </a:prstGeom>
          <a:noFill/>
        </p:spPr>
        <p:txBody>
          <a:bodyPr wrap="square" rtlCol="0">
            <a:spAutoFit/>
          </a:bodyPr>
          <a:lstStyle/>
          <a:p>
            <a:r>
              <a:rPr lang="en-US" dirty="0" smtClean="0"/>
              <a:t>Incident DESY (2-6)  e-  test beam</a:t>
            </a:r>
            <a:endParaRPr lang="en-US" dirty="0"/>
          </a:p>
        </p:txBody>
      </p:sp>
      <p:pic>
        <p:nvPicPr>
          <p:cNvPr id="2" name="Picture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8534" y="118533"/>
            <a:ext cx="1375410" cy="1375410"/>
          </a:xfrm>
          <a:prstGeom prst="rect">
            <a:avLst/>
          </a:prstGeom>
        </p:spPr>
      </p:pic>
      <p:sp>
        <p:nvSpPr>
          <p:cNvPr id="3" name="TextBox 2"/>
          <p:cNvSpPr txBox="1"/>
          <p:nvPr/>
        </p:nvSpPr>
        <p:spPr>
          <a:xfrm>
            <a:off x="1737573" y="1144205"/>
            <a:ext cx="5698067" cy="707886"/>
          </a:xfrm>
          <a:prstGeom prst="rect">
            <a:avLst/>
          </a:prstGeom>
          <a:noFill/>
        </p:spPr>
        <p:txBody>
          <a:bodyPr wrap="square" rtlCol="0">
            <a:spAutoFit/>
          </a:bodyPr>
          <a:lstStyle/>
          <a:p>
            <a:r>
              <a:rPr lang="en-US" sz="2000" dirty="0" smtClean="0"/>
              <a:t>(DESY provides the infrastructure and facilities for this critical beam test)</a:t>
            </a:r>
            <a:endParaRPr lang="en-US" sz="2000" dirty="0"/>
          </a:p>
        </p:txBody>
      </p:sp>
    </p:spTree>
    <p:extLst>
      <p:ext uri="{BB962C8B-B14F-4D97-AF65-F5344CB8AC3E}">
        <p14:creationId xmlns:p14="http://schemas.microsoft.com/office/powerpoint/2010/main" val="2280811052"/>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 3"/>
          <p:cNvGraphicFramePr>
            <a:graphicFrameLocks noGrp="1"/>
          </p:cNvGraphicFramePr>
          <p:nvPr>
            <p:extLst>
              <p:ext uri="{D42A27DB-BD31-4B8C-83A1-F6EECF244321}">
                <p14:modId xmlns:p14="http://schemas.microsoft.com/office/powerpoint/2010/main" val="1785786464"/>
              </p:ext>
            </p:extLst>
          </p:nvPr>
        </p:nvGraphicFramePr>
        <p:xfrm>
          <a:off x="811626" y="637866"/>
          <a:ext cx="7341774" cy="5237334"/>
        </p:xfrm>
        <a:graphic>
          <a:graphicData uri="http://schemas.openxmlformats.org/drawingml/2006/table">
            <a:tbl>
              <a:tblPr/>
              <a:tblGrid>
                <a:gridCol w="2909365"/>
                <a:gridCol w="1151027"/>
                <a:gridCol w="1804442"/>
                <a:gridCol w="1476940"/>
              </a:tblGrid>
              <a:tr h="71502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rgbClr val="000000"/>
                          </a:solidFill>
                          <a:effectLst/>
                          <a:latin typeface="Calibri" charset="0"/>
                          <a:ea typeface="ＭＳ Ｐゴシック" charset="-128"/>
                          <a:cs typeface="ＭＳ Ｐゴシック" charset="-128"/>
                        </a:rPr>
                        <a:t>KEKB Design</a:t>
                      </a: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rgbClr val="000000"/>
                          </a:solidFill>
                          <a:effectLst/>
                          <a:latin typeface="Calibri" charset="0"/>
                          <a:ea typeface="ＭＳ Ｐゴシック" charset="-128"/>
                          <a:cs typeface="ＭＳ Ｐゴシック" charset="-128"/>
                        </a:rPr>
                        <a:t>KEKB Achieved</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chemeClr val="tx1"/>
                          </a:solidFill>
                          <a:effectLst/>
                          <a:latin typeface="Calibri" charset="0"/>
                          <a:ea typeface="ＭＳ Ｐゴシック" charset="-128"/>
                          <a:cs typeface="ＭＳ Ｐゴシック" charset="-128"/>
                        </a:rPr>
                        <a:t>: with crab</a:t>
                      </a:r>
                      <a:endParaRPr kumimoji="1" lang="ja-JP" altLang="en-US" sz="1800" b="1"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err="1">
                          <a:ln>
                            <a:noFill/>
                          </a:ln>
                          <a:solidFill>
                            <a:srgbClr val="000000"/>
                          </a:solidFill>
                          <a:effectLst/>
                          <a:latin typeface="Calibri" charset="0"/>
                          <a:ea typeface="ＭＳ Ｐゴシック" charset="-128"/>
                          <a:cs typeface="ＭＳ Ｐゴシック" charset="-128"/>
                        </a:rPr>
                        <a:t>SuperKEKB</a:t>
                      </a:r>
                      <a:r>
                        <a:rPr kumimoji="1" lang="en-US" altLang="ja-JP" sz="1800" b="1" i="0" u="none" strike="noStrike" cap="none" normalizeH="0" baseline="0" dirty="0">
                          <a:ln>
                            <a:noFill/>
                          </a:ln>
                          <a:solidFill>
                            <a:srgbClr val="000000"/>
                          </a:solidFill>
                          <a:effectLst/>
                          <a:latin typeface="Calibri" charset="0"/>
                          <a:ea typeface="ＭＳ Ｐゴシック" charset="-128"/>
                          <a:cs typeface="ＭＳ Ｐゴシック" charset="-128"/>
                        </a:rPr>
                        <a:t> </a:t>
                      </a:r>
                      <a:r>
                        <a:rPr kumimoji="1" lang="en-US" altLang="ja-JP" sz="1800" b="1" i="0" u="none" strike="noStrike" cap="none" normalizeH="0" baseline="0" dirty="0" err="1">
                          <a:ln>
                            <a:noFill/>
                          </a:ln>
                          <a:solidFill>
                            <a:srgbClr val="000000"/>
                          </a:solidFill>
                          <a:effectLst/>
                          <a:latin typeface="Calibri" charset="0"/>
                          <a:ea typeface="ＭＳ Ｐゴシック" charset="-128"/>
                          <a:cs typeface="ＭＳ Ｐゴシック" charset="-128"/>
                        </a:rPr>
                        <a:t>Nano</a:t>
                      </a:r>
                      <a:r>
                        <a:rPr kumimoji="1" lang="en-US" altLang="ja-JP" sz="1800" b="1" i="0" u="none" strike="noStrike" cap="none" normalizeH="0" baseline="0" dirty="0">
                          <a:ln>
                            <a:noFill/>
                          </a:ln>
                          <a:solidFill>
                            <a:srgbClr val="000000"/>
                          </a:solidFill>
                          <a:effectLst/>
                          <a:latin typeface="Calibri" charset="0"/>
                          <a:ea typeface="ＭＳ Ｐゴシック" charset="-128"/>
                          <a:cs typeface="ＭＳ Ｐゴシック" charset="-128"/>
                        </a:rPr>
                        <a:t>-Beam </a:t>
                      </a:r>
                      <a:endParaRPr kumimoji="1" lang="ja-JP" altLang="en-US" sz="1800" b="1" i="0" u="none" strike="noStrike" cap="none" normalizeH="0" baseline="0" dirty="0">
                        <a:ln>
                          <a:noFill/>
                        </a:ln>
                        <a:solidFill>
                          <a:srgbClr val="00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Energy (</a:t>
                      </a:r>
                      <a:r>
                        <a:rPr kumimoji="1" lang="en-US" altLang="ja-JP" sz="1800" b="0" i="0" u="none" strike="noStrike" cap="none" normalizeH="0" baseline="0" dirty="0" err="1" smtClean="0">
                          <a:ln>
                            <a:noFill/>
                          </a:ln>
                          <a:solidFill>
                            <a:schemeClr val="tx1"/>
                          </a:solidFill>
                          <a:effectLst/>
                          <a:latin typeface="+mn-lt"/>
                          <a:ea typeface="ＭＳ Ｐゴシック" charset="-128"/>
                          <a:cs typeface="ＭＳ Ｐゴシック" charset="-128"/>
                        </a:rPr>
                        <a:t>GeV</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(LER/HER)</a:t>
                      </a: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3.5/8.0</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3.5/8.0</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4.0/7.0</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β</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y</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30000" dirty="0" smtClean="0">
                          <a:ln>
                            <a:noFill/>
                          </a:ln>
                          <a:solidFill>
                            <a:schemeClr val="tx1"/>
                          </a:solidFill>
                          <a:effectLst/>
                          <a:latin typeface="+mn-lt"/>
                          <a:ea typeface="ＭＳ Ｐゴシック" charset="-128"/>
                          <a:cs typeface="ＭＳ Ｐゴシック" charset="-128"/>
                        </a:rPr>
                        <a:t>*</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(mm)</a:t>
                      </a:r>
                      <a:endParaRPr kumimoji="1" lang="ja-JP" altLang="en-US" sz="1800" b="0" i="0" u="none" strike="noStrike" cap="none" normalizeH="0" baseline="0" dirty="0" smtClean="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10/10</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5.9/5.9 </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FF0000"/>
                          </a:solidFill>
                          <a:effectLst/>
                          <a:latin typeface="Calibri" charset="0"/>
                          <a:ea typeface="ＭＳ Ｐゴシック" charset="-128"/>
                          <a:cs typeface="ＭＳ Ｐゴシック" charset="-128"/>
                        </a:rPr>
                        <a:t>0.27/0.30</a:t>
                      </a:r>
                      <a:endParaRPr kumimoji="1" lang="ja-JP" altLang="en-US" sz="1800" b="0" i="0" u="none" strike="noStrike" cap="none" normalizeH="0" baseline="0" dirty="0" smtClean="0">
                        <a:ln>
                          <a:noFill/>
                        </a:ln>
                        <a:solidFill>
                          <a:srgbClr val="FF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β</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x</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30000" dirty="0" smtClean="0">
                          <a:ln>
                            <a:noFill/>
                          </a:ln>
                          <a:solidFill>
                            <a:schemeClr val="tx1"/>
                          </a:solidFill>
                          <a:effectLst/>
                          <a:latin typeface="+mn-lt"/>
                          <a:ea typeface="ＭＳ Ｐゴシック" charset="-128"/>
                          <a:cs typeface="ＭＳ Ｐゴシック" charset="-128"/>
                        </a:rPr>
                        <a:t>*</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(mm)</a:t>
                      </a:r>
                      <a:endParaRPr kumimoji="1" lang="ja-JP" altLang="en-US" sz="1800" b="0" i="0" u="none" strike="noStrike" cap="none" normalizeH="0" baseline="0" dirty="0" smtClean="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330/330</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1200/1200 </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smtClean="0">
                          <a:ln>
                            <a:noFill/>
                          </a:ln>
                          <a:solidFill>
                            <a:srgbClr val="FF0000"/>
                          </a:solidFill>
                          <a:effectLst/>
                          <a:latin typeface="Calibri" charset="0"/>
                          <a:ea typeface="ＭＳ Ｐゴシック" charset="-128"/>
                          <a:cs typeface="ＭＳ Ｐゴシック" charset="-128"/>
                        </a:rPr>
                        <a:t>32/25</a:t>
                      </a:r>
                      <a:endParaRPr kumimoji="1" lang="ja-JP" altLang="en-US" sz="1800" b="0" i="0" u="none" strike="noStrike" cap="none" normalizeH="0" baseline="0" dirty="0" smtClean="0">
                        <a:ln>
                          <a:noFill/>
                        </a:ln>
                        <a:solidFill>
                          <a:srgbClr val="FF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mn-lt"/>
                          <a:ea typeface="HG丸ｺﾞｼｯｸM-PRO" pitchFamily="50" charset="-128"/>
                          <a:cs typeface="HG丸ｺﾞｼｯｸM-PRO" pitchFamily="50" charset="-128"/>
                        </a:rPr>
                        <a:t> </a:t>
                      </a:r>
                      <a:r>
                        <a:rPr kumimoji="1" lang="en-US" altLang="ja-JP" sz="1800" b="0" i="0" u="none" strike="noStrike" cap="none" normalizeH="0" baseline="0" dirty="0" err="1" smtClean="0">
                          <a:ln>
                            <a:noFill/>
                          </a:ln>
                          <a:solidFill>
                            <a:schemeClr val="tx1"/>
                          </a:solidFill>
                          <a:effectLst/>
                          <a:latin typeface="+mn-lt"/>
                          <a:ea typeface="HG丸ｺﾞｼｯｸM-PRO" pitchFamily="50" charset="-128"/>
                          <a:cs typeface="HG丸ｺﾞｼｯｸM-PRO" pitchFamily="50" charset="-128"/>
                        </a:rPr>
                        <a:t>ε</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x</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0" dirty="0">
                          <a:ln>
                            <a:noFill/>
                          </a:ln>
                          <a:solidFill>
                            <a:schemeClr val="tx1"/>
                          </a:solidFill>
                          <a:effectLst/>
                          <a:latin typeface="+mn-lt"/>
                          <a:ea typeface="ＭＳ Ｐゴシック" charset="-128"/>
                          <a:cs typeface="ＭＳ Ｐゴシック" charset="-128"/>
                        </a:rPr>
                        <a:t>(nm)</a:t>
                      </a:r>
                      <a:endParaRPr kumimoji="1" lang="ja-JP" altLang="en-US" sz="1800" b="0" i="0" u="none" strike="noStrike" cap="none" normalizeH="0" baseline="-2500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Calibri" charset="0"/>
                          <a:ea typeface="ＭＳ Ｐゴシック" charset="-128"/>
                          <a:cs typeface="ＭＳ Ｐゴシック" charset="-128"/>
                        </a:rPr>
                        <a:t>18/18</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18/24</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FF0000"/>
                          </a:solidFill>
                          <a:effectLst/>
                          <a:latin typeface="Calibri" charset="0"/>
                          <a:ea typeface="ＭＳ Ｐゴシック" charset="-128"/>
                          <a:cs typeface="ＭＳ Ｐゴシック" charset="-128"/>
                        </a:rPr>
                        <a:t>3.2/5.3</a:t>
                      </a:r>
                      <a:endParaRPr kumimoji="1" lang="ja-JP" altLang="en-US" sz="1800" b="0" i="0" u="none" strike="noStrike" cap="none" normalizeH="0" baseline="0" dirty="0" smtClean="0">
                        <a:ln>
                          <a:noFill/>
                        </a:ln>
                        <a:solidFill>
                          <a:srgbClr val="FF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0" dirty="0" err="1" smtClean="0">
                          <a:ln>
                            <a:noFill/>
                          </a:ln>
                          <a:solidFill>
                            <a:schemeClr val="tx1"/>
                          </a:solidFill>
                          <a:effectLst/>
                          <a:latin typeface="+mn-lt"/>
                          <a:ea typeface="ＭＳ Ｐゴシック" charset="-128"/>
                          <a:cs typeface="ＭＳ Ｐゴシック" charset="-128"/>
                        </a:rPr>
                        <a:t>ε</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y</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0" dirty="0" smtClean="0">
                          <a:ln>
                            <a:noFill/>
                          </a:ln>
                          <a:solidFill>
                            <a:schemeClr val="tx1"/>
                          </a:solidFill>
                          <a:effectLst/>
                          <a:latin typeface="+mn-lt"/>
                          <a:ea typeface="HG丸ｺﾞｼｯｸM-PRO" pitchFamily="50" charset="-128"/>
                          <a:cs typeface="HG丸ｺﾞｼｯｸM-PRO" pitchFamily="50" charset="-128"/>
                        </a:rPr>
                        <a:t>/</a:t>
                      </a:r>
                      <a:r>
                        <a:rPr kumimoji="1" lang="en-US" altLang="ja-JP" sz="1800" b="0" i="0" u="none" strike="noStrike" cap="none" normalizeH="0" baseline="0" dirty="0" err="1" smtClean="0">
                          <a:ln>
                            <a:noFill/>
                          </a:ln>
                          <a:solidFill>
                            <a:schemeClr val="tx1"/>
                          </a:solidFill>
                          <a:effectLst/>
                          <a:latin typeface="+mn-lt"/>
                          <a:ea typeface="HG丸ｺﾞｼｯｸM-PRO" pitchFamily="50" charset="-128"/>
                          <a:cs typeface="HG丸ｺﾞｼｯｸM-PRO" pitchFamily="50" charset="-128"/>
                        </a:rPr>
                        <a:t>ε</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x</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a:t>
                      </a:r>
                      <a:endParaRPr kumimoji="1" lang="ja-JP" altLang="en-US" sz="1800" b="0" i="0" u="none" strike="noStrike" cap="none" normalizeH="0" baseline="-25000" dirty="0" smtClean="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1</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0.85/0.64</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FF0000"/>
                          </a:solidFill>
                          <a:effectLst/>
                          <a:latin typeface="Calibri" charset="0"/>
                          <a:ea typeface="ＭＳ Ｐゴシック" charset="-128"/>
                          <a:cs typeface="ＭＳ Ｐゴシック" charset="-128"/>
                        </a:rPr>
                        <a:t>0.27/0.24</a:t>
                      </a:r>
                      <a:endParaRPr kumimoji="1" lang="ja-JP" altLang="en-US" sz="1800" b="0" i="0" u="none" strike="noStrike" cap="none" normalizeH="0" baseline="0" dirty="0" smtClean="0">
                        <a:ln>
                          <a:noFill/>
                        </a:ln>
                        <a:solidFill>
                          <a:srgbClr val="FF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mn-lt"/>
                          <a:ea typeface="HG丸ｺﾞｼｯｸM-PRO" pitchFamily="50" charset="-128"/>
                          <a:cs typeface="HG丸ｺﾞｼｯｸM-PRO" pitchFamily="50" charset="-128"/>
                        </a:rPr>
                        <a:t> </a:t>
                      </a:r>
                      <a:r>
                        <a:rPr kumimoji="1" lang="en-US" altLang="ja-JP" sz="1800" b="0" i="0" u="none" strike="noStrike" cap="none" normalizeH="0" baseline="0" dirty="0" err="1" smtClean="0">
                          <a:ln>
                            <a:noFill/>
                          </a:ln>
                          <a:solidFill>
                            <a:schemeClr val="tx1"/>
                          </a:solidFill>
                          <a:effectLst/>
                          <a:latin typeface="+mn-lt"/>
                          <a:ea typeface="HG丸ｺﾞｼｯｸM-PRO" pitchFamily="50" charset="-128"/>
                          <a:cs typeface="HG丸ｺﾞｼｯｸM-PRO" pitchFamily="50" charset="-128"/>
                        </a:rPr>
                        <a:t>σ</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y</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a:t>
                      </a:r>
                      <a:r>
                        <a:rPr kumimoji="1" lang="en-US" altLang="ja-JP" sz="1800" b="0" i="0" u="none" strike="noStrike" cap="none" normalizeH="0" baseline="0" dirty="0" err="1" smtClean="0">
                          <a:ln>
                            <a:noFill/>
                          </a:ln>
                          <a:solidFill>
                            <a:schemeClr val="tx1"/>
                          </a:solidFill>
                          <a:effectLst/>
                          <a:latin typeface="+mn-lt"/>
                          <a:ea typeface="ＭＳ Ｐゴシック" charset="-128"/>
                          <a:cs typeface="ＭＳ Ｐゴシック" charset="-128"/>
                        </a:rPr>
                        <a:t>μm</a:t>
                      </a:r>
                      <a:r>
                        <a:rPr kumimoji="1" lang="en-US" altLang="ja-JP" sz="1800" b="0" i="0" u="none" strike="noStrike" cap="none" normalizeH="0" baseline="0" dirty="0">
                          <a:ln>
                            <a:noFill/>
                          </a:ln>
                          <a:solidFill>
                            <a:schemeClr val="tx1"/>
                          </a:solidFill>
                          <a:effectLst/>
                          <a:latin typeface="+mn-lt"/>
                          <a:ea typeface="ＭＳ Ｐゴシック" charset="-128"/>
                          <a:cs typeface="ＭＳ Ｐゴシック" charset="-128"/>
                        </a:rPr>
                        <a:t>)</a:t>
                      </a:r>
                      <a:endParaRPr kumimoji="1" lang="ja-JP" altLang="en-US" sz="1800" b="0" i="0" u="none" strike="noStrike" cap="none" normalizeH="0" baseline="-2500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Calibri" charset="0"/>
                          <a:ea typeface="ＭＳ Ｐゴシック" charset="-128"/>
                          <a:cs typeface="ＭＳ Ｐゴシック" charset="-128"/>
                        </a:rPr>
                        <a:t>1.9</a:t>
                      </a:r>
                      <a:endParaRPr kumimoji="1" lang="ja-JP" altLang="en-US" sz="1800" b="0" i="0" u="none" strike="noStrike" cap="none" normalizeH="0" baseline="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Calibri" charset="0"/>
                          <a:ea typeface="ＭＳ Ｐゴシック" charset="-128"/>
                          <a:cs typeface="ＭＳ Ｐゴシック" charset="-128"/>
                        </a:rPr>
                        <a:t>0.94 </a:t>
                      </a:r>
                      <a:endParaRPr kumimoji="1" lang="ja-JP" altLang="en-US" sz="1800" b="0" i="0" u="none" strike="noStrike" cap="none" normalizeH="0" baseline="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FF0000"/>
                          </a:solidFill>
                          <a:effectLst/>
                          <a:latin typeface="Calibri" charset="0"/>
                          <a:ea typeface="ＭＳ Ｐゴシック" charset="-128"/>
                          <a:cs typeface="ＭＳ Ｐゴシック" charset="-128"/>
                        </a:rPr>
                        <a:t>0.048/0.062</a:t>
                      </a:r>
                      <a:endParaRPr kumimoji="1" lang="ja-JP" altLang="en-US" sz="1800" b="0" i="0" u="none" strike="noStrike" cap="none" normalizeH="0" baseline="0" dirty="0" smtClean="0">
                        <a:ln>
                          <a:noFill/>
                        </a:ln>
                        <a:solidFill>
                          <a:srgbClr val="FF0000"/>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mn-lt"/>
                          <a:ea typeface="HG丸ｺﾞｼｯｸM-PRO" pitchFamily="50" charset="-128"/>
                          <a:cs typeface="HG丸ｺﾞｼｯｸM-PRO" pitchFamily="50" charset="-128"/>
                        </a:rPr>
                        <a:t> </a:t>
                      </a:r>
                      <a:r>
                        <a:rPr kumimoji="1" lang="en-US" altLang="ja-JP" sz="1800" b="0" i="0" u="none" strike="noStrike" cap="none" normalizeH="0" baseline="0" dirty="0" smtClean="0">
                          <a:ln>
                            <a:noFill/>
                          </a:ln>
                          <a:solidFill>
                            <a:schemeClr val="tx1"/>
                          </a:solidFill>
                          <a:effectLst/>
                          <a:latin typeface="+mn-lt"/>
                          <a:ea typeface="HG丸ｺﾞｼｯｸM-PRO" pitchFamily="50" charset="-128"/>
                          <a:cs typeface="HG丸ｺﾞｼｯｸM-PRO" pitchFamily="50" charset="-128"/>
                        </a:rPr>
                        <a:t> </a:t>
                      </a:r>
                      <a:r>
                        <a:rPr kumimoji="1" lang="en-US" altLang="ja-JP" sz="1800" b="0" i="0" u="none" strike="noStrike" cap="none" normalizeH="0" baseline="0" dirty="0" err="1" smtClean="0">
                          <a:ln>
                            <a:noFill/>
                          </a:ln>
                          <a:solidFill>
                            <a:schemeClr val="tx1"/>
                          </a:solidFill>
                          <a:effectLst/>
                          <a:latin typeface="+mn-lt"/>
                          <a:ea typeface="HG丸ｺﾞｼｯｸM-PRO" pitchFamily="50" charset="-128"/>
                          <a:cs typeface="HG丸ｺﾞｼｯｸM-PRO" pitchFamily="50" charset="-128"/>
                        </a:rPr>
                        <a:t>σ</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x</a:t>
                      </a:r>
                      <a:r>
                        <a:rPr kumimoji="1" lang="en-US" altLang="ja-JP" sz="1800" b="0" i="0" u="none" strike="noStrike" cap="none" normalizeH="0" baseline="0" smtClean="0">
                          <a:ln>
                            <a:noFill/>
                          </a:ln>
                          <a:solidFill>
                            <a:schemeClr val="tx1"/>
                          </a:solidFill>
                          <a:effectLst/>
                          <a:latin typeface="+mn-lt"/>
                          <a:ea typeface="ＭＳ Ｐゴシック" charset="-128"/>
                          <a:cs typeface="ＭＳ Ｐゴシック" charset="-128"/>
                        </a:rPr>
                        <a:t>(cm)</a:t>
                      </a:r>
                      <a:endParaRPr kumimoji="1" lang="ja-JP" altLang="en-US" sz="1800" b="0" i="0" u="none" strike="noStrike" cap="none" normalizeH="0" baseline="-2500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Calibri" charset="0"/>
                          <a:ea typeface="ＭＳ Ｐゴシック" charset="-128"/>
                          <a:cs typeface="ＭＳ Ｐゴシック" charset="-128"/>
                        </a:rPr>
                        <a:t>0.052</a:t>
                      </a:r>
                      <a:endParaRPr kumimoji="1" lang="ja-JP" altLang="en-US" sz="1800" b="0" i="0" u="none" strike="noStrike" cap="none" normalizeH="0" baseline="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Calibri" charset="0"/>
                          <a:ea typeface="ＭＳ Ｐゴシック" charset="-128"/>
                          <a:cs typeface="ＭＳ Ｐゴシック" charset="-128"/>
                        </a:rPr>
                        <a:t>0.129/0.090 </a:t>
                      </a: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FF"/>
                          </a:solidFill>
                          <a:effectLst/>
                          <a:latin typeface="Calibri" charset="0"/>
                          <a:ea typeface="ＭＳ Ｐゴシック" charset="-128"/>
                          <a:cs typeface="ＭＳ Ｐゴシック" charset="-128"/>
                        </a:rPr>
                        <a:t> 0.09/0.081</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mn-lt"/>
                          <a:ea typeface="HG丸ｺﾞｼｯｸM-PRO" pitchFamily="50" charset="-128"/>
                          <a:cs typeface="HG丸ｺﾞｼｯｸM-PRO" pitchFamily="50" charset="-128"/>
                        </a:rPr>
                        <a:t>  </a:t>
                      </a:r>
                      <a:r>
                        <a:rPr kumimoji="1" lang="en-US" altLang="ja-JP" sz="1800" b="0" i="0" u="none" strike="noStrike" cap="none" normalizeH="0" baseline="0" dirty="0" err="1" smtClean="0">
                          <a:ln>
                            <a:noFill/>
                          </a:ln>
                          <a:solidFill>
                            <a:schemeClr val="tx1"/>
                          </a:solidFill>
                          <a:effectLst/>
                          <a:latin typeface="+mn-lt"/>
                          <a:ea typeface="HG丸ｺﾞｼｯｸM-PRO" pitchFamily="50" charset="-128"/>
                          <a:cs typeface="HG丸ｺﾞｼｯｸM-PRO" pitchFamily="50" charset="-128"/>
                        </a:rPr>
                        <a:t>σ</a:t>
                      </a:r>
                      <a:r>
                        <a:rPr kumimoji="1" lang="en-US" altLang="ja-JP" sz="1800" b="0" i="0" u="none" strike="noStrike" cap="none" normalizeH="0" baseline="-25000" dirty="0" err="1" smtClean="0">
                          <a:ln>
                            <a:noFill/>
                          </a:ln>
                          <a:solidFill>
                            <a:schemeClr val="tx1"/>
                          </a:solidFill>
                          <a:effectLst/>
                          <a:latin typeface="+mn-lt"/>
                          <a:ea typeface="ＭＳ Ｐゴシック" charset="-128"/>
                          <a:cs typeface="ＭＳ Ｐゴシック" charset="-128"/>
                        </a:rPr>
                        <a:t>z</a:t>
                      </a:r>
                      <a:r>
                        <a:rPr kumimoji="1" lang="en-US" altLang="ja-JP" sz="1800" b="0" i="0" u="none" strike="noStrike" cap="none" normalizeH="0" baseline="-25000" dirty="0" smtClean="0">
                          <a:ln>
                            <a:noFill/>
                          </a:ln>
                          <a:solidFill>
                            <a:schemeClr val="tx1"/>
                          </a:solidFill>
                          <a:effectLst/>
                          <a:latin typeface="+mn-lt"/>
                          <a:ea typeface="ＭＳ Ｐゴシック" charset="-128"/>
                          <a:cs typeface="ＭＳ Ｐゴシック" charset="-128"/>
                        </a:rPr>
                        <a:t> </a:t>
                      </a:r>
                      <a:r>
                        <a:rPr kumimoji="1" lang="en-US" altLang="ja-JP" sz="1800" b="0" i="0" u="none" strike="noStrike" cap="none" normalizeH="0" baseline="0" dirty="0">
                          <a:ln>
                            <a:noFill/>
                          </a:ln>
                          <a:solidFill>
                            <a:schemeClr val="tx1"/>
                          </a:solidFill>
                          <a:effectLst/>
                          <a:latin typeface="+mn-lt"/>
                          <a:ea typeface="ＭＳ Ｐゴシック" charset="-128"/>
                          <a:cs typeface="ＭＳ Ｐゴシック" charset="-128"/>
                        </a:rPr>
                        <a:t>(mm)</a:t>
                      </a:r>
                      <a:endParaRPr kumimoji="1" lang="ja-JP" altLang="en-US" sz="1800" b="0" i="0" u="none" strike="noStrike" cap="none" normalizeH="0" baseline="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Calibri" charset="0"/>
                          <a:ea typeface="ＭＳ Ｐゴシック" charset="-128"/>
                          <a:cs typeface="ＭＳ Ｐゴシック" charset="-128"/>
                        </a:rPr>
                        <a:t>4</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6 - 7</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6/5</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err="1">
                          <a:ln>
                            <a:noFill/>
                          </a:ln>
                          <a:solidFill>
                            <a:schemeClr val="tx1"/>
                          </a:solidFill>
                          <a:effectLst/>
                          <a:latin typeface="+mn-lt"/>
                          <a:ea typeface="ＭＳ Ｐゴシック" charset="-128"/>
                          <a:cs typeface="ＭＳ Ｐゴシック" charset="-128"/>
                        </a:rPr>
                        <a:t>I</a:t>
                      </a:r>
                      <a:r>
                        <a:rPr kumimoji="1" lang="en-US" altLang="ja-JP" sz="1800" b="0" i="0" u="none" strike="noStrike" cap="none" normalizeH="0" baseline="-25000" dirty="0" err="1">
                          <a:ln>
                            <a:noFill/>
                          </a:ln>
                          <a:solidFill>
                            <a:schemeClr val="tx1"/>
                          </a:solidFill>
                          <a:effectLst/>
                          <a:latin typeface="+mn-lt"/>
                          <a:ea typeface="ＭＳ Ｐゴシック" charset="-128"/>
                          <a:cs typeface="ＭＳ Ｐゴシック" charset="-128"/>
                        </a:rPr>
                        <a:t>beam</a:t>
                      </a:r>
                      <a:r>
                        <a:rPr kumimoji="1" lang="en-US" altLang="ja-JP" sz="1800" b="0" i="0" u="none" strike="noStrike" cap="none" normalizeH="0" baseline="0" dirty="0">
                          <a:ln>
                            <a:noFill/>
                          </a:ln>
                          <a:solidFill>
                            <a:schemeClr val="tx1"/>
                          </a:solidFill>
                          <a:effectLst/>
                          <a:latin typeface="+mn-lt"/>
                          <a:ea typeface="ＭＳ Ｐゴシック" charset="-128"/>
                          <a:cs typeface="ＭＳ Ｐゴシック" charset="-128"/>
                        </a:rPr>
                        <a:t> (A)</a:t>
                      </a:r>
                      <a:endParaRPr kumimoji="1" lang="ja-JP" altLang="en-US" sz="1800" b="0" i="0" u="none" strike="noStrike" cap="none" normalizeH="0" baseline="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Calibri" charset="0"/>
                          <a:ea typeface="ＭＳ Ｐゴシック" charset="-128"/>
                          <a:cs typeface="ＭＳ Ｐゴシック" charset="-128"/>
                        </a:rPr>
                        <a:t>2.6/1.1</a:t>
                      </a:r>
                      <a:endParaRPr kumimoji="1" lang="ja-JP" altLang="en-US" sz="1800" b="0" i="0" u="none" strike="noStrike" cap="none" normalizeH="0" baseline="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Calibri" charset="0"/>
                          <a:ea typeface="ＭＳ Ｐゴシック" charset="-128"/>
                          <a:cs typeface="ＭＳ Ｐゴシック" charset="-128"/>
                        </a:rPr>
                        <a:t>1.64/1.19</a:t>
                      </a:r>
                      <a:endParaRPr kumimoji="1" lang="ja-JP" altLang="en-US" sz="1800" b="0" i="0" u="none" strike="noStrike" cap="none" normalizeH="0" baseline="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FF00FF"/>
                          </a:solidFill>
                          <a:effectLst/>
                          <a:latin typeface="Calibri" charset="0"/>
                          <a:ea typeface="ＭＳ Ｐゴシック" charset="-128"/>
                          <a:cs typeface="ＭＳ Ｐゴシック" charset="-128"/>
                        </a:rPr>
                        <a:t>3.6/2.6</a:t>
                      </a:r>
                      <a:endParaRPr kumimoji="1" lang="ja-JP" altLang="en-US" sz="1800" b="0" i="0" u="none" strike="noStrike" cap="none" normalizeH="0" baseline="0" dirty="0" smtClean="0">
                        <a:ln>
                          <a:noFill/>
                        </a:ln>
                        <a:solidFill>
                          <a:srgbClr val="FF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err="1">
                          <a:ln>
                            <a:noFill/>
                          </a:ln>
                          <a:solidFill>
                            <a:schemeClr val="tx1"/>
                          </a:solidFill>
                          <a:effectLst/>
                          <a:latin typeface="+mn-lt"/>
                          <a:ea typeface="ＭＳ Ｐゴシック" charset="-128"/>
                          <a:cs typeface="ＭＳ Ｐゴシック" charset="-128"/>
                        </a:rPr>
                        <a:t>N</a:t>
                      </a:r>
                      <a:r>
                        <a:rPr kumimoji="1" lang="en-US" altLang="ja-JP" sz="1800" b="0" i="0" u="none" strike="noStrike" cap="none" normalizeH="0" baseline="-25000" dirty="0" err="1">
                          <a:ln>
                            <a:noFill/>
                          </a:ln>
                          <a:solidFill>
                            <a:schemeClr val="tx1"/>
                          </a:solidFill>
                          <a:effectLst/>
                          <a:latin typeface="+mn-lt"/>
                          <a:ea typeface="ＭＳ Ｐゴシック" charset="-128"/>
                          <a:cs typeface="ＭＳ Ｐゴシック" charset="-128"/>
                        </a:rPr>
                        <a:t>bunches</a:t>
                      </a:r>
                      <a:endParaRPr kumimoji="1" lang="ja-JP" altLang="en-US" sz="1800" b="0" i="0" u="none" strike="noStrike" cap="none" normalizeH="0" baseline="-25000" dirty="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Calibri" charset="0"/>
                          <a:ea typeface="ＭＳ Ｐゴシック" charset="-128"/>
                          <a:cs typeface="ＭＳ Ｐゴシック" charset="-128"/>
                        </a:rPr>
                        <a:t>5000</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1584</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2500</a:t>
                      </a: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chemeClr val="accent5"/>
                    </a:solidFill>
                  </a:tcPr>
                </a:tc>
              </a:tr>
              <a:tr h="4111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Luminosity (10</a:t>
                      </a:r>
                      <a:r>
                        <a:rPr kumimoji="1" lang="en-US" altLang="ja-JP" sz="1800" b="0" i="0" u="none" strike="noStrike" cap="none" normalizeH="0" baseline="30000" dirty="0" smtClean="0">
                          <a:ln>
                            <a:noFill/>
                          </a:ln>
                          <a:solidFill>
                            <a:schemeClr val="tx1"/>
                          </a:solidFill>
                          <a:effectLst/>
                          <a:latin typeface="+mn-lt"/>
                          <a:ea typeface="ＭＳ Ｐゴシック" charset="-128"/>
                          <a:cs typeface="ＭＳ Ｐゴシック" charset="-128"/>
                        </a:rPr>
                        <a:t>34</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cm</a:t>
                      </a:r>
                      <a:r>
                        <a:rPr kumimoji="1" lang="en-US" altLang="ja-JP" sz="1800" b="0" i="0" u="none" strike="noStrike" cap="none" normalizeH="0" baseline="30000" dirty="0" smtClean="0">
                          <a:ln>
                            <a:noFill/>
                          </a:ln>
                          <a:solidFill>
                            <a:schemeClr val="tx1"/>
                          </a:solidFill>
                          <a:effectLst/>
                          <a:latin typeface="+mn-lt"/>
                          <a:ea typeface="ＭＳ Ｐゴシック" charset="-128"/>
                          <a:cs typeface="ＭＳ Ｐゴシック" charset="-128"/>
                        </a:rPr>
                        <a:t>-2</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 s</a:t>
                      </a:r>
                      <a:r>
                        <a:rPr kumimoji="1" lang="en-US" altLang="ja-JP" sz="1800" b="0" i="0" u="none" strike="noStrike" cap="none" normalizeH="0" baseline="30000" dirty="0" smtClean="0">
                          <a:ln>
                            <a:noFill/>
                          </a:ln>
                          <a:solidFill>
                            <a:schemeClr val="tx1"/>
                          </a:solidFill>
                          <a:effectLst/>
                          <a:latin typeface="+mn-lt"/>
                          <a:ea typeface="ＭＳ Ｐゴシック" charset="-128"/>
                          <a:cs typeface="ＭＳ Ｐゴシック" charset="-128"/>
                        </a:rPr>
                        <a:t>-1</a:t>
                      </a:r>
                      <a:r>
                        <a:rPr kumimoji="1" lang="en-US" altLang="ja-JP" sz="1800" b="0" i="0" u="none" strike="noStrike" cap="none" normalizeH="0" baseline="0" dirty="0" smtClean="0">
                          <a:ln>
                            <a:noFill/>
                          </a:ln>
                          <a:solidFill>
                            <a:schemeClr val="tx1"/>
                          </a:solidFill>
                          <a:effectLst/>
                          <a:latin typeface="+mn-lt"/>
                          <a:ea typeface="ＭＳ Ｐゴシック" charset="-128"/>
                          <a:cs typeface="ＭＳ Ｐゴシック" charset="-128"/>
                        </a:rPr>
                        <a:t>)</a:t>
                      </a:r>
                      <a:endParaRPr kumimoji="1" lang="ja-JP" altLang="en-US" sz="1800" b="0" i="0" u="none" strike="noStrike" cap="none" normalizeH="0" baseline="0" dirty="0" smtClean="0">
                        <a:ln>
                          <a:noFill/>
                        </a:ln>
                        <a:solidFill>
                          <a:schemeClr val="tx1"/>
                        </a:solidFill>
                        <a:effectLst/>
                        <a:latin typeface="+mn-lt"/>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Calibri" charset="0"/>
                          <a:ea typeface="ＭＳ Ｐゴシック" charset="-128"/>
                          <a:cs typeface="ＭＳ Ｐゴシック" charset="-128"/>
                        </a:rPr>
                        <a:t>1</a:t>
                      </a:r>
                      <a:endParaRPr kumimoji="1" lang="ja-JP" altLang="en-US" sz="1800" b="0" i="0" u="none" strike="noStrike" cap="none" normalizeH="0" baseline="0" dirty="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2.11 </a:t>
                      </a:r>
                      <a:endParaRPr kumimoji="1" lang="ja-JP" altLang="en-US" sz="1800" b="0" i="0" u="none" strike="noStrike" cap="none" normalizeH="0" baseline="0" dirty="0" smtClean="0">
                        <a:ln>
                          <a:noFill/>
                        </a:ln>
                        <a:solidFill>
                          <a:srgbClr val="0000FF"/>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Calibri" charset="0"/>
                          <a:ea typeface="ＭＳ Ｐゴシック" charset="-128"/>
                          <a:cs typeface="ＭＳ Ｐゴシック" charset="-128"/>
                        </a:rPr>
                        <a:t>80</a:t>
                      </a:r>
                      <a:endParaRPr kumimoji="1" lang="ja-JP" altLang="en-US" sz="1800" b="0" i="0" u="none" strike="noStrike" cap="none" normalizeH="0" baseline="0" dirty="0" smtClean="0">
                        <a:ln>
                          <a:noFill/>
                        </a:ln>
                        <a:solidFill>
                          <a:schemeClr val="tx1"/>
                        </a:solidFill>
                        <a:effectLst/>
                        <a:latin typeface="Calibri" charset="0"/>
                        <a:ea typeface="ＭＳ Ｐゴシック" charset="-128"/>
                        <a:cs typeface="ＭＳ Ｐゴシック" charset="-128"/>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bl>
          </a:graphicData>
        </a:graphic>
      </p:graphicFrame>
      <p:sp>
        <p:nvSpPr>
          <p:cNvPr id="7" name="AutoShape 62"/>
          <p:cNvSpPr>
            <a:spLocks noChangeArrowheads="1"/>
          </p:cNvSpPr>
          <p:nvPr/>
        </p:nvSpPr>
        <p:spPr bwMode="auto">
          <a:xfrm flipV="1">
            <a:off x="8229600" y="3362070"/>
            <a:ext cx="685800" cy="524130"/>
          </a:xfrm>
          <a:prstGeom prst="leftArrow">
            <a:avLst>
              <a:gd name="adj1" fmla="val 50000"/>
              <a:gd name="adj2" fmla="val 75000"/>
            </a:avLst>
          </a:prstGeom>
          <a:solidFill>
            <a:srgbClr val="FF0000"/>
          </a:solidFill>
          <a:ln w="19050">
            <a:solidFill>
              <a:schemeClr val="tx1"/>
            </a:solidFill>
            <a:miter lim="800000"/>
            <a:headEnd/>
            <a:tailEnd/>
          </a:ln>
        </p:spPr>
        <p:txBody>
          <a:bodyPr wrap="none" anchor="ctr">
            <a:prstTxWarp prst="textNoShape">
              <a:avLst/>
            </a:prstTxWarp>
          </a:bodyPr>
          <a:lstStyle/>
          <a:p>
            <a:endParaRPr lang="en-US"/>
          </a:p>
        </p:txBody>
      </p:sp>
      <p:sp>
        <p:nvSpPr>
          <p:cNvPr id="8" name="AutoShape 63"/>
          <p:cNvSpPr>
            <a:spLocks noChangeArrowheads="1"/>
          </p:cNvSpPr>
          <p:nvPr/>
        </p:nvSpPr>
        <p:spPr bwMode="auto">
          <a:xfrm>
            <a:off x="8229600" y="5638091"/>
            <a:ext cx="612775" cy="228600"/>
          </a:xfrm>
          <a:prstGeom prst="leftArrow">
            <a:avLst>
              <a:gd name="adj1" fmla="val 50000"/>
              <a:gd name="adj2" fmla="val 67014"/>
            </a:avLst>
          </a:prstGeom>
          <a:solidFill>
            <a:srgbClr val="FF0000"/>
          </a:solidFill>
          <a:ln w="19050">
            <a:solidFill>
              <a:schemeClr val="tx1"/>
            </a:solidFill>
            <a:miter lim="800000"/>
            <a:headEnd/>
            <a:tailEnd/>
          </a:ln>
        </p:spPr>
        <p:txBody>
          <a:bodyPr wrap="none" anchor="ctr">
            <a:prstTxWarp prst="textNoShape">
              <a:avLst/>
            </a:prstTxWarp>
          </a:bodyPr>
          <a:lstStyle/>
          <a:p>
            <a:endParaRPr lang="en-US"/>
          </a:p>
        </p:txBody>
      </p:sp>
      <p:sp>
        <p:nvSpPr>
          <p:cNvPr id="9" name="Title 8"/>
          <p:cNvSpPr>
            <a:spLocks noGrp="1"/>
          </p:cNvSpPr>
          <p:nvPr>
            <p:ph type="title"/>
          </p:nvPr>
        </p:nvSpPr>
        <p:spPr>
          <a:xfrm>
            <a:off x="-62753" y="25194"/>
            <a:ext cx="8292353" cy="563562"/>
          </a:xfrm>
        </p:spPr>
        <p:txBody>
          <a:bodyPr>
            <a:normAutofit fontScale="90000"/>
          </a:bodyPr>
          <a:lstStyle/>
          <a:p>
            <a:r>
              <a:rPr lang="en-US" altLang="ja-JP" sz="3200" dirty="0" smtClean="0">
                <a:latin typeface="Times New Roman"/>
              </a:rPr>
              <a:t>Compare the Parameters for KEKB and </a:t>
            </a:r>
            <a:r>
              <a:rPr lang="en-US" altLang="ja-JP" sz="3200" dirty="0" err="1" smtClean="0">
                <a:latin typeface="Times New Roman"/>
              </a:rPr>
              <a:t>SuperKEKB</a:t>
            </a:r>
            <a:endParaRPr lang="en-US" sz="3200" dirty="0">
              <a:latin typeface="Times New Roman"/>
            </a:endParaRPr>
          </a:p>
        </p:txBody>
      </p:sp>
      <p:sp>
        <p:nvSpPr>
          <p:cNvPr id="2" name="TextBox 1"/>
          <p:cNvSpPr txBox="1"/>
          <p:nvPr/>
        </p:nvSpPr>
        <p:spPr>
          <a:xfrm>
            <a:off x="497970" y="6025221"/>
            <a:ext cx="8417429" cy="523220"/>
          </a:xfrm>
          <a:prstGeom prst="rect">
            <a:avLst/>
          </a:prstGeom>
          <a:noFill/>
        </p:spPr>
        <p:txBody>
          <a:bodyPr wrap="square" rtlCol="0">
            <a:spAutoFit/>
          </a:bodyPr>
          <a:lstStyle/>
          <a:p>
            <a:r>
              <a:rPr lang="en-US" sz="2800" dirty="0" smtClean="0"/>
              <a:t>Nano-beams are the key (vertical spot size is ~50nm !!) </a:t>
            </a:r>
            <a:endParaRPr lang="en-US" sz="2800" dirty="0"/>
          </a:p>
        </p:txBody>
      </p:sp>
      <p:sp>
        <p:nvSpPr>
          <p:cNvPr id="3" name="Slide Number Placeholder 2"/>
          <p:cNvSpPr>
            <a:spLocks noGrp="1"/>
          </p:cNvSpPr>
          <p:nvPr>
            <p:ph type="sldNum" sz="quarter" idx="12"/>
          </p:nvPr>
        </p:nvSpPr>
        <p:spPr/>
        <p:txBody>
          <a:bodyPr/>
          <a:lstStyle/>
          <a:p>
            <a:fld id="{2066355A-084C-D24E-9AD2-7E4FC41EA627}" type="slidenum">
              <a:rPr lang="en-US" smtClean="0"/>
              <a:t>77</a:t>
            </a:fld>
            <a:endParaRPr lang="en-US"/>
          </a:p>
        </p:txBody>
      </p:sp>
      <p:sp>
        <p:nvSpPr>
          <p:cNvPr id="4" name="TextBox 3"/>
          <p:cNvSpPr txBox="1"/>
          <p:nvPr/>
        </p:nvSpPr>
        <p:spPr>
          <a:xfrm>
            <a:off x="5321814" y="6388763"/>
            <a:ext cx="2462771" cy="369332"/>
          </a:xfrm>
          <a:prstGeom prst="rect">
            <a:avLst/>
          </a:prstGeom>
          <a:noFill/>
        </p:spPr>
        <p:txBody>
          <a:bodyPr wrap="square" rtlCol="0">
            <a:spAutoFit/>
          </a:bodyPr>
          <a:lstStyle/>
          <a:p>
            <a:r>
              <a:rPr lang="en-US" dirty="0" smtClean="0"/>
              <a:t>This is not a typo</a:t>
            </a:r>
            <a:endParaRPr lang="en-US" dirty="0"/>
          </a:p>
        </p:txBody>
      </p:sp>
    </p:spTree>
    <p:extLst>
      <p:ext uri="{BB962C8B-B14F-4D97-AF65-F5344CB8AC3E}">
        <p14:creationId xmlns:p14="http://schemas.microsoft.com/office/powerpoint/2010/main" val="3011245915"/>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44256" y="85221"/>
            <a:ext cx="7458319" cy="1077218"/>
          </a:xfrm>
          <a:prstGeom prst="rect">
            <a:avLst/>
          </a:prstGeom>
          <a:noFill/>
        </p:spPr>
        <p:txBody>
          <a:bodyPr wrap="square" rtlCol="0">
            <a:spAutoFit/>
          </a:bodyPr>
          <a:lstStyle/>
          <a:p>
            <a:r>
              <a:rPr kumimoji="1" lang="en-US" altLang="ja-JP" sz="3200" dirty="0" smtClean="0">
                <a:latin typeface="Times New Roman"/>
                <a:ea typeface="Arial Unicode MS" panose="020B0604020202020204" pitchFamily="50" charset="-128"/>
                <a:cs typeface="Times New Roman"/>
              </a:rPr>
              <a:t>Belle II: High Speed Networking is needed </a:t>
            </a:r>
          </a:p>
          <a:p>
            <a:r>
              <a:rPr kumimoji="1" lang="en-US" altLang="ja-JP" sz="3200" dirty="0">
                <a:latin typeface="Times New Roman"/>
                <a:ea typeface="Arial Unicode MS" panose="020B0604020202020204" pitchFamily="50" charset="-128"/>
                <a:cs typeface="Times New Roman"/>
              </a:rPr>
              <a:t>a</a:t>
            </a:r>
            <a:r>
              <a:rPr kumimoji="1" lang="en-US" altLang="ja-JP" sz="3200" dirty="0" smtClean="0">
                <a:latin typeface="Times New Roman"/>
                <a:ea typeface="Arial Unicode MS" panose="020B0604020202020204" pitchFamily="50" charset="-128"/>
                <a:cs typeface="Times New Roman"/>
              </a:rPr>
              <a:t>long with GRID computing </a:t>
            </a:r>
            <a:endParaRPr kumimoji="1" lang="ja-JP" altLang="en-US" sz="3200" dirty="0">
              <a:latin typeface="Times New Roman"/>
              <a:ea typeface="Arial Unicode MS" panose="020B0604020202020204" pitchFamily="50" charset="-128"/>
              <a:cs typeface="Times New Roman"/>
            </a:endParaRPr>
          </a:p>
        </p:txBody>
      </p:sp>
      <p:sp>
        <p:nvSpPr>
          <p:cNvPr id="3" name="TextBox 2"/>
          <p:cNvSpPr txBox="1"/>
          <p:nvPr/>
        </p:nvSpPr>
        <p:spPr>
          <a:xfrm>
            <a:off x="1411797" y="4350227"/>
            <a:ext cx="6410345" cy="2616101"/>
          </a:xfrm>
          <a:prstGeom prst="rect">
            <a:avLst/>
          </a:prstGeom>
          <a:noFill/>
        </p:spPr>
        <p:txBody>
          <a:bodyPr wrap="square" rtlCol="0">
            <a:spAutoFit/>
          </a:bodyPr>
          <a:lstStyle/>
          <a:p>
            <a:r>
              <a:rPr lang="en-US" sz="2400" dirty="0" smtClean="0"/>
              <a:t>Recent WAN data challenge between major sites (KEK, PNNL, DESY, KIT, CNAF, Napoli, Signet) in Nov 2016. </a:t>
            </a:r>
            <a:r>
              <a:rPr lang="en-US" sz="2400" i="1" u="sng" dirty="0" smtClean="0"/>
              <a:t>Major US contribution: PNNL. </a:t>
            </a:r>
          </a:p>
          <a:p>
            <a:endParaRPr lang="en-US" sz="2400" dirty="0"/>
          </a:p>
          <a:p>
            <a:r>
              <a:rPr lang="en-US" sz="2400" dirty="0" smtClean="0">
                <a:sym typeface="Wingdings"/>
              </a:rPr>
              <a:t></a:t>
            </a:r>
            <a:r>
              <a:rPr lang="en-US" sz="2400" dirty="0" smtClean="0"/>
              <a:t>Results demonstrate that the Belle II networking requirements are satisfied.</a:t>
            </a:r>
          </a:p>
          <a:p>
            <a:endParaRPr lang="en-US" sz="2000" dirty="0" smtClean="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11797" y="1151783"/>
            <a:ext cx="5671185" cy="3169920"/>
          </a:xfrm>
          <a:prstGeom prst="rect">
            <a:avLst/>
          </a:prstGeom>
        </p:spPr>
      </p:pic>
    </p:spTree>
    <p:extLst>
      <p:ext uri="{BB962C8B-B14F-4D97-AF65-F5344CB8AC3E}">
        <p14:creationId xmlns:p14="http://schemas.microsoft.com/office/powerpoint/2010/main" val="1814331547"/>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16D68EC-1E92-5F40-99CB-2855E5FF9889}" type="slidenum">
              <a:rPr lang="en-US" smtClean="0"/>
              <a:pPr/>
              <a:t>79</a:t>
            </a:fld>
            <a:endParaRPr lang="en-US"/>
          </a:p>
        </p:txBody>
      </p:sp>
      <p:pic>
        <p:nvPicPr>
          <p:cNvPr id="5" name="Picture 4" descr="preview.jpg"/>
          <p:cNvPicPr>
            <a:picLocks noChangeAspect="1"/>
          </p:cNvPicPr>
          <p:nvPr/>
        </p:nvPicPr>
        <p:blipFill rotWithShape="1">
          <a:blip r:embed="rId2" cstate="print">
            <a:extLst>
              <a:ext uri="{28A0092B-C50C-407E-A947-70E740481C1C}">
                <a14:useLocalDpi xmlns:a14="http://schemas.microsoft.com/office/drawing/2010/main"/>
              </a:ext>
            </a:extLst>
          </a:blip>
          <a:srcRect r="-130"/>
          <a:stretch/>
        </p:blipFill>
        <p:spPr>
          <a:xfrm>
            <a:off x="11845" y="1134533"/>
            <a:ext cx="9132155" cy="5069417"/>
          </a:xfrm>
          <a:prstGeom prst="rect">
            <a:avLst/>
          </a:prstGeom>
        </p:spPr>
      </p:pic>
      <p:sp>
        <p:nvSpPr>
          <p:cNvPr id="6" name="Rectangle 5"/>
          <p:cNvSpPr/>
          <p:nvPr/>
        </p:nvSpPr>
        <p:spPr>
          <a:xfrm>
            <a:off x="11845" y="350563"/>
            <a:ext cx="8026508" cy="461665"/>
          </a:xfrm>
          <a:prstGeom prst="rect">
            <a:avLst/>
          </a:prstGeom>
        </p:spPr>
        <p:txBody>
          <a:bodyPr wrap="square">
            <a:spAutoFit/>
          </a:bodyPr>
          <a:lstStyle/>
          <a:p>
            <a:r>
              <a:rPr lang="en-US" sz="2400" dirty="0" smtClean="0">
                <a:latin typeface="Times New Roman"/>
                <a:cs typeface="Times New Roman"/>
              </a:rPr>
              <a:t>Systematics from </a:t>
            </a:r>
            <a:r>
              <a:rPr lang="en-US" sz="2400" dirty="0" err="1" smtClean="0">
                <a:latin typeface="Times New Roman"/>
                <a:cs typeface="Times New Roman"/>
              </a:rPr>
              <a:t>charmonium</a:t>
            </a:r>
            <a:r>
              <a:rPr lang="en-US" sz="2400" dirty="0" smtClean="0">
                <a:latin typeface="Times New Roman"/>
                <a:cs typeface="Times New Roman"/>
              </a:rPr>
              <a:t> resonances in ArXiv:1603.04355</a:t>
            </a:r>
            <a:endParaRPr lang="en-US" sz="2400" dirty="0">
              <a:latin typeface="Times New Roman"/>
              <a:cs typeface="Times New Roman"/>
            </a:endParaRPr>
          </a:p>
        </p:txBody>
      </p:sp>
      <p:sp>
        <p:nvSpPr>
          <p:cNvPr id="7" name="TextBox 6"/>
          <p:cNvSpPr txBox="1"/>
          <p:nvPr/>
        </p:nvSpPr>
        <p:spPr>
          <a:xfrm>
            <a:off x="1083734" y="6203950"/>
            <a:ext cx="6587066" cy="461665"/>
          </a:xfrm>
          <a:prstGeom prst="rect">
            <a:avLst/>
          </a:prstGeom>
          <a:noFill/>
        </p:spPr>
        <p:txBody>
          <a:bodyPr wrap="square" rtlCol="0">
            <a:spAutoFit/>
          </a:bodyPr>
          <a:lstStyle/>
          <a:p>
            <a:r>
              <a:rPr lang="en-US" sz="2400" dirty="0" smtClean="0"/>
              <a:t>Conclusions about the presence of NP unchanged.</a:t>
            </a:r>
            <a:endParaRPr lang="en-US" sz="2400" dirty="0"/>
          </a:p>
        </p:txBody>
      </p:sp>
      <p:sp>
        <p:nvSpPr>
          <p:cNvPr id="8" name="Right Arrow 7"/>
          <p:cNvSpPr/>
          <p:nvPr/>
        </p:nvSpPr>
        <p:spPr>
          <a:xfrm>
            <a:off x="289728" y="6278033"/>
            <a:ext cx="762001" cy="30926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1845" y="23335"/>
            <a:ext cx="2302934" cy="369332"/>
          </a:xfrm>
          <a:prstGeom prst="rect">
            <a:avLst/>
          </a:prstGeom>
          <a:noFill/>
        </p:spPr>
        <p:txBody>
          <a:bodyPr wrap="square" rtlCol="0">
            <a:spAutoFit/>
          </a:bodyPr>
          <a:lstStyle/>
          <a:p>
            <a:r>
              <a:rPr lang="en-US" dirty="0" smtClean="0"/>
              <a:t>Slide from R. </a:t>
            </a:r>
            <a:r>
              <a:rPr lang="en-US" dirty="0" err="1" smtClean="0"/>
              <a:t>Mandal</a:t>
            </a:r>
            <a:endParaRPr lang="en-US" dirty="0"/>
          </a:p>
        </p:txBody>
      </p:sp>
    </p:spTree>
    <p:extLst>
      <p:ext uri="{BB962C8B-B14F-4D97-AF65-F5344CB8AC3E}">
        <p14:creationId xmlns:p14="http://schemas.microsoft.com/office/powerpoint/2010/main" val="6687777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137" y="1881"/>
            <a:ext cx="8229600" cy="833307"/>
          </a:xfrm>
        </p:spPr>
        <p:txBody>
          <a:bodyPr>
            <a:normAutofit/>
          </a:bodyPr>
          <a:lstStyle/>
          <a:p>
            <a:r>
              <a:rPr lang="en-US" dirty="0" smtClean="0">
                <a:latin typeface="Times New Roman"/>
                <a:cs typeface="Times New Roman"/>
              </a:rPr>
              <a:t>Some Belle II jargon</a:t>
            </a:r>
            <a:endParaRPr lang="en-US" dirty="0">
              <a:latin typeface="Times New Roman"/>
              <a:cs typeface="Times New Roman"/>
            </a:endParaRPr>
          </a:p>
        </p:txBody>
      </p:sp>
      <p:sp>
        <p:nvSpPr>
          <p:cNvPr id="4" name="TextBox 3"/>
          <p:cNvSpPr txBox="1"/>
          <p:nvPr/>
        </p:nvSpPr>
        <p:spPr>
          <a:xfrm>
            <a:off x="138157" y="688243"/>
            <a:ext cx="8957733" cy="2246769"/>
          </a:xfrm>
          <a:prstGeom prst="rect">
            <a:avLst/>
          </a:prstGeom>
          <a:noFill/>
        </p:spPr>
        <p:txBody>
          <a:bodyPr wrap="square" rtlCol="0">
            <a:spAutoFit/>
          </a:bodyPr>
          <a:lstStyle/>
          <a:p>
            <a:r>
              <a:rPr lang="en-US" sz="2800" i="1" u="sng" dirty="0" smtClean="0"/>
              <a:t>BEAST PHASE I</a:t>
            </a:r>
            <a:r>
              <a:rPr lang="en-US" sz="2800" dirty="0" smtClean="0"/>
              <a:t>: Simple background commissioning </a:t>
            </a:r>
          </a:p>
          <a:p>
            <a:r>
              <a:rPr lang="en-US" sz="2800" dirty="0" smtClean="0"/>
              <a:t>detector (diodes, diamonds TPCs, crystals…). No final focus. Only </a:t>
            </a:r>
            <a:r>
              <a:rPr lang="en-US" sz="2800" i="1" dirty="0" smtClean="0"/>
              <a:t>single</a:t>
            </a:r>
            <a:r>
              <a:rPr lang="en-US" sz="2800" dirty="0" smtClean="0"/>
              <a:t> beam background studies possible [started in Feb 2016 and completed in</a:t>
            </a:r>
          </a:p>
          <a:p>
            <a:r>
              <a:rPr lang="en-US" sz="2800" dirty="0" smtClean="0"/>
              <a:t>June 2016].</a:t>
            </a:r>
            <a:endParaRPr lang="en-US" sz="2800" dirty="0"/>
          </a:p>
        </p:txBody>
      </p:sp>
      <p:sp>
        <p:nvSpPr>
          <p:cNvPr id="5" name="Rectangle 4"/>
          <p:cNvSpPr/>
          <p:nvPr/>
        </p:nvSpPr>
        <p:spPr>
          <a:xfrm>
            <a:off x="967276" y="4901043"/>
            <a:ext cx="7534007" cy="1815882"/>
          </a:xfrm>
          <a:prstGeom prst="rect">
            <a:avLst/>
          </a:prstGeom>
        </p:spPr>
        <p:txBody>
          <a:bodyPr wrap="square">
            <a:spAutoFit/>
          </a:bodyPr>
          <a:lstStyle/>
          <a:p>
            <a:r>
              <a:rPr lang="en-US" sz="2800" i="1" u="sng" dirty="0"/>
              <a:t>BEAST PHASE </a:t>
            </a:r>
            <a:r>
              <a:rPr lang="en-US" sz="2800" i="1" u="sng" dirty="0" smtClean="0"/>
              <a:t>II</a:t>
            </a:r>
            <a:r>
              <a:rPr lang="en-US" sz="2800" dirty="0" smtClean="0"/>
              <a:t>: More elaborate inner </a:t>
            </a:r>
            <a:r>
              <a:rPr lang="en-US" sz="2800" dirty="0"/>
              <a:t>background commissioning </a:t>
            </a:r>
            <a:r>
              <a:rPr lang="en-US" sz="2800" dirty="0" smtClean="0"/>
              <a:t>detector.  </a:t>
            </a:r>
            <a:r>
              <a:rPr lang="en-US" sz="2800" u="sng" dirty="0" smtClean="0">
                <a:solidFill>
                  <a:srgbClr val="FF0000"/>
                </a:solidFill>
              </a:rPr>
              <a:t>Full Belle II outer detector</a:t>
            </a:r>
            <a:r>
              <a:rPr lang="en-US" sz="2800" dirty="0" smtClean="0"/>
              <a:t>. Full superconducting </a:t>
            </a:r>
            <a:r>
              <a:rPr lang="en-US" sz="2800" dirty="0"/>
              <a:t>final focus</a:t>
            </a:r>
            <a:r>
              <a:rPr lang="en-US" sz="2800" dirty="0" smtClean="0"/>
              <a:t>. </a:t>
            </a:r>
            <a:r>
              <a:rPr lang="en-US" sz="2800" i="1" dirty="0" smtClean="0"/>
              <a:t>No vertex detectors. </a:t>
            </a:r>
            <a:r>
              <a:rPr lang="en-US" sz="2800" i="1" dirty="0" smtClean="0">
                <a:solidFill>
                  <a:srgbClr val="FF0000"/>
                </a:solidFill>
              </a:rPr>
              <a:t>Collisions ! </a:t>
            </a:r>
            <a:r>
              <a:rPr lang="en-US" sz="2800" i="1" dirty="0" smtClean="0"/>
              <a:t>[Starts in Feb 2018.]</a:t>
            </a:r>
            <a:endParaRPr lang="en-US" sz="2800" i="1" dirty="0"/>
          </a:p>
        </p:txBody>
      </p:sp>
      <p:pic>
        <p:nvPicPr>
          <p:cNvPr id="7" name="Picture 6" descr="HII_3058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72591" y="2176131"/>
            <a:ext cx="4110228" cy="2724912"/>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63233" y="2974708"/>
            <a:ext cx="1905000" cy="19050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12480" y="3115733"/>
            <a:ext cx="1603942" cy="1603942"/>
          </a:xfrm>
          <a:prstGeom prst="rect">
            <a:avLst/>
          </a:prstGeom>
        </p:spPr>
      </p:pic>
      <p:sp>
        <p:nvSpPr>
          <p:cNvPr id="6" name="TextBox 5"/>
          <p:cNvSpPr txBox="1"/>
          <p:nvPr/>
        </p:nvSpPr>
        <p:spPr>
          <a:xfrm>
            <a:off x="3264181" y="4285743"/>
            <a:ext cx="687876" cy="523220"/>
          </a:xfrm>
          <a:prstGeom prst="rect">
            <a:avLst/>
          </a:prstGeom>
          <a:noFill/>
        </p:spPr>
        <p:txBody>
          <a:bodyPr wrap="square" rtlCol="0">
            <a:spAutoFit/>
          </a:bodyPr>
          <a:lstStyle/>
          <a:p>
            <a:r>
              <a:rPr lang="en-US" sz="2800" dirty="0" smtClean="0"/>
              <a:t>off</a:t>
            </a:r>
            <a:endParaRPr lang="en-US" sz="2800" dirty="0"/>
          </a:p>
        </p:txBody>
      </p:sp>
    </p:spTree>
    <p:extLst>
      <p:ext uri="{BB962C8B-B14F-4D97-AF65-F5344CB8AC3E}">
        <p14:creationId xmlns:p14="http://schemas.microsoft.com/office/powerpoint/2010/main" val="845862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32" y="164252"/>
            <a:ext cx="6629400" cy="492443"/>
          </a:xfrm>
        </p:spPr>
        <p:txBody>
          <a:bodyPr/>
          <a:lstStyle/>
          <a:p>
            <a:r>
              <a:rPr lang="en-US" sz="3200" b="0" i="1" u="sng" dirty="0" smtClean="0">
                <a:solidFill>
                  <a:schemeClr val="tx1"/>
                </a:solidFill>
                <a:latin typeface="Times New Roman"/>
                <a:cs typeface="Times New Roman"/>
              </a:rPr>
              <a:t>MCP-PMT Rotation Problem</a:t>
            </a:r>
            <a:endParaRPr lang="en-US" sz="3200" b="0" i="1" u="sng" dirty="0">
              <a:solidFill>
                <a:schemeClr val="tx1"/>
              </a:solidFill>
              <a:latin typeface="Times New Roman"/>
              <a:cs typeface="Times New Roman"/>
            </a:endParaRPr>
          </a:p>
        </p:txBody>
      </p:sp>
      <p:sp>
        <p:nvSpPr>
          <p:cNvPr id="5" name="Slide Number Placeholder 4"/>
          <p:cNvSpPr>
            <a:spLocks noGrp="1"/>
          </p:cNvSpPr>
          <p:nvPr>
            <p:ph type="sldNum" sz="quarter" idx="12"/>
          </p:nvPr>
        </p:nvSpPr>
        <p:spPr/>
        <p:txBody>
          <a:bodyPr/>
          <a:lstStyle/>
          <a:p>
            <a:fld id="{A505DBE7-0ACF-E348-BBE2-A615BCE1D797}" type="slidenum">
              <a:rPr lang="en-US" smtClean="0"/>
              <a:t>80</a:t>
            </a:fld>
            <a:endParaRPr lang="en-US"/>
          </a:p>
        </p:txBody>
      </p:sp>
      <p:grpSp>
        <p:nvGrpSpPr>
          <p:cNvPr id="8" name="Group 7"/>
          <p:cNvGrpSpPr>
            <a:grpSpLocks noChangeAspect="1"/>
          </p:cNvGrpSpPr>
          <p:nvPr/>
        </p:nvGrpSpPr>
        <p:grpSpPr>
          <a:xfrm>
            <a:off x="293322" y="973988"/>
            <a:ext cx="5726478" cy="2248922"/>
            <a:chOff x="91224" y="4005064"/>
            <a:chExt cx="7136829" cy="2802800"/>
          </a:xfrm>
        </p:grpSpPr>
        <p:pic>
          <p:nvPicPr>
            <p:cNvPr id="9" name="図 6"/>
            <p:cNvPicPr>
              <a:picLocks noChangeAspect="1"/>
            </p:cNvPicPr>
            <p:nvPr/>
          </p:nvPicPr>
          <p:blipFill>
            <a:blip r:embed="rId2"/>
            <a:stretch>
              <a:fillRect/>
            </a:stretch>
          </p:blipFill>
          <p:spPr>
            <a:xfrm>
              <a:off x="1574467" y="4005064"/>
              <a:ext cx="4965225" cy="2802800"/>
            </a:xfrm>
            <a:prstGeom prst="rect">
              <a:avLst/>
            </a:prstGeom>
          </p:spPr>
        </p:pic>
        <p:sp>
          <p:nvSpPr>
            <p:cNvPr id="10" name="フリーフォーム: 図形 12"/>
            <p:cNvSpPr/>
            <p:nvPr/>
          </p:nvSpPr>
          <p:spPr>
            <a:xfrm>
              <a:off x="1863199" y="5097294"/>
              <a:ext cx="846306" cy="1420238"/>
            </a:xfrm>
            <a:custGeom>
              <a:avLst/>
              <a:gdLst>
                <a:gd name="connsiteX0" fmla="*/ 9727 w 846306"/>
                <a:gd name="connsiteY0" fmla="*/ 0 h 1420238"/>
                <a:gd name="connsiteX1" fmla="*/ 0 w 846306"/>
                <a:gd name="connsiteY1" fmla="*/ 1410510 h 1420238"/>
                <a:gd name="connsiteX2" fmla="*/ 544749 w 846306"/>
                <a:gd name="connsiteY2" fmla="*/ 1420238 h 1420238"/>
                <a:gd name="connsiteX3" fmla="*/ 846306 w 846306"/>
                <a:gd name="connsiteY3" fmla="*/ 0 h 1420238"/>
                <a:gd name="connsiteX4" fmla="*/ 9727 w 846306"/>
                <a:gd name="connsiteY4" fmla="*/ 0 h 142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306" h="1420238">
                  <a:moveTo>
                    <a:pt x="9727" y="0"/>
                  </a:moveTo>
                  <a:cubicBezTo>
                    <a:pt x="6485" y="470170"/>
                    <a:pt x="3242" y="940340"/>
                    <a:pt x="0" y="1410510"/>
                  </a:cubicBezTo>
                  <a:lnTo>
                    <a:pt x="544749" y="1420238"/>
                  </a:lnTo>
                  <a:lnTo>
                    <a:pt x="846306" y="0"/>
                  </a:lnTo>
                  <a:lnTo>
                    <a:pt x="9727" y="0"/>
                  </a:lnTo>
                  <a:close/>
                </a:path>
              </a:pathLst>
            </a:custGeom>
            <a:pattFill prst="wdUp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3"/>
            <p:cNvSpPr txBox="1"/>
            <p:nvPr/>
          </p:nvSpPr>
          <p:spPr>
            <a:xfrm>
              <a:off x="91224" y="4732366"/>
              <a:ext cx="1483243" cy="646331"/>
            </a:xfrm>
            <a:prstGeom prst="rect">
              <a:avLst/>
            </a:prstGeom>
            <a:noFill/>
          </p:spPr>
          <p:txBody>
            <a:bodyPr wrap="square" rtlCol="0">
              <a:spAutoFit/>
            </a:bodyPr>
            <a:lstStyle/>
            <a:p>
              <a:r>
                <a:rPr kumimoji="1" lang="en-US" altLang="ja-JP" dirty="0">
                  <a:solidFill>
                    <a:srgbClr val="0070C0"/>
                  </a:solidFill>
                </a:rPr>
                <a:t>Peeled off from here</a:t>
              </a:r>
              <a:endParaRPr kumimoji="1" lang="ja-JP" altLang="en-US" dirty="0">
                <a:solidFill>
                  <a:srgbClr val="0070C0"/>
                </a:solidFill>
              </a:endParaRPr>
            </a:p>
          </p:txBody>
        </p:sp>
        <p:cxnSp>
          <p:nvCxnSpPr>
            <p:cNvPr id="12" name="直線矢印コネクタ 15"/>
            <p:cNvCxnSpPr/>
            <p:nvPr/>
          </p:nvCxnSpPr>
          <p:spPr>
            <a:xfrm>
              <a:off x="1214077" y="4942304"/>
              <a:ext cx="504756" cy="287402"/>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矢印: 左 16"/>
            <p:cNvSpPr/>
            <p:nvPr/>
          </p:nvSpPr>
          <p:spPr>
            <a:xfrm>
              <a:off x="4598803" y="5985284"/>
              <a:ext cx="561738" cy="532248"/>
            </a:xfrm>
            <a:prstGeom prst="leftArrow">
              <a:avLst/>
            </a:prstGeom>
            <a:scene3d>
              <a:camera prst="isometricOffAxis1Left"/>
              <a:lightRig rig="threePt" dir="t"/>
            </a:scene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p>
          </p:txBody>
        </p:sp>
        <p:sp>
          <p:nvSpPr>
            <p:cNvPr id="14" name="矢印: 左 17"/>
            <p:cNvSpPr/>
            <p:nvPr/>
          </p:nvSpPr>
          <p:spPr>
            <a:xfrm flipH="1">
              <a:off x="6027126" y="5052596"/>
              <a:ext cx="561738" cy="532248"/>
            </a:xfrm>
            <a:prstGeom prst="leftArrow">
              <a:avLst/>
            </a:prstGeom>
            <a:scene3d>
              <a:camera prst="isometricOffAxis1Left"/>
              <a:lightRig rig="threePt" dir="t"/>
            </a:scene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p>
          </p:txBody>
        </p:sp>
        <p:sp>
          <p:nvSpPr>
            <p:cNvPr id="15" name="テキスト ボックス 18"/>
            <p:cNvSpPr txBox="1"/>
            <p:nvPr/>
          </p:nvSpPr>
          <p:spPr>
            <a:xfrm>
              <a:off x="6428795" y="5318720"/>
              <a:ext cx="799258" cy="369332"/>
            </a:xfrm>
            <a:prstGeom prst="rect">
              <a:avLst/>
            </a:prstGeom>
            <a:noFill/>
          </p:spPr>
          <p:txBody>
            <a:bodyPr wrap="none" rtlCol="0">
              <a:spAutoFit/>
            </a:bodyPr>
            <a:lstStyle/>
            <a:p>
              <a:r>
                <a:rPr lang="en-US" altLang="ja-JP" dirty="0">
                  <a:solidFill>
                    <a:schemeClr val="accent6"/>
                  </a:solidFill>
                </a:rPr>
                <a:t>Rotate</a:t>
              </a:r>
              <a:endParaRPr kumimoji="1" lang="ja-JP" altLang="en-US" dirty="0">
                <a:solidFill>
                  <a:schemeClr val="accent6"/>
                </a:solidFill>
              </a:endParaRPr>
            </a:p>
          </p:txBody>
        </p:sp>
      </p:grpSp>
      <p:pic>
        <p:nvPicPr>
          <p:cNvPr id="17" name="図 4"/>
          <p:cNvPicPr>
            <a:picLocks noChangeAspect="1"/>
          </p:cNvPicPr>
          <p:nvPr/>
        </p:nvPicPr>
        <p:blipFill>
          <a:blip r:embed="rId3"/>
          <a:stretch>
            <a:fillRect/>
          </a:stretch>
        </p:blipFill>
        <p:spPr>
          <a:xfrm rot="5400000">
            <a:off x="6566496" y="696647"/>
            <a:ext cx="1965690" cy="2620920"/>
          </a:xfrm>
          <a:prstGeom prst="rect">
            <a:avLst/>
          </a:prstGeom>
        </p:spPr>
      </p:pic>
      <p:sp>
        <p:nvSpPr>
          <p:cNvPr id="18" name="Content Placeholder 1"/>
          <p:cNvSpPr txBox="1">
            <a:spLocks/>
          </p:cNvSpPr>
          <p:nvPr/>
        </p:nvSpPr>
        <p:spPr>
          <a:xfrm>
            <a:off x="0" y="3376712"/>
            <a:ext cx="5506925" cy="2754131"/>
          </a:xfrm>
          <a:prstGeom prst="rect">
            <a:avLst/>
          </a:prstGeom>
        </p:spPr>
        <p:txBody>
          <a:bodyPr/>
          <a:lstStyle>
            <a:lvl1pPr marL="342900" indent="-342900" algn="l" defTabSz="457200" rtl="0" eaLnBrk="1" latinLnBrk="0" hangingPunct="1">
              <a:spcBef>
                <a:spcPct val="20000"/>
              </a:spcBef>
              <a:buSzPct val="100000"/>
              <a:buFontTx/>
              <a:buBlip>
                <a:blip r:embed="rId4"/>
              </a:buBlip>
              <a:defRPr sz="2000" kern="1200">
                <a:solidFill>
                  <a:schemeClr val="accent2"/>
                </a:solidFill>
                <a:latin typeface="Arial"/>
                <a:ea typeface="+mn-ea"/>
                <a:cs typeface="Arial"/>
              </a:defRPr>
            </a:lvl1pPr>
            <a:lvl2pPr marL="742950" indent="-285750" algn="l" defTabSz="457200" rtl="0" eaLnBrk="1" latinLnBrk="0" hangingPunct="1">
              <a:spcBef>
                <a:spcPct val="20000"/>
              </a:spcBef>
              <a:buSzPct val="100000"/>
              <a:buFontTx/>
              <a:buBlip>
                <a:blip r:embed="rId5"/>
              </a:buBlip>
              <a:defRPr sz="1800" kern="1200">
                <a:solidFill>
                  <a:schemeClr val="accent2"/>
                </a:solidFill>
                <a:latin typeface="Arial"/>
                <a:ea typeface="+mn-ea"/>
                <a:cs typeface="Arial"/>
              </a:defRPr>
            </a:lvl2pPr>
            <a:lvl3pPr marL="1143000" indent="-228600" algn="l" defTabSz="457200" rtl="0" eaLnBrk="1" latinLnBrk="0" hangingPunct="1">
              <a:spcBef>
                <a:spcPct val="20000"/>
              </a:spcBef>
              <a:buSzPct val="100000"/>
              <a:buFontTx/>
              <a:buBlip>
                <a:blip r:embed="rId6"/>
              </a:buBlip>
              <a:defRPr sz="1600" kern="1200">
                <a:solidFill>
                  <a:schemeClr val="accent2"/>
                </a:solidFill>
                <a:latin typeface="Arial"/>
                <a:ea typeface="+mn-ea"/>
                <a:cs typeface="Arial"/>
              </a:defRPr>
            </a:lvl3pPr>
            <a:lvl4pPr marL="1600200" indent="-228600" algn="l" defTabSz="457200" rtl="0" eaLnBrk="1" latinLnBrk="0" hangingPunct="1">
              <a:spcBef>
                <a:spcPct val="20000"/>
              </a:spcBef>
              <a:buSzPct val="100000"/>
              <a:buFontTx/>
              <a:buBlip>
                <a:blip r:embed="rId7"/>
              </a:buBlip>
              <a:defRPr sz="1400" kern="1200">
                <a:solidFill>
                  <a:schemeClr val="accent2"/>
                </a:solidFill>
                <a:latin typeface="Arial"/>
                <a:ea typeface="+mn-ea"/>
                <a:cs typeface="Arial"/>
              </a:defRPr>
            </a:lvl4pPr>
            <a:lvl5pPr marL="2057400" indent="-228600" algn="l" defTabSz="457200" rtl="0" eaLnBrk="1" latinLnBrk="0" hangingPunct="1">
              <a:spcBef>
                <a:spcPct val="20000"/>
              </a:spcBef>
              <a:buSzPct val="100000"/>
              <a:buFontTx/>
              <a:buBlip>
                <a:blip r:embed="rId4"/>
              </a:buBlip>
              <a:defRPr sz="1400" kern="1200">
                <a:solidFill>
                  <a:schemeClr val="accent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u="sng" dirty="0" smtClean="0">
                <a:solidFill>
                  <a:schemeClr val="tx1"/>
                </a:solidFill>
              </a:rPr>
              <a:t>Repaired all 16 modules </a:t>
            </a:r>
            <a:r>
              <a:rPr lang="en-US" dirty="0" smtClean="0">
                <a:solidFill>
                  <a:schemeClr val="tx1"/>
                </a:solidFill>
              </a:rPr>
              <a:t>and retested in B-field prior to CDC installation</a:t>
            </a:r>
          </a:p>
          <a:p>
            <a:pPr lvl="1"/>
            <a:r>
              <a:rPr lang="en-US" dirty="0" smtClean="0">
                <a:solidFill>
                  <a:schemeClr val="tx1"/>
                </a:solidFill>
              </a:rPr>
              <a:t>Shim between PMT modules and aluminum enclosure on side that wants to move towards the prism to restrict rotation</a:t>
            </a:r>
          </a:p>
          <a:p>
            <a:r>
              <a:rPr lang="en-US" u="sng" dirty="0" smtClean="0">
                <a:solidFill>
                  <a:schemeClr val="tx1"/>
                </a:solidFill>
              </a:rPr>
              <a:t>New problem </a:t>
            </a:r>
            <a:r>
              <a:rPr lang="en-US" dirty="0" smtClean="0">
                <a:solidFill>
                  <a:schemeClr val="tx1"/>
                </a:solidFill>
              </a:rPr>
              <a:t>of individual PMTs moving found in 2 MCPPMT modules</a:t>
            </a:r>
          </a:p>
          <a:p>
            <a:pPr lvl="1"/>
            <a:r>
              <a:rPr lang="en-US" dirty="0" smtClean="0">
                <a:solidFill>
                  <a:schemeClr val="tx1"/>
                </a:solidFill>
              </a:rPr>
              <a:t>Fixed these and decided to install CDC and observe TOP until Phase II-III shutdown</a:t>
            </a:r>
            <a:endParaRPr lang="en-US" dirty="0">
              <a:solidFill>
                <a:schemeClr val="tx1"/>
              </a:solidFill>
            </a:endParaRPr>
          </a:p>
        </p:txBody>
      </p:sp>
      <p:pic>
        <p:nvPicPr>
          <p:cNvPr id="19" name="Picture 18"/>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364310" y="3631914"/>
            <a:ext cx="3779690" cy="2498929"/>
          </a:xfrm>
          <a:prstGeom prst="rect">
            <a:avLst/>
          </a:prstGeom>
        </p:spPr>
      </p:pic>
      <p:sp>
        <p:nvSpPr>
          <p:cNvPr id="4" name="TextBox 3"/>
          <p:cNvSpPr txBox="1"/>
          <p:nvPr/>
        </p:nvSpPr>
        <p:spPr>
          <a:xfrm>
            <a:off x="5697769" y="164252"/>
            <a:ext cx="3370031" cy="707886"/>
          </a:xfrm>
          <a:prstGeom prst="rect">
            <a:avLst/>
          </a:prstGeom>
          <a:noFill/>
        </p:spPr>
        <p:txBody>
          <a:bodyPr wrap="square" rtlCol="0">
            <a:spAutoFit/>
          </a:bodyPr>
          <a:lstStyle/>
          <a:p>
            <a:r>
              <a:rPr lang="en-US" sz="2000" dirty="0" smtClean="0">
                <a:latin typeface="Times New Roman"/>
                <a:cs typeface="Times New Roman"/>
              </a:rPr>
              <a:t>Major mobilization by Nagoya team (K. Matsuoka et al)</a:t>
            </a:r>
            <a:endParaRPr lang="en-US" sz="2000" dirty="0">
              <a:latin typeface="Times New Roman"/>
              <a:cs typeface="Times New Roman"/>
            </a:endParaRPr>
          </a:p>
        </p:txBody>
      </p:sp>
    </p:spTree>
    <p:extLst>
      <p:ext uri="{BB962C8B-B14F-4D97-AF65-F5344CB8AC3E}">
        <p14:creationId xmlns:p14="http://schemas.microsoft.com/office/powerpoint/2010/main" val="173213537"/>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0" y="22860"/>
            <a:ext cx="9144000" cy="762000"/>
          </a:xfrm>
        </p:spPr>
        <p:txBody>
          <a:bodyPr/>
          <a:lstStyle/>
          <a:p>
            <a:r>
              <a:rPr lang="en-US" sz="4000" dirty="0" smtClean="0">
                <a:solidFill>
                  <a:schemeClr val="tx1"/>
                </a:solidFill>
              </a:rPr>
              <a:t>MCP-PMT Rotation Issue</a:t>
            </a:r>
            <a:endParaRPr lang="en-US" sz="3600" dirty="0">
              <a:solidFill>
                <a:schemeClr val="tx1"/>
              </a:solidFill>
            </a:endParaRPr>
          </a:p>
        </p:txBody>
      </p:sp>
      <p:sp>
        <p:nvSpPr>
          <p:cNvPr id="6" name="Slide Number Placeholder 4"/>
          <p:cNvSpPr>
            <a:spLocks noGrp="1"/>
          </p:cNvSpPr>
          <p:nvPr>
            <p:ph type="sldNum" sz="quarter" idx="4294967295"/>
          </p:nvPr>
        </p:nvSpPr>
        <p:spPr>
          <a:xfrm>
            <a:off x="8534400" y="6400800"/>
            <a:ext cx="533400" cy="457200"/>
          </a:xfrm>
          <a:prstGeom prst="rect">
            <a:avLst/>
          </a:prstGeom>
        </p:spPr>
        <p:txBody>
          <a:bodyPr/>
          <a:lstStyle/>
          <a:p>
            <a:fld id="{E4018EAB-DA45-4035-8D46-E5F69515DD9F}" type="slidenum">
              <a:rPr lang="en-US" sz="1800" b="1"/>
              <a:pPr/>
              <a:t>81</a:t>
            </a:fld>
            <a:endParaRPr lang="en-US" sz="1800" b="1" dirty="0"/>
          </a:p>
        </p:txBody>
      </p:sp>
      <p:pic>
        <p:nvPicPr>
          <p:cNvPr id="5122"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76201" y="990600"/>
            <a:ext cx="5943600" cy="3105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84688" y="4191000"/>
            <a:ext cx="5377912"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3400" y="6019800"/>
            <a:ext cx="3631443" cy="646331"/>
          </a:xfrm>
          <a:prstGeom prst="rect">
            <a:avLst/>
          </a:prstGeom>
          <a:noFill/>
        </p:spPr>
        <p:txBody>
          <a:bodyPr wrap="none" rtlCol="0">
            <a:spAutoFit/>
          </a:bodyPr>
          <a:lstStyle/>
          <a:p>
            <a:r>
              <a:rPr lang="en-US" dirty="0" smtClean="0"/>
              <a:t>Current concern is mechanical safety</a:t>
            </a:r>
          </a:p>
          <a:p>
            <a:r>
              <a:rPr lang="en-US" dirty="0" smtClean="0"/>
              <a:t>(June B2GM update)</a:t>
            </a:r>
            <a:endParaRPr lang="en-US" dirty="0"/>
          </a:p>
        </p:txBody>
      </p:sp>
      <p:sp>
        <p:nvSpPr>
          <p:cNvPr id="7" name="TextBox 6"/>
          <p:cNvSpPr txBox="1"/>
          <p:nvPr/>
        </p:nvSpPr>
        <p:spPr>
          <a:xfrm>
            <a:off x="6019801" y="1066800"/>
            <a:ext cx="3124199" cy="1200329"/>
          </a:xfrm>
          <a:prstGeom prst="rect">
            <a:avLst/>
          </a:prstGeom>
          <a:noFill/>
        </p:spPr>
        <p:txBody>
          <a:bodyPr wrap="square" rtlCol="0">
            <a:spAutoFit/>
          </a:bodyPr>
          <a:lstStyle/>
          <a:p>
            <a:r>
              <a:rPr lang="en-US" dirty="0" smtClean="0"/>
              <a:t>Study of physics impact of decoupled PMTs</a:t>
            </a:r>
          </a:p>
          <a:p>
            <a:r>
              <a:rPr lang="en-US" dirty="0" smtClean="0"/>
              <a:t>(BPAC charge)</a:t>
            </a:r>
            <a:endParaRPr lang="en-US" dirty="0"/>
          </a:p>
        </p:txBody>
      </p:sp>
      <p:pic>
        <p:nvPicPr>
          <p:cNvPr id="5125" name="Picture 5"/>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134100" y="2636460"/>
            <a:ext cx="2971800" cy="1465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5854699" y="4102268"/>
            <a:ext cx="3238501" cy="2244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5098099"/>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sldNum" sz="quarter" idx="2"/>
          </p:nvPr>
        </p:nvSpPr>
        <p:spPr>
          <a:xfrm>
            <a:off x="8866019" y="21739"/>
            <a:ext cx="169761" cy="26789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82</a:t>
            </a:fld>
            <a:endParaRPr/>
          </a:p>
        </p:txBody>
      </p:sp>
      <p:pic>
        <p:nvPicPr>
          <p:cNvPr id="4" name="Picture 3"/>
          <p:cNvPicPr>
            <a:picLocks noChangeAspect="1"/>
          </p:cNvPicPr>
          <p:nvPr/>
        </p:nvPicPr>
        <p:blipFill>
          <a:blip r:embed="rId2"/>
          <a:stretch>
            <a:fillRect/>
          </a:stretch>
        </p:blipFill>
        <p:spPr>
          <a:xfrm>
            <a:off x="0" y="139700"/>
            <a:ext cx="9144000" cy="6553854"/>
          </a:xfrm>
          <a:prstGeom prst="rect">
            <a:avLst/>
          </a:prstGeom>
        </p:spPr>
      </p:pic>
    </p:spTree>
    <p:extLst>
      <p:ext uri="{BB962C8B-B14F-4D97-AF65-F5344CB8AC3E}">
        <p14:creationId xmlns:p14="http://schemas.microsoft.com/office/powerpoint/2010/main" val="18913907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5" name="MC8Prod.png"/>
          <p:cNvPicPr>
            <a:picLocks noChangeAspect="1"/>
          </p:cNvPicPr>
          <p:nvPr/>
        </p:nvPicPr>
        <p:blipFill>
          <a:blip r:embed="rId2">
            <a:extLst/>
          </a:blip>
          <a:stretch>
            <a:fillRect/>
          </a:stretch>
        </p:blipFill>
        <p:spPr>
          <a:xfrm>
            <a:off x="147432" y="3749221"/>
            <a:ext cx="3780633" cy="2835474"/>
          </a:xfrm>
          <a:prstGeom prst="rect">
            <a:avLst/>
          </a:prstGeom>
          <a:ln w="12700">
            <a:miter lim="400000"/>
          </a:ln>
        </p:spPr>
      </p:pic>
      <p:pic>
        <p:nvPicPr>
          <p:cNvPr id="326" name="MC8.png"/>
          <p:cNvPicPr>
            <a:picLocks noChangeAspect="1"/>
          </p:cNvPicPr>
          <p:nvPr/>
        </p:nvPicPr>
        <p:blipFill>
          <a:blip r:embed="rId3">
            <a:extLst/>
          </a:blip>
          <a:stretch>
            <a:fillRect/>
          </a:stretch>
        </p:blipFill>
        <p:spPr>
          <a:xfrm>
            <a:off x="4081110" y="1141547"/>
            <a:ext cx="4766093" cy="3574569"/>
          </a:xfrm>
          <a:prstGeom prst="rect">
            <a:avLst/>
          </a:prstGeom>
          <a:ln w="12700">
            <a:miter lim="400000"/>
          </a:ln>
        </p:spPr>
      </p:pic>
      <p:sp>
        <p:nvSpPr>
          <p:cNvPr id="327" name="Shape 327"/>
          <p:cNvSpPr>
            <a:spLocks noGrp="1"/>
          </p:cNvSpPr>
          <p:nvPr>
            <p:ph type="title"/>
          </p:nvPr>
        </p:nvSpPr>
        <p:spPr>
          <a:prstGeom prst="rect">
            <a:avLst/>
          </a:prstGeom>
        </p:spPr>
        <p:txBody>
          <a:bodyPr/>
          <a:lstStyle/>
          <a:p>
            <a:r>
              <a:t>Eighth official MC production campaign (MC8)</a:t>
            </a:r>
          </a:p>
        </p:txBody>
      </p:sp>
      <p:sp>
        <p:nvSpPr>
          <p:cNvPr id="328" name="Shape 328"/>
          <p:cNvSpPr>
            <a:spLocks noGrp="1"/>
          </p:cNvSpPr>
          <p:nvPr>
            <p:ph type="body" sz="quarter" idx="1"/>
          </p:nvPr>
        </p:nvSpPr>
        <p:spPr>
          <a:xfrm>
            <a:off x="442852" y="1246152"/>
            <a:ext cx="3545090" cy="2312231"/>
          </a:xfrm>
          <a:prstGeom prst="rect">
            <a:avLst/>
          </a:prstGeom>
        </p:spPr>
        <p:txBody>
          <a:bodyPr>
            <a:normAutofit fontScale="70000" lnSpcReduction="20000"/>
          </a:bodyPr>
          <a:lstStyle/>
          <a:p>
            <a:pPr marL="390339" indent="-390339">
              <a:defRPr sz="2600"/>
            </a:pPr>
            <a:r>
              <a:t>Production start: Feb. 16, 2017</a:t>
            </a:r>
          </a:p>
          <a:p>
            <a:pPr marL="390339" indent="-390339">
              <a:defRPr sz="2600"/>
            </a:pPr>
            <a:r>
              <a:t>Ongoing…</a:t>
            </a:r>
          </a:p>
          <a:p>
            <a:pPr marL="390339" indent="-390339">
              <a:defRPr sz="2600"/>
            </a:pPr>
            <a:r>
              <a:t>In total: ~2.1 million jobs, </a:t>
            </a:r>
            <a:br/>
            <a:r>
              <a:t>~20 billion events (~100 TB)</a:t>
            </a:r>
          </a:p>
          <a:p>
            <a:pPr marL="390339" indent="-390339">
              <a:defRPr sz="2600"/>
            </a:pPr>
            <a:r>
              <a:t>At maximum: </a:t>
            </a:r>
            <a:br/>
            <a:r>
              <a:t>23.7k concurrent jobs </a:t>
            </a:r>
            <a:br/>
            <a:r>
              <a:t>and  &gt; 266 kHS06 (new record!)</a:t>
            </a:r>
          </a:p>
        </p:txBody>
      </p:sp>
      <p:sp>
        <p:nvSpPr>
          <p:cNvPr id="329" name="Shape 329"/>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83</a:t>
            </a:fld>
            <a:endParaRPr/>
          </a:p>
        </p:txBody>
      </p:sp>
      <p:sp>
        <p:nvSpPr>
          <p:cNvPr id="330" name="Shape 330"/>
          <p:cNvSpPr/>
          <p:nvPr/>
        </p:nvSpPr>
        <p:spPr>
          <a:xfrm flipV="1">
            <a:off x="3737614" y="1795283"/>
            <a:ext cx="1267840" cy="1266995"/>
          </a:xfrm>
          <a:prstGeom prst="line">
            <a:avLst/>
          </a:prstGeom>
          <a:ln w="25400">
            <a:solidFill>
              <a:srgbClr val="000000"/>
            </a:solidFill>
            <a:miter lim="400000"/>
            <a:tailEnd type="triangle"/>
          </a:ln>
        </p:spPr>
        <p:txBody>
          <a:bodyPr lIns="35717" tIns="35717" rIns="35717" bIns="35717" anchor="ctr"/>
          <a:lstStyle/>
          <a:p>
            <a:pPr>
              <a:defRPr sz="2400"/>
            </a:pPr>
            <a:endParaRPr/>
          </a:p>
        </p:txBody>
      </p:sp>
      <p:sp>
        <p:nvSpPr>
          <p:cNvPr id="331" name="Shape 331"/>
          <p:cNvSpPr/>
          <p:nvPr/>
        </p:nvSpPr>
        <p:spPr>
          <a:xfrm>
            <a:off x="4223179" y="4899795"/>
            <a:ext cx="4635687" cy="1667154"/>
          </a:xfrm>
          <a:prstGeom prst="rect">
            <a:avLst/>
          </a:prstGeom>
          <a:ln w="12700">
            <a:miter lim="400000"/>
          </a:ln>
          <a:extLst>
            <a:ext uri="{C572A759-6A51-4108-AA02-DFA0A04FC94B}">
              <ma14:wrappingTextBoxFlag xmlns:ma14="http://schemas.microsoft.com/office/mac/drawingml/2011/main" val="1"/>
            </a:ext>
          </a:extLst>
        </p:spPr>
        <p:txBody>
          <a:bodyPr lIns="35717" tIns="35717" rIns="35717" bIns="35717">
            <a:normAutofit fontScale="77500" lnSpcReduction="20000"/>
          </a:bodyPr>
          <a:lstStyle/>
          <a:p>
            <a:pPr marL="390339" indent="-390339">
              <a:spcBef>
                <a:spcPts val="352"/>
              </a:spcBef>
              <a:buSzPct val="75000"/>
              <a:buChar char="•"/>
              <a:defRPr sz="2600">
                <a:latin typeface="Calibri"/>
                <a:ea typeface="Calibri"/>
                <a:cs typeface="Calibri"/>
                <a:sym typeface="Calibri"/>
              </a:defRPr>
            </a:pPr>
            <a:r>
              <a:t>Higher than expected resource usage</a:t>
            </a:r>
          </a:p>
          <a:p>
            <a:pPr marL="390339" indent="-390339">
              <a:spcBef>
                <a:spcPts val="352"/>
              </a:spcBef>
              <a:buSzPct val="75000"/>
              <a:buChar char="•"/>
              <a:defRPr sz="2600">
                <a:latin typeface="Calibri"/>
                <a:ea typeface="Calibri"/>
                <a:cs typeface="Calibri"/>
                <a:sym typeface="Calibri"/>
              </a:defRPr>
            </a:pPr>
            <a:r>
              <a:t>MC8 will finish much earlier than expected</a:t>
            </a:r>
          </a:p>
          <a:p>
            <a:pPr marL="390339" indent="-390339">
              <a:spcBef>
                <a:spcPts val="352"/>
              </a:spcBef>
              <a:buSzPct val="75000"/>
              <a:buChar char="•"/>
              <a:defRPr sz="2600">
                <a:latin typeface="Calibri"/>
                <a:ea typeface="Calibri"/>
                <a:cs typeface="Calibri"/>
                <a:sym typeface="Calibri"/>
              </a:defRPr>
            </a:pPr>
            <a:r>
              <a:t>Added a few samples based on additional resource available (eg. BGx2)</a:t>
            </a:r>
          </a:p>
        </p:txBody>
      </p:sp>
    </p:spTree>
    <p:extLst>
      <p:ext uri="{BB962C8B-B14F-4D97-AF65-F5344CB8AC3E}">
        <p14:creationId xmlns:p14="http://schemas.microsoft.com/office/powerpoint/2010/main" val="25184961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30" y="274638"/>
            <a:ext cx="8229600" cy="609899"/>
          </a:xfrm>
        </p:spPr>
        <p:txBody>
          <a:bodyPr>
            <a:normAutofit fontScale="90000"/>
          </a:bodyPr>
          <a:lstStyle/>
          <a:p>
            <a:r>
              <a:rPr lang="en-US" dirty="0" smtClean="0"/>
              <a:t>Physics: P5 Comments on Belle II</a:t>
            </a:r>
            <a:endParaRPr lang="en-US" dirty="0"/>
          </a:p>
        </p:txBody>
      </p:sp>
      <p:sp>
        <p:nvSpPr>
          <p:cNvPr id="4" name="TextBox 3"/>
          <p:cNvSpPr txBox="1"/>
          <p:nvPr/>
        </p:nvSpPr>
        <p:spPr>
          <a:xfrm>
            <a:off x="158730" y="884537"/>
            <a:ext cx="10580225" cy="1938992"/>
          </a:xfrm>
          <a:prstGeom prst="rect">
            <a:avLst/>
          </a:prstGeom>
          <a:noFill/>
        </p:spPr>
        <p:txBody>
          <a:bodyPr wrap="square" rtlCol="0">
            <a:spAutoFit/>
          </a:bodyPr>
          <a:lstStyle/>
          <a:p>
            <a:r>
              <a:rPr lang="en-US" sz="2400" dirty="0"/>
              <a:t>High precision and rare decay experiments often do not require</a:t>
            </a:r>
          </a:p>
          <a:p>
            <a:r>
              <a:rPr lang="en-US" sz="2400" dirty="0"/>
              <a:t>the highest energy accelerators but instead rely on very intense</a:t>
            </a:r>
          </a:p>
          <a:p>
            <a:r>
              <a:rPr lang="en-US" sz="2400" dirty="0"/>
              <a:t>beams to produce large numbers of particles that can be studied</a:t>
            </a:r>
          </a:p>
          <a:p>
            <a:r>
              <a:rPr lang="en-US" sz="2400" dirty="0"/>
              <a:t>with great precision. </a:t>
            </a:r>
            <a:r>
              <a:rPr lang="en-US" sz="2400" u="sng" dirty="0"/>
              <a:t>This provides unique sensitivity to </a:t>
            </a:r>
            <a:r>
              <a:rPr lang="en-US" sz="2400" u="sng" dirty="0" smtClean="0"/>
              <a:t>physics</a:t>
            </a:r>
            <a:endParaRPr lang="en-US" sz="2400" u="sng" dirty="0"/>
          </a:p>
          <a:p>
            <a:r>
              <a:rPr lang="en-US" sz="2400" u="sng" dirty="0"/>
              <a:t>at energy scales far higher than can be accessed directly </a:t>
            </a:r>
            <a:r>
              <a:rPr lang="en-US" sz="2400" u="sng" dirty="0" smtClean="0"/>
              <a:t>at colliders</a:t>
            </a:r>
            <a:r>
              <a:rPr lang="en-US" sz="2000" dirty="0"/>
              <a:t>.</a:t>
            </a:r>
          </a:p>
        </p:txBody>
      </p:sp>
      <p:sp>
        <p:nvSpPr>
          <p:cNvPr id="5" name="Rectangle 4"/>
          <p:cNvSpPr/>
          <p:nvPr/>
        </p:nvSpPr>
        <p:spPr>
          <a:xfrm>
            <a:off x="457200" y="3169973"/>
            <a:ext cx="8482719" cy="3046988"/>
          </a:xfrm>
          <a:prstGeom prst="rect">
            <a:avLst/>
          </a:prstGeom>
        </p:spPr>
        <p:txBody>
          <a:bodyPr wrap="square">
            <a:spAutoFit/>
          </a:bodyPr>
          <a:lstStyle/>
          <a:p>
            <a:r>
              <a:rPr lang="en-US" sz="2400" dirty="0"/>
              <a:t>* Heavy quarks and tau leptons:</a:t>
            </a:r>
          </a:p>
          <a:p>
            <a:r>
              <a:rPr lang="en-US" sz="2400" dirty="0"/>
              <a:t>The study of decays of hadrons </a:t>
            </a:r>
            <a:r>
              <a:rPr lang="en-US" sz="2400" dirty="0" smtClean="0"/>
              <a:t> containing </a:t>
            </a:r>
            <a:r>
              <a:rPr lang="en-US" sz="2400" dirty="0"/>
              <a:t>a heavy quark (charm, bottom) </a:t>
            </a:r>
            <a:r>
              <a:rPr lang="en-US" sz="2400" dirty="0" smtClean="0"/>
              <a:t> and </a:t>
            </a:r>
            <a:r>
              <a:rPr lang="en-US" sz="2400" dirty="0"/>
              <a:t>decays of </a:t>
            </a:r>
            <a:r>
              <a:rPr lang="en-US" sz="2400" dirty="0" smtClean="0"/>
              <a:t>the </a:t>
            </a:r>
            <a:r>
              <a:rPr lang="en-US" sz="2400" dirty="0"/>
              <a:t>tau lepton at Belle II and </a:t>
            </a:r>
            <a:r>
              <a:rPr lang="en-US" sz="2400" dirty="0" err="1"/>
              <a:t>LHCb</a:t>
            </a:r>
            <a:r>
              <a:rPr lang="en-US" sz="2400" dirty="0"/>
              <a:t> will </a:t>
            </a:r>
          </a:p>
          <a:p>
            <a:r>
              <a:rPr lang="en-US" sz="2400" dirty="0"/>
              <a:t>provide more precise tests of the validity of </a:t>
            </a:r>
            <a:r>
              <a:rPr lang="en-US" sz="2400" dirty="0" smtClean="0"/>
              <a:t>Standard </a:t>
            </a:r>
            <a:r>
              <a:rPr lang="en-US" sz="2400" dirty="0"/>
              <a:t>Model predictions (including </a:t>
            </a:r>
            <a:r>
              <a:rPr lang="en-US" sz="2400" dirty="0" smtClean="0"/>
              <a:t>the possible </a:t>
            </a:r>
            <a:r>
              <a:rPr lang="en-US" sz="2400" dirty="0"/>
              <a:t>sources of CP non-conservation), </a:t>
            </a:r>
            <a:r>
              <a:rPr lang="en-US" sz="2400" dirty="0" smtClean="0"/>
              <a:t> </a:t>
            </a:r>
            <a:r>
              <a:rPr lang="en-US" sz="2400" u="sng" dirty="0" smtClean="0"/>
              <a:t>increasing </a:t>
            </a:r>
            <a:r>
              <a:rPr lang="en-US" sz="2400" u="sng" dirty="0"/>
              <a:t>the sensitivity to the mass scale of </a:t>
            </a:r>
            <a:r>
              <a:rPr lang="en-US" sz="2400" u="sng" dirty="0" smtClean="0"/>
              <a:t>new </a:t>
            </a:r>
            <a:r>
              <a:rPr lang="en-US" sz="2400" u="sng" dirty="0"/>
              <a:t>physics by dramatically increasing the sample of such </a:t>
            </a:r>
            <a:r>
              <a:rPr lang="en-US" sz="2400" u="sng" dirty="0" smtClean="0"/>
              <a:t>decays by </a:t>
            </a:r>
            <a:r>
              <a:rPr lang="en-US" sz="2400" u="sng" dirty="0"/>
              <a:t>roughly two orders of magnitude</a:t>
            </a:r>
            <a:r>
              <a:rPr lang="en-US" sz="2400" u="sng" dirty="0" smtClean="0"/>
              <a:t>.</a:t>
            </a:r>
            <a:endParaRPr lang="en-US" sz="2400" u="sng" dirty="0"/>
          </a:p>
        </p:txBody>
      </p:sp>
      <p:sp>
        <p:nvSpPr>
          <p:cNvPr id="3" name="TextBox 2"/>
          <p:cNvSpPr txBox="1"/>
          <p:nvPr/>
        </p:nvSpPr>
        <p:spPr>
          <a:xfrm>
            <a:off x="6723988" y="6182254"/>
            <a:ext cx="1893332" cy="646331"/>
          </a:xfrm>
          <a:prstGeom prst="rect">
            <a:avLst/>
          </a:prstGeom>
          <a:noFill/>
        </p:spPr>
        <p:txBody>
          <a:bodyPr wrap="square" rtlCol="0">
            <a:spAutoFit/>
          </a:bodyPr>
          <a:lstStyle/>
          <a:p>
            <a:r>
              <a:rPr lang="en-US" dirty="0" smtClean="0"/>
              <a:t>P5 report, delivered in 2014</a:t>
            </a:r>
            <a:endParaRPr lang="en-US" dirty="0"/>
          </a:p>
        </p:txBody>
      </p:sp>
    </p:spTree>
    <p:extLst>
      <p:ext uri="{BB962C8B-B14F-4D97-AF65-F5344CB8AC3E}">
        <p14:creationId xmlns:p14="http://schemas.microsoft.com/office/powerpoint/2010/main" val="4192732893"/>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21A9C5D-23D6-7A4C-A995-1DD4DEA25F0D}" type="slidenum">
              <a:rPr lang="en-US" smtClean="0"/>
              <a:t>85</a:t>
            </a:fld>
            <a:endParaRPr lang="en-US"/>
          </a:p>
        </p:txBody>
      </p:sp>
      <p:pic>
        <p:nvPicPr>
          <p:cNvPr id="7" name="Picture 6"/>
          <p:cNvPicPr>
            <a:picLocks noChangeAspect="1"/>
          </p:cNvPicPr>
          <p:nvPr/>
        </p:nvPicPr>
        <p:blipFill>
          <a:blip r:embed="rId2"/>
          <a:stretch>
            <a:fillRect/>
          </a:stretch>
        </p:blipFill>
        <p:spPr>
          <a:xfrm>
            <a:off x="0" y="711200"/>
            <a:ext cx="9144000" cy="5430935"/>
          </a:xfrm>
          <a:prstGeom prst="rect">
            <a:avLst/>
          </a:prstGeom>
        </p:spPr>
      </p:pic>
    </p:spTree>
    <p:extLst>
      <p:ext uri="{BB962C8B-B14F-4D97-AF65-F5344CB8AC3E}">
        <p14:creationId xmlns:p14="http://schemas.microsoft.com/office/powerpoint/2010/main" val="94039099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a:ext>
            </a:extLst>
          </a:blip>
          <a:srcRect t="13903" b="6484"/>
          <a:stretch/>
        </p:blipFill>
        <p:spPr>
          <a:xfrm>
            <a:off x="0" y="952670"/>
            <a:ext cx="9144000" cy="5455081"/>
          </a:xfrm>
          <a:prstGeom prst="rect">
            <a:avLst/>
          </a:prstGeom>
        </p:spPr>
      </p:pic>
      <p:sp>
        <p:nvSpPr>
          <p:cNvPr id="3" name="TextBox 2"/>
          <p:cNvSpPr txBox="1"/>
          <p:nvPr/>
        </p:nvSpPr>
        <p:spPr>
          <a:xfrm>
            <a:off x="1001412" y="98219"/>
            <a:ext cx="6838919" cy="707886"/>
          </a:xfrm>
          <a:prstGeom prst="rect">
            <a:avLst/>
          </a:prstGeom>
          <a:noFill/>
        </p:spPr>
        <p:txBody>
          <a:bodyPr wrap="square" rtlCol="0">
            <a:spAutoFit/>
          </a:bodyPr>
          <a:lstStyle/>
          <a:p>
            <a:r>
              <a:rPr lang="en-US" sz="4000" dirty="0" smtClean="0"/>
              <a:t>TOP: Time Calibration Progress</a:t>
            </a:r>
            <a:endParaRPr lang="en-US" sz="4000" dirty="0"/>
          </a:p>
        </p:txBody>
      </p:sp>
      <p:sp>
        <p:nvSpPr>
          <p:cNvPr id="4" name="TextBox 3"/>
          <p:cNvSpPr txBox="1"/>
          <p:nvPr/>
        </p:nvSpPr>
        <p:spPr>
          <a:xfrm>
            <a:off x="7165446" y="806105"/>
            <a:ext cx="1838752" cy="923330"/>
          </a:xfrm>
          <a:prstGeom prst="rect">
            <a:avLst/>
          </a:prstGeom>
          <a:noFill/>
        </p:spPr>
        <p:txBody>
          <a:bodyPr wrap="square" rtlCol="0">
            <a:spAutoFit/>
          </a:bodyPr>
          <a:lstStyle/>
          <a:p>
            <a:r>
              <a:rPr lang="en-US" dirty="0" smtClean="0">
                <a:solidFill>
                  <a:srgbClr val="FF0000"/>
                </a:solidFill>
              </a:rPr>
              <a:t>Major data corruption problem solved.</a:t>
            </a:r>
            <a:endParaRPr lang="en-US" dirty="0">
              <a:solidFill>
                <a:srgbClr val="FF0000"/>
              </a:solidFill>
            </a:endParaRPr>
          </a:p>
        </p:txBody>
      </p:sp>
      <p:sp>
        <p:nvSpPr>
          <p:cNvPr id="5" name="Rectangle 4"/>
          <p:cNvSpPr/>
          <p:nvPr/>
        </p:nvSpPr>
        <p:spPr>
          <a:xfrm>
            <a:off x="7165445" y="806106"/>
            <a:ext cx="1594261" cy="92333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454245" y="3163668"/>
            <a:ext cx="1981200" cy="646331"/>
          </a:xfrm>
          <a:prstGeom prst="rect">
            <a:avLst/>
          </a:prstGeom>
          <a:noFill/>
        </p:spPr>
        <p:txBody>
          <a:bodyPr wrap="square" rtlCol="0">
            <a:spAutoFit/>
          </a:bodyPr>
          <a:lstStyle/>
          <a:p>
            <a:r>
              <a:rPr lang="en-US" dirty="0" smtClean="0">
                <a:solidFill>
                  <a:srgbClr val="FF0000"/>
                </a:solidFill>
              </a:rPr>
              <a:t>30ps electronics time resolution</a:t>
            </a:r>
            <a:endParaRPr lang="en-US" dirty="0">
              <a:solidFill>
                <a:srgbClr val="FF0000"/>
              </a:solidFill>
            </a:endParaRPr>
          </a:p>
        </p:txBody>
      </p:sp>
    </p:spTree>
    <p:extLst>
      <p:ext uri="{BB962C8B-B14F-4D97-AF65-F5344CB8AC3E}">
        <p14:creationId xmlns:p14="http://schemas.microsoft.com/office/powerpoint/2010/main" val="18842862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098" name="グループ化 13"/>
          <p:cNvGrpSpPr>
            <a:grpSpLocks/>
          </p:cNvGrpSpPr>
          <p:nvPr/>
        </p:nvGrpSpPr>
        <p:grpSpPr bwMode="auto">
          <a:xfrm>
            <a:off x="34925" y="908050"/>
            <a:ext cx="9145588" cy="5905500"/>
            <a:chOff x="36104" y="391611"/>
            <a:chExt cx="9143822" cy="5905244"/>
          </a:xfrm>
        </p:grpSpPr>
        <p:pic>
          <p:nvPicPr>
            <p:cNvPr id="13209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9552" y="751911"/>
              <a:ext cx="7848872" cy="5544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線矢印コネクタ 6"/>
            <p:cNvCxnSpPr/>
            <p:nvPr/>
          </p:nvCxnSpPr>
          <p:spPr>
            <a:xfrm>
              <a:off x="540832" y="2348914"/>
              <a:ext cx="2199850" cy="51908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32101" name="テキスト ボックス 7"/>
            <p:cNvSpPr txBox="1">
              <a:spLocks noChangeArrowheads="1"/>
            </p:cNvSpPr>
            <p:nvPr/>
          </p:nvSpPr>
          <p:spPr bwMode="auto">
            <a:xfrm>
              <a:off x="36104" y="2552002"/>
              <a:ext cx="19816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r>
                <a:rPr kumimoji="1" lang="en-US" altLang="ja-JP" sz="1800" dirty="0">
                  <a:solidFill>
                    <a:srgbClr val="0000FF"/>
                  </a:solidFill>
                  <a:latin typeface="Calibri" charset="0"/>
                  <a:ea typeface="MS PGothic" charset="0"/>
                  <a:cs typeface="MS PGothic" charset="0"/>
                </a:rPr>
                <a:t>electron</a:t>
              </a:r>
              <a:r>
                <a:rPr kumimoji="1" lang="sl-SI" altLang="ja-JP" sz="1800" dirty="0">
                  <a:solidFill>
                    <a:srgbClr val="0000FF"/>
                  </a:solidFill>
                  <a:latin typeface="Calibri" charset="0"/>
                  <a:ea typeface="MS PGothic" charset="0"/>
                  <a:cs typeface="MS PGothic" charset="0"/>
                </a:rPr>
                <a:t>s</a:t>
              </a:r>
              <a:r>
                <a:rPr kumimoji="1" lang="en-US" altLang="ja-JP" sz="1800" dirty="0">
                  <a:solidFill>
                    <a:srgbClr val="0000FF"/>
                  </a:solidFill>
                  <a:latin typeface="Calibri" charset="0"/>
                  <a:ea typeface="MS PGothic" charset="0"/>
                  <a:cs typeface="MS PGothic" charset="0"/>
                </a:rPr>
                <a:t>  (</a:t>
              </a:r>
              <a:r>
                <a:rPr kumimoji="1" lang="en-US" altLang="ja-JP" sz="1800" dirty="0" smtClean="0">
                  <a:solidFill>
                    <a:srgbClr val="0000FF"/>
                  </a:solidFill>
                  <a:latin typeface="Calibri" charset="0"/>
                  <a:ea typeface="MS PGothic" charset="0"/>
                  <a:cs typeface="MS PGothic" charset="0"/>
                </a:rPr>
                <a:t>7 </a:t>
              </a:r>
              <a:r>
                <a:rPr kumimoji="1" lang="en-US" altLang="ja-JP" sz="1800" dirty="0" err="1" smtClean="0">
                  <a:solidFill>
                    <a:srgbClr val="0000FF"/>
                  </a:solidFill>
                  <a:latin typeface="Calibri" charset="0"/>
                  <a:ea typeface="MS PGothic" charset="0"/>
                  <a:cs typeface="MS PGothic" charset="0"/>
                </a:rPr>
                <a:t>GeV</a:t>
              </a:r>
              <a:r>
                <a:rPr kumimoji="1" lang="en-US" altLang="ja-JP" sz="1800" dirty="0">
                  <a:solidFill>
                    <a:srgbClr val="0000FF"/>
                  </a:solidFill>
                  <a:latin typeface="Calibri" charset="0"/>
                  <a:ea typeface="MS PGothic" charset="0"/>
                  <a:cs typeface="MS PGothic" charset="0"/>
                </a:rPr>
                <a:t>)</a:t>
              </a:r>
              <a:endParaRPr kumimoji="1" lang="ja-JP" altLang="en-US" sz="1800" dirty="0">
                <a:solidFill>
                  <a:srgbClr val="0000FF"/>
                </a:solidFill>
                <a:latin typeface="Calibri" charset="0"/>
                <a:ea typeface="MS PGothic" charset="0"/>
                <a:cs typeface="MS PGothic" charset="0"/>
              </a:endParaRPr>
            </a:p>
          </p:txBody>
        </p:sp>
        <p:cxnSp>
          <p:nvCxnSpPr>
            <p:cNvPr id="9" name="直線矢印コネクタ 8"/>
            <p:cNvCxnSpPr/>
            <p:nvPr/>
          </p:nvCxnSpPr>
          <p:spPr>
            <a:xfrm>
              <a:off x="6892780" y="3882373"/>
              <a:ext cx="1604653" cy="411144"/>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2103" name="テキスト ボックス 9"/>
            <p:cNvSpPr txBox="1">
              <a:spLocks noChangeArrowheads="1"/>
            </p:cNvSpPr>
            <p:nvPr/>
          </p:nvSpPr>
          <p:spPr bwMode="auto">
            <a:xfrm>
              <a:off x="6893184" y="4365104"/>
              <a:ext cx="2178813"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Symbol" charset="0"/>
                  <a:ea typeface="ＭＳ Ｐゴシック" charset="0"/>
                  <a:cs typeface="ＭＳ Ｐゴシック" charset="0"/>
                </a:defRPr>
              </a:lvl1pPr>
              <a:lvl2pPr marL="742950" indent="-285750" eaLnBrk="0" hangingPunct="0">
                <a:defRPr sz="2400">
                  <a:solidFill>
                    <a:schemeClr val="tx1"/>
                  </a:solidFill>
                  <a:latin typeface="Symbol" charset="0"/>
                  <a:ea typeface="ＭＳ Ｐゴシック" charset="0"/>
                </a:defRPr>
              </a:lvl2pPr>
              <a:lvl3pPr marL="1143000" indent="-228600" eaLnBrk="0" hangingPunct="0">
                <a:defRPr sz="2400">
                  <a:solidFill>
                    <a:schemeClr val="tx1"/>
                  </a:solidFill>
                  <a:latin typeface="Symbol" charset="0"/>
                  <a:ea typeface="ＭＳ Ｐゴシック" charset="0"/>
                </a:defRPr>
              </a:lvl3pPr>
              <a:lvl4pPr marL="1600200" indent="-228600" eaLnBrk="0" hangingPunct="0">
                <a:defRPr sz="2400">
                  <a:solidFill>
                    <a:schemeClr val="tx1"/>
                  </a:solidFill>
                  <a:latin typeface="Symbol" charset="0"/>
                  <a:ea typeface="ＭＳ Ｐゴシック" charset="0"/>
                </a:defRPr>
              </a:lvl4pPr>
              <a:lvl5pPr marL="2057400" indent="-228600" eaLnBrk="0" hangingPunct="0">
                <a:defRPr sz="2400">
                  <a:solidFill>
                    <a:schemeClr val="tx1"/>
                  </a:solidFill>
                  <a:latin typeface="Symbol" charset="0"/>
                  <a:ea typeface="ＭＳ Ｐゴシック" charset="0"/>
                </a:defRPr>
              </a:lvl5pPr>
              <a:lvl6pPr marL="2514600" indent="-228600" eaLnBrk="0" fontAlgn="base" hangingPunct="0">
                <a:spcBef>
                  <a:spcPct val="0"/>
                </a:spcBef>
                <a:spcAft>
                  <a:spcPct val="0"/>
                </a:spcAft>
                <a:defRPr sz="2400">
                  <a:solidFill>
                    <a:schemeClr val="tx1"/>
                  </a:solidFill>
                  <a:latin typeface="Symbol" charset="0"/>
                  <a:ea typeface="ＭＳ Ｐゴシック" charset="0"/>
                </a:defRPr>
              </a:lvl6pPr>
              <a:lvl7pPr marL="2971800" indent="-228600" eaLnBrk="0" fontAlgn="base" hangingPunct="0">
                <a:spcBef>
                  <a:spcPct val="0"/>
                </a:spcBef>
                <a:spcAft>
                  <a:spcPct val="0"/>
                </a:spcAft>
                <a:defRPr sz="2400">
                  <a:solidFill>
                    <a:schemeClr val="tx1"/>
                  </a:solidFill>
                  <a:latin typeface="Symbol" charset="0"/>
                  <a:ea typeface="ＭＳ Ｐゴシック" charset="0"/>
                </a:defRPr>
              </a:lvl7pPr>
              <a:lvl8pPr marL="3429000" indent="-228600" eaLnBrk="0" fontAlgn="base" hangingPunct="0">
                <a:spcBef>
                  <a:spcPct val="0"/>
                </a:spcBef>
                <a:spcAft>
                  <a:spcPct val="0"/>
                </a:spcAft>
                <a:defRPr sz="2400">
                  <a:solidFill>
                    <a:schemeClr val="tx1"/>
                  </a:solidFill>
                  <a:latin typeface="Symbol" charset="0"/>
                  <a:ea typeface="ＭＳ Ｐゴシック" charset="0"/>
                </a:defRPr>
              </a:lvl8pPr>
              <a:lvl9pPr marL="3886200" indent="-228600" eaLnBrk="0" fontAlgn="base" hangingPunct="0">
                <a:spcBef>
                  <a:spcPct val="0"/>
                </a:spcBef>
                <a:spcAft>
                  <a:spcPct val="0"/>
                </a:spcAft>
                <a:defRPr sz="2400">
                  <a:solidFill>
                    <a:schemeClr val="tx1"/>
                  </a:solidFill>
                  <a:latin typeface="Symbol" charset="0"/>
                  <a:ea typeface="ＭＳ Ｐゴシック" charset="0"/>
                </a:defRPr>
              </a:lvl9pPr>
            </a:lstStyle>
            <a:p>
              <a:pPr eaLnBrk="1" hangingPunct="1"/>
              <a:r>
                <a:rPr kumimoji="1" lang="en-US" altLang="ja-JP" sz="1800" dirty="0">
                  <a:latin typeface="Calibri" charset="0"/>
                  <a:ea typeface="MS PGothic" charset="0"/>
                  <a:cs typeface="MS PGothic" charset="0"/>
                </a:rPr>
                <a:t>positron</a:t>
              </a:r>
              <a:r>
                <a:rPr kumimoji="1" lang="sl-SI" altLang="ja-JP" sz="1800" dirty="0">
                  <a:latin typeface="Calibri" charset="0"/>
                  <a:ea typeface="MS PGothic" charset="0"/>
                  <a:cs typeface="MS PGothic" charset="0"/>
                </a:rPr>
                <a:t>s</a:t>
              </a:r>
              <a:r>
                <a:rPr kumimoji="1" lang="en-US" altLang="ja-JP" sz="1800" dirty="0">
                  <a:latin typeface="Calibri" charset="0"/>
                  <a:ea typeface="MS PGothic" charset="0"/>
                  <a:cs typeface="MS PGothic" charset="0"/>
                </a:rPr>
                <a:t> (</a:t>
              </a:r>
              <a:r>
                <a:rPr kumimoji="1" lang="en-US" altLang="ja-JP" sz="1800" dirty="0" smtClean="0">
                  <a:latin typeface="Calibri" charset="0"/>
                  <a:ea typeface="MS PGothic" charset="0"/>
                  <a:cs typeface="MS PGothic" charset="0"/>
                </a:rPr>
                <a:t>4 </a:t>
              </a:r>
              <a:r>
                <a:rPr kumimoji="1" lang="en-US" altLang="ja-JP" sz="1800" dirty="0" err="1" smtClean="0">
                  <a:latin typeface="Calibri" charset="0"/>
                  <a:ea typeface="MS PGothic" charset="0"/>
                  <a:cs typeface="MS PGothic" charset="0"/>
                </a:rPr>
                <a:t>GeV</a:t>
              </a:r>
              <a:r>
                <a:rPr kumimoji="1" lang="en-US" altLang="ja-JP" sz="1800" dirty="0">
                  <a:latin typeface="Calibri" charset="0"/>
                  <a:ea typeface="MS PGothic" charset="0"/>
                  <a:cs typeface="MS PGothic" charset="0"/>
                </a:rPr>
                <a:t>)</a:t>
              </a:r>
              <a:endParaRPr kumimoji="1" lang="ja-JP" altLang="en-US" sz="1800" dirty="0">
                <a:latin typeface="Calibri" charset="0"/>
                <a:ea typeface="MS PGothic" charset="0"/>
                <a:cs typeface="MS PGothic" charset="0"/>
              </a:endParaRPr>
            </a:p>
          </p:txBody>
        </p:sp>
        <p:sp>
          <p:nvSpPr>
            <p:cNvPr id="13" name="角丸四角形吹き出し 12"/>
            <p:cNvSpPr/>
            <p:nvPr/>
          </p:nvSpPr>
          <p:spPr>
            <a:xfrm>
              <a:off x="5364313" y="391611"/>
              <a:ext cx="3815613" cy="863563"/>
            </a:xfrm>
            <a:prstGeom prst="wedgeRoundRectCallout">
              <a:avLst>
                <a:gd name="adj1" fmla="val -37974"/>
                <a:gd name="adj2" fmla="val 63600"/>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a:defRPr/>
              </a:pPr>
              <a:r>
                <a:rPr kumimoji="1" lang="en-US" altLang="ja-JP" sz="1600" u="sng" dirty="0">
                  <a:solidFill>
                    <a:schemeClr val="tx1"/>
                  </a:solidFill>
                </a:rPr>
                <a:t>KL and </a:t>
              </a:r>
              <a:r>
                <a:rPr kumimoji="1" lang="en-US" altLang="ja-JP" sz="1600" u="sng" dirty="0" err="1">
                  <a:solidFill>
                    <a:schemeClr val="tx1"/>
                  </a:solidFill>
                </a:rPr>
                <a:t>muon</a:t>
              </a:r>
              <a:r>
                <a:rPr kumimoji="1" lang="en-US" altLang="ja-JP" sz="1600" u="sng" dirty="0">
                  <a:solidFill>
                    <a:schemeClr val="tx1"/>
                  </a:solidFill>
                </a:rPr>
                <a:t> detector:</a:t>
              </a:r>
            </a:p>
            <a:p>
              <a:pPr>
                <a:defRPr/>
              </a:pPr>
              <a:r>
                <a:rPr kumimoji="1" lang="en-US" altLang="ja-JP" sz="1400" dirty="0">
                  <a:solidFill>
                    <a:srgbClr val="FF0000"/>
                  </a:solidFill>
                </a:rPr>
                <a:t>Resistive Plate </a:t>
              </a:r>
              <a:r>
                <a:rPr kumimoji="1" lang="en-US" altLang="ja-JP" sz="1400" dirty="0" smtClean="0">
                  <a:solidFill>
                    <a:srgbClr val="FF0000"/>
                  </a:solidFill>
                </a:rPr>
                <a:t>Chambers </a:t>
              </a:r>
              <a:r>
                <a:rPr kumimoji="1" lang="en-US" altLang="ja-JP" sz="1400" dirty="0">
                  <a:solidFill>
                    <a:srgbClr val="FF0000"/>
                  </a:solidFill>
                </a:rPr>
                <a:t>(</a:t>
              </a:r>
              <a:r>
                <a:rPr lang="en-US" altLang="ja-JP" sz="1400" dirty="0">
                  <a:solidFill>
                    <a:srgbClr val="FF0000"/>
                  </a:solidFill>
                </a:rPr>
                <a:t>barrel outer layers</a:t>
              </a:r>
              <a:r>
                <a:rPr kumimoji="1" lang="en-US" altLang="ja-JP" sz="1400" dirty="0">
                  <a:solidFill>
                    <a:srgbClr val="FF0000"/>
                  </a:solidFill>
                </a:rPr>
                <a:t>)</a:t>
              </a:r>
            </a:p>
            <a:p>
              <a:pPr>
                <a:defRPr/>
              </a:pPr>
              <a:r>
                <a:rPr kumimoji="1" lang="en-US" altLang="ja-JP" sz="1400" dirty="0">
                  <a:solidFill>
                    <a:srgbClr val="FF0000"/>
                  </a:solidFill>
                </a:rPr>
                <a:t>Scintillator + WLSF + MPPC (</a:t>
              </a:r>
              <a:r>
                <a:rPr kumimoji="1" lang="en-US" altLang="ja-JP" sz="1400" dirty="0">
                  <a:solidFill>
                    <a:schemeClr val="tx1"/>
                  </a:solidFill>
                </a:rPr>
                <a:t>end-caps</a:t>
              </a:r>
              <a:r>
                <a:rPr lang="en-US" altLang="ja-JP" sz="1400" dirty="0">
                  <a:solidFill>
                    <a:schemeClr val="tx1"/>
                  </a:solidFill>
                </a:rPr>
                <a:t> </a:t>
              </a:r>
              <a:r>
                <a:rPr lang="en-US" altLang="ja-JP" sz="1400" dirty="0">
                  <a:solidFill>
                    <a:srgbClr val="FF0000"/>
                  </a:solidFill>
                </a:rPr>
                <a:t>, inner 2 barrel layers</a:t>
              </a:r>
              <a:r>
                <a:rPr kumimoji="1" lang="en-US" altLang="ja-JP" sz="1400" dirty="0">
                  <a:solidFill>
                    <a:srgbClr val="FF0000"/>
                  </a:solidFill>
                </a:rPr>
                <a:t>)</a:t>
              </a:r>
              <a:endParaRPr kumimoji="1" lang="ja-JP" altLang="en-US" sz="1400" dirty="0">
                <a:solidFill>
                  <a:srgbClr val="FF0000"/>
                </a:solidFill>
              </a:endParaRPr>
            </a:p>
          </p:txBody>
        </p:sp>
        <p:sp>
          <p:nvSpPr>
            <p:cNvPr id="15" name="角丸四角形吹き出し 14"/>
            <p:cNvSpPr/>
            <p:nvPr/>
          </p:nvSpPr>
          <p:spPr>
            <a:xfrm>
              <a:off x="5580171" y="2248905"/>
              <a:ext cx="3491826" cy="823877"/>
            </a:xfrm>
            <a:prstGeom prst="wedgeRoundRectCallout">
              <a:avLst>
                <a:gd name="adj1" fmla="val -79046"/>
                <a:gd name="adj2" fmla="val 26744"/>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kumimoji="1" lang="en-US" altLang="ja-JP" sz="1600" u="sng" dirty="0">
                  <a:solidFill>
                    <a:schemeClr val="tx1"/>
                  </a:solidFill>
                </a:rPr>
                <a:t>Particle Identification </a:t>
              </a:r>
            </a:p>
            <a:p>
              <a:pPr fontAlgn="auto">
                <a:spcBef>
                  <a:spcPts val="0"/>
                </a:spcBef>
                <a:spcAft>
                  <a:spcPts val="0"/>
                </a:spcAft>
                <a:defRPr/>
              </a:pPr>
              <a:r>
                <a:rPr kumimoji="1" lang="en-US" altLang="ja-JP" sz="1400" dirty="0" err="1" smtClean="0">
                  <a:solidFill>
                    <a:srgbClr val="FF0000"/>
                  </a:solidFill>
                </a:rPr>
                <a:t>iTOP</a:t>
              </a:r>
              <a:r>
                <a:rPr kumimoji="1" lang="en-US" altLang="ja-JP" sz="1400" dirty="0" smtClean="0">
                  <a:solidFill>
                    <a:srgbClr val="FF0000"/>
                  </a:solidFill>
                </a:rPr>
                <a:t> detector system </a:t>
              </a:r>
              <a:r>
                <a:rPr kumimoji="1" lang="en-US" altLang="ja-JP" sz="1400" dirty="0">
                  <a:solidFill>
                    <a:srgbClr val="FF0000"/>
                  </a:solidFill>
                </a:rPr>
                <a:t>(barrel)</a:t>
              </a:r>
            </a:p>
            <a:p>
              <a:pPr fontAlgn="auto">
                <a:spcBef>
                  <a:spcPts val="0"/>
                </a:spcBef>
                <a:spcAft>
                  <a:spcPts val="0"/>
                </a:spcAft>
                <a:defRPr/>
              </a:pPr>
              <a:r>
                <a:rPr kumimoji="1" lang="en-US" altLang="ja-JP" sz="1400" dirty="0">
                  <a:solidFill>
                    <a:prstClr val="black"/>
                  </a:solidFill>
                </a:rPr>
                <a:t>Prox. focusing Aerogel RICH (fwd)</a:t>
              </a:r>
            </a:p>
          </p:txBody>
        </p:sp>
        <p:sp>
          <p:nvSpPr>
            <p:cNvPr id="16" name="角丸四角形吹き出し 15"/>
            <p:cNvSpPr/>
            <p:nvPr/>
          </p:nvSpPr>
          <p:spPr>
            <a:xfrm>
              <a:off x="828114" y="4734823"/>
              <a:ext cx="3407704" cy="854038"/>
            </a:xfrm>
            <a:prstGeom prst="wedgeRoundRectCallout">
              <a:avLst>
                <a:gd name="adj1" fmla="val 47309"/>
                <a:gd name="adj2" fmla="val -192294"/>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a:defRPr/>
              </a:pPr>
              <a:r>
                <a:rPr kumimoji="1" lang="en-US" altLang="ja-JP" sz="1600" dirty="0">
                  <a:solidFill>
                    <a:srgbClr val="000000"/>
                  </a:solidFill>
                </a:rPr>
                <a:t>Central Drift Chamber</a:t>
              </a:r>
            </a:p>
            <a:p>
              <a:pPr>
                <a:defRPr/>
              </a:pPr>
              <a:r>
                <a:rPr lang="en-US" altLang="ja-JP" sz="1400" dirty="0">
                  <a:solidFill>
                    <a:srgbClr val="000000"/>
                  </a:solidFill>
                  <a:ea typeface="ヒラギノ角ゴ ProN W3" charset="-128"/>
                  <a:sym typeface="Optima" charset="0"/>
                </a:rPr>
                <a:t>He(50%):C</a:t>
              </a:r>
              <a:r>
                <a:rPr lang="en-US" altLang="ja-JP" sz="1400" baseline="-6000" dirty="0">
                  <a:solidFill>
                    <a:srgbClr val="000000"/>
                  </a:solidFill>
                  <a:ea typeface="ヒラギノ角ゴ ProN W3" charset="-128"/>
                  <a:sym typeface="Optima" charset="0"/>
                </a:rPr>
                <a:t>2</a:t>
              </a:r>
              <a:r>
                <a:rPr lang="en-US" altLang="ja-JP" sz="1400" dirty="0">
                  <a:solidFill>
                    <a:srgbClr val="000000"/>
                  </a:solidFill>
                  <a:ea typeface="ヒラギノ角ゴ ProN W3" charset="-128"/>
                  <a:sym typeface="Optima" charset="0"/>
                </a:rPr>
                <a:t>H</a:t>
              </a:r>
              <a:r>
                <a:rPr lang="en-US" altLang="ja-JP" sz="1400" baseline="-6000" dirty="0">
                  <a:solidFill>
                    <a:srgbClr val="000000"/>
                  </a:solidFill>
                  <a:ea typeface="ヒラギノ角ゴ ProN W3" charset="-128"/>
                  <a:sym typeface="Optima" charset="0"/>
                </a:rPr>
                <a:t>6</a:t>
              </a:r>
              <a:r>
                <a:rPr lang="en-US" altLang="ja-JP" sz="1400" dirty="0">
                  <a:solidFill>
                    <a:srgbClr val="000000"/>
                  </a:solidFill>
                  <a:ea typeface="ヒラギノ角ゴ ProN W3" charset="-128"/>
                  <a:sym typeface="Optima" charset="0"/>
                </a:rPr>
                <a:t>(50%)</a:t>
              </a:r>
              <a:r>
                <a:rPr kumimoji="1" lang="en-US" altLang="ja-JP" sz="1400" dirty="0">
                  <a:solidFill>
                    <a:srgbClr val="000000"/>
                  </a:solidFill>
                </a:rPr>
                <a:t>, </a:t>
              </a:r>
              <a:r>
                <a:rPr kumimoji="1" lang="sl-SI" altLang="ja-JP" sz="1400" dirty="0">
                  <a:solidFill>
                    <a:srgbClr val="000000"/>
                  </a:solidFill>
                </a:rPr>
                <a:t>s</a:t>
              </a:r>
              <a:r>
                <a:rPr kumimoji="1" lang="en-US" altLang="ja-JP" sz="1400" dirty="0">
                  <a:solidFill>
                    <a:srgbClr val="000000"/>
                  </a:solidFill>
                </a:rPr>
                <a:t>mall cells, long lever arm,  fast electronics</a:t>
              </a:r>
            </a:p>
          </p:txBody>
        </p:sp>
        <p:sp>
          <p:nvSpPr>
            <p:cNvPr id="17" name="角丸四角形吹き出し 16"/>
            <p:cNvSpPr/>
            <p:nvPr/>
          </p:nvSpPr>
          <p:spPr>
            <a:xfrm>
              <a:off x="180539" y="1232950"/>
              <a:ext cx="3887036" cy="896899"/>
            </a:xfrm>
            <a:prstGeom prst="wedgeRoundRectCallout">
              <a:avLst>
                <a:gd name="adj1" fmla="val 30213"/>
                <a:gd name="adj2" fmla="val 78790"/>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kumimoji="1" lang="en-US" altLang="ja-JP" sz="1600" dirty="0">
                  <a:solidFill>
                    <a:prstClr val="black"/>
                  </a:solidFill>
                </a:rPr>
                <a:t>EM Calorimeter:</a:t>
              </a:r>
            </a:p>
            <a:p>
              <a:pPr fontAlgn="auto">
                <a:spcBef>
                  <a:spcPts val="0"/>
                </a:spcBef>
                <a:spcAft>
                  <a:spcPts val="0"/>
                </a:spcAft>
                <a:defRPr/>
              </a:pPr>
              <a:r>
                <a:rPr kumimoji="1" lang="en-US" altLang="ja-JP" sz="1400" dirty="0">
                  <a:solidFill>
                    <a:prstClr val="black"/>
                  </a:solidFill>
                </a:rPr>
                <a:t>CsI(Tl), waveform sampling (barrel)</a:t>
              </a:r>
            </a:p>
            <a:p>
              <a:pPr fontAlgn="auto">
                <a:spcBef>
                  <a:spcPts val="0"/>
                </a:spcBef>
                <a:spcAft>
                  <a:spcPts val="0"/>
                </a:spcAft>
                <a:defRPr/>
              </a:pPr>
              <a:r>
                <a:rPr kumimoji="1" lang="en-US" altLang="ja-JP" sz="1400" dirty="0">
                  <a:solidFill>
                    <a:prstClr val="black"/>
                  </a:solidFill>
                </a:rPr>
                <a:t>Pure CsI + waveform sampling (end-caps)</a:t>
              </a:r>
            </a:p>
          </p:txBody>
        </p:sp>
        <p:sp>
          <p:nvSpPr>
            <p:cNvPr id="18" name="角丸四角形吹き出し 17"/>
            <p:cNvSpPr/>
            <p:nvPr/>
          </p:nvSpPr>
          <p:spPr>
            <a:xfrm>
              <a:off x="56738" y="3849036"/>
              <a:ext cx="3031540" cy="647672"/>
            </a:xfrm>
            <a:prstGeom prst="wedgeRoundRectCallout">
              <a:avLst>
                <a:gd name="adj1" fmla="val 78119"/>
                <a:gd name="adj2" fmla="val -154880"/>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kumimoji="1" lang="en-US" altLang="ja-JP" sz="1600" dirty="0">
                  <a:solidFill>
                    <a:schemeClr val="tx1"/>
                  </a:solidFill>
                </a:rPr>
                <a:t>Vertex Detector</a:t>
              </a:r>
            </a:p>
            <a:p>
              <a:pPr fontAlgn="auto">
                <a:spcBef>
                  <a:spcPts val="0"/>
                </a:spcBef>
                <a:spcAft>
                  <a:spcPts val="0"/>
                </a:spcAft>
                <a:defRPr/>
              </a:pPr>
              <a:r>
                <a:rPr kumimoji="1" lang="en-US" altLang="ja-JP" sz="1400" dirty="0">
                  <a:solidFill>
                    <a:schemeClr val="tx1"/>
                  </a:solidFill>
                </a:rPr>
                <a:t>2 layers DEPFET + 4 </a:t>
              </a:r>
              <a:r>
                <a:rPr kumimoji="1" lang="en-US" altLang="ja-JP" sz="1400" dirty="0">
                  <a:solidFill>
                    <a:prstClr val="black"/>
                  </a:solidFill>
                </a:rPr>
                <a:t>layers DSSD</a:t>
              </a:r>
            </a:p>
          </p:txBody>
        </p:sp>
        <p:sp>
          <p:nvSpPr>
            <p:cNvPr id="19" name="角丸四角形吹き出し 18"/>
            <p:cNvSpPr/>
            <p:nvPr/>
          </p:nvSpPr>
          <p:spPr>
            <a:xfrm>
              <a:off x="56738" y="3171204"/>
              <a:ext cx="2283971" cy="647672"/>
            </a:xfrm>
            <a:prstGeom prst="wedgeRoundRectCallout">
              <a:avLst>
                <a:gd name="adj1" fmla="val 116633"/>
                <a:gd name="adj2" fmla="val -59492"/>
                <a:gd name="adj3" fmla="val 16667"/>
              </a:avLst>
            </a:prstGeom>
            <a:solidFill>
              <a:schemeClr val="lt1">
                <a:tint val="100000"/>
                <a:shade val="100000"/>
                <a:satMod val="100000"/>
                <a:alpha val="30000"/>
              </a:schemeClr>
            </a:solidFill>
            <a:ln>
              <a:solidFill>
                <a:srgbClr val="7030A0"/>
              </a:solidFill>
            </a:ln>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kumimoji="1" lang="en-US" altLang="ja-JP" sz="1600" dirty="0">
                  <a:solidFill>
                    <a:prstClr val="black"/>
                  </a:solidFill>
                </a:rPr>
                <a:t>Beryllium beam pipe</a:t>
              </a:r>
            </a:p>
            <a:p>
              <a:pPr fontAlgn="auto">
                <a:spcBef>
                  <a:spcPts val="0"/>
                </a:spcBef>
                <a:spcAft>
                  <a:spcPts val="0"/>
                </a:spcAft>
                <a:defRPr/>
              </a:pPr>
              <a:r>
                <a:rPr kumimoji="1" lang="en-US" altLang="ja-JP" sz="1400" dirty="0">
                  <a:solidFill>
                    <a:prstClr val="black"/>
                  </a:solidFill>
                </a:rPr>
                <a:t>2cm diameter</a:t>
              </a:r>
            </a:p>
          </p:txBody>
        </p:sp>
      </p:grpSp>
      <p:sp>
        <p:nvSpPr>
          <p:cNvPr id="2" name="Title 1"/>
          <p:cNvSpPr>
            <a:spLocks noGrp="1"/>
          </p:cNvSpPr>
          <p:nvPr>
            <p:ph type="title"/>
          </p:nvPr>
        </p:nvSpPr>
        <p:spPr>
          <a:xfrm>
            <a:off x="268288" y="198408"/>
            <a:ext cx="8229600" cy="576292"/>
          </a:xfrm>
        </p:spPr>
        <p:txBody>
          <a:bodyPr>
            <a:normAutofit fontScale="90000"/>
          </a:bodyPr>
          <a:lstStyle/>
          <a:p>
            <a:r>
              <a:rPr lang="en-US" dirty="0" smtClean="0">
                <a:latin typeface="+mn-lt"/>
              </a:rPr>
              <a:t>Belle II Detector </a:t>
            </a:r>
            <a:endParaRPr lang="en-US" dirty="0">
              <a:latin typeface="+mn-lt"/>
            </a:endParaRPr>
          </a:p>
        </p:txBody>
      </p:sp>
      <p:sp>
        <p:nvSpPr>
          <p:cNvPr id="3" name="Slide Number Placeholder 2"/>
          <p:cNvSpPr>
            <a:spLocks noGrp="1"/>
          </p:cNvSpPr>
          <p:nvPr>
            <p:ph type="sldNum" sz="quarter" idx="11"/>
          </p:nvPr>
        </p:nvSpPr>
        <p:spPr/>
        <p:txBody>
          <a:bodyPr/>
          <a:lstStyle/>
          <a:p>
            <a:pPr>
              <a:defRPr/>
            </a:pPr>
            <a:fld id="{26C485F6-F622-9D4E-98CB-D3BEE147E703}" type="slidenum">
              <a:rPr lang="en-US" smtClean="0"/>
              <a:pPr>
                <a:defRPr/>
              </a:pPr>
              <a:t>9</a:t>
            </a:fld>
            <a:endParaRPr lang="en-US"/>
          </a:p>
        </p:txBody>
      </p:sp>
      <p:sp>
        <p:nvSpPr>
          <p:cNvPr id="4" name="TextBox 3"/>
          <p:cNvSpPr txBox="1"/>
          <p:nvPr/>
        </p:nvSpPr>
        <p:spPr>
          <a:xfrm>
            <a:off x="87605" y="774700"/>
            <a:ext cx="2750080" cy="646331"/>
          </a:xfrm>
          <a:prstGeom prst="rect">
            <a:avLst/>
          </a:prstGeom>
          <a:noFill/>
        </p:spPr>
        <p:txBody>
          <a:bodyPr wrap="square" rtlCol="0">
            <a:spAutoFit/>
          </a:bodyPr>
          <a:lstStyle/>
          <a:p>
            <a:r>
              <a:rPr lang="en-US" sz="1600" u="sng" dirty="0" smtClean="0">
                <a:solidFill>
                  <a:srgbClr val="FF0000"/>
                </a:solidFill>
              </a:rPr>
              <a:t>BEAST </a:t>
            </a:r>
            <a:r>
              <a:rPr lang="en-US" u="sng" dirty="0" smtClean="0">
                <a:solidFill>
                  <a:srgbClr val="FF0000"/>
                </a:solidFill>
              </a:rPr>
              <a:t>(Background commissioning detector)</a:t>
            </a:r>
            <a:endParaRPr lang="en-US" u="sng" dirty="0">
              <a:solidFill>
                <a:srgbClr val="FF0000"/>
              </a:solidFill>
            </a:endParaRPr>
          </a:p>
        </p:txBody>
      </p:sp>
      <p:sp>
        <p:nvSpPr>
          <p:cNvPr id="5" name="TextBox 4"/>
          <p:cNvSpPr txBox="1"/>
          <p:nvPr/>
        </p:nvSpPr>
        <p:spPr>
          <a:xfrm>
            <a:off x="6553200" y="5690026"/>
            <a:ext cx="2458194" cy="830997"/>
          </a:xfrm>
          <a:prstGeom prst="rect">
            <a:avLst/>
          </a:prstGeom>
          <a:noFill/>
        </p:spPr>
        <p:txBody>
          <a:bodyPr wrap="square" rtlCol="0">
            <a:spAutoFit/>
          </a:bodyPr>
          <a:lstStyle/>
          <a:p>
            <a:r>
              <a:rPr lang="en-US" sz="2400" dirty="0" smtClean="0">
                <a:solidFill>
                  <a:srgbClr val="FF0000"/>
                </a:solidFill>
              </a:rPr>
              <a:t>US  contributions in red</a:t>
            </a:r>
            <a:endParaRPr lang="en-US" sz="2400" dirty="0">
              <a:solidFill>
                <a:srgbClr val="FF0000"/>
              </a:solidFill>
            </a:endParaRPr>
          </a:p>
        </p:txBody>
      </p:sp>
    </p:spTree>
    <p:extLst>
      <p:ext uri="{BB962C8B-B14F-4D97-AF65-F5344CB8AC3E}">
        <p14:creationId xmlns:p14="http://schemas.microsoft.com/office/powerpoint/2010/main" val="848743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6005</TotalTime>
  <Words>6896</Words>
  <Application>Microsoft Macintosh PowerPoint</Application>
  <PresentationFormat>On-screen Show (4:3)</PresentationFormat>
  <Paragraphs>791</Paragraphs>
  <Slides>86</Slides>
  <Notes>58</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2</vt:i4>
      </vt:variant>
      <vt:variant>
        <vt:lpstr>Slide Titles</vt:lpstr>
      </vt:variant>
      <vt:variant>
        <vt:i4>86</vt:i4>
      </vt:variant>
    </vt:vector>
  </HeadingPairs>
  <TitlesOfParts>
    <vt:vector size="90" baseType="lpstr">
      <vt:lpstr>Office Theme</vt:lpstr>
      <vt:lpstr>???</vt:lpstr>
      <vt:lpstr>Equation</vt:lpstr>
      <vt:lpstr>MathType 6.0 Equation</vt:lpstr>
      <vt:lpstr>Belle II: New Physics and the Next Generation</vt:lpstr>
      <vt:lpstr>PowerPoint Presentation</vt:lpstr>
      <vt:lpstr>PowerPoint Presentation</vt:lpstr>
      <vt:lpstr>PowerPoint Presentation</vt:lpstr>
      <vt:lpstr>SuperKEKB/Belle II Luminosity Profile</vt:lpstr>
      <vt:lpstr>PowerPoint Presentation</vt:lpstr>
      <vt:lpstr>PowerPoint Presentation</vt:lpstr>
      <vt:lpstr>Some Belle II jargon</vt:lpstr>
      <vt:lpstr>Belle II Detector </vt:lpstr>
      <vt:lpstr>PowerPoint Presentation</vt:lpstr>
      <vt:lpstr>US Belle II Construction Highlights</vt:lpstr>
      <vt:lpstr>PowerPoint Presentation</vt:lpstr>
      <vt:lpstr>PowerPoint Presentation</vt:lpstr>
      <vt:lpstr>PowerPoint Presentation</vt:lpstr>
      <vt:lpstr>DAQ and readout integration</vt:lpstr>
      <vt:lpstr>CDC Event displays  (with fully instrumented readout)</vt:lpstr>
      <vt:lpstr>PowerPoint Presentation</vt:lpstr>
      <vt:lpstr>PowerPoint Presentation</vt:lpstr>
      <vt:lpstr>SVD ladder production status </vt:lpstr>
      <vt:lpstr>Updated milestones for SVD</vt:lpstr>
      <vt:lpstr>Pixel detector (PXD) construction status</vt:lpstr>
      <vt:lpstr>PowerPoint Presentation</vt:lpstr>
      <vt:lpstr>First Operation of IBBelle (ATLAS-style CO2 cooling)</vt:lpstr>
      <vt:lpstr>SuperKEKB vacuum scrubbing to reduce  LER beam gas backgrounds in Belle II</vt:lpstr>
      <vt:lpstr>PowerPoint Presentation</vt:lpstr>
      <vt:lpstr>Beam Background Studies </vt:lpstr>
      <vt:lpstr>SuperKEKB Highlight from Phase I:  “Cool” flat beams (LER plot below)</vt:lpstr>
      <vt:lpstr>PowerPoint Presentation</vt:lpstr>
      <vt:lpstr>PowerPoint Presentation</vt:lpstr>
      <vt:lpstr>τ Lepton Flavor Violation</vt:lpstr>
      <vt:lpstr>“Dark Photon”e+e- sensitivity</vt:lpstr>
      <vt:lpstr>“Light DM” sensitivity in e+e-γ+nothing</vt:lpstr>
      <vt:lpstr>“Light DM” sensitivity in γ+nothing</vt:lpstr>
      <vt:lpstr>“Light DM” sensitivity in γ+nothing</vt:lpstr>
      <vt:lpstr>2015: “Missing Energy Decays” of the B meson</vt:lpstr>
      <vt:lpstr>PowerPoint Presentation</vt:lpstr>
      <vt:lpstr>PowerPoint Presentation</vt:lpstr>
      <vt:lpstr>Consumer’s Guide to the Charged Higgs</vt:lpstr>
      <vt:lpstr>Why measuring B+τ+ν  is non-trivial </vt:lpstr>
      <vt:lpstr>Example of a Missing Energy Decay (Bτν) in Data</vt:lpstr>
      <vt:lpstr>PowerPoint Presentation</vt:lpstr>
      <vt:lpstr>Complementarity of e+ e- and LHC</vt:lpstr>
      <vt:lpstr>PowerPoint Presentation</vt:lpstr>
      <vt:lpstr>PowerPoint Presentation</vt:lpstr>
      <vt:lpstr>PowerPoint Presentation</vt:lpstr>
      <vt:lpstr>PowerPoint Presentation</vt:lpstr>
      <vt:lpstr>One more Belle update</vt:lpstr>
      <vt:lpstr>PowerPoint Presentation</vt:lpstr>
      <vt:lpstr>Belle update: another possible path to NP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recent example of NP Fits to Bs l+l- data </vt:lpstr>
      <vt:lpstr>PowerPoint Presentation</vt:lpstr>
      <vt:lpstr>PowerPoint Presentation</vt:lpstr>
      <vt:lpstr>Paths to the future: AFB(q2) for Inclusive bs l+ l-</vt:lpstr>
      <vt:lpstr>How can we establish NP in BK* l-l+ ?</vt:lpstr>
      <vt:lpstr>How can we establish NP in BK* l-l+ ?</vt:lpstr>
      <vt:lpstr>PowerPoint Presentation</vt:lpstr>
      <vt:lpstr>PowerPoint Presentation</vt:lpstr>
      <vt:lpstr>PowerPoint Presentation</vt:lpstr>
      <vt:lpstr>PowerPoint Presentation</vt:lpstr>
      <vt:lpstr>Conclusions</vt:lpstr>
      <vt:lpstr>PowerPoint Presentation</vt:lpstr>
      <vt:lpstr>PowerPoint Presentation</vt:lpstr>
      <vt:lpstr>PowerPoint Presentation</vt:lpstr>
      <vt:lpstr>PowerPoint Presentation</vt:lpstr>
      <vt:lpstr>PowerPoint Presentation</vt:lpstr>
      <vt:lpstr>Compare the Parameters for KEKB and SuperKEKB</vt:lpstr>
      <vt:lpstr>PowerPoint Presentation</vt:lpstr>
      <vt:lpstr>PowerPoint Presentation</vt:lpstr>
      <vt:lpstr>MCP-PMT Rotation Problem</vt:lpstr>
      <vt:lpstr>MCP-PMT Rotation Issue</vt:lpstr>
      <vt:lpstr>PowerPoint Presentation</vt:lpstr>
      <vt:lpstr>Eighth official MC production campaign (MC8)</vt:lpstr>
      <vt:lpstr>Physics: P5 Comments on Belle II</vt:lpstr>
      <vt:lpstr>PowerPoint Presentation</vt:lpstr>
      <vt:lpstr>PowerPoint Presentation</vt:lpstr>
    </vt:vector>
  </TitlesOfParts>
  <Company>PNNL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Fixing the quartz in Z using prism</dc:title>
  <dc:creator>James Fast</dc:creator>
  <cp:lastModifiedBy>Tom Browder</cp:lastModifiedBy>
  <cp:revision>272</cp:revision>
  <dcterms:created xsi:type="dcterms:W3CDTF">2014-01-17T06:05:21Z</dcterms:created>
  <dcterms:modified xsi:type="dcterms:W3CDTF">2017-04-13T20:19:21Z</dcterms:modified>
</cp:coreProperties>
</file>