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63" r:id="rId5"/>
    <p:sldId id="314" r:id="rId6"/>
    <p:sldId id="317" r:id="rId7"/>
    <p:sldId id="319" r:id="rId8"/>
    <p:sldId id="311" r:id="rId9"/>
    <p:sldId id="312" r:id="rId10"/>
    <p:sldId id="313" r:id="rId11"/>
    <p:sldId id="316" r:id="rId12"/>
    <p:sldId id="318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3366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505" autoAdjust="0"/>
    <p:restoredTop sz="94660"/>
  </p:normalViewPr>
  <p:slideViewPr>
    <p:cSldViewPr snapToObjects="1" showGuides="1">
      <p:cViewPr>
        <p:scale>
          <a:sx n="81" d="100"/>
          <a:sy n="81" d="100"/>
        </p:scale>
        <p:origin x="-1200" y="-36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18.04.17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18.04.17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gif"/><Relationship Id="rId3" Type="http://schemas.openxmlformats.org/officeDocument/2006/relationships/image" Target="../media/image4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s-ES" dirty="0" smtClean="0"/>
              <a:t>Susana Izquierdo Bermudez, </a:t>
            </a:r>
            <a:r>
              <a:rPr lang="es-ES" dirty="0" err="1" smtClean="0"/>
              <a:t>Hilumi</a:t>
            </a:r>
            <a:r>
              <a:rPr lang="es-ES" dirty="0" smtClean="0"/>
              <a:t> </a:t>
            </a:r>
            <a:r>
              <a:rPr lang="es-ES" dirty="0" err="1" smtClean="0"/>
              <a:t>Collaboration</a:t>
            </a:r>
            <a:r>
              <a:rPr lang="es-ES" dirty="0" smtClean="0"/>
              <a:t> Meeting, Nov. 2016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>
            <a:lvl1pPr>
              <a:defRPr/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0882" y="6233325"/>
            <a:ext cx="321404" cy="424075"/>
          </a:xfrm>
          <a:prstGeom prst="rect">
            <a:avLst/>
          </a:prstGeom>
        </p:spPr>
      </p:pic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220315" y="6547679"/>
            <a:ext cx="328071" cy="32263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 smtClean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CFE10-F079-49F8-9310-DF67104189B1}" type="datetimeFigureOut">
              <a:rPr lang="en-GB" smtClean="0"/>
              <a:t>18.04.17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278C8D-0156-45EF-8F28-38F48B5900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95314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 smtClean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Relationship Id="rId3" Type="http://schemas.openxmlformats.org/officeDocument/2006/relationships/image" Target="../media/image5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4" Type="http://schemas.openxmlformats.org/officeDocument/2006/relationships/image" Target="../media/image14.emf"/><Relationship Id="rId5" Type="http://schemas.openxmlformats.org/officeDocument/2006/relationships/image" Target="../media/image15.e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8.emf"/><Relationship Id="rId5" Type="http://schemas.openxmlformats.org/officeDocument/2006/relationships/image" Target="../media/image19.emf"/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6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/>
              <a:t>MQXFS</a:t>
            </a:r>
            <a:br>
              <a:rPr lang="en-GB" dirty="0" smtClean="0"/>
            </a:br>
            <a:r>
              <a:rPr lang="en-GB" dirty="0" smtClean="0"/>
              <a:t>Impact of Flux Jumps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3933056"/>
            <a:ext cx="7344816" cy="1494656"/>
          </a:xfrm>
        </p:spPr>
        <p:txBody>
          <a:bodyPr>
            <a:normAutofit/>
          </a:bodyPr>
          <a:lstStyle/>
          <a:p>
            <a:pPr algn="ctr">
              <a:spcAft>
                <a:spcPts val="400"/>
              </a:spcAft>
            </a:pPr>
            <a:r>
              <a:rPr lang="en-GB" sz="1800" dirty="0"/>
              <a:t>92nd </a:t>
            </a:r>
            <a:r>
              <a:rPr lang="en-GB" sz="1800" dirty="0" err="1"/>
              <a:t>HiLumi</a:t>
            </a:r>
            <a:r>
              <a:rPr lang="en-GB" sz="1800" dirty="0"/>
              <a:t> WP2 </a:t>
            </a:r>
            <a:r>
              <a:rPr lang="en-GB" sz="1800" dirty="0" smtClean="0"/>
              <a:t>Meeting. 18-04-2017</a:t>
            </a:r>
          </a:p>
          <a:p>
            <a:pPr algn="ctr">
              <a:spcAft>
                <a:spcPts val="400"/>
              </a:spcAft>
            </a:pPr>
            <a:r>
              <a:rPr lang="en-US" sz="1800" dirty="0" smtClean="0"/>
              <a:t>Lucio Fiscarelli, </a:t>
            </a:r>
            <a:r>
              <a:rPr lang="en-GB" sz="1800" dirty="0" smtClean="0"/>
              <a:t>Susana Izquierdo Bermudez, </a:t>
            </a:r>
            <a:r>
              <a:rPr lang="en-US" sz="1800" dirty="0" smtClean="0"/>
              <a:t>Ezio Todesco</a:t>
            </a:r>
            <a:endParaRPr lang="en-GB" sz="1800" dirty="0" smtClean="0"/>
          </a:p>
          <a:p>
            <a:endParaRPr lang="en-GB" sz="1800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80" y="5911686"/>
            <a:ext cx="549492" cy="72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586064"/>
          </a:xfrm>
        </p:spPr>
        <p:txBody>
          <a:bodyPr>
            <a:normAutofit/>
          </a:bodyPr>
          <a:lstStyle/>
          <a:p>
            <a:pPr algn="just"/>
            <a:r>
              <a:rPr lang="en-US" sz="2000" dirty="0"/>
              <a:t>In Nb</a:t>
            </a:r>
            <a:r>
              <a:rPr lang="en-US" sz="2000" baseline="-25000" dirty="0"/>
              <a:t>3</a:t>
            </a:r>
            <a:r>
              <a:rPr lang="en-US" sz="2000" dirty="0"/>
              <a:t>Sn, </a:t>
            </a:r>
            <a:r>
              <a:rPr lang="en-US" sz="2000" b="1" dirty="0">
                <a:solidFill>
                  <a:srgbClr val="FF0000"/>
                </a:solidFill>
              </a:rPr>
              <a:t>voltage spikes </a:t>
            </a:r>
            <a:r>
              <a:rPr lang="en-US" sz="2000" dirty="0"/>
              <a:t>at low field are typically observed due to the </a:t>
            </a:r>
            <a:r>
              <a:rPr lang="en-US" sz="2000" b="1" dirty="0">
                <a:solidFill>
                  <a:srgbClr val="FF0000"/>
                </a:solidFill>
              </a:rPr>
              <a:t>flux jumps </a:t>
            </a:r>
            <a:r>
              <a:rPr lang="en-US" sz="2000" dirty="0"/>
              <a:t>on the superconductor.</a:t>
            </a:r>
          </a:p>
          <a:p>
            <a:pPr algn="just"/>
            <a:r>
              <a:rPr lang="en-US" sz="2000" dirty="0" smtClean="0"/>
              <a:t>This is critical for the quench detection system,  requiring the </a:t>
            </a:r>
            <a:r>
              <a:rPr lang="en-US" sz="2000" dirty="0"/>
              <a:t>use of a</a:t>
            </a:r>
            <a:r>
              <a:rPr lang="en-US" sz="2000" b="1" dirty="0">
                <a:solidFill>
                  <a:srgbClr val="FF0000"/>
                </a:solidFill>
              </a:rPr>
              <a:t> threshold voltage/validation delay </a:t>
            </a:r>
            <a:r>
              <a:rPr lang="en-US" sz="2000" dirty="0"/>
              <a:t>which is </a:t>
            </a:r>
            <a:r>
              <a:rPr lang="en-US" sz="2000" b="1" dirty="0">
                <a:solidFill>
                  <a:srgbClr val="FF0000"/>
                </a:solidFill>
              </a:rPr>
              <a:t>a function of the magnet current.</a:t>
            </a:r>
            <a:endParaRPr lang="en-US" sz="2000" dirty="0"/>
          </a:p>
          <a:p>
            <a:endParaRPr lang="en-GB" sz="2000" dirty="0" smtClean="0"/>
          </a:p>
          <a:p>
            <a:pPr marL="0" indent="0" algn="ctr">
              <a:buNone/>
            </a:pPr>
            <a:r>
              <a:rPr lang="en-GB" sz="3500" dirty="0" smtClean="0"/>
              <a:t>Is there something to worry in terms of </a:t>
            </a:r>
            <a:r>
              <a:rPr lang="en-GB" sz="3500" dirty="0" smtClean="0"/>
              <a:t>transfer function (and field quality)?</a:t>
            </a:r>
            <a:endParaRPr lang="en-GB" sz="35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1766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148972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Observations on the voltages: large voltage </a:t>
            </a:r>
            <a:r>
              <a:rPr lang="en-GB" sz="1800" dirty="0" smtClean="0"/>
              <a:t>spikes </a:t>
            </a:r>
            <a:r>
              <a:rPr lang="en-GB" sz="1800" dirty="0" smtClean="0"/>
              <a:t>that would trigger the detection system (nominal: 100 mV, 10 </a:t>
            </a:r>
            <a:r>
              <a:rPr lang="en-GB" sz="1800" dirty="0" err="1" smtClean="0"/>
              <a:t>ms</a:t>
            </a:r>
            <a:r>
              <a:rPr lang="en-GB" sz="1800" dirty="0" smtClean="0"/>
              <a:t> validation)</a:t>
            </a:r>
          </a:p>
          <a:p>
            <a:r>
              <a:rPr lang="en-GB" sz="1800" dirty="0" smtClean="0"/>
              <a:t>At </a:t>
            </a:r>
            <a:r>
              <a:rPr lang="en-GB" sz="1800" dirty="0"/>
              <a:t>1.9 K, more flux </a:t>
            </a:r>
            <a:r>
              <a:rPr lang="en-GB" sz="1800" dirty="0" smtClean="0"/>
              <a:t>jumps </a:t>
            </a:r>
            <a:r>
              <a:rPr lang="en-GB" sz="1800" dirty="0"/>
              <a:t>with smaller </a:t>
            </a:r>
            <a:r>
              <a:rPr lang="en-GB" sz="1800" dirty="0" smtClean="0"/>
              <a:t>amplitude</a:t>
            </a:r>
          </a:p>
          <a:p>
            <a:r>
              <a:rPr lang="en-GB" sz="1800" dirty="0" smtClean="0"/>
              <a:t>At </a:t>
            </a:r>
            <a:r>
              <a:rPr lang="en-GB" sz="1800" dirty="0"/>
              <a:t>4.3 K, fewer flux jumps but with larger amplitude</a:t>
            </a:r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1792" y="2708921"/>
            <a:ext cx="4682668" cy="32782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36" y="2708921"/>
            <a:ext cx="4682669" cy="32782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121146" y="552506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H. Bajas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998" y="278994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2.1 K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869461" y="2757677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4.3 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74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0930" y="893839"/>
            <a:ext cx="8723070" cy="1899382"/>
          </a:xfrm>
        </p:spPr>
        <p:txBody>
          <a:bodyPr>
            <a:noAutofit/>
          </a:bodyPr>
          <a:lstStyle/>
          <a:p>
            <a:r>
              <a:rPr lang="en-GB" sz="1800" dirty="0" smtClean="0"/>
              <a:t>Effects of flux jumps are also visible on strand magnetization measurement, </a:t>
            </a:r>
            <a:r>
              <a:rPr lang="en-GB" sz="1800" dirty="0"/>
              <a:t>consistent with the observations on the magnets (larger </a:t>
            </a:r>
            <a:r>
              <a:rPr lang="fr-CH" sz="1800" dirty="0"/>
              <a:t>amplitude @ 4.3 K but </a:t>
            </a:r>
            <a:r>
              <a:rPr lang="fr-CH" sz="1800" dirty="0" err="1"/>
              <a:t>less</a:t>
            </a:r>
            <a:r>
              <a:rPr lang="fr-CH" sz="1800" dirty="0"/>
              <a:t> </a:t>
            </a:r>
            <a:r>
              <a:rPr lang="fr-CH" sz="1800" dirty="0" err="1"/>
              <a:t>frequent</a:t>
            </a:r>
            <a:r>
              <a:rPr lang="fr-CH" sz="1800" dirty="0" smtClean="0"/>
              <a:t>)</a:t>
            </a:r>
          </a:p>
          <a:p>
            <a:r>
              <a:rPr lang="fr-CH" sz="1800" dirty="0" err="1" smtClean="0"/>
              <a:t>Effects</a:t>
            </a:r>
            <a:r>
              <a:rPr lang="fr-CH" sz="1800" dirty="0" smtClean="0"/>
              <a:t> of flux jumps are </a:t>
            </a:r>
            <a:r>
              <a:rPr lang="fr-CH" sz="1800" dirty="0" err="1" smtClean="0"/>
              <a:t>also</a:t>
            </a:r>
            <a:r>
              <a:rPr lang="fr-CH" sz="1800" dirty="0" smtClean="0"/>
              <a:t> </a:t>
            </a:r>
            <a:r>
              <a:rPr lang="fr-CH" sz="1800" dirty="0" err="1" smtClean="0"/>
              <a:t>different</a:t>
            </a:r>
            <a:r>
              <a:rPr lang="fr-CH" sz="1800" dirty="0" smtClean="0"/>
              <a:t> </a:t>
            </a:r>
            <a:r>
              <a:rPr lang="fr-CH" sz="1800" dirty="0" err="1" smtClean="0"/>
              <a:t>depending</a:t>
            </a:r>
            <a:r>
              <a:rPr lang="fr-CH" sz="1800" dirty="0" smtClean="0"/>
              <a:t> on the type of </a:t>
            </a:r>
            <a:r>
              <a:rPr lang="fr-CH" sz="1800" dirty="0" err="1" smtClean="0"/>
              <a:t>conductor</a:t>
            </a:r>
            <a:r>
              <a:rPr lang="fr-CH" sz="1800" dirty="0" smtClean="0"/>
              <a:t> (PIT or RRP): </a:t>
            </a:r>
            <a:r>
              <a:rPr lang="fr-CH" sz="1800" dirty="0" err="1" smtClean="0">
                <a:solidFill>
                  <a:srgbClr val="FF0000"/>
                </a:solidFill>
              </a:rPr>
              <a:t>Less</a:t>
            </a:r>
            <a:r>
              <a:rPr lang="fr-CH" sz="1800" dirty="0" smtClean="0">
                <a:solidFill>
                  <a:srgbClr val="FF0000"/>
                </a:solidFill>
              </a:rPr>
              <a:t> flux jumps </a:t>
            </a:r>
            <a:r>
              <a:rPr lang="fr-CH" sz="1800" dirty="0" smtClean="0"/>
              <a:t>are </a:t>
            </a:r>
            <a:r>
              <a:rPr lang="fr-CH" sz="1800" dirty="0" err="1" smtClean="0"/>
              <a:t>expected</a:t>
            </a:r>
            <a:r>
              <a:rPr lang="fr-CH" sz="1800" dirty="0" smtClean="0"/>
              <a:t> for </a:t>
            </a:r>
            <a:r>
              <a:rPr lang="fr-CH" sz="1800" dirty="0" smtClean="0">
                <a:solidFill>
                  <a:srgbClr val="FF0000"/>
                </a:solidFill>
              </a:rPr>
              <a:t>PIT</a:t>
            </a:r>
            <a:r>
              <a:rPr lang="fr-CH" sz="1800" dirty="0" smtClean="0"/>
              <a:t> </a:t>
            </a:r>
            <a:r>
              <a:rPr lang="fr-CH" sz="1800" dirty="0" err="1" smtClean="0"/>
              <a:t>conductor</a:t>
            </a:r>
            <a:endParaRPr lang="fr-CH" sz="1800" dirty="0" smtClean="0"/>
          </a:p>
          <a:p>
            <a:pPr lvl="1"/>
            <a:r>
              <a:rPr lang="fr-CH" sz="1600" dirty="0" smtClean="0"/>
              <a:t>MQXFS5 </a:t>
            </a:r>
            <a:r>
              <a:rPr lang="fr-CH" sz="1600" dirty="0" err="1" smtClean="0"/>
              <a:t>measurements</a:t>
            </a:r>
            <a:r>
              <a:rPr lang="fr-CH" sz="1600" dirty="0" smtClean="0"/>
              <a:t> </a:t>
            </a:r>
            <a:r>
              <a:rPr lang="fr-CH" sz="1600" dirty="0" err="1" smtClean="0"/>
              <a:t>will</a:t>
            </a:r>
            <a:r>
              <a:rPr lang="fr-CH" sz="1600" dirty="0" smtClean="0"/>
              <a:t> </a:t>
            </a:r>
            <a:r>
              <a:rPr lang="fr-CH" sz="1600" dirty="0" err="1" smtClean="0"/>
              <a:t>be</a:t>
            </a:r>
            <a:r>
              <a:rPr lang="fr-CH" sz="1600" dirty="0" smtClean="0"/>
              <a:t> </a:t>
            </a:r>
            <a:r>
              <a:rPr lang="fr-CH" sz="1600" dirty="0" err="1" smtClean="0"/>
              <a:t>done</a:t>
            </a:r>
            <a:r>
              <a:rPr lang="fr-CH" sz="1600" dirty="0" smtClean="0"/>
              <a:t> to </a:t>
            </a:r>
            <a:r>
              <a:rPr lang="fr-CH" sz="1600" dirty="0" err="1" smtClean="0"/>
              <a:t>characterize</a:t>
            </a:r>
            <a:r>
              <a:rPr lang="fr-CH" sz="1600" dirty="0" smtClean="0"/>
              <a:t> flux jumps </a:t>
            </a:r>
            <a:r>
              <a:rPr lang="fr-CH" sz="1600" dirty="0" err="1" smtClean="0"/>
              <a:t>effects</a:t>
            </a:r>
            <a:r>
              <a:rPr lang="fr-CH" sz="1600" dirty="0" smtClean="0"/>
              <a:t> on a </a:t>
            </a:r>
            <a:r>
              <a:rPr lang="fr-CH" sz="1600" dirty="0" err="1" smtClean="0"/>
              <a:t>magnet</a:t>
            </a:r>
            <a:r>
              <a:rPr lang="fr-CH" sz="1600" dirty="0" smtClean="0"/>
              <a:t> </a:t>
            </a:r>
            <a:r>
              <a:rPr lang="fr-CH" sz="1600" dirty="0" err="1" smtClean="0"/>
              <a:t>produced</a:t>
            </a:r>
            <a:r>
              <a:rPr lang="fr-CH" sz="1600" dirty="0" smtClean="0"/>
              <a:t> </a:t>
            </a:r>
            <a:r>
              <a:rPr lang="fr-CH" sz="1600" dirty="0" err="1" smtClean="0"/>
              <a:t>using</a:t>
            </a:r>
            <a:r>
              <a:rPr lang="fr-CH" sz="1600" dirty="0" smtClean="0"/>
              <a:t> PIT </a:t>
            </a:r>
            <a:r>
              <a:rPr lang="fr-CH" sz="1600" dirty="0" err="1" smtClean="0"/>
              <a:t>technology</a:t>
            </a:r>
            <a:r>
              <a:rPr lang="fr-CH" sz="1600" dirty="0" smtClean="0"/>
              <a:t>.</a:t>
            </a:r>
            <a:endParaRPr lang="en-US" sz="1600" dirty="0"/>
          </a:p>
          <a:p>
            <a:endParaRPr lang="en-GB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2222" t="2440" r="2974" b="1386"/>
          <a:stretch/>
        </p:blipFill>
        <p:spPr>
          <a:xfrm rot="5400000">
            <a:off x="779888" y="2436294"/>
            <a:ext cx="3093881" cy="44390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47848" y="537321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B. Bordini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8" name="Picture 7" descr="RRP vs PI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9464" y="3108875"/>
            <a:ext cx="4444536" cy="309388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54983" y="5373216"/>
            <a:ext cx="11849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B. Bordini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85816" y="3672681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1.9 K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3200114" y="3303349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RRP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3239019" y="6397232"/>
            <a:ext cx="53703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MQXF review: https</a:t>
            </a:r>
            <a:r>
              <a:rPr lang="en-GB" dirty="0"/>
              <a:t>://indico.cern.ch/event/524804/</a:t>
            </a:r>
          </a:p>
        </p:txBody>
      </p:sp>
    </p:spTree>
    <p:extLst>
      <p:ext uri="{BB962C8B-B14F-4D97-AF65-F5344CB8AC3E}">
        <p14:creationId xmlns:p14="http://schemas.microsoft.com/office/powerpoint/2010/main" val="3270778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MQXFS3 – Flux jumps effects on the current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025395"/>
            <a:ext cx="8352488" cy="2619945"/>
          </a:xfrm>
        </p:spPr>
        <p:txBody>
          <a:bodyPr>
            <a:noAutofit/>
          </a:bodyPr>
          <a:lstStyle/>
          <a:p>
            <a:r>
              <a:rPr lang="en-GB" sz="2000" dirty="0" smtClean="0"/>
              <a:t>Linear </a:t>
            </a:r>
            <a:r>
              <a:rPr lang="en-GB" sz="2000" dirty="0"/>
              <a:t>ramp from 100 A to 16470 A with a ramp rate of 14 </a:t>
            </a:r>
            <a:r>
              <a:rPr lang="en-GB" sz="2000" dirty="0" smtClean="0"/>
              <a:t>A/s (ramp up of a pre-cycle), for a cycle at 2.1 K</a:t>
            </a:r>
          </a:p>
          <a:p>
            <a:r>
              <a:rPr lang="en-GB" sz="2000" dirty="0" smtClean="0"/>
              <a:t>Sampling rate: 50 Hz</a:t>
            </a:r>
          </a:p>
          <a:p>
            <a:r>
              <a:rPr lang="en-GB" sz="2000" dirty="0">
                <a:solidFill>
                  <a:srgbClr val="FF0000"/>
                </a:solidFill>
              </a:rPr>
              <a:t>D</a:t>
            </a:r>
            <a:r>
              <a:rPr lang="en-GB" sz="2000" dirty="0" smtClean="0">
                <a:solidFill>
                  <a:srgbClr val="FF0000"/>
                </a:solidFill>
              </a:rPr>
              <a:t>ifference</a:t>
            </a:r>
            <a:r>
              <a:rPr lang="en-GB" sz="2000" dirty="0" smtClean="0"/>
              <a:t> </a:t>
            </a:r>
            <a:r>
              <a:rPr lang="en-GB" sz="2000" dirty="0"/>
              <a:t>of the measured </a:t>
            </a:r>
            <a:r>
              <a:rPr lang="en-GB" sz="2000" dirty="0">
                <a:solidFill>
                  <a:srgbClr val="FF0000"/>
                </a:solidFill>
              </a:rPr>
              <a:t>current</a:t>
            </a:r>
            <a:r>
              <a:rPr lang="en-GB" sz="2000" dirty="0"/>
              <a:t> and a perfect linear </a:t>
            </a:r>
            <a:r>
              <a:rPr lang="en-GB" sz="2000" dirty="0" smtClean="0"/>
              <a:t>ramp </a:t>
            </a:r>
            <a:r>
              <a:rPr lang="en-GB" sz="2000" dirty="0" smtClean="0">
                <a:solidFill>
                  <a:srgbClr val="FF0000"/>
                </a:solidFill>
              </a:rPr>
              <a:t>±</a:t>
            </a:r>
            <a:r>
              <a:rPr lang="en-GB" sz="2000" dirty="0">
                <a:solidFill>
                  <a:srgbClr val="FF0000"/>
                </a:solidFill>
              </a:rPr>
              <a:t>1 </a:t>
            </a:r>
            <a:r>
              <a:rPr lang="en-GB" sz="2000" dirty="0" smtClean="0">
                <a:solidFill>
                  <a:srgbClr val="FF0000"/>
                </a:solidFill>
              </a:rPr>
              <a:t>unit</a:t>
            </a:r>
          </a:p>
          <a:p>
            <a:r>
              <a:rPr lang="en-GB" sz="2000" dirty="0" smtClean="0"/>
              <a:t>The effect is smaller than 1 unit below 6 kA, and smaller than 0.1 unit at 7 </a:t>
            </a:r>
            <a:r>
              <a:rPr lang="en-GB" sz="2000" dirty="0" err="1" smtClean="0"/>
              <a:t>TeV</a:t>
            </a:r>
            <a:endParaRPr lang="en-GB" sz="2000" dirty="0" smtClean="0"/>
          </a:p>
          <a:p>
            <a:pPr lvl="1"/>
            <a:r>
              <a:rPr lang="en-GB" sz="1600" dirty="0" smtClean="0"/>
              <a:t>The </a:t>
            </a:r>
            <a:r>
              <a:rPr lang="en-GB" sz="1600" dirty="0"/>
              <a:t>larger spikes visible at 1 , 1.9 , 2.8, 4.0, and 5.2 kA should be related to an interference produced by </a:t>
            </a:r>
            <a:r>
              <a:rPr lang="en-GB" sz="1600" dirty="0" err="1"/>
              <a:t>thyristors</a:t>
            </a:r>
            <a:r>
              <a:rPr lang="en-GB" sz="1600" dirty="0"/>
              <a:t> present in the SM18 </a:t>
            </a:r>
            <a:r>
              <a:rPr lang="en-GB" sz="1600" dirty="0" smtClean="0"/>
              <a:t>circuit.</a:t>
            </a:r>
            <a:endParaRPr lang="en-GB" sz="1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027" name="Picture 4" descr="image0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72681"/>
            <a:ext cx="4911669" cy="3185319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26" name="Picture 3" descr="image00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5"/>
          <a:stretch/>
        </p:blipFill>
        <p:spPr bwMode="auto">
          <a:xfrm>
            <a:off x="4572000" y="3618000"/>
            <a:ext cx="4717086" cy="3240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7856174" y="3176315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L. Fiscarelli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9451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45626" y="2032103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1.9 K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5625" y="4355401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4.3 K</a:t>
            </a:r>
            <a:endParaRPr lang="en-GB" b="1" dirty="0">
              <a:solidFill>
                <a:prstClr val="black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7750" y="1888974"/>
            <a:ext cx="3204538" cy="240412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7571" y="1888974"/>
            <a:ext cx="3204538" cy="240412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7750" y="4293096"/>
            <a:ext cx="3204538" cy="24041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97571" y="4293096"/>
            <a:ext cx="3204538" cy="2404121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612000" y="235401"/>
            <a:ext cx="7920000" cy="351320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MQXFS3 – Impact on transfer function</a:t>
            </a:r>
            <a:endParaRPr lang="en-GB" sz="2800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12000" y="1025395"/>
            <a:ext cx="8352488" cy="2619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/>
              <a:t>The impact of flux jumps on the transfer function is within the measurements noise, both at 1.9 K and 4.3 K</a:t>
            </a:r>
            <a:endParaRPr lang="en-GB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7732597" y="1572937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L. Fiscarelli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97160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57440" y="2104112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1.9 K</a:t>
            </a:r>
            <a:endParaRPr lang="en-GB" b="1" dirty="0">
              <a:solidFill>
                <a:prstClr val="black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57439" y="4427410"/>
            <a:ext cx="7360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4.3 K</a:t>
            </a:r>
            <a:endParaRPr lang="en-GB" b="1" dirty="0">
              <a:solidFill>
                <a:prstClr val="black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4220" y="1960983"/>
            <a:ext cx="3204538" cy="240412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0072" y="1960983"/>
            <a:ext cx="3204538" cy="240412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34220" y="4365104"/>
            <a:ext cx="3204538" cy="240412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0072" y="4365104"/>
            <a:ext cx="3204538" cy="2404121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612000" y="180000"/>
            <a:ext cx="7920000" cy="440688"/>
          </a:xfrm>
          <a:prstGeom prst="rect">
            <a:avLst/>
          </a:prstGeom>
        </p:spPr>
        <p:txBody>
          <a:bodyPr vert="horz" lIns="0" tIns="0" rIns="0" bIns="0" rtlCol="0" anchor="b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5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200" dirty="0" smtClean="0"/>
              <a:t>MQXFS3 – Impact on b</a:t>
            </a:r>
            <a:r>
              <a:rPr lang="en-GB" sz="1600" dirty="0" smtClean="0"/>
              <a:t>6</a:t>
            </a:r>
            <a:endParaRPr lang="en-GB" sz="32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34267" y="651010"/>
            <a:ext cx="8352488" cy="261994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5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35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600" dirty="0" smtClean="0"/>
              <a:t>Visible effect, but small, in b</a:t>
            </a:r>
            <a:r>
              <a:rPr lang="en-GB" sz="1600" baseline="-25000" dirty="0" smtClean="0"/>
              <a:t>6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1600" dirty="0" smtClean="0"/>
              <a:t>The measurements are consistent with the evidences we see in the voltage signals and strand magnetization measurements: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sz="1400" dirty="0" smtClean="0"/>
              <a:t>At 1.9 K, more flux jump with smaller amplitude</a:t>
            </a:r>
          </a:p>
          <a:p>
            <a:pPr marL="685800" lvl="1" indent="-342900" algn="l">
              <a:buFont typeface="Arial" panose="020B0604020202020204" pitchFamily="34" charset="0"/>
              <a:buChar char="•"/>
            </a:pPr>
            <a:r>
              <a:rPr lang="en-GB" sz="1400" dirty="0" smtClean="0"/>
              <a:t>At 4.3 K, fewer flux jumps but with larger amplitude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732597" y="1572937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L. Fiscarelli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28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Measurement on upcoming magnets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 smtClean="0"/>
              <a:t>Short models (measurements on He bath)</a:t>
            </a:r>
          </a:p>
          <a:p>
            <a:pPr lvl="1"/>
            <a:r>
              <a:rPr lang="en-GB" dirty="0" smtClean="0"/>
              <a:t>Rotating coils: High accuracy </a:t>
            </a:r>
            <a:r>
              <a:rPr lang="en-GB" dirty="0"/>
              <a:t>for the harmonics, low bandwidth (1 Hz)</a:t>
            </a:r>
          </a:p>
          <a:p>
            <a:pPr lvl="1"/>
            <a:r>
              <a:rPr lang="en-GB" dirty="0" smtClean="0"/>
              <a:t>Fixed coils (same shaft as the one using for rotating coil measurements): Lower accuracy </a:t>
            </a:r>
            <a:r>
              <a:rPr lang="en-GB" dirty="0"/>
              <a:t>for the harmonics, </a:t>
            </a:r>
            <a:r>
              <a:rPr lang="en-GB" dirty="0" smtClean="0"/>
              <a:t>high </a:t>
            </a:r>
            <a:r>
              <a:rPr lang="en-GB" dirty="0"/>
              <a:t>bandwidth </a:t>
            </a:r>
            <a:r>
              <a:rPr lang="en-GB" dirty="0" smtClean="0"/>
              <a:t>(1-5 kHz)</a:t>
            </a:r>
          </a:p>
          <a:p>
            <a:pPr lvl="1"/>
            <a:r>
              <a:rPr lang="en-GB" dirty="0" smtClean="0"/>
              <a:t>Hall probe: not clear what we will get. At 50 Hz should work, at higher frequency to be checked</a:t>
            </a:r>
          </a:p>
          <a:p>
            <a:r>
              <a:rPr lang="en-GB" dirty="0" smtClean="0"/>
              <a:t>Prototype (anti-cryostat for magnetic measurements)</a:t>
            </a:r>
            <a:endParaRPr lang="en-GB" dirty="0"/>
          </a:p>
          <a:p>
            <a:pPr lvl="1"/>
            <a:r>
              <a:rPr lang="en-GB" dirty="0" smtClean="0"/>
              <a:t>Hall probes</a:t>
            </a:r>
          </a:p>
          <a:p>
            <a:pPr lvl="2"/>
            <a:r>
              <a:rPr lang="en-GB" dirty="0" smtClean="0"/>
              <a:t>Try to use the sextupole head that was used in the LHC to measure decay and snapback with high bandwidth (to be verified)</a:t>
            </a:r>
          </a:p>
          <a:p>
            <a:pPr lvl="1"/>
            <a:r>
              <a:rPr lang="en-GB" dirty="0" smtClean="0"/>
              <a:t>NMR cannot be use for MQXF, but will be use for the 11 T</a:t>
            </a:r>
          </a:p>
          <a:p>
            <a:pPr lvl="2"/>
            <a:r>
              <a:rPr lang="en-GB" dirty="0" smtClean="0"/>
              <a:t>High precision on the main field (better than rotating coils)</a:t>
            </a:r>
            <a:r>
              <a:rPr lang="en-GB" dirty="0"/>
              <a:t> , low bandwidth (1 Hz)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4874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Flux jumps as observed in the tested MQXF short model (MQXFS3) </a:t>
            </a:r>
            <a:r>
              <a:rPr lang="en-GB" dirty="0" smtClean="0"/>
              <a:t>do not affect significantly the </a:t>
            </a:r>
            <a:r>
              <a:rPr lang="en-GB" dirty="0" err="1" smtClean="0"/>
              <a:t>quadrupole</a:t>
            </a:r>
            <a:r>
              <a:rPr lang="en-GB" dirty="0" smtClean="0"/>
              <a:t> gradient and are no critical </a:t>
            </a:r>
            <a:r>
              <a:rPr lang="en-GB" dirty="0" smtClean="0"/>
              <a:t>in terms of field quality</a:t>
            </a:r>
            <a:r>
              <a:rPr lang="en-GB" dirty="0" smtClean="0"/>
              <a:t>.</a:t>
            </a:r>
          </a:p>
          <a:p>
            <a:pPr lvl="1"/>
            <a:r>
              <a:rPr lang="en-GB" dirty="0" smtClean="0"/>
              <a:t>For gradient: less than 1 unit around injection, less than 0.1 units at 7 </a:t>
            </a:r>
            <a:r>
              <a:rPr lang="en-GB" dirty="0" err="1" smtClean="0"/>
              <a:t>TeV</a:t>
            </a:r>
            <a:endParaRPr lang="en-GB" dirty="0" smtClean="0"/>
          </a:p>
          <a:p>
            <a:r>
              <a:rPr lang="en-GB" dirty="0" smtClean="0"/>
              <a:t>Systematic characterization of the flux jumps effects will be done on the different magnets to be tested.</a:t>
            </a:r>
          </a:p>
          <a:p>
            <a:r>
              <a:rPr lang="en-GB" smtClean="0"/>
              <a:t>Measurements </a:t>
            </a:r>
            <a:r>
              <a:rPr lang="en-GB" dirty="0" smtClean="0"/>
              <a:t>on the prototype will tell us how this effect scales with the magnet </a:t>
            </a:r>
            <a:r>
              <a:rPr lang="en-GB" dirty="0" err="1" smtClean="0"/>
              <a:t>lengh</a:t>
            </a:r>
            <a:r>
              <a:rPr lang="en-GB" dirty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35315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elements/1.1/"/>
    <ds:schemaRef ds:uri="http://schemas.microsoft.com/office/infopath/2007/PartnerControls"/>
    <ds:schemaRef ds:uri="8946e33d-fd2f-4ae4-8ee9-d90c129cdf9e"/>
    <ds:schemaRef ds:uri="http://purl.org/dc/dcmitype/"/>
    <ds:schemaRef ds:uri="http://purl.org/dc/terms/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8586</TotalTime>
  <Words>677</Words>
  <Application>Microsoft Macintosh PowerPoint</Application>
  <PresentationFormat>On-screen Show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Thème Office</vt:lpstr>
      <vt:lpstr>MQXFS Impact of Flux Jumps</vt:lpstr>
      <vt:lpstr>Introduction</vt:lpstr>
      <vt:lpstr>Introduction </vt:lpstr>
      <vt:lpstr>Introduction</vt:lpstr>
      <vt:lpstr>MQXFS3 – Flux jumps effects on the current</vt:lpstr>
      <vt:lpstr>PowerPoint Presentation</vt:lpstr>
      <vt:lpstr>PowerPoint Presentation</vt:lpstr>
      <vt:lpstr>Measurement on upcoming magnets</vt:lpstr>
      <vt:lpstr>Conclusions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Ezio Todesco</cp:lastModifiedBy>
  <cp:revision>338</cp:revision>
  <dcterms:created xsi:type="dcterms:W3CDTF">2016-02-12T10:02:27Z</dcterms:created>
  <dcterms:modified xsi:type="dcterms:W3CDTF">2017-04-18T08:36:18Z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