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6"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7" d="100"/>
          <a:sy n="97" d="100"/>
        </p:scale>
        <p:origin x="-12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549D874-CD78-A74F-9214-0CFFAB95A210}" type="datetimeFigureOut">
              <a:rPr lang="en-US" smtClean="0"/>
              <a:t>09/05/17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479C55-A5F4-914C-B4BB-DEA05235297B}" type="slidenum">
              <a:rPr lang="en-US" smtClean="0"/>
              <a:t>‹#›</a:t>
            </a:fld>
            <a:endParaRPr lang="en-US"/>
          </a:p>
        </p:txBody>
      </p:sp>
    </p:spTree>
    <p:extLst>
      <p:ext uri="{BB962C8B-B14F-4D97-AF65-F5344CB8AC3E}">
        <p14:creationId xmlns:p14="http://schemas.microsoft.com/office/powerpoint/2010/main" val="1321275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49D874-CD78-A74F-9214-0CFFAB95A210}" type="datetimeFigureOut">
              <a:rPr lang="en-US" smtClean="0"/>
              <a:t>09/05/17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479C55-A5F4-914C-B4BB-DEA05235297B}" type="slidenum">
              <a:rPr lang="en-US" smtClean="0"/>
              <a:t>‹#›</a:t>
            </a:fld>
            <a:endParaRPr lang="en-US"/>
          </a:p>
        </p:txBody>
      </p:sp>
    </p:spTree>
    <p:extLst>
      <p:ext uri="{BB962C8B-B14F-4D97-AF65-F5344CB8AC3E}">
        <p14:creationId xmlns:p14="http://schemas.microsoft.com/office/powerpoint/2010/main" val="24881507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49D874-CD78-A74F-9214-0CFFAB95A210}" type="datetimeFigureOut">
              <a:rPr lang="en-US" smtClean="0"/>
              <a:t>09/05/17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479C55-A5F4-914C-B4BB-DEA05235297B}" type="slidenum">
              <a:rPr lang="en-US" smtClean="0"/>
              <a:t>‹#›</a:t>
            </a:fld>
            <a:endParaRPr lang="en-US"/>
          </a:p>
        </p:txBody>
      </p:sp>
    </p:spTree>
    <p:extLst>
      <p:ext uri="{BB962C8B-B14F-4D97-AF65-F5344CB8AC3E}">
        <p14:creationId xmlns:p14="http://schemas.microsoft.com/office/powerpoint/2010/main" val="1002017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49D874-CD78-A74F-9214-0CFFAB95A210}" type="datetimeFigureOut">
              <a:rPr lang="en-US" smtClean="0"/>
              <a:t>09/05/17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479C55-A5F4-914C-B4BB-DEA05235297B}" type="slidenum">
              <a:rPr lang="en-US" smtClean="0"/>
              <a:t>‹#›</a:t>
            </a:fld>
            <a:endParaRPr lang="en-US"/>
          </a:p>
        </p:txBody>
      </p:sp>
    </p:spTree>
    <p:extLst>
      <p:ext uri="{BB962C8B-B14F-4D97-AF65-F5344CB8AC3E}">
        <p14:creationId xmlns:p14="http://schemas.microsoft.com/office/powerpoint/2010/main" val="1324386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549D874-CD78-A74F-9214-0CFFAB95A210}" type="datetimeFigureOut">
              <a:rPr lang="en-US" smtClean="0"/>
              <a:t>09/05/17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479C55-A5F4-914C-B4BB-DEA05235297B}" type="slidenum">
              <a:rPr lang="en-US" smtClean="0"/>
              <a:t>‹#›</a:t>
            </a:fld>
            <a:endParaRPr lang="en-US"/>
          </a:p>
        </p:txBody>
      </p:sp>
    </p:spTree>
    <p:extLst>
      <p:ext uri="{BB962C8B-B14F-4D97-AF65-F5344CB8AC3E}">
        <p14:creationId xmlns:p14="http://schemas.microsoft.com/office/powerpoint/2010/main" val="24427277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549D874-CD78-A74F-9214-0CFFAB95A210}" type="datetimeFigureOut">
              <a:rPr lang="en-US" smtClean="0"/>
              <a:t>09/05/17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479C55-A5F4-914C-B4BB-DEA05235297B}" type="slidenum">
              <a:rPr lang="en-US" smtClean="0"/>
              <a:t>‹#›</a:t>
            </a:fld>
            <a:endParaRPr lang="en-US"/>
          </a:p>
        </p:txBody>
      </p:sp>
    </p:spTree>
    <p:extLst>
      <p:ext uri="{BB962C8B-B14F-4D97-AF65-F5344CB8AC3E}">
        <p14:creationId xmlns:p14="http://schemas.microsoft.com/office/powerpoint/2010/main" val="3215080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549D874-CD78-A74F-9214-0CFFAB95A210}" type="datetimeFigureOut">
              <a:rPr lang="en-US" smtClean="0"/>
              <a:t>09/05/17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479C55-A5F4-914C-B4BB-DEA05235297B}" type="slidenum">
              <a:rPr lang="en-US" smtClean="0"/>
              <a:t>‹#›</a:t>
            </a:fld>
            <a:endParaRPr lang="en-US"/>
          </a:p>
        </p:txBody>
      </p:sp>
    </p:spTree>
    <p:extLst>
      <p:ext uri="{BB962C8B-B14F-4D97-AF65-F5344CB8AC3E}">
        <p14:creationId xmlns:p14="http://schemas.microsoft.com/office/powerpoint/2010/main" val="2768522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49D874-CD78-A74F-9214-0CFFAB95A210}" type="datetimeFigureOut">
              <a:rPr lang="en-US" smtClean="0"/>
              <a:t>09/05/17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479C55-A5F4-914C-B4BB-DEA05235297B}" type="slidenum">
              <a:rPr lang="en-US" smtClean="0"/>
              <a:t>‹#›</a:t>
            </a:fld>
            <a:endParaRPr lang="en-US"/>
          </a:p>
        </p:txBody>
      </p:sp>
    </p:spTree>
    <p:extLst>
      <p:ext uri="{BB962C8B-B14F-4D97-AF65-F5344CB8AC3E}">
        <p14:creationId xmlns:p14="http://schemas.microsoft.com/office/powerpoint/2010/main" val="3565881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49D874-CD78-A74F-9214-0CFFAB95A210}" type="datetimeFigureOut">
              <a:rPr lang="en-US" smtClean="0"/>
              <a:t>09/05/17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479C55-A5F4-914C-B4BB-DEA05235297B}" type="slidenum">
              <a:rPr lang="en-US" smtClean="0"/>
              <a:t>‹#›</a:t>
            </a:fld>
            <a:endParaRPr lang="en-US"/>
          </a:p>
        </p:txBody>
      </p:sp>
    </p:spTree>
    <p:extLst>
      <p:ext uri="{BB962C8B-B14F-4D97-AF65-F5344CB8AC3E}">
        <p14:creationId xmlns:p14="http://schemas.microsoft.com/office/powerpoint/2010/main" val="2574798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49D874-CD78-A74F-9214-0CFFAB95A210}" type="datetimeFigureOut">
              <a:rPr lang="en-US" smtClean="0"/>
              <a:t>09/05/17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479C55-A5F4-914C-B4BB-DEA05235297B}" type="slidenum">
              <a:rPr lang="en-US" smtClean="0"/>
              <a:t>‹#›</a:t>
            </a:fld>
            <a:endParaRPr lang="en-US"/>
          </a:p>
        </p:txBody>
      </p:sp>
    </p:spTree>
    <p:extLst>
      <p:ext uri="{BB962C8B-B14F-4D97-AF65-F5344CB8AC3E}">
        <p14:creationId xmlns:p14="http://schemas.microsoft.com/office/powerpoint/2010/main" val="135176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49D874-CD78-A74F-9214-0CFFAB95A210}" type="datetimeFigureOut">
              <a:rPr lang="en-US" smtClean="0"/>
              <a:t>09/05/17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479C55-A5F4-914C-B4BB-DEA05235297B}" type="slidenum">
              <a:rPr lang="en-US" smtClean="0"/>
              <a:t>‹#›</a:t>
            </a:fld>
            <a:endParaRPr lang="en-US"/>
          </a:p>
        </p:txBody>
      </p:sp>
    </p:spTree>
    <p:extLst>
      <p:ext uri="{BB962C8B-B14F-4D97-AF65-F5344CB8AC3E}">
        <p14:creationId xmlns:p14="http://schemas.microsoft.com/office/powerpoint/2010/main" val="14521631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49D874-CD78-A74F-9214-0CFFAB95A210}" type="datetimeFigureOut">
              <a:rPr lang="en-US" smtClean="0"/>
              <a:t>09/05/17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479C55-A5F4-914C-B4BB-DEA05235297B}" type="slidenum">
              <a:rPr lang="en-US" smtClean="0"/>
              <a:t>‹#›</a:t>
            </a:fld>
            <a:endParaRPr lang="en-US"/>
          </a:p>
        </p:txBody>
      </p:sp>
    </p:spTree>
    <p:extLst>
      <p:ext uri="{BB962C8B-B14F-4D97-AF65-F5344CB8AC3E}">
        <p14:creationId xmlns:p14="http://schemas.microsoft.com/office/powerpoint/2010/main" val="21964300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8264" y="248787"/>
            <a:ext cx="8423871" cy="6416075"/>
          </a:xfrm>
        </p:spPr>
        <p:txBody>
          <a:bodyPr>
            <a:noAutofit/>
          </a:bodyPr>
          <a:lstStyle/>
          <a:p>
            <a:pPr algn="l"/>
            <a:r>
              <a:rPr lang="en-US" sz="2400" b="1" dirty="0" smtClean="0">
                <a:solidFill>
                  <a:srgbClr val="000000"/>
                </a:solidFill>
              </a:rPr>
              <a:t>EXSO roles and responsibilities</a:t>
            </a:r>
            <a:br>
              <a:rPr lang="en-US" sz="2400" b="1" dirty="0" smtClean="0">
                <a:solidFill>
                  <a:srgbClr val="000000"/>
                </a:solidFill>
              </a:rPr>
            </a:br>
            <a:r>
              <a:rPr lang="en-US" sz="2400" b="1" dirty="0">
                <a:solidFill>
                  <a:srgbClr val="000000"/>
                </a:solidFill>
              </a:rPr>
              <a:t/>
            </a:r>
            <a:br>
              <a:rPr lang="en-US" sz="2400" b="1" dirty="0">
                <a:solidFill>
                  <a:srgbClr val="000000"/>
                </a:solidFill>
              </a:rPr>
            </a:br>
            <a:r>
              <a:rPr lang="en-US" sz="2400" b="1" dirty="0" smtClean="0">
                <a:solidFill>
                  <a:srgbClr val="0000FF"/>
                </a:solidFill>
              </a:rPr>
              <a:t>Thanks a lot for your increasing implication in the safety of the experiments ! </a:t>
            </a:r>
            <a:br>
              <a:rPr lang="en-US" sz="2400" b="1" dirty="0" smtClean="0">
                <a:solidFill>
                  <a:srgbClr val="0000FF"/>
                </a:solidFill>
              </a:rPr>
            </a:br>
            <a:r>
              <a:rPr lang="en-US" sz="2400" b="1" dirty="0" smtClean="0">
                <a:solidFill>
                  <a:srgbClr val="0000FF"/>
                </a:solidFill>
              </a:rPr>
              <a:t>And for the very collaborative interactions we have </a:t>
            </a:r>
            <a:r>
              <a:rPr lang="en-US" sz="2400" b="1" smtClean="0">
                <a:solidFill>
                  <a:srgbClr val="0000FF"/>
                </a:solidFill>
              </a:rPr>
              <a:t>with you. </a:t>
            </a:r>
            <a:r>
              <a:rPr lang="en-US" sz="2400" b="1" dirty="0" smtClean="0">
                <a:solidFill>
                  <a:srgbClr val="0000FF"/>
                </a:solidFill>
              </a:rPr>
              <a:t/>
            </a:r>
            <a:br>
              <a:rPr lang="en-US" sz="2400" b="1" dirty="0" smtClean="0">
                <a:solidFill>
                  <a:srgbClr val="0000FF"/>
                </a:solidFill>
              </a:rPr>
            </a:br>
            <a:r>
              <a:rPr lang="en-US" sz="2400" b="1" dirty="0" smtClean="0">
                <a:solidFill>
                  <a:srgbClr val="0000FF"/>
                </a:solidFill>
              </a:rPr>
              <a:t/>
            </a:r>
            <a:br>
              <a:rPr lang="en-US" sz="2400" b="1" dirty="0" smtClean="0">
                <a:solidFill>
                  <a:srgbClr val="0000FF"/>
                </a:solidFill>
              </a:rPr>
            </a:br>
            <a:r>
              <a:rPr lang="en-US" sz="2000" b="1" dirty="0" smtClean="0"/>
              <a:t>These slides are just a reminder of the GSI-SO-5</a:t>
            </a:r>
            <a:r>
              <a:rPr lang="en-US" sz="2000" b="1" dirty="0"/>
              <a:t> </a:t>
            </a:r>
            <a:r>
              <a:rPr lang="en-US" sz="2000" b="1" dirty="0" smtClean="0"/>
              <a:t>and a base for discussion </a:t>
            </a:r>
            <a:br>
              <a:rPr lang="en-US" sz="2000" b="1" dirty="0" smtClean="0"/>
            </a:br>
            <a:r>
              <a:rPr lang="en-US" sz="2000" b="1" dirty="0"/>
              <a:t/>
            </a:r>
            <a:br>
              <a:rPr lang="en-US" sz="2000" b="1" dirty="0"/>
            </a:br>
            <a:r>
              <a:rPr lang="en-US" sz="2000" b="1" dirty="0" smtClean="0"/>
              <a:t>Is there any point of the responsibilities which seems problematic ? </a:t>
            </a:r>
            <a:br>
              <a:rPr lang="en-US" sz="2000" b="1" dirty="0" smtClean="0"/>
            </a:br>
            <a:r>
              <a:rPr lang="en-US" sz="2000" b="1" dirty="0"/>
              <a:t/>
            </a:r>
            <a:br>
              <a:rPr lang="en-US" sz="2000" b="1" dirty="0"/>
            </a:br>
            <a:r>
              <a:rPr lang="en-US" sz="2000" b="1" dirty="0" smtClean="0"/>
              <a:t>How can we help you better ? </a:t>
            </a:r>
            <a:br>
              <a:rPr lang="en-US" sz="2000" b="1" dirty="0" smtClean="0"/>
            </a:br>
            <a:r>
              <a:rPr lang="en-US" sz="2000" b="1" dirty="0"/>
              <a:t/>
            </a:r>
            <a:br>
              <a:rPr lang="en-US" sz="2000" b="1" dirty="0"/>
            </a:br>
            <a:r>
              <a:rPr lang="en-US" sz="2000" b="1" dirty="0" smtClean="0"/>
              <a:t>Which training could we envisage to assist you in your role ? </a:t>
            </a:r>
            <a:r>
              <a:rPr lang="en-US" sz="2000" b="1" dirty="0">
                <a:solidFill>
                  <a:srgbClr val="0000FF"/>
                </a:solidFill>
              </a:rPr>
              <a:t/>
            </a:r>
            <a:br>
              <a:rPr lang="en-US" sz="2000" b="1" dirty="0">
                <a:solidFill>
                  <a:srgbClr val="0000FF"/>
                </a:solidFill>
              </a:rPr>
            </a:br>
            <a:r>
              <a:rPr lang="en-US" sz="2000" b="1" dirty="0" smtClean="0">
                <a:solidFill>
                  <a:srgbClr val="0000FF"/>
                </a:solidFill>
              </a:rPr>
              <a:t/>
            </a:r>
            <a:br>
              <a:rPr lang="en-US" sz="2000" b="1" dirty="0" smtClean="0">
                <a:solidFill>
                  <a:srgbClr val="0000FF"/>
                </a:solidFill>
              </a:rPr>
            </a:br>
            <a:r>
              <a:rPr lang="en-US" sz="2000" b="1" dirty="0" smtClean="0">
                <a:solidFill>
                  <a:srgbClr val="0000FF"/>
                </a:solidFill>
              </a:rPr>
              <a:t/>
            </a:r>
            <a:br>
              <a:rPr lang="en-US" sz="2000" b="1" dirty="0" smtClean="0">
                <a:solidFill>
                  <a:srgbClr val="0000FF"/>
                </a:solidFill>
              </a:rPr>
            </a:br>
            <a:r>
              <a:rPr lang="en-US" sz="2000" b="1" dirty="0" smtClean="0">
                <a:solidFill>
                  <a:srgbClr val="0000FF"/>
                </a:solidFill>
              </a:rPr>
              <a:t/>
            </a:r>
            <a:br>
              <a:rPr lang="en-US" sz="2000" b="1" dirty="0" smtClean="0">
                <a:solidFill>
                  <a:srgbClr val="0000FF"/>
                </a:solidFill>
              </a:rPr>
            </a:br>
            <a:r>
              <a:rPr lang="en-US" sz="2000" b="1" dirty="0" smtClean="0">
                <a:solidFill>
                  <a:srgbClr val="0000FF"/>
                </a:solidFill>
              </a:rPr>
              <a:t> </a:t>
            </a:r>
            <a:endParaRPr lang="en-US" sz="2000" b="1" dirty="0"/>
          </a:p>
        </p:txBody>
      </p:sp>
    </p:spTree>
    <p:extLst>
      <p:ext uri="{BB962C8B-B14F-4D97-AF65-F5344CB8AC3E}">
        <p14:creationId xmlns:p14="http://schemas.microsoft.com/office/powerpoint/2010/main" val="2200454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641609"/>
            <a:ext cx="9143999" cy="5879220"/>
          </a:xfrm>
        </p:spPr>
        <p:txBody>
          <a:bodyPr>
            <a:noAutofit/>
          </a:bodyPr>
          <a:lstStyle/>
          <a:p>
            <a:pPr algn="l"/>
            <a:r>
              <a:rPr lang="en-US" sz="1800" b="1" dirty="0" smtClean="0">
                <a:solidFill>
                  <a:srgbClr val="0000FF"/>
                </a:solidFill>
              </a:rPr>
              <a:t>EXSO - MISSION AND SCOPE OF WORK</a:t>
            </a:r>
            <a:r>
              <a:rPr lang="en-US" sz="1800" b="1" dirty="0">
                <a:solidFill>
                  <a:srgbClr val="0000FF"/>
                </a:solidFill>
              </a:rPr>
              <a:t> </a:t>
            </a:r>
            <a:r>
              <a:rPr lang="en-US" sz="1800" b="1" dirty="0" smtClean="0">
                <a:solidFill>
                  <a:srgbClr val="0000FF"/>
                </a:solidFill>
              </a:rPr>
              <a:t>- GSI - SO- 5</a:t>
            </a:r>
            <a:br>
              <a:rPr lang="en-US" sz="1800" b="1" dirty="0" smtClean="0">
                <a:solidFill>
                  <a:srgbClr val="0000FF"/>
                </a:solidFill>
              </a:rPr>
            </a:br>
            <a:r>
              <a:rPr lang="en-US" sz="1800" b="1" dirty="0" smtClean="0">
                <a:solidFill>
                  <a:srgbClr val="0000FF"/>
                </a:solidFill>
              </a:rPr>
              <a:t/>
            </a:r>
            <a:br>
              <a:rPr lang="en-US" sz="1800" b="1" dirty="0" smtClean="0">
                <a:solidFill>
                  <a:srgbClr val="0000FF"/>
                </a:solidFill>
              </a:rPr>
            </a:br>
            <a:r>
              <a:rPr lang="en-US" sz="1600" dirty="0" smtClean="0"/>
              <a:t>The EXSO shall support, via the Departmental Safety Officer (DSO), the Head of the Department hosting the</a:t>
            </a:r>
            <a:br>
              <a:rPr lang="en-US" sz="1600" dirty="0" smtClean="0"/>
            </a:br>
            <a:r>
              <a:rPr lang="en-US" sz="1600" dirty="0" smtClean="0"/>
              <a:t>Experiment for which the EXSO is appointed in fulfilling his obligations in matters of Safety.</a:t>
            </a:r>
            <a:br>
              <a:rPr lang="en-US" sz="1600" dirty="0" smtClean="0"/>
            </a:br>
            <a:r>
              <a:rPr lang="en-US" sz="1600" dirty="0" smtClean="0"/>
              <a:t/>
            </a:r>
            <a:br>
              <a:rPr lang="en-US" sz="1600" dirty="0" smtClean="0"/>
            </a:br>
            <a:r>
              <a:rPr lang="en-US" sz="1600" dirty="0" smtClean="0"/>
              <a:t>He shall in particular:</a:t>
            </a:r>
            <a:br>
              <a:rPr lang="en-US" sz="1600" dirty="0" smtClean="0"/>
            </a:br>
            <a:r>
              <a:rPr lang="en-US" sz="1600" dirty="0" smtClean="0"/>
              <a:t/>
            </a:r>
            <a:br>
              <a:rPr lang="en-US" sz="1600" dirty="0" smtClean="0"/>
            </a:br>
            <a:r>
              <a:rPr lang="en-US" sz="1600" dirty="0" smtClean="0"/>
              <a:t> </a:t>
            </a:r>
            <a:r>
              <a:rPr lang="en-US" sz="1700" dirty="0" smtClean="0"/>
              <a:t>keep himself and his DSO informed regarding all aspects of Safety within the Experiment;</a:t>
            </a:r>
            <a:br>
              <a:rPr lang="en-US" sz="1700" dirty="0" smtClean="0"/>
            </a:br>
            <a:r>
              <a:rPr lang="en-US" sz="1700" dirty="0" smtClean="0"/>
              <a:t> propose and monitor the implementation of appropriate measures for all persons participating in his Experiment and present on the CERN site to receive information on and comply with the CERN Safety</a:t>
            </a:r>
            <a:br>
              <a:rPr lang="en-US" sz="1700" dirty="0" smtClean="0"/>
            </a:br>
            <a:r>
              <a:rPr lang="en-US" sz="1700" dirty="0" smtClean="0"/>
              <a:t>Policy, the CERN Safety Rules and best practices;</a:t>
            </a:r>
            <a:br>
              <a:rPr lang="en-US" sz="1700" dirty="0" smtClean="0"/>
            </a:br>
            <a:r>
              <a:rPr lang="en-US" sz="1700" dirty="0" smtClean="0"/>
              <a:t> propose and monitor the implementation of appropriate measures to ensure the compliance of</a:t>
            </a:r>
            <a:br>
              <a:rPr lang="en-US" sz="1700" dirty="0" smtClean="0"/>
            </a:br>
            <a:r>
              <a:rPr lang="en-US" sz="1700" dirty="0" smtClean="0"/>
              <a:t>Installations, activities and projects under the responsibility of the Experiment with the CERN Safety</a:t>
            </a:r>
            <a:br>
              <a:rPr lang="en-US" sz="1700" dirty="0" smtClean="0"/>
            </a:br>
            <a:r>
              <a:rPr lang="en-US" sz="1700" dirty="0" smtClean="0"/>
              <a:t>Rules and best practices;</a:t>
            </a:r>
            <a:br>
              <a:rPr lang="en-US" sz="1700" dirty="0" smtClean="0"/>
            </a:br>
            <a:r>
              <a:rPr lang="en-US" sz="1700" dirty="0" smtClean="0"/>
              <a:t> oversee the establishment and updating of Safety Files;</a:t>
            </a:r>
            <a:br>
              <a:rPr lang="en-US" sz="1700" dirty="0" smtClean="0"/>
            </a:br>
            <a:r>
              <a:rPr lang="en-US" sz="1700" dirty="0" smtClean="0"/>
              <a:t> contribute to the improvement of Safety in the Experiment;</a:t>
            </a:r>
            <a:br>
              <a:rPr lang="en-US" sz="1700" dirty="0" smtClean="0"/>
            </a:br>
            <a:r>
              <a:rPr lang="en-US" sz="1700" dirty="0" smtClean="0"/>
              <a:t> support the Experiment in obtaining Safety clearance in accordance with the applicable CERN Safety</a:t>
            </a:r>
            <a:br>
              <a:rPr lang="en-US" sz="1700" dirty="0" smtClean="0"/>
            </a:br>
            <a:r>
              <a:rPr lang="en-US" sz="1700" dirty="0" smtClean="0"/>
              <a:t>Rules;</a:t>
            </a:r>
            <a:br>
              <a:rPr lang="en-US" sz="1700" dirty="0" smtClean="0"/>
            </a:br>
            <a:r>
              <a:rPr lang="en-US" sz="1700" dirty="0" smtClean="0"/>
              <a:t> execute any other Safety tasks as may be assigned to him by the Department Head, via the DSO, or a CERN Safety Rule;</a:t>
            </a:r>
            <a:br>
              <a:rPr lang="en-US" sz="1700" dirty="0" smtClean="0"/>
            </a:br>
            <a:r>
              <a:rPr lang="en-US" sz="1700" dirty="0" smtClean="0"/>
              <a:t> collaborate with other Safety Officers and Safety Support Officers, as well as with the HSE Unit, the</a:t>
            </a:r>
            <a:br>
              <a:rPr lang="en-US" sz="1700" dirty="0" smtClean="0"/>
            </a:br>
            <a:r>
              <a:rPr lang="en-US" sz="1700" dirty="0" smtClean="0"/>
              <a:t>Medical Service and the Fire and Rescue Service, as required.</a:t>
            </a:r>
            <a:endParaRPr lang="en-US" sz="1700" dirty="0"/>
          </a:p>
        </p:txBody>
      </p:sp>
    </p:spTree>
    <p:extLst>
      <p:ext uri="{BB962C8B-B14F-4D97-AF65-F5344CB8AC3E}">
        <p14:creationId xmlns:p14="http://schemas.microsoft.com/office/powerpoint/2010/main" val="30092155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TotalTime>
  <Words>17</Words>
  <Application>Microsoft Macintosh PowerPoint</Application>
  <PresentationFormat>On-screen Show (4:3)</PresentationFormat>
  <Paragraphs>2</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EXSO roles and responsibilities  Thanks a lot for your increasing implication in the safety of the experiments !  And for the very collaborative interactions we have with you.   These slides are just a reminder of the GSI-SO-5 and a base for discussion   Is there any point of the responsibilities which seems problematic ?   How can we help you better ?   Which training could we envisage to assist you in your role ?      </vt:lpstr>
      <vt:lpstr>EXSO - MISSION AND SCOPE OF WORK - GSI - SO- 5  The EXSO shall support, via the Departmental Safety Officer (DSO), the Head of the Department hosting the Experiment for which the EXSO is appointed in fulfilling his obligations in matters of Safety.  He shall in particular:   keep himself and his DSO informed regarding all aspects of Safety within the Experiment;  propose and monitor the implementation of appropriate measures for all persons participating in his Experiment and present on the CERN site to receive information on and comply with the CERN Safety Policy, the CERN Safety Rules and best practices;  propose and monitor the implementation of appropriate measures to ensure the compliance of Installations, activities and projects under the responsibility of the Experiment with the CERN Safety Rules and best practices;  oversee the establishment and updating of Safety Files;  contribute to the improvement of Safety in the Experiment;  support the Experiment in obtaining Safety clearance in accordance with the applicable CERN Safety Rules;  execute any other Safety tasks as may be assigned to him by the Department Head, via the DSO, or a CERN Safety Rule;  collaborate with other Safety Officers and Safety Support Officers, as well as with the HSE Unit, the Medical Service and the Fire and Rescue Service, as required.</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EXSO roles and responsibilities  These slides are just a reminder of the GSI-SO-5 and a base for discussion   Is there any point of the responsibilities which seems problematic ?   How can we help you better ?   Which training could we envisage to assist you in your role ?     </dc:title>
  <dc:creator>Olga Beltramello</dc:creator>
  <cp:lastModifiedBy>Olga Beltramello</cp:lastModifiedBy>
  <cp:revision>2</cp:revision>
  <dcterms:created xsi:type="dcterms:W3CDTF">2017-05-09T13:41:23Z</dcterms:created>
  <dcterms:modified xsi:type="dcterms:W3CDTF">2017-05-09T13:52:36Z</dcterms:modified>
</cp:coreProperties>
</file>