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67" r:id="rId3"/>
    <p:sldId id="259" r:id="rId4"/>
    <p:sldId id="271" r:id="rId5"/>
    <p:sldId id="268" r:id="rId6"/>
    <p:sldId id="269" r:id="rId7"/>
    <p:sldId id="264" r:id="rId8"/>
    <p:sldId id="265" r:id="rId9"/>
    <p:sldId id="266" r:id="rId10"/>
    <p:sldId id="272" r:id="rId11"/>
    <p:sldId id="270" r:id="rId12"/>
    <p:sldId id="273" r:id="rId13"/>
    <p:sldId id="274"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7" d="100"/>
          <a:sy n="127" d="100"/>
        </p:scale>
        <p:origin x="-424"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6DC651E-FB4E-104C-BA8F-EB107BE9B60C}" type="datetimeFigureOut">
              <a:rPr lang="en-US" smtClean="0"/>
              <a:t>4/26/17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88103A5-7E92-6B47-9D5F-48F4E55C89DF}" type="slidenum">
              <a:rPr lang="en-US" smtClean="0"/>
              <a:t>‹#›</a:t>
            </a:fld>
            <a:endParaRPr lang="en-US"/>
          </a:p>
        </p:txBody>
      </p:sp>
    </p:spTree>
    <p:extLst>
      <p:ext uri="{BB962C8B-B14F-4D97-AF65-F5344CB8AC3E}">
        <p14:creationId xmlns:p14="http://schemas.microsoft.com/office/powerpoint/2010/main" val="22391148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7B3190-2944-8849-B3F0-C78511722AD6}" type="datetimeFigureOut">
              <a:rPr lang="en-US" smtClean="0"/>
              <a:t>4/26/17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5FDE69-3C94-8448-B9CB-4C1B83271D27}" type="slidenum">
              <a:rPr lang="en-US" smtClean="0"/>
              <a:t>‹#›</a:t>
            </a:fld>
            <a:endParaRPr lang="en-US"/>
          </a:p>
        </p:txBody>
      </p:sp>
    </p:spTree>
    <p:extLst>
      <p:ext uri="{BB962C8B-B14F-4D97-AF65-F5344CB8AC3E}">
        <p14:creationId xmlns:p14="http://schemas.microsoft.com/office/powerpoint/2010/main" val="24907404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2E734F-2850-0144-B96D-FB5C6C75B5F4}" type="datetime1">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1966298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5F8F48-BE35-5F41-85A0-0A0738A76924}" type="datetime1">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1859266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51B04-8383-554A-93EC-9B7DCBD64048}" type="datetime1">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1749562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44553B-A410-CE4C-A4F4-960769EEE90D}" type="datetime1">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30282957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4BA93B-DA88-A24B-95E8-9C6FD01C9B0A}" type="datetime1">
              <a:rPr lang="en-US" smtClean="0"/>
              <a:t>4/26/17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2313821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9D49B6-5580-844D-8729-EF999E325AF5}" type="datetime1">
              <a:rPr lang="en-US" smtClean="0"/>
              <a:t>4/26/17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1486610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F2039C-EFE0-DE49-BA5B-91859D7A41A1}" type="datetime1">
              <a:rPr lang="en-US" smtClean="0"/>
              <a:t>4/26/17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2180152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B27DE37-301F-EE48-997E-3117F9EE777C}" type="datetime1">
              <a:rPr lang="en-US" smtClean="0"/>
              <a:t>4/26/17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362840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08FB9F-23FE-8B45-B005-36CD28DC7104}" type="datetime1">
              <a:rPr lang="en-US" smtClean="0"/>
              <a:t>4/26/17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3405811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A3BAD4-B933-284B-9C0A-E08CBEC75D21}" type="datetime1">
              <a:rPr lang="en-US" smtClean="0"/>
              <a:t>4/26/17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1971250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71A9FE-3FB2-E041-9B68-4434E4357007}" type="datetime1">
              <a:rPr lang="en-US" smtClean="0"/>
              <a:t>4/26/17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26CA32-81AA-4347-83A3-F12BC14E2018}" type="slidenum">
              <a:rPr lang="en-US" smtClean="0"/>
              <a:t>‹#›</a:t>
            </a:fld>
            <a:endParaRPr lang="en-US"/>
          </a:p>
        </p:txBody>
      </p:sp>
    </p:spTree>
    <p:extLst>
      <p:ext uri="{BB962C8B-B14F-4D97-AF65-F5344CB8AC3E}">
        <p14:creationId xmlns:p14="http://schemas.microsoft.com/office/powerpoint/2010/main" val="55241531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403241-0ED5-7D46-9025-61D80DA6B72E}" type="datetime1">
              <a:rPr lang="en-US" smtClean="0"/>
              <a:t>4/26/17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6CA32-81AA-4347-83A3-F12BC14E2018}" type="slidenum">
              <a:rPr lang="en-US" smtClean="0"/>
              <a:t>‹#›</a:t>
            </a:fld>
            <a:endParaRPr lang="en-US"/>
          </a:p>
        </p:txBody>
      </p:sp>
    </p:spTree>
    <p:extLst>
      <p:ext uri="{BB962C8B-B14F-4D97-AF65-F5344CB8AC3E}">
        <p14:creationId xmlns:p14="http://schemas.microsoft.com/office/powerpoint/2010/main" val="37984903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Hadronic Developer Parameters </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KOI, Tatsumi</a:t>
            </a:r>
          </a:p>
          <a:p>
            <a:r>
              <a:rPr lang="en-US" dirty="0" smtClean="0"/>
              <a:t>Dotti, Andrea</a:t>
            </a:r>
          </a:p>
          <a:p>
            <a:r>
              <a:rPr lang="en-US" dirty="0" smtClean="0"/>
              <a:t>Wright, H. </a:t>
            </a:r>
            <a:r>
              <a:rPr lang="en-US" smtClean="0"/>
              <a:t>Dennsi</a:t>
            </a:r>
            <a:endParaRPr lang="en-US" dirty="0" smtClean="0"/>
          </a:p>
          <a:p>
            <a:r>
              <a:rPr lang="en-US" dirty="0" smtClean="0"/>
              <a:t>SLAC National Accelerator Laboratory</a:t>
            </a:r>
            <a:endParaRPr lang="en-US" dirty="0"/>
          </a:p>
        </p:txBody>
      </p:sp>
      <p:sp>
        <p:nvSpPr>
          <p:cNvPr id="4" name="Slide Number Placeholder 3"/>
          <p:cNvSpPr>
            <a:spLocks noGrp="1"/>
          </p:cNvSpPr>
          <p:nvPr>
            <p:ph type="sldNum" sz="quarter" idx="12"/>
          </p:nvPr>
        </p:nvSpPr>
        <p:spPr/>
        <p:txBody>
          <a:bodyPr/>
          <a:lstStyle/>
          <a:p>
            <a:fld id="{7426CA32-81AA-4347-83A3-F12BC14E2018}" type="slidenum">
              <a:rPr lang="en-US" smtClean="0"/>
              <a:t>1</a:t>
            </a:fld>
            <a:endParaRPr lang="en-US"/>
          </a:p>
        </p:txBody>
      </p:sp>
    </p:spTree>
    <p:extLst>
      <p:ext uri="{BB962C8B-B14F-4D97-AF65-F5344CB8AC3E}">
        <p14:creationId xmlns:p14="http://schemas.microsoft.com/office/powerpoint/2010/main" val="331035555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Status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G4HadronicDeveloperParameters</a:t>
            </a:r>
            <a:endParaRPr lang="en-US" dirty="0"/>
          </a:p>
          <a:p>
            <a:pPr lvl="1"/>
            <a:r>
              <a:rPr lang="en-US" dirty="0" smtClean="0"/>
              <a:t>committing tags, but the last one is still rejected because there is warning message in Windows platform. </a:t>
            </a:r>
          </a:p>
          <a:p>
            <a:r>
              <a:rPr lang="en-US" dirty="0" smtClean="0"/>
              <a:t>G4CascadeParameters</a:t>
            </a:r>
          </a:p>
          <a:p>
            <a:pPr lvl="1"/>
            <a:r>
              <a:rPr lang="en-US" dirty="0" smtClean="0"/>
              <a:t>will commit after acceptance of </a:t>
            </a:r>
            <a:r>
              <a:rPr lang="en-US" dirty="0" err="1" smtClean="0"/>
              <a:t>HadronicDeveoperParameters</a:t>
            </a:r>
            <a:r>
              <a:rPr lang="en-US" dirty="0" smtClean="0"/>
              <a:t> tag.</a:t>
            </a:r>
          </a:p>
          <a:p>
            <a:pPr lvl="1"/>
            <a:r>
              <a:rPr lang="en-US" dirty="0" smtClean="0"/>
              <a:t>Applying activation key, for a while. </a:t>
            </a:r>
          </a:p>
          <a:p>
            <a:r>
              <a:rPr lang="en-US" dirty="0" smtClean="0"/>
              <a:t>Only usage of “double” type parameter is tested through BERT-like cascade model.</a:t>
            </a:r>
          </a:p>
        </p:txBody>
      </p:sp>
      <p:sp>
        <p:nvSpPr>
          <p:cNvPr id="4" name="Slide Number Placeholder 3"/>
          <p:cNvSpPr>
            <a:spLocks noGrp="1"/>
          </p:cNvSpPr>
          <p:nvPr>
            <p:ph type="sldNum" sz="quarter" idx="12"/>
          </p:nvPr>
        </p:nvSpPr>
        <p:spPr/>
        <p:txBody>
          <a:bodyPr/>
          <a:lstStyle/>
          <a:p>
            <a:fld id="{7426CA32-81AA-4347-83A3-F12BC14E2018}" type="slidenum">
              <a:rPr lang="en-US" smtClean="0"/>
              <a:t>10</a:t>
            </a:fld>
            <a:endParaRPr lang="en-US"/>
          </a:p>
        </p:txBody>
      </p:sp>
    </p:spTree>
    <p:extLst>
      <p:ext uri="{BB962C8B-B14F-4D97-AF65-F5344CB8AC3E}">
        <p14:creationId xmlns:p14="http://schemas.microsoft.com/office/powerpoint/2010/main" val="4158604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t>
            </a:r>
            <a:r>
              <a:rPr lang="en-US" dirty="0" smtClean="0"/>
              <a:t>estriction that parameters can be changed only once in a job</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Is this limitation too much strict?</a:t>
            </a:r>
          </a:p>
          <a:p>
            <a:pPr lvl="1"/>
            <a:r>
              <a:rPr lang="en-US" dirty="0" smtClean="0"/>
              <a:t>User may need to change multiple times in a job</a:t>
            </a:r>
          </a:p>
          <a:p>
            <a:pPr lvl="2"/>
            <a:r>
              <a:rPr lang="en-US" dirty="0" smtClean="0"/>
              <a:t>Is there any fundamental reason why </a:t>
            </a:r>
            <a:r>
              <a:rPr lang="en-US" dirty="0"/>
              <a:t>it can not be divided into multiple </a:t>
            </a:r>
            <a:r>
              <a:rPr lang="en-US" dirty="0" smtClean="0"/>
              <a:t>jobs?</a:t>
            </a:r>
          </a:p>
          <a:p>
            <a:r>
              <a:rPr lang="en-US" dirty="0" smtClean="0"/>
              <a:t>Hadronic</a:t>
            </a:r>
            <a:r>
              <a:rPr lang="en-US" dirty="0"/>
              <a:t> </a:t>
            </a:r>
            <a:r>
              <a:rPr lang="en-US" dirty="0" smtClean="0"/>
              <a:t>framework does not define solid incorporation timing of parameters into simulation (model).  </a:t>
            </a:r>
          </a:p>
          <a:p>
            <a:pPr lvl="1"/>
            <a:r>
              <a:rPr lang="en-US" dirty="0" smtClean="0"/>
              <a:t>We cannot guarantee that new values are properly incorporated in later calculation.</a:t>
            </a:r>
          </a:p>
          <a:p>
            <a:pPr lvl="1"/>
            <a:r>
              <a:rPr lang="en-US" dirty="0" smtClean="0"/>
              <a:t>Some models can handle properly but others are not</a:t>
            </a:r>
          </a:p>
          <a:p>
            <a:endParaRPr lang="en-US" dirty="0"/>
          </a:p>
          <a:p>
            <a:endParaRPr lang="en-US" dirty="0" smtClean="0"/>
          </a:p>
        </p:txBody>
      </p:sp>
      <p:sp>
        <p:nvSpPr>
          <p:cNvPr id="4" name="Slide Number Placeholder 3"/>
          <p:cNvSpPr>
            <a:spLocks noGrp="1"/>
          </p:cNvSpPr>
          <p:nvPr>
            <p:ph type="sldNum" sz="quarter" idx="12"/>
          </p:nvPr>
        </p:nvSpPr>
        <p:spPr/>
        <p:txBody>
          <a:bodyPr/>
          <a:lstStyle/>
          <a:p>
            <a:fld id="{7426CA32-81AA-4347-83A3-F12BC14E2018}" type="slidenum">
              <a:rPr lang="en-US" smtClean="0"/>
              <a:t>11</a:t>
            </a:fld>
            <a:endParaRPr lang="en-US"/>
          </a:p>
        </p:txBody>
      </p:sp>
    </p:spTree>
    <p:extLst>
      <p:ext uri="{BB962C8B-B14F-4D97-AF65-F5344CB8AC3E}">
        <p14:creationId xmlns:p14="http://schemas.microsoft.com/office/powerpoint/2010/main" val="3592303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works</a:t>
            </a:r>
            <a:endParaRPr lang="en-US" dirty="0"/>
          </a:p>
        </p:txBody>
      </p:sp>
      <p:sp>
        <p:nvSpPr>
          <p:cNvPr id="3" name="Content Placeholder 2"/>
          <p:cNvSpPr>
            <a:spLocks noGrp="1"/>
          </p:cNvSpPr>
          <p:nvPr>
            <p:ph idx="1"/>
          </p:nvPr>
        </p:nvSpPr>
        <p:spPr/>
        <p:txBody>
          <a:bodyPr/>
          <a:lstStyle/>
          <a:p>
            <a:r>
              <a:rPr lang="en-US" dirty="0" smtClean="0"/>
              <a:t>Fix warning messages in Windows platform and make available current version to developers for testing</a:t>
            </a:r>
          </a:p>
          <a:p>
            <a:pPr lvl="1"/>
            <a:r>
              <a:rPr lang="en-US" dirty="0" smtClean="0"/>
              <a:t>Next slide shows the warning, if you know how to fix it, please let me know!</a:t>
            </a:r>
          </a:p>
          <a:p>
            <a:r>
              <a:rPr lang="en-US" dirty="0" smtClean="0"/>
              <a:t>Usage of Boolean and integer parameter will be checked through </a:t>
            </a:r>
            <a:r>
              <a:rPr lang="en-US" dirty="0" err="1" smtClean="0"/>
              <a:t>Precompound</a:t>
            </a:r>
            <a:r>
              <a:rPr lang="en-US" dirty="0"/>
              <a:t> </a:t>
            </a:r>
            <a:r>
              <a:rPr lang="en-US" dirty="0" smtClean="0"/>
              <a:t>model</a:t>
            </a:r>
          </a:p>
          <a:p>
            <a:pPr marL="0" indent="0">
              <a:buNone/>
            </a:pP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7426CA32-81AA-4347-83A3-F12BC14E2018}" type="slidenum">
              <a:rPr lang="en-US" smtClean="0"/>
              <a:t>12</a:t>
            </a:fld>
            <a:endParaRPr lang="en-US"/>
          </a:p>
        </p:txBody>
      </p:sp>
    </p:spTree>
    <p:extLst>
      <p:ext uri="{BB962C8B-B14F-4D97-AF65-F5344CB8AC3E}">
        <p14:creationId xmlns:p14="http://schemas.microsoft.com/office/powerpoint/2010/main" val="1009114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Warning messages</a:t>
            </a:r>
            <a:br>
              <a:rPr lang="en-US" dirty="0" smtClean="0"/>
            </a:br>
            <a:r>
              <a:rPr lang="en-US" dirty="0" smtClean="0"/>
              <a:t>from Windows platform</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b="1" dirty="0" smtClean="0"/>
              <a:t>  </a:t>
            </a:r>
            <a:r>
              <a:rPr lang="en-US" b="1" dirty="0"/>
              <a:t>G4MuonMinusCapture.cc</a:t>
            </a:r>
          </a:p>
          <a:p>
            <a:pPr marL="0" indent="0">
              <a:buNone/>
            </a:pPr>
            <a:r>
              <a:rPr lang="en-US" b="1" dirty="0"/>
              <a:t>  G4HadronicAbsorptionBertini.cc</a:t>
            </a:r>
          </a:p>
          <a:p>
            <a:pPr marL="0" indent="0">
              <a:buNone/>
            </a:pPr>
            <a:r>
              <a:rPr lang="en-US" b="1" dirty="0"/>
              <a:t>  G4MuonMinusAtomicCapture.cc</a:t>
            </a:r>
          </a:p>
          <a:p>
            <a:pPr marL="0" indent="0">
              <a:buNone/>
            </a:pPr>
            <a:r>
              <a:rPr lang="en-US" b="1" dirty="0"/>
              <a:t>  G4Bessel.cc</a:t>
            </a:r>
          </a:p>
          <a:p>
            <a:pPr marL="0" indent="0">
              <a:buNone/>
            </a:pPr>
            <a:r>
              <a:rPr lang="en-US" b="1" dirty="0"/>
              <a:t>  G4HadFinalState.cc</a:t>
            </a:r>
          </a:p>
          <a:p>
            <a:pPr marL="0" indent="0">
              <a:buNone/>
            </a:pPr>
            <a:r>
              <a:rPr lang="en-US" b="1" dirty="0"/>
              <a:t>  G4HadProjectile.cc</a:t>
            </a:r>
          </a:p>
          <a:p>
            <a:pPr marL="0" indent="0">
              <a:buNone/>
            </a:pPr>
            <a:r>
              <a:rPr lang="en-US" b="1" dirty="0"/>
              <a:t>  G4HadSecondary.cc</a:t>
            </a:r>
          </a:p>
          <a:p>
            <a:pPr marL="0" indent="0">
              <a:buNone/>
            </a:pPr>
            <a:r>
              <a:rPr lang="en-US" b="1" dirty="0"/>
              <a:t>  G4HadSignalHandler.cc</a:t>
            </a:r>
          </a:p>
          <a:p>
            <a:pPr marL="0" indent="0">
              <a:buNone/>
            </a:pPr>
            <a:r>
              <a:rPr lang="en-US" b="1" dirty="0"/>
              <a:t>  G4HadTmpUtil.cc</a:t>
            </a:r>
          </a:p>
          <a:p>
            <a:pPr marL="0" indent="0">
              <a:buNone/>
            </a:pPr>
            <a:r>
              <a:rPr lang="en-US" b="1" dirty="0"/>
              <a:t>  G4HadronicDeveloperParameters.cc</a:t>
            </a:r>
          </a:p>
          <a:p>
            <a:pPr marL="0" indent="0">
              <a:buNone/>
            </a:pPr>
            <a:endParaRPr lang="en-US" b="1" dirty="0" smtClean="0"/>
          </a:p>
          <a:p>
            <a:pPr marL="0" indent="0">
              <a:buNone/>
            </a:pPr>
            <a:r>
              <a:rPr lang="en-US" b="1" dirty="0" smtClean="0"/>
              <a:t>C</a:t>
            </a:r>
            <a:r>
              <a:rPr lang="en-US" b="1" dirty="0"/>
              <a:t>:\Program Files (x86)\Microsoft Visual Studio 14.0\VC\include\utility(158): warning C4800: '</a:t>
            </a:r>
            <a:r>
              <a:rPr lang="en-US" b="1" dirty="0" err="1"/>
              <a:t>const</a:t>
            </a:r>
            <a:r>
              <a:rPr lang="en-US" b="1" dirty="0"/>
              <a:t> G4int': forcing value to bool 'true' or 'false' (performance warning) [D:\</a:t>
            </a:r>
            <a:r>
              <a:rPr lang="en-US" b="1" dirty="0" err="1"/>
              <a:t>jk</a:t>
            </a:r>
            <a:r>
              <a:rPr lang="en-US" b="1" dirty="0"/>
              <a:t>\workspace\g4-win_2\VC14\win7vs14\Platform\x86\</a:t>
            </a:r>
            <a:r>
              <a:rPr lang="en-US" b="1" dirty="0" err="1"/>
              <a:t>Seq</a:t>
            </a:r>
            <a:r>
              <a:rPr lang="en-US" b="1" dirty="0"/>
              <a:t>\nightly\</a:t>
            </a:r>
            <a:r>
              <a:rPr lang="en-US" b="1" dirty="0" err="1"/>
              <a:t>RelWithDebInfo</a:t>
            </a:r>
            <a:r>
              <a:rPr lang="en-US" b="1" dirty="0"/>
              <a:t>\g4tags-dev\build\source\processes\_G4processes-archive.vcxproj]</a:t>
            </a:r>
            <a:r>
              <a:rPr lang="en-US" dirty="0"/>
              <a:t> </a:t>
            </a:r>
            <a:endParaRPr lang="en-US" dirty="0" smtClean="0"/>
          </a:p>
          <a:p>
            <a:pPr marL="457200" lvl="1" indent="0">
              <a:buNone/>
            </a:pPr>
            <a:r>
              <a:rPr lang="en-US" dirty="0" smtClean="0"/>
              <a:t>C</a:t>
            </a:r>
            <a:r>
              <a:rPr lang="en-US" dirty="0"/>
              <a:t>:\Program Files (x86)\Microsoft Visual Studio 14.0\VC\include\xmemory0(657): note: see reference to function template instantiation '</a:t>
            </a:r>
            <a:r>
              <a:rPr lang="en-US" dirty="0" err="1"/>
              <a:t>std</a:t>
            </a:r>
            <a:r>
              <a:rPr lang="en-US" dirty="0"/>
              <a:t>::pair&lt;</a:t>
            </a:r>
            <a:r>
              <a:rPr lang="en-US" dirty="0" err="1"/>
              <a:t>const</a:t>
            </a:r>
            <a:r>
              <a:rPr lang="en-US" dirty="0"/>
              <a:t> _</a:t>
            </a:r>
            <a:r>
              <a:rPr lang="en-US" dirty="0" err="1"/>
              <a:t>Kty</a:t>
            </a:r>
            <a:r>
              <a:rPr lang="en-US" dirty="0"/>
              <a:t>,_Ty&gt;::pair&lt;</a:t>
            </a:r>
            <a:r>
              <a:rPr lang="en-US" dirty="0" err="1"/>
              <a:t>std</a:t>
            </a:r>
            <a:r>
              <a:rPr lang="en-US" dirty="0"/>
              <a:t>::</a:t>
            </a:r>
            <a:r>
              <a:rPr lang="en-US" dirty="0" err="1"/>
              <a:t>string,const</a:t>
            </a:r>
            <a:r>
              <a:rPr lang="en-US" dirty="0"/>
              <a:t> G4int,void&gt;(</a:t>
            </a:r>
            <a:r>
              <a:rPr lang="en-US" dirty="0" err="1"/>
              <a:t>std</a:t>
            </a:r>
            <a:r>
              <a:rPr lang="en-US" dirty="0"/>
              <a:t>::pair&lt;</a:t>
            </a:r>
            <a:r>
              <a:rPr lang="en-US" dirty="0" err="1"/>
              <a:t>std</a:t>
            </a:r>
            <a:r>
              <a:rPr lang="en-US" dirty="0"/>
              <a:t>::</a:t>
            </a:r>
            <a:r>
              <a:rPr lang="en-US" dirty="0" err="1"/>
              <a:t>string,const</a:t>
            </a:r>
            <a:r>
              <a:rPr lang="en-US" dirty="0"/>
              <a:t> G4int&gt; &amp;&amp;) </a:t>
            </a:r>
            <a:r>
              <a:rPr lang="en-US" dirty="0" err="1"/>
              <a:t>noexcept</a:t>
            </a:r>
            <a:r>
              <a:rPr lang="en-US" dirty="0"/>
              <a:t>' being compiled with [ _</a:t>
            </a:r>
            <a:r>
              <a:rPr lang="en-US" dirty="0" err="1"/>
              <a:t>Kty</a:t>
            </a:r>
            <a:r>
              <a:rPr lang="en-US" dirty="0"/>
              <a:t>=</a:t>
            </a:r>
            <a:r>
              <a:rPr lang="en-US" dirty="0" err="1"/>
              <a:t>std</a:t>
            </a:r>
            <a:r>
              <a:rPr lang="en-US" dirty="0"/>
              <a:t>::string, _Ty=</a:t>
            </a:r>
            <a:r>
              <a:rPr lang="en-US" dirty="0" err="1"/>
              <a:t>const</a:t>
            </a:r>
            <a:r>
              <a:rPr lang="en-US" dirty="0"/>
              <a:t> G4bool ] </a:t>
            </a:r>
            <a:endParaRPr lang="en-US" dirty="0" smtClean="0"/>
          </a:p>
          <a:p>
            <a:pPr marL="457200" lvl="1" indent="0">
              <a:buNone/>
            </a:pPr>
            <a:r>
              <a:rPr lang="en-US" dirty="0" smtClean="0"/>
              <a:t>C</a:t>
            </a:r>
            <a:r>
              <a:rPr lang="en-US" dirty="0"/>
              <a:t>:\Program Files (x86)\Microsoft Visual Studio 14.0\VC\include\xmemory0(657): note: see reference to function template instantiation '</a:t>
            </a:r>
            <a:r>
              <a:rPr lang="en-US" dirty="0" err="1"/>
              <a:t>std</a:t>
            </a:r>
            <a:r>
              <a:rPr lang="en-US" dirty="0"/>
              <a:t>::pair&lt;</a:t>
            </a:r>
            <a:r>
              <a:rPr lang="en-US" dirty="0" err="1"/>
              <a:t>const</a:t>
            </a:r>
            <a:r>
              <a:rPr lang="en-US" dirty="0"/>
              <a:t> _</a:t>
            </a:r>
            <a:r>
              <a:rPr lang="en-US" dirty="0" err="1"/>
              <a:t>Kty</a:t>
            </a:r>
            <a:r>
              <a:rPr lang="en-US" dirty="0"/>
              <a:t>,_Ty&gt;::pair&lt;</a:t>
            </a:r>
            <a:r>
              <a:rPr lang="en-US" dirty="0" err="1"/>
              <a:t>std</a:t>
            </a:r>
            <a:r>
              <a:rPr lang="en-US" dirty="0"/>
              <a:t>::</a:t>
            </a:r>
            <a:r>
              <a:rPr lang="en-US" dirty="0" err="1"/>
              <a:t>string,const</a:t>
            </a:r>
            <a:r>
              <a:rPr lang="en-US" dirty="0"/>
              <a:t> G4int,void&gt;(</a:t>
            </a:r>
            <a:r>
              <a:rPr lang="en-US" dirty="0" err="1"/>
              <a:t>std</a:t>
            </a:r>
            <a:r>
              <a:rPr lang="en-US" dirty="0"/>
              <a:t>::pair&lt;</a:t>
            </a:r>
            <a:r>
              <a:rPr lang="en-US" dirty="0" err="1"/>
              <a:t>std</a:t>
            </a:r>
            <a:r>
              <a:rPr lang="en-US" dirty="0"/>
              <a:t>::</a:t>
            </a:r>
            <a:r>
              <a:rPr lang="en-US" dirty="0" err="1"/>
              <a:t>string,const</a:t>
            </a:r>
            <a:r>
              <a:rPr lang="en-US" dirty="0"/>
              <a:t> G4int&gt; &amp;&amp;) </a:t>
            </a:r>
            <a:r>
              <a:rPr lang="en-US" dirty="0" err="1"/>
              <a:t>noexcept</a:t>
            </a:r>
            <a:r>
              <a:rPr lang="en-US" dirty="0"/>
              <a:t>' being compiled with [ _</a:t>
            </a:r>
            <a:r>
              <a:rPr lang="en-US" dirty="0" err="1"/>
              <a:t>Kty</a:t>
            </a:r>
            <a:r>
              <a:rPr lang="en-US" dirty="0"/>
              <a:t>=</a:t>
            </a:r>
            <a:r>
              <a:rPr lang="en-US" dirty="0" err="1"/>
              <a:t>std</a:t>
            </a:r>
            <a:r>
              <a:rPr lang="en-US" dirty="0"/>
              <a:t>::string,</a:t>
            </a:r>
          </a:p>
        </p:txBody>
      </p:sp>
      <p:sp>
        <p:nvSpPr>
          <p:cNvPr id="4" name="Slide Number Placeholder 3"/>
          <p:cNvSpPr>
            <a:spLocks noGrp="1"/>
          </p:cNvSpPr>
          <p:nvPr>
            <p:ph type="sldNum" sz="quarter" idx="12"/>
          </p:nvPr>
        </p:nvSpPr>
        <p:spPr/>
        <p:txBody>
          <a:bodyPr/>
          <a:lstStyle/>
          <a:p>
            <a:fld id="{7426CA32-81AA-4347-83A3-F12BC14E2018}" type="slidenum">
              <a:rPr lang="en-US" smtClean="0"/>
              <a:t>13</a:t>
            </a:fld>
            <a:endParaRPr lang="en-US"/>
          </a:p>
        </p:txBody>
      </p:sp>
    </p:spTree>
    <p:extLst>
      <p:ext uri="{BB962C8B-B14F-4D97-AF65-F5344CB8AC3E}">
        <p14:creationId xmlns:p14="http://schemas.microsoft.com/office/powerpoint/2010/main" val="2553394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G4HadronicDeveloperParameters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utility class for handling hadronic developer parameters</a:t>
            </a:r>
          </a:p>
          <a:p>
            <a:pPr lvl="1"/>
            <a:r>
              <a:rPr lang="en-US" dirty="0" smtClean="0"/>
              <a:t>Should be simple but provide reasonable functionalities </a:t>
            </a:r>
          </a:p>
          <a:p>
            <a:pPr lvl="1"/>
            <a:r>
              <a:rPr lang="en-US" dirty="0" smtClean="0"/>
              <a:t>Set, Get, </a:t>
            </a:r>
            <a:r>
              <a:rPr lang="en-US" dirty="0" err="1" smtClean="0"/>
              <a:t>SetDefault</a:t>
            </a:r>
            <a:r>
              <a:rPr lang="en-US" dirty="0" smtClean="0"/>
              <a:t>, </a:t>
            </a:r>
            <a:r>
              <a:rPr lang="en-US" dirty="0" err="1" smtClean="0"/>
              <a:t>GetDefault</a:t>
            </a:r>
            <a:r>
              <a:rPr lang="en-US" dirty="0" smtClean="0"/>
              <a:t> and Dump</a:t>
            </a:r>
          </a:p>
          <a:p>
            <a:pPr lvl="1"/>
            <a:r>
              <a:rPr lang="en-US" dirty="0" smtClean="0"/>
              <a:t>Allow to set lower and upper limit for a parameter</a:t>
            </a:r>
          </a:p>
          <a:p>
            <a:r>
              <a:rPr lang="en-US" dirty="0" smtClean="0"/>
              <a:t>Hadronic developer parameter is a parameter that a model developer opens to specific (experienced) user for changing the value</a:t>
            </a:r>
          </a:p>
          <a:p>
            <a:pPr lvl="1"/>
            <a:r>
              <a:rPr lang="en-US" dirty="0" smtClean="0"/>
              <a:t>Model developer gives name of the parameter to the user.</a:t>
            </a:r>
          </a:p>
          <a:p>
            <a:pPr lvl="1"/>
            <a:r>
              <a:rPr lang="en-US" dirty="0" smtClean="0"/>
              <a:t>The </a:t>
            </a:r>
            <a:r>
              <a:rPr lang="en-US" dirty="0"/>
              <a:t>u</a:t>
            </a:r>
            <a:r>
              <a:rPr lang="en-US" dirty="0" smtClean="0"/>
              <a:t>ser changes the value of the parameter and checks its impact to final result.</a:t>
            </a:r>
            <a:endParaRPr lang="en-US" dirty="0"/>
          </a:p>
          <a:p>
            <a:r>
              <a:rPr lang="en-US" dirty="0" smtClean="0"/>
              <a:t>Type of parameter can be double, integer or Boolean. </a:t>
            </a:r>
          </a:p>
        </p:txBody>
      </p:sp>
      <p:sp>
        <p:nvSpPr>
          <p:cNvPr id="4" name="Slide Number Placeholder 3"/>
          <p:cNvSpPr>
            <a:spLocks noGrp="1"/>
          </p:cNvSpPr>
          <p:nvPr>
            <p:ph type="sldNum" sz="quarter" idx="12"/>
          </p:nvPr>
        </p:nvSpPr>
        <p:spPr/>
        <p:txBody>
          <a:bodyPr/>
          <a:lstStyle/>
          <a:p>
            <a:fld id="{7426CA32-81AA-4347-83A3-F12BC14E2018}" type="slidenum">
              <a:rPr lang="en-US" smtClean="0"/>
              <a:t>2</a:t>
            </a:fld>
            <a:endParaRPr lang="en-US"/>
          </a:p>
        </p:txBody>
      </p:sp>
    </p:spTree>
    <p:extLst>
      <p:ext uri="{BB962C8B-B14F-4D97-AF65-F5344CB8AC3E}">
        <p14:creationId xmlns:p14="http://schemas.microsoft.com/office/powerpoint/2010/main" val="64641389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a parameter, </a:t>
            </a:r>
            <a:endParaRPr lang="en-US" dirty="0"/>
          </a:p>
        </p:txBody>
      </p:sp>
      <p:sp>
        <p:nvSpPr>
          <p:cNvPr id="4" name="Text Placeholder 3"/>
          <p:cNvSpPr>
            <a:spLocks noGrp="1"/>
          </p:cNvSpPr>
          <p:nvPr>
            <p:ph type="body" idx="1"/>
          </p:nvPr>
        </p:nvSpPr>
        <p:spPr/>
        <p:txBody>
          <a:bodyPr/>
          <a:lstStyle/>
          <a:p>
            <a:r>
              <a:rPr lang="en-US" dirty="0" smtClean="0"/>
              <a:t>Model developer</a:t>
            </a:r>
            <a:endParaRPr lang="en-US" dirty="0"/>
          </a:p>
        </p:txBody>
      </p:sp>
      <p:sp>
        <p:nvSpPr>
          <p:cNvPr id="3" name="Content Placeholder 2"/>
          <p:cNvSpPr>
            <a:spLocks noGrp="1"/>
          </p:cNvSpPr>
          <p:nvPr>
            <p:ph sz="half" idx="2"/>
          </p:nvPr>
        </p:nvSpPr>
        <p:spPr/>
        <p:txBody>
          <a:bodyPr>
            <a:normAutofit/>
          </a:bodyPr>
          <a:lstStyle/>
          <a:p>
            <a:pPr marL="400050"/>
            <a:r>
              <a:rPr lang="en-US" dirty="0" smtClean="0"/>
              <a:t>Must set default value of the parameter</a:t>
            </a:r>
          </a:p>
          <a:p>
            <a:pPr marL="800100" lvl="1"/>
            <a:r>
              <a:rPr lang="en-US" dirty="0" smtClean="0"/>
              <a:t>Enable to register the lower and upper limits to the parameter</a:t>
            </a:r>
          </a:p>
          <a:p>
            <a:pPr marL="400050"/>
            <a:r>
              <a:rPr lang="en-US" dirty="0"/>
              <a:t>U</a:t>
            </a:r>
            <a:r>
              <a:rPr lang="en-US" dirty="0" smtClean="0"/>
              <a:t>se a value through </a:t>
            </a:r>
            <a:r>
              <a:rPr lang="en-US" b="1" dirty="0" err="1" smtClean="0"/>
              <a:t>DeveloperGet</a:t>
            </a:r>
            <a:r>
              <a:rPr lang="en-US" dirty="0" smtClean="0"/>
              <a:t> method in the initialization of model</a:t>
            </a:r>
          </a:p>
          <a:p>
            <a:pPr marL="800100" lvl="1"/>
            <a:r>
              <a:rPr lang="en-US" dirty="0" smtClean="0"/>
              <a:t>To be enable to issue a warning message, when the value is modified</a:t>
            </a:r>
          </a:p>
          <a:p>
            <a:pPr marL="514350" lvl="1" indent="0">
              <a:buNone/>
            </a:pPr>
            <a:endParaRPr lang="en-US" dirty="0" smtClean="0"/>
          </a:p>
          <a:p>
            <a:endParaRPr lang="en-US" dirty="0"/>
          </a:p>
        </p:txBody>
      </p:sp>
      <p:sp>
        <p:nvSpPr>
          <p:cNvPr id="5" name="Text Placeholder 4"/>
          <p:cNvSpPr>
            <a:spLocks noGrp="1"/>
          </p:cNvSpPr>
          <p:nvPr>
            <p:ph type="body" sz="quarter" idx="3"/>
          </p:nvPr>
        </p:nvSpPr>
        <p:spPr/>
        <p:txBody>
          <a:bodyPr/>
          <a:lstStyle/>
          <a:p>
            <a:r>
              <a:rPr lang="en-US" dirty="0" smtClean="0"/>
              <a:t>User (tester)</a:t>
            </a:r>
            <a:endParaRPr lang="en-US" dirty="0"/>
          </a:p>
        </p:txBody>
      </p:sp>
      <p:sp>
        <p:nvSpPr>
          <p:cNvPr id="6" name="Content Placeholder 5"/>
          <p:cNvSpPr>
            <a:spLocks noGrp="1"/>
          </p:cNvSpPr>
          <p:nvPr>
            <p:ph sz="quarter" idx="4"/>
          </p:nvPr>
        </p:nvSpPr>
        <p:spPr/>
        <p:txBody>
          <a:bodyPr>
            <a:normAutofit lnSpcReduction="10000"/>
          </a:bodyPr>
          <a:lstStyle/>
          <a:p>
            <a:r>
              <a:rPr lang="en-US" dirty="0" smtClean="0"/>
              <a:t>Can set a new value for the parameter</a:t>
            </a:r>
          </a:p>
          <a:p>
            <a:pPr lvl="1"/>
            <a:r>
              <a:rPr lang="en-US" b="1" dirty="0" smtClean="0"/>
              <a:t>Should do this very early in his/her code</a:t>
            </a:r>
            <a:r>
              <a:rPr lang="en-US" dirty="0" smtClean="0"/>
              <a:t>.</a:t>
            </a:r>
          </a:p>
          <a:p>
            <a:pPr lvl="1"/>
            <a:r>
              <a:rPr lang="en-US" b="1" dirty="0"/>
              <a:t>Changes only allow once</a:t>
            </a:r>
            <a:r>
              <a:rPr lang="en-US" dirty="0"/>
              <a:t> </a:t>
            </a:r>
            <a:endParaRPr lang="en-US" dirty="0" smtClean="0"/>
          </a:p>
          <a:p>
            <a:r>
              <a:rPr lang="en-US" dirty="0" smtClean="0"/>
              <a:t>Can </a:t>
            </a:r>
            <a:r>
              <a:rPr lang="en-US" dirty="0"/>
              <a:t>c</a:t>
            </a:r>
            <a:r>
              <a:rPr lang="en-US" dirty="0" smtClean="0"/>
              <a:t>heck default value</a:t>
            </a:r>
          </a:p>
          <a:p>
            <a:r>
              <a:rPr lang="en-US" dirty="0" smtClean="0"/>
              <a:t>Can </a:t>
            </a:r>
            <a:r>
              <a:rPr lang="en-US" dirty="0"/>
              <a:t>d</a:t>
            </a:r>
            <a:r>
              <a:rPr lang="en-US" dirty="0" smtClean="0"/>
              <a:t>ump default and new value of a parameter with the name of parameter</a:t>
            </a:r>
            <a:endParaRPr lang="en-US" dirty="0"/>
          </a:p>
          <a:p>
            <a:pPr lvl="1"/>
            <a:r>
              <a:rPr lang="en-US" dirty="0" smtClean="0"/>
              <a:t>Dump require a parameter name as an argument.</a:t>
            </a:r>
            <a:endParaRPr lang="en-US" dirty="0"/>
          </a:p>
          <a:p>
            <a:pPr marL="0" indent="0">
              <a:buNone/>
            </a:pPr>
            <a:endParaRPr lang="en-US" dirty="0" smtClean="0"/>
          </a:p>
        </p:txBody>
      </p:sp>
      <p:sp>
        <p:nvSpPr>
          <p:cNvPr id="7" name="Slide Number Placeholder 6"/>
          <p:cNvSpPr>
            <a:spLocks noGrp="1"/>
          </p:cNvSpPr>
          <p:nvPr>
            <p:ph type="sldNum" sz="quarter" idx="12"/>
          </p:nvPr>
        </p:nvSpPr>
        <p:spPr/>
        <p:txBody>
          <a:bodyPr/>
          <a:lstStyle/>
          <a:p>
            <a:fld id="{7426CA32-81AA-4347-83A3-F12BC14E2018}" type="slidenum">
              <a:rPr lang="en-US" smtClean="0"/>
              <a:t>3</a:t>
            </a:fld>
            <a:endParaRPr lang="en-US"/>
          </a:p>
        </p:txBody>
      </p:sp>
    </p:spTree>
    <p:extLst>
      <p:ext uri="{BB962C8B-B14F-4D97-AF65-F5344CB8AC3E}">
        <p14:creationId xmlns:p14="http://schemas.microsoft.com/office/powerpoint/2010/main" val="3382984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Target user of </a:t>
            </a:r>
            <a:r>
              <a:rPr lang="en-US" dirty="0" err="1" smtClean="0"/>
              <a:t>HadronicDeveloperParameters</a:t>
            </a:r>
            <a:endParaRPr lang="en-US" dirty="0"/>
          </a:p>
        </p:txBody>
      </p:sp>
      <p:sp>
        <p:nvSpPr>
          <p:cNvPr id="8" name="Content Placeholder 7"/>
          <p:cNvSpPr>
            <a:spLocks noGrp="1"/>
          </p:cNvSpPr>
          <p:nvPr>
            <p:ph idx="1"/>
          </p:nvPr>
        </p:nvSpPr>
        <p:spPr/>
        <p:txBody>
          <a:bodyPr>
            <a:normAutofit/>
          </a:bodyPr>
          <a:lstStyle/>
          <a:p>
            <a:r>
              <a:rPr lang="en-US" dirty="0" smtClean="0"/>
              <a:t>An experienced user who want to see an impact of model parameter in final result. </a:t>
            </a:r>
          </a:p>
          <a:p>
            <a:r>
              <a:rPr lang="en-US" dirty="0"/>
              <a:t>H</a:t>
            </a:r>
            <a:r>
              <a:rPr lang="en-US" dirty="0" smtClean="0"/>
              <a:t>e/her has no interested in actual implementation of the model.</a:t>
            </a:r>
            <a:endParaRPr lang="en-US" dirty="0"/>
          </a:p>
          <a:p>
            <a:r>
              <a:rPr lang="en-US" dirty="0" smtClean="0"/>
              <a:t>Users (or developers) who have a knowledge of model implementation are not primary target</a:t>
            </a:r>
          </a:p>
          <a:p>
            <a:pPr lvl="1"/>
            <a:r>
              <a:rPr lang="en-US" dirty="0" smtClean="0"/>
              <a:t>They can easily wrote a codes for their purpose</a:t>
            </a:r>
          </a:p>
        </p:txBody>
      </p:sp>
      <p:sp>
        <p:nvSpPr>
          <p:cNvPr id="2" name="Slide Number Placeholder 1"/>
          <p:cNvSpPr>
            <a:spLocks noGrp="1"/>
          </p:cNvSpPr>
          <p:nvPr>
            <p:ph type="sldNum" sz="quarter" idx="12"/>
          </p:nvPr>
        </p:nvSpPr>
        <p:spPr/>
        <p:txBody>
          <a:bodyPr/>
          <a:lstStyle/>
          <a:p>
            <a:fld id="{7426CA32-81AA-4347-83A3-F12BC14E2018}" type="slidenum">
              <a:rPr lang="en-US" smtClean="0"/>
              <a:t>4</a:t>
            </a:fld>
            <a:endParaRPr lang="en-US"/>
          </a:p>
        </p:txBody>
      </p:sp>
    </p:spTree>
    <p:extLst>
      <p:ext uri="{BB962C8B-B14F-4D97-AF65-F5344CB8AC3E}">
        <p14:creationId xmlns:p14="http://schemas.microsoft.com/office/powerpoint/2010/main" val="3264500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Why</a:t>
            </a:r>
            <a:endParaRPr lang="en-US" dirty="0"/>
          </a:p>
        </p:txBody>
      </p:sp>
      <p:sp>
        <p:nvSpPr>
          <p:cNvPr id="8" name="Content Placeholder 7"/>
          <p:cNvSpPr>
            <a:spLocks noGrp="1"/>
          </p:cNvSpPr>
          <p:nvPr>
            <p:ph idx="1"/>
          </p:nvPr>
        </p:nvSpPr>
        <p:spPr/>
        <p:txBody>
          <a:bodyPr/>
          <a:lstStyle/>
          <a:p>
            <a:r>
              <a:rPr lang="en-US" dirty="0"/>
              <a:t>only allow to change parameter values once</a:t>
            </a:r>
            <a:r>
              <a:rPr lang="en-US" dirty="0" smtClean="0"/>
              <a:t>.</a:t>
            </a:r>
          </a:p>
          <a:p>
            <a:pPr lvl="1"/>
            <a:r>
              <a:rPr lang="en-US" dirty="0"/>
              <a:t>Incorporation timing of a new value into model is not well </a:t>
            </a:r>
            <a:r>
              <a:rPr lang="en-US" dirty="0" smtClean="0"/>
              <a:t>defined in </a:t>
            </a:r>
            <a:r>
              <a:rPr lang="en-US" dirty="0" err="1" smtClean="0"/>
              <a:t>hadronic</a:t>
            </a:r>
            <a:r>
              <a:rPr lang="en-US" dirty="0" smtClean="0"/>
              <a:t> framework</a:t>
            </a:r>
            <a:endParaRPr lang="en-US" dirty="0"/>
          </a:p>
          <a:p>
            <a:pPr lvl="1"/>
            <a:r>
              <a:rPr lang="en-US" dirty="0" smtClean="0"/>
              <a:t>Minimize </a:t>
            </a:r>
            <a:r>
              <a:rPr lang="en-US" dirty="0"/>
              <a:t>the risk that </a:t>
            </a:r>
            <a:r>
              <a:rPr lang="en-US" dirty="0" smtClean="0"/>
              <a:t>change of the parameter is not reflected in the calculation.</a:t>
            </a:r>
          </a:p>
          <a:p>
            <a:r>
              <a:rPr lang="en-US" dirty="0"/>
              <a:t>d</a:t>
            </a:r>
            <a:r>
              <a:rPr lang="en-US" dirty="0" smtClean="0"/>
              <a:t>ump always requires name of parameter</a:t>
            </a:r>
          </a:p>
          <a:p>
            <a:pPr lvl="1"/>
            <a:r>
              <a:rPr lang="en-US" dirty="0" smtClean="0"/>
              <a:t>We do not want to provide a full list of developer parameter for users. </a:t>
            </a:r>
          </a:p>
          <a:p>
            <a:pPr lvl="1"/>
            <a:endParaRPr lang="en-US" dirty="0"/>
          </a:p>
        </p:txBody>
      </p:sp>
      <p:sp>
        <p:nvSpPr>
          <p:cNvPr id="2" name="Slide Number Placeholder 1"/>
          <p:cNvSpPr>
            <a:spLocks noGrp="1"/>
          </p:cNvSpPr>
          <p:nvPr>
            <p:ph type="sldNum" sz="quarter" idx="12"/>
          </p:nvPr>
        </p:nvSpPr>
        <p:spPr/>
        <p:txBody>
          <a:bodyPr/>
          <a:lstStyle/>
          <a:p>
            <a:fld id="{7426CA32-81AA-4347-83A3-F12BC14E2018}" type="slidenum">
              <a:rPr lang="en-US" smtClean="0"/>
              <a:t>5</a:t>
            </a:fld>
            <a:endParaRPr lang="en-US"/>
          </a:p>
        </p:txBody>
      </p:sp>
    </p:spTree>
    <p:extLst>
      <p:ext uri="{BB962C8B-B14F-4D97-AF65-F5344CB8AC3E}">
        <p14:creationId xmlns:p14="http://schemas.microsoft.com/office/powerpoint/2010/main" val="2905900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DeveloperGet</a:t>
            </a:r>
            <a:r>
              <a:rPr lang="en-US" dirty="0" smtClean="0"/>
              <a:t>”</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This is the method model developer uses in incorporation of parameter values during the initialization of model. </a:t>
            </a:r>
          </a:p>
          <a:p>
            <a:r>
              <a:rPr lang="en-US" dirty="0" smtClean="0"/>
              <a:t>If the value is different from default, then warning message is issued.</a:t>
            </a:r>
          </a:p>
          <a:p>
            <a:pPr lvl="1"/>
            <a:r>
              <a:rPr lang="en-US" dirty="0" smtClean="0"/>
              <a:t>If user changed a value but not having this warning message, then the new value is not in use in the simulation by some reasons. Most likely it was too late to set the parameter. </a:t>
            </a:r>
            <a:endParaRPr lang="en-US" dirty="0"/>
          </a:p>
          <a:p>
            <a:r>
              <a:rPr lang="en-US" dirty="0" smtClean="0"/>
              <a:t>Difference between “</a:t>
            </a:r>
            <a:r>
              <a:rPr lang="en-US" dirty="0" err="1" smtClean="0"/>
              <a:t>DeveloperGet</a:t>
            </a:r>
            <a:r>
              <a:rPr lang="en-US" dirty="0" smtClean="0"/>
              <a:t>” and “Get”</a:t>
            </a:r>
          </a:p>
          <a:p>
            <a:pPr lvl="1"/>
            <a:r>
              <a:rPr lang="en-US" dirty="0" smtClean="0"/>
              <a:t>The later will not issue the warning messages.</a:t>
            </a:r>
          </a:p>
          <a:p>
            <a:pPr lvl="1"/>
            <a:r>
              <a:rPr lang="en-US" dirty="0" smtClean="0"/>
              <a:t>The use case of the later is that a user want to know current parameter value by some reason, for example print out.</a:t>
            </a:r>
            <a:endParaRPr lang="en-US" dirty="0"/>
          </a:p>
        </p:txBody>
      </p:sp>
      <p:sp>
        <p:nvSpPr>
          <p:cNvPr id="4" name="Slide Number Placeholder 3"/>
          <p:cNvSpPr>
            <a:spLocks noGrp="1"/>
          </p:cNvSpPr>
          <p:nvPr>
            <p:ph type="sldNum" sz="quarter" idx="12"/>
          </p:nvPr>
        </p:nvSpPr>
        <p:spPr/>
        <p:txBody>
          <a:bodyPr/>
          <a:lstStyle/>
          <a:p>
            <a:fld id="{7426CA32-81AA-4347-83A3-F12BC14E2018}" type="slidenum">
              <a:rPr lang="en-US" smtClean="0"/>
              <a:t>6</a:t>
            </a:fld>
            <a:endParaRPr lang="en-US"/>
          </a:p>
        </p:txBody>
      </p:sp>
    </p:spTree>
    <p:extLst>
      <p:ext uri="{BB962C8B-B14F-4D97-AF65-F5344CB8AC3E}">
        <p14:creationId xmlns:p14="http://schemas.microsoft.com/office/powerpoint/2010/main" val="2292867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G4HadronicDeveloperParameters</a:t>
            </a:r>
            <a:r>
              <a:rPr lang="en-US" dirty="0"/>
              <a:t/>
            </a:r>
            <a:br>
              <a:rPr lang="en-US" dirty="0"/>
            </a:br>
            <a:r>
              <a:rPr lang="en-US" dirty="0" smtClean="0"/>
              <a:t>source/processes/hadronic/</a:t>
            </a:r>
            <a:r>
              <a:rPr lang="en-US" dirty="0" err="1" smtClean="0"/>
              <a:t>util</a:t>
            </a:r>
            <a:endParaRPr lang="en-US" dirty="0"/>
          </a:p>
        </p:txBody>
      </p:sp>
      <p:sp>
        <p:nvSpPr>
          <p:cNvPr id="7" name="Content Placeholder 6"/>
          <p:cNvSpPr>
            <a:spLocks noGrp="1"/>
          </p:cNvSpPr>
          <p:nvPr>
            <p:ph idx="1"/>
          </p:nvPr>
        </p:nvSpPr>
        <p:spPr/>
        <p:txBody>
          <a:bodyPr>
            <a:normAutofit fontScale="47500" lnSpcReduction="20000"/>
          </a:bodyPr>
          <a:lstStyle/>
          <a:p>
            <a:pPr marL="0" indent="0">
              <a:buNone/>
            </a:pPr>
            <a:r>
              <a:rPr lang="en-US" dirty="0"/>
              <a:t>class G4HadronicDeveloperParameters</a:t>
            </a:r>
          </a:p>
          <a:p>
            <a:pPr marL="0" indent="0">
              <a:buNone/>
            </a:pPr>
            <a:r>
              <a:rPr lang="en-US" dirty="0"/>
              <a:t>{</a:t>
            </a:r>
          </a:p>
          <a:p>
            <a:pPr marL="0" indent="0">
              <a:buNone/>
            </a:pPr>
            <a:r>
              <a:rPr lang="en-US" dirty="0"/>
              <a:t>   public:</a:t>
            </a:r>
          </a:p>
          <a:p>
            <a:pPr marL="0" indent="0">
              <a:buNone/>
            </a:pPr>
            <a:r>
              <a:rPr lang="en-US" dirty="0"/>
              <a:t>      static G4HadronicDeveloperParameters&amp; </a:t>
            </a:r>
            <a:r>
              <a:rPr lang="en-US" dirty="0" err="1"/>
              <a:t>GetInstance</a:t>
            </a:r>
            <a:r>
              <a:rPr lang="en-US" dirty="0" smtClean="0"/>
              <a:t>();</a:t>
            </a:r>
            <a:endParaRPr lang="en-US" dirty="0"/>
          </a:p>
          <a:p>
            <a:pPr marL="0" indent="0">
              <a:buNone/>
            </a:pPr>
            <a:r>
              <a:rPr lang="en-US" dirty="0"/>
              <a:t> </a:t>
            </a:r>
            <a:r>
              <a:rPr lang="en-US" dirty="0" smtClean="0"/>
              <a:t>  private:</a:t>
            </a:r>
            <a:endParaRPr lang="en-US" dirty="0"/>
          </a:p>
          <a:p>
            <a:pPr marL="0" indent="0">
              <a:buNone/>
            </a:pPr>
            <a:r>
              <a:rPr lang="en-US" dirty="0"/>
              <a:t>       G4HadronicDeveloperParameters();</a:t>
            </a:r>
          </a:p>
          <a:p>
            <a:pPr marL="0" indent="0">
              <a:buNone/>
            </a:pPr>
            <a:r>
              <a:rPr lang="en-US" dirty="0" smtClean="0"/>
              <a:t>   </a:t>
            </a:r>
          </a:p>
          <a:p>
            <a:pPr marL="0" indent="0">
              <a:buNone/>
            </a:pPr>
            <a:r>
              <a:rPr lang="en-US" dirty="0"/>
              <a:t> </a:t>
            </a:r>
            <a:r>
              <a:rPr lang="en-US" dirty="0" smtClean="0"/>
              <a:t>  public</a:t>
            </a:r>
            <a:r>
              <a:rPr lang="en-US" dirty="0"/>
              <a:t>:</a:t>
            </a:r>
          </a:p>
          <a:p>
            <a:pPr marL="0" indent="0">
              <a:buNone/>
            </a:pPr>
            <a:r>
              <a:rPr lang="en-US" dirty="0" smtClean="0"/>
              <a:t>      G4bool </a:t>
            </a:r>
            <a:r>
              <a:rPr lang="en-US" b="1" dirty="0"/>
              <a:t>Set</a:t>
            </a:r>
            <a:r>
              <a:rPr lang="en-US" dirty="0"/>
              <a:t>( </a:t>
            </a:r>
            <a:r>
              <a:rPr lang="en-US" dirty="0" err="1"/>
              <a:t>const</a:t>
            </a:r>
            <a:r>
              <a:rPr lang="en-US" dirty="0"/>
              <a:t> </a:t>
            </a:r>
            <a:r>
              <a:rPr lang="en-US" dirty="0" err="1"/>
              <a:t>std</a:t>
            </a:r>
            <a:r>
              <a:rPr lang="en-US" dirty="0"/>
              <a:t>::string name , </a:t>
            </a:r>
            <a:r>
              <a:rPr lang="en-US" dirty="0" err="1"/>
              <a:t>const</a:t>
            </a:r>
            <a:r>
              <a:rPr lang="en-US" dirty="0"/>
              <a:t> G4double );</a:t>
            </a:r>
          </a:p>
          <a:p>
            <a:pPr marL="0" indent="0">
              <a:buNone/>
            </a:pPr>
            <a:r>
              <a:rPr lang="en-US" dirty="0" smtClean="0"/>
              <a:t>      G4bool </a:t>
            </a:r>
            <a:r>
              <a:rPr lang="en-US" b="1" dirty="0" err="1"/>
              <a:t>GetDefault</a:t>
            </a:r>
            <a:r>
              <a:rPr lang="en-US" dirty="0"/>
              <a:t>( </a:t>
            </a:r>
            <a:r>
              <a:rPr lang="en-US" dirty="0" err="1"/>
              <a:t>const</a:t>
            </a:r>
            <a:r>
              <a:rPr lang="en-US" dirty="0"/>
              <a:t> </a:t>
            </a:r>
            <a:r>
              <a:rPr lang="en-US" dirty="0" err="1"/>
              <a:t>std</a:t>
            </a:r>
            <a:r>
              <a:rPr lang="en-US" dirty="0"/>
              <a:t>::string name , G4double&amp; value </a:t>
            </a:r>
            <a:r>
              <a:rPr lang="en-US" dirty="0" smtClean="0"/>
              <a:t>);</a:t>
            </a:r>
            <a:endParaRPr lang="en-US" dirty="0"/>
          </a:p>
          <a:p>
            <a:pPr marL="0" indent="0">
              <a:buNone/>
            </a:pPr>
            <a:r>
              <a:rPr lang="en-US" dirty="0" smtClean="0"/>
              <a:t>      G4bool </a:t>
            </a:r>
            <a:r>
              <a:rPr lang="en-US" b="1" dirty="0"/>
              <a:t>Get</a:t>
            </a:r>
            <a:r>
              <a:rPr lang="en-US" dirty="0"/>
              <a:t>( </a:t>
            </a:r>
            <a:r>
              <a:rPr lang="en-US" dirty="0" err="1"/>
              <a:t>const</a:t>
            </a:r>
            <a:r>
              <a:rPr lang="en-US" dirty="0"/>
              <a:t> </a:t>
            </a:r>
            <a:r>
              <a:rPr lang="en-US" dirty="0" err="1"/>
              <a:t>std</a:t>
            </a:r>
            <a:r>
              <a:rPr lang="en-US" dirty="0"/>
              <a:t>::string name , G4double&amp; value );</a:t>
            </a:r>
          </a:p>
          <a:p>
            <a:pPr marL="0" indent="0">
              <a:buNone/>
            </a:pPr>
            <a:r>
              <a:rPr lang="en-US" dirty="0" smtClean="0"/>
              <a:t>      G4bool </a:t>
            </a:r>
            <a:r>
              <a:rPr lang="en-US" b="1" dirty="0" err="1"/>
              <a:t>SetDefault</a:t>
            </a:r>
            <a:r>
              <a:rPr lang="en-US" dirty="0"/>
              <a:t>( </a:t>
            </a:r>
            <a:r>
              <a:rPr lang="en-US" dirty="0" err="1"/>
              <a:t>const</a:t>
            </a:r>
            <a:r>
              <a:rPr lang="en-US" dirty="0"/>
              <a:t> </a:t>
            </a:r>
            <a:r>
              <a:rPr lang="en-US" dirty="0" err="1"/>
              <a:t>std</a:t>
            </a:r>
            <a:r>
              <a:rPr lang="en-US" dirty="0"/>
              <a:t>::string name , </a:t>
            </a:r>
            <a:r>
              <a:rPr lang="en-US" dirty="0" err="1"/>
              <a:t>const</a:t>
            </a:r>
            <a:r>
              <a:rPr lang="en-US" dirty="0"/>
              <a:t> G4double value </a:t>
            </a:r>
            <a:r>
              <a:rPr lang="en-US" dirty="0" smtClean="0"/>
              <a:t>, G4double </a:t>
            </a:r>
            <a:r>
              <a:rPr lang="en-US" dirty="0" err="1"/>
              <a:t>lower_limit</a:t>
            </a:r>
            <a:r>
              <a:rPr lang="en-US" dirty="0"/>
              <a:t> = -DBL_MAX , G4double </a:t>
            </a:r>
            <a:r>
              <a:rPr lang="en-US" dirty="0" err="1"/>
              <a:t>upper_limit</a:t>
            </a:r>
            <a:r>
              <a:rPr lang="en-US" dirty="0"/>
              <a:t> = DBL_MAX </a:t>
            </a:r>
            <a:r>
              <a:rPr lang="en-US" dirty="0" smtClean="0"/>
              <a:t>);</a:t>
            </a:r>
          </a:p>
          <a:p>
            <a:pPr marL="0" indent="0">
              <a:buNone/>
            </a:pPr>
            <a:r>
              <a:rPr lang="en-US" dirty="0"/>
              <a:t> </a:t>
            </a:r>
            <a:r>
              <a:rPr lang="en-US" dirty="0" smtClean="0"/>
              <a:t>     G4bool </a:t>
            </a:r>
            <a:r>
              <a:rPr lang="en-US" b="1" dirty="0" err="1" smtClean="0"/>
              <a:t>DeveloperGet</a:t>
            </a:r>
            <a:r>
              <a:rPr lang="en-US" dirty="0"/>
              <a:t>( </a:t>
            </a:r>
            <a:r>
              <a:rPr lang="en-US" dirty="0" err="1"/>
              <a:t>const</a:t>
            </a:r>
            <a:r>
              <a:rPr lang="en-US" dirty="0"/>
              <a:t> </a:t>
            </a:r>
            <a:r>
              <a:rPr lang="en-US" dirty="0" err="1"/>
              <a:t>std</a:t>
            </a:r>
            <a:r>
              <a:rPr lang="en-US" dirty="0"/>
              <a:t>::string name , G4double&amp; value )</a:t>
            </a:r>
            <a:r>
              <a:rPr lang="en-US" dirty="0" smtClean="0"/>
              <a:t>;</a:t>
            </a:r>
          </a:p>
          <a:p>
            <a:pPr marL="0" indent="0">
              <a:buNone/>
            </a:pPr>
            <a:r>
              <a:rPr lang="en-US" dirty="0" smtClean="0"/>
              <a:t>      </a:t>
            </a:r>
            <a:r>
              <a:rPr lang="en-US" dirty="0"/>
              <a:t>void </a:t>
            </a:r>
            <a:r>
              <a:rPr lang="en-US" b="1" dirty="0"/>
              <a:t>Dump</a:t>
            </a:r>
            <a:r>
              <a:rPr lang="en-US" dirty="0"/>
              <a:t>( </a:t>
            </a:r>
            <a:r>
              <a:rPr lang="en-US" dirty="0" err="1"/>
              <a:t>const</a:t>
            </a:r>
            <a:r>
              <a:rPr lang="en-US" dirty="0"/>
              <a:t> </a:t>
            </a:r>
            <a:r>
              <a:rPr lang="en-US" dirty="0" err="1"/>
              <a:t>std</a:t>
            </a:r>
            <a:r>
              <a:rPr lang="en-US" dirty="0"/>
              <a:t>::string name )</a:t>
            </a:r>
            <a:r>
              <a:rPr lang="en-US" dirty="0" smtClean="0"/>
              <a:t>;</a:t>
            </a:r>
          </a:p>
          <a:p>
            <a:pPr marL="0" indent="0">
              <a:buNone/>
            </a:pPr>
            <a:r>
              <a:rPr lang="en-US" dirty="0" smtClean="0"/>
              <a:t>,,,,</a:t>
            </a:r>
          </a:p>
          <a:p>
            <a:pPr marL="0" indent="0">
              <a:buNone/>
            </a:pPr>
            <a:r>
              <a:rPr lang="en-US" dirty="0" smtClean="0"/>
              <a:t>}</a:t>
            </a:r>
            <a:endParaRPr lang="en-US" dirty="0"/>
          </a:p>
        </p:txBody>
      </p:sp>
      <p:sp>
        <p:nvSpPr>
          <p:cNvPr id="3" name="Slide Number Placeholder 2"/>
          <p:cNvSpPr>
            <a:spLocks noGrp="1"/>
          </p:cNvSpPr>
          <p:nvPr>
            <p:ph type="sldNum" sz="quarter" idx="12"/>
          </p:nvPr>
        </p:nvSpPr>
        <p:spPr/>
        <p:txBody>
          <a:bodyPr/>
          <a:lstStyle/>
          <a:p>
            <a:fld id="{7426CA32-81AA-4347-83A3-F12BC14E2018}" type="slidenum">
              <a:rPr lang="en-US" smtClean="0"/>
              <a:t>7</a:t>
            </a:fld>
            <a:endParaRPr lang="en-US"/>
          </a:p>
        </p:txBody>
      </p:sp>
    </p:spTree>
    <p:extLst>
      <p:ext uri="{BB962C8B-B14F-4D97-AF65-F5344CB8AC3E}">
        <p14:creationId xmlns:p14="http://schemas.microsoft.com/office/powerpoint/2010/main" val="1911820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Developer side implementation </a:t>
            </a:r>
            <a:br>
              <a:rPr lang="en-US" dirty="0" smtClean="0"/>
            </a:br>
            <a:r>
              <a:rPr lang="en-US" dirty="0" smtClean="0"/>
              <a:t>G4CascadeParameters</a:t>
            </a:r>
            <a:endParaRPr lang="en-US" sz="3100" dirty="0"/>
          </a:p>
        </p:txBody>
      </p:sp>
      <p:sp>
        <p:nvSpPr>
          <p:cNvPr id="3" name="Content Placeholder 2"/>
          <p:cNvSpPr>
            <a:spLocks noGrp="1"/>
          </p:cNvSpPr>
          <p:nvPr>
            <p:ph idx="1"/>
          </p:nvPr>
        </p:nvSpPr>
        <p:spPr/>
        <p:txBody>
          <a:bodyPr>
            <a:normAutofit fontScale="32500" lnSpcReduction="20000"/>
          </a:bodyPr>
          <a:lstStyle/>
          <a:p>
            <a:pPr marL="0" indent="0">
              <a:buNone/>
            </a:pPr>
            <a:r>
              <a:rPr lang="en-US" dirty="0"/>
              <a:t>#include "</a:t>
            </a:r>
            <a:r>
              <a:rPr lang="en-US" dirty="0" smtClean="0"/>
              <a:t>G4HadronicDeveloperParameters.hh“</a:t>
            </a:r>
          </a:p>
          <a:p>
            <a:pPr marL="0" indent="0">
              <a:buNone/>
            </a:pPr>
            <a:r>
              <a:rPr lang="en-US" dirty="0"/>
              <a:t>#define OLD_RADIUS_UNITS (3.3836/1.2)           // Used with </a:t>
            </a:r>
            <a:r>
              <a:rPr lang="en-US" dirty="0" err="1"/>
              <a:t>NucModel</a:t>
            </a:r>
            <a:r>
              <a:rPr lang="en-US" dirty="0"/>
              <a:t> </a:t>
            </a:r>
            <a:r>
              <a:rPr lang="en-US" dirty="0" err="1"/>
              <a:t>params</a:t>
            </a:r>
            <a:endParaRPr lang="en-US" dirty="0" smtClean="0"/>
          </a:p>
          <a:p>
            <a:pPr marL="0" indent="0">
              <a:buNone/>
            </a:pPr>
            <a:r>
              <a:rPr lang="en-US" dirty="0" smtClean="0"/>
              <a:t>namespace {</a:t>
            </a:r>
          </a:p>
          <a:p>
            <a:pPr marL="0" indent="0">
              <a:buNone/>
            </a:pPr>
            <a:r>
              <a:rPr lang="en-US" dirty="0"/>
              <a:t> </a:t>
            </a:r>
            <a:r>
              <a:rPr lang="en-US" dirty="0" smtClean="0"/>
              <a:t>  G4HadronicDeveloperParameters</a:t>
            </a:r>
            <a:r>
              <a:rPr lang="en-US" dirty="0"/>
              <a:t>&amp; HDP = G4HadronicDeveloperParameters::</a:t>
            </a:r>
            <a:r>
              <a:rPr lang="en-US" dirty="0" err="1"/>
              <a:t>GetInstance</a:t>
            </a:r>
            <a:r>
              <a:rPr lang="en-US" dirty="0"/>
              <a:t>(); </a:t>
            </a:r>
            <a:endParaRPr lang="en-US" dirty="0" smtClean="0"/>
          </a:p>
          <a:p>
            <a:pPr marL="0" indent="0">
              <a:buNone/>
            </a:pPr>
            <a:r>
              <a:rPr lang="en-US" dirty="0" smtClean="0"/>
              <a:t>   class </a:t>
            </a:r>
            <a:r>
              <a:rPr lang="en-US" dirty="0" err="1"/>
              <a:t>BERTParameters</a:t>
            </a:r>
            <a:r>
              <a:rPr lang="en-US" dirty="0"/>
              <a:t> </a:t>
            </a:r>
            <a:r>
              <a:rPr lang="en-US" dirty="0" smtClean="0"/>
              <a:t>{</a:t>
            </a:r>
            <a:endParaRPr lang="en-US" dirty="0"/>
          </a:p>
          <a:p>
            <a:pPr marL="0" indent="0">
              <a:buNone/>
            </a:pPr>
            <a:r>
              <a:rPr lang="en-US" dirty="0"/>
              <a:t> </a:t>
            </a:r>
            <a:r>
              <a:rPr lang="en-US" dirty="0" smtClean="0"/>
              <a:t>     public</a:t>
            </a:r>
            <a:r>
              <a:rPr lang="en-US" dirty="0"/>
              <a:t>:</a:t>
            </a:r>
          </a:p>
          <a:p>
            <a:pPr marL="0" indent="0">
              <a:buNone/>
            </a:pPr>
            <a:r>
              <a:rPr lang="en-US" dirty="0"/>
              <a:t>      </a:t>
            </a:r>
            <a:r>
              <a:rPr lang="en-US" dirty="0" smtClean="0"/>
              <a:t>   </a:t>
            </a:r>
            <a:r>
              <a:rPr lang="en-US" dirty="0" err="1" smtClean="0"/>
              <a:t>BERTParameters</a:t>
            </a:r>
            <a:r>
              <a:rPr lang="en-US" dirty="0"/>
              <a:t>(){</a:t>
            </a:r>
          </a:p>
          <a:p>
            <a:pPr marL="0" indent="0">
              <a:buNone/>
            </a:pPr>
            <a:r>
              <a:rPr lang="en-US" dirty="0" smtClean="0"/>
              <a:t>            // </a:t>
            </a:r>
            <a:r>
              <a:rPr lang="en-US" dirty="0"/>
              <a:t>Define default values </a:t>
            </a:r>
          </a:p>
          <a:p>
            <a:pPr marL="0" indent="0">
              <a:buNone/>
            </a:pPr>
            <a:r>
              <a:rPr lang="en-US" dirty="0"/>
              <a:t>            </a:t>
            </a:r>
            <a:r>
              <a:rPr lang="en-US" dirty="0" smtClean="0"/>
              <a:t>//</a:t>
            </a:r>
            <a:r>
              <a:rPr lang="en-US" dirty="0" err="1" smtClean="0"/>
              <a:t>HDP.SetDefault</a:t>
            </a:r>
            <a:r>
              <a:rPr lang="en-US" dirty="0"/>
              <a:t>("NAME",VALUE,LOWER_LIMIT(default=-DBL_MAX),UPPER_LIMIT(default=DBL_MAX</a:t>
            </a:r>
            <a:r>
              <a:rPr lang="en-US" dirty="0" smtClean="0"/>
              <a:t>));</a:t>
            </a:r>
          </a:p>
          <a:p>
            <a:pPr marL="0" indent="0">
              <a:buNone/>
            </a:pPr>
            <a:r>
              <a:rPr lang="en-US" dirty="0"/>
              <a:t> </a:t>
            </a:r>
            <a:r>
              <a:rPr lang="en-US" dirty="0" smtClean="0"/>
              <a:t>           </a:t>
            </a:r>
            <a:r>
              <a:rPr lang="en-US" dirty="0" err="1" smtClean="0"/>
              <a:t>HDP.SetDefault</a:t>
            </a:r>
            <a:r>
              <a:rPr lang="en-US" dirty="0"/>
              <a:t>( </a:t>
            </a:r>
            <a:r>
              <a:rPr lang="en-US" dirty="0" smtClean="0"/>
              <a:t>“BERT_RADIUS_SCALE</a:t>
            </a:r>
            <a:r>
              <a:rPr lang="en-US" dirty="0"/>
              <a:t>" , OLD_RADIUS_UNITS );</a:t>
            </a:r>
          </a:p>
          <a:p>
            <a:pPr marL="0" indent="0">
              <a:buNone/>
            </a:pPr>
            <a:r>
              <a:rPr lang="en-US" dirty="0" smtClean="0"/>
              <a:t>            </a:t>
            </a:r>
            <a:r>
              <a:rPr lang="en-US" dirty="0" err="1" smtClean="0"/>
              <a:t>HDP.SetDefault</a:t>
            </a:r>
            <a:r>
              <a:rPr lang="en-US" dirty="0"/>
              <a:t>( </a:t>
            </a:r>
            <a:r>
              <a:rPr lang="en-US" dirty="0" smtClean="0"/>
              <a:t>“BERT_XSEC_SCALE</a:t>
            </a:r>
            <a:r>
              <a:rPr lang="en-US" dirty="0"/>
              <a:t>" , 1.0 , 0. );</a:t>
            </a:r>
          </a:p>
          <a:p>
            <a:pPr marL="0" indent="0">
              <a:buNone/>
            </a:pPr>
            <a:r>
              <a:rPr lang="en-US" dirty="0"/>
              <a:t>         </a:t>
            </a:r>
            <a:r>
              <a:rPr lang="en-US" dirty="0" smtClean="0"/>
              <a:t>}</a:t>
            </a:r>
          </a:p>
          <a:p>
            <a:pPr marL="0" indent="0">
              <a:buNone/>
            </a:pPr>
            <a:r>
              <a:rPr lang="en-US" dirty="0"/>
              <a:t> </a:t>
            </a:r>
            <a:r>
              <a:rPr lang="en-US" dirty="0" smtClean="0"/>
              <a:t>   };</a:t>
            </a:r>
            <a:endParaRPr lang="en-US" dirty="0"/>
          </a:p>
          <a:p>
            <a:pPr marL="0" indent="0">
              <a:buNone/>
            </a:pPr>
            <a:r>
              <a:rPr lang="en-US" dirty="0"/>
              <a:t>   </a:t>
            </a:r>
            <a:r>
              <a:rPr lang="en-US" dirty="0" smtClean="0"/>
              <a:t> </a:t>
            </a:r>
            <a:r>
              <a:rPr lang="en-US" dirty="0" err="1" smtClean="0"/>
              <a:t>BERTParameters</a:t>
            </a:r>
            <a:r>
              <a:rPr lang="en-US" dirty="0" smtClean="0"/>
              <a:t> </a:t>
            </a:r>
            <a:r>
              <a:rPr lang="en-US" dirty="0"/>
              <a:t>BP;</a:t>
            </a:r>
          </a:p>
          <a:p>
            <a:pPr marL="0" indent="0">
              <a:buNone/>
            </a:pPr>
            <a:r>
              <a:rPr lang="en-US" dirty="0" smtClean="0"/>
              <a:t>}</a:t>
            </a:r>
          </a:p>
          <a:p>
            <a:pPr marL="0" indent="0">
              <a:buNone/>
            </a:pPr>
            <a:endParaRPr lang="en-US" dirty="0"/>
          </a:p>
          <a:p>
            <a:pPr marL="0" indent="0">
              <a:buNone/>
            </a:pPr>
            <a:r>
              <a:rPr lang="en-US" dirty="0" smtClean="0"/>
              <a:t>void </a:t>
            </a:r>
            <a:r>
              <a:rPr lang="en-US" dirty="0"/>
              <a:t>G4CascadeParameters::Initialize() {</a:t>
            </a:r>
          </a:p>
          <a:p>
            <a:pPr marL="0" indent="0">
              <a:buNone/>
            </a:pPr>
            <a:r>
              <a:rPr lang="en-US" dirty="0" smtClean="0"/>
              <a:t>,,,</a:t>
            </a:r>
          </a:p>
          <a:p>
            <a:pPr marL="0" indent="0">
              <a:buNone/>
            </a:pPr>
            <a:r>
              <a:rPr lang="en-US" dirty="0"/>
              <a:t> //RADIUS_SCALE = (G4NUCMODEL_RAD_SCALE ? </a:t>
            </a:r>
            <a:r>
              <a:rPr lang="en-US" dirty="0" err="1"/>
              <a:t>strtod</a:t>
            </a:r>
            <a:r>
              <a:rPr lang="en-US" dirty="0"/>
              <a:t>(G4NUCMODEL_RAD_SCALE,0)</a:t>
            </a:r>
          </a:p>
          <a:p>
            <a:pPr marL="0" indent="0">
              <a:buNone/>
            </a:pPr>
            <a:r>
              <a:rPr lang="en-US" dirty="0"/>
              <a:t>  //              : (BEST_PAR?1.0:OLD_RADIUS_UNITS));</a:t>
            </a:r>
          </a:p>
          <a:p>
            <a:pPr marL="0" indent="0">
              <a:buNone/>
            </a:pPr>
            <a:r>
              <a:rPr lang="en-US" dirty="0" smtClean="0"/>
              <a:t> </a:t>
            </a:r>
            <a:r>
              <a:rPr lang="en-US" dirty="0" err="1" smtClean="0"/>
              <a:t>HDP.DeveloperGet</a:t>
            </a:r>
            <a:r>
              <a:rPr lang="en-US" dirty="0" smtClean="0"/>
              <a:t>(“BERT_RADIUS_SCALE</a:t>
            </a:r>
            <a:r>
              <a:rPr lang="en-US" dirty="0"/>
              <a:t>",RADIUS_SCALE);</a:t>
            </a:r>
          </a:p>
          <a:p>
            <a:pPr marL="0" indent="0">
              <a:buNone/>
            </a:pPr>
            <a:r>
              <a:rPr lang="en-US" dirty="0" smtClean="0"/>
              <a:t>,,,</a:t>
            </a:r>
            <a:endParaRPr lang="en-US" dirty="0"/>
          </a:p>
          <a:p>
            <a:pPr marL="0" indent="0">
              <a:buNone/>
            </a:pPr>
            <a:r>
              <a:rPr lang="en-US" dirty="0"/>
              <a:t>  //XSEC_SCALE = (G4NUCMODEL_XSEC_SCALE ? </a:t>
            </a:r>
            <a:r>
              <a:rPr lang="en-US" dirty="0" err="1"/>
              <a:t>strtod</a:t>
            </a:r>
            <a:r>
              <a:rPr lang="en-US" dirty="0"/>
              <a:t>(G4NUCMODEL_XSEC_SCALE,0)</a:t>
            </a:r>
          </a:p>
          <a:p>
            <a:pPr marL="0" indent="0">
              <a:buNone/>
            </a:pPr>
            <a:r>
              <a:rPr lang="en-US" dirty="0"/>
              <a:t>  //            : (BEST_PAR?0.1:1.0) );</a:t>
            </a:r>
          </a:p>
          <a:p>
            <a:pPr marL="0" indent="0">
              <a:buNone/>
            </a:pPr>
            <a:r>
              <a:rPr lang="en-US" dirty="0"/>
              <a:t>  </a:t>
            </a:r>
            <a:r>
              <a:rPr lang="en-US" dirty="0" err="1" smtClean="0"/>
              <a:t>HDP.DeveloperGet</a:t>
            </a:r>
            <a:r>
              <a:rPr lang="en-US" dirty="0" smtClean="0"/>
              <a:t>(“BERT_XSEC_SCALE</a:t>
            </a:r>
            <a:r>
              <a:rPr lang="en-US" dirty="0"/>
              <a:t>",XSEC_SCALE</a:t>
            </a:r>
            <a:r>
              <a:rPr lang="en-US" dirty="0" smtClean="0"/>
              <a:t>);</a:t>
            </a:r>
          </a:p>
          <a:p>
            <a:pPr marL="0" indent="0">
              <a:buNone/>
            </a:pPr>
            <a:r>
              <a:rPr lang="en-US" dirty="0" smtClean="0"/>
              <a:t>,,,,</a:t>
            </a:r>
          </a:p>
          <a:p>
            <a:pPr marL="0" indent="0">
              <a:buNone/>
            </a:pPr>
            <a:r>
              <a:rPr lang="en-US" dirty="0" smtClean="0"/>
              <a:t>}</a:t>
            </a:r>
            <a:endParaRPr lang="en-US" dirty="0"/>
          </a:p>
        </p:txBody>
      </p:sp>
      <p:sp>
        <p:nvSpPr>
          <p:cNvPr id="4" name="Slide Number Placeholder 3"/>
          <p:cNvSpPr>
            <a:spLocks noGrp="1"/>
          </p:cNvSpPr>
          <p:nvPr>
            <p:ph type="sldNum" sz="quarter" idx="12"/>
          </p:nvPr>
        </p:nvSpPr>
        <p:spPr/>
        <p:txBody>
          <a:bodyPr/>
          <a:lstStyle/>
          <a:p>
            <a:fld id="{7426CA32-81AA-4347-83A3-F12BC14E2018}" type="slidenum">
              <a:rPr lang="en-US" smtClean="0"/>
              <a:t>8</a:t>
            </a:fld>
            <a:endParaRPr lang="en-US"/>
          </a:p>
        </p:txBody>
      </p:sp>
    </p:spTree>
    <p:extLst>
      <p:ext uri="{BB962C8B-B14F-4D97-AF65-F5344CB8AC3E}">
        <p14:creationId xmlns:p14="http://schemas.microsoft.com/office/powerpoint/2010/main" val="3362473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User (tester) side implementation</a:t>
            </a:r>
            <a:br>
              <a:rPr lang="en-US" dirty="0" smtClean="0"/>
            </a:br>
            <a:r>
              <a:rPr lang="en-US" dirty="0" smtClean="0"/>
              <a:t>User main (Hadr01)</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a:t>
            </a:r>
            <a:r>
              <a:rPr lang="en-US" dirty="0"/>
              <a:t>include "</a:t>
            </a:r>
            <a:r>
              <a:rPr lang="en-US" dirty="0" smtClean="0"/>
              <a:t>G4HadronicDeveloperParameters.hh“</a:t>
            </a:r>
            <a:endParaRPr lang="en-US" dirty="0"/>
          </a:p>
          <a:p>
            <a:pPr marL="0" indent="0">
              <a:buNone/>
            </a:pPr>
            <a:r>
              <a:rPr lang="en-US" dirty="0" err="1" smtClean="0"/>
              <a:t>int</a:t>
            </a:r>
            <a:r>
              <a:rPr lang="en-US" dirty="0" smtClean="0"/>
              <a:t> main(,,,,) {</a:t>
            </a:r>
          </a:p>
          <a:p>
            <a:pPr marL="0" indent="0">
              <a:buNone/>
            </a:pPr>
            <a:r>
              <a:rPr lang="en-US" dirty="0" smtClean="0"/>
              <a:t>//followings should be implemented very early</a:t>
            </a:r>
          </a:p>
          <a:p>
            <a:pPr marL="0" indent="0">
              <a:buNone/>
            </a:pPr>
            <a:r>
              <a:rPr lang="en-US" dirty="0" smtClean="0"/>
              <a:t>G4HadronicDeveloperParameters</a:t>
            </a:r>
            <a:r>
              <a:rPr lang="en-US" dirty="0"/>
              <a:t>&amp; HDP = G4HadronicDeveloperParameters::</a:t>
            </a:r>
            <a:r>
              <a:rPr lang="en-US" dirty="0" err="1"/>
              <a:t>GetInstance</a:t>
            </a:r>
            <a:r>
              <a:rPr lang="en-US" dirty="0"/>
              <a:t>();</a:t>
            </a:r>
          </a:p>
          <a:p>
            <a:pPr marL="0" indent="0">
              <a:buNone/>
            </a:pPr>
            <a:r>
              <a:rPr lang="en-US" dirty="0" smtClean="0"/>
              <a:t>  </a:t>
            </a:r>
            <a:r>
              <a:rPr lang="en-US" dirty="0" err="1" smtClean="0"/>
              <a:t>HDP.Set</a:t>
            </a:r>
            <a:r>
              <a:rPr lang="en-US" dirty="0" smtClean="0"/>
              <a:t>(“BERT_RADIUS_SCALE",1.0);</a:t>
            </a:r>
          </a:p>
          <a:p>
            <a:pPr marL="0" indent="0">
              <a:buNone/>
            </a:pPr>
            <a:r>
              <a:rPr lang="en-US" dirty="0"/>
              <a:t> </a:t>
            </a:r>
            <a:r>
              <a:rPr lang="en-US" dirty="0" smtClean="0"/>
              <a:t> //</a:t>
            </a:r>
            <a:r>
              <a:rPr lang="en-US" dirty="0" err="1" smtClean="0"/>
              <a:t>HDP.Set</a:t>
            </a:r>
            <a:r>
              <a:rPr lang="en-US" dirty="0" smtClean="0"/>
              <a:t>(“BERT_RADIUS_SCALE</a:t>
            </a:r>
            <a:r>
              <a:rPr lang="en-US" dirty="0"/>
              <a:t>",1.0</a:t>
            </a:r>
            <a:r>
              <a:rPr lang="en-US" dirty="0" smtClean="0"/>
              <a:t>);  //cause error </a:t>
            </a:r>
          </a:p>
          <a:p>
            <a:pPr marL="0" indent="0">
              <a:buNone/>
            </a:pPr>
            <a:r>
              <a:rPr lang="en-US" dirty="0" smtClean="0"/>
              <a:t>  </a:t>
            </a:r>
            <a:r>
              <a:rPr lang="en-US" dirty="0" err="1" smtClean="0"/>
              <a:t>HDP.Set</a:t>
            </a:r>
            <a:r>
              <a:rPr lang="en-US" dirty="0" smtClean="0"/>
              <a:t>(“BERT_XSEC_SCALE</a:t>
            </a:r>
            <a:r>
              <a:rPr lang="en-US" dirty="0"/>
              <a:t>",2.0);</a:t>
            </a:r>
          </a:p>
          <a:p>
            <a:pPr marL="0" indent="0">
              <a:buNone/>
            </a:pPr>
            <a:r>
              <a:rPr lang="en-US" dirty="0"/>
              <a:t>  </a:t>
            </a:r>
            <a:r>
              <a:rPr lang="en-US" dirty="0" err="1"/>
              <a:t>HDP.Dump</a:t>
            </a:r>
            <a:r>
              <a:rPr lang="en-US" dirty="0" smtClean="0"/>
              <a:t>(“BERT_RADIUS_SCALE</a:t>
            </a:r>
            <a:r>
              <a:rPr lang="en-US" dirty="0"/>
              <a:t>");</a:t>
            </a:r>
          </a:p>
          <a:p>
            <a:pPr marL="0" indent="0">
              <a:buNone/>
            </a:pPr>
            <a:r>
              <a:rPr lang="en-US" dirty="0"/>
              <a:t>  </a:t>
            </a:r>
            <a:r>
              <a:rPr lang="en-US" dirty="0" err="1"/>
              <a:t>HDP.Dump</a:t>
            </a:r>
            <a:r>
              <a:rPr lang="en-US" dirty="0" smtClean="0"/>
              <a:t>(“BERT_XSEC_SCALE");</a:t>
            </a:r>
          </a:p>
          <a:p>
            <a:pPr marL="0" indent="0">
              <a:buNone/>
            </a:pPr>
            <a:r>
              <a:rPr lang="en-US" dirty="0" smtClean="0"/>
              <a:t>,,,</a:t>
            </a:r>
          </a:p>
          <a:p>
            <a:pPr marL="0" indent="0">
              <a:buNone/>
            </a:pPr>
            <a:r>
              <a:rPr lang="en-US" dirty="0"/>
              <a:t>}</a:t>
            </a:r>
          </a:p>
        </p:txBody>
      </p:sp>
      <p:sp>
        <p:nvSpPr>
          <p:cNvPr id="4" name="TextBox 3"/>
          <p:cNvSpPr txBox="1"/>
          <p:nvPr/>
        </p:nvSpPr>
        <p:spPr>
          <a:xfrm>
            <a:off x="2667000" y="5863642"/>
            <a:ext cx="5095306" cy="646331"/>
          </a:xfrm>
          <a:prstGeom prst="rect">
            <a:avLst/>
          </a:prstGeom>
          <a:noFill/>
        </p:spPr>
        <p:txBody>
          <a:bodyPr wrap="none" rtlCol="0">
            <a:spAutoFit/>
          </a:bodyPr>
          <a:lstStyle/>
          <a:p>
            <a:r>
              <a:rPr lang="en-US" dirty="0" smtClean="0"/>
              <a:t>In run time, you should have two warning messages </a:t>
            </a:r>
          </a:p>
          <a:p>
            <a:r>
              <a:rPr lang="en-US" dirty="0" smtClean="0"/>
              <a:t>for BERT_RADIUS_SCALE and </a:t>
            </a:r>
            <a:r>
              <a:rPr lang="en-US" dirty="0"/>
              <a:t>BERT_XSEC_SCALE</a:t>
            </a:r>
          </a:p>
        </p:txBody>
      </p:sp>
      <p:sp>
        <p:nvSpPr>
          <p:cNvPr id="5" name="Slide Number Placeholder 4"/>
          <p:cNvSpPr>
            <a:spLocks noGrp="1"/>
          </p:cNvSpPr>
          <p:nvPr>
            <p:ph type="sldNum" sz="quarter" idx="12"/>
          </p:nvPr>
        </p:nvSpPr>
        <p:spPr/>
        <p:txBody>
          <a:bodyPr/>
          <a:lstStyle/>
          <a:p>
            <a:fld id="{7426CA32-81AA-4347-83A3-F12BC14E2018}" type="slidenum">
              <a:rPr lang="en-US" smtClean="0"/>
              <a:t>9</a:t>
            </a:fld>
            <a:endParaRPr lang="en-US"/>
          </a:p>
        </p:txBody>
      </p:sp>
    </p:spTree>
    <p:extLst>
      <p:ext uri="{BB962C8B-B14F-4D97-AF65-F5344CB8AC3E}">
        <p14:creationId xmlns:p14="http://schemas.microsoft.com/office/powerpoint/2010/main" val="3138303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116980</TotalTime>
  <Words>1383</Words>
  <Application>Microsoft Macintosh PowerPoint</Application>
  <PresentationFormat>On-screen Show (4:3)</PresentationFormat>
  <Paragraphs>150</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Hadronic Developer Parameters </vt:lpstr>
      <vt:lpstr>G4HadronicDeveloperParameters </vt:lpstr>
      <vt:lpstr>For a parameter, </vt:lpstr>
      <vt:lpstr>Target user of HadronicDeveloperParameters</vt:lpstr>
      <vt:lpstr>Why</vt:lpstr>
      <vt:lpstr>What is “DeveloperGet”</vt:lpstr>
      <vt:lpstr>G4HadronicDeveloperParameters source/processes/hadronic/util</vt:lpstr>
      <vt:lpstr>Developer side implementation  G4CascadeParameters</vt:lpstr>
      <vt:lpstr>User (tester) side implementation User main (Hadr01)</vt:lpstr>
      <vt:lpstr>Status</vt:lpstr>
      <vt:lpstr>Restriction that parameters can be changed only once in a job</vt:lpstr>
      <vt:lpstr>Future works</vt:lpstr>
      <vt:lpstr>Warning messages from Windows platform</vt:lpstr>
    </vt:vector>
  </TitlesOfParts>
  <Company>SLAC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Koi, Tatsumi</dc:creator>
  <cp:lastModifiedBy>Tatsumi Koi</cp:lastModifiedBy>
  <cp:revision>65</cp:revision>
  <dcterms:created xsi:type="dcterms:W3CDTF">2016-12-16T18:55:49Z</dcterms:created>
  <dcterms:modified xsi:type="dcterms:W3CDTF">2017-04-26T15:11:12Z</dcterms:modified>
</cp:coreProperties>
</file>