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72" r:id="rId5"/>
    <p:sldId id="268" r:id="rId6"/>
    <p:sldId id="270" r:id="rId7"/>
    <p:sldId id="275" r:id="rId8"/>
    <p:sldId id="276" r:id="rId9"/>
    <p:sldId id="274" r:id="rId10"/>
    <p:sldId id="260" r:id="rId11"/>
    <p:sldId id="262" r:id="rId12"/>
    <p:sldId id="273" r:id="rId13"/>
    <p:sldId id="265" r:id="rId14"/>
    <p:sldId id="278" r:id="rId15"/>
    <p:sldId id="282" r:id="rId16"/>
    <p:sldId id="283" r:id="rId17"/>
    <p:sldId id="280" r:id="rId18"/>
    <p:sldId id="277" r:id="rId19"/>
    <p:sldId id="287" r:id="rId20"/>
    <p:sldId id="288" r:id="rId21"/>
    <p:sldId id="279" r:id="rId22"/>
    <p:sldId id="284" r:id="rId23"/>
    <p:sldId id="285" r:id="rId24"/>
    <p:sldId id="286" r:id="rId25"/>
    <p:sldId id="290" r:id="rId26"/>
    <p:sldId id="28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125" d="100"/>
          <a:sy n="125" d="100"/>
        </p:scale>
        <p:origin x="-402" y="-1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C9535-96C2-4BA8-8730-D24308C5A485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44E53-78AC-4AA3-BBE0-A24A4832F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95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393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583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348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59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02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73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65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0519-FC6A-423B-8A9D-46EE3B10A179}" type="datetime1">
              <a:rPr lang="fr-FR" smtClean="0"/>
              <a:t>22/04/2017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398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65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0C50-77E9-44CD-A6C8-FCF2AC83DEC3}" type="datetime1">
              <a:rPr lang="fr-FR" smtClean="0"/>
              <a:t>22/04/2017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906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65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FA46-CD24-48A2-8EA1-6610B60EE528}" type="datetime1">
              <a:rPr lang="fr-FR" smtClean="0"/>
              <a:t>22/04/2017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432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65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294C-0378-468E-8989-8F6E70ABC44D}" type="datetime1">
              <a:rPr lang="fr-FR" smtClean="0"/>
              <a:t>26/04/2017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761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77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92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2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4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32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78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3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3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F084D-934A-47EC-9303-61E0E362D2D8}" type="datetimeFigureOut">
              <a:rPr lang="en-US" smtClean="0"/>
              <a:t>4/22/2017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8FB0C-E158-4A0F-985D-179D36B80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3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5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Results and operational aspects </a:t>
            </a:r>
            <a:r>
              <a:rPr lang="en-GB" b="1" dirty="0" smtClean="0"/>
              <a:t>of AD's </a:t>
            </a:r>
            <a:r>
              <a:rPr lang="en-GB" b="1" dirty="0"/>
              <a:t>CCC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71333"/>
            <a:ext cx="6858000" cy="1655762"/>
          </a:xfrm>
        </p:spPr>
        <p:txBody>
          <a:bodyPr>
            <a:normAutofit/>
          </a:bodyPr>
          <a:lstStyle/>
          <a:p>
            <a:r>
              <a:rPr lang="en-GB" sz="2000" dirty="0"/>
              <a:t>Mini workshop on CCC with GSI, Jena and TU Darmstadt </a:t>
            </a:r>
            <a:r>
              <a:rPr lang="en-GB" sz="2000" dirty="0" smtClean="0"/>
              <a:t>@ CERN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675704" y="6390893"/>
            <a:ext cx="931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 smtClean="0"/>
              <a:t>26/04/2017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261351" y="6390893"/>
            <a:ext cx="1125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 smtClean="0"/>
              <a:t>CERN / </a:t>
            </a:r>
            <a:r>
              <a:rPr lang="pt-PT" sz="1200" dirty="0" err="1" smtClean="0"/>
              <a:t>Geneva</a:t>
            </a:r>
            <a:endParaRPr lang="en-US" sz="1200" dirty="0"/>
          </a:p>
        </p:txBody>
      </p:sp>
      <p:pic>
        <p:nvPicPr>
          <p:cNvPr id="6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671005" y="4085433"/>
            <a:ext cx="678719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Main CERN contributors: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BE-BI: </a:t>
            </a:r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 Fernandes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J. Tan, D. Louro, E. Oponowicz, M. Ludwig</a:t>
            </a:r>
          </a:p>
          <a:p>
            <a:pPr marL="809625" indent="-809625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TE-CRG: T. Koettig, A. Lees, A. Vacca, F. Carrasco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EN-MME: J.P. Brachet, D. Lombard, G.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Foffano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BE-ICS: R. Speroni</a:t>
            </a:r>
          </a:p>
          <a:p>
            <a:r>
              <a:rPr lang="pt-PT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My</a:t>
            </a:r>
            <a:r>
              <a:rPr lang="pt-P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University</a:t>
            </a:r>
            <a:r>
              <a:rPr lang="pt-P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PhD</a:t>
            </a:r>
            <a:r>
              <a:rPr lang="pt-P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supervisor:</a:t>
            </a:r>
          </a:p>
          <a:p>
            <a:r>
              <a:rPr lang="pt-P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Carsten P. Welsch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9113" y="6402434"/>
            <a:ext cx="16642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050" dirty="0" smtClean="0"/>
              <a:t>miguel.fernandes@cern.ch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545071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in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3825" y="1780100"/>
            <a:ext cx="4086862" cy="47730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Monitor</a:t>
            </a:r>
          </a:p>
          <a:p>
            <a:r>
              <a:rPr lang="en-US" sz="1800" dirty="0" smtClean="0"/>
              <a:t>Current resolution: 280 </a:t>
            </a:r>
            <a:r>
              <a:rPr lang="en-US" sz="1800" dirty="0" err="1" smtClean="0"/>
              <a:t>nA</a:t>
            </a:r>
            <a:r>
              <a:rPr lang="en-US" sz="1800" dirty="0"/>
              <a:t> </a:t>
            </a:r>
            <a:r>
              <a:rPr lang="en-US" sz="1800" dirty="0" smtClean="0"/>
              <a:t>(BW=1kHz)</a:t>
            </a:r>
          </a:p>
          <a:p>
            <a:r>
              <a:rPr lang="en-US" sz="1800" dirty="0" smtClean="0"/>
              <a:t>After filtering: 30 </a:t>
            </a:r>
            <a:r>
              <a:rPr lang="en-US" sz="1800" dirty="0" err="1" smtClean="0"/>
              <a:t>nA</a:t>
            </a:r>
            <a:r>
              <a:rPr lang="en-US" sz="1800" dirty="0" smtClean="0"/>
              <a:t> (BW=11Hz)</a:t>
            </a:r>
          </a:p>
          <a:p>
            <a:r>
              <a:rPr lang="en-US" sz="1800" dirty="0" smtClean="0"/>
              <a:t>Offset jump at </a:t>
            </a:r>
            <a:r>
              <a:rPr lang="en-US" sz="1800" dirty="0" smtClean="0"/>
              <a:t>injection</a:t>
            </a:r>
          </a:p>
          <a:p>
            <a:r>
              <a:rPr lang="pt-PT" sz="1800" dirty="0" smtClean="0"/>
              <a:t>RF-bypass in </a:t>
            </a:r>
            <a:r>
              <a:rPr lang="pt-PT" sz="1800" dirty="0" err="1" smtClean="0"/>
              <a:t>ceramic</a:t>
            </a:r>
            <a:r>
              <a:rPr lang="pt-PT" sz="1800" dirty="0" smtClean="0"/>
              <a:t> </a:t>
            </a:r>
            <a:r>
              <a:rPr lang="pt-PT" sz="1800" dirty="0" err="1" smtClean="0"/>
              <a:t>pipe</a:t>
            </a:r>
            <a:r>
              <a:rPr lang="pt-PT" sz="1800" dirty="0" smtClean="0"/>
              <a:t> </a:t>
            </a:r>
            <a:r>
              <a:rPr lang="pt-PT" sz="1800" dirty="0" err="1" smtClean="0"/>
              <a:t>responsible</a:t>
            </a:r>
            <a:r>
              <a:rPr lang="pt-PT" sz="1800" dirty="0" smtClean="0"/>
              <a:t> for </a:t>
            </a:r>
            <a:r>
              <a:rPr lang="pt-PT" sz="1800" dirty="0" err="1" smtClean="0"/>
              <a:t>excess</a:t>
            </a:r>
            <a:r>
              <a:rPr lang="pt-PT" sz="1800" dirty="0" smtClean="0"/>
              <a:t> noise (</a:t>
            </a:r>
            <a:r>
              <a:rPr lang="pt-PT" sz="1800" dirty="0" err="1" smtClean="0"/>
              <a:t>mostly</a:t>
            </a:r>
            <a:r>
              <a:rPr lang="pt-PT" sz="1800" dirty="0" smtClean="0"/>
              <a:t> </a:t>
            </a:r>
            <a:r>
              <a:rPr lang="pt-PT" sz="1800" dirty="0" err="1" smtClean="0"/>
              <a:t>at</a:t>
            </a:r>
            <a:r>
              <a:rPr lang="pt-PT" sz="1800" dirty="0" smtClean="0"/>
              <a:t> 50Hz)</a:t>
            </a:r>
            <a:endParaRPr lang="en-US" sz="1800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Cryogenic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Cryostat &amp; </a:t>
            </a:r>
            <a:r>
              <a:rPr lang="en-US" sz="1800" dirty="0" err="1" smtClean="0"/>
              <a:t>cryocooler</a:t>
            </a:r>
            <a:r>
              <a:rPr lang="en-US" sz="1800" dirty="0" smtClean="0"/>
              <a:t> clearly not performing as expected</a:t>
            </a:r>
          </a:p>
          <a:p>
            <a:r>
              <a:rPr lang="en-US" sz="1800" dirty="0" smtClean="0"/>
              <a:t>Cryostat empty 3 days after a full </a:t>
            </a:r>
            <a:r>
              <a:rPr lang="en-US" sz="1800" dirty="0" smtClean="0"/>
              <a:t>refill</a:t>
            </a:r>
          </a:p>
          <a:p>
            <a:r>
              <a:rPr lang="pt-PT" sz="1800" dirty="0" err="1" smtClean="0"/>
              <a:t>Heat</a:t>
            </a:r>
            <a:r>
              <a:rPr lang="pt-PT" sz="1800" dirty="0" smtClean="0"/>
              <a:t> </a:t>
            </a:r>
            <a:r>
              <a:rPr lang="pt-PT" sz="1800" dirty="0" err="1" smtClean="0"/>
              <a:t>in-leak</a:t>
            </a:r>
            <a:r>
              <a:rPr lang="pt-PT" sz="1800" dirty="0" smtClean="0"/>
              <a:t> </a:t>
            </a:r>
            <a:r>
              <a:rPr lang="pt-PT" sz="1800" dirty="0" err="1" smtClean="0"/>
              <a:t>reduced</a:t>
            </a:r>
            <a:r>
              <a:rPr lang="pt-PT" sz="1800" dirty="0" smtClean="0"/>
              <a:t> </a:t>
            </a:r>
            <a:r>
              <a:rPr lang="pt-PT" sz="1800" dirty="0" err="1" smtClean="0"/>
              <a:t>by</a:t>
            </a:r>
            <a:r>
              <a:rPr lang="pt-PT" sz="1800" dirty="0" smtClean="0"/>
              <a:t>:</a:t>
            </a:r>
          </a:p>
          <a:p>
            <a:pPr lvl="1"/>
            <a:r>
              <a:rPr lang="pt-PT" sz="1400" dirty="0" err="1" smtClean="0"/>
              <a:t>Better</a:t>
            </a:r>
            <a:r>
              <a:rPr lang="pt-PT" sz="1400" dirty="0" smtClean="0"/>
              <a:t> MLI </a:t>
            </a:r>
            <a:r>
              <a:rPr lang="pt-PT" sz="1400" dirty="0" err="1" smtClean="0"/>
              <a:t>shielding</a:t>
            </a:r>
            <a:endParaRPr lang="pt-PT" sz="1400" dirty="0" smtClean="0"/>
          </a:p>
          <a:p>
            <a:pPr lvl="1"/>
            <a:r>
              <a:rPr lang="pt-PT" sz="1400" dirty="0" err="1" smtClean="0"/>
              <a:t>Thinner</a:t>
            </a:r>
            <a:r>
              <a:rPr lang="pt-PT" sz="1400" dirty="0" smtClean="0"/>
              <a:t> </a:t>
            </a:r>
            <a:r>
              <a:rPr lang="pt-PT" sz="1400" dirty="0" err="1" smtClean="0"/>
              <a:t>support</a:t>
            </a:r>
            <a:r>
              <a:rPr lang="pt-PT" sz="1400" dirty="0" smtClean="0"/>
              <a:t> </a:t>
            </a:r>
            <a:r>
              <a:rPr lang="pt-PT" sz="1400" dirty="0" err="1" smtClean="0"/>
              <a:t>rods</a:t>
            </a:r>
            <a:endParaRPr lang="pt-PT" sz="1400" dirty="0" smtClean="0"/>
          </a:p>
          <a:p>
            <a:pPr lvl="1"/>
            <a:r>
              <a:rPr lang="pt-PT" sz="1400" dirty="0" err="1" smtClean="0"/>
              <a:t>Improved</a:t>
            </a:r>
            <a:r>
              <a:rPr lang="pt-PT" sz="1400" dirty="0" smtClean="0"/>
              <a:t> </a:t>
            </a:r>
            <a:r>
              <a:rPr lang="pt-PT" sz="1400" dirty="0" err="1" smtClean="0"/>
              <a:t>insulation</a:t>
            </a:r>
            <a:r>
              <a:rPr lang="pt-PT" sz="1400" dirty="0" smtClean="0"/>
              <a:t> vacum </a:t>
            </a:r>
            <a:r>
              <a:rPr lang="pt-PT" sz="1400" dirty="0" err="1" smtClean="0"/>
              <a:t>pumping</a:t>
            </a:r>
            <a:endParaRPr lang="en-US" sz="1400" dirty="0"/>
          </a:p>
          <a:p>
            <a:pPr marL="0" indent="0"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endParaRPr lang="en-US" sz="1800" b="1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6889810" y="3532177"/>
            <a:ext cx="2050740" cy="423593"/>
            <a:chOff x="6661210" y="3494077"/>
            <a:chExt cx="2050740" cy="423593"/>
          </a:xfrm>
        </p:grpSpPr>
        <p:sp>
          <p:nvSpPr>
            <p:cNvPr id="8" name="Rectangle 7"/>
            <p:cNvSpPr/>
            <p:nvPr/>
          </p:nvSpPr>
          <p:spPr>
            <a:xfrm>
              <a:off x="6661210" y="3494077"/>
              <a:ext cx="2050740" cy="4235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Raw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pt-PT" sz="1100" baseline="-250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0.4ms)</a:t>
              </a:r>
            </a:p>
            <a:p>
              <a:pPr defTabSz="266700"/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Filtered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pt-PT" sz="11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pt-PT" sz="1100" baseline="-250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avg</a:t>
              </a:r>
              <a:r>
                <a:rPr lang="pt-PT" sz="11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100)</a:t>
              </a:r>
              <a:endParaRPr lang="en-GB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6736579" y="3630968"/>
              <a:ext cx="233961" cy="0"/>
            </a:xfrm>
            <a:prstGeom prst="line">
              <a:avLst/>
            </a:prstGeom>
            <a:ln w="381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746935" y="3801124"/>
              <a:ext cx="23396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072787" y="1498087"/>
            <a:ext cx="5026826" cy="4873841"/>
            <a:chOff x="4072787" y="1498087"/>
            <a:chExt cx="5026826" cy="487384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r="3410"/>
            <a:stretch/>
          </p:blipFill>
          <p:spPr>
            <a:xfrm>
              <a:off x="4072787" y="1498087"/>
              <a:ext cx="5026826" cy="487384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788266" y="3955770"/>
              <a:ext cx="128592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pt-P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200" b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12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280 </a:t>
              </a:r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nA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16894" y="4886850"/>
              <a:ext cx="120898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pt-P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sz="1200" b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12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 27 </a:t>
              </a:r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nA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321968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9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2016: Performance </a:t>
            </a:r>
            <a:r>
              <a:rPr lang="pt-PT" dirty="0" err="1" smtClean="0"/>
              <a:t>first</a:t>
            </a:r>
            <a:r>
              <a:rPr lang="pt-PT" dirty="0"/>
              <a:t> </a:t>
            </a:r>
            <a:r>
              <a:rPr lang="pt-PT" dirty="0" err="1" smtClean="0"/>
              <a:t>beams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4876799" y="2066215"/>
            <a:ext cx="4267201" cy="3947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PT" dirty="0"/>
              <a:t>Noise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perturbations</a:t>
            </a:r>
            <a:r>
              <a:rPr lang="pt-PT" dirty="0"/>
              <a:t> are </a:t>
            </a:r>
            <a:r>
              <a:rPr lang="pt-PT" dirty="0" err="1"/>
              <a:t>much</a:t>
            </a:r>
            <a:r>
              <a:rPr lang="pt-PT" dirty="0"/>
              <a:t> more </a:t>
            </a:r>
            <a:r>
              <a:rPr lang="pt-PT" dirty="0" err="1"/>
              <a:t>reduced</a:t>
            </a:r>
            <a:r>
              <a:rPr lang="pt-PT" dirty="0"/>
              <a:t> </a:t>
            </a:r>
            <a:r>
              <a:rPr lang="pt-PT" dirty="0" err="1"/>
              <a:t>after</a:t>
            </a:r>
            <a:r>
              <a:rPr lang="pt-PT" dirty="0"/>
              <a:t> </a:t>
            </a:r>
            <a:r>
              <a:rPr lang="pt-PT" dirty="0" err="1"/>
              <a:t>removal</a:t>
            </a:r>
            <a:r>
              <a:rPr lang="pt-PT" dirty="0"/>
              <a:t> of RF-bypass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pt-PT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PT" dirty="0" smtClean="0"/>
              <a:t>Noise figure </a:t>
            </a:r>
            <a:r>
              <a:rPr lang="pt-PT" dirty="0" err="1" smtClean="0"/>
              <a:t>depends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 </a:t>
            </a:r>
            <a:r>
              <a:rPr lang="pt-PT" dirty="0" err="1" smtClean="0"/>
              <a:t>cryostat</a:t>
            </a:r>
            <a:r>
              <a:rPr lang="pt-PT" dirty="0" smtClean="0"/>
              <a:t> </a:t>
            </a:r>
            <a:r>
              <a:rPr lang="pt-PT" dirty="0" err="1" smtClean="0"/>
              <a:t>conditions</a:t>
            </a:r>
            <a:r>
              <a:rPr lang="pt-PT" dirty="0" smtClean="0"/>
              <a:t>: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PT" dirty="0" err="1" smtClean="0"/>
              <a:t>Pressure</a:t>
            </a:r>
            <a:r>
              <a:rPr lang="pt-PT" dirty="0" smtClean="0"/>
              <a:t>/</a:t>
            </a:r>
            <a:r>
              <a:rPr lang="pt-PT" dirty="0" err="1" smtClean="0"/>
              <a:t>temperature</a:t>
            </a:r>
            <a:r>
              <a:rPr lang="pt-PT" dirty="0" smtClean="0"/>
              <a:t> </a:t>
            </a:r>
            <a:r>
              <a:rPr lang="pt-PT" dirty="0" err="1" smtClean="0"/>
              <a:t>variations</a:t>
            </a:r>
            <a:endParaRPr lang="pt-PT" dirty="0"/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PT" dirty="0" err="1" smtClean="0"/>
              <a:t>Reliquifier</a:t>
            </a:r>
            <a:r>
              <a:rPr lang="pt-PT" dirty="0" smtClean="0"/>
              <a:t> </a:t>
            </a:r>
            <a:r>
              <a:rPr lang="pt-PT" dirty="0" err="1"/>
              <a:t>vibrations</a:t>
            </a:r>
            <a:r>
              <a:rPr lang="pt-PT" dirty="0"/>
              <a:t> (</a:t>
            </a:r>
            <a:r>
              <a:rPr lang="pt-PT" dirty="0" err="1"/>
              <a:t>when</a:t>
            </a:r>
            <a:r>
              <a:rPr lang="pt-PT" dirty="0"/>
              <a:t> </a:t>
            </a:r>
            <a:r>
              <a:rPr lang="pt-PT" dirty="0" err="1"/>
              <a:t>LHe</a:t>
            </a:r>
            <a:r>
              <a:rPr lang="pt-PT" dirty="0"/>
              <a:t> </a:t>
            </a:r>
            <a:r>
              <a:rPr lang="pt-PT" dirty="0" err="1"/>
              <a:t>level</a:t>
            </a:r>
            <a:r>
              <a:rPr lang="pt-PT" dirty="0"/>
              <a:t> </a:t>
            </a:r>
            <a:r>
              <a:rPr lang="pt-PT" dirty="0" err="1"/>
              <a:t>covers</a:t>
            </a:r>
            <a:r>
              <a:rPr lang="pt-PT" dirty="0"/>
              <a:t> </a:t>
            </a:r>
            <a:r>
              <a:rPr lang="pt-PT" dirty="0" err="1"/>
              <a:t>tip</a:t>
            </a:r>
            <a:r>
              <a:rPr lang="pt-PT" dirty="0"/>
              <a:t> of </a:t>
            </a:r>
            <a:r>
              <a:rPr lang="pt-PT" dirty="0" err="1"/>
              <a:t>transfer</a:t>
            </a:r>
            <a:r>
              <a:rPr lang="pt-PT" dirty="0"/>
              <a:t> </a:t>
            </a:r>
            <a:r>
              <a:rPr lang="pt-PT" dirty="0" err="1" smtClean="0"/>
              <a:t>line</a:t>
            </a:r>
            <a:r>
              <a:rPr lang="pt-PT" dirty="0" smtClean="0"/>
              <a:t>)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PT" dirty="0" err="1" smtClean="0"/>
              <a:t>Worst</a:t>
            </a:r>
            <a:r>
              <a:rPr lang="pt-PT" dirty="0" smtClean="0"/>
              <a:t> </a:t>
            </a:r>
            <a:r>
              <a:rPr lang="pt-PT" dirty="0"/>
              <a:t>case </a:t>
            </a:r>
            <a:r>
              <a:rPr lang="el-GR" dirty="0"/>
              <a:t>σ</a:t>
            </a:r>
            <a:r>
              <a:rPr lang="pt-PT" dirty="0"/>
              <a:t> = 20 </a:t>
            </a:r>
            <a:r>
              <a:rPr lang="pt-PT" dirty="0" err="1"/>
              <a:t>nA</a:t>
            </a:r>
            <a:r>
              <a:rPr lang="pt-PT" dirty="0"/>
              <a:t>.  </a:t>
            </a:r>
            <a:endParaRPr lang="pt-PT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pt-PT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PT" dirty="0" err="1"/>
              <a:t>Jump</a:t>
            </a:r>
            <a:r>
              <a:rPr lang="pt-PT" dirty="0"/>
              <a:t> </a:t>
            </a:r>
            <a:r>
              <a:rPr lang="pt-PT" dirty="0" err="1"/>
              <a:t>at</a:t>
            </a:r>
            <a:r>
              <a:rPr lang="pt-PT" dirty="0"/>
              <a:t> </a:t>
            </a:r>
            <a:r>
              <a:rPr lang="pt-PT" dirty="0" err="1"/>
              <a:t>injection</a:t>
            </a:r>
            <a:r>
              <a:rPr lang="pt-PT" dirty="0"/>
              <a:t> </a:t>
            </a:r>
            <a:r>
              <a:rPr lang="pt-PT" dirty="0" err="1"/>
              <a:t>is</a:t>
            </a:r>
            <a:r>
              <a:rPr lang="pt-PT" dirty="0"/>
              <a:t> </a:t>
            </a:r>
            <a:r>
              <a:rPr lang="pt-PT" dirty="0" err="1"/>
              <a:t>still</a:t>
            </a:r>
            <a:r>
              <a:rPr lang="pt-PT" dirty="0"/>
              <a:t> </a:t>
            </a:r>
            <a:r>
              <a:rPr lang="pt-PT" dirty="0" err="1"/>
              <a:t>present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4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286910" y="1708866"/>
            <a:ext cx="4562474" cy="4472860"/>
            <a:chOff x="628650" y="1727915"/>
            <a:chExt cx="5221323" cy="489091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4322" t="15174" r="6469" b="6304"/>
            <a:stretch/>
          </p:blipFill>
          <p:spPr>
            <a:xfrm>
              <a:off x="628650" y="2097247"/>
              <a:ext cx="5050173" cy="452158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260062" y="1727915"/>
              <a:ext cx="2075317" cy="403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b="1" dirty="0" smtClean="0"/>
                <a:t>AD </a:t>
              </a:r>
              <a:r>
                <a:rPr lang="pt-PT" b="1" dirty="0" err="1" smtClean="0"/>
                <a:t>beam</a:t>
              </a:r>
              <a:r>
                <a:rPr lang="pt-PT" b="1" dirty="0" smtClean="0"/>
                <a:t> </a:t>
              </a:r>
              <a:r>
                <a:rPr lang="pt-PT" b="1" dirty="0" err="1" smtClean="0"/>
                <a:t>current</a:t>
              </a:r>
              <a:endParaRPr lang="pt-PT" b="1" dirty="0" smtClean="0"/>
            </a:p>
          </p:txBody>
        </p:sp>
        <p:sp>
          <p:nvSpPr>
            <p:cNvPr id="8" name="Rectangular Callout 7"/>
            <p:cNvSpPr/>
            <p:nvPr/>
          </p:nvSpPr>
          <p:spPr>
            <a:xfrm>
              <a:off x="1579932" y="2520583"/>
              <a:ext cx="1174309" cy="310177"/>
            </a:xfrm>
            <a:prstGeom prst="wedgeRectCallout">
              <a:avLst>
                <a:gd name="adj1" fmla="val -68539"/>
                <a:gd name="adj2" fmla="val 61131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</a:rPr>
                <a:t>σ</a:t>
              </a:r>
              <a:r>
                <a:rPr lang="pt-PT" sz="1400" dirty="0" smtClean="0">
                  <a:solidFill>
                    <a:srgbClr val="FF0000"/>
                  </a:solidFill>
                </a:rPr>
                <a:t> = 3.6 </a:t>
              </a:r>
              <a:r>
                <a:rPr lang="pt-PT" sz="1400" dirty="0" err="1" smtClean="0">
                  <a:solidFill>
                    <a:srgbClr val="FF0000"/>
                  </a:solidFill>
                </a:rPr>
                <a:t>nA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9" name="Rectangular Callout 8"/>
            <p:cNvSpPr/>
            <p:nvPr/>
          </p:nvSpPr>
          <p:spPr>
            <a:xfrm>
              <a:off x="2336338" y="4081416"/>
              <a:ext cx="1091800" cy="310177"/>
            </a:xfrm>
            <a:prstGeom prst="wedgeRectCallout">
              <a:avLst>
                <a:gd name="adj1" fmla="val -68539"/>
                <a:gd name="adj2" fmla="val 61131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</a:rPr>
                <a:t>σ</a:t>
              </a:r>
              <a:r>
                <a:rPr lang="pt-PT" sz="1400" dirty="0" smtClean="0">
                  <a:solidFill>
                    <a:srgbClr val="FF0000"/>
                  </a:solidFill>
                </a:rPr>
                <a:t> = 4.2 </a:t>
              </a:r>
              <a:r>
                <a:rPr lang="pt-PT" sz="1400" dirty="0" err="1" smtClean="0">
                  <a:solidFill>
                    <a:srgbClr val="FF0000"/>
                  </a:solidFill>
                </a:rPr>
                <a:t>nA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10" name="Rectangular Callout 9"/>
            <p:cNvSpPr/>
            <p:nvPr/>
          </p:nvSpPr>
          <p:spPr>
            <a:xfrm>
              <a:off x="4734581" y="5374347"/>
              <a:ext cx="1115392" cy="310177"/>
            </a:xfrm>
            <a:prstGeom prst="wedgeRectCallout">
              <a:avLst>
                <a:gd name="adj1" fmla="val -43130"/>
                <a:gd name="adj2" fmla="val 74563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</a:rPr>
                <a:t>σ</a:t>
              </a:r>
              <a:r>
                <a:rPr lang="pt-PT" sz="1400" dirty="0" smtClean="0">
                  <a:solidFill>
                    <a:srgbClr val="FF0000"/>
                  </a:solidFill>
                </a:rPr>
                <a:t> = 4.3 </a:t>
              </a:r>
              <a:r>
                <a:rPr lang="pt-PT" sz="1400" dirty="0" err="1" smtClean="0">
                  <a:solidFill>
                    <a:srgbClr val="FF0000"/>
                  </a:solidFill>
                </a:rPr>
                <a:t>nA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Rectangular Callout 10"/>
            <p:cNvSpPr/>
            <p:nvPr/>
          </p:nvSpPr>
          <p:spPr>
            <a:xfrm>
              <a:off x="1849869" y="3183314"/>
              <a:ext cx="1636993" cy="308364"/>
            </a:xfrm>
            <a:prstGeom prst="wedgeRectCallout">
              <a:avLst>
                <a:gd name="adj1" fmla="val -68539"/>
                <a:gd name="adj2" fmla="val 61131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400" dirty="0" err="1" smtClean="0">
                  <a:solidFill>
                    <a:schemeClr val="tx1"/>
                  </a:solidFill>
                </a:rPr>
                <a:t>Jump</a:t>
              </a:r>
              <a:r>
                <a:rPr lang="pt-PT" sz="1400" dirty="0" smtClean="0">
                  <a:solidFill>
                    <a:schemeClr val="tx1"/>
                  </a:solidFill>
                </a:rPr>
                <a:t> </a:t>
              </a:r>
              <a:r>
                <a:rPr lang="pt-PT" sz="1400" dirty="0" err="1" smtClean="0">
                  <a:solidFill>
                    <a:schemeClr val="tx1"/>
                  </a:solidFill>
                </a:rPr>
                <a:t>at</a:t>
              </a:r>
              <a:r>
                <a:rPr lang="pt-PT" sz="1400" dirty="0" smtClean="0">
                  <a:solidFill>
                    <a:schemeClr val="tx1"/>
                  </a:solidFill>
                </a:rPr>
                <a:t> </a:t>
              </a:r>
              <a:r>
                <a:rPr lang="pt-PT" sz="1400" dirty="0" err="1" smtClean="0">
                  <a:solidFill>
                    <a:schemeClr val="tx1"/>
                  </a:solidFill>
                </a:rPr>
                <a:t>injection</a:t>
              </a:r>
              <a:r>
                <a:rPr lang="pt-PT" sz="1400" dirty="0" smtClean="0">
                  <a:solidFill>
                    <a:schemeClr val="tx1"/>
                  </a:solidFill>
                </a:rPr>
                <a:t> 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28079" y="2317115"/>
              <a:ext cx="195617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t-PT" dirty="0" err="1" smtClean="0"/>
                <a:t>Raw</a:t>
              </a:r>
              <a:r>
                <a:rPr lang="pt-PT" dirty="0" smtClean="0"/>
                <a:t> </a:t>
              </a:r>
              <a:r>
                <a:rPr lang="pt-PT" dirty="0" err="1" smtClean="0"/>
                <a:t>signal</a:t>
              </a:r>
              <a:r>
                <a:rPr lang="pt-PT" dirty="0" smtClean="0"/>
                <a:t> </a:t>
              </a:r>
              <a:r>
                <a:rPr lang="pt-PT" dirty="0" err="1" smtClean="0"/>
                <a:t>f</a:t>
              </a:r>
              <a:r>
                <a:rPr lang="pt-PT" baseline="-25000" dirty="0" err="1" smtClean="0"/>
                <a:t>s</a:t>
              </a:r>
              <a:r>
                <a:rPr lang="pt-PT" dirty="0" smtClean="0"/>
                <a:t>=1kHz</a:t>
              </a:r>
            </a:p>
            <a:p>
              <a:r>
                <a:rPr lang="pt-PT" dirty="0" smtClean="0"/>
                <a:t>No </a:t>
              </a:r>
              <a:r>
                <a:rPr lang="pt-PT" dirty="0" err="1" smtClean="0"/>
                <a:t>filtering</a:t>
              </a:r>
              <a:endParaRPr lang="fr-FR" dirty="0"/>
            </a:p>
          </p:txBody>
        </p:sp>
        <p:sp>
          <p:nvSpPr>
            <p:cNvPr id="13" name="Rectangular Callout 12"/>
            <p:cNvSpPr/>
            <p:nvPr/>
          </p:nvSpPr>
          <p:spPr>
            <a:xfrm>
              <a:off x="3486861" y="5869189"/>
              <a:ext cx="1438613" cy="308364"/>
            </a:xfrm>
            <a:prstGeom prst="wedgeRectCallout">
              <a:avLst>
                <a:gd name="adj1" fmla="val 59541"/>
                <a:gd name="adj2" fmla="val -47688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400" dirty="0" err="1" smtClean="0">
                  <a:solidFill>
                    <a:schemeClr val="tx1"/>
                  </a:solidFill>
                </a:rPr>
                <a:t>Beam</a:t>
              </a:r>
              <a:r>
                <a:rPr lang="pt-PT" sz="1400" dirty="0" smtClean="0">
                  <a:solidFill>
                    <a:schemeClr val="tx1"/>
                  </a:solidFill>
                </a:rPr>
                <a:t> </a:t>
              </a:r>
              <a:r>
                <a:rPr lang="pt-PT" sz="1400" dirty="0" err="1" smtClean="0">
                  <a:solidFill>
                    <a:schemeClr val="tx1"/>
                  </a:solidFill>
                </a:rPr>
                <a:t>ejection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883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43" y="1758751"/>
            <a:ext cx="4427757" cy="33208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56"/>
          <a:stretch/>
        </p:blipFill>
        <p:spPr>
          <a:xfrm>
            <a:off x="4476750" y="3874418"/>
            <a:ext cx="4452365" cy="237744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Rectangular Callout 5"/>
          <p:cNvSpPr/>
          <p:nvPr/>
        </p:nvSpPr>
        <p:spPr>
          <a:xfrm>
            <a:off x="1429485" y="4335445"/>
            <a:ext cx="1223904" cy="201592"/>
          </a:xfrm>
          <a:prstGeom prst="wedgeRectCallout">
            <a:avLst>
              <a:gd name="adj1" fmla="val -48001"/>
              <a:gd name="adj2" fmla="val -134851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>
                <a:solidFill>
                  <a:srgbClr val="00B050"/>
                </a:solidFill>
              </a:rPr>
              <a:t>σ</a:t>
            </a:r>
            <a:r>
              <a:rPr lang="pt-PT" sz="1400" dirty="0" smtClean="0">
                <a:solidFill>
                  <a:srgbClr val="00B050"/>
                </a:solidFill>
              </a:rPr>
              <a:t> = 0.001x10</a:t>
            </a:r>
            <a:r>
              <a:rPr lang="pt-PT" sz="1400" baseline="30000" dirty="0" smtClean="0">
                <a:solidFill>
                  <a:srgbClr val="00B050"/>
                </a:solidFill>
              </a:rPr>
              <a:t>7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3000743" y="3917911"/>
            <a:ext cx="1223904" cy="217169"/>
          </a:xfrm>
          <a:prstGeom prst="wedgeRectCallout">
            <a:avLst>
              <a:gd name="adj1" fmla="val 1710"/>
              <a:gd name="adj2" fmla="val 100868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>
                <a:solidFill>
                  <a:srgbClr val="00B050"/>
                </a:solidFill>
              </a:rPr>
              <a:t>σ</a:t>
            </a:r>
            <a:r>
              <a:rPr lang="pt-PT" sz="1400" dirty="0" smtClean="0">
                <a:solidFill>
                  <a:srgbClr val="00B050"/>
                </a:solidFill>
              </a:rPr>
              <a:t> = 0.018x10</a:t>
            </a:r>
            <a:r>
              <a:rPr lang="pt-PT" sz="1400" baseline="30000" dirty="0" smtClean="0">
                <a:solidFill>
                  <a:srgbClr val="00B050"/>
                </a:solidFill>
              </a:rPr>
              <a:t>7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pt-PT" dirty="0" smtClean="0"/>
              <a:t>2016: </a:t>
            </a:r>
            <a:r>
              <a:rPr lang="pt-PT" dirty="0"/>
              <a:t>AD </a:t>
            </a:r>
            <a:r>
              <a:rPr lang="pt-PT" dirty="0" err="1" smtClean="0"/>
              <a:t>measurement</a:t>
            </a:r>
            <a:endParaRPr lang="fr-FR" dirty="0"/>
          </a:p>
        </p:txBody>
      </p:sp>
      <p:pic>
        <p:nvPicPr>
          <p:cNvPr id="9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41640" y="2338283"/>
            <a:ext cx="3573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u="sng" dirty="0" err="1" smtClean="0"/>
              <a:t>Measurement</a:t>
            </a:r>
            <a:r>
              <a:rPr lang="pt-PT" sz="2400" u="sng" dirty="0" smtClean="0"/>
              <a:t> of </a:t>
            </a:r>
            <a:r>
              <a:rPr lang="pt-PT" sz="2400" u="sng" dirty="0" err="1" smtClean="0"/>
              <a:t>number</a:t>
            </a:r>
            <a:r>
              <a:rPr lang="pt-PT" sz="2400" u="sng" dirty="0" smtClean="0"/>
              <a:t> of </a:t>
            </a:r>
            <a:r>
              <a:rPr lang="pt-PT" sz="2400" u="sng" dirty="0" err="1" smtClean="0"/>
              <a:t>particles</a:t>
            </a:r>
            <a:endParaRPr lang="pt-PT" sz="2400" u="sng" dirty="0" smtClean="0"/>
          </a:p>
          <a:p>
            <a:pPr algn="ctr"/>
            <a:endParaRPr lang="en-US" sz="2400" u="sng" dirty="0"/>
          </a:p>
        </p:txBody>
      </p:sp>
      <p:sp>
        <p:nvSpPr>
          <p:cNvPr id="11" name="Oval 10"/>
          <p:cNvSpPr/>
          <p:nvPr/>
        </p:nvSpPr>
        <p:spPr>
          <a:xfrm>
            <a:off x="3984771" y="4546833"/>
            <a:ext cx="209724" cy="159391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5" idx="1"/>
            <a:endCxn id="11" idx="5"/>
          </p:cNvCxnSpPr>
          <p:nvPr/>
        </p:nvCxnSpPr>
        <p:spPr>
          <a:xfrm flipH="1" flipV="1">
            <a:off x="4163782" y="4682882"/>
            <a:ext cx="312968" cy="38025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805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/>
              <a:t>Problem</a:t>
            </a:r>
            <a:r>
              <a:rPr lang="pt-PT" dirty="0"/>
              <a:t> in CCC </a:t>
            </a:r>
            <a:r>
              <a:rPr lang="pt-PT" dirty="0" err="1"/>
              <a:t>measurement</a:t>
            </a:r>
            <a:endParaRPr lang="fr-FR" dirty="0"/>
          </a:p>
        </p:txBody>
      </p:sp>
      <p:pic>
        <p:nvPicPr>
          <p:cNvPr id="10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291804" y="1690689"/>
            <a:ext cx="4488757" cy="4799850"/>
            <a:chOff x="3790949" y="1762875"/>
            <a:chExt cx="4019552" cy="429812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19819" t="35397" r="21487" b="5175"/>
            <a:stretch/>
          </p:blipFill>
          <p:spPr>
            <a:xfrm>
              <a:off x="3790949" y="1762875"/>
              <a:ext cx="3905251" cy="2303439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5752553" y="2625231"/>
              <a:ext cx="1696215" cy="682892"/>
            </a:xfrm>
            <a:prstGeom prst="ellipse">
              <a:avLst/>
            </a:prstGeom>
            <a:blipFill>
              <a:blip r:embed="rId4"/>
              <a:srcRect/>
              <a:stretch>
                <a:fillRect l="-36162" t="-71003" r="-5702" b="-18877"/>
              </a:stretch>
            </a:blipFill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u="sng"/>
            </a:p>
          </p:txBody>
        </p:sp>
        <p:cxnSp>
          <p:nvCxnSpPr>
            <p:cNvPr id="9" name="Straight Arrow Connector 8"/>
            <p:cNvCxnSpPr>
              <a:stCxn id="7" idx="4"/>
            </p:cNvCxnSpPr>
            <p:nvPr/>
          </p:nvCxnSpPr>
          <p:spPr>
            <a:xfrm>
              <a:off x="6600660" y="3308122"/>
              <a:ext cx="260491" cy="41237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20017" t="35735" r="20030" b="5005"/>
            <a:stretch/>
          </p:blipFill>
          <p:spPr>
            <a:xfrm>
              <a:off x="3790951" y="4251185"/>
              <a:ext cx="4019550" cy="1809817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4603007" y="4888538"/>
              <a:ext cx="334659" cy="269404"/>
              <a:chOff x="1577975" y="3895725"/>
              <a:chExt cx="530225" cy="552450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V="1">
                <a:off x="1841500" y="3895725"/>
                <a:ext cx="0" cy="276225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>
              <a:xfrm>
                <a:off x="1577975" y="3895725"/>
                <a:ext cx="530225" cy="552450"/>
                <a:chOff x="1577975" y="3895725"/>
                <a:chExt cx="530225" cy="552450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 flipV="1">
                  <a:off x="1577975" y="3895725"/>
                  <a:ext cx="0" cy="276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1577975" y="3895725"/>
                  <a:ext cx="26352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flipV="1">
                  <a:off x="1841500" y="4171950"/>
                  <a:ext cx="0" cy="276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1841500" y="4444384"/>
                  <a:ext cx="26352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2108200" y="4168159"/>
                  <a:ext cx="0" cy="276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Group 13"/>
            <p:cNvGrpSpPr/>
            <p:nvPr/>
          </p:nvGrpSpPr>
          <p:grpSpPr>
            <a:xfrm>
              <a:off x="4935637" y="4786351"/>
              <a:ext cx="338569" cy="483068"/>
              <a:chOff x="1577975" y="3895725"/>
              <a:chExt cx="530225" cy="552450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flipV="1">
                <a:off x="1841500" y="3895725"/>
                <a:ext cx="0" cy="276225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/>
              <p:cNvGrpSpPr/>
              <p:nvPr/>
            </p:nvGrpSpPr>
            <p:grpSpPr>
              <a:xfrm>
                <a:off x="1577975" y="3895725"/>
                <a:ext cx="530225" cy="552450"/>
                <a:chOff x="1577975" y="3895725"/>
                <a:chExt cx="530225" cy="552450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1577975" y="3895725"/>
                  <a:ext cx="0" cy="276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1577975" y="3895725"/>
                  <a:ext cx="26352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1841500" y="4171950"/>
                  <a:ext cx="0" cy="276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1841500" y="4444384"/>
                  <a:ext cx="26352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flipV="1">
                  <a:off x="2108200" y="4168159"/>
                  <a:ext cx="0" cy="276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" name="Group 14"/>
            <p:cNvGrpSpPr/>
            <p:nvPr/>
          </p:nvGrpSpPr>
          <p:grpSpPr>
            <a:xfrm>
              <a:off x="5272239" y="4558752"/>
              <a:ext cx="338569" cy="933622"/>
              <a:chOff x="1577975" y="3895725"/>
              <a:chExt cx="530225" cy="55245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V="1">
                <a:off x="1841500" y="3895725"/>
                <a:ext cx="0" cy="276225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8"/>
              <p:cNvGrpSpPr/>
              <p:nvPr/>
            </p:nvGrpSpPr>
            <p:grpSpPr>
              <a:xfrm>
                <a:off x="1577975" y="3895725"/>
                <a:ext cx="530225" cy="552450"/>
                <a:chOff x="1577975" y="3895725"/>
                <a:chExt cx="530225" cy="552450"/>
              </a:xfrm>
            </p:grpSpPr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1577975" y="3895725"/>
                  <a:ext cx="0" cy="276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1577975" y="3895725"/>
                  <a:ext cx="26352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V="1">
                  <a:off x="1841500" y="4171950"/>
                  <a:ext cx="0" cy="276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1841500" y="4444384"/>
                  <a:ext cx="263525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2108200" y="4168159"/>
                  <a:ext cx="0" cy="2762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6" name="Straight Connector 15"/>
            <p:cNvCxnSpPr/>
            <p:nvPr/>
          </p:nvCxnSpPr>
          <p:spPr>
            <a:xfrm>
              <a:off x="4432733" y="5027886"/>
              <a:ext cx="170275" cy="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610831" y="5025563"/>
              <a:ext cx="806035" cy="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Content Placeholder 2"/>
          <p:cNvSpPr txBox="1">
            <a:spLocks/>
          </p:cNvSpPr>
          <p:nvPr/>
        </p:nvSpPr>
        <p:spPr>
          <a:xfrm>
            <a:off x="285226" y="1739064"/>
            <a:ext cx="39164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000" dirty="0" err="1" smtClean="0"/>
              <a:t>Very</a:t>
            </a:r>
            <a:r>
              <a:rPr lang="pt-PT" sz="2000" dirty="0" smtClean="0"/>
              <a:t> </a:t>
            </a:r>
            <a:r>
              <a:rPr lang="pt-PT" sz="2000" dirty="0" err="1" smtClean="0"/>
              <a:t>weird</a:t>
            </a:r>
            <a:r>
              <a:rPr lang="pt-PT" sz="2000" dirty="0" smtClean="0"/>
              <a:t> </a:t>
            </a:r>
            <a:r>
              <a:rPr lang="pt-PT" sz="2000" dirty="0" err="1" smtClean="0"/>
              <a:t>behaviour</a:t>
            </a:r>
            <a:endParaRPr lang="pt-PT" sz="2000" dirty="0" smtClean="0"/>
          </a:p>
          <a:p>
            <a:r>
              <a:rPr lang="pt-PT" sz="2000" dirty="0" err="1" smtClean="0"/>
              <a:t>It</a:t>
            </a:r>
            <a:r>
              <a:rPr lang="pt-PT" sz="2000" dirty="0" smtClean="0"/>
              <a:t> </a:t>
            </a:r>
            <a:r>
              <a:rPr lang="pt-PT" sz="2000" dirty="0" err="1" smtClean="0"/>
              <a:t>seemed</a:t>
            </a:r>
            <a:r>
              <a:rPr lang="pt-PT" sz="2000" dirty="0" smtClean="0"/>
              <a:t> </a:t>
            </a:r>
            <a:r>
              <a:rPr lang="pt-PT" sz="2000" dirty="0" err="1" smtClean="0"/>
              <a:t>like</a:t>
            </a:r>
            <a:r>
              <a:rPr lang="pt-PT" sz="2000" dirty="0" smtClean="0"/>
              <a:t> DC </a:t>
            </a:r>
            <a:r>
              <a:rPr lang="pt-PT" sz="2000" dirty="0" err="1" smtClean="0"/>
              <a:t>coupling</a:t>
            </a:r>
            <a:r>
              <a:rPr lang="pt-PT" sz="2000" dirty="0" smtClean="0"/>
              <a:t> </a:t>
            </a:r>
            <a:r>
              <a:rPr lang="pt-PT" sz="2000" dirty="0" err="1" smtClean="0"/>
              <a:t>is</a:t>
            </a:r>
            <a:r>
              <a:rPr lang="pt-PT" sz="2000" dirty="0" smtClean="0"/>
              <a:t> </a:t>
            </a:r>
            <a:r>
              <a:rPr lang="pt-PT" sz="2000" dirty="0" err="1" smtClean="0"/>
              <a:t>not</a:t>
            </a:r>
            <a:r>
              <a:rPr lang="pt-PT" sz="2000" dirty="0" smtClean="0"/>
              <a:t> </a:t>
            </a:r>
            <a:r>
              <a:rPr lang="pt-PT" sz="2000" dirty="0" err="1" smtClean="0"/>
              <a:t>working</a:t>
            </a:r>
            <a:endParaRPr lang="pt-PT" sz="2000" dirty="0" smtClean="0"/>
          </a:p>
          <a:p>
            <a:r>
              <a:rPr lang="pt-PT" sz="1800" dirty="0" err="1" smtClean="0"/>
              <a:t>Explanation</a:t>
            </a:r>
            <a:r>
              <a:rPr lang="pt-PT" sz="1800" dirty="0" smtClean="0"/>
              <a:t> (</a:t>
            </a:r>
            <a:r>
              <a:rPr lang="pt-PT" sz="1800" dirty="0" err="1" smtClean="0"/>
              <a:t>not</a:t>
            </a:r>
            <a:r>
              <a:rPr lang="pt-PT" sz="1800" dirty="0" smtClean="0"/>
              <a:t> </a:t>
            </a:r>
            <a:r>
              <a:rPr lang="pt-PT" sz="1800" dirty="0" err="1" smtClean="0"/>
              <a:t>fully</a:t>
            </a:r>
            <a:r>
              <a:rPr lang="pt-PT" sz="1800" dirty="0" smtClean="0"/>
              <a:t> </a:t>
            </a:r>
            <a:r>
              <a:rPr lang="pt-PT" sz="1800" dirty="0" err="1" smtClean="0"/>
              <a:t>confirmed</a:t>
            </a:r>
            <a:r>
              <a:rPr lang="pt-PT" sz="1800" dirty="0" smtClean="0"/>
              <a:t>):</a:t>
            </a:r>
            <a:endParaRPr lang="pt-PT" sz="1400" dirty="0" smtClean="0"/>
          </a:p>
          <a:p>
            <a:pPr lvl="1"/>
            <a:r>
              <a:rPr lang="pt-PT" sz="1400" dirty="0" err="1" smtClean="0"/>
              <a:t>Accumulated</a:t>
            </a:r>
            <a:r>
              <a:rPr lang="pt-PT" sz="1400" dirty="0" smtClean="0"/>
              <a:t> flux in </a:t>
            </a:r>
            <a:r>
              <a:rPr lang="pt-PT" sz="1400" dirty="0" err="1" smtClean="0"/>
              <a:t>superconducting</a:t>
            </a:r>
            <a:r>
              <a:rPr lang="pt-PT" sz="1400" dirty="0" smtClean="0"/>
              <a:t> </a:t>
            </a:r>
            <a:r>
              <a:rPr lang="pt-PT" sz="1400" dirty="0" err="1" smtClean="0"/>
              <a:t>loops</a:t>
            </a:r>
            <a:endParaRPr lang="pt-PT" sz="1400" dirty="0" smtClean="0"/>
          </a:p>
          <a:p>
            <a:pPr lvl="1"/>
            <a:r>
              <a:rPr lang="pt-PT" sz="1400" dirty="0" err="1" smtClean="0"/>
              <a:t>Due</a:t>
            </a:r>
            <a:r>
              <a:rPr lang="pt-PT" sz="1400" dirty="0" smtClean="0"/>
              <a:t> to </a:t>
            </a:r>
            <a:r>
              <a:rPr lang="pt-PT" sz="1400" dirty="0" err="1" smtClean="0"/>
              <a:t>jumps</a:t>
            </a:r>
            <a:r>
              <a:rPr lang="pt-PT" sz="1400" dirty="0" smtClean="0"/>
              <a:t> </a:t>
            </a:r>
            <a:r>
              <a:rPr lang="pt-PT" sz="1400" dirty="0" err="1" smtClean="0"/>
              <a:t>occuring</a:t>
            </a:r>
            <a:r>
              <a:rPr lang="pt-PT" sz="1400" dirty="0" smtClean="0"/>
              <a:t> </a:t>
            </a:r>
            <a:r>
              <a:rPr lang="pt-PT" sz="1400" dirty="0" err="1" smtClean="0"/>
              <a:t>at</a:t>
            </a:r>
            <a:r>
              <a:rPr lang="pt-PT" sz="1400" dirty="0" smtClean="0"/>
              <a:t> </a:t>
            </a:r>
            <a:r>
              <a:rPr lang="pt-PT" sz="1400" dirty="0" err="1" smtClean="0"/>
              <a:t>injection</a:t>
            </a:r>
            <a:endParaRPr lang="pt-PT" sz="1400" dirty="0" smtClean="0"/>
          </a:p>
          <a:p>
            <a:pPr lvl="1"/>
            <a:r>
              <a:rPr lang="pt-PT" sz="1400" dirty="0" err="1" smtClean="0"/>
              <a:t>Made</a:t>
            </a:r>
            <a:r>
              <a:rPr lang="pt-PT" sz="1400" dirty="0" smtClean="0"/>
              <a:t> </a:t>
            </a:r>
            <a:r>
              <a:rPr lang="pt-PT" sz="1400" dirty="0" err="1" smtClean="0"/>
              <a:t>coupling</a:t>
            </a:r>
            <a:r>
              <a:rPr lang="pt-PT" sz="1400" dirty="0" smtClean="0"/>
              <a:t> SC </a:t>
            </a:r>
            <a:r>
              <a:rPr lang="pt-PT" sz="1400" dirty="0" err="1" smtClean="0"/>
              <a:t>loop</a:t>
            </a:r>
            <a:r>
              <a:rPr lang="pt-PT" sz="1400" dirty="0" smtClean="0"/>
              <a:t> non-SC</a:t>
            </a:r>
          </a:p>
          <a:p>
            <a:pPr lvl="1"/>
            <a:r>
              <a:rPr lang="pt-PT" sz="1400" dirty="0" err="1" smtClean="0"/>
              <a:t>Remnant</a:t>
            </a:r>
            <a:r>
              <a:rPr lang="pt-PT" sz="1400" dirty="0" smtClean="0"/>
              <a:t> </a:t>
            </a:r>
            <a:r>
              <a:rPr lang="pt-PT" sz="1400" dirty="0" err="1" smtClean="0"/>
              <a:t>magnetization</a:t>
            </a:r>
            <a:r>
              <a:rPr lang="pt-PT" sz="1400" dirty="0" smtClean="0"/>
              <a:t> in </a:t>
            </a:r>
            <a:r>
              <a:rPr lang="pt-PT" sz="1400" dirty="0" err="1" smtClean="0"/>
              <a:t>pickup</a:t>
            </a:r>
            <a:r>
              <a:rPr lang="pt-PT" sz="1400" dirty="0" smtClean="0"/>
              <a:t> core</a:t>
            </a:r>
          </a:p>
          <a:p>
            <a:r>
              <a:rPr lang="pt-PT" sz="1800" dirty="0" err="1" smtClean="0"/>
              <a:t>But</a:t>
            </a:r>
            <a:r>
              <a:rPr lang="pt-PT" sz="1800" dirty="0" smtClean="0"/>
              <a:t> </a:t>
            </a:r>
            <a:r>
              <a:rPr lang="pt-PT" sz="1800" dirty="0" err="1"/>
              <a:t>calibration</a:t>
            </a:r>
            <a:r>
              <a:rPr lang="pt-PT" sz="1800" dirty="0"/>
              <a:t> pulses look fine</a:t>
            </a:r>
            <a:endParaRPr lang="fr-FR" sz="1800" dirty="0"/>
          </a:p>
          <a:p>
            <a:pPr marL="0" indent="0">
              <a:buNone/>
            </a:pPr>
            <a:endParaRPr lang="pt-PT" sz="1800" dirty="0" smtClean="0"/>
          </a:p>
          <a:p>
            <a:pPr lvl="1"/>
            <a:endParaRPr lang="pt-PT" sz="1400" dirty="0" smtClean="0"/>
          </a:p>
          <a:p>
            <a:pPr lvl="1"/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695613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2017: </a:t>
            </a:r>
            <a:r>
              <a:rPr lang="pt-PT" sz="4000" dirty="0"/>
              <a:t>AD </a:t>
            </a:r>
            <a:r>
              <a:rPr lang="pt-PT" sz="4000" dirty="0" err="1" smtClean="0"/>
              <a:t>intensity</a:t>
            </a:r>
            <a:r>
              <a:rPr lang="pt-PT" sz="4000" dirty="0" smtClean="0"/>
              <a:t> </a:t>
            </a:r>
            <a:r>
              <a:rPr lang="pt-PT" sz="4000" dirty="0" err="1" smtClean="0"/>
              <a:t>measurement</a:t>
            </a:r>
            <a:endParaRPr lang="fr-FR" sz="4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010" t="11268" r="8112" b="8317"/>
          <a:stretch/>
        </p:blipFill>
        <p:spPr>
          <a:xfrm>
            <a:off x="125835" y="1959138"/>
            <a:ext cx="5360278" cy="40809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7125" y="1736959"/>
            <a:ext cx="2793247" cy="2094935"/>
          </a:xfrm>
          <a:prstGeom prst="rect">
            <a:avLst/>
          </a:prstGeom>
        </p:spPr>
      </p:pic>
      <p:sp>
        <p:nvSpPr>
          <p:cNvPr id="21" name="Rectangular Callout 20"/>
          <p:cNvSpPr/>
          <p:nvPr/>
        </p:nvSpPr>
        <p:spPr>
          <a:xfrm>
            <a:off x="3406579" y="5044048"/>
            <a:ext cx="954032" cy="283664"/>
          </a:xfrm>
          <a:prstGeom prst="wedgeRectCallout">
            <a:avLst>
              <a:gd name="adj1" fmla="val -68539"/>
              <a:gd name="adj2" fmla="val 61131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>
                <a:solidFill>
                  <a:srgbClr val="FF0000"/>
                </a:solidFill>
              </a:rPr>
              <a:t>σ</a:t>
            </a:r>
            <a:r>
              <a:rPr lang="pt-PT" sz="1400" dirty="0" smtClean="0">
                <a:solidFill>
                  <a:srgbClr val="FF0000"/>
                </a:solidFill>
              </a:rPr>
              <a:t> = </a:t>
            </a:r>
            <a:r>
              <a:rPr lang="pt-PT" sz="1400" dirty="0" smtClean="0">
                <a:solidFill>
                  <a:srgbClr val="FF0000"/>
                </a:solidFill>
              </a:rPr>
              <a:t>5.8</a:t>
            </a:r>
            <a:r>
              <a:rPr lang="pt-PT" sz="1400" dirty="0" smtClean="0">
                <a:solidFill>
                  <a:srgbClr val="FF0000"/>
                </a:solidFill>
              </a:rPr>
              <a:t> </a:t>
            </a:r>
            <a:r>
              <a:rPr lang="pt-PT" sz="1400" dirty="0" err="1" smtClean="0">
                <a:solidFill>
                  <a:srgbClr val="FF0000"/>
                </a:solidFill>
              </a:rPr>
              <a:t>nA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308682" y="3322040"/>
            <a:ext cx="209724" cy="1602298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346933" y="1439348"/>
            <a:ext cx="179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u="sng" dirty="0" err="1" smtClean="0"/>
              <a:t>Calibration</a:t>
            </a:r>
            <a:r>
              <a:rPr lang="pt-PT" u="sng" dirty="0" smtClean="0"/>
              <a:t> </a:t>
            </a:r>
            <a:r>
              <a:rPr lang="pt-PT" u="sng" dirty="0" err="1" smtClean="0"/>
              <a:t>signal</a:t>
            </a:r>
            <a:endParaRPr lang="en-US" u="sng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2591" t="9782" r="5792" b="9421"/>
          <a:stretch/>
        </p:blipFill>
        <p:spPr>
          <a:xfrm>
            <a:off x="5847125" y="4268759"/>
            <a:ext cx="2853949" cy="211790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247216" y="3968606"/>
            <a:ext cx="2053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u="sng" dirty="0" err="1" smtClean="0"/>
              <a:t>Number</a:t>
            </a:r>
            <a:r>
              <a:rPr lang="pt-PT" u="sng" dirty="0" smtClean="0"/>
              <a:t> of </a:t>
            </a:r>
            <a:r>
              <a:rPr lang="pt-PT" u="sng" dirty="0" err="1" smtClean="0"/>
              <a:t>particles</a:t>
            </a:r>
            <a:endParaRPr lang="en-US" u="sng" dirty="0"/>
          </a:p>
        </p:txBody>
      </p:sp>
      <p:sp>
        <p:nvSpPr>
          <p:cNvPr id="28" name="Rectangular Callout 27"/>
          <p:cNvSpPr/>
          <p:nvPr/>
        </p:nvSpPr>
        <p:spPr>
          <a:xfrm>
            <a:off x="7095490" y="4820131"/>
            <a:ext cx="1205493" cy="283664"/>
          </a:xfrm>
          <a:prstGeom prst="wedgeRectCallout">
            <a:avLst>
              <a:gd name="adj1" fmla="val -60552"/>
              <a:gd name="adj2" fmla="val 14440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>
                <a:solidFill>
                  <a:srgbClr val="FF0000"/>
                </a:solidFill>
              </a:rPr>
              <a:t>σ</a:t>
            </a:r>
            <a:r>
              <a:rPr lang="pt-PT" sz="1400" dirty="0" smtClean="0">
                <a:solidFill>
                  <a:srgbClr val="FF0000"/>
                </a:solidFill>
              </a:rPr>
              <a:t> = </a:t>
            </a:r>
            <a:r>
              <a:rPr lang="pt-PT" sz="1400" dirty="0" smtClean="0">
                <a:solidFill>
                  <a:srgbClr val="FF0000"/>
                </a:solidFill>
              </a:rPr>
              <a:t>2.2x10</a:t>
            </a:r>
            <a:r>
              <a:rPr lang="pt-PT" sz="1400" baseline="30000" dirty="0" smtClean="0">
                <a:solidFill>
                  <a:srgbClr val="FF0000"/>
                </a:solidFill>
              </a:rPr>
              <a:t>4</a:t>
            </a:r>
            <a:endParaRPr lang="fr-FR" sz="1400" dirty="0">
              <a:solidFill>
                <a:srgbClr val="FF0000"/>
              </a:solidFill>
            </a:endParaRPr>
          </a:p>
        </p:txBody>
      </p:sp>
      <p:pic>
        <p:nvPicPr>
          <p:cNvPr id="29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957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01"/>
          <a:stretch/>
        </p:blipFill>
        <p:spPr bwMode="auto">
          <a:xfrm>
            <a:off x="4477275" y="1873780"/>
            <a:ext cx="4331445" cy="355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847123" cy="1325563"/>
          </a:xfrm>
        </p:spPr>
        <p:txBody>
          <a:bodyPr/>
          <a:lstStyle/>
          <a:p>
            <a:r>
              <a:rPr lang="pt-PT" dirty="0" smtClean="0"/>
              <a:t>Noise </a:t>
            </a:r>
            <a:r>
              <a:rPr lang="pt-PT" dirty="0" err="1" smtClean="0"/>
              <a:t>permormance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49" y="1971674"/>
            <a:ext cx="3528673" cy="3228975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800099" y="3238500"/>
            <a:ext cx="801814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98985" y="1706880"/>
            <a:ext cx="278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u="sng" dirty="0" err="1" smtClean="0"/>
              <a:t>Measurement</a:t>
            </a:r>
            <a:r>
              <a:rPr lang="pt-PT" u="sng" dirty="0" smtClean="0"/>
              <a:t> </a:t>
            </a:r>
            <a:r>
              <a:rPr lang="pt-PT" u="sng" dirty="0" err="1" smtClean="0"/>
              <a:t>at</a:t>
            </a:r>
            <a:r>
              <a:rPr lang="pt-PT" u="sng" dirty="0" smtClean="0"/>
              <a:t> </a:t>
            </a:r>
            <a:r>
              <a:rPr lang="pt-PT" u="sng" dirty="0" err="1" smtClean="0"/>
              <a:t>lab</a:t>
            </a:r>
            <a:r>
              <a:rPr lang="pt-PT" u="sng" dirty="0" smtClean="0"/>
              <a:t> in Jena</a:t>
            </a:r>
            <a:endParaRPr lang="en-US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1211840" y="1706880"/>
            <a:ext cx="2499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u="sng" dirty="0" err="1" smtClean="0"/>
              <a:t>Measurement</a:t>
            </a:r>
            <a:r>
              <a:rPr lang="pt-PT" u="sng" dirty="0" smtClean="0"/>
              <a:t> in </a:t>
            </a:r>
            <a:r>
              <a:rPr lang="pt-PT" u="sng" dirty="0" err="1" smtClean="0"/>
              <a:t>AD-ring</a:t>
            </a:r>
            <a:endParaRPr lang="en-US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883920" y="5768340"/>
            <a:ext cx="7850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/>
              <a:t>Measurement</a:t>
            </a:r>
            <a:r>
              <a:rPr lang="pt-PT" dirty="0" smtClean="0"/>
              <a:t> in </a:t>
            </a:r>
            <a:r>
              <a:rPr lang="pt-PT" dirty="0" err="1" smtClean="0"/>
              <a:t>AD-ring</a:t>
            </a:r>
            <a:r>
              <a:rPr lang="pt-PT" dirty="0" smtClean="0"/>
              <a:t> </a:t>
            </a:r>
            <a:r>
              <a:rPr lang="pt-PT" dirty="0" err="1" smtClean="0"/>
              <a:t>performed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without</a:t>
            </a:r>
            <a:r>
              <a:rPr lang="pt-PT" dirty="0" smtClean="0"/>
              <a:t> </a:t>
            </a:r>
            <a:r>
              <a:rPr lang="pt-PT" dirty="0" err="1" smtClean="0"/>
              <a:t>running</a:t>
            </a:r>
            <a:r>
              <a:rPr lang="pt-PT" dirty="0" smtClean="0"/>
              <a:t> vacum </a:t>
            </a:r>
            <a:r>
              <a:rPr lang="pt-PT" dirty="0" err="1" smtClean="0"/>
              <a:t>pumps</a:t>
            </a:r>
            <a:r>
              <a:rPr lang="pt-PT" dirty="0" smtClean="0"/>
              <a:t> </a:t>
            </a:r>
            <a:r>
              <a:rPr lang="pt-PT" dirty="0" err="1" smtClean="0"/>
              <a:t>connected</a:t>
            </a:r>
            <a:r>
              <a:rPr lang="pt-PT" dirty="0" smtClean="0"/>
              <a:t> to </a:t>
            </a:r>
            <a:r>
              <a:rPr lang="pt-PT" dirty="0" err="1" smtClean="0"/>
              <a:t>cryostat</a:t>
            </a:r>
            <a:r>
              <a:rPr lang="pt-PT" dirty="0" smtClean="0"/>
              <a:t> </a:t>
            </a:r>
            <a:r>
              <a:rPr lang="pt-PT" dirty="0" err="1" smtClean="0"/>
              <a:t>insulation</a:t>
            </a:r>
            <a:r>
              <a:rPr lang="pt-PT" dirty="0" smtClean="0"/>
              <a:t> vacum (</a:t>
            </a:r>
            <a:r>
              <a:rPr lang="pt-PT" dirty="0" err="1" smtClean="0"/>
              <a:t>primary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turbomolecular</a:t>
            </a:r>
            <a:r>
              <a:rPr lang="pt-PT" dirty="0" smtClean="0"/>
              <a:t> </a:t>
            </a:r>
            <a:r>
              <a:rPr lang="pt-PT" dirty="0" err="1" smtClean="0"/>
              <a:t>pump</a:t>
            </a:r>
            <a:r>
              <a:rPr lang="pt-PT" dirty="0" smtClean="0"/>
              <a:t>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199120" y="2674620"/>
            <a:ext cx="739140" cy="2453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516380" y="2560320"/>
            <a:ext cx="906780" cy="67817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783579" y="2640092"/>
            <a:ext cx="868681" cy="598407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347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095900" cy="1325563"/>
          </a:xfrm>
        </p:spPr>
        <p:txBody>
          <a:bodyPr>
            <a:normAutofit/>
          </a:bodyPr>
          <a:lstStyle/>
          <a:p>
            <a:r>
              <a:rPr lang="pt-PT" sz="3600" dirty="0" err="1" smtClean="0"/>
              <a:t>Immunity</a:t>
            </a:r>
            <a:r>
              <a:rPr lang="pt-PT" sz="3600" dirty="0" smtClean="0"/>
              <a:t> to </a:t>
            </a:r>
            <a:r>
              <a:rPr lang="pt-PT" sz="3600" dirty="0" err="1" smtClean="0"/>
              <a:t>mechanical</a:t>
            </a:r>
            <a:r>
              <a:rPr lang="pt-PT" sz="3600" dirty="0" smtClean="0"/>
              <a:t> </a:t>
            </a:r>
            <a:r>
              <a:rPr lang="pt-PT" sz="3600" dirty="0" err="1" smtClean="0"/>
              <a:t>vibrations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693" b="-1"/>
          <a:stretch/>
        </p:blipFill>
        <p:spPr>
          <a:xfrm>
            <a:off x="12528" y="1690689"/>
            <a:ext cx="5666423" cy="40811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996" y="3866198"/>
            <a:ext cx="4076589" cy="299180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6" name="Oval 5"/>
          <p:cNvSpPr/>
          <p:nvPr/>
        </p:nvSpPr>
        <p:spPr>
          <a:xfrm>
            <a:off x="2707418" y="2778443"/>
            <a:ext cx="989901" cy="171974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5" idx="1"/>
            <a:endCxn id="6" idx="4"/>
          </p:cNvCxnSpPr>
          <p:nvPr/>
        </p:nvCxnSpPr>
        <p:spPr>
          <a:xfrm flipH="1" flipV="1">
            <a:off x="3202369" y="4498186"/>
            <a:ext cx="1633627" cy="863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78951" y="1901280"/>
            <a:ext cx="2944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Main</a:t>
            </a:r>
            <a:r>
              <a:rPr lang="pt-PT" dirty="0" smtClean="0"/>
              <a:t> </a:t>
            </a:r>
            <a:r>
              <a:rPr lang="pt-PT" dirty="0" err="1" smtClean="0"/>
              <a:t>vibration</a:t>
            </a:r>
            <a:r>
              <a:rPr lang="pt-PT" dirty="0" smtClean="0"/>
              <a:t> </a:t>
            </a:r>
            <a:r>
              <a:rPr lang="pt-PT" dirty="0" err="1" smtClean="0"/>
              <a:t>modes</a:t>
            </a:r>
            <a:r>
              <a:rPr lang="pt-PT" dirty="0" smtClean="0"/>
              <a:t> as </a:t>
            </a:r>
            <a:r>
              <a:rPr lang="pt-PT" dirty="0" err="1" smtClean="0"/>
              <a:t>captured</a:t>
            </a:r>
            <a:r>
              <a:rPr lang="pt-PT" dirty="0" smtClean="0"/>
              <a:t> </a:t>
            </a:r>
            <a:r>
              <a:rPr lang="pt-PT" dirty="0" err="1" smtClean="0"/>
              <a:t>by</a:t>
            </a:r>
            <a:r>
              <a:rPr lang="pt-PT" dirty="0" smtClean="0"/>
              <a:t> SQUID: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65 Hz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115 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78 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5 Hz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99392" y="5946243"/>
            <a:ext cx="2049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err="1" smtClean="0">
                <a:solidFill>
                  <a:srgbClr val="FF0000"/>
                </a:solidFill>
              </a:rPr>
              <a:t>Preliminary</a:t>
            </a:r>
            <a:r>
              <a:rPr lang="pt-PT" sz="2800" dirty="0" smtClean="0">
                <a:solidFill>
                  <a:srgbClr val="FF0000"/>
                </a:solidFill>
              </a:rPr>
              <a:t> !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3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117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smtClean="0"/>
              <a:t>Noise performance </a:t>
            </a:r>
            <a:r>
              <a:rPr lang="pt-PT" sz="3600" dirty="0" err="1" smtClean="0"/>
              <a:t>improvements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36" y="2452859"/>
            <a:ext cx="3975024" cy="2891520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163728" y="2506479"/>
            <a:ext cx="1081725" cy="321631"/>
          </a:xfrm>
          <a:prstGeom prst="wedgeRectCallout">
            <a:avLst>
              <a:gd name="adj1" fmla="val 103821"/>
              <a:gd name="adj2" fmla="val 289668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>
                <a:solidFill>
                  <a:srgbClr val="FF0000"/>
                </a:solidFill>
              </a:rPr>
              <a:t>σ</a:t>
            </a:r>
            <a:r>
              <a:rPr lang="pt-PT" sz="1600" dirty="0" smtClean="0">
                <a:solidFill>
                  <a:srgbClr val="FF0000"/>
                </a:solidFill>
              </a:rPr>
              <a:t> = </a:t>
            </a:r>
            <a:r>
              <a:rPr lang="pt-PT" sz="1600" dirty="0" smtClean="0">
                <a:solidFill>
                  <a:srgbClr val="FF0000"/>
                </a:solidFill>
              </a:rPr>
              <a:t>5.5</a:t>
            </a:r>
            <a:r>
              <a:rPr lang="pt-PT" sz="1600" dirty="0" smtClean="0">
                <a:solidFill>
                  <a:srgbClr val="FF0000"/>
                </a:solidFill>
              </a:rPr>
              <a:t> </a:t>
            </a:r>
            <a:r>
              <a:rPr lang="pt-PT" sz="1600" dirty="0" err="1" smtClean="0">
                <a:solidFill>
                  <a:srgbClr val="FF0000"/>
                </a:solidFill>
              </a:rPr>
              <a:t>nA</a:t>
            </a:r>
            <a:endParaRPr lang="fr-FR" sz="16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13439"/>
          <a:stretch/>
        </p:blipFill>
        <p:spPr>
          <a:xfrm>
            <a:off x="3927227" y="2643788"/>
            <a:ext cx="5132883" cy="27005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44134" y="1994326"/>
            <a:ext cx="3321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u="sng" dirty="0" err="1" smtClean="0"/>
              <a:t>Perturbation</a:t>
            </a:r>
            <a:r>
              <a:rPr lang="pt-PT" u="sng" dirty="0" smtClean="0"/>
              <a:t> </a:t>
            </a:r>
            <a:r>
              <a:rPr lang="pt-PT" u="sng" dirty="0" err="1" smtClean="0"/>
              <a:t>from</a:t>
            </a:r>
            <a:r>
              <a:rPr lang="pt-PT" u="sng" dirty="0" smtClean="0"/>
              <a:t> </a:t>
            </a:r>
            <a:r>
              <a:rPr lang="pt-PT" u="sng" dirty="0" err="1" smtClean="0"/>
              <a:t>magnetic</a:t>
            </a:r>
            <a:r>
              <a:rPr lang="pt-PT" u="sng" dirty="0" smtClean="0"/>
              <a:t> </a:t>
            </a:r>
            <a:r>
              <a:rPr lang="pt-PT" u="sng" dirty="0" err="1" smtClean="0"/>
              <a:t>cycle</a:t>
            </a:r>
            <a:endParaRPr lang="en-US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704591" y="1994326"/>
            <a:ext cx="2926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u="sng" dirty="0" err="1" smtClean="0"/>
              <a:t>Perturbation</a:t>
            </a:r>
            <a:r>
              <a:rPr lang="pt-PT" u="sng" dirty="0" smtClean="0"/>
              <a:t> </a:t>
            </a:r>
            <a:r>
              <a:rPr lang="pt-PT" u="sng" dirty="0" err="1" smtClean="0"/>
              <a:t>from</a:t>
            </a:r>
            <a:r>
              <a:rPr lang="pt-PT" u="sng" dirty="0" smtClean="0"/>
              <a:t> </a:t>
            </a:r>
            <a:r>
              <a:rPr lang="pt-PT" u="sng" dirty="0" err="1" smtClean="0"/>
              <a:t>cryocooler</a:t>
            </a:r>
            <a:endParaRPr lang="en-US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788565" y="5583927"/>
            <a:ext cx="7090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 smtClean="0"/>
              <a:t>It</a:t>
            </a:r>
            <a:r>
              <a:rPr lang="pt-PT" sz="2400" dirty="0" smtClean="0"/>
              <a:t> </a:t>
            </a:r>
            <a:r>
              <a:rPr lang="pt-PT" sz="2400" dirty="0" err="1" smtClean="0"/>
              <a:t>should</a:t>
            </a:r>
            <a:r>
              <a:rPr lang="pt-PT" sz="2400" dirty="0" smtClean="0"/>
              <a:t> </a:t>
            </a:r>
            <a:r>
              <a:rPr lang="pt-PT" sz="2400" dirty="0" err="1" smtClean="0"/>
              <a:t>be</a:t>
            </a:r>
            <a:r>
              <a:rPr lang="pt-PT" sz="2400" dirty="0" smtClean="0"/>
              <a:t> </a:t>
            </a:r>
            <a:r>
              <a:rPr lang="pt-PT" sz="2400" dirty="0" err="1" smtClean="0"/>
              <a:t>possible</a:t>
            </a:r>
            <a:r>
              <a:rPr lang="pt-PT" sz="2400" dirty="0" smtClean="0"/>
              <a:t> to </a:t>
            </a:r>
            <a:r>
              <a:rPr lang="pt-PT" sz="2400" dirty="0" err="1" smtClean="0"/>
              <a:t>subtract</a:t>
            </a:r>
            <a:r>
              <a:rPr lang="pt-PT" sz="2400" dirty="0" smtClean="0"/>
              <a:t> </a:t>
            </a:r>
            <a:r>
              <a:rPr lang="pt-PT" sz="2400" dirty="0" err="1" smtClean="0"/>
              <a:t>both</a:t>
            </a:r>
            <a:r>
              <a:rPr lang="pt-PT" sz="2400" dirty="0" smtClean="0"/>
              <a:t> </a:t>
            </a:r>
            <a:r>
              <a:rPr lang="pt-PT" sz="2400" dirty="0" err="1" smtClean="0"/>
              <a:t>these</a:t>
            </a:r>
            <a:r>
              <a:rPr lang="pt-PT" sz="2400" dirty="0" smtClean="0"/>
              <a:t> </a:t>
            </a:r>
            <a:r>
              <a:rPr lang="pt-PT" sz="2400" dirty="0" err="1" smtClean="0"/>
              <a:t>perturbations</a:t>
            </a:r>
            <a:r>
              <a:rPr lang="pt-PT" sz="2400" dirty="0" smtClean="0"/>
              <a:t> in a </a:t>
            </a:r>
            <a:r>
              <a:rPr lang="pt-PT" sz="2400" dirty="0" err="1" smtClean="0"/>
              <a:t>robust</a:t>
            </a:r>
            <a:r>
              <a:rPr lang="pt-PT" sz="2400" dirty="0" smtClean="0"/>
              <a:t> </a:t>
            </a:r>
            <a:r>
              <a:rPr lang="pt-PT" sz="2400" dirty="0" err="1" smtClean="0"/>
              <a:t>way</a:t>
            </a:r>
            <a:r>
              <a:rPr lang="pt-PT" sz="2400" dirty="0"/>
              <a:t> !</a:t>
            </a:r>
            <a:endParaRPr lang="en-US" sz="2400" dirty="0"/>
          </a:p>
        </p:txBody>
      </p:sp>
      <p:pic>
        <p:nvPicPr>
          <p:cNvPr id="10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924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First</a:t>
            </a:r>
            <a:r>
              <a:rPr lang="pt-PT" dirty="0" smtClean="0"/>
              <a:t> </a:t>
            </a:r>
            <a:r>
              <a:rPr lang="pt-PT" dirty="0" err="1" smtClean="0"/>
              <a:t>beams</a:t>
            </a:r>
            <a:r>
              <a:rPr lang="pt-PT" dirty="0" smtClean="0"/>
              <a:t> in 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3934" t="32840" r="24353" b="2487"/>
          <a:stretch/>
        </p:blipFill>
        <p:spPr>
          <a:xfrm>
            <a:off x="192947" y="1518866"/>
            <a:ext cx="7014500" cy="51943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966719" y="3321538"/>
            <a:ext cx="5008100" cy="1189196"/>
            <a:chOff x="3957194" y="2335054"/>
            <a:chExt cx="5008100" cy="118919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755" t="60981" r="65112" b="24971"/>
            <a:stretch/>
          </p:blipFill>
          <p:spPr>
            <a:xfrm>
              <a:off x="3957194" y="2335054"/>
              <a:ext cx="5008100" cy="118919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Rounded Rectangle 4"/>
            <p:cNvSpPr/>
            <p:nvPr/>
          </p:nvSpPr>
          <p:spPr>
            <a:xfrm>
              <a:off x="4075250" y="3129532"/>
              <a:ext cx="3649965" cy="366143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594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beams</a:t>
            </a:r>
            <a:r>
              <a:rPr lang="pt-PT" dirty="0"/>
              <a:t> in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80" t="34178" r="7604" b="9108"/>
          <a:stretch/>
        </p:blipFill>
        <p:spPr>
          <a:xfrm>
            <a:off x="760659" y="1881841"/>
            <a:ext cx="7622681" cy="418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633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AD </a:t>
            </a:r>
            <a:r>
              <a:rPr lang="pt-PT" dirty="0" err="1" smtClean="0"/>
              <a:t>cycle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beam</a:t>
            </a:r>
            <a:r>
              <a:rPr lang="pt-PT" dirty="0" smtClean="0"/>
              <a:t> </a:t>
            </a:r>
            <a:r>
              <a:rPr lang="pt-PT" dirty="0" err="1" smtClean="0"/>
              <a:t>parameters</a:t>
            </a:r>
            <a:endParaRPr lang="pt-PT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585322" y="1988079"/>
          <a:ext cx="2742268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839"/>
                <a:gridCol w="1653429"/>
              </a:tblGrid>
              <a:tr h="317144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AD beam parameters</a:t>
                      </a:r>
                      <a:endParaRPr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2919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Beta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0.97 … 0.11</a:t>
                      </a:r>
                      <a:endParaRPr sz="1400" dirty="0"/>
                    </a:p>
                  </a:txBody>
                  <a:tcPr/>
                </a:tc>
              </a:tr>
              <a:tr h="291913">
                <a:tc>
                  <a:txBody>
                    <a:bodyPr/>
                    <a:lstStyle/>
                    <a:p>
                      <a:r>
                        <a:rPr lang="pt-PT" sz="1400" dirty="0" err="1" smtClean="0"/>
                        <a:t>Frev</a:t>
                      </a:r>
                      <a:r>
                        <a:rPr lang="pt-PT" sz="1400" dirty="0" smtClean="0"/>
                        <a:t> [MHz]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1.59 … 0.17</a:t>
                      </a:r>
                      <a:endParaRPr sz="1400" dirty="0"/>
                    </a:p>
                  </a:txBody>
                  <a:tcPr/>
                </a:tc>
              </a:tr>
              <a:tr h="2919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Cycle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~114 s </a:t>
                      </a:r>
                      <a:endParaRPr sz="1400" dirty="0"/>
                    </a:p>
                  </a:txBody>
                  <a:tcPr/>
                </a:tc>
              </a:tr>
              <a:tr h="291913">
                <a:tc>
                  <a:txBody>
                    <a:bodyPr/>
                    <a:lstStyle/>
                    <a:p>
                      <a:r>
                        <a:rPr lang="en-US" sz="1400" dirty="0"/>
                        <a:t>N particles 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/>
                        <a:t>(5 … 1)</a:t>
                      </a:r>
                      <a:r>
                        <a:rPr lang="pt-PT" sz="1400" baseline="0" dirty="0" smtClean="0"/>
                        <a:t> x 10</a:t>
                      </a:r>
                      <a:r>
                        <a:rPr lang="pt-PT" sz="1400" baseline="30000" dirty="0" smtClean="0"/>
                        <a:t>7</a:t>
                      </a:r>
                      <a:endParaRPr sz="1400" baseline="30000" dirty="0"/>
                    </a:p>
                  </a:txBody>
                  <a:tcPr/>
                </a:tc>
              </a:tr>
              <a:tr h="2919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Current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(12 … 0.1)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baseline="0" dirty="0" err="1" smtClean="0"/>
                        <a:t>μA</a:t>
                      </a:r>
                      <a:r>
                        <a:rPr lang="en-US" sz="1400" b="1" dirty="0" smtClean="0"/>
                        <a:t> 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812819" y="2047279"/>
            <a:ext cx="5314591" cy="4276743"/>
            <a:chOff x="3812819" y="2047279"/>
            <a:chExt cx="5314591" cy="4276743"/>
          </a:xfrm>
        </p:grpSpPr>
        <p:sp>
          <p:nvSpPr>
            <p:cNvPr id="16" name="TextBox 15"/>
            <p:cNvSpPr txBox="1"/>
            <p:nvPr/>
          </p:nvSpPr>
          <p:spPr>
            <a:xfrm>
              <a:off x="5771101" y="2047279"/>
              <a:ext cx="264833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 smtClean="0">
                  <a:solidFill>
                    <a:srgbClr val="FF0000"/>
                  </a:solidFill>
                </a:rPr>
                <a:t>Schottky</a:t>
              </a:r>
              <a:r>
                <a:rPr lang="en-US" sz="1600" dirty="0" smtClean="0">
                  <a:solidFill>
                    <a:srgbClr val="FF0000"/>
                  </a:solidFill>
                </a:rPr>
                <a:t> Intensity Measurement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637921" y="2066379"/>
              <a:ext cx="1336423" cy="262570"/>
            </a:xfrm>
            <a:prstGeom prst="rect">
              <a:avLst/>
            </a:prstGeom>
            <a:solidFill>
              <a:srgbClr val="FFF2CC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pt-PT" sz="1400" dirty="0" smtClean="0">
                  <a:solidFill>
                    <a:schemeClr val="tx1"/>
                  </a:solidFill>
                </a:rPr>
                <a:t>Coasting beam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643871" y="2381469"/>
              <a:ext cx="1331695" cy="261650"/>
            </a:xfrm>
            <a:prstGeom prst="rect">
              <a:avLst/>
            </a:prstGeom>
            <a:solidFill>
              <a:srgbClr val="E6D8F4">
                <a:alpha val="3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400" dirty="0" smtClean="0">
                  <a:solidFill>
                    <a:schemeClr val="tx1"/>
                  </a:solidFill>
                </a:rPr>
                <a:t>Bunched beam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812819" y="2752791"/>
              <a:ext cx="5314591" cy="3571231"/>
              <a:chOff x="3812819" y="2752791"/>
              <a:chExt cx="5314591" cy="3571231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91832" y="2752791"/>
                <a:ext cx="4610100" cy="3190875"/>
              </a:xfrm>
              <a:prstGeom prst="rect">
                <a:avLst/>
              </a:prstGeom>
            </p:spPr>
          </p:pic>
          <p:grpSp>
            <p:nvGrpSpPr>
              <p:cNvPr id="21" name="Group 20"/>
              <p:cNvGrpSpPr/>
              <p:nvPr/>
            </p:nvGrpSpPr>
            <p:grpSpPr>
              <a:xfrm>
                <a:off x="4517899" y="5779589"/>
                <a:ext cx="3659248" cy="307777"/>
                <a:chOff x="3962400" y="5344160"/>
                <a:chExt cx="3659248" cy="307777"/>
              </a:xfrm>
            </p:grpSpPr>
            <p:sp>
              <p:nvSpPr>
                <p:cNvPr id="22" name="TextBox 21"/>
                <p:cNvSpPr txBox="1"/>
                <p:nvPr/>
              </p:nvSpPr>
              <p:spPr>
                <a:xfrm>
                  <a:off x="3962400" y="5344160"/>
                  <a:ext cx="3674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 smtClean="0"/>
                    <a:t>10</a:t>
                  </a:r>
                  <a:endParaRPr lang="en-GB" sz="1400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4368800" y="5344160"/>
                  <a:ext cx="3674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/>
                    <a:t>2</a:t>
                  </a:r>
                  <a:r>
                    <a:rPr lang="pt-PT" sz="1400" dirty="0" smtClean="0"/>
                    <a:t>0</a:t>
                  </a:r>
                  <a:endParaRPr lang="en-GB" sz="1400" dirty="0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4785360" y="5344160"/>
                  <a:ext cx="3674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/>
                    <a:t>3</a:t>
                  </a:r>
                  <a:r>
                    <a:rPr lang="pt-PT" sz="1400" dirty="0" smtClean="0"/>
                    <a:t>0</a:t>
                  </a:r>
                  <a:endParaRPr lang="en-GB" sz="1400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5191760" y="5344160"/>
                  <a:ext cx="3674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/>
                    <a:t>4</a:t>
                  </a:r>
                  <a:r>
                    <a:rPr lang="pt-PT" sz="1400" dirty="0" smtClean="0"/>
                    <a:t>0</a:t>
                  </a:r>
                  <a:endParaRPr lang="en-GB" sz="14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5608320" y="5344160"/>
                  <a:ext cx="3674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/>
                    <a:t>5</a:t>
                  </a:r>
                  <a:r>
                    <a:rPr lang="pt-PT" sz="1400" dirty="0" smtClean="0"/>
                    <a:t>0</a:t>
                  </a:r>
                  <a:endParaRPr lang="en-GB" sz="14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6014720" y="5344160"/>
                  <a:ext cx="3674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/>
                    <a:t>6</a:t>
                  </a:r>
                  <a:r>
                    <a:rPr lang="pt-PT" sz="1400" dirty="0" smtClean="0"/>
                    <a:t>0</a:t>
                  </a:r>
                  <a:endParaRPr lang="en-GB" sz="14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6421120" y="5344160"/>
                  <a:ext cx="3674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/>
                    <a:t>7</a:t>
                  </a:r>
                  <a:r>
                    <a:rPr lang="pt-PT" sz="1400" dirty="0" smtClean="0"/>
                    <a:t>0</a:t>
                  </a:r>
                  <a:endParaRPr lang="en-GB" sz="1400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6837680" y="5344160"/>
                  <a:ext cx="3674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/>
                    <a:t>8</a:t>
                  </a:r>
                  <a:r>
                    <a:rPr lang="pt-PT" sz="1400" dirty="0" smtClean="0"/>
                    <a:t>0</a:t>
                  </a:r>
                  <a:endParaRPr lang="en-GB" sz="1400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7254240" y="5344160"/>
                  <a:ext cx="36740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/>
                    <a:t>9</a:t>
                  </a:r>
                  <a:r>
                    <a:rPr lang="pt-PT" sz="1400" dirty="0" smtClean="0"/>
                    <a:t>0</a:t>
                  </a:r>
                  <a:endParaRPr lang="en-GB" sz="1400" dirty="0"/>
                </a:p>
              </p:txBody>
            </p:sp>
          </p:grpSp>
          <p:sp>
            <p:nvSpPr>
              <p:cNvPr id="31" name="TextBox 30"/>
              <p:cNvSpPr txBox="1"/>
              <p:nvPr/>
            </p:nvSpPr>
            <p:spPr>
              <a:xfrm>
                <a:off x="5975566" y="5985468"/>
                <a:ext cx="81785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600" dirty="0"/>
                  <a:t>t</a:t>
                </a:r>
                <a:r>
                  <a:rPr lang="pt-PT" sz="1600" dirty="0" smtClean="0"/>
                  <a:t>ime [s]</a:t>
                </a:r>
                <a:endParaRPr lang="en-GB" sz="16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332400" y="2904309"/>
                <a:ext cx="1078017" cy="2915920"/>
              </a:xfrm>
              <a:prstGeom prst="rect">
                <a:avLst/>
              </a:prstGeom>
              <a:solidFill>
                <a:srgbClr val="FFF2CC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410418" y="2889327"/>
                <a:ext cx="208536" cy="2930902"/>
              </a:xfrm>
              <a:prstGeom prst="rect">
                <a:avLst/>
              </a:prstGeom>
              <a:solidFill>
                <a:srgbClr val="E6D8F4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612192" y="2917719"/>
                <a:ext cx="428477" cy="2915920"/>
              </a:xfrm>
              <a:prstGeom prst="rect">
                <a:avLst/>
              </a:prstGeom>
              <a:solidFill>
                <a:srgbClr val="FFF2CC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029809" y="2902737"/>
                <a:ext cx="496089" cy="2930902"/>
              </a:xfrm>
              <a:prstGeom prst="rect">
                <a:avLst/>
              </a:prstGeom>
              <a:solidFill>
                <a:srgbClr val="E6D8F4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6535815" y="2896818"/>
                <a:ext cx="740644" cy="2915920"/>
              </a:xfrm>
              <a:prstGeom prst="rect">
                <a:avLst/>
              </a:prstGeom>
              <a:solidFill>
                <a:srgbClr val="FFF2CC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7238220" y="2902737"/>
                <a:ext cx="398221" cy="2930902"/>
              </a:xfrm>
              <a:prstGeom prst="rect">
                <a:avLst/>
              </a:prstGeom>
              <a:solidFill>
                <a:srgbClr val="E6D8F4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7643605" y="2896818"/>
                <a:ext cx="827803" cy="2915920"/>
              </a:xfrm>
              <a:prstGeom prst="rect">
                <a:avLst/>
              </a:prstGeom>
              <a:solidFill>
                <a:srgbClr val="FFF2CC">
                  <a:alpha val="34902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1" name="Group 40"/>
              <p:cNvGrpSpPr/>
              <p:nvPr/>
            </p:nvGrpSpPr>
            <p:grpSpPr>
              <a:xfrm>
                <a:off x="4092239" y="3329491"/>
                <a:ext cx="293694" cy="2624257"/>
                <a:chOff x="4085380" y="2894062"/>
                <a:chExt cx="293694" cy="2624257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4085380" y="5210542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 smtClean="0">
                      <a:solidFill>
                        <a:srgbClr val="FF0000"/>
                      </a:solidFill>
                    </a:rPr>
                    <a:t>0</a:t>
                  </a:r>
                  <a:endParaRPr lang="en-GB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4085380" y="4631422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 smtClean="0">
                      <a:solidFill>
                        <a:srgbClr val="FF0000"/>
                      </a:solidFill>
                    </a:rPr>
                    <a:t>1</a:t>
                  </a:r>
                  <a:endParaRPr lang="en-GB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4085380" y="4031982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 smtClean="0">
                      <a:solidFill>
                        <a:srgbClr val="FF0000"/>
                      </a:solidFill>
                    </a:rPr>
                    <a:t>2</a:t>
                  </a:r>
                  <a:endParaRPr lang="en-GB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4085380" y="3463022"/>
                  <a:ext cx="27603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400" dirty="0" smtClean="0">
                      <a:solidFill>
                        <a:srgbClr val="FF0000"/>
                      </a:solidFill>
                    </a:rPr>
                    <a:t>3</a:t>
                  </a:r>
                  <a:endParaRPr lang="en-GB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4115860" y="2894062"/>
                  <a:ext cx="26321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t-PT" sz="1200" dirty="0" smtClean="0">
                      <a:solidFill>
                        <a:srgbClr val="FF0000"/>
                      </a:solidFill>
                    </a:rPr>
                    <a:t>4</a:t>
                  </a:r>
                  <a:endParaRPr lang="en-GB" sz="12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 rot="16200000">
                <a:off x="3292644" y="4229327"/>
                <a:ext cx="13789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600" dirty="0" smtClean="0">
                    <a:solidFill>
                      <a:srgbClr val="FF0000"/>
                    </a:solidFill>
                  </a:rPr>
                  <a:t> N [x 10</a:t>
                </a:r>
                <a:r>
                  <a:rPr lang="pt-PT" sz="1600" baseline="30000" dirty="0" smtClean="0">
                    <a:solidFill>
                      <a:srgbClr val="FF0000"/>
                    </a:solidFill>
                  </a:rPr>
                  <a:t>7</a:t>
                </a:r>
                <a:r>
                  <a:rPr lang="pt-PT" sz="1600" dirty="0" smtClean="0">
                    <a:solidFill>
                      <a:srgbClr val="FF0000"/>
                    </a:solidFill>
                  </a:rPr>
                  <a:t> pbar]</a:t>
                </a:r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398105" y="5675389"/>
                <a:ext cx="4122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0070C0"/>
                    </a:solidFill>
                  </a:rPr>
                  <a:t>0.0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398105" y="5108461"/>
                <a:ext cx="4122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0070C0"/>
                    </a:solidFill>
                  </a:rPr>
                  <a:t>0.2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8398105" y="4541533"/>
                <a:ext cx="4122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0070C0"/>
                    </a:solidFill>
                  </a:rPr>
                  <a:t>0.4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398105" y="3974605"/>
                <a:ext cx="4122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0070C0"/>
                    </a:solidFill>
                  </a:rPr>
                  <a:t>0.6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398105" y="2840749"/>
                <a:ext cx="4122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0070C0"/>
                    </a:solidFill>
                  </a:rPr>
                  <a:t>1.0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16200000">
                <a:off x="8659012" y="4238425"/>
                <a:ext cx="5982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600" dirty="0" smtClean="0">
                    <a:solidFill>
                      <a:srgbClr val="0070C0"/>
                    </a:solidFill>
                  </a:rPr>
                  <a:t> </a:t>
                </a:r>
                <a:r>
                  <a:rPr lang="el-GR" sz="1600" dirty="0" smtClean="0">
                    <a:solidFill>
                      <a:srgbClr val="0070C0"/>
                    </a:solidFill>
                  </a:rPr>
                  <a:t>β</a:t>
                </a:r>
                <a:r>
                  <a:rPr lang="pt-PT" sz="1600" dirty="0" smtClean="0">
                    <a:solidFill>
                      <a:srgbClr val="0070C0"/>
                    </a:solidFill>
                  </a:rPr>
                  <a:t> [c]</a:t>
                </a:r>
                <a:endParaRPr lang="en-GB" sz="16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8398105" y="3407677"/>
                <a:ext cx="4122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0070C0"/>
                    </a:solidFill>
                  </a:rPr>
                  <a:t>0.8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6" name="Rounded Rectangle 5"/>
          <p:cNvSpPr/>
          <p:nvPr/>
        </p:nvSpPr>
        <p:spPr>
          <a:xfrm>
            <a:off x="516319" y="4775188"/>
            <a:ext cx="2892166" cy="9488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u="sng" dirty="0">
              <a:solidFill>
                <a:schemeClr val="tx1"/>
              </a:solidFill>
            </a:endParaRPr>
          </a:p>
          <a:p>
            <a:pPr marL="355600" indent="-266700"/>
            <a:r>
              <a:rPr lang="en-US" sz="1200" b="1" u="sng" dirty="0">
                <a:solidFill>
                  <a:schemeClr val="tx1"/>
                </a:solidFill>
              </a:rPr>
              <a:t>Requirements for </a:t>
            </a:r>
            <a:r>
              <a:rPr lang="en-US" sz="1200" b="1" u="sng" dirty="0" smtClean="0">
                <a:solidFill>
                  <a:schemeClr val="tx1"/>
                </a:solidFill>
              </a:rPr>
              <a:t>new monitor</a:t>
            </a:r>
            <a:r>
              <a:rPr lang="en-US" sz="1200" b="1" u="sng" dirty="0">
                <a:solidFill>
                  <a:schemeClr val="tx1"/>
                </a:solidFill>
              </a:rPr>
              <a:t>:</a:t>
            </a:r>
          </a:p>
          <a:p>
            <a:pPr marL="355600" indent="-266700">
              <a:buFont typeface="Arial" panose="020B0604020202020204" pitchFamily="34" charset="0"/>
              <a:buChar char="•"/>
              <a:tabLst>
                <a:tab pos="1617663" algn="l"/>
              </a:tabLst>
            </a:pPr>
            <a:r>
              <a:rPr lang="en-US" sz="1100" dirty="0">
                <a:solidFill>
                  <a:schemeClr val="tx1"/>
                </a:solidFill>
              </a:rPr>
              <a:t>Current resolution: 	</a:t>
            </a:r>
            <a:r>
              <a:rPr lang="en-US" sz="1100" dirty="0" smtClean="0">
                <a:solidFill>
                  <a:schemeClr val="tx1"/>
                </a:solidFill>
              </a:rPr>
              <a:t>&lt;10 </a:t>
            </a:r>
            <a:r>
              <a:rPr lang="en-US" sz="1100" dirty="0" err="1">
                <a:solidFill>
                  <a:schemeClr val="tx1"/>
                </a:solidFill>
              </a:rPr>
              <a:t>nA</a:t>
            </a:r>
            <a:endParaRPr lang="en-US" sz="1100" dirty="0">
              <a:solidFill>
                <a:schemeClr val="tx1"/>
              </a:solidFill>
            </a:endParaRPr>
          </a:p>
          <a:p>
            <a:pPr marL="355600" indent="-266700">
              <a:buFont typeface="Arial" panose="020B0604020202020204" pitchFamily="34" charset="0"/>
              <a:buChar char="•"/>
              <a:tabLst>
                <a:tab pos="1617663" algn="l"/>
              </a:tabLst>
            </a:pPr>
            <a:r>
              <a:rPr lang="en-US" sz="1100" dirty="0">
                <a:solidFill>
                  <a:schemeClr val="tx1"/>
                </a:solidFill>
              </a:rPr>
              <a:t>Intensity resolution: 	5 x 10</a:t>
            </a:r>
            <a:r>
              <a:rPr lang="en-US" sz="1100" baseline="30000" dirty="0">
                <a:solidFill>
                  <a:schemeClr val="tx1"/>
                </a:solidFill>
              </a:rPr>
              <a:t>5</a:t>
            </a:r>
            <a:r>
              <a:rPr lang="en-US" sz="1100" dirty="0">
                <a:solidFill>
                  <a:schemeClr val="tx1"/>
                </a:solidFill>
              </a:rPr>
              <a:t> charges</a:t>
            </a:r>
          </a:p>
          <a:p>
            <a:pPr marL="355600" indent="-266700">
              <a:buFont typeface="Arial" panose="020B0604020202020204" pitchFamily="34" charset="0"/>
              <a:buChar char="•"/>
              <a:tabLst>
                <a:tab pos="1617663" algn="l"/>
              </a:tabLst>
            </a:pPr>
            <a:r>
              <a:rPr lang="en-US" sz="1100" dirty="0">
                <a:solidFill>
                  <a:schemeClr val="tx1"/>
                </a:solidFill>
              </a:rPr>
              <a:t>Bandwidth: 	DC - 1 </a:t>
            </a:r>
            <a:r>
              <a:rPr lang="en-US" sz="1100" dirty="0" smtClean="0">
                <a:solidFill>
                  <a:schemeClr val="tx1"/>
                </a:solidFill>
              </a:rPr>
              <a:t>kHz</a:t>
            </a:r>
            <a:endParaRPr lang="en-US" sz="1200" b="1" u="sng" dirty="0">
              <a:solidFill>
                <a:schemeClr val="tx1"/>
              </a:solidFill>
            </a:endParaRPr>
          </a:p>
          <a:p>
            <a:pPr marL="1258888" indent="-538163">
              <a:tabLst>
                <a:tab pos="4035425" algn="l"/>
              </a:tabLst>
            </a:pPr>
            <a:endParaRPr lang="en-US" sz="1200" b="1" u="sng" dirty="0">
              <a:solidFill>
                <a:schemeClr val="tx1"/>
              </a:solidFill>
            </a:endParaRPr>
          </a:p>
        </p:txBody>
      </p:sp>
      <p:pic>
        <p:nvPicPr>
          <p:cNvPr id="56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2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beams</a:t>
            </a:r>
            <a:r>
              <a:rPr lang="pt-PT" dirty="0"/>
              <a:t> in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29" t="15254" r="7853" b="11144"/>
          <a:stretch/>
        </p:blipFill>
        <p:spPr>
          <a:xfrm>
            <a:off x="895250" y="1375215"/>
            <a:ext cx="7303475" cy="5214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778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Conclusions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next</a:t>
            </a:r>
            <a:r>
              <a:rPr lang="pt-PT" dirty="0" smtClean="0"/>
              <a:t>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438016"/>
          </a:xfrm>
          <a:ln>
            <a:noFill/>
          </a:ln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Measurement noise performance as initially specified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Very good immunity to mechanical vibrations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Stand-alone cryogenic system enables long term operations 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Flux </a:t>
            </a:r>
            <a:r>
              <a:rPr lang="en-US" dirty="0"/>
              <a:t>jump at injection still present, and most likely perturbative sources have now been discarded…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pt-PT" dirty="0" err="1" smtClean="0"/>
              <a:t>Develop</a:t>
            </a:r>
            <a:r>
              <a:rPr lang="pt-PT" dirty="0" smtClean="0"/>
              <a:t> expert GUI</a:t>
            </a:r>
            <a:endParaRPr lang="en-US" dirty="0" smtClean="0"/>
          </a:p>
          <a:p>
            <a:r>
              <a:rPr lang="en-US" dirty="0" smtClean="0"/>
              <a:t>Resolution can still be improved through signal processing</a:t>
            </a:r>
          </a:p>
          <a:p>
            <a:r>
              <a:rPr lang="en-US" dirty="0" smtClean="0"/>
              <a:t>Solution for injection jump (additional EM filtering ?)</a:t>
            </a:r>
          </a:p>
          <a:p>
            <a:r>
              <a:rPr lang="en-US" dirty="0" smtClean="0"/>
              <a:t>Assess long term stability over entire year run</a:t>
            </a:r>
          </a:p>
          <a:p>
            <a:r>
              <a:rPr lang="en-US" dirty="0" smtClean="0"/>
              <a:t>Implement automatic SQUID setup in FESA class</a:t>
            </a:r>
          </a:p>
          <a:p>
            <a:r>
              <a:rPr lang="en-US" dirty="0" smtClean="0"/>
              <a:t>Replace </a:t>
            </a:r>
            <a:r>
              <a:rPr lang="en-US" dirty="0" err="1" smtClean="0"/>
              <a:t>Magnicon</a:t>
            </a:r>
            <a:r>
              <a:rPr lang="en-US" dirty="0" smtClean="0"/>
              <a:t> “Connector box” and “Power supply” by improved electronics, to be installed in a single box </a:t>
            </a:r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  <p:pic>
        <p:nvPicPr>
          <p:cNvPr id="1026" name="Picture 2" descr="Image result for scratching head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915" y="3573780"/>
            <a:ext cx="2181225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755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030" y="1821180"/>
            <a:ext cx="7886700" cy="19964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6600" dirty="0" err="1" smtClean="0"/>
              <a:t>Thank</a:t>
            </a:r>
            <a:r>
              <a:rPr lang="pt-PT" sz="6600" dirty="0" smtClean="0"/>
              <a:t> </a:t>
            </a:r>
            <a:r>
              <a:rPr lang="pt-PT" sz="6600" dirty="0" err="1" smtClean="0"/>
              <a:t>you</a:t>
            </a:r>
            <a:r>
              <a:rPr lang="pt-PT" sz="6600" dirty="0" smtClean="0"/>
              <a:t>!</a:t>
            </a:r>
            <a:endParaRPr lang="en-US" sz="6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351" y="5743240"/>
            <a:ext cx="1581715" cy="546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749" y="5604966"/>
            <a:ext cx="1105471" cy="78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\\cern.ch\dfs\Users\m\mabreufe\Desktop\Workshop\ULiverpoo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202" y="5445107"/>
            <a:ext cx="2520280" cy="114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encrypted-tbn1.gstatic.com/images?q=tbn:ANd9GcRvW9elRngS_OR95nWNXQjzigKFI5DmkqQekYMzcFDRdX4gfX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5" y="3644680"/>
            <a:ext cx="2123006" cy="67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Image result for Jena University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732" y="3403037"/>
            <a:ext cx="1383968" cy="131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1523 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734" y="3285415"/>
            <a:ext cx="2857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338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Baseline</a:t>
            </a:r>
            <a:r>
              <a:rPr lang="pt-PT" dirty="0" smtClean="0"/>
              <a:t> </a:t>
            </a:r>
            <a:r>
              <a:rPr lang="pt-PT" dirty="0" err="1" smtClean="0"/>
              <a:t>stability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780" y="2880360"/>
            <a:ext cx="4328160" cy="2164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" y="2880360"/>
            <a:ext cx="4556760" cy="227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855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Limiting</a:t>
            </a:r>
            <a:r>
              <a:rPr lang="pt-PT" dirty="0" smtClean="0"/>
              <a:t> input </a:t>
            </a:r>
            <a:r>
              <a:rPr lang="pt-PT" dirty="0" err="1" smtClean="0"/>
              <a:t>signal</a:t>
            </a:r>
            <a:r>
              <a:rPr lang="pt-PT" dirty="0" smtClean="0"/>
              <a:t> </a:t>
            </a:r>
            <a:r>
              <a:rPr lang="pt-PT" dirty="0" err="1" smtClean="0"/>
              <a:t>slew</a:t>
            </a:r>
            <a:r>
              <a:rPr lang="pt-PT" dirty="0" smtClean="0"/>
              <a:t>-rate</a:t>
            </a:r>
            <a:endParaRPr lang="fr-FR" dirty="0"/>
          </a:p>
        </p:txBody>
      </p:sp>
      <p:grpSp>
        <p:nvGrpSpPr>
          <p:cNvPr id="14" name="Group 13"/>
          <p:cNvGrpSpPr/>
          <p:nvPr/>
        </p:nvGrpSpPr>
        <p:grpSpPr>
          <a:xfrm>
            <a:off x="3617773" y="2637939"/>
            <a:ext cx="5881587" cy="3619715"/>
            <a:chOff x="1" y="1477579"/>
            <a:chExt cx="5881587" cy="361971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1477579"/>
              <a:ext cx="5198834" cy="3619715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777146" y="2285454"/>
              <a:ext cx="5104442" cy="430887"/>
              <a:chOff x="777146" y="2285454"/>
              <a:chExt cx="5104442" cy="430887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777146" y="2683853"/>
                <a:ext cx="4861654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4443677" y="2285454"/>
                <a:ext cx="143791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1100" dirty="0" smtClean="0"/>
                  <a:t>AD </a:t>
                </a:r>
                <a:r>
                  <a:rPr lang="pt-PT" sz="1100" dirty="0" err="1" smtClean="0"/>
                  <a:t>inj</a:t>
                </a:r>
                <a:r>
                  <a:rPr lang="pt-PT" sz="1100" dirty="0" smtClean="0"/>
                  <a:t> </a:t>
                </a:r>
                <a:r>
                  <a:rPr lang="pt-PT" sz="1100" dirty="0" err="1" smtClean="0"/>
                  <a:t>current</a:t>
                </a:r>
                <a:r>
                  <a:rPr lang="pt-PT" sz="1100" dirty="0" smtClean="0"/>
                  <a:t>:</a:t>
                </a:r>
              </a:p>
              <a:p>
                <a:r>
                  <a:rPr lang="pt-PT" sz="1100" dirty="0" smtClean="0"/>
                  <a:t>12muA</a:t>
                </a:r>
                <a:endParaRPr lang="en-GB" sz="1100" dirty="0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6217190" y="1069867"/>
            <a:ext cx="2616636" cy="2041966"/>
            <a:chOff x="5758902" y="3613767"/>
            <a:chExt cx="2616636" cy="2041966"/>
          </a:xfrm>
        </p:grpSpPr>
        <p:grpSp>
          <p:nvGrpSpPr>
            <p:cNvPr id="6" name="Group 5"/>
            <p:cNvGrpSpPr/>
            <p:nvPr/>
          </p:nvGrpSpPr>
          <p:grpSpPr>
            <a:xfrm>
              <a:off x="5758902" y="3834148"/>
              <a:ext cx="2563215" cy="1821585"/>
              <a:chOff x="3851804" y="2986480"/>
              <a:chExt cx="4610671" cy="288965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51804" y="2986480"/>
                <a:ext cx="4610671" cy="2832995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7743039" y="5654180"/>
                <a:ext cx="595618" cy="2219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6049628" y="3613767"/>
              <a:ext cx="2325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dirty="0" err="1" smtClean="0"/>
                <a:t>Injected</a:t>
              </a:r>
              <a:r>
                <a:rPr lang="pt-PT" dirty="0" smtClean="0"/>
                <a:t> </a:t>
              </a:r>
              <a:r>
                <a:rPr lang="pt-PT" dirty="0" err="1" smtClean="0"/>
                <a:t>bunch</a:t>
              </a:r>
              <a:r>
                <a:rPr lang="pt-PT" dirty="0" smtClean="0"/>
                <a:t> </a:t>
              </a:r>
              <a:r>
                <a:rPr lang="pt-PT" dirty="0" err="1" smtClean="0"/>
                <a:t>train</a:t>
              </a:r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318669" y="5399463"/>
            <a:ext cx="2832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 smtClean="0"/>
              <a:t>Laboratory</a:t>
            </a:r>
            <a:r>
              <a:rPr lang="pt-PT" sz="2000" dirty="0" smtClean="0"/>
              <a:t> </a:t>
            </a:r>
            <a:r>
              <a:rPr lang="pt-PT" sz="2000" dirty="0" err="1" smtClean="0"/>
              <a:t>measurement</a:t>
            </a:r>
            <a:endParaRPr lang="fr-FR" sz="2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401398" y="3737920"/>
            <a:ext cx="3126804" cy="2722476"/>
            <a:chOff x="455633" y="2383573"/>
            <a:chExt cx="3126804" cy="272247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5633" y="2383573"/>
              <a:ext cx="3126804" cy="2722476"/>
            </a:xfrm>
            <a:prstGeom prst="rect">
              <a:avLst/>
            </a:prstGeom>
          </p:spPr>
        </p:pic>
        <p:sp>
          <p:nvSpPr>
            <p:cNvPr id="17" name="Oval 16"/>
            <p:cNvSpPr/>
            <p:nvPr/>
          </p:nvSpPr>
          <p:spPr>
            <a:xfrm>
              <a:off x="2220957" y="2986764"/>
              <a:ext cx="847902" cy="60906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1179759" y="4445226"/>
              <a:ext cx="847902" cy="60906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38649" y="1356096"/>
            <a:ext cx="38800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Necessary to limit slew-rate of coupled signal to avoid flux-jumps</a:t>
            </a:r>
          </a:p>
          <a:p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1261608" y="2090850"/>
                <a:ext cx="1884426" cy="62026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lvl="2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pt-PT" sz="1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r>
                            <a:rPr lang="pt-PT" sz="1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t-PT" sz="1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  <m:sSub>
                        <m:sSubPr>
                          <m:ctrlP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pt-PT" sz="1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pt-PT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pt-PT" sz="1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1608" y="2090850"/>
                <a:ext cx="1884426" cy="6202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28650" y="2886741"/>
                <a:ext cx="3035306" cy="620265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lvl="2" algn="ctr"/>
                <a:r>
                  <a:rPr lang="pt-PT" sz="1400" b="1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AD injection: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PT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PT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sSub>
                          <m:sSubPr>
                            <m:ctrlPr>
                              <a:rPr lang="pt-PT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𝝓</m:t>
                            </m:r>
                          </m:e>
                          <m:sub>
                            <m:r>
                              <a:rPr lang="pt-PT" sz="1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num>
                      <m:den>
                        <m:r>
                          <a:rPr lang="pt-PT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𝒅𝒕</m:t>
                        </m:r>
                      </m:den>
                    </m:f>
                    <m:r>
                      <a:rPr lang="pt-PT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pt-PT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𝟒𝟎𝟎</m:t>
                    </m:r>
                    <m:r>
                      <a:rPr lang="pt-PT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pt-PT" sz="1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sSub>
                      <m:sSubPr>
                        <m:ctrlPr>
                          <a:rPr lang="pt-PT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𝝋</m:t>
                        </m:r>
                      </m:e>
                      <m:sub>
                        <m:r>
                          <a:rPr lang="pt-PT" sz="1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pt-PT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pt-PT" sz="1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US" sz="1400" b="1" baseline="-25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tx1"/>
                    </a:solidFill>
                  </a:rPr>
                  <a:t> !!</a:t>
                </a:r>
                <a:endParaRPr lang="en-US" sz="1400" b="1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2886741"/>
                <a:ext cx="3035306" cy="6202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2191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\\cern.ch\dfs\Users\m\mabreufe\Documents\CCC-CERN\Measurements\20141208_JenaMeasurements\Day11_CCC\1CAL\CAL10n+100n_spectru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517" y="1575842"/>
            <a:ext cx="4431681" cy="33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\\cern.ch\dfs\Users\m\mabreufe\Documents\CCC-CERN\Measurements\20141208_JenaMeasurements\Day11_CCC\2FREQ\TransferFunc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556792"/>
            <a:ext cx="451380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194967" cy="1325563"/>
          </a:xfrm>
        </p:spPr>
        <p:txBody>
          <a:bodyPr/>
          <a:lstStyle/>
          <a:p>
            <a:r>
              <a:rPr lang="en-US" dirty="0" smtClean="0"/>
              <a:t>CCC Transfer </a:t>
            </a:r>
            <a:r>
              <a:rPr lang="en-US" dirty="0" smtClean="0"/>
              <a:t>function – RC series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44391" y="1821582"/>
            <a:ext cx="1321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Rf</a:t>
            </a:r>
            <a:r>
              <a:rPr lang="en-US" dirty="0"/>
              <a:t> = 2.73k</a:t>
            </a:r>
            <a:r>
              <a:rPr lang="el-GR" dirty="0"/>
              <a:t>Ω</a:t>
            </a:r>
            <a:r>
              <a:rPr lang="en-US" dirty="0"/>
              <a:t> </a:t>
            </a:r>
          </a:p>
        </p:txBody>
      </p:sp>
      <p:cxnSp>
        <p:nvCxnSpPr>
          <p:cNvPr id="7" name="Straight Arrow Connector 6"/>
          <p:cNvCxnSpPr>
            <a:stCxn id="11" idx="0"/>
          </p:cNvCxnSpPr>
          <p:nvPr/>
        </p:nvCxnSpPr>
        <p:spPr>
          <a:xfrm flipH="1" flipV="1">
            <a:off x="1691680" y="2492896"/>
            <a:ext cx="248452" cy="1222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27584" y="3715028"/>
            <a:ext cx="222509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DC gain = 1.25 mV/</a:t>
            </a:r>
            <a:r>
              <a:rPr lang="en-US" dirty="0" err="1" smtClean="0"/>
              <a:t>nA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6521289" y="2276864"/>
            <a:ext cx="2302328" cy="779978"/>
            <a:chOff x="3419872" y="3615436"/>
            <a:chExt cx="2127219" cy="720657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3419872" y="4081155"/>
              <a:ext cx="402633" cy="12003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419872" y="3615436"/>
              <a:ext cx="394506" cy="1846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751722" y="3629481"/>
              <a:ext cx="1795369" cy="312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100nA = 768 m</a:t>
              </a:r>
              <a:r>
                <a:rPr lang="el-GR" sz="1600" dirty="0" smtClean="0">
                  <a:solidFill>
                    <a:srgbClr val="FF0000"/>
                  </a:solidFill>
                </a:rPr>
                <a:t>φ</a:t>
              </a:r>
              <a:r>
                <a:rPr lang="pt-PT" sz="1600" baseline="-25000" dirty="0">
                  <a:solidFill>
                    <a:srgbClr val="FF0000"/>
                  </a:solidFill>
                </a:rPr>
                <a:t>0</a:t>
              </a:r>
              <a:r>
                <a:rPr lang="pt-PT" sz="1600" baseline="30000" dirty="0">
                  <a:solidFill>
                    <a:srgbClr val="FF0000"/>
                  </a:solidFill>
                </a:rPr>
                <a:t>RMS</a:t>
              </a:r>
              <a:r>
                <a:rPr lang="en-US" sz="1600" dirty="0" smtClean="0">
                  <a:solidFill>
                    <a:srgbClr val="FF0000"/>
                  </a:solidFill>
                </a:rPr>
                <a:t> 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59738" y="4023288"/>
              <a:ext cx="1602828" cy="312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50"/>
                  </a:solidFill>
                </a:rPr>
                <a:t>10nA = 77 m</a:t>
              </a:r>
              <a:r>
                <a:rPr lang="el-GR" sz="1600" dirty="0" smtClean="0">
                  <a:solidFill>
                    <a:srgbClr val="00B050"/>
                  </a:solidFill>
                </a:rPr>
                <a:t>φ</a:t>
              </a:r>
              <a:r>
                <a:rPr lang="pt-PT" sz="1600" baseline="-25000" dirty="0" smtClean="0">
                  <a:solidFill>
                    <a:srgbClr val="00B050"/>
                  </a:solidFill>
                </a:rPr>
                <a:t>0</a:t>
              </a:r>
              <a:r>
                <a:rPr lang="pt-PT" sz="1600" baseline="30000" dirty="0" smtClean="0">
                  <a:solidFill>
                    <a:srgbClr val="00B050"/>
                  </a:solidFill>
                </a:rPr>
                <a:t>RMS</a:t>
              </a:r>
              <a:r>
                <a:rPr lang="en-US" sz="1600" dirty="0" smtClean="0">
                  <a:solidFill>
                    <a:srgbClr val="00B050"/>
                  </a:solidFill>
                </a:rPr>
                <a:t> </a:t>
              </a:r>
              <a:endParaRPr lang="en-US" sz="1600" dirty="0">
                <a:solidFill>
                  <a:srgbClr val="00B050"/>
                </a:solidFill>
              </a:endParaRPr>
            </a:p>
          </p:txBody>
        </p:sp>
      </p:grpSp>
      <p:cxnSp>
        <p:nvCxnSpPr>
          <p:cNvPr id="30" name="Straight Arrow Connector 29"/>
          <p:cNvCxnSpPr/>
          <p:nvPr/>
        </p:nvCxnSpPr>
        <p:spPr>
          <a:xfrm flipH="1" flipV="1">
            <a:off x="6200787" y="3798055"/>
            <a:ext cx="320504" cy="2863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304580" y="3606715"/>
            <a:ext cx="896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RC noise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5576" y="5373216"/>
            <a:ext cx="5833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Frequency response closely follows the theoretical curve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10 </a:t>
            </a:r>
            <a:r>
              <a:rPr lang="en-US" dirty="0" err="1" smtClean="0"/>
              <a:t>kHZ</a:t>
            </a:r>
            <a:r>
              <a:rPr lang="en-US" dirty="0" smtClean="0"/>
              <a:t> low-pass filter at SQUID output turned 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27584" y="1821582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R=1</a:t>
            </a:r>
            <a:r>
              <a:rPr lang="el-GR" dirty="0" smtClean="0"/>
              <a:t>Ω</a:t>
            </a:r>
            <a:r>
              <a:rPr lang="en-US" dirty="0" smtClean="0"/>
              <a:t>; C=10uF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60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45224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Noise </a:t>
            </a:r>
            <a:r>
              <a:rPr lang="en-US" dirty="0"/>
              <a:t>from RC-shunt is a </a:t>
            </a:r>
            <a:r>
              <a:rPr lang="en-US" b="1" dirty="0"/>
              <a:t>big contribution </a:t>
            </a:r>
            <a:r>
              <a:rPr lang="en-US" dirty="0"/>
              <a:t>to total noise.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99834" y="1628800"/>
            <a:ext cx="976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Rf</a:t>
            </a:r>
            <a:r>
              <a:rPr lang="en-US" dirty="0"/>
              <a:t> = 1</a:t>
            </a:r>
            <a:r>
              <a:rPr lang="en-US" dirty="0" smtClean="0"/>
              <a:t>k</a:t>
            </a:r>
            <a:r>
              <a:rPr lang="el-GR" dirty="0"/>
              <a:t>Ω</a:t>
            </a:r>
            <a:endParaRPr lang="pt-PT" dirty="0"/>
          </a:p>
        </p:txBody>
      </p:sp>
      <p:pic>
        <p:nvPicPr>
          <p:cNvPr id="1036" name="Picture 12" descr="\\cern.ch\dfs\Users\m\mabreufe\Documents\CCC-CERN\Measurements\20141208_JenaMeasurements\Day9_CCC_v\2NOISE\COREsr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5215"/>
            <a:ext cx="4932040" cy="3697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\\cern.ch\dfs\Users\m\mabreufe\Documents\CCC-CERN\Measurements\20141208_JenaMeasurements\Day9_CCC_v\2NOISE\CORE+BEAM+srcOF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180" y="1529419"/>
            <a:ext cx="4550316" cy="341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5220072" y="5120600"/>
          <a:ext cx="3672408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4339"/>
                <a:gridCol w="803243"/>
                <a:gridCol w="9548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/>
                        <a:t>Flux noise RMS </a:t>
                      </a:r>
                    </a:p>
                    <a:p>
                      <a:pPr algn="ctr"/>
                      <a:r>
                        <a:rPr lang="en-US" sz="1600" b="1" baseline="0" dirty="0" smtClean="0"/>
                        <a:t>(1Hz – 1MHz) [</a:t>
                      </a:r>
                      <a:r>
                        <a:rPr lang="pt-PT" sz="1600" b="1" dirty="0" smtClean="0"/>
                        <a:t>m</a:t>
                      </a:r>
                      <a:r>
                        <a:rPr lang="el-GR" sz="1600" b="1" dirty="0" smtClean="0"/>
                        <a:t>φ</a:t>
                      </a:r>
                      <a:r>
                        <a:rPr lang="en-US" sz="1600" b="1" baseline="0" dirty="0" smtClean="0"/>
                        <a:t>]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 smtClean="0"/>
                        <a:t>Total</a:t>
                      </a: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RC-shunt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26636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Calibration @</a:t>
                      </a:r>
                      <a:r>
                        <a:rPr lang="en-US" sz="1400" b="1" baseline="0" dirty="0" smtClean="0"/>
                        <a:t> Core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34.4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14.5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3" name="Rounded Rectangle 22"/>
          <p:cNvSpPr/>
          <p:nvPr/>
        </p:nvSpPr>
        <p:spPr>
          <a:xfrm>
            <a:off x="7100593" y="5713483"/>
            <a:ext cx="1791887" cy="26402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1" name="Arc 10"/>
          <p:cNvSpPr/>
          <p:nvPr/>
        </p:nvSpPr>
        <p:spPr>
          <a:xfrm rot="11011294" flipH="1">
            <a:off x="-223930" y="5714413"/>
            <a:ext cx="7899627" cy="996040"/>
          </a:xfrm>
          <a:prstGeom prst="arc">
            <a:avLst>
              <a:gd name="adj1" fmla="val 11858613"/>
              <a:gd name="adj2" fmla="val 48823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194967" cy="1325563"/>
          </a:xfrm>
        </p:spPr>
        <p:txBody>
          <a:bodyPr/>
          <a:lstStyle/>
          <a:p>
            <a:r>
              <a:rPr lang="en-US" dirty="0" smtClean="0"/>
              <a:t>CCC Transfer </a:t>
            </a:r>
            <a:r>
              <a:rPr lang="en-US" dirty="0" smtClean="0"/>
              <a:t>function – RC series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26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44" y="1547534"/>
            <a:ext cx="6186661" cy="39764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CCC in a </a:t>
            </a:r>
            <a:r>
              <a:rPr lang="pt-PT" dirty="0" err="1" smtClean="0"/>
              <a:t>nutshell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5977850" y="1904477"/>
            <a:ext cx="2895600" cy="1504950"/>
            <a:chOff x="5949677" y="2130549"/>
            <a:chExt cx="2895600" cy="150495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677" y="2130549"/>
              <a:ext cx="2895600" cy="150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Straight Connector 13"/>
            <p:cNvCxnSpPr>
              <a:cxnSpLocks noChangeAspect="1"/>
            </p:cNvCxnSpPr>
            <p:nvPr/>
          </p:nvCxnSpPr>
          <p:spPr>
            <a:xfrm flipV="1">
              <a:off x="7494602" y="2744579"/>
              <a:ext cx="29726" cy="64924"/>
            </a:xfrm>
            <a:prstGeom prst="line">
              <a:avLst/>
            </a:prstGeom>
            <a:ln w="114300">
              <a:solidFill>
                <a:srgbClr val="FF0000">
                  <a:alpha val="7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14"/>
            <p:cNvSpPr/>
            <p:nvPr/>
          </p:nvSpPr>
          <p:spPr>
            <a:xfrm>
              <a:off x="6486525" y="2466505"/>
              <a:ext cx="990600" cy="743719"/>
            </a:xfrm>
            <a:custGeom>
              <a:avLst/>
              <a:gdLst>
                <a:gd name="connsiteX0" fmla="*/ 990600 w 990600"/>
                <a:gd name="connsiteY0" fmla="*/ 533299 h 777826"/>
                <a:gd name="connsiteX1" fmla="*/ 762000 w 990600"/>
                <a:gd name="connsiteY1" fmla="*/ 752374 h 777826"/>
                <a:gd name="connsiteX2" fmla="*/ 247650 w 990600"/>
                <a:gd name="connsiteY2" fmla="*/ 9424 h 777826"/>
                <a:gd name="connsiteX3" fmla="*/ 0 w 990600"/>
                <a:gd name="connsiteY3" fmla="*/ 342799 h 777826"/>
                <a:gd name="connsiteX0" fmla="*/ 990600 w 990600"/>
                <a:gd name="connsiteY0" fmla="*/ 542590 h 787731"/>
                <a:gd name="connsiteX1" fmla="*/ 762000 w 990600"/>
                <a:gd name="connsiteY1" fmla="*/ 761665 h 787731"/>
                <a:gd name="connsiteX2" fmla="*/ 314325 w 990600"/>
                <a:gd name="connsiteY2" fmla="*/ 9190 h 787731"/>
                <a:gd name="connsiteX3" fmla="*/ 0 w 990600"/>
                <a:gd name="connsiteY3" fmla="*/ 352090 h 787731"/>
                <a:gd name="connsiteX0" fmla="*/ 990600 w 990600"/>
                <a:gd name="connsiteY0" fmla="*/ 533470 h 778611"/>
                <a:gd name="connsiteX1" fmla="*/ 762000 w 990600"/>
                <a:gd name="connsiteY1" fmla="*/ 752545 h 778611"/>
                <a:gd name="connsiteX2" fmla="*/ 314325 w 990600"/>
                <a:gd name="connsiteY2" fmla="*/ 70 h 778611"/>
                <a:gd name="connsiteX3" fmla="*/ 0 w 990600"/>
                <a:gd name="connsiteY3" fmla="*/ 342970 h 778611"/>
                <a:gd name="connsiteX0" fmla="*/ 990600 w 990600"/>
                <a:gd name="connsiteY0" fmla="*/ 544075 h 823756"/>
                <a:gd name="connsiteX1" fmla="*/ 771525 w 990600"/>
                <a:gd name="connsiteY1" fmla="*/ 801250 h 823756"/>
                <a:gd name="connsiteX2" fmla="*/ 314325 w 990600"/>
                <a:gd name="connsiteY2" fmla="*/ 10675 h 823756"/>
                <a:gd name="connsiteX3" fmla="*/ 0 w 990600"/>
                <a:gd name="connsiteY3" fmla="*/ 353575 h 823756"/>
                <a:gd name="connsiteX0" fmla="*/ 990600 w 990600"/>
                <a:gd name="connsiteY0" fmla="*/ 544075 h 801291"/>
                <a:gd name="connsiteX1" fmla="*/ 771525 w 990600"/>
                <a:gd name="connsiteY1" fmla="*/ 801250 h 801291"/>
                <a:gd name="connsiteX2" fmla="*/ 314325 w 990600"/>
                <a:gd name="connsiteY2" fmla="*/ 10675 h 801291"/>
                <a:gd name="connsiteX3" fmla="*/ 0 w 990600"/>
                <a:gd name="connsiteY3" fmla="*/ 353575 h 801291"/>
                <a:gd name="connsiteX0" fmla="*/ 990600 w 990600"/>
                <a:gd name="connsiteY0" fmla="*/ 541877 h 741946"/>
                <a:gd name="connsiteX1" fmla="*/ 723900 w 990600"/>
                <a:gd name="connsiteY1" fmla="*/ 741902 h 741946"/>
                <a:gd name="connsiteX2" fmla="*/ 314325 w 990600"/>
                <a:gd name="connsiteY2" fmla="*/ 8477 h 741946"/>
                <a:gd name="connsiteX3" fmla="*/ 0 w 990600"/>
                <a:gd name="connsiteY3" fmla="*/ 351377 h 741946"/>
                <a:gd name="connsiteX0" fmla="*/ 990600 w 990600"/>
                <a:gd name="connsiteY0" fmla="*/ 541877 h 744659"/>
                <a:gd name="connsiteX1" fmla="*/ 723900 w 990600"/>
                <a:gd name="connsiteY1" fmla="*/ 741902 h 744659"/>
                <a:gd name="connsiteX2" fmla="*/ 314325 w 990600"/>
                <a:gd name="connsiteY2" fmla="*/ 8477 h 744659"/>
                <a:gd name="connsiteX3" fmla="*/ 0 w 990600"/>
                <a:gd name="connsiteY3" fmla="*/ 351377 h 744659"/>
                <a:gd name="connsiteX0" fmla="*/ 990600 w 990600"/>
                <a:gd name="connsiteY0" fmla="*/ 532571 h 776910"/>
                <a:gd name="connsiteX1" fmla="*/ 723900 w 990600"/>
                <a:gd name="connsiteY1" fmla="*/ 732596 h 776910"/>
                <a:gd name="connsiteX2" fmla="*/ 247650 w 990600"/>
                <a:gd name="connsiteY2" fmla="*/ 8696 h 776910"/>
                <a:gd name="connsiteX3" fmla="*/ 0 w 990600"/>
                <a:gd name="connsiteY3" fmla="*/ 342071 h 776910"/>
                <a:gd name="connsiteX0" fmla="*/ 990600 w 990600"/>
                <a:gd name="connsiteY0" fmla="*/ 523878 h 768217"/>
                <a:gd name="connsiteX1" fmla="*/ 723900 w 990600"/>
                <a:gd name="connsiteY1" fmla="*/ 723903 h 768217"/>
                <a:gd name="connsiteX2" fmla="*/ 247650 w 990600"/>
                <a:gd name="connsiteY2" fmla="*/ 3 h 768217"/>
                <a:gd name="connsiteX3" fmla="*/ 0 w 990600"/>
                <a:gd name="connsiteY3" fmla="*/ 333378 h 768217"/>
                <a:gd name="connsiteX0" fmla="*/ 990600 w 990600"/>
                <a:gd name="connsiteY0" fmla="*/ 533299 h 792317"/>
                <a:gd name="connsiteX1" fmla="*/ 800100 w 990600"/>
                <a:gd name="connsiteY1" fmla="*/ 752374 h 792317"/>
                <a:gd name="connsiteX2" fmla="*/ 247650 w 990600"/>
                <a:gd name="connsiteY2" fmla="*/ 9424 h 792317"/>
                <a:gd name="connsiteX3" fmla="*/ 0 w 990600"/>
                <a:gd name="connsiteY3" fmla="*/ 342799 h 792317"/>
                <a:gd name="connsiteX0" fmla="*/ 990600 w 990600"/>
                <a:gd name="connsiteY0" fmla="*/ 533299 h 752698"/>
                <a:gd name="connsiteX1" fmla="*/ 800100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5575 h 754974"/>
                <a:gd name="connsiteX1" fmla="*/ 752475 w 990600"/>
                <a:gd name="connsiteY1" fmla="*/ 754650 h 754974"/>
                <a:gd name="connsiteX2" fmla="*/ 247650 w 990600"/>
                <a:gd name="connsiteY2" fmla="*/ 11700 h 754974"/>
                <a:gd name="connsiteX3" fmla="*/ 0 w 990600"/>
                <a:gd name="connsiteY3" fmla="*/ 345075 h 754974"/>
                <a:gd name="connsiteX0" fmla="*/ 990600 w 990600"/>
                <a:gd name="connsiteY0" fmla="*/ 524344 h 743719"/>
                <a:gd name="connsiteX1" fmla="*/ 752475 w 990600"/>
                <a:gd name="connsiteY1" fmla="*/ 743419 h 743719"/>
                <a:gd name="connsiteX2" fmla="*/ 247650 w 990600"/>
                <a:gd name="connsiteY2" fmla="*/ 469 h 743719"/>
                <a:gd name="connsiteX3" fmla="*/ 0 w 990600"/>
                <a:gd name="connsiteY3" fmla="*/ 333844 h 743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0600" h="743719">
                  <a:moveTo>
                    <a:pt x="990600" y="524344"/>
                  </a:moveTo>
                  <a:cubicBezTo>
                    <a:pt x="928687" y="601337"/>
                    <a:pt x="923925" y="725956"/>
                    <a:pt x="752475" y="743419"/>
                  </a:cubicBezTo>
                  <a:cubicBezTo>
                    <a:pt x="581025" y="760882"/>
                    <a:pt x="373062" y="11581"/>
                    <a:pt x="247650" y="469"/>
                  </a:cubicBezTo>
                  <a:cubicBezTo>
                    <a:pt x="122238" y="-10643"/>
                    <a:pt x="79375" y="178269"/>
                    <a:pt x="0" y="333844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/>
            <p:cNvSpPr>
              <a:spLocks/>
            </p:cNvSpPr>
            <p:nvPr/>
          </p:nvSpPr>
          <p:spPr>
            <a:xfrm>
              <a:off x="6450500" y="2737495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47123" y="2420888"/>
              <a:ext cx="2823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</a:t>
              </a:r>
              <a:endParaRPr lang="en-US" sz="2400" dirty="0"/>
            </a:p>
          </p:txBody>
        </p:sp>
        <p:sp>
          <p:nvSpPr>
            <p:cNvPr id="18" name="Oval 17"/>
            <p:cNvSpPr>
              <a:spLocks/>
            </p:cNvSpPr>
            <p:nvPr/>
          </p:nvSpPr>
          <p:spPr>
            <a:xfrm>
              <a:off x="7499945" y="2752353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939554" y="1562657"/>
            <a:ext cx="2417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SQUID </a:t>
            </a:r>
            <a:r>
              <a:rPr lang="pt-PT" dirty="0" err="1" smtClean="0">
                <a:solidFill>
                  <a:srgbClr val="FF0000"/>
                </a:solidFill>
              </a:rPr>
              <a:t>transfer</a:t>
            </a:r>
            <a:r>
              <a:rPr lang="pt-PT" dirty="0" smtClean="0">
                <a:solidFill>
                  <a:srgbClr val="FF0000"/>
                </a:solidFill>
              </a:rPr>
              <a:t> </a:t>
            </a:r>
            <a:r>
              <a:rPr lang="pt-PT" dirty="0" err="1" smtClean="0">
                <a:solidFill>
                  <a:srgbClr val="FF0000"/>
                </a:solidFill>
              </a:rPr>
              <a:t>function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39554" y="3247388"/>
            <a:ext cx="316060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SQUID </a:t>
            </a:r>
            <a:r>
              <a:rPr lang="pt-PT" dirty="0" err="1" smtClean="0">
                <a:solidFill>
                  <a:srgbClr val="FF0000"/>
                </a:solidFill>
              </a:rPr>
              <a:t>slew</a:t>
            </a:r>
            <a:r>
              <a:rPr lang="pt-PT" dirty="0" smtClean="0">
                <a:solidFill>
                  <a:srgbClr val="FF0000"/>
                </a:solidFill>
              </a:rPr>
              <a:t>-rate </a:t>
            </a:r>
            <a:r>
              <a:rPr lang="pt-PT" dirty="0" err="1" smtClean="0">
                <a:solidFill>
                  <a:srgbClr val="FF0000"/>
                </a:solidFill>
              </a:rPr>
              <a:t>limit</a:t>
            </a:r>
            <a:endParaRPr lang="pt-PT" dirty="0" smtClean="0">
              <a:solidFill>
                <a:srgbClr val="FF0000"/>
              </a:solidFill>
            </a:endParaRPr>
          </a:p>
          <a:p>
            <a:r>
              <a:rPr lang="en-GB" dirty="0"/>
              <a:t> </a:t>
            </a:r>
            <a:r>
              <a:rPr lang="en-GB" dirty="0" smtClean="0"/>
              <a:t> </a:t>
            </a:r>
            <a:r>
              <a:rPr lang="en-GB" dirty="0" smtClean="0"/>
              <a:t>Dynamics </a:t>
            </a:r>
            <a:r>
              <a:rPr lang="en-GB" dirty="0"/>
              <a:t>performance </a:t>
            </a:r>
          </a:p>
          <a:p>
            <a:pPr marL="361950" indent="-200025">
              <a:buFont typeface="Arial" panose="020B0604020202020204" pitchFamily="34" charset="0"/>
              <a:buChar char="•"/>
            </a:pPr>
            <a:r>
              <a:rPr lang="en-GB" sz="1400" dirty="0" smtClean="0"/>
              <a:t>Slew-rate </a:t>
            </a:r>
            <a:r>
              <a:rPr lang="en-GB" sz="1400" dirty="0"/>
              <a:t>of signal flux: </a:t>
            </a:r>
            <a:r>
              <a:rPr lang="en-GB" sz="1400" dirty="0" smtClean="0"/>
              <a:t>&lt; 5 𝝋</a:t>
            </a:r>
            <a:r>
              <a:rPr lang="en-GB" sz="1400" baseline="-25000" dirty="0" smtClean="0"/>
              <a:t>0</a:t>
            </a:r>
            <a:r>
              <a:rPr lang="en-GB" sz="1400" dirty="0"/>
              <a:t>/</a:t>
            </a:r>
            <a:r>
              <a:rPr lang="en-GB" sz="1400" dirty="0" smtClean="0"/>
              <a:t>𝜇𝑠</a:t>
            </a:r>
          </a:p>
          <a:p>
            <a:pPr marL="361950" indent="-200025">
              <a:buFont typeface="Arial" panose="020B0604020202020204" pitchFamily="34" charset="0"/>
              <a:buChar char="•"/>
            </a:pPr>
            <a:r>
              <a:rPr lang="en-GB" sz="1400" dirty="0"/>
              <a:t>Bandwidth of FLL system: 20 𝑀𝐻𝑧 </a:t>
            </a:r>
          </a:p>
          <a:p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1801513" y="4640649"/>
            <a:ext cx="507557" cy="86899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20" name="TextBox 19"/>
          <p:cNvSpPr txBox="1"/>
          <p:nvPr/>
        </p:nvSpPr>
        <p:spPr>
          <a:xfrm>
            <a:off x="1515848" y="5509639"/>
            <a:ext cx="1078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>
                <a:solidFill>
                  <a:srgbClr val="FF0000"/>
                </a:solidFill>
              </a:rPr>
              <a:t>f</a:t>
            </a:r>
            <a:r>
              <a:rPr lang="pt-PT" baseline="-25000" dirty="0" err="1" smtClean="0">
                <a:solidFill>
                  <a:srgbClr val="FF0000"/>
                </a:solidFill>
              </a:rPr>
              <a:t>c</a:t>
            </a:r>
            <a:r>
              <a:rPr lang="pt-PT" dirty="0" smtClean="0">
                <a:solidFill>
                  <a:srgbClr val="FF0000"/>
                </a:solidFill>
              </a:rPr>
              <a:t> = 1 kHz</a:t>
            </a:r>
            <a:endParaRPr lang="fr-FR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ounded Rectangle 20"/>
              <p:cNvSpPr/>
              <p:nvPr/>
            </p:nvSpPr>
            <p:spPr>
              <a:xfrm>
                <a:off x="4109576" y="1728793"/>
                <a:ext cx="1586881" cy="31063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PT" sz="105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𝝋</m:t>
                          </m:r>
                        </m:e>
                        <m:sub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𝟎𝟕</m:t>
                      </m:r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𝟏𝟓</m:t>
                          </m:r>
                        </m:sup>
                      </m:sSup>
                      <m:r>
                        <a:rPr lang="pt-PT" sz="105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pt-PT" sz="1050" b="1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Wb</m:t>
                      </m:r>
                    </m:oMath>
                  </m:oMathPara>
                </a14:m>
                <a:endParaRPr lang="pt-PT" sz="105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Rounded 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9576" y="1728793"/>
                <a:ext cx="1586881" cy="310638"/>
              </a:xfrm>
              <a:prstGeom prst="round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973967" y="445598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0070C0"/>
                </a:solidFill>
              </a:rPr>
              <a:t>SC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07540" y="489047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0070C0"/>
                </a:solidFill>
              </a:rPr>
              <a:t>SC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23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76606" y="2832346"/>
            <a:ext cx="55175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050" dirty="0" smtClean="0"/>
              <a:t>150 </a:t>
            </a:r>
            <a:r>
              <a:rPr lang="pt-PT" sz="1050" dirty="0" err="1" smtClean="0"/>
              <a:t>uF</a:t>
            </a:r>
            <a:endParaRPr lang="pt-PT" sz="1050" dirty="0" smtClean="0"/>
          </a:p>
          <a:p>
            <a:r>
              <a:rPr lang="pt-PT" sz="1050" dirty="0" smtClean="0"/>
              <a:t>1 Ohm</a:t>
            </a:r>
          </a:p>
          <a:p>
            <a:endParaRPr lang="en-US" sz="105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554" y="4292072"/>
            <a:ext cx="2966322" cy="237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AD </a:t>
            </a:r>
            <a:r>
              <a:rPr lang="pt-PT" dirty="0" err="1" smtClean="0"/>
              <a:t>slew</a:t>
            </a:r>
            <a:r>
              <a:rPr lang="pt-PT" dirty="0" smtClean="0"/>
              <a:t>-rate </a:t>
            </a:r>
            <a:r>
              <a:rPr lang="pt-PT" dirty="0" err="1" smtClean="0"/>
              <a:t>requirement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50185" y="1841131"/>
            <a:ext cx="4995333" cy="3977333"/>
            <a:chOff x="192130" y="1690129"/>
            <a:chExt cx="4995333" cy="397733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130" y="1920962"/>
              <a:ext cx="4995333" cy="37465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919151" y="1690129"/>
              <a:ext cx="35412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PT" sz="2400" u="sng" dirty="0" smtClean="0"/>
                <a:t>AD </a:t>
              </a:r>
              <a:r>
                <a:rPr lang="pt-PT" sz="2400" u="sng" dirty="0" err="1" smtClean="0"/>
                <a:t>beam</a:t>
              </a:r>
              <a:r>
                <a:rPr lang="pt-PT" sz="2400" u="sng" dirty="0" smtClean="0"/>
                <a:t> </a:t>
              </a:r>
              <a:r>
                <a:rPr lang="pt-PT" sz="2400" u="sng" dirty="0" err="1" smtClean="0"/>
                <a:t>current</a:t>
              </a:r>
              <a:r>
                <a:rPr lang="pt-PT" sz="2400" u="sng" dirty="0" smtClean="0"/>
                <a:t> </a:t>
              </a:r>
              <a:r>
                <a:rPr lang="pt-PT" sz="2400" u="sng" dirty="0" err="1" smtClean="0"/>
                <a:t>slew</a:t>
              </a:r>
              <a:r>
                <a:rPr lang="pt-PT" sz="2400" u="sng" dirty="0" smtClean="0"/>
                <a:t>-rate</a:t>
              </a:r>
              <a:endParaRPr lang="en-US" sz="2400" u="sng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ounded Rectangle 9"/>
              <p:cNvSpPr/>
              <p:nvPr/>
            </p:nvSpPr>
            <p:spPr>
              <a:xfrm>
                <a:off x="6039278" y="2302796"/>
                <a:ext cx="2136981" cy="76806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dirty="0" err="1" smtClean="0"/>
                  <a:t>S</a:t>
                </a:r>
                <a:r>
                  <a:rPr lang="pt-PT" baseline="-25000" dirty="0" err="1" smtClean="0"/>
                  <a:t>ib</a:t>
                </a:r>
                <a:r>
                  <a:rPr lang="pt-PT" baseline="-25000" dirty="0" smtClean="0"/>
                  <a:t> </a:t>
                </a:r>
                <a:r>
                  <a:rPr lang="pt-PT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PT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P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</m:oMath>
                </a14:m>
                <a:r>
                  <a:rPr lang="pt-PT" dirty="0" smtClean="0"/>
                  <a:t> = ~10 </a:t>
                </a:r>
                <a:r>
                  <a:rPr lang="el-GR" dirty="0" smtClean="0"/>
                  <a:t>φ</a:t>
                </a:r>
                <a:r>
                  <a:rPr lang="pt-PT" baseline="-25000" dirty="0" smtClean="0"/>
                  <a:t>0</a:t>
                </a:r>
                <a:r>
                  <a:rPr lang="pt-PT" dirty="0" smtClean="0"/>
                  <a:t>/</a:t>
                </a:r>
                <a:r>
                  <a:rPr lang="el-GR" dirty="0" smtClean="0"/>
                  <a:t>μ</a:t>
                </a:r>
                <a:r>
                  <a:rPr lang="pt-PT" dirty="0" smtClean="0"/>
                  <a:t>A </a:t>
                </a:r>
                <a:endParaRPr lang="en-US" dirty="0"/>
              </a:p>
            </p:txBody>
          </p:sp>
        </mc:Choice>
        <mc:Fallback>
          <p:sp>
            <p:nvSpPr>
              <p:cNvPr id="10" name="Rounded 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9278" y="2302796"/>
                <a:ext cx="2136981" cy="768064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29037"/>
              </p:ext>
            </p:extLst>
          </p:nvPr>
        </p:nvGraphicFramePr>
        <p:xfrm>
          <a:off x="5473179" y="3419434"/>
          <a:ext cx="29146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825"/>
                <a:gridCol w="12668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Filtering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Slew</a:t>
                      </a:r>
                      <a:r>
                        <a:rPr lang="pt-PT" dirty="0" smtClean="0"/>
                        <a:t>-rate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86 G</a:t>
                      </a:r>
                      <a:r>
                        <a:rPr lang="el-GR" dirty="0" smtClean="0"/>
                        <a:t>φ</a:t>
                      </a:r>
                      <a:r>
                        <a:rPr lang="pt-PT" baseline="-25000" dirty="0" smtClean="0"/>
                        <a:t>0</a:t>
                      </a:r>
                      <a:r>
                        <a:rPr lang="pt-PT" dirty="0" smtClean="0"/>
                        <a:t>/s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Lp</a:t>
                      </a:r>
                      <a:r>
                        <a:rPr lang="pt-PT" dirty="0" smtClean="0"/>
                        <a:t> </a:t>
                      </a:r>
                      <a:r>
                        <a:rPr lang="pt-PT" dirty="0" err="1" smtClean="0"/>
                        <a:t>permeability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1.2 G</a:t>
                      </a:r>
                      <a:r>
                        <a:rPr lang="el-GR" dirty="0" smtClean="0"/>
                        <a:t>φ</a:t>
                      </a:r>
                      <a:r>
                        <a:rPr lang="pt-PT" baseline="-25000" dirty="0" smtClean="0"/>
                        <a:t>0</a:t>
                      </a:r>
                      <a:r>
                        <a:rPr lang="pt-PT" dirty="0" smtClean="0"/>
                        <a:t>/s </a:t>
                      </a:r>
                      <a:endParaRPr lang="pt-PT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Lp</a:t>
                      </a:r>
                      <a:r>
                        <a:rPr lang="pt-PT" dirty="0" smtClean="0"/>
                        <a:t> +</a:t>
                      </a:r>
                      <a:r>
                        <a:rPr lang="pt-PT" baseline="0" dirty="0" smtClean="0"/>
                        <a:t> RC </a:t>
                      </a:r>
                      <a:r>
                        <a:rPr lang="pt-PT" baseline="0" dirty="0" err="1" smtClean="0"/>
                        <a:t>filter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 smtClean="0"/>
                        <a:t>0.97 M</a:t>
                      </a:r>
                      <a:r>
                        <a:rPr lang="el-GR" dirty="0" smtClean="0"/>
                        <a:t>φ</a:t>
                      </a:r>
                      <a:r>
                        <a:rPr lang="pt-PT" baseline="-25000" dirty="0" smtClean="0"/>
                        <a:t>0</a:t>
                      </a:r>
                      <a:r>
                        <a:rPr lang="pt-PT" dirty="0" smtClean="0"/>
                        <a:t>/s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247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/>
          <p:cNvCxnSpPr/>
          <p:nvPr/>
        </p:nvCxnSpPr>
        <p:spPr>
          <a:xfrm>
            <a:off x="2312926" y="5843592"/>
            <a:ext cx="76094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CCC monitor </a:t>
            </a:r>
            <a:r>
              <a:rPr lang="pt-PT" dirty="0" err="1" smtClean="0"/>
              <a:t>acquisition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28375-F6B0-425F-A51D-DB9FB38BFCEF}" type="slidenum">
              <a:rPr lang="en-GB" smtClean="0"/>
              <a:t>5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92039" y="1530464"/>
            <a:ext cx="1518364" cy="1384995"/>
          </a:xfrm>
          <a:prstGeom prst="rect">
            <a:avLst/>
          </a:prstGeom>
          <a:ln cap="rnd"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1400" b="1" dirty="0" smtClean="0"/>
              <a:t>FAIR </a:t>
            </a:r>
            <a:r>
              <a:rPr lang="pt-PT" sz="1400" b="1" dirty="0" err="1" smtClean="0"/>
              <a:t>Nb</a:t>
            </a:r>
            <a:r>
              <a:rPr lang="pt-PT" sz="1400" b="1" dirty="0" smtClean="0"/>
              <a:t> </a:t>
            </a:r>
            <a:r>
              <a:rPr lang="pt-PT" sz="1400" b="1" dirty="0" err="1" smtClean="0"/>
              <a:t>shield</a:t>
            </a:r>
            <a:endParaRPr lang="pt-PT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D</a:t>
            </a:r>
            <a:r>
              <a:rPr lang="pt-PT" sz="1400" baseline="-25000" dirty="0" err="1"/>
              <a:t>i</a:t>
            </a:r>
            <a:r>
              <a:rPr lang="pt-PT" sz="1400" dirty="0" smtClean="0"/>
              <a:t> = 185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/>
              <a:t>D</a:t>
            </a:r>
            <a:r>
              <a:rPr lang="pt-PT" sz="1400" baseline="-25000" dirty="0"/>
              <a:t>o</a:t>
            </a:r>
            <a:r>
              <a:rPr lang="pt-PT" sz="1400" dirty="0" smtClean="0"/>
              <a:t> = 280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N</a:t>
            </a:r>
            <a:r>
              <a:rPr lang="pt-PT" sz="1400" baseline="-25000" dirty="0" err="1" smtClean="0"/>
              <a:t>meander</a:t>
            </a:r>
            <a:r>
              <a:rPr lang="pt-PT" sz="1400" baseline="-25000" dirty="0" smtClean="0"/>
              <a:t> </a:t>
            </a:r>
            <a:r>
              <a:rPr lang="pt-PT" sz="1400" dirty="0"/>
              <a:t> </a:t>
            </a:r>
            <a:r>
              <a:rPr lang="pt-PT" sz="1400" dirty="0" smtClean="0"/>
              <a:t>= 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Gap</a:t>
            </a:r>
            <a:r>
              <a:rPr lang="pt-PT" sz="1400" baseline="-25000" dirty="0" err="1" smtClean="0"/>
              <a:t>l</a:t>
            </a:r>
            <a:r>
              <a:rPr lang="pt-PT" sz="1400" dirty="0" smtClean="0"/>
              <a:t> = 0,5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Gap</a:t>
            </a:r>
            <a:r>
              <a:rPr lang="pt-PT" sz="1400" baseline="-25000" dirty="0" err="1" smtClean="0"/>
              <a:t>t</a:t>
            </a:r>
            <a:r>
              <a:rPr lang="pt-PT" sz="1400" dirty="0" smtClean="0"/>
              <a:t> </a:t>
            </a:r>
            <a:r>
              <a:rPr lang="pt-PT" sz="1400" dirty="0"/>
              <a:t>= </a:t>
            </a:r>
            <a:r>
              <a:rPr lang="pt-PT" sz="1400" dirty="0" smtClean="0"/>
              <a:t>1 mm</a:t>
            </a:r>
            <a:endParaRPr lang="pt-PT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044261" y="1376462"/>
            <a:ext cx="1862689" cy="1169551"/>
          </a:xfrm>
          <a:prstGeom prst="rect">
            <a:avLst/>
          </a:prstGeom>
          <a:ln cap="rnd"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1400" b="1" dirty="0" err="1" smtClean="0"/>
              <a:t>Cartridge</a:t>
            </a:r>
            <a:endParaRPr lang="pt-PT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Magnicon</a:t>
            </a:r>
            <a:r>
              <a:rPr lang="pt-PT" sz="1400" dirty="0" smtClean="0"/>
              <a:t> SQUID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/>
              <a:t>L</a:t>
            </a:r>
            <a:r>
              <a:rPr lang="pt-PT" sz="1400" baseline="-25000" dirty="0" smtClean="0"/>
              <a:t>i </a:t>
            </a:r>
            <a:r>
              <a:rPr lang="pt-PT" sz="1400" dirty="0" smtClean="0"/>
              <a:t>= 400 </a:t>
            </a:r>
            <a:r>
              <a:rPr lang="pt-PT" sz="1400" dirty="0" err="1" smtClean="0"/>
              <a:t>nH</a:t>
            </a:r>
            <a:endParaRPr lang="pt-PT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/>
              <a:t>RC </a:t>
            </a:r>
            <a:r>
              <a:rPr lang="pt-PT" sz="1400" dirty="0" err="1" smtClean="0"/>
              <a:t>filter</a:t>
            </a:r>
            <a:r>
              <a:rPr lang="pt-PT" sz="1400" dirty="0" smtClean="0"/>
              <a:t>: </a:t>
            </a:r>
            <a:r>
              <a:rPr lang="pt-PT" sz="1400" dirty="0" err="1" smtClean="0"/>
              <a:t>f</a:t>
            </a:r>
            <a:r>
              <a:rPr lang="pt-PT" sz="1400" baseline="-25000" dirty="0" err="1" smtClean="0"/>
              <a:t>LP</a:t>
            </a:r>
            <a:r>
              <a:rPr lang="pt-PT" sz="1400" baseline="-25000" dirty="0" smtClean="0"/>
              <a:t> </a:t>
            </a:r>
            <a:r>
              <a:rPr lang="pt-PT" sz="1400" dirty="0" smtClean="0"/>
              <a:t>= 1 kHz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S</a:t>
            </a:r>
            <a:r>
              <a:rPr lang="pt-PT" sz="1400" baseline="-25000" dirty="0" err="1" smtClean="0"/>
              <a:t>ib</a:t>
            </a:r>
            <a:r>
              <a:rPr lang="pt-PT" sz="1400" baseline="-25000" dirty="0" smtClean="0"/>
              <a:t> </a:t>
            </a:r>
            <a:r>
              <a:rPr lang="pt-PT" sz="1400" dirty="0" smtClean="0"/>
              <a:t>= 10.4 </a:t>
            </a:r>
            <a:r>
              <a:rPr lang="el-GR" sz="1400" dirty="0"/>
              <a:t>φ</a:t>
            </a:r>
            <a:r>
              <a:rPr lang="pt-PT" sz="1400" baseline="-25000" dirty="0" smtClean="0"/>
              <a:t>0</a:t>
            </a:r>
            <a:r>
              <a:rPr lang="pt-PT" sz="1400" dirty="0" smtClean="0"/>
              <a:t>/</a:t>
            </a:r>
            <a:r>
              <a:rPr lang="el-GR" sz="1400" dirty="0" smtClean="0"/>
              <a:t>μ</a:t>
            </a:r>
            <a:r>
              <a:rPr lang="pt-PT" sz="1400" dirty="0"/>
              <a:t>A </a:t>
            </a:r>
            <a:endParaRPr lang="en-US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338120" y="3400108"/>
            <a:ext cx="2127567" cy="1937317"/>
            <a:chOff x="327960" y="3945323"/>
            <a:chExt cx="2127567" cy="193731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960" y="3945323"/>
              <a:ext cx="1831426" cy="193731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V="1">
              <a:off x="985520" y="4165478"/>
              <a:ext cx="1470007" cy="274341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4040808" y="1382210"/>
            <a:ext cx="2056782" cy="1384995"/>
          </a:xfrm>
          <a:prstGeom prst="rect">
            <a:avLst/>
          </a:prstGeom>
          <a:ln cap="rnd"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PT" sz="1400" b="1" dirty="0" smtClean="0"/>
              <a:t>FLL </a:t>
            </a:r>
            <a:r>
              <a:rPr lang="pt-PT" sz="1400" b="1" dirty="0" err="1" smtClean="0"/>
              <a:t>Electronics</a:t>
            </a:r>
            <a:endParaRPr lang="pt-PT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Magnicon</a:t>
            </a:r>
            <a:r>
              <a:rPr lang="pt-PT" sz="1400" dirty="0" smtClean="0"/>
              <a:t> (20MHz)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Settings</a:t>
            </a:r>
            <a:r>
              <a:rPr lang="pt-PT" sz="1400" dirty="0" smtClean="0"/>
              <a:t>:</a:t>
            </a:r>
          </a:p>
          <a:p>
            <a:pPr marL="630238" lvl="1" indent="-173038">
              <a:buFont typeface="Wingdings" panose="05000000000000000000" pitchFamily="2" charset="2"/>
              <a:buChar char="§"/>
            </a:pPr>
            <a:r>
              <a:rPr lang="pt-PT" sz="1400" dirty="0" smtClean="0"/>
              <a:t>R</a:t>
            </a:r>
            <a:r>
              <a:rPr lang="pt-PT" sz="1400" baseline="-25000" dirty="0" smtClean="0"/>
              <a:t>FLL </a:t>
            </a:r>
            <a:r>
              <a:rPr lang="pt-PT" sz="1400" dirty="0" smtClean="0"/>
              <a:t>= 1 </a:t>
            </a:r>
            <a:r>
              <a:rPr lang="pt-PT" sz="1400" dirty="0" err="1" smtClean="0"/>
              <a:t>kOhm</a:t>
            </a:r>
            <a:endParaRPr lang="pt-PT" sz="1400" dirty="0" smtClean="0"/>
          </a:p>
          <a:p>
            <a:pPr marL="630238" lvl="1" indent="-173038">
              <a:buFont typeface="Wingdings" panose="05000000000000000000" pitchFamily="2" charset="2"/>
              <a:buChar char="§"/>
            </a:pPr>
            <a:r>
              <a:rPr lang="pt-PT" sz="1400" dirty="0" smtClean="0"/>
              <a:t>GBW = 1.04 GHz</a:t>
            </a:r>
          </a:p>
          <a:p>
            <a:pPr marL="630238" lvl="1" indent="-173038">
              <a:buFont typeface="Wingdings" panose="05000000000000000000" pitchFamily="2" charset="2"/>
              <a:buChar char="§"/>
            </a:pPr>
            <a:r>
              <a:rPr lang="pt-PT" sz="1400" dirty="0" smtClean="0"/>
              <a:t>BW</a:t>
            </a:r>
            <a:r>
              <a:rPr lang="pt-PT" sz="1400" baseline="-25000" dirty="0" smtClean="0"/>
              <a:t>FLL</a:t>
            </a:r>
            <a:r>
              <a:rPr lang="pt-PT" sz="1400" dirty="0"/>
              <a:t> = 1.04 </a:t>
            </a:r>
            <a:r>
              <a:rPr lang="pt-PT" sz="1400" dirty="0" smtClean="0"/>
              <a:t>GHz</a:t>
            </a:r>
            <a:endParaRPr lang="pt-PT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4039" y="3533413"/>
            <a:ext cx="1119345" cy="391671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647304" y="4291748"/>
            <a:ext cx="963662" cy="1332664"/>
            <a:chOff x="3302789" y="4607561"/>
            <a:chExt cx="963662" cy="1332664"/>
          </a:xfrm>
        </p:grpSpPr>
        <p:pic>
          <p:nvPicPr>
            <p:cNvPr id="1026" name="Picture 2" descr="Image result for advantech eki-122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4881" y="4607561"/>
              <a:ext cx="919479" cy="919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3302789" y="5478560"/>
              <a:ext cx="9636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200" u="sng" dirty="0" err="1" smtClean="0"/>
                <a:t>Advantech</a:t>
              </a:r>
              <a:r>
                <a:rPr lang="pt-PT" sz="1200" u="sng" dirty="0" smtClean="0"/>
                <a:t> </a:t>
              </a:r>
            </a:p>
            <a:p>
              <a:r>
                <a:rPr lang="pt-PT" sz="1200" u="sng" dirty="0" smtClean="0"/>
                <a:t>Serial Server</a:t>
              </a:r>
              <a:endParaRPr lang="en-US" sz="1200" u="sng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58683" y="5471933"/>
            <a:ext cx="1612735" cy="884418"/>
            <a:chOff x="825665" y="5004662"/>
            <a:chExt cx="2883535" cy="158132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5665" y="5004662"/>
              <a:ext cx="2883535" cy="132903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285381" y="6308983"/>
              <a:ext cx="19641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200" u="sng" dirty="0" err="1" smtClean="0"/>
                <a:t>Calibration</a:t>
              </a:r>
              <a:r>
                <a:rPr lang="pt-PT" sz="1200" u="sng" dirty="0" smtClean="0"/>
                <a:t> </a:t>
              </a:r>
              <a:r>
                <a:rPr lang="pt-PT" sz="1200" u="sng" dirty="0" err="1" smtClean="0"/>
                <a:t>Source</a:t>
              </a:r>
              <a:endParaRPr lang="pt-PT" sz="1200" u="sng" dirty="0" smtClean="0"/>
            </a:p>
          </p:txBody>
        </p:sp>
      </p:grpSp>
      <p:cxnSp>
        <p:nvCxnSpPr>
          <p:cNvPr id="31" name="Straight Connector 30"/>
          <p:cNvCxnSpPr/>
          <p:nvPr/>
        </p:nvCxnSpPr>
        <p:spPr>
          <a:xfrm>
            <a:off x="1730683" y="4632948"/>
            <a:ext cx="0" cy="3251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1087120" y="4958080"/>
            <a:ext cx="643563" cy="3793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087120" y="5251831"/>
            <a:ext cx="0" cy="1058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1622046" y="4655477"/>
            <a:ext cx="81710" cy="498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622046" y="3813429"/>
            <a:ext cx="0" cy="89177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312926" y="3741174"/>
            <a:ext cx="0" cy="21024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TextBox 1037"/>
          <p:cNvSpPr txBox="1"/>
          <p:nvPr/>
        </p:nvSpPr>
        <p:spPr>
          <a:xfrm rot="16200000">
            <a:off x="2199823" y="4618132"/>
            <a:ext cx="478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/>
            </a:lvl1pPr>
          </a:lstStyle>
          <a:p>
            <a:r>
              <a:rPr lang="pt-PT" dirty="0" err="1"/>
              <a:t>Triax</a:t>
            </a:r>
            <a:endParaRPr lang="en-US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4374087" y="4792383"/>
            <a:ext cx="59061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053551" y="4984129"/>
            <a:ext cx="1900994" cy="129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3063711" y="4983576"/>
            <a:ext cx="2" cy="54530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2263389" y="3739408"/>
            <a:ext cx="2529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600773" y="3719616"/>
            <a:ext cx="35116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3" name="Rounded Rectangle 1052"/>
          <p:cNvSpPr/>
          <p:nvPr/>
        </p:nvSpPr>
        <p:spPr>
          <a:xfrm>
            <a:off x="7112405" y="3261360"/>
            <a:ext cx="1796629" cy="1872991"/>
          </a:xfrm>
          <a:prstGeom prst="roundRect">
            <a:avLst>
              <a:gd name="adj" fmla="val 3595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200" u="sng" dirty="0">
                <a:solidFill>
                  <a:schemeClr val="tx1"/>
                </a:solidFill>
              </a:rPr>
              <a:t>VME </a:t>
            </a:r>
            <a:r>
              <a:rPr lang="pt-PT" sz="1200" u="sng" dirty="0" err="1">
                <a:solidFill>
                  <a:schemeClr val="tx1"/>
                </a:solidFill>
              </a:rPr>
              <a:t>Crate</a:t>
            </a:r>
            <a:endParaRPr lang="pt-PT" sz="1200" u="sng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200" dirty="0">
                <a:solidFill>
                  <a:schemeClr val="tx1"/>
                </a:solidFill>
              </a:rPr>
              <a:t>CPU L866</a:t>
            </a:r>
          </a:p>
          <a:p>
            <a:pPr marL="228600" indent="-228600">
              <a:buFont typeface="+mj-lt"/>
              <a:buAutoNum type="arabicPeriod"/>
            </a:pPr>
            <a:r>
              <a:rPr lang="pt-PT" sz="1200" dirty="0">
                <a:solidFill>
                  <a:schemeClr val="tx1"/>
                </a:solidFill>
              </a:rPr>
              <a:t>CTRV timing</a:t>
            </a:r>
          </a:p>
          <a:p>
            <a:pPr marL="228600" indent="-228600">
              <a:buFont typeface="+mj-lt"/>
              <a:buAutoNum type="arabicPeriod"/>
            </a:pPr>
            <a:r>
              <a:rPr lang="pt-PT" sz="1200" dirty="0">
                <a:solidFill>
                  <a:schemeClr val="tx1"/>
                </a:solidFill>
              </a:rPr>
              <a:t>VD80 ADC</a:t>
            </a: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>
                <a:solidFill>
                  <a:schemeClr val="tx1"/>
                </a:solidFill>
              </a:rPr>
              <a:t>16 </a:t>
            </a:r>
            <a:r>
              <a:rPr lang="pt-PT" sz="1200" dirty="0" err="1">
                <a:solidFill>
                  <a:schemeClr val="tx1"/>
                </a:solidFill>
              </a:rPr>
              <a:t>channels</a:t>
            </a:r>
            <a:endParaRPr lang="pt-PT" sz="1200" dirty="0">
              <a:solidFill>
                <a:schemeClr val="tx1"/>
              </a:solidFill>
            </a:endParaRP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>
                <a:solidFill>
                  <a:schemeClr val="tx1"/>
                </a:solidFill>
              </a:rPr>
              <a:t>16 bit</a:t>
            </a: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>
                <a:solidFill>
                  <a:schemeClr val="tx1"/>
                </a:solidFill>
              </a:rPr>
              <a:t>+/- 10V</a:t>
            </a: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 smtClean="0">
                <a:solidFill>
                  <a:schemeClr val="tx1"/>
                </a:solidFill>
              </a:rPr>
              <a:t>800kOhm</a:t>
            </a:r>
            <a:endParaRPr lang="pt-PT" sz="1200" dirty="0">
              <a:solidFill>
                <a:schemeClr val="tx1"/>
              </a:solidFill>
            </a:endParaRP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 err="1">
                <a:solidFill>
                  <a:schemeClr val="tx1"/>
                </a:solidFill>
              </a:rPr>
              <a:t>Isolated</a:t>
            </a:r>
            <a:r>
              <a:rPr lang="pt-PT" sz="1200" dirty="0">
                <a:solidFill>
                  <a:schemeClr val="tx1"/>
                </a:solidFill>
              </a:rPr>
              <a:t> </a:t>
            </a:r>
            <a:r>
              <a:rPr lang="pt-PT" sz="1200" dirty="0" err="1">
                <a:solidFill>
                  <a:schemeClr val="tx1"/>
                </a:solidFill>
              </a:rPr>
              <a:t>diff</a:t>
            </a:r>
            <a:r>
              <a:rPr lang="pt-PT" sz="1200" dirty="0">
                <a:solidFill>
                  <a:schemeClr val="tx1"/>
                </a:solidFill>
              </a:rPr>
              <a:t>. </a:t>
            </a:r>
            <a:r>
              <a:rPr lang="pt-PT" sz="1200" dirty="0" smtClean="0">
                <a:solidFill>
                  <a:schemeClr val="tx1"/>
                </a:solidFill>
              </a:rPr>
              <a:t>inputs</a:t>
            </a:r>
            <a:endParaRPr lang="pt-PT" sz="1200" dirty="0">
              <a:solidFill>
                <a:schemeClr val="tx1"/>
              </a:solidFill>
            </a:endParaRPr>
          </a:p>
        </p:txBody>
      </p:sp>
      <p:sp>
        <p:nvSpPr>
          <p:cNvPr id="1054" name="TextBox 1053"/>
          <p:cNvSpPr txBox="1"/>
          <p:nvPr/>
        </p:nvSpPr>
        <p:spPr>
          <a:xfrm>
            <a:off x="3622116" y="4670153"/>
            <a:ext cx="763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/>
              <a:t>RS-232</a:t>
            </a:r>
            <a:endParaRPr lang="en-US" sz="1600" dirty="0"/>
          </a:p>
        </p:txBody>
      </p:sp>
      <p:cxnSp>
        <p:nvCxnSpPr>
          <p:cNvPr id="76" name="Straight Connector 75"/>
          <p:cNvCxnSpPr/>
          <p:nvPr/>
        </p:nvCxnSpPr>
        <p:spPr>
          <a:xfrm>
            <a:off x="5325906" y="4653285"/>
            <a:ext cx="178649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835858" y="4333708"/>
            <a:ext cx="912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/>
              <a:t>Ethernet</a:t>
            </a:r>
            <a:endParaRPr lang="en-US" sz="16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3502" y="3524788"/>
            <a:ext cx="800492" cy="423318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>
          <a:xfrm>
            <a:off x="4374087" y="3620263"/>
            <a:ext cx="1" cy="121098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 rot="19783793">
            <a:off x="769037" y="5135547"/>
            <a:ext cx="133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/>
              <a:t>Calibration</a:t>
            </a:r>
            <a:r>
              <a:rPr lang="pt-PT" sz="1200" dirty="0" smtClean="0"/>
              <a:t> </a:t>
            </a:r>
            <a:r>
              <a:rPr lang="pt-PT" sz="1200" dirty="0" err="1" smtClean="0"/>
              <a:t>loop</a:t>
            </a:r>
            <a:endParaRPr lang="pt-PT" sz="1200" dirty="0" smtClean="0"/>
          </a:p>
        </p:txBody>
      </p:sp>
      <p:sp>
        <p:nvSpPr>
          <p:cNvPr id="86" name="Rounded Rectangle 85"/>
          <p:cNvSpPr/>
          <p:nvPr/>
        </p:nvSpPr>
        <p:spPr>
          <a:xfrm>
            <a:off x="7112404" y="5254991"/>
            <a:ext cx="1796629" cy="960259"/>
          </a:xfrm>
          <a:prstGeom prst="roundRect">
            <a:avLst>
              <a:gd name="adj" fmla="val 3595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200" u="sng" dirty="0" smtClean="0">
                <a:solidFill>
                  <a:schemeClr val="tx1"/>
                </a:solidFill>
              </a:rPr>
              <a:t>NIM </a:t>
            </a:r>
            <a:r>
              <a:rPr lang="pt-PT" sz="1200" u="sng" dirty="0" err="1" smtClean="0">
                <a:solidFill>
                  <a:schemeClr val="tx1"/>
                </a:solidFill>
              </a:rPr>
              <a:t>Crate</a:t>
            </a:r>
            <a:endParaRPr lang="pt-PT" sz="1200" u="sng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200" dirty="0" smtClean="0">
                <a:solidFill>
                  <a:schemeClr val="tx1"/>
                </a:solidFill>
              </a:rPr>
              <a:t>AD B-</a:t>
            </a:r>
            <a:r>
              <a:rPr lang="pt-PT" sz="1200" dirty="0" err="1" smtClean="0">
                <a:solidFill>
                  <a:schemeClr val="tx1"/>
                </a:solidFill>
              </a:rPr>
              <a:t>field</a:t>
            </a:r>
            <a:r>
              <a:rPr lang="pt-PT" sz="1200" dirty="0" smtClean="0">
                <a:solidFill>
                  <a:schemeClr val="tx1"/>
                </a:solidFill>
              </a:rPr>
              <a:t> </a:t>
            </a:r>
            <a:r>
              <a:rPr lang="pt-PT" sz="1200" dirty="0" err="1" smtClean="0">
                <a:solidFill>
                  <a:schemeClr val="tx1"/>
                </a:solidFill>
              </a:rPr>
              <a:t>cycle</a:t>
            </a:r>
            <a:endParaRPr lang="pt-PT" sz="120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200" dirty="0" err="1" smtClean="0">
                <a:solidFill>
                  <a:schemeClr val="tx1"/>
                </a:solidFill>
              </a:rPr>
              <a:t>Current</a:t>
            </a:r>
            <a:r>
              <a:rPr lang="pt-PT" sz="1200" dirty="0" smtClean="0">
                <a:solidFill>
                  <a:schemeClr val="tx1"/>
                </a:solidFill>
              </a:rPr>
              <a:t>/</a:t>
            </a:r>
            <a:r>
              <a:rPr lang="pt-PT" sz="1200" dirty="0" err="1" smtClean="0">
                <a:solidFill>
                  <a:schemeClr val="tx1"/>
                </a:solidFill>
              </a:rPr>
              <a:t>Nparticlenormalization</a:t>
            </a:r>
            <a:endParaRPr lang="en-US" dirty="0"/>
          </a:p>
        </p:txBody>
      </p:sp>
      <p:cxnSp>
        <p:nvCxnSpPr>
          <p:cNvPr id="40" name="Straight Arrow Connector 39"/>
          <p:cNvCxnSpPr>
            <a:stCxn id="9" idx="2"/>
          </p:cNvCxnSpPr>
          <p:nvPr/>
        </p:nvCxnSpPr>
        <p:spPr>
          <a:xfrm flipH="1">
            <a:off x="764610" y="2915459"/>
            <a:ext cx="386611" cy="112702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>
            <a:off x="1658718" y="2561218"/>
            <a:ext cx="1325331" cy="111938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13" idx="2"/>
          </p:cNvCxnSpPr>
          <p:nvPr/>
        </p:nvCxnSpPr>
        <p:spPr>
          <a:xfrm flipH="1">
            <a:off x="2982687" y="2767205"/>
            <a:ext cx="2086512" cy="76893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6244277" y="1473838"/>
            <a:ext cx="2124386" cy="1600438"/>
          </a:xfrm>
          <a:prstGeom prst="rect">
            <a:avLst/>
          </a:prstGeom>
          <a:ln cap="rnd"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400" b="1" dirty="0" err="1" smtClean="0"/>
              <a:t>Acquisition</a:t>
            </a:r>
            <a:r>
              <a:rPr lang="pt-PT" sz="1400" b="1" dirty="0" smtClean="0"/>
              <a:t> / </a:t>
            </a:r>
            <a:r>
              <a:rPr lang="pt-PT" sz="1400" b="1" dirty="0" err="1" smtClean="0"/>
              <a:t>Controls</a:t>
            </a:r>
            <a:endParaRPr lang="pt-PT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/>
              <a:t>VME </a:t>
            </a:r>
            <a:r>
              <a:rPr lang="pt-PT" sz="1400" dirty="0" err="1" smtClean="0"/>
              <a:t>architecture</a:t>
            </a:r>
            <a:endParaRPr lang="pt-PT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/>
              <a:t>FESA SW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Acquisition</a:t>
            </a:r>
            <a:r>
              <a:rPr lang="pt-PT" sz="1400" dirty="0" smtClean="0"/>
              <a:t> of </a:t>
            </a:r>
            <a:r>
              <a:rPr lang="pt-PT" sz="1400" dirty="0" err="1" smtClean="0"/>
              <a:t>signals</a:t>
            </a:r>
            <a:r>
              <a:rPr lang="pt-PT" sz="1400" dirty="0" smtClean="0"/>
              <a:t> </a:t>
            </a:r>
            <a:r>
              <a:rPr lang="pt-PT" sz="1400" dirty="0" err="1" smtClean="0"/>
              <a:t>at</a:t>
            </a:r>
            <a:r>
              <a:rPr lang="pt-PT" sz="1400" dirty="0" smtClean="0"/>
              <a:t> </a:t>
            </a:r>
            <a:r>
              <a:rPr lang="pt-PT" sz="1400" dirty="0" err="1" smtClean="0"/>
              <a:t>end</a:t>
            </a:r>
            <a:r>
              <a:rPr lang="pt-PT" sz="1400" dirty="0" smtClean="0"/>
              <a:t> of </a:t>
            </a:r>
            <a:r>
              <a:rPr lang="pt-PT" sz="1400" dirty="0" err="1" smtClean="0"/>
              <a:t>cycle</a:t>
            </a:r>
            <a:r>
              <a:rPr lang="pt-PT" sz="1400" dirty="0" smtClean="0"/>
              <a:t> (1kHz)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Control</a:t>
            </a:r>
            <a:r>
              <a:rPr lang="pt-PT" sz="1400" dirty="0" smtClean="0"/>
              <a:t> of </a:t>
            </a:r>
            <a:r>
              <a:rPr lang="pt-PT" sz="1400" dirty="0" err="1" smtClean="0"/>
              <a:t>multiple</a:t>
            </a:r>
            <a:r>
              <a:rPr lang="pt-PT" sz="1400" dirty="0" smtClean="0"/>
              <a:t> </a:t>
            </a:r>
            <a:r>
              <a:rPr lang="pt-PT" sz="1400" dirty="0" err="1" smtClean="0"/>
              <a:t>parameters</a:t>
            </a:r>
            <a:r>
              <a:rPr lang="pt-PT" sz="1400" dirty="0" smtClean="0"/>
              <a:t> </a:t>
            </a:r>
            <a:r>
              <a:rPr lang="pt-PT" sz="1400" dirty="0" err="1" smtClean="0"/>
              <a:t>possible</a:t>
            </a:r>
            <a:endParaRPr lang="pt-PT" sz="1400" dirty="0"/>
          </a:p>
        </p:txBody>
      </p:sp>
      <p:cxnSp>
        <p:nvCxnSpPr>
          <p:cNvPr id="99" name="Straight Arrow Connector 98"/>
          <p:cNvCxnSpPr>
            <a:stCxn id="95" idx="2"/>
          </p:cNvCxnSpPr>
          <p:nvPr/>
        </p:nvCxnSpPr>
        <p:spPr>
          <a:xfrm>
            <a:off x="7306470" y="3074276"/>
            <a:ext cx="673209" cy="18210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2037588" y="5194300"/>
            <a:ext cx="564674" cy="3467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000" dirty="0" smtClean="0"/>
              <a:t>HF filtre</a:t>
            </a:r>
            <a:endParaRPr lang="en-US" sz="1000" dirty="0"/>
          </a:p>
        </p:txBody>
      </p:sp>
      <p:pic>
        <p:nvPicPr>
          <p:cNvPr id="45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83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Installation in AD </a:t>
            </a:r>
            <a:r>
              <a:rPr lang="pt-PT" dirty="0" err="1" smtClean="0"/>
              <a:t>tunnel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12" y="1462089"/>
            <a:ext cx="6251575" cy="4688682"/>
          </a:xfrm>
          <a:prstGeom prst="rect">
            <a:avLst/>
          </a:prstGeom>
        </p:spPr>
      </p:pic>
      <p:pic>
        <p:nvPicPr>
          <p:cNvPr id="5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73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Cryostat</a:t>
            </a:r>
            <a:r>
              <a:rPr lang="pt-PT" dirty="0" smtClean="0"/>
              <a:t> </a:t>
            </a:r>
            <a:r>
              <a:rPr lang="pt-PT" dirty="0" err="1" smtClean="0"/>
              <a:t>Acquisition</a:t>
            </a:r>
            <a:r>
              <a:rPr lang="pt-PT" dirty="0" smtClean="0"/>
              <a:t> &amp; </a:t>
            </a:r>
            <a:r>
              <a:rPr lang="pt-PT" dirty="0" err="1" smtClean="0"/>
              <a:t>Control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336" y="2038350"/>
            <a:ext cx="6596702" cy="3822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9009"/>
            <a:ext cx="3619500" cy="5408991"/>
          </a:xfrm>
          <a:prstGeom prst="rect">
            <a:avLst/>
          </a:prstGeom>
        </p:spPr>
      </p:pic>
      <p:pic>
        <p:nvPicPr>
          <p:cNvPr id="5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674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CCC </a:t>
            </a:r>
            <a:r>
              <a:rPr lang="pt-PT" dirty="0" err="1" smtClean="0"/>
              <a:t>Acquisition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/>
              <a:t>C</a:t>
            </a:r>
            <a:r>
              <a:rPr lang="pt-PT" dirty="0" err="1" smtClean="0"/>
              <a:t>ontrol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855" y="1462089"/>
            <a:ext cx="5772149" cy="4797575"/>
          </a:xfrm>
          <a:prstGeom prst="rect">
            <a:avLst/>
          </a:prstGeom>
        </p:spPr>
      </p:pic>
      <p:pic>
        <p:nvPicPr>
          <p:cNvPr id="4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522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Software - FESA </a:t>
            </a:r>
            <a:r>
              <a:rPr lang="pt-PT" dirty="0" err="1" smtClean="0"/>
              <a:t>class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04624" y="1654599"/>
            <a:ext cx="8487604" cy="5025555"/>
            <a:chOff x="199849" y="1587924"/>
            <a:chExt cx="8487604" cy="502555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9849" y="1587924"/>
              <a:ext cx="8487604" cy="5025555"/>
            </a:xfrm>
            <a:prstGeom prst="rect">
              <a:avLst/>
            </a:prstGeom>
          </p:spPr>
        </p:pic>
        <p:sp>
          <p:nvSpPr>
            <p:cNvPr id="10" name="Rectangular Callout 9"/>
            <p:cNvSpPr/>
            <p:nvPr/>
          </p:nvSpPr>
          <p:spPr>
            <a:xfrm>
              <a:off x="3576513" y="4560843"/>
              <a:ext cx="1222551" cy="233408"/>
            </a:xfrm>
            <a:prstGeom prst="wedgeRectCallout">
              <a:avLst>
                <a:gd name="adj1" fmla="val 84551"/>
                <a:gd name="adj2" fmla="val -12311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  <a:latin typeface="GreekC_IV50" panose="00000400000000000000" pitchFamily="2" charset="0"/>
                  <a:cs typeface="GreekC_IV50" panose="00000400000000000000" pitchFamily="2" charset="0"/>
                </a:rPr>
                <a:t>σ</a:t>
              </a:r>
              <a:r>
                <a:rPr lang="pt-PT" sz="1400" baseline="-25000" dirty="0" smtClean="0">
                  <a:solidFill>
                    <a:srgbClr val="FF0000"/>
                  </a:solidFill>
                </a:rPr>
                <a:t>total</a:t>
              </a:r>
              <a:r>
                <a:rPr lang="pt-PT" sz="1400" dirty="0" smtClean="0">
                  <a:solidFill>
                    <a:srgbClr val="FF0000"/>
                  </a:solidFill>
                </a:rPr>
                <a:t> = </a:t>
              </a:r>
              <a:r>
                <a:rPr lang="pt-PT" sz="1400" dirty="0" smtClean="0">
                  <a:solidFill>
                    <a:srgbClr val="FF0000"/>
                  </a:solidFill>
                </a:rPr>
                <a:t>5.8</a:t>
              </a:r>
              <a:r>
                <a:rPr lang="pt-PT" sz="1400" dirty="0" smtClean="0">
                  <a:solidFill>
                    <a:srgbClr val="FF0000"/>
                  </a:solidFill>
                </a:rPr>
                <a:t> </a:t>
              </a:r>
              <a:r>
                <a:rPr lang="pt-PT" sz="1400" dirty="0" err="1" smtClean="0">
                  <a:solidFill>
                    <a:srgbClr val="FF0000"/>
                  </a:solidFill>
                </a:rPr>
                <a:t>nA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Rectangular Callout 10"/>
            <p:cNvSpPr/>
            <p:nvPr/>
          </p:nvSpPr>
          <p:spPr>
            <a:xfrm>
              <a:off x="2001713" y="4471943"/>
              <a:ext cx="1109787" cy="195308"/>
            </a:xfrm>
            <a:prstGeom prst="wedgeRectCallout">
              <a:avLst>
                <a:gd name="adj1" fmla="val 9199"/>
                <a:gd name="adj2" fmla="val -1360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  <a:latin typeface="GreekC_IV50" panose="00000400000000000000" pitchFamily="2" charset="0"/>
                  <a:cs typeface="GreekC_IV50" panose="00000400000000000000" pitchFamily="2" charset="0"/>
                </a:rPr>
                <a:t>m</a:t>
              </a:r>
              <a:r>
                <a:rPr lang="pt-PT" sz="1400" baseline="-25000" dirty="0" smtClean="0">
                  <a:solidFill>
                    <a:srgbClr val="FF0000"/>
                  </a:solidFill>
                </a:rPr>
                <a:t>i </a:t>
              </a:r>
              <a:r>
                <a:rPr lang="pt-PT" sz="1400" dirty="0" smtClean="0">
                  <a:solidFill>
                    <a:srgbClr val="FF0000"/>
                  </a:solidFill>
                </a:rPr>
                <a:t>= </a:t>
              </a:r>
              <a:r>
                <a:rPr lang="pt-PT" sz="1400" dirty="0" smtClean="0">
                  <a:solidFill>
                    <a:srgbClr val="FF0000"/>
                  </a:solidFill>
                </a:rPr>
                <a:t>1.2</a:t>
              </a:r>
              <a:r>
                <a:rPr lang="pt-PT" sz="1400" dirty="0" smtClean="0">
                  <a:solidFill>
                    <a:srgbClr val="FF0000"/>
                  </a:solidFill>
                </a:rPr>
                <a:t> </a:t>
              </a:r>
              <a:r>
                <a:rPr lang="pt-PT" sz="1400" dirty="0" err="1" smtClean="0">
                  <a:solidFill>
                    <a:srgbClr val="FF0000"/>
                  </a:solidFill>
                </a:rPr>
                <a:t>nA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12" name="Rectangular Callout 11"/>
            <p:cNvSpPr/>
            <p:nvPr/>
          </p:nvSpPr>
          <p:spPr>
            <a:xfrm>
              <a:off x="6313363" y="4482239"/>
              <a:ext cx="1109787" cy="195308"/>
            </a:xfrm>
            <a:prstGeom prst="wedgeRectCallout">
              <a:avLst>
                <a:gd name="adj1" fmla="val 41813"/>
                <a:gd name="adj2" fmla="val -106741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  <a:latin typeface="GreekC_IV50" panose="00000400000000000000" pitchFamily="2" charset="0"/>
                  <a:cs typeface="GreekC_IV50" panose="00000400000000000000" pitchFamily="2" charset="0"/>
                </a:rPr>
                <a:t>m</a:t>
              </a:r>
              <a:r>
                <a:rPr lang="pt-PT" sz="1400" baseline="-25000" dirty="0" smtClean="0">
                  <a:solidFill>
                    <a:srgbClr val="FF0000"/>
                  </a:solidFill>
                </a:rPr>
                <a:t>f </a:t>
              </a:r>
              <a:r>
                <a:rPr lang="pt-PT" sz="1400" dirty="0" smtClean="0">
                  <a:solidFill>
                    <a:srgbClr val="FF0000"/>
                  </a:solidFill>
                </a:rPr>
                <a:t>= -0</a:t>
              </a:r>
              <a:r>
                <a:rPr lang="pt-PT" sz="1400" dirty="0" smtClean="0">
                  <a:solidFill>
                    <a:srgbClr val="FF0000"/>
                  </a:solidFill>
                </a:rPr>
                <a:t>.3</a:t>
              </a:r>
              <a:r>
                <a:rPr lang="pt-PT" sz="1400" dirty="0" smtClean="0">
                  <a:solidFill>
                    <a:srgbClr val="FF0000"/>
                  </a:solidFill>
                </a:rPr>
                <a:t> </a:t>
              </a:r>
              <a:r>
                <a:rPr lang="pt-PT" sz="1400" dirty="0" err="1" smtClean="0">
                  <a:solidFill>
                    <a:srgbClr val="FF0000"/>
                  </a:solidFill>
                </a:rPr>
                <a:t>nA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28692" y="3956701"/>
              <a:ext cx="1386918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r>
                <a:rPr lang="pt-PT" sz="1050" dirty="0" smtClean="0">
                  <a:solidFill>
                    <a:srgbClr val="FF0000"/>
                  </a:solidFill>
                </a:rPr>
                <a:t>BEAM CURRENT [</a:t>
              </a:r>
              <a:r>
                <a:rPr lang="pt-PT" sz="1050" dirty="0" err="1" smtClean="0">
                  <a:solidFill>
                    <a:srgbClr val="FF0000"/>
                  </a:solidFill>
                </a:rPr>
                <a:t>uA</a:t>
              </a:r>
              <a:r>
                <a:rPr lang="pt-PT" sz="1050" dirty="0" smtClean="0">
                  <a:solidFill>
                    <a:srgbClr val="FF0000"/>
                  </a:solidFill>
                </a:rPr>
                <a:t>]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28692" y="4874857"/>
              <a:ext cx="151836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r>
                <a:rPr lang="pt-PT" sz="1050" dirty="0" smtClean="0">
                  <a:solidFill>
                    <a:srgbClr val="FF0000"/>
                  </a:solidFill>
                </a:rPr>
                <a:t>NUMBER OF PARTICLES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6636" t="11598" r="43876" b="47437"/>
          <a:stretch/>
        </p:blipFill>
        <p:spPr>
          <a:xfrm>
            <a:off x="4702056" y="1623700"/>
            <a:ext cx="4090172" cy="2512383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30" y="1768878"/>
            <a:ext cx="3430892" cy="120565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18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292940"/>
            <a:ext cx="1131888" cy="113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892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5600</TotalTime>
  <Words>980</Words>
  <Application>Microsoft Office PowerPoint</Application>
  <PresentationFormat>On-screen Show (4:3)</PresentationFormat>
  <Paragraphs>252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GreekC_IV50</vt:lpstr>
      <vt:lpstr>Times New Roman</vt:lpstr>
      <vt:lpstr>Wingdings</vt:lpstr>
      <vt:lpstr>Office Theme</vt:lpstr>
      <vt:lpstr>Results and operational aspects of AD's CCC</vt:lpstr>
      <vt:lpstr>AD cycle and beam parameters</vt:lpstr>
      <vt:lpstr>CCC in a nutshell</vt:lpstr>
      <vt:lpstr>AD slew-rate requirement</vt:lpstr>
      <vt:lpstr>CCC monitor acquisition</vt:lpstr>
      <vt:lpstr>Installation in AD tunnel</vt:lpstr>
      <vt:lpstr>Cryostat Acquisition &amp; Control</vt:lpstr>
      <vt:lpstr>CCC Acquisition and Control</vt:lpstr>
      <vt:lpstr>Software - FESA class</vt:lpstr>
      <vt:lpstr>Performance in 2015</vt:lpstr>
      <vt:lpstr>2016: Performance first beams</vt:lpstr>
      <vt:lpstr>2016: AD measurement</vt:lpstr>
      <vt:lpstr>Problem in CCC measurement</vt:lpstr>
      <vt:lpstr>2017: AD intensity measurement</vt:lpstr>
      <vt:lpstr>Noise permormance</vt:lpstr>
      <vt:lpstr>Immunity to mechanical vibrations</vt:lpstr>
      <vt:lpstr>Noise performance improvements</vt:lpstr>
      <vt:lpstr>First beams in 2017</vt:lpstr>
      <vt:lpstr>First beams in 2017</vt:lpstr>
      <vt:lpstr>First beams in 2017</vt:lpstr>
      <vt:lpstr>Conclusions and next steps</vt:lpstr>
      <vt:lpstr>PowerPoint Presentation</vt:lpstr>
      <vt:lpstr>Baseline stability</vt:lpstr>
      <vt:lpstr>Limiting input signal slew-rate</vt:lpstr>
      <vt:lpstr>CCC Transfer function – RC series</vt:lpstr>
      <vt:lpstr>CCC Transfer function – RC series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and operational aspects from AD's CCC</dc:title>
  <dc:creator>Miguel Filipe Abreu Fernandes</dc:creator>
  <cp:lastModifiedBy>Miguel Filipe Abreu Fernandes</cp:lastModifiedBy>
  <cp:revision>53</cp:revision>
  <dcterms:created xsi:type="dcterms:W3CDTF">2017-04-22T15:53:09Z</dcterms:created>
  <dcterms:modified xsi:type="dcterms:W3CDTF">2017-04-26T13:13:14Z</dcterms:modified>
</cp:coreProperties>
</file>