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6" r:id="rId5"/>
    <p:sldId id="331" r:id="rId6"/>
    <p:sldId id="367" r:id="rId7"/>
    <p:sldId id="365" r:id="rId8"/>
    <p:sldId id="368" r:id="rId9"/>
    <p:sldId id="371" r:id="rId10"/>
    <p:sldId id="369" r:id="rId11"/>
    <p:sldId id="377" r:id="rId12"/>
    <p:sldId id="378" r:id="rId13"/>
    <p:sldId id="370" r:id="rId14"/>
    <p:sldId id="376" r:id="rId15"/>
    <p:sldId id="375" r:id="rId16"/>
    <p:sldId id="372" r:id="rId17"/>
    <p:sldId id="364" r:id="rId18"/>
    <p:sldId id="373" r:id="rId19"/>
    <p:sldId id="333" r:id="rId20"/>
    <p:sldId id="37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FF00"/>
    <a:srgbClr val="C20500"/>
    <a:srgbClr val="FF9900"/>
    <a:srgbClr val="FF66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08" autoAdjust="0"/>
    <p:restoredTop sz="94589" autoAdjust="0"/>
  </p:normalViewPr>
  <p:slideViewPr>
    <p:cSldViewPr snapToGrid="0">
      <p:cViewPr>
        <p:scale>
          <a:sx n="66" d="100"/>
          <a:sy n="66" d="100"/>
        </p:scale>
        <p:origin x="1205" y="5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37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2861" y="-82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95EA2-D105-4F49-9E00-0CA3AB356799}" type="datetimeFigureOut">
              <a:rPr lang="en-GB" smtClean="0"/>
              <a:t>25/04/2017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D24ED-F2D9-4E36-B3C2-4ECC4731D18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3476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00F51-EAAA-4020-ACD9-684846DD5E3B}" type="datetimeFigureOut">
              <a:rPr lang="en-US" smtClean="0"/>
              <a:t>4/25/2017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200F7-33D3-4F3E-8427-4F624FA8F5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112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200F7-33D3-4F3E-8427-4F624FA8F5B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7920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200F7-33D3-4F3E-8427-4F624FA8F5B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229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200F7-33D3-4F3E-8427-4F624FA8F5B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149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0952C-8236-4AC0-B3B7-9042C8A246B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97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200F7-33D3-4F3E-8427-4F624FA8F5B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6360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200F7-33D3-4F3E-8427-4F624FA8F5B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149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0952C-8236-4AC0-B3B7-9042C8A246B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8200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0952C-8236-4AC0-B3B7-9042C8A246B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8164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200F7-33D3-4F3E-8427-4F624FA8F5B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9497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C200F7-33D3-4F3E-8427-4F624FA8F5B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344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7" name="Picture 2" descr="http://design-guidelines.web.cern.ch/sites/design-guidelines.web.cern.ch/files/u6/CERN-logo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260648"/>
            <a:ext cx="1442561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>
                <a:solidFill>
                  <a:prstClr val="black">
                    <a:tint val="75000"/>
                  </a:prstClr>
                </a:solidFill>
              </a:rPr>
              <a:t>26th April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>
                <a:solidFill>
                  <a:prstClr val="black">
                    <a:tint val="75000"/>
                  </a:prstClr>
                </a:solidFill>
              </a:rPr>
              <a:t>Mini workshop on CCC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C609B-0A11-467F-BBA7-F45D60C57C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704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2" descr="http://design-guidelines.web.cern.ch/sites/design-guidelines.web.cern.ch/files/u6/CERN-logo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93766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>
                <a:solidFill>
                  <a:prstClr val="black">
                    <a:tint val="75000"/>
                  </a:prstClr>
                </a:solidFill>
              </a:rPr>
              <a:t>26th April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>
                <a:solidFill>
                  <a:prstClr val="black">
                    <a:tint val="75000"/>
                  </a:prstClr>
                </a:solidFill>
              </a:rPr>
              <a:t>Mini workshop on CCC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C609B-0A11-467F-BBA7-F45D60C57C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264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>
                <a:solidFill>
                  <a:prstClr val="black">
                    <a:tint val="75000"/>
                  </a:prstClr>
                </a:solidFill>
              </a:rPr>
              <a:t>26th April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>
                <a:solidFill>
                  <a:prstClr val="black">
                    <a:tint val="75000"/>
                  </a:prstClr>
                </a:solidFill>
              </a:rPr>
              <a:t>Mini workshop on CCC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C609B-0A11-467F-BBA7-F45D60C57C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088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" y="2130425"/>
            <a:ext cx="882396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A CCC for ELENA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" y="3886200"/>
            <a:ext cx="8823960" cy="1752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Jocelyn TAN (BE-BI)</a:t>
            </a:r>
          </a:p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 the contributions of my BI and CRG colleagues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372200" y="6288549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2</a:t>
            </a: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April 2017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491880" y="637203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GSI &amp; Jena Visit at CERN</a:t>
            </a:r>
            <a:endParaRPr lang="en-US" dirty="0"/>
          </a:p>
        </p:txBody>
      </p:sp>
      <p:pic>
        <p:nvPicPr>
          <p:cNvPr id="11" name="Picture 7" descr="\\cern.ch\dfs\Users\m\mabreufe\Desktop\Workshop\HIJe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860" y="1068410"/>
            <a:ext cx="1540788" cy="709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\\cern.ch\dfs\Users\m\mabreufe\Desktop\Workshop\gs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312" y="106681"/>
            <a:ext cx="1766888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\\cern.ch\dfs\Users\m\mabreufe\Desktop\Workshop\FSUJen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900" y="859531"/>
            <a:ext cx="1181099" cy="111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73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options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249769" y="6389597"/>
            <a:ext cx="1781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LPUs in Section 2</a:t>
            </a:r>
            <a:endParaRPr lang="en-GB" dirty="0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4" r="8669"/>
          <a:stretch/>
        </p:blipFill>
        <p:spPr>
          <a:xfrm>
            <a:off x="637827" y="1261393"/>
            <a:ext cx="6997413" cy="5177507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2781186" y="4689157"/>
            <a:ext cx="774814" cy="1534160"/>
          </a:xfrm>
          <a:prstGeom prst="roundRect">
            <a:avLst/>
          </a:prstGeom>
          <a:noFill/>
          <a:ln w="63500">
            <a:solidFill>
              <a:srgbClr val="C20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856569" y="5739357"/>
            <a:ext cx="23933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1.25m drift tube</a:t>
            </a:r>
          </a:p>
          <a:p>
            <a:pPr algn="ctr"/>
            <a:r>
              <a:rPr lang="en-GB" dirty="0" smtClean="0"/>
              <a:t> in Section 1: near </a:t>
            </a:r>
            <a:r>
              <a:rPr lang="en-GB" b="1" dirty="0" smtClean="0">
                <a:solidFill>
                  <a:srgbClr val="FF0000"/>
                </a:solidFill>
              </a:rPr>
              <a:t>septum and kicker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339979" y="4150677"/>
            <a:ext cx="586348" cy="1534160"/>
          </a:xfrm>
          <a:prstGeom prst="roundRect">
            <a:avLst/>
          </a:prstGeom>
          <a:noFill/>
          <a:ln w="63500">
            <a:solidFill>
              <a:srgbClr val="C20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144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564904"/>
            <a:ext cx="727710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7" name="TextBox 2086"/>
          <p:cNvSpPr txBox="1"/>
          <p:nvPr/>
        </p:nvSpPr>
        <p:spPr>
          <a:xfrm>
            <a:off x="3131840" y="3501008"/>
            <a:ext cx="1027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697 mm</a:t>
            </a:r>
            <a:endParaRPr lang="en-US" sz="1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1143000"/>
          </a:xfrm>
        </p:spPr>
        <p:txBody>
          <a:bodyPr/>
          <a:lstStyle/>
          <a:p>
            <a:r>
              <a:rPr lang="en-US" dirty="0" smtClean="0"/>
              <a:t>Section2: magnetic environment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8900000">
            <a:off x="2197961" y="220244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Quadrupole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8900000">
            <a:off x="2949677" y="2270083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S</a:t>
            </a:r>
            <a:r>
              <a:rPr lang="en-US" dirty="0" err="1" smtClean="0"/>
              <a:t>extupole</a:t>
            </a:r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 rot="18900000">
            <a:off x="5025554" y="2041705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Corrector dipole</a:t>
            </a:r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 rot="18900000">
            <a:off x="6578886" y="1988331"/>
            <a:ext cx="1938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B</a:t>
            </a:r>
            <a:r>
              <a:rPr lang="en-US" smtClean="0"/>
              <a:t>ending magnet</a:t>
            </a:r>
            <a:endParaRPr lang="en-US"/>
          </a:p>
        </p:txBody>
      </p:sp>
      <p:sp>
        <p:nvSpPr>
          <p:cNvPr id="2084" name="Rounded Rectangle 2083"/>
          <p:cNvSpPr/>
          <p:nvPr/>
        </p:nvSpPr>
        <p:spPr>
          <a:xfrm>
            <a:off x="3751337" y="3126110"/>
            <a:ext cx="891222" cy="278507"/>
          </a:xfrm>
          <a:prstGeom prst="roundRect">
            <a:avLst>
              <a:gd name="adj" fmla="val 193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CCC</a:t>
            </a:r>
            <a:endParaRPr lang="en-US"/>
          </a:p>
        </p:txBody>
      </p:sp>
      <p:cxnSp>
        <p:nvCxnSpPr>
          <p:cNvPr id="2086" name="Straight Arrow Connector 2085"/>
          <p:cNvCxnSpPr/>
          <p:nvPr/>
        </p:nvCxnSpPr>
        <p:spPr>
          <a:xfrm>
            <a:off x="3131840" y="3683124"/>
            <a:ext cx="102716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2599209" y="3896578"/>
            <a:ext cx="155979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2906291" y="3697982"/>
            <a:ext cx="1027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mtClean="0"/>
              <a:t>1087 mm</a:t>
            </a:r>
            <a:endParaRPr lang="en-US" sz="1000"/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4150618" y="3683124"/>
            <a:ext cx="127595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4355976" y="3501008"/>
            <a:ext cx="1027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mtClean="0"/>
              <a:t>899 mm</a:t>
            </a:r>
            <a:endParaRPr lang="en-US" sz="1000"/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4154650" y="3896578"/>
            <a:ext cx="1857511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4624958" y="3697982"/>
            <a:ext cx="1027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mtClean="0"/>
              <a:t>1286 mm</a:t>
            </a:r>
            <a:endParaRPr lang="en-US" sz="1000"/>
          </a:p>
        </p:txBody>
      </p:sp>
      <p:cxnSp>
        <p:nvCxnSpPr>
          <p:cNvPr id="85" name="Straight Arrow Connector 84"/>
          <p:cNvCxnSpPr/>
          <p:nvPr/>
        </p:nvCxnSpPr>
        <p:spPr>
          <a:xfrm>
            <a:off x="4159002" y="4082117"/>
            <a:ext cx="228520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4629310" y="3901430"/>
            <a:ext cx="1027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mtClean="0"/>
              <a:t>1589 mm</a:t>
            </a:r>
            <a:endParaRPr lang="en-US" sz="1000"/>
          </a:p>
        </p:txBody>
      </p:sp>
      <p:cxnSp>
        <p:nvCxnSpPr>
          <p:cNvPr id="2097" name="Straight Connector 2096"/>
          <p:cNvCxnSpPr/>
          <p:nvPr/>
        </p:nvCxnSpPr>
        <p:spPr>
          <a:xfrm>
            <a:off x="4149477" y="3068960"/>
            <a:ext cx="0" cy="101315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2599209" y="3068960"/>
            <a:ext cx="0" cy="91819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3165748" y="3126110"/>
            <a:ext cx="0" cy="576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5436096" y="3097535"/>
            <a:ext cx="0" cy="576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5987777" y="3088010"/>
            <a:ext cx="0" cy="81342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6444208" y="3284984"/>
            <a:ext cx="0" cy="7971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5" name="Straight Arrow Connector 2104"/>
          <p:cNvCxnSpPr/>
          <p:nvPr/>
        </p:nvCxnSpPr>
        <p:spPr>
          <a:xfrm>
            <a:off x="3419872" y="2969999"/>
            <a:ext cx="1449685" cy="0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3611513" y="2751212"/>
            <a:ext cx="10271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smtClean="0"/>
              <a:t>1 m</a:t>
            </a:r>
            <a:endParaRPr lang="en-US" sz="1100" b="1"/>
          </a:p>
        </p:txBody>
      </p:sp>
      <p:sp>
        <p:nvSpPr>
          <p:cNvPr id="112" name="TextBox 111"/>
          <p:cNvSpPr txBox="1"/>
          <p:nvPr/>
        </p:nvSpPr>
        <p:spPr>
          <a:xfrm>
            <a:off x="467544" y="4797152"/>
            <a:ext cx="424847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Field from beam current: </a:t>
            </a:r>
          </a:p>
          <a:p>
            <a:pPr marL="742950" lvl="1" indent="-285750">
              <a:buFont typeface="Arial" pitchFamily="34" charset="0"/>
              <a:buChar char="•"/>
              <a:tabLst>
                <a:tab pos="1882775" algn="l"/>
              </a:tabLst>
            </a:pPr>
            <a:r>
              <a:rPr lang="en-US" sz="1600" dirty="0" smtClean="0"/>
              <a:t>Aperture: 	</a:t>
            </a:r>
            <a:r>
              <a:rPr lang="en-US" sz="1600" smtClean="0"/>
              <a:t>60 mm (</a:t>
            </a:r>
            <a:r>
              <a:rPr lang="en-US" sz="1600" smtClean="0">
                <a:solidFill>
                  <a:srgbClr val="FF0000"/>
                </a:solidFill>
              </a:rPr>
              <a:t>now 63 mm</a:t>
            </a:r>
            <a:r>
              <a:rPr lang="en-US" sz="1600" smtClean="0"/>
              <a:t>)</a:t>
            </a:r>
            <a:endParaRPr lang="en-US" sz="1600" dirty="0" smtClean="0"/>
          </a:p>
          <a:p>
            <a:pPr marL="742950" lvl="1" indent="-285750">
              <a:buFont typeface="Arial" pitchFamily="34" charset="0"/>
              <a:buChar char="•"/>
              <a:tabLst>
                <a:tab pos="1882775" algn="l"/>
              </a:tabLst>
            </a:pPr>
            <a:r>
              <a:rPr lang="en-US" sz="1600" dirty="0" smtClean="0"/>
              <a:t>Distance:	54 mm</a:t>
            </a:r>
          </a:p>
          <a:p>
            <a:pPr marL="742950" lvl="1" indent="-285750">
              <a:buFont typeface="Arial" pitchFamily="34" charset="0"/>
              <a:buChar char="•"/>
              <a:tabLst>
                <a:tab pos="1882775" algn="l"/>
              </a:tabLst>
            </a:pPr>
            <a:r>
              <a:rPr lang="en-US" sz="1600" dirty="0"/>
              <a:t>Current:	</a:t>
            </a:r>
            <a:r>
              <a:rPr lang="en-US" sz="1600" dirty="0" smtClean="0"/>
              <a:t>5.2 </a:t>
            </a:r>
            <a:r>
              <a:rPr lang="en-US" sz="1600" dirty="0"/>
              <a:t>… 0.3 </a:t>
            </a:r>
            <a:r>
              <a:rPr lang="el-GR" sz="1600" dirty="0"/>
              <a:t>μ</a:t>
            </a:r>
            <a:r>
              <a:rPr lang="pt-PT" sz="1600" dirty="0" smtClean="0"/>
              <a:t>A</a:t>
            </a:r>
            <a:endParaRPr lang="en-US" sz="1600" dirty="0" smtClean="0"/>
          </a:p>
          <a:p>
            <a:pPr marL="742950" lvl="1" indent="-285750">
              <a:buFont typeface="Arial" pitchFamily="34" charset="0"/>
              <a:buChar char="•"/>
              <a:tabLst>
                <a:tab pos="1882775" algn="l"/>
              </a:tabLst>
            </a:pPr>
            <a:r>
              <a:rPr lang="en-US" sz="1600" dirty="0" smtClean="0"/>
              <a:t>B</a:t>
            </a:r>
            <a:r>
              <a:rPr lang="el-GR" sz="1600" baseline="-25000" dirty="0" smtClean="0"/>
              <a:t>θ</a:t>
            </a:r>
            <a:r>
              <a:rPr lang="en-US" sz="1600" dirty="0" smtClean="0"/>
              <a:t> field:	19.2 … 1.05 </a:t>
            </a:r>
            <a:r>
              <a:rPr lang="en-US" sz="1600" dirty="0" err="1" smtClean="0"/>
              <a:t>pT</a:t>
            </a:r>
            <a:endParaRPr lang="en-US" sz="1600" dirty="0" smtClean="0"/>
          </a:p>
        </p:txBody>
      </p:sp>
      <p:sp>
        <p:nvSpPr>
          <p:cNvPr id="65" name="TextBox 64"/>
          <p:cNvSpPr txBox="1"/>
          <p:nvPr/>
        </p:nvSpPr>
        <p:spPr>
          <a:xfrm>
            <a:off x="4196948" y="4782051"/>
            <a:ext cx="47310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Assuming: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/>
              <a:t>Infinitely straight current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/>
              <a:t>Calculated at mid-point between </a:t>
            </a:r>
            <a:r>
              <a:rPr lang="en-US" sz="1400" dirty="0" err="1"/>
              <a:t>r</a:t>
            </a:r>
            <a:r>
              <a:rPr lang="en-US" sz="1400" baseline="-25000" dirty="0" err="1"/>
              <a:t>inner</a:t>
            </a:r>
            <a:r>
              <a:rPr lang="en-US" sz="1400" baseline="-25000" dirty="0"/>
              <a:t>  </a:t>
            </a:r>
            <a:r>
              <a:rPr lang="en-US" sz="1400" dirty="0"/>
              <a:t>and r</a:t>
            </a:r>
            <a:r>
              <a:rPr lang="en-US" sz="1400" baseline="-25000" dirty="0"/>
              <a:t>outer</a:t>
            </a:r>
            <a:r>
              <a:rPr lang="en-US" sz="1400" dirty="0"/>
              <a:t> of a CCC with dimensions proportional to that of GSI (</a:t>
            </a:r>
            <a:r>
              <a:rPr lang="en-US" sz="1400" dirty="0" err="1"/>
              <a:t>r</a:t>
            </a:r>
            <a:r>
              <a:rPr lang="en-US" sz="1400" baseline="-25000" dirty="0" err="1"/>
              <a:t>inner</a:t>
            </a:r>
            <a:r>
              <a:rPr lang="en-US" sz="1400" dirty="0"/>
              <a:t>=69mm </a:t>
            </a:r>
            <a:r>
              <a:rPr lang="en-US" sz="1400"/>
              <a:t>and </a:t>
            </a:r>
            <a:r>
              <a:rPr lang="en-US" sz="1400" smtClean="0"/>
              <a:t>r</a:t>
            </a:r>
            <a:r>
              <a:rPr lang="en-US" sz="1400" baseline="-25000" smtClean="0"/>
              <a:t>outer</a:t>
            </a:r>
            <a:r>
              <a:rPr lang="en-US" sz="1400" smtClean="0"/>
              <a:t>=112mm</a:t>
            </a:r>
            <a:r>
              <a:rPr lang="en-US" sz="1400" dirty="0"/>
              <a:t>)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 rot="18900000">
            <a:off x="5654345" y="220244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Quadrupole</a:t>
            </a:r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653280" y="6488668"/>
            <a:ext cx="2413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Courtesy: M. Fernandes</a:t>
            </a:r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 rot="18998957">
            <a:off x="-101599" y="2357120"/>
            <a:ext cx="2523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FF0000"/>
                </a:solidFill>
              </a:rPr>
              <a:t>Study performed in 2013</a:t>
            </a:r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26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182725" y="1272708"/>
            <a:ext cx="4446315" cy="2732356"/>
            <a:chOff x="197693" y="1052736"/>
            <a:chExt cx="4806355" cy="2953608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693" y="1052736"/>
              <a:ext cx="4806355" cy="2953608"/>
            </a:xfrm>
            <a:prstGeom prst="rect">
              <a:avLst/>
            </a:prstGeom>
          </p:spPr>
        </p:pic>
        <p:cxnSp>
          <p:nvCxnSpPr>
            <p:cNvPr id="23" name="Straight Arrow Connector 22"/>
            <p:cNvCxnSpPr/>
            <p:nvPr/>
          </p:nvCxnSpPr>
          <p:spPr>
            <a:xfrm>
              <a:off x="1619672" y="1941884"/>
              <a:ext cx="22322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691680" y="1613202"/>
              <a:ext cx="20882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600" dirty="0" smtClean="0"/>
                <a:t>CCC </a:t>
              </a:r>
              <a:r>
                <a:rPr lang="pt-PT" sz="1600" dirty="0" err="1" smtClean="0"/>
                <a:t>region</a:t>
              </a:r>
              <a:endParaRPr lang="en-GB" sz="16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827584" y="3356992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QUAD-1</a:t>
              </a:r>
              <a:endParaRPr lang="en-US" sz="16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059832" y="3203684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QUAD-2</a:t>
              </a:r>
              <a:endParaRPr lang="en-US" sz="16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347864" y="2339588"/>
              <a:ext cx="1224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DIP.-CORR.</a:t>
              </a:r>
              <a:endParaRPr lang="en-US" sz="1600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79512" y="4077072"/>
            <a:ext cx="4452740" cy="2736304"/>
            <a:chOff x="240001" y="3915283"/>
            <a:chExt cx="4716016" cy="2898093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001" y="3915283"/>
              <a:ext cx="4716016" cy="2898093"/>
            </a:xfrm>
            <a:prstGeom prst="rect">
              <a:avLst/>
            </a:prstGeom>
          </p:spPr>
        </p:pic>
        <p:cxnSp>
          <p:nvCxnSpPr>
            <p:cNvPr id="25" name="Straight Arrow Connector 24"/>
            <p:cNvCxnSpPr/>
            <p:nvPr/>
          </p:nvCxnSpPr>
          <p:spPr>
            <a:xfrm>
              <a:off x="1619672" y="4866086"/>
              <a:ext cx="2232248" cy="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691680" y="4537404"/>
              <a:ext cx="20882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600" dirty="0" smtClean="0"/>
                <a:t>CCC </a:t>
              </a:r>
              <a:r>
                <a:rPr lang="pt-PT" sz="1600" dirty="0" err="1" smtClean="0"/>
                <a:t>region</a:t>
              </a:r>
              <a:endParaRPr lang="en-GB" sz="16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03848" y="5651956"/>
              <a:ext cx="1224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DIP.-CORR.</a:t>
              </a:r>
              <a:endParaRPr lang="en-US" sz="1600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533674" y="112474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 err="1" smtClean="0"/>
              <a:t>Transverse</a:t>
            </a:r>
            <a:r>
              <a:rPr lang="pt-PT" b="1" dirty="0" smtClean="0"/>
              <a:t> </a:t>
            </a:r>
            <a:r>
              <a:rPr lang="pt-PT" b="1" dirty="0" err="1" smtClean="0"/>
              <a:t>component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3674" y="39330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/>
              <a:t>Longitudinal </a:t>
            </a:r>
            <a:r>
              <a:rPr lang="pt-PT" b="1" dirty="0" err="1" smtClean="0"/>
              <a:t>component</a:t>
            </a:r>
            <a:endParaRPr lang="en-GB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4499992" y="1791190"/>
            <a:ext cx="45365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Only closest </a:t>
            </a:r>
            <a:r>
              <a:rPr lang="en-US" dirty="0" err="1" smtClean="0"/>
              <a:t>quadrupoles</a:t>
            </a:r>
            <a:r>
              <a:rPr lang="en-US" dirty="0" smtClean="0"/>
              <a:t> and dipole corrector simulations are available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Maximum magnetic field was </a:t>
            </a:r>
            <a:r>
              <a:rPr lang="en-US" dirty="0" smtClean="0"/>
              <a:t>considered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Field obtained in XZ plane at Y=0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In XZ-plane long. component of </a:t>
            </a:r>
            <a:r>
              <a:rPr lang="en-US" dirty="0" err="1" smtClean="0"/>
              <a:t>quadrupole</a:t>
            </a:r>
            <a:r>
              <a:rPr lang="en-US" dirty="0" smtClean="0"/>
              <a:t> field is zero (this should remain small in other longitudinal planes)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7" name="Rounded Rectangle 36"/>
          <p:cNvSpPr/>
          <p:nvPr/>
        </p:nvSpPr>
        <p:spPr>
          <a:xfrm>
            <a:off x="5328084" y="5301208"/>
            <a:ext cx="3132348" cy="7200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7313" lvl="1">
              <a:tabLst>
                <a:tab pos="1793875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|z|&lt;300 mm → |</a:t>
            </a:r>
            <a:r>
              <a:rPr lang="en-US" dirty="0" err="1" smtClean="0">
                <a:solidFill>
                  <a:schemeClr val="tx1"/>
                </a:solidFill>
              </a:rPr>
              <a:t>B</a:t>
            </a:r>
            <a:r>
              <a:rPr lang="en-US" baseline="-25000" dirty="0" err="1" smtClean="0">
                <a:solidFill>
                  <a:schemeClr val="tx1"/>
                </a:solidFill>
              </a:rPr>
              <a:t>trans</a:t>
            </a:r>
            <a:r>
              <a:rPr lang="en-US" dirty="0" smtClean="0">
                <a:solidFill>
                  <a:schemeClr val="tx1"/>
                </a:solidFill>
              </a:rPr>
              <a:t>|&lt;50 µT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53280" y="6488668"/>
            <a:ext cx="2413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Courtesy: M. Fernandes</a:t>
            </a:r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 rot="18998957">
            <a:off x="-284479" y="2087153"/>
            <a:ext cx="2523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FF0000"/>
                </a:solidFill>
              </a:rPr>
              <a:t>Study performed in 2013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/>
              <a:t>Section2: magnetic environment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82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Section 2: CCC integration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8761" t="17538" r="5152" b="27692"/>
          <a:stretch/>
        </p:blipFill>
        <p:spPr>
          <a:xfrm>
            <a:off x="0" y="2837639"/>
            <a:ext cx="9128383" cy="362973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40581" y="2831457"/>
            <a:ext cx="975360" cy="1447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693921" y="2991477"/>
            <a:ext cx="975360" cy="1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n-US" smtClean="0"/>
              <a:t>8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26th April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766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Mini workshop on CCC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56305" y="3756525"/>
            <a:ext cx="682752" cy="3901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4828033" y="3762621"/>
            <a:ext cx="688848" cy="3901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864865" y="3738237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LPU_A      LPU_B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38375" t="10812" r="40361" b="22399"/>
          <a:stretch/>
        </p:blipFill>
        <p:spPr>
          <a:xfrm flipH="1">
            <a:off x="3905248" y="1211573"/>
            <a:ext cx="2042321" cy="3608331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3899155" y="3970528"/>
            <a:ext cx="36575" cy="24315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554600" y="3999103"/>
            <a:ext cx="36575" cy="24315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445317" y="6286437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0070C0"/>
                </a:solidFill>
              </a:rPr>
              <a:t>1035</a:t>
            </a:r>
            <a:endParaRPr lang="en-GB">
              <a:solidFill>
                <a:srgbClr val="0070C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943350" y="6300335"/>
            <a:ext cx="1639824" cy="0"/>
          </a:xfrm>
          <a:prstGeom prst="straightConnector1">
            <a:avLst/>
          </a:prstGeom>
          <a:ln w="25400"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4769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</a:t>
            </a:r>
            <a:r>
              <a:rPr lang="en-GB" smtClean="0"/>
              <a:t>ost breakdown: AD vs ELENA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0E978BF-BA0D-4048-837A-C74CC3052017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9778706"/>
              </p:ext>
            </p:extLst>
          </p:nvPr>
        </p:nvGraphicFramePr>
        <p:xfrm>
          <a:off x="457200" y="3210682"/>
          <a:ext cx="8229600" cy="16459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97480"/>
                <a:gridCol w="998220"/>
                <a:gridCol w="1424940"/>
                <a:gridCol w="3108960"/>
              </a:tblGrid>
              <a:tr h="0">
                <a:tc>
                  <a:txBody>
                    <a:bodyPr/>
                    <a:lstStyle/>
                    <a:p>
                      <a:r>
                        <a:rPr lang="en-GB" sz="1200" smtClean="0"/>
                        <a:t>Cryogenics parts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AD [kCHF]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ELENA [kCHF]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smtClean="0"/>
                        <a:t>Cryo parts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smtClean="0"/>
                        <a:t>Cryocooler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79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smtClean="0">
                          <a:solidFill>
                            <a:schemeClr val="tx1"/>
                          </a:solidFill>
                        </a:rPr>
                        <a:t>79</a:t>
                      </a: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smtClean="0"/>
                        <a:t>New PT420 with 2W cooling power !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smtClean="0"/>
                        <a:t>Ceramic</a:t>
                      </a:r>
                      <a:r>
                        <a:rPr lang="en-GB" sz="1200" baseline="0" smtClean="0"/>
                        <a:t> gaps + Ti coating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23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smtClean="0">
                          <a:solidFill>
                            <a:srgbClr val="008000"/>
                          </a:solidFill>
                        </a:rPr>
                        <a:t>16</a:t>
                      </a:r>
                      <a:endParaRPr lang="en-GB" sz="1400" b="1">
                        <a:solidFill>
                          <a:srgbClr val="008000"/>
                        </a:solidFill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GB" sz="1200" smtClean="0"/>
                        <a:t>1 spare of each only, instead of a pair</a:t>
                      </a:r>
                      <a:endParaRPr lang="en-GB" sz="120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smtClean="0"/>
                        <a:t>Ti rods</a:t>
                      </a:r>
                      <a:r>
                        <a:rPr lang="en-GB" sz="1200" baseline="0" smtClean="0"/>
                        <a:t> with strain gauges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46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smtClean="0">
                          <a:solidFill>
                            <a:srgbClr val="008000"/>
                          </a:solidFill>
                        </a:rPr>
                        <a:t>34</a:t>
                      </a:r>
                      <a:endParaRPr lang="en-GB" sz="1400" b="1">
                        <a:solidFill>
                          <a:srgbClr val="008000"/>
                        </a:solidFill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GB" sz="1200" smtClean="0"/>
                        <a:t>w/o strain gauges, 8weeks delivery instead of 4</a:t>
                      </a:r>
                      <a:endParaRPr lang="en-GB" sz="120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smtClean="0"/>
                        <a:t>CERN store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137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smtClean="0">
                          <a:solidFill>
                            <a:srgbClr val="008000"/>
                          </a:solidFill>
                        </a:rPr>
                        <a:t>45</a:t>
                      </a:r>
                      <a:endParaRPr lang="en-GB" sz="1400" b="1">
                        <a:solidFill>
                          <a:srgbClr val="008000"/>
                        </a:solidFill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GB" sz="1200" smtClean="0"/>
                        <a:t>-33%: 316LN </a:t>
                      </a:r>
                      <a:r>
                        <a:rPr lang="en-GB" sz="1200" smtClean="0">
                          <a:sym typeface="Symbol" panose="05050102010706020507" pitchFamily="18" charset="2"/>
                        </a:rPr>
                        <a:t>316L</a:t>
                      </a:r>
                      <a:endParaRPr lang="en-GB" sz="120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6516956"/>
              </p:ext>
            </p:extLst>
          </p:nvPr>
        </p:nvGraphicFramePr>
        <p:xfrm>
          <a:off x="457200" y="4930970"/>
          <a:ext cx="8229600" cy="1920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89860"/>
                <a:gridCol w="1005840"/>
                <a:gridCol w="1424940"/>
                <a:gridCol w="3108960"/>
              </a:tblGrid>
              <a:tr h="201930">
                <a:tc>
                  <a:txBody>
                    <a:bodyPr/>
                    <a:lstStyle/>
                    <a:p>
                      <a:r>
                        <a:rPr lang="en-GB" sz="1200" smtClean="0"/>
                        <a:t>Cryogenics jobs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AD [kCHF]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ELENA [kCHF]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</a:tr>
              <a:tr h="201930">
                <a:tc>
                  <a:txBody>
                    <a:bodyPr/>
                    <a:lstStyle/>
                    <a:p>
                      <a:r>
                        <a:rPr lang="en-GB" sz="1200" smtClean="0"/>
                        <a:t>Design office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51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smtClean="0">
                          <a:solidFill>
                            <a:srgbClr val="008000"/>
                          </a:solidFill>
                        </a:rPr>
                        <a:t>5</a:t>
                      </a:r>
                      <a:endParaRPr lang="en-GB" sz="1400" b="1">
                        <a:solidFill>
                          <a:srgbClr val="008000"/>
                        </a:solidFill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GB" sz="1200" smtClean="0"/>
                        <a:t>With slight changes (~100 h)</a:t>
                      </a:r>
                      <a:endParaRPr lang="en-GB" sz="1200"/>
                    </a:p>
                  </a:txBody>
                  <a:tcPr/>
                </a:tc>
              </a:tr>
              <a:tr h="201930">
                <a:tc>
                  <a:txBody>
                    <a:bodyPr/>
                    <a:lstStyle/>
                    <a:p>
                      <a:r>
                        <a:rPr lang="en-GB" sz="1200" smtClean="0"/>
                        <a:t>Vac. Test, cryo</a:t>
                      </a:r>
                      <a:r>
                        <a:rPr lang="en-GB" sz="1200" baseline="0" smtClean="0"/>
                        <a:t> controls, He recovery line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18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18</a:t>
                      </a:r>
                      <a:endParaRPr lang="en-GB" sz="1200"/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r>
                        <a:rPr lang="en-GB" sz="1200" smtClean="0"/>
                        <a:t>Not much savings</a:t>
                      </a:r>
                      <a:endParaRPr lang="en-GB" sz="1200"/>
                    </a:p>
                  </a:txBody>
                  <a:tcPr/>
                </a:tc>
              </a:tr>
              <a:tr h="201930">
                <a:tc>
                  <a:txBody>
                    <a:bodyPr/>
                    <a:lstStyle/>
                    <a:p>
                      <a:r>
                        <a:rPr lang="en-GB" sz="1200" smtClean="0"/>
                        <a:t>Cryostat</a:t>
                      </a:r>
                      <a:r>
                        <a:rPr lang="en-GB" sz="1200" baseline="0" smtClean="0"/>
                        <a:t> production and assembly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273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smtClean="0">
                          <a:solidFill>
                            <a:srgbClr val="008000"/>
                          </a:solidFill>
                        </a:rPr>
                        <a:t>150</a:t>
                      </a:r>
                      <a:endParaRPr lang="en-GB" sz="1400" b="1">
                        <a:solidFill>
                          <a:srgbClr val="008000"/>
                        </a:solidFill>
                      </a:endParaRPr>
                    </a:p>
                  </a:txBody>
                  <a:tcPr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smtClean="0"/>
                        <a:t>-30%: 316LN </a:t>
                      </a:r>
                      <a:r>
                        <a:rPr lang="en-GB" sz="1200" smtClean="0">
                          <a:sym typeface="Symbol" panose="05050102010706020507" pitchFamily="18" charset="2"/>
                        </a:rPr>
                        <a:t>316L,     </a:t>
                      </a:r>
                      <a:r>
                        <a:rPr lang="en-GB" sz="1200" smtClean="0"/>
                        <a:t>-15%: assembly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smtClean="0"/>
                        <a:t>GRAND TOTAL</a:t>
                      </a:r>
                      <a:endParaRPr lang="en-GB" sz="1600" b="1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smtClean="0"/>
                        <a:t>888</a:t>
                      </a:r>
                      <a:endParaRPr lang="en-GB" sz="1600" b="1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smtClean="0">
                          <a:solidFill>
                            <a:srgbClr val="008000"/>
                          </a:solidFill>
                        </a:rPr>
                        <a:t>608</a:t>
                      </a:r>
                    </a:p>
                    <a:p>
                      <a:pPr algn="ctr"/>
                      <a:endParaRPr lang="en-GB" sz="1600" b="1" smtClean="0">
                        <a:solidFill>
                          <a:srgbClr val="008000"/>
                        </a:solidFill>
                      </a:endParaRPr>
                    </a:p>
                    <a:p>
                      <a:pPr algn="ctr"/>
                      <a:endParaRPr lang="en-GB" sz="1200" b="1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smtClean="0">
                          <a:solidFill>
                            <a:srgbClr val="FF0000"/>
                          </a:solidFill>
                        </a:rPr>
                        <a:t>Swiss price</a:t>
                      </a:r>
                      <a:endParaRPr lang="en-GB" sz="1200" b="1" baseline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baseline="0" smtClean="0">
                          <a:solidFill>
                            <a:srgbClr val="FF0000"/>
                          </a:solidFill>
                        </a:rPr>
                        <a:t>EN13445 standard: </a:t>
                      </a:r>
                      <a:r>
                        <a:rPr lang="en-GB" sz="1200" b="1" smtClean="0">
                          <a:solidFill>
                            <a:srgbClr val="0070C0"/>
                          </a:solidFill>
                        </a:rPr>
                        <a:t>Qualification of cold parts for pressure and vacuum operations</a:t>
                      </a:r>
                    </a:p>
                    <a:p>
                      <a:endParaRPr lang="en-GB" sz="1200" b="1">
                        <a:solidFill>
                          <a:srgbClr val="FF000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5" name="Rounded Rectangle 14"/>
          <p:cNvSpPr/>
          <p:nvPr/>
        </p:nvSpPr>
        <p:spPr>
          <a:xfrm>
            <a:off x="118110" y="4053840"/>
            <a:ext cx="8907780" cy="1979637"/>
          </a:xfrm>
          <a:prstGeom prst="round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26th April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766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Mini workshop on CCC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24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4614095"/>
              </p:ext>
            </p:extLst>
          </p:nvPr>
        </p:nvGraphicFramePr>
        <p:xfrm>
          <a:off x="457200" y="1164590"/>
          <a:ext cx="8229600" cy="1097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97480"/>
                <a:gridCol w="990600"/>
                <a:gridCol w="1432560"/>
                <a:gridCol w="3108960"/>
              </a:tblGrid>
              <a:tr h="201930">
                <a:tc>
                  <a:txBody>
                    <a:bodyPr/>
                    <a:lstStyle/>
                    <a:p>
                      <a:r>
                        <a:rPr lang="en-GB" sz="1200" smtClean="0"/>
                        <a:t>CCC</a:t>
                      </a:r>
                      <a:r>
                        <a:rPr lang="en-GB" sz="1200" baseline="0" smtClean="0"/>
                        <a:t> &amp; Acq chain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Cost [kCHF]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New</a:t>
                      </a:r>
                      <a:r>
                        <a:rPr lang="en-GB" sz="1200" baseline="0" smtClean="0"/>
                        <a:t> c</a:t>
                      </a:r>
                      <a:r>
                        <a:rPr lang="en-GB" sz="1200" smtClean="0"/>
                        <a:t>ost [kCHF]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Comments</a:t>
                      </a:r>
                      <a:endParaRPr lang="en-GB" sz="1200"/>
                    </a:p>
                  </a:txBody>
                  <a:tcPr/>
                </a:tc>
              </a:tr>
              <a:tr h="201930">
                <a:tc>
                  <a:txBody>
                    <a:bodyPr/>
                    <a:lstStyle/>
                    <a:p>
                      <a:r>
                        <a:rPr lang="en-GB" sz="1200" smtClean="0"/>
                        <a:t>Niobium</a:t>
                      </a:r>
                      <a:r>
                        <a:rPr lang="en-GB" sz="1200" baseline="0" smtClean="0"/>
                        <a:t> shielding + Core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140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140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smtClean="0"/>
                        <a:t>If we keep the same monitor</a:t>
                      </a:r>
                      <a:endParaRPr lang="en-GB" sz="1200"/>
                    </a:p>
                  </a:txBody>
                  <a:tcPr/>
                </a:tc>
              </a:tr>
              <a:tr h="201930">
                <a:tc>
                  <a:txBody>
                    <a:bodyPr/>
                    <a:lstStyle/>
                    <a:p>
                      <a:r>
                        <a:rPr lang="en-GB" sz="1200" smtClean="0"/>
                        <a:t>SQUID</a:t>
                      </a:r>
                      <a:r>
                        <a:rPr lang="en-GB" sz="1200" baseline="0" smtClean="0"/>
                        <a:t> &amp; current generator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26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26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</a:tr>
              <a:tr h="201930">
                <a:tc>
                  <a:txBody>
                    <a:bodyPr/>
                    <a:lstStyle/>
                    <a:p>
                      <a:r>
                        <a:rPr lang="en-GB" sz="1200" smtClean="0"/>
                        <a:t>Cabling, network</a:t>
                      </a:r>
                      <a:r>
                        <a:rPr lang="en-GB" sz="1200" baseline="0" smtClean="0"/>
                        <a:t>, electronics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18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18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630234"/>
              </p:ext>
            </p:extLst>
          </p:nvPr>
        </p:nvGraphicFramePr>
        <p:xfrm>
          <a:off x="457200" y="2306393"/>
          <a:ext cx="8229600" cy="8229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89860"/>
                <a:gridCol w="1005840"/>
                <a:gridCol w="1424940"/>
                <a:gridCol w="3108960"/>
              </a:tblGrid>
              <a:tr h="0">
                <a:tc>
                  <a:txBody>
                    <a:bodyPr/>
                    <a:lstStyle/>
                    <a:p>
                      <a:r>
                        <a:rPr lang="en-GB" sz="1200" smtClean="0"/>
                        <a:t>Ring modifications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Cost [kCHF]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New</a:t>
                      </a:r>
                      <a:r>
                        <a:rPr lang="en-GB" sz="1200" baseline="0" smtClean="0"/>
                        <a:t> c</a:t>
                      </a:r>
                      <a:r>
                        <a:rPr lang="en-GB" sz="1200" smtClean="0"/>
                        <a:t>ost [kCHF]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smtClean="0"/>
                        <a:t>Vacuum sectorisation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53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53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smtClean="0"/>
                        <a:t>ELENA: </a:t>
                      </a:r>
                      <a:r>
                        <a:rPr lang="en-GB" sz="1100" b="1" smtClean="0">
                          <a:solidFill>
                            <a:srgbClr val="FF0000"/>
                          </a:solidFill>
                        </a:rPr>
                        <a:t>Not</a:t>
                      </a:r>
                      <a:r>
                        <a:rPr lang="en-GB" sz="1100" b="1" baseline="0" smtClean="0">
                          <a:solidFill>
                            <a:srgbClr val="FF0000"/>
                          </a:solidFill>
                        </a:rPr>
                        <a:t> an official quotation </a:t>
                      </a:r>
                      <a:r>
                        <a:rPr lang="en-GB" sz="1100" baseline="0" smtClean="0"/>
                        <a:t>from VSC group !</a:t>
                      </a:r>
                      <a:endParaRPr lang="en-GB" sz="110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200" baseline="0" smtClean="0"/>
                        <a:t>Chilled water, power supply, etc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11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/>
                        <a:t>11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" name="Rounded Rectangle 25"/>
          <p:cNvSpPr/>
          <p:nvPr/>
        </p:nvSpPr>
        <p:spPr>
          <a:xfrm>
            <a:off x="114300" y="1164590"/>
            <a:ext cx="8907780" cy="2893604"/>
          </a:xfrm>
          <a:prstGeom prst="round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 rot="19457562">
            <a:off x="5535638" y="2309574"/>
            <a:ext cx="3162077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mtClean="0"/>
              <a:t>340 kCHF: fixed expenses</a:t>
            </a:r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 rot="19457562">
            <a:off x="5569692" y="4823353"/>
            <a:ext cx="3162077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mtClean="0"/>
              <a:t>548 kCHF </a:t>
            </a:r>
            <a:r>
              <a:rPr lang="en-GB" smtClean="0">
                <a:sym typeface="Symbol" panose="05050102010706020507" pitchFamily="18" charset="2"/>
              </a:rPr>
              <a:t> </a:t>
            </a:r>
            <a:r>
              <a:rPr lang="en-GB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268 kCHF</a:t>
            </a:r>
            <a:endParaRPr lang="en-GB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9206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6" grpId="0" animBg="1"/>
      <p:bldP spid="26" grpId="1" animBg="1"/>
      <p:bldP spid="27" grpId="0" animBg="1"/>
      <p:bldP spid="27" grpId="1" animBg="1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Options for cost reduction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22640" cy="4525963"/>
          </a:xfrm>
        </p:spPr>
        <p:txBody>
          <a:bodyPr>
            <a:normAutofit/>
          </a:bodyPr>
          <a:lstStyle/>
          <a:p>
            <a:r>
              <a:rPr lang="en-GB" sz="2400" smtClean="0"/>
              <a:t>Outsource the CCC production</a:t>
            </a:r>
          </a:p>
          <a:p>
            <a:r>
              <a:rPr lang="en-GB" sz="2400" smtClean="0"/>
              <a:t>We </a:t>
            </a:r>
            <a:r>
              <a:rPr lang="en-GB" sz="2400"/>
              <a:t>could benefit from series production for </a:t>
            </a:r>
            <a:r>
              <a:rPr lang="en-GB" sz="2400" smtClean="0"/>
              <a:t>FAIR, assuming:</a:t>
            </a:r>
          </a:p>
          <a:p>
            <a:pPr lvl="1"/>
            <a:r>
              <a:rPr lang="en-GB" sz="2000" smtClean="0"/>
              <a:t>GSI’s CCC is compatible with standalone operation,</a:t>
            </a:r>
          </a:p>
          <a:p>
            <a:pPr lvl="1"/>
            <a:r>
              <a:rPr lang="en-GB" sz="2000" smtClean="0"/>
              <a:t>both ELENA and FAIR installation planning are in phase (2021?)</a:t>
            </a:r>
            <a:endParaRPr lang="en-GB" sz="20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26th April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Mini workshop on CCC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AC609B-0A11-467F-BBA7-F45D60C57C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34720" y="5852160"/>
            <a:ext cx="741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0070C0"/>
                </a:solidFill>
              </a:rPr>
              <a:t>NB: not an official planning. Transfer line installation might take place in 2020</a:t>
            </a:r>
            <a:endParaRPr lang="en-GB">
              <a:solidFill>
                <a:srgbClr val="0070C0"/>
              </a:solidFill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88892"/>
            <a:ext cx="9150987" cy="236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97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002" y="1376853"/>
            <a:ext cx="8932998" cy="4979498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b="1" smtClean="0">
                <a:solidFill>
                  <a:srgbClr val="0070C0"/>
                </a:solidFill>
              </a:rPr>
              <a:t>New CCC project in a lower-constrained time scale than with AD</a:t>
            </a:r>
            <a:endParaRPr lang="en-GB" smtClean="0"/>
          </a:p>
          <a:p>
            <a:pPr lvl="1"/>
            <a:endParaRPr lang="en-GB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b="1" smtClean="0">
                <a:solidFill>
                  <a:srgbClr val="C00000"/>
                </a:solidFill>
              </a:rPr>
              <a:t>Risk </a:t>
            </a:r>
            <a:r>
              <a:rPr lang="en-GB" b="1">
                <a:solidFill>
                  <a:srgbClr val="C00000"/>
                </a:solidFill>
              </a:rPr>
              <a:t>mitigation with </a:t>
            </a:r>
            <a:r>
              <a:rPr lang="en-GB" b="1" smtClean="0">
                <a:solidFill>
                  <a:srgbClr val="C00000"/>
                </a:solidFill>
              </a:rPr>
              <a:t>high production </a:t>
            </a:r>
            <a:r>
              <a:rPr lang="en-GB" b="1">
                <a:solidFill>
                  <a:srgbClr val="C00000"/>
                </a:solidFill>
              </a:rPr>
              <a:t>EN 13445 </a:t>
            </a:r>
            <a:r>
              <a:rPr lang="en-GB" b="1" smtClean="0">
                <a:solidFill>
                  <a:srgbClr val="C00000"/>
                </a:solidFill>
              </a:rPr>
              <a:t>standard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/>
          </a:p>
          <a:p>
            <a:pPr>
              <a:buFont typeface="Wingdings" panose="05000000000000000000" pitchFamily="2" charset="2"/>
              <a:buChar char="Ø"/>
            </a:pPr>
            <a:r>
              <a:rPr lang="en-GB" b="1" smtClean="0">
                <a:solidFill>
                  <a:srgbClr val="0070C0"/>
                </a:solidFill>
              </a:rPr>
              <a:t>ELENA’s CCC is 30% cheaper, yet still an expensive device.</a:t>
            </a:r>
            <a:endParaRPr lang="en-GB" b="1">
              <a:solidFill>
                <a:srgbClr val="0070C0"/>
              </a:solidFill>
            </a:endParaRPr>
          </a:p>
          <a:p>
            <a:pPr lvl="1"/>
            <a:endParaRPr lang="en-GB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b="1" smtClean="0">
                <a:solidFill>
                  <a:srgbClr val="C00000"/>
                </a:solidFill>
              </a:rPr>
              <a:t>Hidden cost: expertise and support of CRG group</a:t>
            </a:r>
          </a:p>
          <a:p>
            <a:pPr lvl="1"/>
            <a:r>
              <a:rPr lang="en-GB" smtClean="0"/>
              <a:t>Conceptual design</a:t>
            </a:r>
          </a:p>
          <a:p>
            <a:pPr lvl="1"/>
            <a:r>
              <a:rPr lang="en-GB" smtClean="0"/>
              <a:t>Tests and commissioning</a:t>
            </a:r>
          </a:p>
          <a:p>
            <a:pPr lvl="1"/>
            <a:r>
              <a:rPr lang="en-GB" smtClean="0"/>
              <a:t>Risk analysis</a:t>
            </a:r>
          </a:p>
          <a:p>
            <a:pPr lvl="1"/>
            <a:r>
              <a:rPr lang="en-GB" smtClean="0"/>
              <a:t>Helium supply</a:t>
            </a:r>
          </a:p>
          <a:p>
            <a:pPr lvl="1"/>
            <a:endParaRPr lang="en-GB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b="1">
                <a:solidFill>
                  <a:srgbClr val="0070C0"/>
                </a:solidFill>
              </a:rPr>
              <a:t>Open point: future collaboration with </a:t>
            </a:r>
            <a:r>
              <a:rPr lang="en-GB" b="1" smtClean="0">
                <a:solidFill>
                  <a:srgbClr val="0070C0"/>
                </a:solidFill>
              </a:rPr>
              <a:t>GSI and Jena</a:t>
            </a:r>
            <a:endParaRPr lang="en-GB" b="1">
              <a:solidFill>
                <a:srgbClr val="0070C0"/>
              </a:solidFill>
            </a:endParaRPr>
          </a:p>
          <a:p>
            <a:pPr lvl="1"/>
            <a:endParaRPr lang="en-GB"/>
          </a:p>
          <a:p>
            <a:pPr lvl="1"/>
            <a:endParaRPr lang="en-GB"/>
          </a:p>
          <a:p>
            <a:endParaRPr lang="en-GB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0E978BF-BA0D-4048-837A-C74CC3052017}" type="slidenum">
              <a:rPr lang="en-US" smtClean="0"/>
              <a:t>16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26th April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766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Mini workshop on CCC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31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mtClean="0">
                <a:solidFill>
                  <a:srgbClr val="0070C0"/>
                </a:solidFill>
              </a:rPr>
              <a:t>I’m grateful to my colleagues who helped me for preparing this talk, namely:</a:t>
            </a:r>
          </a:p>
          <a:p>
            <a:r>
              <a:rPr lang="en-GB" smtClean="0"/>
              <a:t>Miguel Fernandes</a:t>
            </a:r>
          </a:p>
          <a:p>
            <a:r>
              <a:rPr lang="en-GB" smtClean="0"/>
              <a:t>Lars Soby</a:t>
            </a:r>
          </a:p>
          <a:p>
            <a:r>
              <a:rPr lang="en-GB" smtClean="0"/>
              <a:t>Gerard Tranquille</a:t>
            </a:r>
          </a:p>
          <a:p>
            <a:r>
              <a:rPr lang="en-GB" smtClean="0"/>
              <a:t>Rhodri Jones</a:t>
            </a:r>
          </a:p>
          <a:p>
            <a:r>
              <a:rPr lang="en-GB" smtClean="0"/>
              <a:t>Torsten Koettig</a:t>
            </a:r>
          </a:p>
          <a:p>
            <a:r>
              <a:rPr lang="en-GB" smtClean="0"/>
              <a:t>Andrew Lees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dirty="0" smtClean="0">
                <a:solidFill>
                  <a:prstClr val="black">
                    <a:tint val="75000"/>
                  </a:prstClr>
                </a:solidFill>
              </a:rPr>
              <a:t>26th April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smtClean="0">
                <a:solidFill>
                  <a:prstClr val="black">
                    <a:tint val="75000"/>
                  </a:prstClr>
                </a:solidFill>
              </a:rPr>
              <a:t>Mini workshop on CCC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AC609B-0A11-467F-BBA7-F45D60C57C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51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626" y="2178935"/>
            <a:ext cx="8229600" cy="4525963"/>
          </a:xfrm>
        </p:spPr>
        <p:txBody>
          <a:bodyPr/>
          <a:lstStyle/>
          <a:p>
            <a:r>
              <a:rPr lang="en-GB" dirty="0" smtClean="0"/>
              <a:t>Recap on ELENA</a:t>
            </a:r>
          </a:p>
          <a:p>
            <a:r>
              <a:rPr lang="en-GB" dirty="0" smtClean="0"/>
              <a:t>Proposal for a CCC</a:t>
            </a:r>
          </a:p>
          <a:p>
            <a:r>
              <a:rPr lang="en-GB" dirty="0" smtClean="0"/>
              <a:t>Cost </a:t>
            </a:r>
            <a:r>
              <a:rPr lang="en-GB" smtClean="0"/>
              <a:t>and </a:t>
            </a:r>
            <a:r>
              <a:rPr lang="en-GB" smtClean="0"/>
              <a:t>timeline</a:t>
            </a:r>
            <a:endParaRPr lang="en-GB" dirty="0"/>
          </a:p>
          <a:p>
            <a:r>
              <a:rPr lang="en-GB" dirty="0" smtClean="0"/>
              <a:t>Summary</a:t>
            </a:r>
            <a:endParaRPr lang="en-GB" dirty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0E978BF-BA0D-4048-837A-C74CC305201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67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4376"/>
            <a:ext cx="5162550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6"/>
          <p:cNvSpPr/>
          <p:nvPr/>
        </p:nvSpPr>
        <p:spPr>
          <a:xfrm>
            <a:off x="266949" y="1838024"/>
            <a:ext cx="4586738" cy="3610201"/>
          </a:xfrm>
          <a:custGeom>
            <a:avLst/>
            <a:gdLst>
              <a:gd name="connsiteX0" fmla="*/ 27135 w 4586738"/>
              <a:gd name="connsiteY0" fmla="*/ 1281998 h 3610201"/>
              <a:gd name="connsiteX1" fmla="*/ 46185 w 4586738"/>
              <a:gd name="connsiteY1" fmla="*/ 2329748 h 3610201"/>
              <a:gd name="connsiteX2" fmla="*/ 455760 w 4586738"/>
              <a:gd name="connsiteY2" fmla="*/ 3158423 h 3610201"/>
              <a:gd name="connsiteX3" fmla="*/ 1322535 w 4586738"/>
              <a:gd name="connsiteY3" fmla="*/ 3567998 h 3610201"/>
              <a:gd name="connsiteX4" fmla="*/ 3046560 w 4586738"/>
              <a:gd name="connsiteY4" fmla="*/ 3567998 h 3610201"/>
              <a:gd name="connsiteX5" fmla="*/ 3932385 w 4586738"/>
              <a:gd name="connsiteY5" fmla="*/ 3310823 h 3610201"/>
              <a:gd name="connsiteX6" fmla="*/ 4522935 w 4586738"/>
              <a:gd name="connsiteY6" fmla="*/ 2539298 h 3610201"/>
              <a:gd name="connsiteX7" fmla="*/ 4570560 w 4586738"/>
              <a:gd name="connsiteY7" fmla="*/ 1805873 h 3610201"/>
              <a:gd name="connsiteX8" fmla="*/ 4522935 w 4586738"/>
              <a:gd name="connsiteY8" fmla="*/ 1034348 h 3610201"/>
              <a:gd name="connsiteX9" fmla="*/ 4141935 w 4586738"/>
              <a:gd name="connsiteY9" fmla="*/ 434273 h 3610201"/>
              <a:gd name="connsiteX10" fmla="*/ 3360885 w 4586738"/>
              <a:gd name="connsiteY10" fmla="*/ 24698 h 3610201"/>
              <a:gd name="connsiteX11" fmla="*/ 2294085 w 4586738"/>
              <a:gd name="connsiteY11" fmla="*/ 43748 h 3610201"/>
              <a:gd name="connsiteX12" fmla="*/ 1303485 w 4586738"/>
              <a:gd name="connsiteY12" fmla="*/ 43748 h 3610201"/>
              <a:gd name="connsiteX13" fmla="*/ 503385 w 4586738"/>
              <a:gd name="connsiteY13" fmla="*/ 367598 h 3610201"/>
              <a:gd name="connsiteX14" fmla="*/ 112860 w 4586738"/>
              <a:gd name="connsiteY14" fmla="*/ 977198 h 3610201"/>
              <a:gd name="connsiteX15" fmla="*/ 27135 w 4586738"/>
              <a:gd name="connsiteY15" fmla="*/ 1358198 h 3610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586738" h="3610201">
                <a:moveTo>
                  <a:pt x="27135" y="1281998"/>
                </a:moveTo>
                <a:cubicBezTo>
                  <a:pt x="941" y="1649504"/>
                  <a:pt x="-25253" y="2017011"/>
                  <a:pt x="46185" y="2329748"/>
                </a:cubicBezTo>
                <a:cubicBezTo>
                  <a:pt x="117623" y="2642486"/>
                  <a:pt x="243035" y="2952048"/>
                  <a:pt x="455760" y="3158423"/>
                </a:cubicBezTo>
                <a:cubicBezTo>
                  <a:pt x="668485" y="3364798"/>
                  <a:pt x="890735" y="3499735"/>
                  <a:pt x="1322535" y="3567998"/>
                </a:cubicBezTo>
                <a:cubicBezTo>
                  <a:pt x="1754335" y="3636261"/>
                  <a:pt x="2611585" y="3610861"/>
                  <a:pt x="3046560" y="3567998"/>
                </a:cubicBezTo>
                <a:cubicBezTo>
                  <a:pt x="3481535" y="3525136"/>
                  <a:pt x="3686322" y="3482273"/>
                  <a:pt x="3932385" y="3310823"/>
                </a:cubicBezTo>
                <a:cubicBezTo>
                  <a:pt x="4178448" y="3139373"/>
                  <a:pt x="4416573" y="2790123"/>
                  <a:pt x="4522935" y="2539298"/>
                </a:cubicBezTo>
                <a:cubicBezTo>
                  <a:pt x="4629297" y="2288473"/>
                  <a:pt x="4570560" y="2056698"/>
                  <a:pt x="4570560" y="1805873"/>
                </a:cubicBezTo>
                <a:cubicBezTo>
                  <a:pt x="4570560" y="1555048"/>
                  <a:pt x="4594373" y="1262948"/>
                  <a:pt x="4522935" y="1034348"/>
                </a:cubicBezTo>
                <a:cubicBezTo>
                  <a:pt x="4451497" y="805748"/>
                  <a:pt x="4335610" y="602548"/>
                  <a:pt x="4141935" y="434273"/>
                </a:cubicBezTo>
                <a:cubicBezTo>
                  <a:pt x="3948260" y="265998"/>
                  <a:pt x="3668860" y="89785"/>
                  <a:pt x="3360885" y="24698"/>
                </a:cubicBezTo>
                <a:cubicBezTo>
                  <a:pt x="3052910" y="-40389"/>
                  <a:pt x="2294085" y="43748"/>
                  <a:pt x="2294085" y="43748"/>
                </a:cubicBezTo>
                <a:cubicBezTo>
                  <a:pt x="1951185" y="46923"/>
                  <a:pt x="1601935" y="-10227"/>
                  <a:pt x="1303485" y="43748"/>
                </a:cubicBezTo>
                <a:cubicBezTo>
                  <a:pt x="1005035" y="97723"/>
                  <a:pt x="701823" y="212023"/>
                  <a:pt x="503385" y="367598"/>
                </a:cubicBezTo>
                <a:cubicBezTo>
                  <a:pt x="304948" y="523173"/>
                  <a:pt x="192235" y="812098"/>
                  <a:pt x="112860" y="977198"/>
                </a:cubicBezTo>
                <a:cubicBezTo>
                  <a:pt x="33485" y="1142298"/>
                  <a:pt x="57297" y="1223261"/>
                  <a:pt x="27135" y="1358198"/>
                </a:cubicBezTo>
              </a:path>
            </a:pathLst>
          </a:custGeom>
          <a:noFill/>
          <a:ln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Multiply 10"/>
          <p:cNvSpPr/>
          <p:nvPr/>
        </p:nvSpPr>
        <p:spPr>
          <a:xfrm>
            <a:off x="4718383" y="3636840"/>
            <a:ext cx="232508" cy="216024"/>
          </a:xfrm>
          <a:prstGeom prst="mathMultiply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52816" y="274638"/>
            <a:ext cx="7533983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ELENA for experiment efficiency improvement 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549310"/>
              </p:ext>
            </p:extLst>
          </p:nvPr>
        </p:nvGraphicFramePr>
        <p:xfrm>
          <a:off x="5193618" y="3563492"/>
          <a:ext cx="3878122" cy="24955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9809"/>
                <a:gridCol w="1588313"/>
              </a:tblGrid>
              <a:tr h="30860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ELENA  parameters</a:t>
                      </a:r>
                      <a:endParaRPr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Circumference (</a:t>
                      </a:r>
                      <a:r>
                        <a:rPr lang="en-GB" sz="1400" dirty="0" smtClean="0">
                          <a:solidFill>
                            <a:srgbClr val="C00000"/>
                          </a:solidFill>
                        </a:rPr>
                        <a:t>1/6 of AD</a:t>
                      </a:r>
                      <a:r>
                        <a:rPr lang="en-GB" sz="1400" dirty="0" smtClean="0"/>
                        <a:t>)</a:t>
                      </a:r>
                      <a:endParaRPr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30.4m</a:t>
                      </a:r>
                      <a:endParaRPr sz="1400" dirty="0"/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Triplet-based optics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6-</a:t>
                      </a:r>
                      <a:r>
                        <a:rPr lang="en-US" sz="1400" baseline="0" dirty="0" smtClean="0"/>
                        <a:t>fold layout</a:t>
                      </a:r>
                      <a:endParaRPr lang="en-US" sz="1400" dirty="0" smtClean="0"/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Machine tunes h/v</a:t>
                      </a:r>
                      <a:endParaRPr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2.3 / 1.3</a:t>
                      </a:r>
                      <a:endParaRPr sz="1400" b="1" dirty="0"/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Ekin</a:t>
                      </a:r>
                      <a:r>
                        <a:rPr lang="en-US" sz="1400" smtClean="0"/>
                        <a:t> range</a:t>
                      </a:r>
                      <a:endParaRPr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/>
                        <a:t>5.3 MeV – 100 keV</a:t>
                      </a:r>
                      <a:endParaRPr sz="1400" dirty="0"/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r>
                        <a:rPr lang="en-GB" sz="1400" smtClean="0"/>
                        <a:t>Relativistic </a:t>
                      </a:r>
                      <a:r>
                        <a:rPr lang="en-GB" sz="1400" smtClean="0">
                          <a:sym typeface="Symbol" panose="05050102010706020507" pitchFamily="18" charset="2"/>
                        </a:rPr>
                        <a:t></a:t>
                      </a:r>
                      <a:endParaRPr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aseline="0" smtClean="0"/>
                        <a:t>0.11 – 0.01</a:t>
                      </a:r>
                      <a:endParaRPr sz="1400" baseline="0" dirty="0"/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GB" sz="1400" b="0" i="0" u="none" strike="noStrike" kern="1200" baseline="-250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bunches</a:t>
                      </a:r>
                      <a:r>
                        <a:rPr lang="en-GB" sz="14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at extraction</a:t>
                      </a:r>
                      <a:endParaRPr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4</a:t>
                      </a:r>
                      <a:endParaRPr sz="1400" dirty="0"/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r>
                        <a:rPr lang="en-US" sz="1400"/>
                        <a:t>Bunch </a:t>
                      </a:r>
                      <a:r>
                        <a:rPr lang="en-US" sz="1400" smtClean="0"/>
                        <a:t>length  </a:t>
                      </a:r>
                      <a:r>
                        <a:rPr lang="en-GB" sz="14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 extraction</a:t>
                      </a:r>
                      <a:endParaRPr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baseline="0" smtClean="0"/>
                        <a:t>75 </a:t>
                      </a:r>
                      <a:r>
                        <a:rPr lang="en-US" sz="1400" b="0" smtClean="0"/>
                        <a:t>ns (rms)</a:t>
                      </a:r>
                      <a:endParaRPr sz="1400" b="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9" name="Group 18"/>
          <p:cNvGrpSpPr/>
          <p:nvPr/>
        </p:nvGrpSpPr>
        <p:grpSpPr>
          <a:xfrm>
            <a:off x="2300798" y="2006346"/>
            <a:ext cx="60960" cy="731520"/>
            <a:chOff x="2480310" y="2030730"/>
            <a:chExt cx="60960" cy="73152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2480310" y="2030730"/>
              <a:ext cx="53340" cy="11430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541270" y="2145030"/>
              <a:ext cx="0" cy="61722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Straight Connector 21"/>
          <p:cNvCxnSpPr/>
          <p:nvPr/>
        </p:nvCxnSpPr>
        <p:spPr>
          <a:xfrm flipV="1">
            <a:off x="2042848" y="2438781"/>
            <a:ext cx="991375" cy="11507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3034223" y="2359175"/>
            <a:ext cx="685800" cy="7960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710277" y="2359175"/>
            <a:ext cx="299306" cy="254866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349444" y="2405884"/>
            <a:ext cx="781090" cy="66154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072109" y="2443580"/>
            <a:ext cx="299306" cy="254866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371422" y="2700855"/>
            <a:ext cx="6601" cy="94226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127233" y="3067066"/>
            <a:ext cx="0" cy="36422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965588" y="2429256"/>
            <a:ext cx="0" cy="65591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162550" y="1497406"/>
            <a:ext cx="39750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smtClean="0">
                <a:solidFill>
                  <a:srgbClr val="0070C0"/>
                </a:solidFill>
              </a:rPr>
              <a:t>Factors considered in the synchrotron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smtClean="0"/>
              <a:t>Space constraints: in AD hall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smtClean="0"/>
              <a:t>e-cooler: get space + small dispersion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smtClean="0"/>
              <a:t>Tune: keep </a:t>
            </a:r>
            <a:r>
              <a:rPr lang="en-GB" sz="1600" smtClean="0">
                <a:sym typeface="Symbol" panose="05050102010706020507" pitchFamily="18" charset="2"/>
              </a:rPr>
              <a:t> </a:t>
            </a:r>
            <a:r>
              <a:rPr lang="en-GB" sz="1600" smtClean="0"/>
              <a:t>away from resonances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smtClean="0"/>
              <a:t>Bucket to bucket beam transfer from 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smtClean="0"/>
              <a:t>Possibility of a second extraction line</a:t>
            </a:r>
            <a:endParaRPr lang="en-GB" sz="1600"/>
          </a:p>
        </p:txBody>
      </p:sp>
      <p:cxnSp>
        <p:nvCxnSpPr>
          <p:cNvPr id="41" name="Straight Connector 40"/>
          <p:cNvCxnSpPr/>
          <p:nvPr/>
        </p:nvCxnSpPr>
        <p:spPr>
          <a:xfrm flipH="1">
            <a:off x="1443745" y="3249151"/>
            <a:ext cx="581856" cy="73169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1152817" y="3322320"/>
            <a:ext cx="290928" cy="140053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784615" y="3462373"/>
            <a:ext cx="368202" cy="37907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954313" y="3425789"/>
            <a:ext cx="295367" cy="703401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Hexagon 3"/>
          <p:cNvSpPr/>
          <p:nvPr/>
        </p:nvSpPr>
        <p:spPr>
          <a:xfrm rot="340205">
            <a:off x="1673177" y="2568202"/>
            <a:ext cx="739342" cy="670075"/>
          </a:xfrm>
          <a:prstGeom prst="hexagon">
            <a:avLst/>
          </a:prstGeom>
          <a:noFill/>
          <a:ln w="5080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n-US" smtClean="0"/>
              <a:t>3</a:t>
            </a:r>
            <a:endParaRPr lang="en-US"/>
          </a:p>
        </p:txBody>
      </p:sp>
      <p:sp>
        <p:nvSpPr>
          <p:cNvPr id="27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26th April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766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Mini workshop on CCC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16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>
                <a:solidFill>
                  <a:schemeClr val="accent1">
                    <a:lumMod val="75000"/>
                  </a:schemeClr>
                </a:solidFill>
              </a:rPr>
              <a:t>Facility overview and layout</a:t>
            </a:r>
            <a:endParaRPr lang="en-GB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n-US" smtClean="0"/>
              <a:t>4</a:t>
            </a:r>
            <a:endParaRPr lang="en-US"/>
          </a:p>
        </p:txBody>
      </p:sp>
      <p:pic>
        <p:nvPicPr>
          <p:cNvPr id="7" name="Picture 2" descr="C:\Users\rkerseva\Downloads\Vue generale 3D ELEN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2" t="3547" r="35" b="3054"/>
          <a:stretch/>
        </p:blipFill>
        <p:spPr bwMode="auto">
          <a:xfrm>
            <a:off x="218699" y="1223200"/>
            <a:ext cx="8705177" cy="4971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03077" y="1638300"/>
            <a:ext cx="1766129" cy="584776"/>
          </a:xfrm>
          <a:prstGeom prst="rect">
            <a:avLst/>
          </a:prstGeom>
          <a:solidFill>
            <a:srgbClr val="FFF7B7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Transfer line</a:t>
            </a:r>
          </a:p>
          <a:p>
            <a:r>
              <a:rPr lang="en-US" sz="1600" dirty="0" smtClean="0"/>
              <a:t>(magnetic)from AD</a:t>
            </a:r>
            <a:endParaRPr lang="en-US" sz="1600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2146300" y="2184400"/>
            <a:ext cx="444500" cy="6731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F7B7"/>
            </a:solidFill>
            <a:prstDash val="solid"/>
            <a:round/>
            <a:headEnd type="none" w="sm" len="sm"/>
            <a:tailEnd type="triangle" w="lg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3698490" y="3924300"/>
            <a:ext cx="2236510" cy="584776"/>
          </a:xfrm>
          <a:prstGeom prst="rect">
            <a:avLst/>
          </a:prstGeom>
          <a:solidFill>
            <a:srgbClr val="FFF7B7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Electro-static line towards</a:t>
            </a:r>
            <a:br>
              <a:rPr lang="en-US" sz="1600" dirty="0" smtClean="0"/>
            </a:br>
            <a:r>
              <a:rPr lang="en-US" sz="1600" dirty="0" smtClean="0"/>
              <a:t>existing experimental area</a:t>
            </a:r>
            <a:endParaRPr lang="en-US" sz="1600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2857500" y="3060700"/>
            <a:ext cx="1016000" cy="9017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F7B7"/>
            </a:solidFill>
            <a:prstDash val="solid"/>
            <a:round/>
            <a:headEnd type="none" w="sm" len="sm"/>
            <a:tailEnd type="triangle" w="lg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2714413" y="5547360"/>
            <a:ext cx="2081219" cy="584776"/>
          </a:xfrm>
          <a:prstGeom prst="rect">
            <a:avLst/>
          </a:prstGeom>
          <a:solidFill>
            <a:srgbClr val="FFF7B7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Extraction towards new </a:t>
            </a:r>
            <a:br>
              <a:rPr lang="en-US" sz="1600" dirty="0" smtClean="0"/>
            </a:br>
            <a:r>
              <a:rPr lang="en-US" sz="1600" dirty="0" smtClean="0"/>
              <a:t>experimental area</a:t>
            </a:r>
            <a:endParaRPr lang="en-US" sz="1600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 flipV="1">
            <a:off x="1643380" y="5626100"/>
            <a:ext cx="1071033" cy="2542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F7B7"/>
            </a:solidFill>
            <a:prstDash val="solid"/>
            <a:round/>
            <a:headEnd type="none" w="sm" len="sm"/>
            <a:tailEnd type="triangle" w="lg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2224909" y="1765300"/>
            <a:ext cx="1678464" cy="584776"/>
          </a:xfrm>
          <a:prstGeom prst="rect">
            <a:avLst/>
          </a:prstGeom>
          <a:solidFill>
            <a:srgbClr val="FFF7B7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External source </a:t>
            </a:r>
            <a:br>
              <a:rPr lang="en-US" sz="1600" dirty="0" smtClean="0"/>
            </a:br>
            <a:r>
              <a:rPr lang="en-US" sz="1600" dirty="0" smtClean="0"/>
              <a:t>for commissioning</a:t>
            </a:r>
            <a:endParaRPr lang="en-US" sz="1600" dirty="0"/>
          </a:p>
        </p:txBody>
      </p:sp>
      <p:cxnSp>
        <p:nvCxnSpPr>
          <p:cNvPr id="15" name="Straight Arrow Connector 14"/>
          <p:cNvCxnSpPr>
            <a:stCxn id="8" idx="2"/>
          </p:cNvCxnSpPr>
          <p:nvPr/>
        </p:nvCxnSpPr>
        <p:spPr bwMode="auto">
          <a:xfrm>
            <a:off x="1286142" y="2223076"/>
            <a:ext cx="123558" cy="76142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F7B7"/>
            </a:solidFill>
            <a:prstDash val="solid"/>
            <a:round/>
            <a:headEnd type="none" w="sm" len="sm"/>
            <a:tailEnd type="triangle" w="lg" len="med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406401" y="2197100"/>
            <a:ext cx="495299" cy="4445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F7B7"/>
            </a:solidFill>
            <a:prstDash val="solid"/>
            <a:round/>
            <a:headEnd type="none" w="sm" len="sm"/>
            <a:tailEnd type="triangle" w="lg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7142876" y="5862298"/>
            <a:ext cx="1781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Courtesy: C. Carli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26th April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766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Mini workshop on CCC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081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4000" dirty="0" smtClean="0">
                <a:solidFill>
                  <a:schemeClr val="tx2"/>
                </a:solidFill>
              </a:rPr>
              <a:t>ELENA Cycle</a:t>
            </a:r>
            <a:endParaRPr lang="en-GB" sz="4000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72" y="2531232"/>
            <a:ext cx="5181600" cy="27523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41169" y="2523835"/>
            <a:ext cx="16493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solidFill>
                  <a:prstClr val="black"/>
                </a:solidFill>
                <a:latin typeface="Symbol" pitchFamily="18" charset="2"/>
              </a:rPr>
              <a:t>e</a:t>
            </a:r>
            <a:r>
              <a:rPr lang="fr-CH" sz="1400" baseline="-25000" dirty="0" err="1" smtClean="0">
                <a:solidFill>
                  <a:prstClr val="black"/>
                </a:solidFill>
              </a:rPr>
              <a:t>h,v</a:t>
            </a:r>
            <a:r>
              <a:rPr lang="fr-CH" sz="1400" dirty="0" smtClean="0">
                <a:solidFill>
                  <a:prstClr val="black"/>
                </a:solidFill>
              </a:rPr>
              <a:t> = 15 </a:t>
            </a:r>
            <a:r>
              <a:rPr lang="fr-CH" sz="1400" dirty="0" smtClean="0">
                <a:solidFill>
                  <a:prstClr val="black"/>
                </a:solidFill>
                <a:latin typeface="Symbol" pitchFamily="18" charset="2"/>
              </a:rPr>
              <a:t>p</a:t>
            </a:r>
            <a:r>
              <a:rPr lang="fr-CH" sz="1400" dirty="0" smtClean="0">
                <a:solidFill>
                  <a:prstClr val="black"/>
                </a:solidFill>
              </a:rPr>
              <a:t> mm </a:t>
            </a:r>
            <a:r>
              <a:rPr lang="fr-CH" sz="1400" dirty="0" err="1" smtClean="0">
                <a:solidFill>
                  <a:prstClr val="black"/>
                </a:solidFill>
              </a:rPr>
              <a:t>mrad</a:t>
            </a:r>
            <a:endParaRPr lang="fr-CH" sz="1400" dirty="0" smtClean="0">
              <a:solidFill>
                <a:prstClr val="black"/>
              </a:solidFill>
            </a:endParaRPr>
          </a:p>
          <a:p>
            <a:r>
              <a:rPr lang="fr-CH" sz="1400" dirty="0" smtClean="0">
                <a:solidFill>
                  <a:prstClr val="black"/>
                </a:solidFill>
                <a:latin typeface="Symbol" pitchFamily="18" charset="2"/>
              </a:rPr>
              <a:t>D</a:t>
            </a:r>
            <a:r>
              <a:rPr lang="fr-CH" sz="1400" dirty="0" smtClean="0">
                <a:solidFill>
                  <a:prstClr val="black"/>
                </a:solidFill>
              </a:rPr>
              <a:t>P/P = 1x10</a:t>
            </a:r>
            <a:r>
              <a:rPr lang="fr-CH" sz="1400" baseline="30000" dirty="0" smtClean="0">
                <a:solidFill>
                  <a:prstClr val="black"/>
                </a:solidFill>
              </a:rPr>
              <a:t>-3</a:t>
            </a:r>
            <a:endParaRPr lang="en-GB" sz="1400" baseline="30000" dirty="0" smtClean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5772" y="4105589"/>
            <a:ext cx="213827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err="1">
                <a:solidFill>
                  <a:prstClr val="black"/>
                </a:solidFill>
                <a:latin typeface="Symbol" pitchFamily="18" charset="2"/>
              </a:rPr>
              <a:t>e</a:t>
            </a:r>
            <a:r>
              <a:rPr lang="fr-CH" sz="1400" baseline="-25000" err="1" smtClean="0">
                <a:solidFill>
                  <a:prstClr val="black"/>
                </a:solidFill>
              </a:rPr>
              <a:t>h,v</a:t>
            </a:r>
            <a:r>
              <a:rPr lang="fr-CH" sz="1400" smtClean="0">
                <a:solidFill>
                  <a:prstClr val="black"/>
                </a:solidFill>
              </a:rPr>
              <a:t> [95%]= 6/4 </a:t>
            </a:r>
            <a:r>
              <a:rPr lang="fr-CH" sz="1400" dirty="0" smtClean="0">
                <a:solidFill>
                  <a:prstClr val="black"/>
                </a:solidFill>
                <a:latin typeface="Symbol" pitchFamily="18" charset="2"/>
              </a:rPr>
              <a:t>p</a:t>
            </a:r>
            <a:r>
              <a:rPr lang="fr-CH" sz="1400" dirty="0" smtClean="0">
                <a:solidFill>
                  <a:prstClr val="black"/>
                </a:solidFill>
              </a:rPr>
              <a:t> mm </a:t>
            </a:r>
            <a:r>
              <a:rPr lang="fr-CH" sz="1400" dirty="0" err="1" smtClean="0">
                <a:solidFill>
                  <a:prstClr val="black"/>
                </a:solidFill>
              </a:rPr>
              <a:t>mrad</a:t>
            </a:r>
            <a:endParaRPr lang="fr-CH" sz="1400" dirty="0" smtClean="0">
              <a:solidFill>
                <a:prstClr val="black"/>
              </a:solidFill>
            </a:endParaRPr>
          </a:p>
          <a:p>
            <a:r>
              <a:rPr lang="fr-CH" sz="1400" dirty="0" smtClean="0">
                <a:solidFill>
                  <a:prstClr val="black"/>
                </a:solidFill>
                <a:latin typeface="Symbol" pitchFamily="18" charset="2"/>
              </a:rPr>
              <a:t>D</a:t>
            </a:r>
            <a:r>
              <a:rPr lang="fr-CH" sz="1400" dirty="0">
                <a:solidFill>
                  <a:prstClr val="black"/>
                </a:solidFill>
              </a:rPr>
              <a:t>P</a:t>
            </a:r>
            <a:r>
              <a:rPr lang="fr-CH" sz="1400" dirty="0" smtClean="0">
                <a:solidFill>
                  <a:prstClr val="black"/>
                </a:solidFill>
              </a:rPr>
              <a:t>/P = 2x10</a:t>
            </a:r>
            <a:r>
              <a:rPr lang="fr-CH" sz="1400" baseline="30000" dirty="0" smtClean="0">
                <a:solidFill>
                  <a:prstClr val="black"/>
                </a:solidFill>
              </a:rPr>
              <a:t>-4</a:t>
            </a:r>
          </a:p>
          <a:p>
            <a:r>
              <a:rPr lang="fr-CH" sz="1400" dirty="0" err="1" smtClean="0">
                <a:solidFill>
                  <a:prstClr val="black"/>
                </a:solidFill>
              </a:rPr>
              <a:t>L</a:t>
            </a:r>
            <a:r>
              <a:rPr lang="fr-CH" sz="1400" baseline="-25000" dirty="0" err="1" smtClean="0">
                <a:solidFill>
                  <a:prstClr val="black"/>
                </a:solidFill>
              </a:rPr>
              <a:t>bunch</a:t>
            </a:r>
            <a:r>
              <a:rPr lang="fr-CH" sz="1400" dirty="0" smtClean="0">
                <a:solidFill>
                  <a:prstClr val="black"/>
                </a:solidFill>
              </a:rPr>
              <a:t> (max) = 1.3 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72953" y="5033370"/>
            <a:ext cx="3024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prstClr val="black"/>
                </a:solidFill>
              </a:rPr>
              <a:t>Cycle </a:t>
            </a:r>
            <a:r>
              <a:rPr lang="fr-CH" dirty="0" err="1" smtClean="0">
                <a:solidFill>
                  <a:prstClr val="black"/>
                </a:solidFill>
              </a:rPr>
              <a:t>length</a:t>
            </a:r>
            <a:r>
              <a:rPr lang="fr-CH" dirty="0" smtClean="0">
                <a:solidFill>
                  <a:prstClr val="black"/>
                </a:solidFill>
              </a:rPr>
              <a:t> about 20 seconds</a:t>
            </a:r>
            <a:endParaRPr lang="en-GB" dirty="0">
              <a:solidFill>
                <a:prstClr val="black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403488"/>
              </p:ext>
            </p:extLst>
          </p:nvPr>
        </p:nvGraphicFramePr>
        <p:xfrm>
          <a:off x="5424271" y="1723366"/>
          <a:ext cx="3343976" cy="1878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1456"/>
                <a:gridCol w="1592520"/>
              </a:tblGrid>
              <a:tr h="30860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smtClean="0"/>
                        <a:t>ELENA parameters</a:t>
                      </a:r>
                      <a:endParaRPr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r>
                        <a:rPr lang="en-US" sz="1400" smtClean="0"/>
                        <a:t>Ekin range</a:t>
                      </a:r>
                      <a:endParaRPr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/>
                        <a:t>5.3 MeV – 100 keV</a:t>
                      </a:r>
                      <a:endParaRPr sz="1400" dirty="0"/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r>
                        <a:rPr lang="en-US" sz="1400" smtClean="0"/>
                        <a:t>Frev</a:t>
                      </a:r>
                      <a:endParaRPr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smtClean="0"/>
                        <a:t>1.1 MHz – 100</a:t>
                      </a:r>
                      <a:r>
                        <a:rPr lang="pt-PT" sz="1400" baseline="0" smtClean="0"/>
                        <a:t> kHz</a:t>
                      </a:r>
                      <a:endParaRPr sz="1400" dirty="0"/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r>
                        <a:rPr lang="en-US" sz="1400" smtClean="0"/>
                        <a:t>Total N</a:t>
                      </a:r>
                      <a:r>
                        <a:rPr lang="en-US" sz="1400" baseline="-25000" smtClean="0"/>
                        <a:t>particles</a:t>
                      </a:r>
                      <a:r>
                        <a:rPr lang="en-US" sz="1400" smtClean="0"/>
                        <a:t> </a:t>
                      </a:r>
                      <a:endParaRPr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smtClean="0"/>
                        <a:t>3 </a:t>
                      </a:r>
                      <a:r>
                        <a:rPr lang="en-US" sz="1400" smtClean="0"/>
                        <a:t>–</a:t>
                      </a:r>
                      <a:r>
                        <a:rPr lang="pt-PT" sz="1400" smtClean="0"/>
                        <a:t> 1.8</a:t>
                      </a:r>
                      <a:r>
                        <a:rPr lang="pt-PT" sz="1400" baseline="0" smtClean="0"/>
                        <a:t> x 10</a:t>
                      </a:r>
                      <a:r>
                        <a:rPr lang="pt-PT" sz="1400" baseline="30000" smtClean="0"/>
                        <a:t>7</a:t>
                      </a:r>
                      <a:endParaRPr sz="1400" baseline="30000" dirty="0"/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r>
                        <a:rPr lang="en-US" sz="1400" smtClean="0"/>
                        <a:t>DC current range</a:t>
                      </a:r>
                      <a:endParaRPr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mtClean="0"/>
                        <a:t>5.2… 0.3</a:t>
                      </a:r>
                      <a:r>
                        <a:rPr lang="en-US" sz="1400" b="1" baseline="0" smtClean="0"/>
                        <a:t> </a:t>
                      </a:r>
                      <a:r>
                        <a:rPr lang="en-US" sz="1400" b="1" baseline="0" smtClean="0"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400" b="1" baseline="0" smtClean="0"/>
                        <a:t>A</a:t>
                      </a:r>
                      <a:r>
                        <a:rPr lang="en-US" sz="1400" b="1" smtClean="0"/>
                        <a:t> </a:t>
                      </a:r>
                      <a:endParaRPr lang="en-US" sz="1400" b="1" dirty="0"/>
                    </a:p>
                  </a:txBody>
                  <a:tcPr/>
                </a:tc>
              </a:tr>
              <a:tr h="308606">
                <a:tc>
                  <a:txBody>
                    <a:bodyPr/>
                    <a:lstStyle/>
                    <a:p>
                      <a:r>
                        <a:rPr lang="pt-PT" sz="1400" smtClean="0"/>
                        <a:t>Beam</a:t>
                      </a:r>
                      <a:r>
                        <a:rPr lang="pt-PT" sz="1400" baseline="0" smtClean="0"/>
                        <a:t> a</a:t>
                      </a:r>
                      <a:r>
                        <a:rPr lang="pt-PT" sz="1400" smtClean="0"/>
                        <a:t>perture</a:t>
                      </a:r>
                      <a:endParaRPr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b="1" smtClean="0"/>
                        <a:t>63</a:t>
                      </a:r>
                      <a:r>
                        <a:rPr lang="pt-PT" sz="1400" b="1" baseline="0" smtClean="0"/>
                        <a:t> </a:t>
                      </a:r>
                      <a:r>
                        <a:rPr lang="pt-PT" sz="1400" b="1" smtClean="0"/>
                        <a:t>mm</a:t>
                      </a:r>
                      <a:endParaRPr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n-US" smtClean="0"/>
              <a:t>5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26th April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766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Mini workshop on CCC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62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2114" y="274638"/>
            <a:ext cx="7554686" cy="1143000"/>
          </a:xfrm>
        </p:spPr>
        <p:txBody>
          <a:bodyPr>
            <a:normAutofit fontScale="90000"/>
          </a:bodyPr>
          <a:lstStyle/>
          <a:p>
            <a:r>
              <a:rPr lang="en-GB" smtClean="0"/>
              <a:t>Steps for instrumentation upgrade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903" y="1617617"/>
            <a:ext cx="8782594" cy="4525963"/>
          </a:xfrm>
        </p:spPr>
        <p:txBody>
          <a:bodyPr>
            <a:normAutofit fontScale="92500" lnSpcReduction="10000"/>
          </a:bodyPr>
          <a:lstStyle/>
          <a:p>
            <a:r>
              <a:rPr lang="en-GB" sz="3000" smtClean="0">
                <a:solidFill>
                  <a:srgbClr val="C00000"/>
                </a:solidFill>
              </a:rPr>
              <a:t>Phase1</a:t>
            </a:r>
            <a:r>
              <a:rPr lang="en-GB" sz="3000" smtClean="0"/>
              <a:t>: </a:t>
            </a:r>
            <a:r>
              <a:rPr lang="en-GB" sz="3000" smtClean="0">
                <a:solidFill>
                  <a:srgbClr val="0070C0"/>
                </a:solidFill>
              </a:rPr>
              <a:t>Two LPUs, </a:t>
            </a:r>
            <a:r>
              <a:rPr lang="en-GB" sz="3000">
                <a:solidFill>
                  <a:srgbClr val="0070C0"/>
                </a:solidFill>
              </a:rPr>
              <a:t>scaled down </a:t>
            </a:r>
            <a:r>
              <a:rPr lang="en-GB" sz="3000" smtClean="0">
                <a:solidFill>
                  <a:srgbClr val="0070C0"/>
                </a:solidFill>
              </a:rPr>
              <a:t>from </a:t>
            </a:r>
            <a:r>
              <a:rPr lang="en-GB" sz="3000">
                <a:solidFill>
                  <a:srgbClr val="0070C0"/>
                </a:solidFill>
              </a:rPr>
              <a:t>AD system</a:t>
            </a:r>
            <a:endParaRPr lang="en-GB" sz="3000" smtClean="0">
              <a:solidFill>
                <a:srgbClr val="0070C0"/>
              </a:solidFill>
            </a:endParaRPr>
          </a:p>
          <a:p>
            <a:pPr lvl="1"/>
            <a:r>
              <a:rPr lang="en-GB" smtClean="0">
                <a:solidFill>
                  <a:srgbClr val="0070C0"/>
                </a:solidFill>
              </a:rPr>
              <a:t>Commissioning, LLRF</a:t>
            </a:r>
            <a:r>
              <a:rPr lang="en-GB">
                <a:solidFill>
                  <a:srgbClr val="0070C0"/>
                </a:solidFill>
              </a:rPr>
              <a:t>, </a:t>
            </a:r>
            <a:r>
              <a:rPr lang="en-GB" smtClean="0">
                <a:solidFill>
                  <a:srgbClr val="0070C0"/>
                </a:solidFill>
              </a:rPr>
              <a:t>beam intensity, tomography</a:t>
            </a:r>
          </a:p>
          <a:p>
            <a:pPr lvl="1"/>
            <a:r>
              <a:rPr lang="en-GB">
                <a:solidFill>
                  <a:srgbClr val="0070C0"/>
                </a:solidFill>
              </a:rPr>
              <a:t>Combined </a:t>
            </a:r>
            <a:r>
              <a:rPr lang="en-GB" smtClean="0">
                <a:solidFill>
                  <a:srgbClr val="0070C0"/>
                </a:solidFill>
              </a:rPr>
              <a:t>4 decade BW </a:t>
            </a:r>
            <a:r>
              <a:rPr lang="en-GB">
                <a:solidFill>
                  <a:srgbClr val="0070C0"/>
                </a:solidFill>
              </a:rPr>
              <a:t>= [3kHz - 30MHz</a:t>
            </a:r>
            <a:r>
              <a:rPr lang="en-GB" smtClean="0">
                <a:solidFill>
                  <a:srgbClr val="0070C0"/>
                </a:solidFill>
              </a:rPr>
              <a:t>]</a:t>
            </a:r>
          </a:p>
          <a:p>
            <a:pPr lvl="1"/>
            <a:r>
              <a:rPr lang="en-GB" smtClean="0">
                <a:solidFill>
                  <a:srgbClr val="0070C0"/>
                </a:solidFill>
              </a:rPr>
              <a:t>Ferrites, bakeable </a:t>
            </a:r>
          </a:p>
          <a:p>
            <a:pPr lvl="1"/>
            <a:endParaRPr lang="en-GB" smtClean="0"/>
          </a:p>
          <a:p>
            <a:r>
              <a:rPr lang="en-GB" sz="3000" smtClean="0">
                <a:solidFill>
                  <a:srgbClr val="C00000"/>
                </a:solidFill>
              </a:rPr>
              <a:t>Phase2</a:t>
            </a:r>
            <a:r>
              <a:rPr lang="en-GB" sz="3000" smtClean="0"/>
              <a:t>: </a:t>
            </a:r>
            <a:r>
              <a:rPr lang="en-GB" sz="3000" smtClean="0">
                <a:solidFill>
                  <a:srgbClr val="0070C0"/>
                </a:solidFill>
              </a:rPr>
              <a:t>Equivalent of a “large Schottky PU”</a:t>
            </a:r>
          </a:p>
          <a:p>
            <a:pPr lvl="1"/>
            <a:r>
              <a:rPr lang="en-GB" smtClean="0">
                <a:solidFill>
                  <a:srgbClr val="0070C0"/>
                </a:solidFill>
              </a:rPr>
              <a:t>Superposition of 20 BPMs signals : LLRF, dp/p, intensity</a:t>
            </a:r>
          </a:p>
          <a:p>
            <a:pPr lvl="1"/>
            <a:endParaRPr lang="en-GB" smtClean="0"/>
          </a:p>
          <a:p>
            <a:r>
              <a:rPr lang="en-GB" sz="3000" smtClean="0">
                <a:solidFill>
                  <a:srgbClr val="C20500"/>
                </a:solidFill>
              </a:rPr>
              <a:t>Phase3</a:t>
            </a:r>
            <a:r>
              <a:rPr lang="en-GB" sz="3000" smtClean="0"/>
              <a:t>: </a:t>
            </a:r>
            <a:r>
              <a:rPr lang="en-GB" sz="3000" smtClean="0">
                <a:solidFill>
                  <a:srgbClr val="0070C0"/>
                </a:solidFill>
              </a:rPr>
              <a:t>A CCC instead of LPUs (if poor performances)</a:t>
            </a:r>
            <a:r>
              <a:rPr lang="en-GB" smtClean="0">
                <a:solidFill>
                  <a:srgbClr val="0070C0"/>
                </a:solidFill>
              </a:rPr>
              <a:t>. </a:t>
            </a:r>
            <a:r>
              <a:rPr lang="en-GB" i="1" smtClean="0">
                <a:solidFill>
                  <a:srgbClr val="008000"/>
                </a:solidFill>
              </a:rPr>
              <a:t>But feasibility study should start now</a:t>
            </a:r>
            <a:r>
              <a:rPr lang="en-GB" i="1" smtClean="0">
                <a:solidFill>
                  <a:srgbClr val="0070C0"/>
                </a:solidFill>
              </a:rPr>
              <a:t>.</a:t>
            </a:r>
            <a:endParaRPr lang="en-GB" i="1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n-US" smtClean="0"/>
              <a:t>6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26th April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766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Mini workshop on CCC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99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09" r="41240" b="5156"/>
          <a:stretch/>
        </p:blipFill>
        <p:spPr>
          <a:xfrm>
            <a:off x="1143391" y="1405044"/>
            <a:ext cx="3437303" cy="52192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6676" y="274638"/>
            <a:ext cx="7530123" cy="1143000"/>
          </a:xfrm>
        </p:spPr>
        <p:txBody>
          <a:bodyPr>
            <a:normAutofit/>
          </a:bodyPr>
          <a:lstStyle/>
          <a:p>
            <a:r>
              <a:rPr lang="en-GB"/>
              <a:t>AD </a:t>
            </a:r>
            <a:r>
              <a:rPr lang="en-GB" smtClean="0"/>
              <a:t>Cryostat: </a:t>
            </a:r>
            <a:r>
              <a:rPr lang="en-GB"/>
              <a:t>Starting </a:t>
            </a:r>
            <a:r>
              <a:rPr lang="en-GB" smtClean="0"/>
              <a:t>point</a:t>
            </a:r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297823" y="6133068"/>
            <a:ext cx="2878328" cy="532061"/>
          </a:xfrm>
          <a:prstGeom prst="straightConnector1">
            <a:avLst/>
          </a:prstGeom>
          <a:ln w="25400"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97823" y="4439920"/>
            <a:ext cx="0" cy="20218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178183" y="4836160"/>
            <a:ext cx="0" cy="20218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617813">
            <a:off x="2514917" y="635820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0070C0"/>
                </a:solidFill>
              </a:rPr>
              <a:t>1032</a:t>
            </a:r>
            <a:endParaRPr lang="en-GB">
              <a:solidFill>
                <a:srgbClr val="0070C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2" b="10926"/>
          <a:stretch/>
        </p:blipFill>
        <p:spPr>
          <a:xfrm>
            <a:off x="5596081" y="1555261"/>
            <a:ext cx="3486959" cy="5238357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1106952" y="3357880"/>
            <a:ext cx="0" cy="2510852"/>
          </a:xfrm>
          <a:prstGeom prst="straightConnector1">
            <a:avLst/>
          </a:prstGeom>
          <a:ln w="25400"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1556903" y="2341880"/>
            <a:ext cx="0" cy="20218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1639199" y="4851908"/>
            <a:ext cx="0" cy="20218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6200000">
            <a:off x="715001" y="445342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rgbClr val="0070C0"/>
                </a:solidFill>
              </a:rPr>
              <a:t>840</a:t>
            </a:r>
            <a:endParaRPr lang="en-GB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164750" y="1735016"/>
            <a:ext cx="841897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smtClean="0"/>
              <a:t>Pulse tube</a:t>
            </a:r>
          </a:p>
          <a:p>
            <a:r>
              <a:rPr lang="en-US" sz="1200" smtClean="0"/>
              <a:t>+ He </a:t>
            </a:r>
            <a:r>
              <a:rPr lang="en-US" sz="1200" dirty="0" smtClean="0"/>
              <a:t>hose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6449273" y="1582617"/>
            <a:ext cx="983283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smtClean="0"/>
              <a:t>Safety valves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5151918" y="2246924"/>
            <a:ext cx="124841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smtClean="0"/>
              <a:t>Instrumentation</a:t>
            </a:r>
          </a:p>
          <a:p>
            <a:r>
              <a:rPr lang="en-US" sz="1200" smtClean="0"/>
              <a:t> </a:t>
            </a:r>
            <a:r>
              <a:rPr lang="en-US" sz="1200" smtClean="0"/>
              <a:t>+ vacuum equip.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6519446"/>
            <a:ext cx="1620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smtClean="0"/>
              <a:t>Courtesy: A. LEES</a:t>
            </a: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381155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7920" y="91758"/>
            <a:ext cx="7589520" cy="1143000"/>
          </a:xfrm>
        </p:spPr>
        <p:txBody>
          <a:bodyPr>
            <a:normAutofit fontScale="90000"/>
          </a:bodyPr>
          <a:lstStyle/>
          <a:p>
            <a:r>
              <a:rPr lang="en-GB" smtClean="0"/>
              <a:t>AD cryostat: </a:t>
            </a:r>
            <a:br>
              <a:rPr lang="en-GB" smtClean="0"/>
            </a:br>
            <a:r>
              <a:rPr lang="en-GB" smtClean="0"/>
              <a:t>Work during winter 2015-16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1921" y="1422400"/>
                <a:ext cx="8917576" cy="4954954"/>
              </a:xfrm>
            </p:spPr>
            <p:txBody>
              <a:bodyPr>
                <a:normAutofit fontScale="40000" lnSpcReduction="20000"/>
              </a:bodyPr>
              <a:lstStyle/>
              <a:p>
                <a:r>
                  <a:rPr lang="en-GB" sz="5000" b="1" dirty="0" smtClean="0">
                    <a:solidFill>
                      <a:srgbClr val="0070C0"/>
                    </a:solidFill>
                  </a:rPr>
                  <a:t>A lot of effort from CRG was put to optimise the </a:t>
                </a:r>
                <a:r>
                  <a:rPr lang="en-GB" sz="5000" b="1" smtClean="0">
                    <a:solidFill>
                      <a:srgbClr val="0070C0"/>
                    </a:solidFill>
                  </a:rPr>
                  <a:t>CCC sub-assemblies</a:t>
                </a:r>
              </a:p>
              <a:p>
                <a:endParaRPr lang="en-GB" b="1" dirty="0" smtClean="0">
                  <a:solidFill>
                    <a:srgbClr val="0070C0"/>
                  </a:solidFill>
                </a:endParaRPr>
              </a:p>
              <a:p>
                <a:pPr lvl="1"/>
                <a:r>
                  <a:rPr lang="en-GB" sz="4500" dirty="0" smtClean="0">
                    <a:solidFill>
                      <a:schemeClr val="tx2">
                        <a:lumMod val="75000"/>
                      </a:schemeClr>
                    </a:solidFill>
                  </a:rPr>
                  <a:t>MLI </a:t>
                </a:r>
                <a:r>
                  <a:rPr lang="en-GB" sz="4500" dirty="0">
                    <a:solidFill>
                      <a:schemeClr val="tx2">
                        <a:lumMod val="75000"/>
                      </a:schemeClr>
                    </a:solidFill>
                  </a:rPr>
                  <a:t>completely </a:t>
                </a:r>
                <a:r>
                  <a:rPr lang="en-GB" sz="4500" dirty="0" smtClean="0">
                    <a:solidFill>
                      <a:schemeClr val="tx2">
                        <a:lumMod val="75000"/>
                      </a:schemeClr>
                    </a:solidFill>
                  </a:rPr>
                  <a:t>renewed: </a:t>
                </a:r>
                <a:r>
                  <a:rPr lang="en-GB" sz="4500" dirty="0">
                    <a:solidFill>
                      <a:schemeClr val="tx2">
                        <a:lumMod val="75000"/>
                      </a:schemeClr>
                    </a:solidFill>
                  </a:rPr>
                  <a:t>no gaps where 300K surface and 4K surface could see one </a:t>
                </a:r>
                <a:r>
                  <a:rPr lang="en-GB" sz="4500" dirty="0" smtClean="0">
                    <a:solidFill>
                      <a:schemeClr val="tx2">
                        <a:lumMod val="75000"/>
                      </a:schemeClr>
                    </a:solidFill>
                  </a:rPr>
                  <a:t>another</a:t>
                </a:r>
              </a:p>
              <a:p>
                <a:pPr lvl="1"/>
                <a:endParaRPr lang="en-GB" sz="45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 lvl="1"/>
                <a:r>
                  <a:rPr lang="en-GB" sz="4500" dirty="0">
                    <a:solidFill>
                      <a:schemeClr val="accent6">
                        <a:lumMod val="50000"/>
                      </a:schemeClr>
                    </a:solidFill>
                  </a:rPr>
                  <a:t>Solution for </a:t>
                </a:r>
                <a:r>
                  <a:rPr lang="en-GB" sz="4500" dirty="0" err="1" smtClean="0">
                    <a:solidFill>
                      <a:schemeClr val="accent6">
                        <a:lumMod val="50000"/>
                      </a:schemeClr>
                    </a:solidFill>
                  </a:rPr>
                  <a:t>Ti</a:t>
                </a:r>
                <a:r>
                  <a:rPr lang="en-GB" sz="4500" smtClean="0">
                    <a:solidFill>
                      <a:schemeClr val="accent6">
                        <a:lumMod val="50000"/>
                      </a:schemeClr>
                    </a:solidFill>
                  </a:rPr>
                  <a:t>-rod supports </a:t>
                </a:r>
                <a:r>
                  <a:rPr lang="en-GB" sz="4500">
                    <a:solidFill>
                      <a:schemeClr val="accent6">
                        <a:lumMod val="50000"/>
                      </a:schemeClr>
                    </a:solidFill>
                  </a:rPr>
                  <a:t>: machined to smaller cross section and MLI </a:t>
                </a:r>
                <a:r>
                  <a:rPr lang="en-GB" sz="4500" smtClean="0">
                    <a:solidFill>
                      <a:schemeClr val="accent6">
                        <a:lumMod val="50000"/>
                      </a:schemeClr>
                    </a:solidFill>
                  </a:rPr>
                  <a:t>insulation</a:t>
                </a:r>
              </a:p>
              <a:p>
                <a:pPr lvl="1"/>
                <a:endParaRPr lang="en-GB" sz="450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lvl="1"/>
                <a:r>
                  <a:rPr lang="en-GB" sz="4500">
                    <a:solidFill>
                      <a:schemeClr val="tx2">
                        <a:lumMod val="50000"/>
                      </a:schemeClr>
                    </a:solidFill>
                  </a:rPr>
                  <a:t>Beam pipe =&gt; MLI on both sides at warm &amp; cold </a:t>
                </a:r>
                <a:r>
                  <a:rPr lang="en-GB" sz="4500" smtClean="0">
                    <a:solidFill>
                      <a:schemeClr val="tx2">
                        <a:lumMod val="50000"/>
                      </a:schemeClr>
                    </a:solidFill>
                  </a:rPr>
                  <a:t>surfaces</a:t>
                </a:r>
              </a:p>
              <a:p>
                <a:pPr lvl="1"/>
                <a:endParaRPr lang="en-GB" sz="450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 lvl="1"/>
                <a:r>
                  <a:rPr lang="en-GB" sz="4500">
                    <a:solidFill>
                      <a:schemeClr val="accent6">
                        <a:lumMod val="50000"/>
                      </a:schemeClr>
                    </a:solidFill>
                  </a:rPr>
                  <a:t>No strain gauges and respective cabling on Ti-rods </a:t>
                </a:r>
                <a:r>
                  <a:rPr lang="en-GB" sz="4500" smtClean="0">
                    <a:solidFill>
                      <a:schemeClr val="accent6">
                        <a:lumMod val="50000"/>
                      </a:schemeClr>
                    </a:solidFill>
                  </a:rPr>
                  <a:t>anymore</a:t>
                </a:r>
              </a:p>
              <a:p>
                <a:pPr lvl="1"/>
                <a:endParaRPr lang="en-GB" sz="4500" smtClean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lvl="1"/>
                <a:r>
                  <a:rPr lang="en-GB" sz="4500">
                    <a:solidFill>
                      <a:srgbClr val="002060"/>
                    </a:solidFill>
                  </a:rPr>
                  <a:t>All wiring was optimized for low heat load (eg with Manganin wires) for instrumentation. </a:t>
                </a:r>
              </a:p>
              <a:p>
                <a:pPr lvl="1"/>
                <a:endParaRPr lang="en-GB" sz="4500" smtClean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lvl="1"/>
                <a:r>
                  <a:rPr lang="en-GB" sz="4500" smtClean="0">
                    <a:solidFill>
                      <a:schemeClr val="accent6">
                        <a:lumMod val="50000"/>
                      </a:schemeClr>
                    </a:solidFill>
                  </a:rPr>
                  <a:t>Cold test with LHe =&gt; evaporation rate after first cooldown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45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sz="45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4500" i="1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en-GB" sz="4500" i="1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𝑒𝑞𝑢𝑖𝑣</m:t>
                        </m:r>
                      </m:sub>
                    </m:sSub>
                    <m:r>
                      <a:rPr lang="en-GB" sz="4500" i="1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4500" smtClean="0">
                    <a:solidFill>
                      <a:schemeClr val="accent6">
                        <a:lumMod val="50000"/>
                      </a:schemeClr>
                    </a:solidFill>
                  </a:rPr>
                  <a:t>=0.55W</a:t>
                </a:r>
              </a:p>
              <a:p>
                <a:pPr lvl="1"/>
                <a:endParaRPr lang="en-GB" sz="4500" smtClean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lvl="1"/>
                <a:r>
                  <a:rPr lang="en-GB" sz="4500" smtClean="0">
                    <a:solidFill>
                      <a:schemeClr val="tx2">
                        <a:lumMod val="50000"/>
                      </a:schemeClr>
                    </a:solidFill>
                  </a:rPr>
                  <a:t>Upgrade </a:t>
                </a:r>
                <a:r>
                  <a:rPr lang="en-GB" sz="4500">
                    <a:solidFill>
                      <a:schemeClr val="tx2">
                        <a:lumMod val="50000"/>
                      </a:schemeClr>
                    </a:solidFill>
                  </a:rPr>
                  <a:t>of the reliquefier performance </a:t>
                </a:r>
                <a:r>
                  <a:rPr lang="en-GB" sz="4500">
                    <a:solidFill>
                      <a:srgbClr val="002060"/>
                    </a:solidFill>
                  </a:rPr>
                  <a:t>to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45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sz="45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45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en-GB" sz="45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𝑒𝑞𝑢𝑖𝑣</m:t>
                        </m:r>
                      </m:sub>
                    </m:sSub>
                    <m:r>
                      <a:rPr lang="en-GB" sz="45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4500">
                    <a:solidFill>
                      <a:schemeClr val="tx2">
                        <a:lumMod val="50000"/>
                      </a:schemeClr>
                    </a:solidFill>
                  </a:rPr>
                  <a:t>=</a:t>
                </a:r>
                <a:r>
                  <a:rPr lang="en-GB" sz="4500" b="1">
                    <a:solidFill>
                      <a:schemeClr val="tx2">
                        <a:lumMod val="50000"/>
                      </a:schemeClr>
                    </a:solidFill>
                  </a:rPr>
                  <a:t>1.2W</a:t>
                </a:r>
                <a:r>
                  <a:rPr lang="en-GB" sz="4500">
                    <a:solidFill>
                      <a:schemeClr val="tx2">
                        <a:lumMod val="50000"/>
                      </a:schemeClr>
                    </a:solidFill>
                  </a:rPr>
                  <a:t> </a:t>
                </a:r>
                <a:r>
                  <a:rPr lang="en-GB" sz="4500">
                    <a:solidFill>
                      <a:srgbClr val="FF0000"/>
                    </a:solidFill>
                  </a:rPr>
                  <a:t>(was 0.93W in vendor’s config).</a:t>
                </a:r>
                <a:endParaRPr lang="en-GB" sz="4500"/>
              </a:p>
              <a:p>
                <a:pPr lvl="1"/>
                <a:endParaRPr lang="en-GB" sz="450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921" y="1422400"/>
                <a:ext cx="8917576" cy="4954954"/>
              </a:xfrm>
              <a:blipFill rotWithShape="0">
                <a:blip r:embed="rId2"/>
                <a:stretch>
                  <a:fillRect l="-615" t="-17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26th April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Mini workshop on CCC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AC609B-0A11-467F-BBA7-F45D60C57C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79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760" y="274638"/>
            <a:ext cx="8016240" cy="1143000"/>
          </a:xfrm>
        </p:spPr>
        <p:txBody>
          <a:bodyPr>
            <a:normAutofit fontScale="90000"/>
          </a:bodyPr>
          <a:lstStyle/>
          <a:p>
            <a:r>
              <a:rPr lang="en-GB" smtClean="0"/>
              <a:t>ELENA cryostat:</a:t>
            </a:r>
            <a:br>
              <a:rPr lang="en-GB" smtClean="0"/>
            </a:br>
            <a:r>
              <a:rPr lang="en-GB" smtClean="0"/>
              <a:t>Hints to further improve performance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9269" y="1682932"/>
            <a:ext cx="8186056" cy="4028440"/>
          </a:xfrm>
        </p:spPr>
        <p:txBody>
          <a:bodyPr>
            <a:noAutofit/>
          </a:bodyPr>
          <a:lstStyle/>
          <a:p>
            <a:r>
              <a:rPr lang="en-GB" sz="1600" smtClean="0">
                <a:solidFill>
                  <a:srgbClr val="002060"/>
                </a:solidFill>
              </a:rPr>
              <a:t>Reduce monitoring inside the cryostat </a:t>
            </a:r>
            <a:r>
              <a:rPr lang="en-GB" sz="1600" smtClean="0">
                <a:solidFill>
                  <a:srgbClr val="002060"/>
                </a:solidFill>
                <a:sym typeface="Symbol" panose="05050102010706020507" pitchFamily="18" charset="2"/>
              </a:rPr>
              <a:t> less wires</a:t>
            </a:r>
            <a:endParaRPr lang="en-GB" sz="1600" smtClean="0">
              <a:solidFill>
                <a:srgbClr val="002060"/>
              </a:solidFill>
            </a:endParaRPr>
          </a:p>
          <a:p>
            <a:endParaRPr lang="en-GB" sz="160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sz="1600" smtClean="0">
                <a:solidFill>
                  <a:schemeClr val="accent6">
                    <a:lumMod val="50000"/>
                  </a:schemeClr>
                </a:solidFill>
              </a:rPr>
              <a:t>Better insulation between warm beam pipe and thermal shield : now 63mm </a:t>
            </a:r>
            <a:r>
              <a:rPr lang="en-GB" sz="1600">
                <a:solidFill>
                  <a:schemeClr val="accent6">
                    <a:lumMod val="50000"/>
                  </a:schemeClr>
                </a:solidFill>
              </a:rPr>
              <a:t>beam </a:t>
            </a:r>
            <a:r>
              <a:rPr lang="en-GB" sz="1600" smtClean="0">
                <a:solidFill>
                  <a:schemeClr val="accent6">
                    <a:lumMod val="50000"/>
                  </a:schemeClr>
                </a:solidFill>
              </a:rPr>
              <a:t>aperture</a:t>
            </a:r>
            <a:r>
              <a:rPr lang="en-GB" sz="160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600" smtClean="0">
                <a:solidFill>
                  <a:schemeClr val="accent6">
                    <a:lumMod val="50000"/>
                  </a:schemeClr>
                </a:solidFill>
              </a:rPr>
              <a:t>(100mm for AD) </a:t>
            </a:r>
          </a:p>
          <a:p>
            <a:endParaRPr lang="en-GB" sz="1600" smtClean="0"/>
          </a:p>
          <a:p>
            <a:r>
              <a:rPr lang="en-GB" sz="1600" smtClean="0">
                <a:solidFill>
                  <a:srgbClr val="002060"/>
                </a:solidFill>
                <a:sym typeface="Symbol" panose="05050102010706020507" pitchFamily="18" charset="2"/>
              </a:rPr>
              <a:t>Improve </a:t>
            </a:r>
            <a:r>
              <a:rPr lang="en-GB" sz="1600">
                <a:solidFill>
                  <a:srgbClr val="002060"/>
                </a:solidFill>
                <a:sym typeface="Symbol" panose="05050102010706020507" pitchFamily="18" charset="2"/>
              </a:rPr>
              <a:t>insulation </a:t>
            </a:r>
            <a:r>
              <a:rPr lang="en-GB" sz="1600" smtClean="0">
                <a:solidFill>
                  <a:srgbClr val="002060"/>
                </a:solidFill>
                <a:sym typeface="Symbol" panose="05050102010706020507" pitchFamily="18" charset="2"/>
              </a:rPr>
              <a:t>vacuum: </a:t>
            </a:r>
            <a:r>
              <a:rPr lang="en-GB" sz="1600" smtClean="0">
                <a:solidFill>
                  <a:srgbClr val="002060"/>
                </a:solidFill>
              </a:rPr>
              <a:t>Reduce </a:t>
            </a:r>
            <a:r>
              <a:rPr lang="en-GB" sz="1600">
                <a:solidFill>
                  <a:srgbClr val="002060"/>
                </a:solidFill>
              </a:rPr>
              <a:t>He </a:t>
            </a:r>
            <a:r>
              <a:rPr lang="en-GB" sz="1600" smtClean="0">
                <a:solidFill>
                  <a:srgbClr val="002060"/>
                </a:solidFill>
              </a:rPr>
              <a:t>diffusion through Al</a:t>
            </a:r>
            <a:r>
              <a:rPr lang="en-GB" sz="1600" baseline="-25000" smtClean="0">
                <a:solidFill>
                  <a:srgbClr val="002060"/>
                </a:solidFill>
              </a:rPr>
              <a:t>2</a:t>
            </a:r>
            <a:r>
              <a:rPr lang="en-GB" sz="1600" smtClean="0">
                <a:solidFill>
                  <a:srgbClr val="002060"/>
                </a:solidFill>
              </a:rPr>
              <a:t>O</a:t>
            </a:r>
            <a:r>
              <a:rPr lang="en-GB" sz="1600" baseline="-25000" smtClean="0">
                <a:solidFill>
                  <a:srgbClr val="002060"/>
                </a:solidFill>
              </a:rPr>
              <a:t>3</a:t>
            </a:r>
            <a:r>
              <a:rPr lang="en-GB" sz="1600" smtClean="0">
                <a:solidFill>
                  <a:srgbClr val="002060"/>
                </a:solidFill>
              </a:rPr>
              <a:t> gaps (test of material…).</a:t>
            </a:r>
          </a:p>
          <a:p>
            <a:endParaRPr lang="en-GB" sz="1600" smtClean="0">
              <a:solidFill>
                <a:srgbClr val="002060"/>
              </a:solidFill>
            </a:endParaRPr>
          </a:p>
          <a:p>
            <a:r>
              <a:rPr lang="en-GB" sz="1600">
                <a:solidFill>
                  <a:schemeClr val="accent6">
                    <a:lumMod val="50000"/>
                  </a:schemeClr>
                </a:solidFill>
              </a:rPr>
              <a:t>The use of 316L for the He Vessel would allow the use of standard components, helping to reduce cost and </a:t>
            </a:r>
            <a:r>
              <a:rPr lang="en-GB" sz="1600">
                <a:solidFill>
                  <a:schemeClr val="accent6">
                    <a:lumMod val="50000"/>
                  </a:schemeClr>
                </a:solidFill>
              </a:rPr>
              <a:t>weight</a:t>
            </a:r>
            <a:r>
              <a:rPr lang="en-GB" sz="160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en-GB" sz="160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GB" sz="1600" smtClean="0">
              <a:solidFill>
                <a:srgbClr val="002060"/>
              </a:solidFill>
            </a:endParaRPr>
          </a:p>
          <a:p>
            <a:r>
              <a:rPr lang="en-GB" sz="1600" smtClean="0">
                <a:solidFill>
                  <a:srgbClr val="002060"/>
                </a:solidFill>
              </a:rPr>
              <a:t>Increase cooling power: New Cryomech pulse tube  PT420 provides 2W.</a:t>
            </a:r>
          </a:p>
          <a:p>
            <a:endParaRPr lang="en-GB" sz="1600">
              <a:solidFill>
                <a:srgbClr val="002060"/>
              </a:solidFill>
            </a:endParaRPr>
          </a:p>
          <a:p>
            <a:r>
              <a:rPr lang="en-GB" sz="1600" smtClean="0">
                <a:solidFill>
                  <a:schemeClr val="accent6">
                    <a:lumMod val="50000"/>
                  </a:schemeClr>
                </a:solidFill>
              </a:rPr>
              <a:t>Would a more compact cryostat help in terms of heat in-leak ?</a:t>
            </a:r>
          </a:p>
          <a:p>
            <a:endParaRPr lang="en-GB" sz="1600" smtClean="0">
              <a:solidFill>
                <a:srgbClr val="002060"/>
              </a:solidFill>
            </a:endParaRPr>
          </a:p>
          <a:p>
            <a:r>
              <a:rPr lang="en-GB" sz="1600" dirty="0" smtClean="0">
                <a:solidFill>
                  <a:srgbClr val="002060"/>
                </a:solidFill>
              </a:rPr>
              <a:t>Synergy with </a:t>
            </a:r>
            <a:r>
              <a:rPr lang="en-GB" sz="1600" smtClean="0">
                <a:solidFill>
                  <a:srgbClr val="002060"/>
                </a:solidFill>
              </a:rPr>
              <a:t>GSI’s design ?</a:t>
            </a:r>
            <a:endParaRPr lang="en-GB" sz="1600" dirty="0" smtClean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dirty="0" smtClean="0">
                <a:solidFill>
                  <a:prstClr val="black">
                    <a:tint val="75000"/>
                  </a:prstClr>
                </a:solidFill>
              </a:rPr>
              <a:t>26th April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smtClean="0">
                <a:solidFill>
                  <a:prstClr val="black">
                    <a:tint val="75000"/>
                  </a:prstClr>
                </a:solidFill>
              </a:rPr>
              <a:t>Mini workshop on CCC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AC609B-0A11-467F-BBA7-F45D60C57CB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90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6FD3BBF-EEE3-4653-9EB4-6764325DF61C}">
  <ds:schemaRefs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287DB96-FB75-4798-AF03-AF6F7DE675E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022D159-253B-4CA7-B991-1B3FF20963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17270</TotalTime>
  <Words>1151</Words>
  <Application>Microsoft Office PowerPoint</Application>
  <PresentationFormat>On-screen Show (4:3)</PresentationFormat>
  <Paragraphs>300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Cambria Math</vt:lpstr>
      <vt:lpstr>Symbol</vt:lpstr>
      <vt:lpstr>Wingdings</vt:lpstr>
      <vt:lpstr>Office Theme</vt:lpstr>
      <vt:lpstr>A CCC for ELENA</vt:lpstr>
      <vt:lpstr>Agenda</vt:lpstr>
      <vt:lpstr>ELENA for experiment efficiency improvement </vt:lpstr>
      <vt:lpstr>Facility overview and layout</vt:lpstr>
      <vt:lpstr>ELENA Cycle</vt:lpstr>
      <vt:lpstr>Steps for instrumentation upgrade</vt:lpstr>
      <vt:lpstr>AD Cryostat: Starting point</vt:lpstr>
      <vt:lpstr>AD cryostat:  Work during winter 2015-16</vt:lpstr>
      <vt:lpstr>ELENA cryostat: Hints to further improve performance</vt:lpstr>
      <vt:lpstr>Integration options</vt:lpstr>
      <vt:lpstr>Section2: magnetic environment </vt:lpstr>
      <vt:lpstr>Section2: magnetic environment </vt:lpstr>
      <vt:lpstr>Section 2: CCC integration</vt:lpstr>
      <vt:lpstr>Cost breakdown: AD vs ELENA</vt:lpstr>
      <vt:lpstr>Options for cost reduction</vt:lpstr>
      <vt:lpstr>Summary</vt:lpstr>
      <vt:lpstr>Acknowledgement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Cryogenic Current Monitor (CCC)</dc:title>
  <dc:creator>Miguel Filipe Abreu Fernandes</dc:creator>
  <cp:lastModifiedBy>Jocelyn Tan</cp:lastModifiedBy>
  <cp:revision>690</cp:revision>
  <dcterms:created xsi:type="dcterms:W3CDTF">2013-12-03T12:39:49Z</dcterms:created>
  <dcterms:modified xsi:type="dcterms:W3CDTF">2017-04-25T15:58:58Z</dcterms:modified>
</cp:coreProperties>
</file>